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4" r:id="rId3"/>
    <p:sldId id="280" r:id="rId4"/>
    <p:sldId id="275" r:id="rId5"/>
    <p:sldId id="281" r:id="rId6"/>
    <p:sldId id="276" r:id="rId7"/>
    <p:sldId id="277" r:id="rId8"/>
    <p:sldId id="279" r:id="rId9"/>
    <p:sldId id="278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013" y="3133592"/>
            <a:ext cx="5328592" cy="5620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4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591" y="2503487"/>
            <a:ext cx="5536096" cy="100647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86" y="3694804"/>
            <a:ext cx="4065104" cy="4001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FD2E-3AF3-47B6-BCC7-391C7C61C53A}" type="datetimeFigureOut">
              <a:rPr lang="en-IN" smtClean="0"/>
              <a:t>06-06-2016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3F38-AB10-4A9A-B34D-5C4C354FC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5657" y="343379"/>
            <a:ext cx="7211143" cy="56207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0054-5F95-4915-AA6F-7EE4335E7A66}" type="datetimeFigureOut">
              <a:rPr lang="en-IN" smtClean="0"/>
              <a:pPr/>
              <a:t>06-06-2016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9818-DFF1-4058-A3E4-19C59093F30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210295" y="-104520"/>
            <a:ext cx="2044279" cy="15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xStyles>
    <p:titleStyle>
      <a:lvl1pPr algn="r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State machines </a:t>
            </a:r>
          </a:p>
        </p:txBody>
      </p:sp>
    </p:spTree>
    <p:extLst>
      <p:ext uri="{BB962C8B-B14F-4D97-AF65-F5344CB8AC3E}">
        <p14:creationId xmlns:p14="http://schemas.microsoft.com/office/powerpoint/2010/main" val="156470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7"/>
            <a:ext cx="8229600" cy="8490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Assignment2</a:t>
            </a:r>
          </a:p>
          <a:p>
            <a:pPr marL="0" indent="0">
              <a:buNone/>
            </a:pPr>
            <a:r>
              <a:rPr lang="en-IN" sz="2000" dirty="0"/>
              <a:t>Develop an Algorithm for the following state machine</a:t>
            </a:r>
          </a:p>
          <a:p>
            <a:pPr marL="0" indent="0">
              <a:buNone/>
            </a:pPr>
            <a:endParaRPr lang="en-IN" sz="6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7" y="1973798"/>
            <a:ext cx="6523355" cy="38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think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Let us first collect all the data for building this algorithm.</a:t>
            </a:r>
          </a:p>
          <a:p>
            <a:r>
              <a:rPr lang="en-IN" dirty="0"/>
              <a:t>What are the various states?</a:t>
            </a:r>
          </a:p>
          <a:p>
            <a:r>
              <a:rPr lang="en-IN" dirty="0"/>
              <a:t>What are the various events?</a:t>
            </a:r>
          </a:p>
          <a:p>
            <a:r>
              <a:rPr lang="en-IN" dirty="0"/>
              <a:t>What are the transitions?</a:t>
            </a:r>
          </a:p>
          <a:p>
            <a:r>
              <a:rPr lang="en-IN" dirty="0"/>
              <a:t>Create the state table</a:t>
            </a:r>
          </a:p>
          <a:p>
            <a:r>
              <a:rPr lang="en-IN" dirty="0"/>
              <a:t>Choose an option and create the algorithm that meets all the </a:t>
            </a:r>
            <a:r>
              <a:rPr lang="en-IN"/>
              <a:t>given inputs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2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 Recap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099" y="1078174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us explore a simple lift door operation with a switch by building a state machine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32764" y="1719618"/>
            <a:ext cx="6462886" cy="1573536"/>
            <a:chOff x="1132764" y="1719618"/>
            <a:chExt cx="6462886" cy="1573536"/>
          </a:xfrm>
        </p:grpSpPr>
        <p:grpSp>
          <p:nvGrpSpPr>
            <p:cNvPr id="2" name="Group 1"/>
            <p:cNvGrpSpPr/>
            <p:nvPr/>
          </p:nvGrpSpPr>
          <p:grpSpPr>
            <a:xfrm>
              <a:off x="1132764" y="1719618"/>
              <a:ext cx="2224586" cy="1573536"/>
              <a:chOff x="1132764" y="1719618"/>
              <a:chExt cx="2224586" cy="157353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132764" y="1719618"/>
                <a:ext cx="477672" cy="1296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10436" y="1719618"/>
                <a:ext cx="477672" cy="1296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02006" y="1719618"/>
                <a:ext cx="955344" cy="12965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32764" y="3016155"/>
                <a:ext cx="9476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Door Closed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54721" y="3011268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Door open</a:t>
                </a: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4892091" y="1978925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S1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545745" y="1978925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2614" y="2805994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4740" y="2805995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 Recap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6099" y="1078174"/>
            <a:ext cx="795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Let us explore a simple lift door operation with a switch by building a state machine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2764" y="1719618"/>
            <a:ext cx="477672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610436" y="1719618"/>
            <a:ext cx="477672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02006" y="1719618"/>
            <a:ext cx="955344" cy="1296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132764" y="3016155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Door Closed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4721" y="3011268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Door open</a:t>
            </a:r>
          </a:p>
        </p:txBody>
      </p:sp>
      <p:sp>
        <p:nvSpPr>
          <p:cNvPr id="12" name="Oval 11"/>
          <p:cNvSpPr/>
          <p:nvPr/>
        </p:nvSpPr>
        <p:spPr>
          <a:xfrm>
            <a:off x="4892091" y="1978925"/>
            <a:ext cx="648900" cy="61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13" name="Oval 12"/>
          <p:cNvSpPr/>
          <p:nvPr/>
        </p:nvSpPr>
        <p:spPr>
          <a:xfrm>
            <a:off x="6545745" y="1978925"/>
            <a:ext cx="648900" cy="61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92618" y="1924334"/>
            <a:ext cx="1527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S1: Door Closed 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2618" y="2231409"/>
            <a:ext cx="1450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S2: Door Open State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25115" y="3366476"/>
            <a:ext cx="7815210" cy="2249077"/>
            <a:chOff x="1125115" y="3366476"/>
            <a:chExt cx="7815210" cy="2249077"/>
          </a:xfrm>
        </p:grpSpPr>
        <p:sp>
          <p:nvSpPr>
            <p:cNvPr id="16" name="Rectangle 15"/>
            <p:cNvSpPr/>
            <p:nvPr/>
          </p:nvSpPr>
          <p:spPr>
            <a:xfrm>
              <a:off x="1125115" y="4042017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2787" y="4042017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5115" y="5338554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Closed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1259" y="4042017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3974" y="5333667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open</a:t>
              </a:r>
            </a:p>
          </p:txBody>
        </p:sp>
        <p:sp>
          <p:nvSpPr>
            <p:cNvPr id="21" name="Action Button: Custom 20">
              <a:hlinkClick r:id="" action="ppaction://noaction" highlightClick="1"/>
            </p:cNvPr>
            <p:cNvSpPr/>
            <p:nvPr/>
          </p:nvSpPr>
          <p:spPr>
            <a:xfrm>
              <a:off x="2454721" y="4558354"/>
              <a:ext cx="208866" cy="12283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60581" y="4676637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Press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95301" y="3366476"/>
              <a:ext cx="4013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The Lift Door opens only when you press the switch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767380" y="4147154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421034" y="4147154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67907" y="4092563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67907" y="4399638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  <p:cxnSp>
          <p:nvCxnSpPr>
            <p:cNvPr id="29" name="Curved Connector 28"/>
            <p:cNvCxnSpPr>
              <a:stCxn id="24" idx="7"/>
              <a:endCxn id="25" idx="1"/>
            </p:cNvCxnSpPr>
            <p:nvPr/>
          </p:nvCxnSpPr>
          <p:spPr>
            <a:xfrm rot="5400000" flipH="1" flipV="1">
              <a:off x="5918657" y="3639688"/>
              <a:ext cx="12700" cy="1194812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18059" y="364311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67907" y="4724037"/>
              <a:ext cx="15724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Switch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5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 Recap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71590" y="1227454"/>
            <a:ext cx="8225579" cy="1972443"/>
            <a:chOff x="871590" y="1227454"/>
            <a:chExt cx="8225579" cy="1972443"/>
          </a:xfrm>
        </p:grpSpPr>
        <p:sp>
          <p:nvSpPr>
            <p:cNvPr id="3" name="Rectangle 2"/>
            <p:cNvSpPr/>
            <p:nvPr/>
          </p:nvSpPr>
          <p:spPr>
            <a:xfrm>
              <a:off x="871590" y="1626361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49262" y="1626361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1590" y="2922898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Closed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87734" y="1626361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40449" y="2918011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open</a:t>
              </a:r>
            </a:p>
          </p:txBody>
        </p:sp>
        <p:sp>
          <p:nvSpPr>
            <p:cNvPr id="8" name="Action Button: Custom 7">
              <a:hlinkClick r:id="" action="ppaction://noaction" highlightClick="1"/>
            </p:cNvPr>
            <p:cNvSpPr/>
            <p:nvPr/>
          </p:nvSpPr>
          <p:spPr>
            <a:xfrm>
              <a:off x="2201196" y="1651377"/>
              <a:ext cx="208866" cy="122830"/>
            </a:xfrm>
            <a:prstGeom prst="actionButtonBlank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7056" y="1769660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Open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513855" y="1731498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167509" y="1731498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4382" y="1676907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4382" y="1983982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  <p:cxnSp>
          <p:nvCxnSpPr>
            <p:cNvPr id="14" name="Curved Connector 13"/>
            <p:cNvCxnSpPr>
              <a:stCxn id="10" idx="7"/>
              <a:endCxn id="11" idx="1"/>
            </p:cNvCxnSpPr>
            <p:nvPr/>
          </p:nvCxnSpPr>
          <p:spPr>
            <a:xfrm rot="5400000" flipH="1" flipV="1">
              <a:off x="5665132" y="1224032"/>
              <a:ext cx="12700" cy="1194812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64534" y="122745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14382" y="2308381"/>
              <a:ext cx="1982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Open Switch Event</a:t>
              </a:r>
            </a:p>
          </p:txBody>
        </p:sp>
        <p:sp>
          <p:nvSpPr>
            <p:cNvPr id="17" name="Action Button: Custom 16">
              <a:hlinkClick r:id="" action="ppaction://noaction" highlightClick="1"/>
            </p:cNvPr>
            <p:cNvSpPr/>
            <p:nvPr/>
          </p:nvSpPr>
          <p:spPr>
            <a:xfrm>
              <a:off x="2201196" y="2289298"/>
              <a:ext cx="208866" cy="122830"/>
            </a:xfrm>
            <a:prstGeom prst="actionButtonBlan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7056" y="2407581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Close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4381" y="2632780"/>
              <a:ext cx="19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E2: Press Close Switch Event</a:t>
              </a:r>
            </a:p>
          </p:txBody>
        </p:sp>
        <p:cxnSp>
          <p:nvCxnSpPr>
            <p:cNvPr id="21" name="Curved Connector 20"/>
            <p:cNvCxnSpPr>
              <a:stCxn id="11" idx="3"/>
              <a:endCxn id="10" idx="5"/>
            </p:cNvCxnSpPr>
            <p:nvPr/>
          </p:nvCxnSpPr>
          <p:spPr>
            <a:xfrm rot="5400000">
              <a:off x="5665132" y="1658302"/>
              <a:ext cx="12700" cy="1194812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459562" y="257200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3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 Recap</a:t>
            </a:r>
          </a:p>
        </p:txBody>
      </p:sp>
      <p:sp>
        <p:nvSpPr>
          <p:cNvPr id="3" name="Rectangle 2"/>
          <p:cNvSpPr/>
          <p:nvPr/>
        </p:nvSpPr>
        <p:spPr>
          <a:xfrm>
            <a:off x="871590" y="1626361"/>
            <a:ext cx="477672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349262" y="1626361"/>
            <a:ext cx="477672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71590" y="2922898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Door Closed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7734" y="1626361"/>
            <a:ext cx="955344" cy="1296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940449" y="2918011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Door open</a:t>
            </a: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2201196" y="1651377"/>
            <a:ext cx="208866" cy="122830"/>
          </a:xfrm>
          <a:prstGeom prst="actionButtonBlank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007056" y="1769660"/>
            <a:ext cx="59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Open</a:t>
            </a:r>
          </a:p>
          <a:p>
            <a:pPr algn="ctr"/>
            <a:r>
              <a:rPr lang="en-IN" sz="1200" dirty="0"/>
              <a:t>Switch</a:t>
            </a:r>
          </a:p>
        </p:txBody>
      </p:sp>
      <p:sp>
        <p:nvSpPr>
          <p:cNvPr id="10" name="Oval 9"/>
          <p:cNvSpPr/>
          <p:nvPr/>
        </p:nvSpPr>
        <p:spPr>
          <a:xfrm>
            <a:off x="4513855" y="1731498"/>
            <a:ext cx="648900" cy="61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11" name="Oval 10"/>
          <p:cNvSpPr/>
          <p:nvPr/>
        </p:nvSpPr>
        <p:spPr>
          <a:xfrm>
            <a:off x="6167509" y="1731498"/>
            <a:ext cx="648900" cy="61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4382" y="1676907"/>
            <a:ext cx="1527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S1: Door Closed 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4382" y="1983982"/>
            <a:ext cx="1450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S2: Door Open State</a:t>
            </a:r>
          </a:p>
        </p:txBody>
      </p:sp>
      <p:cxnSp>
        <p:nvCxnSpPr>
          <p:cNvPr id="14" name="Curved Connector 13"/>
          <p:cNvCxnSpPr>
            <a:stCxn id="10" idx="7"/>
            <a:endCxn id="11" idx="1"/>
          </p:cNvCxnSpPr>
          <p:nvPr/>
        </p:nvCxnSpPr>
        <p:spPr>
          <a:xfrm rot="5400000" flipH="1" flipV="1">
            <a:off x="5665132" y="1224032"/>
            <a:ext cx="12700" cy="1194812"/>
          </a:xfrm>
          <a:prstGeom prst="curvedConnector3">
            <a:avLst>
              <a:gd name="adj1" fmla="val 250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4534" y="122745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4382" y="2308381"/>
            <a:ext cx="1982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E1: Press Open Switch Event</a:t>
            </a:r>
          </a:p>
        </p:txBody>
      </p:sp>
      <p:sp>
        <p:nvSpPr>
          <p:cNvPr id="17" name="Action Button: Custom 16">
            <a:hlinkClick r:id="" action="ppaction://noaction" highlightClick="1"/>
          </p:cNvPr>
          <p:cNvSpPr/>
          <p:nvPr/>
        </p:nvSpPr>
        <p:spPr>
          <a:xfrm>
            <a:off x="2201196" y="2289298"/>
            <a:ext cx="208866" cy="12283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007056" y="2407581"/>
            <a:ext cx="59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Close</a:t>
            </a:r>
          </a:p>
          <a:p>
            <a:pPr algn="ctr"/>
            <a:r>
              <a:rPr lang="en-IN" sz="1200" dirty="0"/>
              <a:t>Switch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14381" y="2632780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E2: Press Close Switch Event</a:t>
            </a:r>
          </a:p>
        </p:txBody>
      </p:sp>
      <p:cxnSp>
        <p:nvCxnSpPr>
          <p:cNvPr id="21" name="Curved Connector 20"/>
          <p:cNvCxnSpPr>
            <a:stCxn id="11" idx="3"/>
            <a:endCxn id="10" idx="5"/>
          </p:cNvCxnSpPr>
          <p:nvPr/>
        </p:nvCxnSpPr>
        <p:spPr>
          <a:xfrm rot="5400000">
            <a:off x="5665132" y="1658302"/>
            <a:ext cx="12700" cy="1194812"/>
          </a:xfrm>
          <a:prstGeom prst="curvedConnector3">
            <a:avLst>
              <a:gd name="adj1" fmla="val 250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9562" y="257200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91476" y="3366476"/>
            <a:ext cx="9005467" cy="3488956"/>
            <a:chOff x="191476" y="3366476"/>
            <a:chExt cx="9005467" cy="3488956"/>
          </a:xfrm>
        </p:grpSpPr>
        <p:sp>
          <p:nvSpPr>
            <p:cNvPr id="63" name="TextBox 62"/>
            <p:cNvSpPr txBox="1"/>
            <p:nvPr/>
          </p:nvSpPr>
          <p:spPr>
            <a:xfrm>
              <a:off x="7214156" y="5628100"/>
              <a:ext cx="1982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Open Switch Event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14155" y="5952499"/>
              <a:ext cx="19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E2: Press Close Switch Event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1476" y="4064338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9148" y="4064338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476" y="5360875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Closed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7620" y="4064338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08608" y="5365926"/>
              <a:ext cx="12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Door </a:t>
              </a:r>
            </a:p>
            <a:p>
              <a:pPr algn="ctr"/>
              <a:r>
                <a:rPr lang="en-IN" sz="1200" dirty="0"/>
                <a:t>Opening/closing</a:t>
              </a:r>
            </a:p>
          </p:txBody>
        </p:sp>
        <p:sp>
          <p:nvSpPr>
            <p:cNvPr id="28" name="Action Button: Custom 27">
              <a:hlinkClick r:id="" action="ppaction://noaction" highlightClick="1"/>
            </p:cNvPr>
            <p:cNvSpPr/>
            <p:nvPr/>
          </p:nvSpPr>
          <p:spPr>
            <a:xfrm>
              <a:off x="1521082" y="4089354"/>
              <a:ext cx="208866" cy="122830"/>
            </a:xfrm>
            <a:prstGeom prst="actionButtonBlank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6942" y="4207637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Open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30" name="Action Button: Custom 29">
              <a:hlinkClick r:id="" action="ppaction://noaction" highlightClick="1"/>
            </p:cNvPr>
            <p:cNvSpPr/>
            <p:nvPr/>
          </p:nvSpPr>
          <p:spPr>
            <a:xfrm>
              <a:off x="1521082" y="4727275"/>
              <a:ext cx="208866" cy="122830"/>
            </a:xfrm>
            <a:prstGeom prst="actionButtonBlan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26942" y="4845558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Close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7621" y="4064338"/>
              <a:ext cx="341820" cy="129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87734" y="4064338"/>
              <a:ext cx="275229" cy="129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84770" y="4059451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7485" y="5351101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open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125726" y="4420200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S1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779380" y="4420200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S2a</a:t>
              </a:r>
            </a:p>
          </p:txBody>
        </p:sp>
        <p:cxnSp>
          <p:nvCxnSpPr>
            <p:cNvPr id="50" name="Curved Connector 49"/>
            <p:cNvCxnSpPr>
              <a:stCxn id="48" idx="7"/>
              <a:endCxn id="49" idx="1"/>
            </p:cNvCxnSpPr>
            <p:nvPr/>
          </p:nvCxnSpPr>
          <p:spPr>
            <a:xfrm rot="5400000" flipH="1" flipV="1">
              <a:off x="6277003" y="3912734"/>
              <a:ext cx="12700" cy="1194812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076405" y="391615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E1</a:t>
              </a:r>
            </a:p>
          </p:txBody>
        </p:sp>
        <p:cxnSp>
          <p:nvCxnSpPr>
            <p:cNvPr id="52" name="Curved Connector 51"/>
            <p:cNvCxnSpPr>
              <a:stCxn id="49" idx="3"/>
              <a:endCxn id="48" idx="5"/>
            </p:cNvCxnSpPr>
            <p:nvPr/>
          </p:nvCxnSpPr>
          <p:spPr>
            <a:xfrm rot="5400000">
              <a:off x="6277003" y="4347004"/>
              <a:ext cx="12700" cy="1194812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71433" y="526070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E4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8104171" y="4420200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</a:t>
              </a:r>
            </a:p>
          </p:txBody>
        </p:sp>
        <p:cxnSp>
          <p:nvCxnSpPr>
            <p:cNvPr id="56" name="Curved Connector 55"/>
            <p:cNvCxnSpPr>
              <a:stCxn id="49" idx="7"/>
              <a:endCxn id="54" idx="1"/>
            </p:cNvCxnSpPr>
            <p:nvPr/>
          </p:nvCxnSpPr>
          <p:spPr>
            <a:xfrm rot="5400000" flipH="1" flipV="1">
              <a:off x="7766225" y="4077166"/>
              <a:ext cx="12700" cy="865949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54" idx="3"/>
              <a:endCxn id="49" idx="5"/>
            </p:cNvCxnSpPr>
            <p:nvPr/>
          </p:nvCxnSpPr>
          <p:spPr>
            <a:xfrm rot="5400000">
              <a:off x="7766226" y="4511436"/>
              <a:ext cx="12700" cy="865949"/>
            </a:xfrm>
            <a:prstGeom prst="curvedConnector3">
              <a:avLst>
                <a:gd name="adj1" fmla="val 25081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592496" y="391615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96047" y="529148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2755" y="5651740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62755" y="5958815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62755" y="6265890"/>
              <a:ext cx="19961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S2a: Door Intermediate State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214155" y="6265466"/>
              <a:ext cx="1703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E3: Door open complete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18496" y="6578433"/>
              <a:ext cx="1740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E4: Door close complete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95301" y="3366476"/>
              <a:ext cx="4513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Introducing an intermediate stage of opening and closing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Machines - Recap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64436" y="1015999"/>
            <a:ext cx="7979564" cy="5733315"/>
            <a:chOff x="1164436" y="1015999"/>
            <a:chExt cx="7979564" cy="5733315"/>
          </a:xfrm>
        </p:grpSpPr>
        <p:sp>
          <p:nvSpPr>
            <p:cNvPr id="3" name="Rectangle 2"/>
            <p:cNvSpPr/>
            <p:nvPr/>
          </p:nvSpPr>
          <p:spPr>
            <a:xfrm>
              <a:off x="2457005" y="1020886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34677" y="1020886"/>
              <a:ext cx="477672" cy="129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57005" y="2317423"/>
              <a:ext cx="947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Closed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3149" y="1020886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74137" y="2322474"/>
              <a:ext cx="1205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Door </a:t>
              </a:r>
            </a:p>
            <a:p>
              <a:pPr algn="ctr"/>
              <a:r>
                <a:rPr lang="en-IN" sz="1200" dirty="0"/>
                <a:t>Opening/closing</a:t>
              </a:r>
            </a:p>
          </p:txBody>
        </p:sp>
        <p:sp>
          <p:nvSpPr>
            <p:cNvPr id="8" name="Action Button: Custom 7">
              <a:hlinkClick r:id="" action="ppaction://noaction" highlightClick="1"/>
            </p:cNvPr>
            <p:cNvSpPr/>
            <p:nvPr/>
          </p:nvSpPr>
          <p:spPr>
            <a:xfrm>
              <a:off x="3786611" y="1045902"/>
              <a:ext cx="208866" cy="122830"/>
            </a:xfrm>
            <a:prstGeom prst="actionButtonBlank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92471" y="1164185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Open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10" name="Action Button: Custom 9">
              <a:hlinkClick r:id="" action="ppaction://noaction" highlightClick="1"/>
            </p:cNvPr>
            <p:cNvSpPr/>
            <p:nvPr/>
          </p:nvSpPr>
          <p:spPr>
            <a:xfrm>
              <a:off x="3786611" y="1683823"/>
              <a:ext cx="208866" cy="122830"/>
            </a:xfrm>
            <a:prstGeom prst="actionButtonBlank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471" y="1802106"/>
              <a:ext cx="595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Close</a:t>
              </a:r>
            </a:p>
            <a:p>
              <a:pPr algn="ctr"/>
              <a:r>
                <a:rPr lang="en-IN" sz="1200" dirty="0"/>
                <a:t>Switch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73150" y="1020886"/>
              <a:ext cx="341820" cy="129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3263" y="1020886"/>
              <a:ext cx="275229" cy="129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50299" y="1015999"/>
              <a:ext cx="955344" cy="1296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03014" y="2307649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Door open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763449" y="356922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S1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323367" y="3183795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S2a</a:t>
              </a:r>
            </a:p>
          </p:txBody>
        </p:sp>
        <p:cxnSp>
          <p:nvCxnSpPr>
            <p:cNvPr id="19" name="Curved Connector 18"/>
            <p:cNvCxnSpPr>
              <a:stCxn id="17" idx="0"/>
              <a:endCxn id="18" idx="1"/>
            </p:cNvCxnSpPr>
            <p:nvPr/>
          </p:nvCxnSpPr>
          <p:spPr>
            <a:xfrm rot="5400000" flipH="1" flipV="1">
              <a:off x="3605403" y="2756231"/>
              <a:ext cx="295488" cy="1330497"/>
            </a:xfrm>
            <a:prstGeom prst="curvedConnector3">
              <a:avLst>
                <a:gd name="adj1" fmla="val 2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92471" y="271043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E1</a:t>
              </a:r>
            </a:p>
          </p:txBody>
        </p:sp>
        <p:cxnSp>
          <p:nvCxnSpPr>
            <p:cNvPr id="21" name="Curved Connector 20"/>
            <p:cNvCxnSpPr>
              <a:stCxn id="35" idx="3"/>
              <a:endCxn id="17" idx="4"/>
            </p:cNvCxnSpPr>
            <p:nvPr/>
          </p:nvCxnSpPr>
          <p:spPr>
            <a:xfrm rot="5400000" flipH="1">
              <a:off x="3495759" y="3775513"/>
              <a:ext cx="511020" cy="1326740"/>
            </a:xfrm>
            <a:prstGeom prst="curvedConnector3">
              <a:avLst>
                <a:gd name="adj1" fmla="val -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07919" y="47476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E4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741894" y="356922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</a:t>
              </a:r>
            </a:p>
          </p:txBody>
        </p:sp>
        <p:cxnSp>
          <p:nvCxnSpPr>
            <p:cNvPr id="24" name="Curved Connector 23"/>
            <p:cNvCxnSpPr>
              <a:stCxn id="18" idx="7"/>
              <a:endCxn id="23" idx="0"/>
            </p:cNvCxnSpPr>
            <p:nvPr/>
          </p:nvCxnSpPr>
          <p:spPr>
            <a:xfrm rot="16200000" flipH="1">
              <a:off x="5324047" y="2826926"/>
              <a:ext cx="295488" cy="1189106"/>
            </a:xfrm>
            <a:prstGeom prst="curvedConnector3">
              <a:avLst>
                <a:gd name="adj1" fmla="val -1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23" idx="4"/>
              <a:endCxn id="35" idx="5"/>
            </p:cNvCxnSpPr>
            <p:nvPr/>
          </p:nvCxnSpPr>
          <p:spPr>
            <a:xfrm rot="5400000">
              <a:off x="5214403" y="3842452"/>
              <a:ext cx="511020" cy="1192863"/>
            </a:xfrm>
            <a:prstGeom prst="curvedConnector3">
              <a:avLst>
                <a:gd name="adj1" fmla="val 1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33770" y="271043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10811" y="474179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76397" y="5537745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6397" y="5844820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27798" y="5514105"/>
              <a:ext cx="1982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Open Switch Event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27797" y="5838504"/>
              <a:ext cx="19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E2: Press Close Switch Event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6397" y="6151895"/>
              <a:ext cx="1712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S2a: Door Opening State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27797" y="6151471"/>
              <a:ext cx="1703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E3: Door open complete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32880" y="6472315"/>
              <a:ext cx="1740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E4: Door close complete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319610" y="417018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4436" y="6405251"/>
              <a:ext cx="1638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S2b: Door Closing State</a:t>
              </a:r>
            </a:p>
          </p:txBody>
        </p:sp>
        <p:cxnSp>
          <p:nvCxnSpPr>
            <p:cNvPr id="48" name="Straight Arrow Connector 47"/>
            <p:cNvCxnSpPr>
              <a:stCxn id="35" idx="0"/>
              <a:endCxn id="18" idx="4"/>
            </p:cNvCxnSpPr>
            <p:nvPr/>
          </p:nvCxnSpPr>
          <p:spPr>
            <a:xfrm flipV="1">
              <a:off x="4644060" y="3797945"/>
              <a:ext cx="3757" cy="3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91380" y="384182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E5</a:t>
              </a:r>
            </a:p>
          </p:txBody>
        </p:sp>
        <p:cxnSp>
          <p:nvCxnSpPr>
            <p:cNvPr id="51" name="Curved Connector 50"/>
            <p:cNvCxnSpPr>
              <a:stCxn id="23" idx="3"/>
              <a:endCxn id="35" idx="6"/>
            </p:cNvCxnSpPr>
            <p:nvPr/>
          </p:nvCxnSpPr>
          <p:spPr>
            <a:xfrm rot="5400000">
              <a:off x="5210805" y="3851139"/>
              <a:ext cx="383825" cy="8684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99805" y="411487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0877" y="5514104"/>
              <a:ext cx="1515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E5: Door obstruction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90877" y="5834476"/>
              <a:ext cx="213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E6: Door Open Period Timeout 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31774" y="3722409"/>
              <a:ext cx="2512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Think of more states and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3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Machines Recap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2876" y="3732765"/>
            <a:ext cx="1527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S1: Door Closed 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2876" y="3944304"/>
            <a:ext cx="1450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S2: Door Open 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4276" y="3736507"/>
            <a:ext cx="1982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E1: Press Open Switch Event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276" y="3937988"/>
            <a:ext cx="197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E2: Press Close Switch Event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2876" y="4128547"/>
            <a:ext cx="171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S2a: Door Opening State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64276" y="4128123"/>
            <a:ext cx="1703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E3: Door open complete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64384" y="4327311"/>
            <a:ext cx="1740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E4: Door close complete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00915" y="4327311"/>
            <a:ext cx="163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S2b: Door Closing State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99928" y="905453"/>
            <a:ext cx="3627345" cy="2344959"/>
            <a:chOff x="2899928" y="905453"/>
            <a:chExt cx="3627345" cy="2344959"/>
          </a:xfrm>
        </p:grpSpPr>
        <p:sp>
          <p:nvSpPr>
            <p:cNvPr id="3" name="Oval 2"/>
            <p:cNvSpPr/>
            <p:nvPr/>
          </p:nvSpPr>
          <p:spPr>
            <a:xfrm>
              <a:off x="2899928" y="176424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S1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4459846" y="1378815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S2a</a:t>
              </a:r>
            </a:p>
          </p:txBody>
        </p:sp>
        <p:cxnSp>
          <p:nvCxnSpPr>
            <p:cNvPr id="5" name="Curved Connector 4"/>
            <p:cNvCxnSpPr>
              <a:stCxn id="3" idx="0"/>
              <a:endCxn id="4" idx="1"/>
            </p:cNvCxnSpPr>
            <p:nvPr/>
          </p:nvCxnSpPr>
          <p:spPr>
            <a:xfrm rot="5400000" flipH="1" flipV="1">
              <a:off x="3741882" y="951251"/>
              <a:ext cx="295488" cy="1330497"/>
            </a:xfrm>
            <a:prstGeom prst="curvedConnector3">
              <a:avLst>
                <a:gd name="adj1" fmla="val 2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28950" y="90545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E1</a:t>
              </a:r>
            </a:p>
          </p:txBody>
        </p:sp>
        <p:cxnSp>
          <p:nvCxnSpPr>
            <p:cNvPr id="7" name="Curved Connector 6"/>
            <p:cNvCxnSpPr>
              <a:stCxn id="21" idx="3"/>
              <a:endCxn id="3" idx="4"/>
            </p:cNvCxnSpPr>
            <p:nvPr/>
          </p:nvCxnSpPr>
          <p:spPr>
            <a:xfrm rot="5400000" flipH="1">
              <a:off x="3632238" y="1970533"/>
              <a:ext cx="511020" cy="1326740"/>
            </a:xfrm>
            <a:prstGeom prst="curvedConnector3">
              <a:avLst>
                <a:gd name="adj1" fmla="val -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44398" y="29426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878373" y="176424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</a:t>
              </a:r>
            </a:p>
          </p:txBody>
        </p:sp>
        <p:cxnSp>
          <p:nvCxnSpPr>
            <p:cNvPr id="10" name="Curved Connector 9"/>
            <p:cNvCxnSpPr>
              <a:stCxn id="4" idx="7"/>
              <a:endCxn id="9" idx="0"/>
            </p:cNvCxnSpPr>
            <p:nvPr/>
          </p:nvCxnSpPr>
          <p:spPr>
            <a:xfrm rot="16200000" flipH="1">
              <a:off x="5460526" y="1021946"/>
              <a:ext cx="295488" cy="1189106"/>
            </a:xfrm>
            <a:prstGeom prst="curvedConnector3">
              <a:avLst>
                <a:gd name="adj1" fmla="val -1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4"/>
              <a:endCxn id="21" idx="5"/>
            </p:cNvCxnSpPr>
            <p:nvPr/>
          </p:nvCxnSpPr>
          <p:spPr>
            <a:xfrm rot="5400000">
              <a:off x="5350882" y="2037472"/>
              <a:ext cx="511020" cy="1192863"/>
            </a:xfrm>
            <a:prstGeom prst="curvedConnector3">
              <a:avLst>
                <a:gd name="adj1" fmla="val 1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70249" y="90545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7290" y="293681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456089" y="2365203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S2b</a:t>
              </a:r>
            </a:p>
          </p:txBody>
        </p:sp>
        <p:cxnSp>
          <p:nvCxnSpPr>
            <p:cNvPr id="23" name="Straight Arrow Connector 22"/>
            <p:cNvCxnSpPr>
              <a:stCxn id="21" idx="0"/>
              <a:endCxn id="4" idx="4"/>
            </p:cNvCxnSpPr>
            <p:nvPr/>
          </p:nvCxnSpPr>
          <p:spPr>
            <a:xfrm flipV="1">
              <a:off x="4780539" y="1992965"/>
              <a:ext cx="3757" cy="3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27859" y="203684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E5</a:t>
              </a:r>
            </a:p>
          </p:txBody>
        </p:sp>
        <p:cxnSp>
          <p:nvCxnSpPr>
            <p:cNvPr id="25" name="Curved Connector 24"/>
            <p:cNvCxnSpPr>
              <a:stCxn id="9" idx="3"/>
              <a:endCxn id="21" idx="6"/>
            </p:cNvCxnSpPr>
            <p:nvPr/>
          </p:nvCxnSpPr>
          <p:spPr>
            <a:xfrm rot="5400000">
              <a:off x="5347284" y="2046159"/>
              <a:ext cx="383825" cy="8684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36284" y="23098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E6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430562" y="3722786"/>
            <a:ext cx="1515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E5: Door obstruction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7356" y="3933960"/>
            <a:ext cx="213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E6: Door Open Period Timeout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7613" y="4638317"/>
            <a:ext cx="336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</a:rPr>
              <a:t>Actions to be taken on occurrence of event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53001" y="4960781"/>
            <a:ext cx="1982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E1: Press Open Switch Event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5788" y="4950336"/>
            <a:ext cx="243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A1: Switch-on Door-opening Motor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68057" y="4962716"/>
            <a:ext cx="260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A2: Start Door Open Complete Sensing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3001" y="5194761"/>
            <a:ext cx="179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E3: Door Open Complete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35788" y="5184316"/>
            <a:ext cx="2380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A3: Switch-off Door-opening Motor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8057" y="5196696"/>
            <a:ext cx="2585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A4: Stop Door Open Complete Sensing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9511" y="5413158"/>
            <a:ext cx="201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E2: Press Close Switch Event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32298" y="5402713"/>
            <a:ext cx="230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A5: Switch-on Door-closing Motor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4567" y="5415093"/>
            <a:ext cx="259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A6: Start Door Close Complete Sensing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9511" y="5645098"/>
            <a:ext cx="1738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E4: Door Close Complete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32298" y="5634653"/>
            <a:ext cx="2316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A7: Switch-off Door-closing Motor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64567" y="5647033"/>
            <a:ext cx="2581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A8: Stop Door Close Complete Sensing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49511" y="5906835"/>
            <a:ext cx="1501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E5: Door Obstruction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32298" y="5896390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A7, A8, A1, A2</a:t>
            </a:r>
          </a:p>
        </p:txBody>
      </p:sp>
    </p:spTree>
    <p:extLst>
      <p:ext uri="{BB962C8B-B14F-4D97-AF65-F5344CB8AC3E}">
        <p14:creationId xmlns:p14="http://schemas.microsoft.com/office/powerpoint/2010/main" val="22883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Machines Recap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275" y="1150178"/>
            <a:ext cx="3627345" cy="2344959"/>
            <a:chOff x="625061" y="1070386"/>
            <a:chExt cx="3627345" cy="2344959"/>
          </a:xfrm>
        </p:grpSpPr>
        <p:sp>
          <p:nvSpPr>
            <p:cNvPr id="3" name="Oval 2"/>
            <p:cNvSpPr/>
            <p:nvPr/>
          </p:nvSpPr>
          <p:spPr>
            <a:xfrm>
              <a:off x="625061" y="1929176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S1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2184979" y="1543748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S2a</a:t>
              </a:r>
            </a:p>
          </p:txBody>
        </p:sp>
        <p:cxnSp>
          <p:nvCxnSpPr>
            <p:cNvPr id="5" name="Curved Connector 4"/>
            <p:cNvCxnSpPr>
              <a:stCxn id="3" idx="0"/>
              <a:endCxn id="4" idx="1"/>
            </p:cNvCxnSpPr>
            <p:nvPr/>
          </p:nvCxnSpPr>
          <p:spPr>
            <a:xfrm rot="5400000" flipH="1" flipV="1">
              <a:off x="1467015" y="1116184"/>
              <a:ext cx="295488" cy="1330497"/>
            </a:xfrm>
            <a:prstGeom prst="curvedConnector3">
              <a:avLst>
                <a:gd name="adj1" fmla="val 2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454083" y="107038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E1</a:t>
              </a:r>
            </a:p>
          </p:txBody>
        </p:sp>
        <p:cxnSp>
          <p:nvCxnSpPr>
            <p:cNvPr id="7" name="Curved Connector 6"/>
            <p:cNvCxnSpPr>
              <a:stCxn id="21" idx="3"/>
              <a:endCxn id="3" idx="4"/>
            </p:cNvCxnSpPr>
            <p:nvPr/>
          </p:nvCxnSpPr>
          <p:spPr>
            <a:xfrm rot="5400000" flipH="1">
              <a:off x="1357371" y="2135466"/>
              <a:ext cx="511020" cy="1326740"/>
            </a:xfrm>
            <a:prstGeom prst="curvedConnector3">
              <a:avLst>
                <a:gd name="adj1" fmla="val -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69531" y="31075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03506" y="1929176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</a:t>
              </a:r>
            </a:p>
          </p:txBody>
        </p:sp>
        <p:cxnSp>
          <p:nvCxnSpPr>
            <p:cNvPr id="10" name="Curved Connector 9"/>
            <p:cNvCxnSpPr>
              <a:stCxn id="4" idx="7"/>
              <a:endCxn id="9" idx="0"/>
            </p:cNvCxnSpPr>
            <p:nvPr/>
          </p:nvCxnSpPr>
          <p:spPr>
            <a:xfrm rot="16200000" flipH="1">
              <a:off x="3185659" y="1186879"/>
              <a:ext cx="295488" cy="1189106"/>
            </a:xfrm>
            <a:prstGeom prst="curvedConnector3">
              <a:avLst>
                <a:gd name="adj1" fmla="val -107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>
              <a:stCxn id="9" idx="4"/>
              <a:endCxn id="21" idx="5"/>
            </p:cNvCxnSpPr>
            <p:nvPr/>
          </p:nvCxnSpPr>
          <p:spPr>
            <a:xfrm rot="5400000">
              <a:off x="3076015" y="2202405"/>
              <a:ext cx="511020" cy="1192863"/>
            </a:xfrm>
            <a:prstGeom prst="curvedConnector3">
              <a:avLst>
                <a:gd name="adj1" fmla="val 1623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95382" y="107038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72423" y="310174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E2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181222" y="2530136"/>
              <a:ext cx="648900" cy="61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S2b</a:t>
              </a:r>
            </a:p>
          </p:txBody>
        </p:sp>
        <p:cxnSp>
          <p:nvCxnSpPr>
            <p:cNvPr id="23" name="Straight Arrow Connector 22"/>
            <p:cNvCxnSpPr>
              <a:stCxn id="21" idx="0"/>
              <a:endCxn id="4" idx="4"/>
            </p:cNvCxnSpPr>
            <p:nvPr/>
          </p:nvCxnSpPr>
          <p:spPr>
            <a:xfrm flipV="1">
              <a:off x="2505672" y="2157898"/>
              <a:ext cx="3757" cy="3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552992" y="22017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E5</a:t>
              </a:r>
            </a:p>
          </p:txBody>
        </p:sp>
        <p:cxnSp>
          <p:nvCxnSpPr>
            <p:cNvPr id="25" name="Curved Connector 24"/>
            <p:cNvCxnSpPr>
              <a:stCxn id="9" idx="3"/>
              <a:endCxn id="21" idx="6"/>
            </p:cNvCxnSpPr>
            <p:nvPr/>
          </p:nvCxnSpPr>
          <p:spPr>
            <a:xfrm rot="5400000">
              <a:off x="3072417" y="2211092"/>
              <a:ext cx="383825" cy="8684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61417" y="247482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E6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1153"/>
              </p:ext>
            </p:extLst>
          </p:nvPr>
        </p:nvGraphicFramePr>
        <p:xfrm>
          <a:off x="5205053" y="1170857"/>
          <a:ext cx="3375548" cy="2471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87">
                  <a:extLst>
                    <a:ext uri="{9D8B030D-6E8A-4147-A177-3AD203B41FA5}">
                      <a16:colId xmlns:a16="http://schemas.microsoft.com/office/drawing/2014/main" val="2520332884"/>
                    </a:ext>
                  </a:extLst>
                </a:gridCol>
                <a:gridCol w="843887">
                  <a:extLst>
                    <a:ext uri="{9D8B030D-6E8A-4147-A177-3AD203B41FA5}">
                      <a16:colId xmlns:a16="http://schemas.microsoft.com/office/drawing/2014/main" val="260527602"/>
                    </a:ext>
                  </a:extLst>
                </a:gridCol>
                <a:gridCol w="843887">
                  <a:extLst>
                    <a:ext uri="{9D8B030D-6E8A-4147-A177-3AD203B41FA5}">
                      <a16:colId xmlns:a16="http://schemas.microsoft.com/office/drawing/2014/main" val="95074981"/>
                    </a:ext>
                  </a:extLst>
                </a:gridCol>
                <a:gridCol w="843887">
                  <a:extLst>
                    <a:ext uri="{9D8B030D-6E8A-4147-A177-3AD203B41FA5}">
                      <a16:colId xmlns:a16="http://schemas.microsoft.com/office/drawing/2014/main" val="705821435"/>
                    </a:ext>
                  </a:extLst>
                </a:gridCol>
              </a:tblGrid>
              <a:tr h="61138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32075"/>
                  </a:ext>
                </a:extLst>
              </a:tr>
              <a:tr h="35079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A1,A2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47428"/>
                  </a:ext>
                </a:extLst>
              </a:tr>
              <a:tr h="35079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A3,A4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59103"/>
                  </a:ext>
                </a:extLst>
              </a:tr>
              <a:tr h="35079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E2,E6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A5,A6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98701"/>
                  </a:ext>
                </a:extLst>
              </a:tr>
              <a:tr h="35079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A7,A8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361830"/>
                  </a:ext>
                </a:extLst>
              </a:tr>
              <a:tr h="35079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A7,A8,A1,A2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23623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852221" y="826374"/>
            <a:ext cx="208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State Machine Table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0759" y="3722786"/>
            <a:ext cx="8085034" cy="2972625"/>
            <a:chOff x="720759" y="3722786"/>
            <a:chExt cx="8085034" cy="2972625"/>
          </a:xfrm>
        </p:grpSpPr>
        <p:sp>
          <p:nvSpPr>
            <p:cNvPr id="14" name="TextBox 13"/>
            <p:cNvSpPr txBox="1"/>
            <p:nvPr/>
          </p:nvSpPr>
          <p:spPr>
            <a:xfrm>
              <a:off x="1312876" y="3732765"/>
              <a:ext cx="1527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S1: Door Closed State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2876" y="3944304"/>
              <a:ext cx="1450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S2: Door Open 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4276" y="3736507"/>
              <a:ext cx="1982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Open Switch Event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64276" y="3937988"/>
              <a:ext cx="197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E2: Press Close Switch Event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12876" y="4128547"/>
              <a:ext cx="1712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S2a: Door Opening State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64276" y="4128123"/>
              <a:ext cx="1703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E3: Door open complete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64384" y="4327311"/>
              <a:ext cx="1740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E4: Door close complete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0915" y="4327311"/>
              <a:ext cx="1638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S2b: Door Closing State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30562" y="3722786"/>
              <a:ext cx="1515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E5: Door obstruction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7356" y="3933960"/>
              <a:ext cx="213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E6: Door Open Period Timeout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97613" y="4638317"/>
              <a:ext cx="3364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0070C0"/>
                  </a:solidFill>
                </a:rPr>
                <a:t>Actions to be taken on occurrence of event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001" y="4960781"/>
              <a:ext cx="1982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E1: Press Open Switch Event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5788" y="4950336"/>
              <a:ext cx="2432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A1: Switch-on Door-opening Motor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68057" y="4962716"/>
              <a:ext cx="260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A2: Start Door Open Complete Sensing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3001" y="5194761"/>
              <a:ext cx="17923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E3: Door Open Complete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5788" y="5184316"/>
              <a:ext cx="2380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A3: Switch-off Door-opening Motor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8057" y="5196696"/>
              <a:ext cx="3437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A4: Stop Door Open Complete Sensing; Start Timer1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9511" y="5413158"/>
              <a:ext cx="2019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E2: Press Close Switch Event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2298" y="5402713"/>
              <a:ext cx="2382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A5: Switch-on Door-closing Motor;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4567" y="5415093"/>
              <a:ext cx="343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A6: Start Door Close Complete Sensing; Stop Timer1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49511" y="5645098"/>
              <a:ext cx="1738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E4: Door Close Complete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32298" y="5634653"/>
              <a:ext cx="2316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A7: Switch-off Door-closing Motor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567" y="5647033"/>
              <a:ext cx="25819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A8: Stop Door Close Complete Sensing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49511" y="5906835"/>
              <a:ext cx="1501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E5: Door Obstruction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2298" y="5896390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A7, A8, A1, A2;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0759" y="6326079"/>
              <a:ext cx="8085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0070C0"/>
                  </a:solidFill>
                </a:rPr>
                <a:t>Think - What should happen when events not shown in the diagram/table occur???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07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Machine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option based on current state and event </a:t>
            </a:r>
            <a:r>
              <a:rPr lang="en-IN" dirty="0" err="1"/>
              <a:t>ocurrence</a:t>
            </a:r>
            <a:endParaRPr lang="en-IN" dirty="0"/>
          </a:p>
          <a:p>
            <a:pPr lvl="1"/>
            <a:r>
              <a:rPr lang="en-IN" dirty="0"/>
              <a:t>If then else </a:t>
            </a:r>
          </a:p>
          <a:p>
            <a:pPr lvl="1"/>
            <a:r>
              <a:rPr lang="en-IN" dirty="0"/>
              <a:t>Switch case</a:t>
            </a:r>
          </a:p>
          <a:p>
            <a:pPr lvl="1"/>
            <a:r>
              <a:rPr lang="en-IN" dirty="0"/>
              <a:t>State table based transitioning</a:t>
            </a:r>
          </a:p>
          <a:p>
            <a:pPr lvl="1"/>
            <a:r>
              <a:rPr lang="en-IN" dirty="0"/>
              <a:t>Create a state machine handler to avoid blocking (?)</a:t>
            </a:r>
          </a:p>
        </p:txBody>
      </p:sp>
    </p:spTree>
    <p:extLst>
      <p:ext uri="{BB962C8B-B14F-4D97-AF65-F5344CB8AC3E}">
        <p14:creationId xmlns:p14="http://schemas.microsoft.com/office/powerpoint/2010/main" val="167999502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778</Words>
  <Application>Microsoft Office PowerPoint</Application>
  <PresentationFormat>On-screen Show (4:3)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2_Office Theme</vt:lpstr>
      <vt:lpstr>Algorithm Design</vt:lpstr>
      <vt:lpstr>State Machine Recap</vt:lpstr>
      <vt:lpstr>State Machine Recap</vt:lpstr>
      <vt:lpstr>State Machine Recap</vt:lpstr>
      <vt:lpstr>State Machine Recap</vt:lpstr>
      <vt:lpstr>State Machines - Recap</vt:lpstr>
      <vt:lpstr>State Machines Recap</vt:lpstr>
      <vt:lpstr>State Machines Recap</vt:lpstr>
      <vt:lpstr>State Machine Recap</vt:lpstr>
      <vt:lpstr>Let us think algorithm</vt:lpstr>
      <vt:lpstr>Let us think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Hayavadan</dc:creator>
  <cp:lastModifiedBy>Hayavadan Panchamukhi</cp:lastModifiedBy>
  <cp:revision>121</cp:revision>
  <dcterms:created xsi:type="dcterms:W3CDTF">2016-02-03T02:18:25Z</dcterms:created>
  <dcterms:modified xsi:type="dcterms:W3CDTF">2016-06-06T06:26:29Z</dcterms:modified>
</cp:coreProperties>
</file>