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13" y="3133592"/>
            <a:ext cx="5328592" cy="5620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591" y="2503487"/>
            <a:ext cx="5536096" cy="100647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86" y="3694804"/>
            <a:ext cx="4065104" cy="4001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16-07-2016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5657" y="343379"/>
            <a:ext cx="7211143" cy="562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0054-5F95-4915-AA6F-7EE4335E7A66}" type="datetimeFigureOut">
              <a:rPr lang="en-IN" smtClean="0"/>
              <a:pPr/>
              <a:t>16-07-2016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210295" y="-104520"/>
            <a:ext cx="2044279" cy="15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Assignment 1 - Sorting</a:t>
            </a:r>
          </a:p>
        </p:txBody>
      </p:sp>
    </p:spTree>
    <p:extLst>
      <p:ext uri="{BB962C8B-B14F-4D97-AF65-F5344CB8AC3E}">
        <p14:creationId xmlns:p14="http://schemas.microsoft.com/office/powerpoint/2010/main" val="15647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algorithm?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Algorithm: </a:t>
            </a:r>
            <a:r>
              <a:rPr lang="en-IN" sz="6000" dirty="0">
                <a:solidFill>
                  <a:srgbClr val="FFC000"/>
                </a:solidFill>
              </a:rPr>
              <a:t>method</a:t>
            </a:r>
            <a:r>
              <a:rPr lang="en-IN" sz="6000" dirty="0"/>
              <a:t> for solving a problem.</a:t>
            </a:r>
          </a:p>
          <a:p>
            <a:r>
              <a:rPr lang="en-IN" sz="6000" b="1" dirty="0">
                <a:solidFill>
                  <a:srgbClr val="0070C0"/>
                </a:solidFill>
              </a:rPr>
              <a:t>Data structure: </a:t>
            </a:r>
            <a:r>
              <a:rPr lang="en-IN" sz="6000" dirty="0">
                <a:solidFill>
                  <a:srgbClr val="FFC000"/>
                </a:solidFill>
              </a:rPr>
              <a:t>method</a:t>
            </a:r>
            <a:r>
              <a:rPr lang="en-IN" sz="6000" dirty="0"/>
              <a:t> to store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1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668528" y="1248647"/>
            <a:ext cx="6574324" cy="4214192"/>
            <a:chOff x="1668528" y="1248647"/>
            <a:chExt cx="6574324" cy="4214192"/>
          </a:xfrm>
        </p:grpSpPr>
        <p:sp>
          <p:nvSpPr>
            <p:cNvPr id="2" name="Rounded Rectangle 1"/>
            <p:cNvSpPr/>
            <p:nvPr/>
          </p:nvSpPr>
          <p:spPr>
            <a:xfrm>
              <a:off x="1668528" y="1248647"/>
              <a:ext cx="6574324" cy="42141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3987" y="2954796"/>
              <a:ext cx="1908314" cy="1060174"/>
              <a:chOff x="1378225" y="1419711"/>
              <a:chExt cx="6864629" cy="340408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332383" y="1789043"/>
                <a:ext cx="4770782" cy="30347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IN" sz="5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09461" y="2067339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Input Validation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90122" y="3776870"/>
                <a:ext cx="2093843" cy="675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Data Storage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816626" y="2305878"/>
                <a:ext cx="2067339" cy="11926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Core Algorithm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82139" y="2067338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Output Formatting</a:t>
                </a:r>
              </a:p>
            </p:txBody>
          </p:sp>
          <p:sp>
            <p:nvSpPr>
              <p:cNvPr id="12" name="Left-Right Arrow 11"/>
              <p:cNvSpPr/>
              <p:nvPr/>
            </p:nvSpPr>
            <p:spPr>
              <a:xfrm>
                <a:off x="1378225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>
                <a:off x="1384853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14" name="Left-Right Arrow 13"/>
              <p:cNvSpPr/>
              <p:nvPr/>
            </p:nvSpPr>
            <p:spPr>
              <a:xfrm>
                <a:off x="1378225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15" name="Left-Right Arrow 14"/>
              <p:cNvSpPr/>
              <p:nvPr/>
            </p:nvSpPr>
            <p:spPr>
              <a:xfrm>
                <a:off x="6804991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16" name="Left-Right Arrow 15"/>
              <p:cNvSpPr/>
              <p:nvPr/>
            </p:nvSpPr>
            <p:spPr>
              <a:xfrm>
                <a:off x="6811619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17" name="Left-Right Arrow 16"/>
              <p:cNvSpPr/>
              <p:nvPr/>
            </p:nvSpPr>
            <p:spPr>
              <a:xfrm>
                <a:off x="6804991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26387" y="1419711"/>
                <a:ext cx="2717108" cy="54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500" b="1" dirty="0"/>
                  <a:t>Software Component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01426" y="1790515"/>
              <a:ext cx="1908314" cy="1060174"/>
              <a:chOff x="1378225" y="1419711"/>
              <a:chExt cx="6864629" cy="340408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332383" y="1789043"/>
                <a:ext cx="4770782" cy="30347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IN" sz="5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09461" y="2067339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Input Validation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790122" y="3776870"/>
                <a:ext cx="2093843" cy="675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Data Storage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816626" y="2305878"/>
                <a:ext cx="2067339" cy="11926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Core Algorithm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82139" y="2067338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Output Formatting</a:t>
                </a:r>
              </a:p>
            </p:txBody>
          </p:sp>
          <p:sp>
            <p:nvSpPr>
              <p:cNvPr id="25" name="Left-Right Arrow 24"/>
              <p:cNvSpPr/>
              <p:nvPr/>
            </p:nvSpPr>
            <p:spPr>
              <a:xfrm>
                <a:off x="1378225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>
                <a:off x="1384853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27" name="Left-Right Arrow 26"/>
              <p:cNvSpPr/>
              <p:nvPr/>
            </p:nvSpPr>
            <p:spPr>
              <a:xfrm>
                <a:off x="1378225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28" name="Left-Right Arrow 27"/>
              <p:cNvSpPr/>
              <p:nvPr/>
            </p:nvSpPr>
            <p:spPr>
              <a:xfrm>
                <a:off x="6804991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29" name="Left-Right Arrow 28"/>
              <p:cNvSpPr/>
              <p:nvPr/>
            </p:nvSpPr>
            <p:spPr>
              <a:xfrm>
                <a:off x="6811619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30" name="Left-Right Arrow 29"/>
              <p:cNvSpPr/>
              <p:nvPr/>
            </p:nvSpPr>
            <p:spPr>
              <a:xfrm>
                <a:off x="6804991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26387" y="1419711"/>
                <a:ext cx="2717108" cy="54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500" b="1" dirty="0"/>
                  <a:t>Software Component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084425" y="1790515"/>
              <a:ext cx="1908314" cy="1060174"/>
              <a:chOff x="1378225" y="1419711"/>
              <a:chExt cx="6864629" cy="340408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32383" y="1789043"/>
                <a:ext cx="4770782" cy="30347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IN" sz="5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809461" y="2067339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Input Validation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90122" y="3776870"/>
                <a:ext cx="2093843" cy="675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Data Storage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816626" y="2305878"/>
                <a:ext cx="2067339" cy="11926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00" b="1" dirty="0"/>
                  <a:t>Core Algorithm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182139" y="2067338"/>
                <a:ext cx="622852" cy="23853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500" b="1" dirty="0"/>
                  <a:t>Output Formatting</a:t>
                </a:r>
              </a:p>
            </p:txBody>
          </p:sp>
          <p:sp>
            <p:nvSpPr>
              <p:cNvPr id="38" name="Left-Right Arrow 37"/>
              <p:cNvSpPr/>
              <p:nvPr/>
            </p:nvSpPr>
            <p:spPr>
              <a:xfrm>
                <a:off x="1378225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39" name="Left-Right Arrow 38"/>
              <p:cNvSpPr/>
              <p:nvPr/>
            </p:nvSpPr>
            <p:spPr>
              <a:xfrm>
                <a:off x="1384853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40" name="Left-Right Arrow 39"/>
              <p:cNvSpPr/>
              <p:nvPr/>
            </p:nvSpPr>
            <p:spPr>
              <a:xfrm>
                <a:off x="1378225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41" name="Left-Right Arrow 40"/>
              <p:cNvSpPr/>
              <p:nvPr/>
            </p:nvSpPr>
            <p:spPr>
              <a:xfrm>
                <a:off x="6804991" y="2305877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1</a:t>
                </a:r>
              </a:p>
            </p:txBody>
          </p:sp>
          <p:sp>
            <p:nvSpPr>
              <p:cNvPr id="42" name="Left-Right Arrow 41"/>
              <p:cNvSpPr/>
              <p:nvPr/>
            </p:nvSpPr>
            <p:spPr>
              <a:xfrm>
                <a:off x="6811619" y="3041373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2</a:t>
                </a:r>
              </a:p>
            </p:txBody>
          </p:sp>
          <p:sp>
            <p:nvSpPr>
              <p:cNvPr id="43" name="Left-Right Arrow 42"/>
              <p:cNvSpPr/>
              <p:nvPr/>
            </p:nvSpPr>
            <p:spPr>
              <a:xfrm>
                <a:off x="6804991" y="3776870"/>
                <a:ext cx="1431235" cy="31805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00" b="1" dirty="0"/>
                  <a:t>Interface 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26387" y="1419711"/>
                <a:ext cx="2717108" cy="54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500" b="1" dirty="0"/>
                  <a:t>Software Component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943475" y="4691992"/>
              <a:ext cx="4333461" cy="662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Platform Interface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74574" y="1790515"/>
              <a:ext cx="477078" cy="3179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/>
                <a:t>Input Interface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81315" y="1790515"/>
              <a:ext cx="477078" cy="3179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b="1" dirty="0"/>
                <a:t>Output Interface</a:t>
              </a:r>
            </a:p>
          </p:txBody>
        </p:sp>
        <p:sp>
          <p:nvSpPr>
            <p:cNvPr id="61" name="Can 60"/>
            <p:cNvSpPr/>
            <p:nvPr/>
          </p:nvSpPr>
          <p:spPr>
            <a:xfrm>
              <a:off x="2940228" y="3623818"/>
              <a:ext cx="789567" cy="8847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Input buffers</a:t>
              </a:r>
            </a:p>
          </p:txBody>
        </p:sp>
        <p:sp>
          <p:nvSpPr>
            <p:cNvPr id="62" name="Can 61"/>
            <p:cNvSpPr/>
            <p:nvPr/>
          </p:nvSpPr>
          <p:spPr>
            <a:xfrm>
              <a:off x="6378015" y="3604168"/>
              <a:ext cx="789567" cy="8847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Output buffers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Design</a:t>
            </a:r>
          </a:p>
        </p:txBody>
      </p:sp>
    </p:spTree>
    <p:extLst>
      <p:ext uri="{BB962C8B-B14F-4D97-AF65-F5344CB8AC3E}">
        <p14:creationId xmlns:p14="http://schemas.microsoft.com/office/powerpoint/2010/main" val="424345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Design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Decompose system/module into components and interfaces</a:t>
            </a:r>
          </a:p>
          <a:p>
            <a:pPr lvl="1"/>
            <a:r>
              <a:rPr lang="en-IN" dirty="0"/>
              <a:t>i.e., identify the software architecture</a:t>
            </a:r>
          </a:p>
          <a:p>
            <a:pPr lvl="0"/>
            <a:r>
              <a:rPr lang="en-IN" dirty="0"/>
              <a:t>Determine relationships between components</a:t>
            </a:r>
          </a:p>
          <a:p>
            <a:pPr lvl="1"/>
            <a:r>
              <a:rPr lang="en-IN" dirty="0"/>
              <a:t>e.g., identify component dependencies and determine inter-component communication mechanisms</a:t>
            </a:r>
          </a:p>
          <a:p>
            <a:pPr lvl="0"/>
            <a:r>
              <a:rPr lang="en-IN" dirty="0"/>
              <a:t>Specify component interfaces </a:t>
            </a:r>
          </a:p>
          <a:p>
            <a:pPr lvl="1"/>
            <a:r>
              <a:rPr lang="en-IN" dirty="0"/>
              <a:t>Interfaces should be well-defined - Facilitates component testing and team communication</a:t>
            </a:r>
          </a:p>
          <a:p>
            <a:pPr lvl="0"/>
            <a:r>
              <a:rPr lang="en-IN" dirty="0"/>
              <a:t>Describe component functionality - informally or formally</a:t>
            </a:r>
          </a:p>
          <a:p>
            <a:pPr lvl="0"/>
            <a:r>
              <a:rPr lang="en-IN" dirty="0"/>
              <a:t>Identify opportunities for systematic reuse -  Both top-down and bottom-up</a:t>
            </a:r>
          </a:p>
        </p:txBody>
      </p:sp>
    </p:spTree>
    <p:extLst>
      <p:ext uri="{BB962C8B-B14F-4D97-AF65-F5344CB8AC3E}">
        <p14:creationId xmlns:p14="http://schemas.microsoft.com/office/powerpoint/2010/main" val="28084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Design an algorithm for the following to </a:t>
            </a:r>
          </a:p>
          <a:p>
            <a:pPr lvl="1"/>
            <a:r>
              <a:rPr lang="en-IN" dirty="0"/>
              <a:t>Allow user to define the user data. Standard user input, file or memory. </a:t>
            </a:r>
          </a:p>
          <a:p>
            <a:pPr lvl="1"/>
            <a:r>
              <a:rPr lang="en-IN" dirty="0"/>
              <a:t>Validate the input and store in an appropriate data structure</a:t>
            </a:r>
          </a:p>
          <a:p>
            <a:pPr lvl="1"/>
            <a:r>
              <a:rPr lang="en-IN" dirty="0"/>
              <a:t>Sort the data in ascending or descending order using bubble, insertion, selection and merge sort. Provide user selection for type of sort.</a:t>
            </a:r>
          </a:p>
          <a:p>
            <a:pPr lvl="1"/>
            <a:r>
              <a:rPr lang="en-IN" dirty="0"/>
              <a:t>Add an index to the sorted data</a:t>
            </a:r>
          </a:p>
          <a:p>
            <a:pPr lvl="1"/>
            <a:r>
              <a:rPr lang="en-IN" dirty="0"/>
              <a:t>Display the sorted data – full data, data at specific location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7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Components in the Sorting module</a:t>
            </a:r>
          </a:p>
          <a:p>
            <a:pPr lvl="1"/>
            <a:r>
              <a:rPr lang="en-IN" dirty="0"/>
              <a:t>Configurable parameters capture</a:t>
            </a:r>
          </a:p>
          <a:p>
            <a:pPr lvl="2"/>
            <a:r>
              <a:rPr lang="en-IN" dirty="0"/>
              <a:t>Input – from standard user i/o (default); from file; as arguments of a function call;</a:t>
            </a:r>
          </a:p>
          <a:p>
            <a:pPr lvl="2"/>
            <a:r>
              <a:rPr lang="en-IN" dirty="0"/>
              <a:t>Input data type – integers, characters, words, dictionary, </a:t>
            </a:r>
          </a:p>
          <a:p>
            <a:pPr lvl="2"/>
            <a:r>
              <a:rPr lang="en-IN" dirty="0"/>
              <a:t>Data structures –storing input </a:t>
            </a:r>
            <a:r>
              <a:rPr lang="en-IN" dirty="0" err="1"/>
              <a:t>config</a:t>
            </a:r>
            <a:r>
              <a:rPr lang="en-IN" dirty="0"/>
              <a:t> parameters, input &amp; output data; array, multi dimensional array, linked list – singly, doubly, circular; </a:t>
            </a:r>
          </a:p>
          <a:p>
            <a:pPr lvl="2"/>
            <a:r>
              <a:rPr lang="en-IN" dirty="0"/>
              <a:t>Validation –data type, data range, number of data elements</a:t>
            </a:r>
          </a:p>
          <a:p>
            <a:pPr lvl="2"/>
            <a:r>
              <a:rPr lang="en-IN" dirty="0"/>
              <a:t>Output formatting – to standard user </a:t>
            </a:r>
            <a:r>
              <a:rPr lang="en-IN" dirty="0" err="1"/>
              <a:t>i</a:t>
            </a:r>
            <a:r>
              <a:rPr lang="en-IN" dirty="0"/>
              <a:t>/o; to file; return with pointer to formatted output data</a:t>
            </a:r>
          </a:p>
          <a:p>
            <a:pPr lvl="2"/>
            <a:r>
              <a:rPr lang="en-IN" dirty="0"/>
              <a:t>Sorting Algorithm to use – Bubble, Insertion, Selection, Merge</a:t>
            </a:r>
          </a:p>
          <a:p>
            <a:pPr lvl="1"/>
            <a:r>
              <a:rPr lang="en-IN" dirty="0"/>
              <a:t>Data Structure Initialization</a:t>
            </a:r>
          </a:p>
          <a:p>
            <a:pPr lvl="1"/>
            <a:r>
              <a:rPr lang="en-IN" dirty="0"/>
              <a:t>Sorting Algorithm</a:t>
            </a:r>
          </a:p>
          <a:p>
            <a:pPr lvl="2"/>
            <a:r>
              <a:rPr lang="en-IN" dirty="0"/>
              <a:t>independent components for each sorting type </a:t>
            </a:r>
          </a:p>
          <a:p>
            <a:pPr lvl="2"/>
            <a:r>
              <a:rPr lang="en-IN" dirty="0"/>
              <a:t>Independent function one sorting library</a:t>
            </a:r>
          </a:p>
          <a:p>
            <a:pPr lvl="1"/>
            <a:r>
              <a:rPr lang="en-IN" dirty="0"/>
              <a:t>Interfaces</a:t>
            </a:r>
          </a:p>
          <a:p>
            <a:pPr lvl="2"/>
            <a:r>
              <a:rPr lang="en-IN" dirty="0"/>
              <a:t>Input interface</a:t>
            </a:r>
          </a:p>
          <a:p>
            <a:pPr lvl="2"/>
            <a:r>
              <a:rPr lang="en-IN" dirty="0"/>
              <a:t>Interface between capture and input data storage</a:t>
            </a:r>
          </a:p>
          <a:p>
            <a:pPr lvl="2"/>
            <a:r>
              <a:rPr lang="en-IN" dirty="0"/>
              <a:t>Interface to sorting algorithms</a:t>
            </a:r>
          </a:p>
          <a:p>
            <a:pPr lvl="1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61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3319664" y="1358349"/>
            <a:ext cx="2478157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Sorting Routines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061250" y="1517376"/>
            <a:ext cx="2478157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Sorting Routines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9713" y="1524001"/>
            <a:ext cx="281608" cy="288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User I/O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49217" y="2749828"/>
            <a:ext cx="2597426" cy="4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 Manager</a:t>
            </a:r>
          </a:p>
        </p:txBody>
      </p:sp>
      <p:sp>
        <p:nvSpPr>
          <p:cNvPr id="5" name="Can 4"/>
          <p:cNvSpPr/>
          <p:nvPr/>
        </p:nvSpPr>
        <p:spPr>
          <a:xfrm>
            <a:off x="3796747" y="3478698"/>
            <a:ext cx="702365" cy="7818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Config</a:t>
            </a:r>
            <a:r>
              <a:rPr lang="en-IN" sz="1400" dirty="0"/>
              <a:t>. Data</a:t>
            </a:r>
          </a:p>
        </p:txBody>
      </p:sp>
      <p:sp>
        <p:nvSpPr>
          <p:cNvPr id="6" name="Can 5"/>
          <p:cNvSpPr/>
          <p:nvPr/>
        </p:nvSpPr>
        <p:spPr>
          <a:xfrm>
            <a:off x="2849217" y="3478698"/>
            <a:ext cx="702365" cy="781878"/>
          </a:xfrm>
          <a:prstGeom prst="can">
            <a:avLst>
              <a:gd name="adj" fmla="val 32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Input Data</a:t>
            </a:r>
          </a:p>
        </p:txBody>
      </p:sp>
      <p:sp>
        <p:nvSpPr>
          <p:cNvPr id="7" name="Can 6"/>
          <p:cNvSpPr/>
          <p:nvPr/>
        </p:nvSpPr>
        <p:spPr>
          <a:xfrm>
            <a:off x="4744277" y="3478698"/>
            <a:ext cx="702365" cy="7818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Output Data</a:t>
            </a: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2570922" y="2968488"/>
            <a:ext cx="278295" cy="13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1"/>
          </p:cNvCxnSpPr>
          <p:nvPr/>
        </p:nvCxnSpPr>
        <p:spPr>
          <a:xfrm flipH="1">
            <a:off x="3200400" y="3213655"/>
            <a:ext cx="947530" cy="26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>
          <a:xfrm>
            <a:off x="4147930" y="3213655"/>
            <a:ext cx="0" cy="26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1"/>
          </p:cNvCxnSpPr>
          <p:nvPr/>
        </p:nvCxnSpPr>
        <p:spPr>
          <a:xfrm>
            <a:off x="4147930" y="3213655"/>
            <a:ext cx="947530" cy="26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08850" y="1630019"/>
            <a:ext cx="2478157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Sorting Routines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Illustrative Design</a:t>
            </a:r>
          </a:p>
        </p:txBody>
      </p:sp>
      <p:cxnSp>
        <p:nvCxnSpPr>
          <p:cNvPr id="20" name="Straight Arrow Connector 19"/>
          <p:cNvCxnSpPr>
            <a:stCxn id="16" idx="2"/>
            <a:endCxn id="4" idx="0"/>
          </p:cNvCxnSpPr>
          <p:nvPr/>
        </p:nvCxnSpPr>
        <p:spPr>
          <a:xfrm>
            <a:off x="4147929" y="2478158"/>
            <a:ext cx="1" cy="271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1"/>
          </p:cNvCxnSpPr>
          <p:nvPr/>
        </p:nvCxnSpPr>
        <p:spPr>
          <a:xfrm flipH="1">
            <a:off x="954157" y="2968488"/>
            <a:ext cx="725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6420" y="260578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 I/O</a:t>
            </a:r>
          </a:p>
        </p:txBody>
      </p:sp>
      <p:sp>
        <p:nvSpPr>
          <p:cNvPr id="29" name="Can 28"/>
          <p:cNvSpPr/>
          <p:nvPr/>
        </p:nvSpPr>
        <p:spPr>
          <a:xfrm>
            <a:off x="1562819" y="4717774"/>
            <a:ext cx="569843" cy="834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Config</a:t>
            </a:r>
            <a:r>
              <a:rPr lang="en-IN" sz="1100" dirty="0"/>
              <a:t> Data File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73357" y="1524001"/>
            <a:ext cx="357808" cy="288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Main Controller</a:t>
            </a:r>
          </a:p>
        </p:txBody>
      </p:sp>
      <p:cxnSp>
        <p:nvCxnSpPr>
          <p:cNvPr id="37" name="Straight Arrow Connector 36"/>
          <p:cNvCxnSpPr>
            <a:stCxn id="33" idx="3"/>
            <a:endCxn id="16" idx="1"/>
          </p:cNvCxnSpPr>
          <p:nvPr/>
        </p:nvCxnSpPr>
        <p:spPr>
          <a:xfrm flipV="1">
            <a:off x="2531165" y="2054089"/>
            <a:ext cx="377685" cy="914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33" idx="1"/>
          </p:cNvCxnSpPr>
          <p:nvPr/>
        </p:nvCxnSpPr>
        <p:spPr>
          <a:xfrm>
            <a:off x="1961321" y="2968488"/>
            <a:ext cx="212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29" idx="1"/>
          </p:cNvCxnSpPr>
          <p:nvPr/>
        </p:nvCxnSpPr>
        <p:spPr>
          <a:xfrm flipH="1">
            <a:off x="1847741" y="4412975"/>
            <a:ext cx="504520" cy="304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2235367" y="4717773"/>
            <a:ext cx="569843" cy="834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Input Data File</a:t>
            </a:r>
          </a:p>
        </p:txBody>
      </p:sp>
      <p:sp>
        <p:nvSpPr>
          <p:cNvPr id="52" name="Can 51"/>
          <p:cNvSpPr/>
          <p:nvPr/>
        </p:nvSpPr>
        <p:spPr>
          <a:xfrm>
            <a:off x="2915477" y="4717772"/>
            <a:ext cx="636105" cy="834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Data File</a:t>
            </a:r>
          </a:p>
        </p:txBody>
      </p:sp>
      <p:cxnSp>
        <p:nvCxnSpPr>
          <p:cNvPr id="54" name="Straight Arrow Connector 53"/>
          <p:cNvCxnSpPr>
            <a:stCxn id="33" idx="2"/>
            <a:endCxn id="51" idx="1"/>
          </p:cNvCxnSpPr>
          <p:nvPr/>
        </p:nvCxnSpPr>
        <p:spPr>
          <a:xfrm>
            <a:off x="2352261" y="4412975"/>
            <a:ext cx="168028" cy="304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2"/>
            <a:endCxn id="52" idx="1"/>
          </p:cNvCxnSpPr>
          <p:nvPr/>
        </p:nvCxnSpPr>
        <p:spPr>
          <a:xfrm>
            <a:off x="2352261" y="4412975"/>
            <a:ext cx="881269" cy="304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24328" y="1013052"/>
            <a:ext cx="288405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Sorting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Storage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I/O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b="1" dirty="0"/>
              <a:t>Data Structures: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Input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Output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Config</a:t>
            </a:r>
            <a:r>
              <a:rPr lang="en-IN" sz="1400" dirty="0"/>
              <a:t>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b="1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Input Data File(s)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Output Data File(s)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Config</a:t>
            </a:r>
            <a:r>
              <a:rPr lang="en-IN" sz="1400" dirty="0"/>
              <a:t> Data Files(s)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Interfaces: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Main controller to all comp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Sorting Routines to Data Storage </a:t>
            </a:r>
          </a:p>
          <a:p>
            <a:r>
              <a:rPr lang="en-IN" sz="1400" dirty="0"/>
              <a:t>      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3912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Detail out  each of the </a:t>
            </a:r>
            <a:br>
              <a:rPr lang="en-IN" sz="3600" dirty="0"/>
            </a:br>
            <a:r>
              <a:rPr lang="en-IN" sz="3600" dirty="0"/>
              <a:t>component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9700549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479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2_Office Theme</vt:lpstr>
      <vt:lpstr>Algorithm Design</vt:lpstr>
      <vt:lpstr>What is an algorithm?</vt:lpstr>
      <vt:lpstr>Module Design</vt:lpstr>
      <vt:lpstr>Module Design Considerations</vt:lpstr>
      <vt:lpstr>Assignment Definition</vt:lpstr>
      <vt:lpstr>Decomposition</vt:lpstr>
      <vt:lpstr>Illustrative Design</vt:lpstr>
      <vt:lpstr>Detail out  each of the  component and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Hayavadan</dc:creator>
  <cp:lastModifiedBy>Hayavadan Panchamukhi</cp:lastModifiedBy>
  <cp:revision>74</cp:revision>
  <dcterms:created xsi:type="dcterms:W3CDTF">2016-02-03T02:18:25Z</dcterms:created>
  <dcterms:modified xsi:type="dcterms:W3CDTF">2016-07-17T02:06:05Z</dcterms:modified>
</cp:coreProperties>
</file>