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6" r:id="rId10"/>
    <p:sldId id="269" r:id="rId11"/>
    <p:sldId id="267" r:id="rId12"/>
    <p:sldId id="268" r:id="rId13"/>
    <p:sldId id="271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13" y="3133592"/>
            <a:ext cx="5328592" cy="5620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591" y="2503487"/>
            <a:ext cx="5536096" cy="100647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86" y="3694804"/>
            <a:ext cx="4065104" cy="4001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5657" y="343379"/>
            <a:ext cx="7211143" cy="562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210295" y="-104520"/>
            <a:ext cx="2044279" cy="15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0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design – key aspects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>
                <a:solidFill>
                  <a:srgbClr val="00B0F0"/>
                </a:solidFill>
              </a:rPr>
              <a:t>What is the basic problem that this component is addressing? </a:t>
            </a:r>
          </a:p>
          <a:p>
            <a:pPr lvl="0"/>
            <a:r>
              <a:rPr lang="en-IN" b="1" dirty="0">
                <a:solidFill>
                  <a:srgbClr val="00B0F0"/>
                </a:solidFill>
              </a:rPr>
              <a:t>What are the inputs needed and their characteristics?</a:t>
            </a:r>
          </a:p>
          <a:p>
            <a:pPr lvl="1"/>
            <a:r>
              <a:rPr lang="en-IN" dirty="0"/>
              <a:t>Configurable parameters – data types, i/o interfaces, non-functional requirements</a:t>
            </a:r>
          </a:p>
          <a:p>
            <a:pPr lvl="1"/>
            <a:r>
              <a:rPr lang="en-IN" dirty="0"/>
              <a:t>Data that would be used for computing</a:t>
            </a:r>
          </a:p>
          <a:p>
            <a:pPr lvl="1"/>
            <a:r>
              <a:rPr lang="en-IN" dirty="0"/>
              <a:t>Interfaces – keyed in inputs, files, shared memory, message pipes, queues </a:t>
            </a:r>
            <a:r>
              <a:rPr lang="en-IN" dirty="0" err="1"/>
              <a:t>etc</a:t>
            </a:r>
            <a:endParaRPr lang="en-IN" dirty="0"/>
          </a:p>
          <a:p>
            <a:pPr lvl="0"/>
            <a:r>
              <a:rPr lang="en-IN" dirty="0"/>
              <a:t>What are the input validations required? Remember – Garbage In-Garbage Out</a:t>
            </a:r>
          </a:p>
          <a:p>
            <a:pPr lvl="0"/>
            <a:r>
              <a:rPr lang="en-IN" dirty="0"/>
              <a:t>How is the input data and output data stored? – data structures</a:t>
            </a:r>
          </a:p>
          <a:p>
            <a:pPr lvl="0"/>
            <a:r>
              <a:rPr lang="en-IN" b="1" dirty="0">
                <a:solidFill>
                  <a:srgbClr val="00B0F0"/>
                </a:solidFill>
              </a:rPr>
              <a:t>What are the expected outputs and their characteristics?</a:t>
            </a:r>
          </a:p>
          <a:p>
            <a:pPr lvl="0"/>
            <a:r>
              <a:rPr lang="en-IN" dirty="0"/>
              <a:t>What are the non-functional requirements? Performance – load handling, latency, portability, security, reliability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80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668528" y="1248647"/>
            <a:ext cx="6574324" cy="4214192"/>
            <a:chOff x="1668528" y="1248647"/>
            <a:chExt cx="6574324" cy="4214192"/>
          </a:xfrm>
        </p:grpSpPr>
        <p:sp>
          <p:nvSpPr>
            <p:cNvPr id="2" name="Rounded Rectangle 1"/>
            <p:cNvSpPr/>
            <p:nvPr/>
          </p:nvSpPr>
          <p:spPr>
            <a:xfrm>
              <a:off x="1668528" y="1248647"/>
              <a:ext cx="6574324" cy="42141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3987" y="2954796"/>
              <a:ext cx="1908314" cy="1060174"/>
              <a:chOff x="1378225" y="1419711"/>
              <a:chExt cx="6864629" cy="340408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332383" y="1789043"/>
                <a:ext cx="4770782" cy="30347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IN" sz="5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09461" y="2067339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Input Validation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90122" y="3776870"/>
                <a:ext cx="2093843" cy="675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Data Storage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816626" y="2305878"/>
                <a:ext cx="2067339" cy="11926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Core Algorithm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82139" y="2067338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Output Formatting</a:t>
                </a:r>
              </a:p>
            </p:txBody>
          </p:sp>
          <p:sp>
            <p:nvSpPr>
              <p:cNvPr id="12" name="Left-Right Arrow 11"/>
              <p:cNvSpPr/>
              <p:nvPr/>
            </p:nvSpPr>
            <p:spPr>
              <a:xfrm>
                <a:off x="1378225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>
                <a:off x="1384853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14" name="Left-Right Arrow 13"/>
              <p:cNvSpPr/>
              <p:nvPr/>
            </p:nvSpPr>
            <p:spPr>
              <a:xfrm>
                <a:off x="1378225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15" name="Left-Right Arrow 14"/>
              <p:cNvSpPr/>
              <p:nvPr/>
            </p:nvSpPr>
            <p:spPr>
              <a:xfrm>
                <a:off x="6804991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16" name="Left-Right Arrow 15"/>
              <p:cNvSpPr/>
              <p:nvPr/>
            </p:nvSpPr>
            <p:spPr>
              <a:xfrm>
                <a:off x="6811619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17" name="Left-Right Arrow 16"/>
              <p:cNvSpPr/>
              <p:nvPr/>
            </p:nvSpPr>
            <p:spPr>
              <a:xfrm>
                <a:off x="6804991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26387" y="1419711"/>
                <a:ext cx="2717108" cy="54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500" b="1" dirty="0"/>
                  <a:t>Software Component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01426" y="1790515"/>
              <a:ext cx="1908314" cy="1060174"/>
              <a:chOff x="1378225" y="1419711"/>
              <a:chExt cx="6864629" cy="340408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332383" y="1789043"/>
                <a:ext cx="4770782" cy="30347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IN" sz="5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09461" y="2067339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Input Validation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790122" y="3776870"/>
                <a:ext cx="2093843" cy="675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Data Storage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816626" y="2305878"/>
                <a:ext cx="2067339" cy="11926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Core Algorithm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82139" y="2067338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Output Formatting</a:t>
                </a:r>
              </a:p>
            </p:txBody>
          </p:sp>
          <p:sp>
            <p:nvSpPr>
              <p:cNvPr id="25" name="Left-Right Arrow 24"/>
              <p:cNvSpPr/>
              <p:nvPr/>
            </p:nvSpPr>
            <p:spPr>
              <a:xfrm>
                <a:off x="1378225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>
                <a:off x="1384853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27" name="Left-Right Arrow 26"/>
              <p:cNvSpPr/>
              <p:nvPr/>
            </p:nvSpPr>
            <p:spPr>
              <a:xfrm>
                <a:off x="1378225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28" name="Left-Right Arrow 27"/>
              <p:cNvSpPr/>
              <p:nvPr/>
            </p:nvSpPr>
            <p:spPr>
              <a:xfrm>
                <a:off x="6804991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29" name="Left-Right Arrow 28"/>
              <p:cNvSpPr/>
              <p:nvPr/>
            </p:nvSpPr>
            <p:spPr>
              <a:xfrm>
                <a:off x="6811619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30" name="Left-Right Arrow 29"/>
              <p:cNvSpPr/>
              <p:nvPr/>
            </p:nvSpPr>
            <p:spPr>
              <a:xfrm>
                <a:off x="6804991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26387" y="1419711"/>
                <a:ext cx="2717108" cy="54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500" b="1" dirty="0"/>
                  <a:t>Software Component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084425" y="1790515"/>
              <a:ext cx="1908314" cy="1060174"/>
              <a:chOff x="1378225" y="1419711"/>
              <a:chExt cx="6864629" cy="340408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32383" y="1789043"/>
                <a:ext cx="4770782" cy="30347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IN" sz="5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809461" y="2067339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Input Validation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90122" y="3776870"/>
                <a:ext cx="2093843" cy="675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Data Storage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816626" y="2305878"/>
                <a:ext cx="2067339" cy="11926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Core Algorithm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182139" y="2067338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Output Formatting</a:t>
                </a:r>
              </a:p>
            </p:txBody>
          </p:sp>
          <p:sp>
            <p:nvSpPr>
              <p:cNvPr id="38" name="Left-Right Arrow 37"/>
              <p:cNvSpPr/>
              <p:nvPr/>
            </p:nvSpPr>
            <p:spPr>
              <a:xfrm>
                <a:off x="1378225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39" name="Left-Right Arrow 38"/>
              <p:cNvSpPr/>
              <p:nvPr/>
            </p:nvSpPr>
            <p:spPr>
              <a:xfrm>
                <a:off x="1384853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40" name="Left-Right Arrow 39"/>
              <p:cNvSpPr/>
              <p:nvPr/>
            </p:nvSpPr>
            <p:spPr>
              <a:xfrm>
                <a:off x="1378225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41" name="Left-Right Arrow 40"/>
              <p:cNvSpPr/>
              <p:nvPr/>
            </p:nvSpPr>
            <p:spPr>
              <a:xfrm>
                <a:off x="6804991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42" name="Left-Right Arrow 41"/>
              <p:cNvSpPr/>
              <p:nvPr/>
            </p:nvSpPr>
            <p:spPr>
              <a:xfrm>
                <a:off x="6811619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43" name="Left-Right Arrow 42"/>
              <p:cNvSpPr/>
              <p:nvPr/>
            </p:nvSpPr>
            <p:spPr>
              <a:xfrm>
                <a:off x="6804991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26387" y="1419711"/>
                <a:ext cx="2717108" cy="54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500" b="1" dirty="0"/>
                  <a:t>Software Component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943475" y="4691992"/>
              <a:ext cx="4333461" cy="662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Platform Interface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74574" y="1790515"/>
              <a:ext cx="477078" cy="3179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/>
                <a:t>Input Interface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81315" y="1790515"/>
              <a:ext cx="477078" cy="3179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/>
                <a:t>Output Interface</a:t>
              </a:r>
            </a:p>
          </p:txBody>
        </p:sp>
        <p:sp>
          <p:nvSpPr>
            <p:cNvPr id="61" name="Can 60"/>
            <p:cNvSpPr/>
            <p:nvPr/>
          </p:nvSpPr>
          <p:spPr>
            <a:xfrm>
              <a:off x="2940228" y="3623818"/>
              <a:ext cx="789567" cy="8847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Input buffers</a:t>
              </a:r>
            </a:p>
          </p:txBody>
        </p:sp>
        <p:sp>
          <p:nvSpPr>
            <p:cNvPr id="62" name="Can 61"/>
            <p:cNvSpPr/>
            <p:nvPr/>
          </p:nvSpPr>
          <p:spPr>
            <a:xfrm>
              <a:off x="6378015" y="3604168"/>
              <a:ext cx="789567" cy="8847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Output buffers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Design</a:t>
            </a:r>
          </a:p>
        </p:txBody>
      </p:sp>
    </p:spTree>
    <p:extLst>
      <p:ext uri="{BB962C8B-B14F-4D97-AF65-F5344CB8AC3E}">
        <p14:creationId xmlns:p14="http://schemas.microsoft.com/office/powerpoint/2010/main" val="350185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– Layered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8" y="905453"/>
            <a:ext cx="5313086" cy="5500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7156" y="6488668"/>
            <a:ext cx="3977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Source: https://msdn.microsoft.com/en-us/library/ee658124.aspx</a:t>
            </a:r>
          </a:p>
        </p:txBody>
      </p:sp>
    </p:spTree>
    <p:extLst>
      <p:ext uri="{BB962C8B-B14F-4D97-AF65-F5344CB8AC3E}">
        <p14:creationId xmlns:p14="http://schemas.microsoft.com/office/powerpoint/2010/main" val="182992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Module/Design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Decompose system/module into components and interfaces</a:t>
            </a:r>
          </a:p>
          <a:p>
            <a:pPr lvl="1"/>
            <a:r>
              <a:rPr lang="en-IN" dirty="0"/>
              <a:t>i.e., identify the software architecture</a:t>
            </a:r>
          </a:p>
          <a:p>
            <a:pPr lvl="0"/>
            <a:r>
              <a:rPr lang="en-IN" dirty="0"/>
              <a:t>Determine relationships between components</a:t>
            </a:r>
          </a:p>
          <a:p>
            <a:pPr lvl="1"/>
            <a:r>
              <a:rPr lang="en-IN" dirty="0"/>
              <a:t>e.g., identify component dependencies and determine inter-component communication mechanisms</a:t>
            </a:r>
          </a:p>
          <a:p>
            <a:pPr lvl="0"/>
            <a:r>
              <a:rPr lang="en-IN" dirty="0"/>
              <a:t>Specify component interfaces </a:t>
            </a:r>
          </a:p>
          <a:p>
            <a:pPr lvl="1"/>
            <a:r>
              <a:rPr lang="en-IN" dirty="0"/>
              <a:t>Interfaces should be well-defined - Facilitates component testing and team communication</a:t>
            </a:r>
          </a:p>
          <a:p>
            <a:pPr lvl="0"/>
            <a:r>
              <a:rPr lang="en-IN" dirty="0"/>
              <a:t>Describe component functionality - informally or formally</a:t>
            </a:r>
          </a:p>
          <a:p>
            <a:pPr lvl="0"/>
            <a:r>
              <a:rPr lang="en-IN" dirty="0"/>
              <a:t>Identify opportunities for systematic reuse -  Both top-down and bottom-up</a:t>
            </a:r>
          </a:p>
        </p:txBody>
      </p:sp>
    </p:spTree>
    <p:extLst>
      <p:ext uri="{BB962C8B-B14F-4D97-AF65-F5344CB8AC3E}">
        <p14:creationId xmlns:p14="http://schemas.microsoft.com/office/powerpoint/2010/main" val="261624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Architecture Patterns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9667"/>
              </p:ext>
            </p:extLst>
          </p:nvPr>
        </p:nvGraphicFramePr>
        <p:xfrm>
          <a:off x="808385" y="1097041"/>
          <a:ext cx="7646502" cy="4767820"/>
        </p:xfrm>
        <a:graphic>
          <a:graphicData uri="http://schemas.openxmlformats.org/drawingml/2006/table">
            <a:tbl>
              <a:tblPr/>
              <a:tblGrid>
                <a:gridCol w="1378224">
                  <a:extLst>
                    <a:ext uri="{9D8B030D-6E8A-4147-A177-3AD203B41FA5}">
                      <a16:colId xmlns:a16="http://schemas.microsoft.com/office/drawing/2014/main" val="1148790197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1803499480"/>
                    </a:ext>
                  </a:extLst>
                </a:gridCol>
                <a:gridCol w="4664765">
                  <a:extLst>
                    <a:ext uri="{9D8B030D-6E8A-4147-A177-3AD203B41FA5}">
                      <a16:colId xmlns:a16="http://schemas.microsoft.com/office/drawing/2014/main" val="2358032050"/>
                    </a:ext>
                  </a:extLst>
                </a:gridCol>
              </a:tblGrid>
              <a:tr h="1403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Architectural Design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99761"/>
                  </a:ext>
                </a:extLst>
              </a:tr>
              <a:tr h="561360">
                <a:tc rowSpan="2"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Communication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Message bus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Prescribes use of a software system that can receive and send messages using one or more communication channels.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74722"/>
                  </a:ext>
                </a:extLst>
              </a:tr>
              <a:tr h="5613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Service–Oriented Architecture (SOA)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Defines the applications that expose and consume functionality as a service using contracts and messages.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27298"/>
                  </a:ext>
                </a:extLst>
              </a:tr>
              <a:tr h="456105">
                <a:tc rowSpan="2">
                  <a:txBody>
                    <a:bodyPr/>
                    <a:lstStyle/>
                    <a:p>
                      <a:pPr fontAlgn="ctr"/>
                      <a:r>
                        <a:rPr lang="en-IN" sz="1400">
                          <a:effectLst/>
                        </a:rPr>
                        <a:t>Deployment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Client/server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Separate the system into two applications, where the client makes requests to the server.</a:t>
                      </a:r>
                      <a:endParaRPr lang="en-IN" sz="1400" dirty="0"/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041685"/>
                  </a:ext>
                </a:extLst>
              </a:tr>
              <a:tr h="5613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3-tier or N-tier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Separates the functionality into separate segments with each segment being a tier located on a physically separate computer.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80805"/>
                  </a:ext>
                </a:extLst>
              </a:tr>
              <a:tr h="561360">
                <a:tc>
                  <a:txBody>
                    <a:bodyPr/>
                    <a:lstStyle/>
                    <a:p>
                      <a:r>
                        <a:rPr lang="en-IN" sz="1400"/>
                        <a:t>Domain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Domain Driven Design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Focused on </a:t>
                      </a:r>
                      <a:r>
                        <a:rPr lang="en-IN" sz="1400" dirty="0" err="1"/>
                        <a:t>modeling</a:t>
                      </a:r>
                      <a:r>
                        <a:rPr lang="en-IN" sz="1400" dirty="0"/>
                        <a:t> a business domain and defining business objects based on entities within the business domain.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43464"/>
                  </a:ext>
                </a:extLst>
              </a:tr>
              <a:tr h="666614">
                <a:tc rowSpan="3">
                  <a:txBody>
                    <a:bodyPr/>
                    <a:lstStyle/>
                    <a:p>
                      <a:pPr fontAlgn="ctr"/>
                      <a:r>
                        <a:rPr lang="en-IN" sz="1400" dirty="0">
                          <a:effectLst/>
                        </a:rPr>
                        <a:t>Structure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Component Based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Breakdown the application design into reusable functional or logical components that expose well-defined communication interfaces.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65748"/>
                  </a:ext>
                </a:extLst>
              </a:tr>
              <a:tr h="350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Layered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Divide the concerns of the application into stacked groups (layers).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16805"/>
                  </a:ext>
                </a:extLst>
              </a:tr>
              <a:tr h="6666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Object oriented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Based on the division of responsibilities of an application or system into objects, each containing the data and the </a:t>
                      </a:r>
                      <a:r>
                        <a:rPr lang="en-IN" sz="1400" dirty="0" err="1"/>
                        <a:t>behavior</a:t>
                      </a:r>
                      <a:r>
                        <a:rPr lang="en-IN" sz="1400" dirty="0"/>
                        <a:t> relevant to the object.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89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9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617" y="3133592"/>
            <a:ext cx="6476860" cy="562074"/>
          </a:xfrm>
        </p:spPr>
        <p:txBody>
          <a:bodyPr/>
          <a:lstStyle/>
          <a:p>
            <a:pPr algn="ctr"/>
            <a:r>
              <a:rPr lang="en-IN" sz="6000" dirty="0"/>
              <a:t>Let us start with taking up some challenges</a:t>
            </a:r>
            <a:br>
              <a:rPr lang="en-IN" sz="6000" dirty="0"/>
            </a:br>
            <a:r>
              <a:rPr lang="en-IN" sz="6000" dirty="0"/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30949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algorithm?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Algorithm: </a:t>
            </a:r>
            <a:r>
              <a:rPr lang="en-IN" sz="6000" dirty="0">
                <a:solidFill>
                  <a:srgbClr val="FFC000"/>
                </a:solidFill>
              </a:rPr>
              <a:t>method</a:t>
            </a:r>
            <a:r>
              <a:rPr lang="en-IN" sz="6000" dirty="0"/>
              <a:t> for solving a problem.</a:t>
            </a:r>
          </a:p>
          <a:p>
            <a:r>
              <a:rPr lang="en-IN" sz="6000" b="1" dirty="0">
                <a:solidFill>
                  <a:srgbClr val="0070C0"/>
                </a:solidFill>
              </a:rPr>
              <a:t>Data structure: </a:t>
            </a:r>
            <a:r>
              <a:rPr lang="en-IN" sz="6000" dirty="0">
                <a:solidFill>
                  <a:srgbClr val="FFC000"/>
                </a:solidFill>
              </a:rPr>
              <a:t>method</a:t>
            </a:r>
            <a:r>
              <a:rPr lang="en-IN" sz="6000" dirty="0"/>
              <a:t> to store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1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Broad and far-reaching impact in the real world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Internet: </a:t>
            </a:r>
            <a:r>
              <a:rPr lang="en-IN" dirty="0"/>
              <a:t>Web search, packet routing, distributed file sharing, ...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Biology: </a:t>
            </a:r>
            <a:r>
              <a:rPr lang="en-IN" dirty="0"/>
              <a:t>Human genome project, protein folding, …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Computers: </a:t>
            </a:r>
            <a:r>
              <a:rPr lang="en-IN" dirty="0"/>
              <a:t>Circuit layout, file system, compilers, …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Computer graphics: </a:t>
            </a:r>
            <a:r>
              <a:rPr lang="en-IN" dirty="0"/>
              <a:t>Movies, video games, virtual reality, …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Security: </a:t>
            </a:r>
            <a:r>
              <a:rPr lang="en-IN" dirty="0"/>
              <a:t>Cell phones, e-commerce, voting machines, …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Multimedia: </a:t>
            </a:r>
            <a:r>
              <a:rPr lang="en-IN" dirty="0"/>
              <a:t>MP3, JPG, DivX, HDTV, face recognition, …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Social networks: </a:t>
            </a:r>
            <a:r>
              <a:rPr lang="en-IN" dirty="0"/>
              <a:t>Recommendations, news feeds, advertisements, …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Physics: </a:t>
            </a:r>
            <a:r>
              <a:rPr lang="en-IN" dirty="0"/>
              <a:t>N-body simulation, particle collision simulation, …</a:t>
            </a:r>
          </a:p>
        </p:txBody>
      </p:sp>
    </p:spTree>
    <p:extLst>
      <p:ext uri="{BB962C8B-B14F-4D97-AF65-F5344CB8AC3E}">
        <p14:creationId xmlns:p14="http://schemas.microsoft.com/office/powerpoint/2010/main" val="81980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For Intellectual Stimulation</a:t>
            </a:r>
          </a:p>
          <a:p>
            <a:r>
              <a:rPr lang="en-IN" i="1" dirty="0"/>
              <a:t>“ For me, great algorithms are the poetry of computation. Just like verse, they can be terse, allusive, dense, and even mysterious. But once unlocked, they cast a brilliant new light on some aspect of computing. ” — Francis Sullivan</a:t>
            </a:r>
          </a:p>
          <a:p>
            <a:r>
              <a:rPr lang="en-IN" i="1" dirty="0"/>
              <a:t>“ An algorithm must be seen to be believed. ” — Donald Knuth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0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For Intellectual Stimulation</a:t>
            </a:r>
          </a:p>
          <a:p>
            <a:r>
              <a:rPr lang="en-IN" i="1" dirty="0"/>
              <a:t>“ For me, great algorithms are the poetry of computation. Just like verse, they can be terse, allusive, dense, and even mysterious. But once unlocked, they cast a brilliant new light on some aspect of computing. ” — Francis Sullivan</a:t>
            </a:r>
          </a:p>
          <a:p>
            <a:r>
              <a:rPr lang="en-IN" i="1" dirty="0"/>
              <a:t>“ An algorithm must be seen to be believed. ” — Donald Knuth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3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To become a proficient programmer. </a:t>
            </a:r>
          </a:p>
          <a:p>
            <a:r>
              <a:rPr lang="en-IN" i="1" dirty="0"/>
              <a:t>“ I will, in fact, claim that the difference between a bad programmer and a good one is whether he considers his code or his data structures more important. Bad programmers worry about the code. Good programmers worry about data structures and their relationships. ” — Linus Torvalds (creator of Linux)</a:t>
            </a:r>
          </a:p>
          <a:p>
            <a:r>
              <a:rPr lang="en-IN" i="1" dirty="0"/>
              <a:t>“ Algorithms + Data Structures = Programs. ” — </a:t>
            </a:r>
            <a:r>
              <a:rPr lang="en-IN" i="1" dirty="0" err="1"/>
              <a:t>Niklaus</a:t>
            </a:r>
            <a:r>
              <a:rPr lang="en-IN" i="1" dirty="0"/>
              <a:t> Wirth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1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a good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algorithm is any well-defined computational procedure that </a:t>
            </a:r>
          </a:p>
          <a:p>
            <a:pPr lvl="1"/>
            <a:r>
              <a:rPr lang="en-IN" dirty="0"/>
              <a:t>takes some value, or set of values, as input and </a:t>
            </a:r>
          </a:p>
          <a:p>
            <a:pPr lvl="1"/>
            <a:r>
              <a:rPr lang="en-IN" dirty="0"/>
              <a:t>produces some value, or set of values, as</a:t>
            </a:r>
            <a:br>
              <a:rPr lang="en-IN" dirty="0"/>
            </a:br>
            <a:r>
              <a:rPr lang="en-IN" dirty="0"/>
              <a:t>output. </a:t>
            </a:r>
          </a:p>
          <a:p>
            <a:pPr lvl="1"/>
            <a:r>
              <a:rPr lang="en-IN" dirty="0"/>
              <a:t>An algorithm is thus a sequence of computational steps that transform the input into the output.</a:t>
            </a:r>
          </a:p>
          <a:p>
            <a:r>
              <a:rPr lang="en-IN" dirty="0"/>
              <a:t>Predict performance in terms of time and space complexities. – Number of steps, recursion and processing should be optimized. </a:t>
            </a:r>
          </a:p>
        </p:txBody>
      </p:sp>
    </p:spTree>
    <p:extLst>
      <p:ext uri="{BB962C8B-B14F-4D97-AF65-F5344CB8AC3E}">
        <p14:creationId xmlns:p14="http://schemas.microsoft.com/office/powerpoint/2010/main" val="239348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Problems &amp; Build algorithms</a:t>
            </a:r>
          </a:p>
          <a:p>
            <a:r>
              <a:rPr lang="en-IN" dirty="0"/>
              <a:t>Analyse algorithm for following design requirements</a:t>
            </a:r>
          </a:p>
          <a:p>
            <a:pPr lvl="1"/>
            <a:r>
              <a:rPr lang="en-IN" dirty="0"/>
              <a:t>Functional</a:t>
            </a:r>
          </a:p>
          <a:p>
            <a:pPr lvl="1"/>
            <a:r>
              <a:rPr lang="en-IN" dirty="0"/>
              <a:t>Performance</a:t>
            </a:r>
          </a:p>
          <a:p>
            <a:pPr lvl="1"/>
            <a:r>
              <a:rPr lang="en-IN" dirty="0"/>
              <a:t>Reliability</a:t>
            </a:r>
          </a:p>
          <a:p>
            <a:pPr lvl="1"/>
            <a:r>
              <a:rPr lang="en-IN" dirty="0"/>
              <a:t>Modularity</a:t>
            </a:r>
          </a:p>
          <a:p>
            <a:pPr lvl="1"/>
            <a:r>
              <a:rPr lang="en-IN" dirty="0"/>
              <a:t>Extensibility </a:t>
            </a:r>
          </a:p>
          <a:p>
            <a:pPr lvl="1"/>
            <a:r>
              <a:rPr lang="en-IN" dirty="0"/>
              <a:t>Parallelism</a:t>
            </a:r>
          </a:p>
          <a:p>
            <a:pPr lvl="1"/>
            <a:r>
              <a:rPr lang="en-IN" dirty="0"/>
              <a:t>Portability </a:t>
            </a:r>
          </a:p>
        </p:txBody>
      </p:sp>
    </p:spTree>
    <p:extLst>
      <p:ext uri="{BB962C8B-B14F-4D97-AF65-F5344CB8AC3E}">
        <p14:creationId xmlns:p14="http://schemas.microsoft.com/office/powerpoint/2010/main" val="186159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78225" y="1419711"/>
            <a:ext cx="6864629" cy="3404080"/>
            <a:chOff x="1378225" y="1419711"/>
            <a:chExt cx="6864629" cy="3404080"/>
          </a:xfrm>
        </p:grpSpPr>
        <p:sp>
          <p:nvSpPr>
            <p:cNvPr id="3" name="Rounded Rectangle 2"/>
            <p:cNvSpPr/>
            <p:nvPr/>
          </p:nvSpPr>
          <p:spPr>
            <a:xfrm>
              <a:off x="2332383" y="1789043"/>
              <a:ext cx="4770782" cy="3034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IN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9461" y="2067339"/>
              <a:ext cx="622852" cy="2385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/>
                <a:t>Input Validation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0122" y="3776870"/>
              <a:ext cx="2093843" cy="675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Storage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16626" y="2305878"/>
              <a:ext cx="2067339" cy="11926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Core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82139" y="2067338"/>
              <a:ext cx="622852" cy="2385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/>
                <a:t>Output Formatting</a:t>
              </a:r>
            </a:p>
          </p:txBody>
        </p:sp>
        <p:sp>
          <p:nvSpPr>
            <p:cNvPr id="8" name="Left-Right Arrow 7"/>
            <p:cNvSpPr/>
            <p:nvPr/>
          </p:nvSpPr>
          <p:spPr>
            <a:xfrm>
              <a:off x="1378225" y="2305877"/>
              <a:ext cx="1431235" cy="31805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Interface 1</a:t>
              </a: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1384853" y="3041373"/>
              <a:ext cx="1431235" cy="31805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Interface 2</a:t>
              </a: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378225" y="3776870"/>
              <a:ext cx="1431235" cy="31805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Interface 3</a:t>
              </a:r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6804991" y="2305877"/>
              <a:ext cx="1431235" cy="31805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Interface 1</a:t>
              </a:r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6811619" y="3041373"/>
              <a:ext cx="1431235" cy="31805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Interface 2</a:t>
              </a: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6804991" y="3776870"/>
              <a:ext cx="1431235" cy="31805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Interface 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6386" y="1419711"/>
              <a:ext cx="22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Software Component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Design</a:t>
            </a:r>
          </a:p>
        </p:txBody>
      </p:sp>
    </p:spTree>
    <p:extLst>
      <p:ext uri="{BB962C8B-B14F-4D97-AF65-F5344CB8AC3E}">
        <p14:creationId xmlns:p14="http://schemas.microsoft.com/office/powerpoint/2010/main" val="41430500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872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2_Office Theme</vt:lpstr>
      <vt:lpstr>Algorithm Design</vt:lpstr>
      <vt:lpstr>What is an algorithm?</vt:lpstr>
      <vt:lpstr>Why study an Algorithm?</vt:lpstr>
      <vt:lpstr>Why study an Algorithm?</vt:lpstr>
      <vt:lpstr>Why study an Algorithm?</vt:lpstr>
      <vt:lpstr>Why study an Algorithm?</vt:lpstr>
      <vt:lpstr>Characteristics of a good algorithm</vt:lpstr>
      <vt:lpstr>Learning Objectives</vt:lpstr>
      <vt:lpstr>Component Design</vt:lpstr>
      <vt:lpstr>Component design – key aspects to consider</vt:lpstr>
      <vt:lpstr>Module Design</vt:lpstr>
      <vt:lpstr>System Design – Layered Architecture</vt:lpstr>
      <vt:lpstr>Module/Design Steps</vt:lpstr>
      <vt:lpstr>Typical Architecture Patterns</vt:lpstr>
      <vt:lpstr>Let us start with taking up some challenges Learning by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Hayavadan</dc:creator>
  <cp:lastModifiedBy>Hayavadan Panchamukhi</cp:lastModifiedBy>
  <cp:revision>75</cp:revision>
  <dcterms:created xsi:type="dcterms:W3CDTF">2016-02-03T02:18:25Z</dcterms:created>
  <dcterms:modified xsi:type="dcterms:W3CDTF">2016-07-16T02:20:51Z</dcterms:modified>
</cp:coreProperties>
</file>