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06" r:id="rId5"/>
  </p:sldMasterIdLst>
  <p:notesMasterIdLst>
    <p:notesMasterId r:id="rId107"/>
  </p:notesMasterIdLst>
  <p:handoutMasterIdLst>
    <p:handoutMasterId r:id="rId108"/>
  </p:handoutMasterIdLst>
  <p:sldIdLst>
    <p:sldId id="372" r:id="rId6"/>
    <p:sldId id="492" r:id="rId7"/>
    <p:sldId id="589" r:id="rId8"/>
    <p:sldId id="590" r:id="rId9"/>
    <p:sldId id="591" r:id="rId10"/>
    <p:sldId id="592" r:id="rId11"/>
    <p:sldId id="593" r:id="rId12"/>
    <p:sldId id="594" r:id="rId13"/>
    <p:sldId id="595" r:id="rId14"/>
    <p:sldId id="596" r:id="rId15"/>
    <p:sldId id="597" r:id="rId16"/>
    <p:sldId id="598" r:id="rId17"/>
    <p:sldId id="599" r:id="rId18"/>
    <p:sldId id="600" r:id="rId19"/>
    <p:sldId id="601" r:id="rId20"/>
    <p:sldId id="602" r:id="rId21"/>
    <p:sldId id="603" r:id="rId22"/>
    <p:sldId id="604" r:id="rId23"/>
    <p:sldId id="605" r:id="rId24"/>
    <p:sldId id="606" r:id="rId25"/>
    <p:sldId id="607" r:id="rId26"/>
    <p:sldId id="608" r:id="rId27"/>
    <p:sldId id="609" r:id="rId28"/>
    <p:sldId id="610" r:id="rId29"/>
    <p:sldId id="611" r:id="rId30"/>
    <p:sldId id="612" r:id="rId31"/>
    <p:sldId id="613" r:id="rId32"/>
    <p:sldId id="614" r:id="rId33"/>
    <p:sldId id="615" r:id="rId34"/>
    <p:sldId id="616" r:id="rId35"/>
    <p:sldId id="617" r:id="rId36"/>
    <p:sldId id="618" r:id="rId37"/>
    <p:sldId id="619" r:id="rId38"/>
    <p:sldId id="620" r:id="rId39"/>
    <p:sldId id="621" r:id="rId40"/>
    <p:sldId id="622" r:id="rId41"/>
    <p:sldId id="623" r:id="rId42"/>
    <p:sldId id="624" r:id="rId43"/>
    <p:sldId id="625" r:id="rId44"/>
    <p:sldId id="626" r:id="rId45"/>
    <p:sldId id="627" r:id="rId46"/>
    <p:sldId id="628" r:id="rId47"/>
    <p:sldId id="629" r:id="rId48"/>
    <p:sldId id="630" r:id="rId49"/>
    <p:sldId id="631" r:id="rId50"/>
    <p:sldId id="632" r:id="rId51"/>
    <p:sldId id="633" r:id="rId52"/>
    <p:sldId id="634" r:id="rId53"/>
    <p:sldId id="635" r:id="rId54"/>
    <p:sldId id="636" r:id="rId55"/>
    <p:sldId id="637" r:id="rId56"/>
    <p:sldId id="638" r:id="rId57"/>
    <p:sldId id="639" r:id="rId58"/>
    <p:sldId id="640" r:id="rId59"/>
    <p:sldId id="641" r:id="rId60"/>
    <p:sldId id="642" r:id="rId61"/>
    <p:sldId id="643" r:id="rId62"/>
    <p:sldId id="644" r:id="rId63"/>
    <p:sldId id="645" r:id="rId64"/>
    <p:sldId id="646" r:id="rId65"/>
    <p:sldId id="647" r:id="rId66"/>
    <p:sldId id="648" r:id="rId67"/>
    <p:sldId id="649" r:id="rId68"/>
    <p:sldId id="650" r:id="rId69"/>
    <p:sldId id="651" r:id="rId70"/>
    <p:sldId id="652" r:id="rId71"/>
    <p:sldId id="653" r:id="rId72"/>
    <p:sldId id="654" r:id="rId73"/>
    <p:sldId id="655" r:id="rId74"/>
    <p:sldId id="656" r:id="rId75"/>
    <p:sldId id="657" r:id="rId76"/>
    <p:sldId id="658" r:id="rId77"/>
    <p:sldId id="659" r:id="rId78"/>
    <p:sldId id="660" r:id="rId79"/>
    <p:sldId id="663" r:id="rId80"/>
    <p:sldId id="664" r:id="rId81"/>
    <p:sldId id="665" r:id="rId82"/>
    <p:sldId id="667" r:id="rId83"/>
    <p:sldId id="668" r:id="rId84"/>
    <p:sldId id="669" r:id="rId85"/>
    <p:sldId id="670" r:id="rId86"/>
    <p:sldId id="671" r:id="rId87"/>
    <p:sldId id="672" r:id="rId88"/>
    <p:sldId id="673" r:id="rId89"/>
    <p:sldId id="674" r:id="rId90"/>
    <p:sldId id="675" r:id="rId91"/>
    <p:sldId id="676" r:id="rId92"/>
    <p:sldId id="677" r:id="rId93"/>
    <p:sldId id="678" r:id="rId94"/>
    <p:sldId id="679" r:id="rId95"/>
    <p:sldId id="680" r:id="rId96"/>
    <p:sldId id="681" r:id="rId97"/>
    <p:sldId id="682" r:id="rId98"/>
    <p:sldId id="683" r:id="rId99"/>
    <p:sldId id="684" r:id="rId100"/>
    <p:sldId id="685" r:id="rId101"/>
    <p:sldId id="687" r:id="rId102"/>
    <p:sldId id="690" r:id="rId103"/>
    <p:sldId id="588" r:id="rId104"/>
    <p:sldId id="491" r:id="rId105"/>
    <p:sldId id="475" r:id="rId106"/>
  </p:sldIdLst>
  <p:sldSz cx="12966700" cy="9720263"/>
  <p:notesSz cx="6858000" cy="9144000"/>
  <p:defaultTextStyle>
    <a:defPPr>
      <a:defRPr lang="en-US"/>
    </a:defPPr>
    <a:lvl1pPr marL="0" algn="l" defTabSz="647889" rtl="0" eaLnBrk="1" latinLnBrk="0" hangingPunct="1">
      <a:defRPr sz="2600" kern="1200">
        <a:solidFill>
          <a:schemeClr val="tx1"/>
        </a:solidFill>
        <a:latin typeface="+mn-lt"/>
        <a:ea typeface="+mn-ea"/>
        <a:cs typeface="+mn-cs"/>
      </a:defRPr>
    </a:lvl1pPr>
    <a:lvl2pPr marL="647889" algn="l" defTabSz="647889" rtl="0" eaLnBrk="1" latinLnBrk="0" hangingPunct="1">
      <a:defRPr sz="2600" kern="1200">
        <a:solidFill>
          <a:schemeClr val="tx1"/>
        </a:solidFill>
        <a:latin typeface="+mn-lt"/>
        <a:ea typeface="+mn-ea"/>
        <a:cs typeface="+mn-cs"/>
      </a:defRPr>
    </a:lvl2pPr>
    <a:lvl3pPr marL="1295778" algn="l" defTabSz="647889" rtl="0" eaLnBrk="1" latinLnBrk="0" hangingPunct="1">
      <a:defRPr sz="2600" kern="1200">
        <a:solidFill>
          <a:schemeClr val="tx1"/>
        </a:solidFill>
        <a:latin typeface="+mn-lt"/>
        <a:ea typeface="+mn-ea"/>
        <a:cs typeface="+mn-cs"/>
      </a:defRPr>
    </a:lvl3pPr>
    <a:lvl4pPr marL="1943668" algn="l" defTabSz="647889" rtl="0" eaLnBrk="1" latinLnBrk="0" hangingPunct="1">
      <a:defRPr sz="2600" kern="1200">
        <a:solidFill>
          <a:schemeClr val="tx1"/>
        </a:solidFill>
        <a:latin typeface="+mn-lt"/>
        <a:ea typeface="+mn-ea"/>
        <a:cs typeface="+mn-cs"/>
      </a:defRPr>
    </a:lvl4pPr>
    <a:lvl5pPr marL="2591556" algn="l" defTabSz="647889" rtl="0" eaLnBrk="1" latinLnBrk="0" hangingPunct="1">
      <a:defRPr sz="2600" kern="1200">
        <a:solidFill>
          <a:schemeClr val="tx1"/>
        </a:solidFill>
        <a:latin typeface="+mn-lt"/>
        <a:ea typeface="+mn-ea"/>
        <a:cs typeface="+mn-cs"/>
      </a:defRPr>
    </a:lvl5pPr>
    <a:lvl6pPr marL="3239445" algn="l" defTabSz="647889" rtl="0" eaLnBrk="1" latinLnBrk="0" hangingPunct="1">
      <a:defRPr sz="2600" kern="1200">
        <a:solidFill>
          <a:schemeClr val="tx1"/>
        </a:solidFill>
        <a:latin typeface="+mn-lt"/>
        <a:ea typeface="+mn-ea"/>
        <a:cs typeface="+mn-cs"/>
      </a:defRPr>
    </a:lvl6pPr>
    <a:lvl7pPr marL="3887334" algn="l" defTabSz="647889" rtl="0" eaLnBrk="1" latinLnBrk="0" hangingPunct="1">
      <a:defRPr sz="2600" kern="1200">
        <a:solidFill>
          <a:schemeClr val="tx1"/>
        </a:solidFill>
        <a:latin typeface="+mn-lt"/>
        <a:ea typeface="+mn-ea"/>
        <a:cs typeface="+mn-cs"/>
      </a:defRPr>
    </a:lvl7pPr>
    <a:lvl8pPr marL="4535223" algn="l" defTabSz="647889" rtl="0" eaLnBrk="1" latinLnBrk="0" hangingPunct="1">
      <a:defRPr sz="2600" kern="1200">
        <a:solidFill>
          <a:schemeClr val="tx1"/>
        </a:solidFill>
        <a:latin typeface="+mn-lt"/>
        <a:ea typeface="+mn-ea"/>
        <a:cs typeface="+mn-cs"/>
      </a:defRPr>
    </a:lvl8pPr>
    <a:lvl9pPr marL="5183112" algn="l" defTabSz="647889"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userDrawn="1">
          <p15:clr>
            <a:srgbClr val="A4A3A4"/>
          </p15:clr>
        </p15:guide>
        <p15:guide id="2" pos="4082" userDrawn="1">
          <p15:clr>
            <a:srgbClr val="A4A3A4"/>
          </p15:clr>
        </p15:guide>
        <p15:guide id="3" pos="40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F1AC00"/>
    <a:srgbClr val="3EC73C"/>
    <a:srgbClr val="ED5041"/>
    <a:srgbClr val="3FB2E8"/>
    <a:srgbClr val="E2E2E2"/>
    <a:srgbClr val="EB8204"/>
    <a:srgbClr val="D64712"/>
    <a:srgbClr val="2F9DDB"/>
    <a:srgbClr val="32C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6" autoAdjust="0"/>
    <p:restoredTop sz="94637" autoAdjust="0"/>
  </p:normalViewPr>
  <p:slideViewPr>
    <p:cSldViewPr snapToGrid="0">
      <p:cViewPr varScale="1">
        <p:scale>
          <a:sx n="67" d="100"/>
          <a:sy n="67" d="100"/>
        </p:scale>
        <p:origin x="1344" y="77"/>
      </p:cViewPr>
      <p:guideLst>
        <p:guide orient="horz" pos="3062"/>
        <p:guide pos="4082"/>
        <p:guide pos="40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2808"/>
    </p:cViewPr>
  </p:sorterViewPr>
  <p:notesViewPr>
    <p:cSldViewPr snapToGrid="0" snapToObjects="1">
      <p:cViewPr varScale="1">
        <p:scale>
          <a:sx n="67" d="100"/>
          <a:sy n="67" d="100"/>
        </p:scale>
        <p:origin x="237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notesMaster" Target="notesMasters/notes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presProps" Target="pres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15/02/2017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revisit this question.</a:t>
            </a:r>
          </a:p>
          <a:p>
            <a:endParaRPr lang="en-US" dirty="0" smtClean="0"/>
          </a:p>
          <a:p>
            <a:r>
              <a:rPr lang="en-US" dirty="0" smtClean="0"/>
              <a:t>Someone</a:t>
            </a:r>
            <a:r>
              <a:rPr lang="en-US" baseline="0" dirty="0" smtClean="0"/>
              <a:t> who codes as per design, to meet the requirements and creates a code which is highly maintainable and has no bugs. NO BUGS!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a:t>
            </a:fld>
            <a:endParaRPr lang="en-US"/>
          </a:p>
        </p:txBody>
      </p:sp>
    </p:spTree>
    <p:extLst>
      <p:ext uri="{BB962C8B-B14F-4D97-AF65-F5344CB8AC3E}">
        <p14:creationId xmlns:p14="http://schemas.microsoft.com/office/powerpoint/2010/main" val="2569241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way the test for </a:t>
            </a:r>
            <a:r>
              <a:rPr lang="en-US" dirty="0" err="1" smtClean="0"/>
              <a:t>i</a:t>
            </a:r>
            <a:r>
              <a:rPr lang="en-US" dirty="0" smtClean="0"/>
              <a:t> &lt; 100 and the branch back up to the top of the loop only get executed 11 times rather than 101. Loop unrolling works best when the loop is executed a fixed non-prime number of times and the iteration variable is only modified in one place (aside from its initialization). If </a:t>
            </a:r>
            <a:r>
              <a:rPr lang="en-US" dirty="0" err="1" smtClean="0"/>
              <a:t>do_stuff</a:t>
            </a:r>
            <a:r>
              <a:rPr lang="en-US" dirty="0" smtClean="0"/>
              <a:t>() didn't make use of </a:t>
            </a:r>
            <a:r>
              <a:rPr lang="en-US" dirty="0" err="1" smtClean="0"/>
              <a:t>i</a:t>
            </a:r>
            <a:r>
              <a:rPr lang="en-US" dirty="0" smtClean="0"/>
              <a:t>, all the little </a:t>
            </a:r>
            <a:r>
              <a:rPr lang="en-US" dirty="0" err="1" smtClean="0"/>
              <a:t>i</a:t>
            </a:r>
            <a:r>
              <a:rPr lang="en-US" dirty="0" smtClean="0"/>
              <a:t>++'s could be replaced by a single </a:t>
            </a:r>
            <a:r>
              <a:rPr lang="en-US" dirty="0" err="1" smtClean="0"/>
              <a:t>i</a:t>
            </a:r>
            <a:r>
              <a:rPr lang="en-US" dirty="0" smtClean="0"/>
              <a:t> += 10. Re-arranging the for loop into a do-while loop can make the 11 into 10. If the loop only went to, say, five rather than 100 you could unroll the loop completely and eliminate the branching and testing entirely. </a:t>
            </a:r>
          </a:p>
          <a:p>
            <a:pPr eaLnBrk="1" hangingPunct="1"/>
            <a:endParaRPr lang="en-US" dirty="0" smtClean="0"/>
          </a:p>
          <a:p>
            <a:pPr eaLnBrk="1" hangingPunct="1"/>
            <a:r>
              <a:rPr lang="en-US" dirty="0" smtClean="0"/>
              <a:t>An unrolled loop is larger than the "rolled" version and so may no longer fit into the instruction cache (on machines which have them). This will make the unrolled version slower. Also, in this example, the call to </a:t>
            </a:r>
            <a:r>
              <a:rPr lang="en-US" dirty="0" err="1" smtClean="0"/>
              <a:t>do_stuff</a:t>
            </a:r>
            <a:r>
              <a:rPr lang="en-US" dirty="0" smtClean="0"/>
              <a:t>() overshadows the cost of the loop, so any savings from loop unrolling are insignificant in comparison to what you'd achieve from </a:t>
            </a:r>
            <a:r>
              <a:rPr lang="en-US" dirty="0" err="1" smtClean="0"/>
              <a:t>inlining</a:t>
            </a:r>
            <a:r>
              <a:rPr lang="en-US" dirty="0" smtClean="0"/>
              <a:t> in this case. </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84</a:t>
            </a:fld>
            <a:endParaRPr lang="en-US"/>
          </a:p>
        </p:txBody>
      </p:sp>
    </p:spTree>
    <p:extLst>
      <p:ext uri="{BB962C8B-B14F-4D97-AF65-F5344CB8AC3E}">
        <p14:creationId xmlns:p14="http://schemas.microsoft.com/office/powerpoint/2010/main" val="386550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Assuming nothing in the second loop indexes forward (for example array[i+3])</a:t>
            </a:r>
          </a:p>
          <a:p>
            <a:pPr eaLnBrk="1" hangingPunct="1"/>
            <a:endParaRPr lang="en-US" dirty="0" smtClean="0"/>
          </a:p>
          <a:p>
            <a:pPr eaLnBrk="1" hangingPunct="1"/>
            <a:r>
              <a:rPr lang="en-US" dirty="0" smtClean="0"/>
              <a:t>And now the incrementing and testing of </a:t>
            </a:r>
            <a:r>
              <a:rPr lang="en-US" dirty="0" err="1" smtClean="0"/>
              <a:t>i</a:t>
            </a:r>
            <a:r>
              <a:rPr lang="en-US" dirty="0" smtClean="0"/>
              <a:t> is done only half as often. Under some circumstances, locality of reference may be better, improving cache behavior.</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85</a:t>
            </a:fld>
            <a:endParaRPr lang="en-US"/>
          </a:p>
        </p:txBody>
      </p:sp>
    </p:spTree>
    <p:extLst>
      <p:ext uri="{BB962C8B-B14F-4D97-AF65-F5344CB8AC3E}">
        <p14:creationId xmlns:p14="http://schemas.microsoft.com/office/powerpoint/2010/main" val="2821131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Many compilers will do this for you automatically.</a:t>
            </a:r>
          </a:p>
          <a:p>
            <a:pPr eaLnBrk="1" hangingPunct="1"/>
            <a:endParaRPr lang="en-US" dirty="0" smtClean="0"/>
          </a:p>
          <a:p>
            <a:pPr eaLnBrk="1" hangingPunct="1"/>
            <a:r>
              <a:rPr lang="en-US" dirty="0" smtClean="0"/>
              <a:t>Also note that array indexing in C is basically a multiply and an add. The multiply part can be subjected to strength reduction under some circumstances, notably when looping through an array. </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86</a:t>
            </a:fld>
            <a:endParaRPr lang="en-US"/>
          </a:p>
        </p:txBody>
      </p:sp>
    </p:spTree>
    <p:extLst>
      <p:ext uri="{BB962C8B-B14F-4D97-AF65-F5344CB8AC3E}">
        <p14:creationId xmlns:p14="http://schemas.microsoft.com/office/powerpoint/2010/main" val="3284758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Most compilers are pretty good at doing this. Try to keep the computations within the loop simple anyway, and be prepared to move invariant computations out yourself: there may be some situations where you know the value won't vary, but the compiler is playing it safe in case of side-effects. "Computation" here doesn't mean just arithmetic; array indexing, pointer dereferencing, and calls to pure functions are all possible candidates for moving out of the loop.</a:t>
            </a:r>
          </a:p>
          <a:p>
            <a:pPr eaLnBrk="1" hangingPunct="1"/>
            <a:endParaRPr lang="en-US" dirty="0" smtClean="0"/>
          </a:p>
          <a:p>
            <a:pPr eaLnBrk="1" hangingPunct="1"/>
            <a:r>
              <a:rPr lang="en-US" dirty="0" smtClean="0"/>
              <a:t>In loops which call other functions, you might be able to get some speedup by ripping the subroutines apart and figuring out which parts of them are loop-invariant for that particular loop in their caller and calling those parts ahead of time</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87</a:t>
            </a:fld>
            <a:endParaRPr lang="en-US"/>
          </a:p>
        </p:txBody>
      </p:sp>
    </p:spTree>
    <p:extLst>
      <p:ext uri="{BB962C8B-B14F-4D97-AF65-F5344CB8AC3E}">
        <p14:creationId xmlns:p14="http://schemas.microsoft.com/office/powerpoint/2010/main" val="3323778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Frequently, this takes the form of a long train of mutually exclusive if-then-else's, of which only one will get executed. By placing the most likely one first, fewer if's will need to be performed over the long term. </a:t>
            </a:r>
          </a:p>
          <a:p>
            <a:endParaRPr lang="en-US" dirty="0" smtClean="0"/>
          </a:p>
          <a:p>
            <a:r>
              <a:rPr lang="en-US" dirty="0" smtClean="0"/>
              <a:t>But if the conditions are simple things like x == 3, consider using a switch statement. Some compilers are quite sophisticated in how they translate switch statements.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88</a:t>
            </a:fld>
            <a:endParaRPr lang="en-US"/>
          </a:p>
        </p:txBody>
      </p:sp>
    </p:spTree>
    <p:extLst>
      <p:ext uri="{BB962C8B-B14F-4D97-AF65-F5344CB8AC3E}">
        <p14:creationId xmlns:p14="http://schemas.microsoft.com/office/powerpoint/2010/main" val="220254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Most compilers take "volatile" to mean roughly the opposite of "register", and will deliberately not optimize expressions involving the volatile variable. </a:t>
            </a:r>
          </a:p>
          <a:p>
            <a:pPr eaLnBrk="1" hangingPunct="1"/>
            <a:endParaRPr lang="en-US" dirty="0" smtClean="0"/>
          </a:p>
          <a:p>
            <a:pPr eaLnBrk="1" hangingPunct="1"/>
            <a:endParaRPr lang="en-US" dirty="0" smtClean="0"/>
          </a:p>
          <a:p>
            <a:pPr eaLnBrk="1" hangingPunct="1"/>
            <a:r>
              <a:rPr lang="en-US" dirty="0" smtClean="0"/>
              <a:t>The optimizer has to assume that the called function is capable of stashing a pointer to this variable somewhere and so the variable could get modified as a side effect of calling what seems like a totally unrelated function. At less intense levels of optimization, the optimizer may even assume that a signal handler could modify the variable at any time. These cases interfere with placing variables in registers, which is very important to optimization.</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89</a:t>
            </a:fld>
            <a:endParaRPr lang="en-US"/>
          </a:p>
        </p:txBody>
      </p:sp>
    </p:spTree>
    <p:extLst>
      <p:ext uri="{BB962C8B-B14F-4D97-AF65-F5344CB8AC3E}">
        <p14:creationId xmlns:p14="http://schemas.microsoft.com/office/powerpoint/2010/main" val="1872789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Function calls interrupt an optimizer's train of thought in a drastic way. Any references through pointers or to global variables are now "dirty" and need to be saved/restored across the function call. Local variables which have had their address taken and passed outside the function are also now dirty, as noted above.</a:t>
            </a:r>
          </a:p>
          <a:p>
            <a:pPr eaLnBrk="1" hangingPunct="1"/>
            <a:endParaRPr lang="en-US" dirty="0" smtClean="0"/>
          </a:p>
          <a:p>
            <a:pPr eaLnBrk="1" hangingPunct="1"/>
            <a:r>
              <a:rPr lang="en-US" dirty="0" smtClean="0"/>
              <a:t>2.    There is some overhead to the function call itself as the stack must be manipulated and the program counter altered by whatever mechanism the CPU uses.</a:t>
            </a:r>
          </a:p>
          <a:p>
            <a:pPr eaLnBrk="1" hangingPunct="1"/>
            <a:endParaRPr lang="en-US" dirty="0" smtClean="0"/>
          </a:p>
          <a:p>
            <a:pPr eaLnBrk="1" hangingPunct="1"/>
            <a:r>
              <a:rPr lang="en-US" dirty="0" smtClean="0"/>
              <a:t>3.    If the function being called happens to be paged out, there will be a very long delay before it gets read back in. For functions called in a loop it's unusual for the called function to be paged out until the loop is finished, but if virtual memory is scarce, calls to other functions in the same loop may demand the space and force the other function out, leading to thrashing. Most linkers respect the order in which you list object files, so you can try to get functions near each other in hopes that they'll land on the same page. </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90</a:t>
            </a:fld>
            <a:endParaRPr lang="en-US"/>
          </a:p>
        </p:txBody>
      </p:sp>
    </p:spTree>
    <p:extLst>
      <p:ext uri="{BB962C8B-B14F-4D97-AF65-F5344CB8AC3E}">
        <p14:creationId xmlns:p14="http://schemas.microsoft.com/office/powerpoint/2010/main" val="424349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Watch out:</a:t>
            </a:r>
          </a:p>
          <a:p>
            <a:pPr eaLnBrk="1" hangingPunct="1"/>
            <a:r>
              <a:rPr lang="en-US" dirty="0" smtClean="0"/>
              <a:t>    There's a double evaluation going on, so this can be counter-productive if the arguments to </a:t>
            </a:r>
            <a:r>
              <a:rPr lang="en-US" dirty="0" err="1" smtClean="0"/>
              <a:t>strcmp</a:t>
            </a:r>
            <a:r>
              <a:rPr lang="en-US" dirty="0" smtClean="0"/>
              <a:t> aren't just simple variables.</a:t>
            </a:r>
          </a:p>
          <a:p>
            <a:pPr eaLnBrk="1" hangingPunct="1"/>
            <a:r>
              <a:rPr lang="en-US" dirty="0" smtClean="0"/>
              <a:t>    If you're working on adjacent strings in sorted input, you will almost always have to check past the first character anyway. </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93</a:t>
            </a:fld>
            <a:endParaRPr lang="en-US"/>
          </a:p>
        </p:txBody>
      </p:sp>
    </p:spTree>
    <p:extLst>
      <p:ext uri="{BB962C8B-B14F-4D97-AF65-F5344CB8AC3E}">
        <p14:creationId xmlns:p14="http://schemas.microsoft.com/office/powerpoint/2010/main" val="2604048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dirty="0" smtClean="0"/>
              <a:t>Estimates vary widely!</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95</a:t>
            </a:fld>
            <a:endParaRPr lang="en-US"/>
          </a:p>
        </p:txBody>
      </p:sp>
    </p:spTree>
    <p:extLst>
      <p:ext uri="{BB962C8B-B14F-4D97-AF65-F5344CB8AC3E}">
        <p14:creationId xmlns:p14="http://schemas.microsoft.com/office/powerpoint/2010/main" val="225939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principal part of this extra cost is a one-time thing: the first time a dynamically called function is called there is a bit of searching going on, but thereafter the overhead should be a very tiny number of instructions. </a:t>
            </a:r>
          </a:p>
          <a:p>
            <a:pPr eaLnBrk="1" hangingPunct="1"/>
            <a:endParaRPr lang="en-US" dirty="0" smtClean="0"/>
          </a:p>
          <a:p>
            <a:pPr eaLnBrk="1" hangingPunct="1"/>
            <a:r>
              <a:rPr lang="en-US" dirty="0" smtClean="0"/>
              <a:t>For applications with thousands of functions, there can be a noticeable lag at startup. Linking statically will reduce this, but defeats (to some extent) the benefits of code sharing that dynamic libraries can bring. Often, you can selectively link some libraries as dynamic and others as static.</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96</a:t>
            </a:fld>
            <a:endParaRPr lang="en-US"/>
          </a:p>
        </p:txBody>
      </p:sp>
    </p:spTree>
    <p:extLst>
      <p:ext uri="{BB962C8B-B14F-4D97-AF65-F5344CB8AC3E}">
        <p14:creationId xmlns:p14="http://schemas.microsoft.com/office/powerpoint/2010/main" val="1337253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Set the expectation that at this level you should be a developer with impeccable programming skills.</a:t>
            </a:r>
          </a:p>
          <a:p>
            <a:r>
              <a:rPr lang="en-US" baseline="0" dirty="0" smtClean="0"/>
              <a:t>You may write lesser code than before, but whatever you write, or get people to write should be high class.</a:t>
            </a:r>
          </a:p>
          <a:p>
            <a:endParaRPr lang="en-US" baseline="0" dirty="0" smtClean="0"/>
          </a:p>
          <a:p>
            <a:r>
              <a:rPr lang="en-US" baseline="0" dirty="0" smtClean="0"/>
              <a:t>Flow</a:t>
            </a:r>
          </a:p>
          <a:p>
            <a:pPr marL="228600" indent="-228600">
              <a:buAutoNum type="arabicPeriod"/>
            </a:pPr>
            <a:r>
              <a:rPr lang="en-US" baseline="0" dirty="0" smtClean="0"/>
              <a:t>Discuss typical warnings. Do long assignment</a:t>
            </a:r>
          </a:p>
          <a:p>
            <a:pPr marL="228600" indent="-228600">
              <a:buAutoNum type="arabicPeriod"/>
            </a:pPr>
            <a:r>
              <a:rPr lang="en-US" baseline="0" dirty="0" smtClean="0"/>
              <a:t>Discuss </a:t>
            </a:r>
            <a:r>
              <a:rPr lang="en-US" baseline="0" dirty="0" err="1" smtClean="0"/>
              <a:t>cyclomatic</a:t>
            </a:r>
            <a:r>
              <a:rPr lang="en-US" baseline="0" dirty="0" smtClean="0"/>
              <a:t> complexity. Do assignment. We are reemphasizing on this by focusing on it on all 3 levels</a:t>
            </a:r>
          </a:p>
          <a:p>
            <a:pPr marL="228600" indent="-228600">
              <a:buAutoNum type="arabicPeriod"/>
            </a:pPr>
            <a:r>
              <a:rPr lang="en-US" baseline="0" dirty="0" smtClean="0"/>
              <a:t>Discuss </a:t>
            </a:r>
            <a:r>
              <a:rPr lang="en-US" baseline="0" dirty="0" err="1" smtClean="0"/>
              <a:t>peformance</a:t>
            </a:r>
            <a:r>
              <a:rPr lang="en-US" baseline="0" dirty="0" smtClean="0"/>
              <a:t> issues in code (compute bound). Do assignment/</a:t>
            </a:r>
          </a:p>
          <a:p>
            <a:pPr marL="228600" indent="-228600">
              <a:buAutoNum type="arabicPeriod"/>
            </a:pPr>
            <a:r>
              <a:rPr lang="en-US" baseline="0" dirty="0" smtClean="0"/>
              <a:t>If we have time, have one more hour long assignment.</a:t>
            </a:r>
          </a:p>
          <a:p>
            <a:pPr marL="228600" indent="-22860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5</a:t>
            </a:fld>
            <a:endParaRPr lang="en-US"/>
          </a:p>
        </p:txBody>
      </p:sp>
    </p:spTree>
    <p:extLst>
      <p:ext uri="{BB962C8B-B14F-4D97-AF65-F5344CB8AC3E}">
        <p14:creationId xmlns:p14="http://schemas.microsoft.com/office/powerpoint/2010/main" val="326279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1.    Write from scratch. It may work for small applications, but you can't use it for large codebase.</a:t>
            </a:r>
          </a:p>
          <a:p>
            <a:pPr eaLnBrk="1" hangingPunct="1"/>
            <a:endParaRPr lang="en-US" dirty="0" smtClean="0"/>
          </a:p>
          <a:p>
            <a:pPr eaLnBrk="1" hangingPunct="1"/>
            <a:r>
              <a:rPr lang="en-US" dirty="0" smtClean="0"/>
              <a:t>    Note that for small to medium-size codebase, it's not the worst scenario to avoid at all costs.</a:t>
            </a:r>
          </a:p>
          <a:p>
            <a:pPr eaLnBrk="1" hangingPunct="1"/>
            <a:endParaRPr lang="en-US" dirty="0" smtClean="0"/>
          </a:p>
          <a:p>
            <a:pPr eaLnBrk="1" hangingPunct="1"/>
            <a:r>
              <a:rPr lang="en-US" dirty="0" smtClean="0"/>
              <a:t>    There is a good reason to not rewriting from scratch: an old codebase is generally expected to be tested, to contain tricks which make the code working in some circumstances, etc., and when rewriting everything, you will introduce a bunch of bugs which were already solved.</a:t>
            </a:r>
          </a:p>
          <a:p>
            <a:pPr eaLnBrk="1" hangingPunct="1"/>
            <a:endParaRPr lang="en-US" dirty="0" smtClean="0"/>
          </a:p>
          <a:p>
            <a:pPr eaLnBrk="1" hangingPunct="1"/>
            <a:r>
              <a:rPr lang="en-US" dirty="0" smtClean="0"/>
              <a:t>    This is an invalid argument in cases you're talking about, since you mentioned that the code has a very low quality: not tested, with missing specifications, never refactored, etc. Don't rewrite from scratch rule, on the other hand, must be limited to the high quality, QA-tested code.</a:t>
            </a:r>
          </a:p>
          <a:p>
            <a:pPr eaLnBrk="1" hangingPunct="1"/>
            <a:endParaRPr lang="en-US" dirty="0" smtClean="0"/>
          </a:p>
          <a:p>
            <a:pPr eaLnBrk="1" hangingPunct="1"/>
            <a:r>
              <a:rPr lang="en-US" dirty="0" smtClean="0"/>
              <a:t>2.    Use cowboy coding approach: change everything, then test. This may fail or succeed depending mostly on the context.</a:t>
            </a:r>
          </a:p>
          <a:p>
            <a:pPr eaLnBrk="1" hangingPunct="1"/>
            <a:endParaRPr lang="en-US" dirty="0" smtClean="0"/>
          </a:p>
          <a:p>
            <a:pPr eaLnBrk="1" hangingPunct="1"/>
            <a:r>
              <a:rPr lang="en-US" dirty="0" smtClean="0"/>
              <a:t>        Example 1: you are modifying the business-critical application. You know that your customer would be angry if you break something in existent code, and this customer is convinced that the actual product not only works well, but is also correctly written (or the customer just doesn't understand what is crappy spaghetti code vs. well-written code).</a:t>
            </a:r>
          </a:p>
          <a:p>
            <a:pPr eaLnBrk="1" hangingPunct="1"/>
            <a:endParaRPr lang="en-US" dirty="0" smtClean="0"/>
          </a:p>
          <a:p>
            <a:pPr eaLnBrk="1" hangingPunct="1"/>
            <a:r>
              <a:rPr lang="en-US" dirty="0" smtClean="0"/>
              <a:t>        Here, you can't use cowboy coding, since you must not introduce new bugs. This means that you need to use one of two other approaches.</a:t>
            </a:r>
          </a:p>
          <a:p>
            <a:pPr eaLnBrk="1" hangingPunct="1"/>
            <a:endParaRPr lang="en-US" dirty="0" smtClean="0"/>
          </a:p>
          <a:p>
            <a:pPr eaLnBrk="1" hangingPunct="1"/>
            <a:r>
              <a:rPr lang="en-US" dirty="0" smtClean="0"/>
              <a:t>        Example 2: your customer tells you that his experience with the previous developer was a disaster. The product doesn't even work half of the time, and is totally unusable as is. The customer understands that modifying the source code so badly written can introduce even more bugs.</a:t>
            </a:r>
          </a:p>
          <a:p>
            <a:pPr eaLnBrk="1" hangingPunct="1"/>
            <a:endParaRPr lang="en-US" dirty="0" smtClean="0"/>
          </a:p>
          <a:p>
            <a:pPr eaLnBrk="1" hangingPunct="1"/>
            <a:r>
              <a:rPr lang="en-US" dirty="0" smtClean="0"/>
              <a:t>        Here, on the other hand, cowboy coding can be a good solution, if you're sure that it will reduce the overall cost, compared to two other solutions.</a:t>
            </a:r>
          </a:p>
          <a:p>
            <a:pPr eaLnBrk="1" hangingPunct="1"/>
            <a:endParaRPr lang="en-US" dirty="0" smtClean="0"/>
          </a:p>
          <a:p>
            <a:pPr eaLnBrk="1" hangingPunct="1"/>
            <a:r>
              <a:rPr lang="en-US" dirty="0" smtClean="0"/>
              <a:t>3.    Start by refactoring the initial code, adding unit tests (and other testing required in specific cases), documenting it, etc., then add your modifications. This may be a good approach when the code is not too crappy and has some value. For example, if I know that the code was written by my more skilled colleague under time pressure and low budget constraints, I'll certainly use this approach since:</a:t>
            </a:r>
          </a:p>
          <a:p>
            <a:pPr eaLnBrk="1" hangingPunct="1"/>
            <a:endParaRPr lang="en-US" dirty="0" smtClean="0"/>
          </a:p>
          <a:p>
            <a:pPr eaLnBrk="1" hangingPunct="1"/>
            <a:r>
              <a:rPr lang="en-US" dirty="0" smtClean="0"/>
              <a:t>        There are parts of code which are cleverly done,</a:t>
            </a:r>
          </a:p>
          <a:p>
            <a:pPr eaLnBrk="1" hangingPunct="1"/>
            <a:endParaRPr lang="en-US" dirty="0" smtClean="0"/>
          </a:p>
          <a:p>
            <a:pPr eaLnBrk="1" hangingPunct="1"/>
            <a:r>
              <a:rPr lang="en-US" dirty="0" smtClean="0"/>
              <a:t>        You'll learn lots of things from the code you refactor.</a:t>
            </a:r>
          </a:p>
          <a:p>
            <a:pPr eaLnBrk="1" hangingPunct="1"/>
            <a:endParaRPr lang="en-US" dirty="0" smtClean="0"/>
          </a:p>
          <a:p>
            <a:pPr eaLnBrk="1" hangingPunct="1"/>
            <a:r>
              <a:rPr lang="en-US" dirty="0" smtClean="0"/>
              <a:t>        Even under time pressure and low budget constraints, a code by a better skilled developer is still a code of certain level. It means that if there is a trick to make the application work in some circumstances, the skilled developer will still leave you a comment explaining why the following line of code was added.</a:t>
            </a:r>
          </a:p>
          <a:p>
            <a:pPr eaLnBrk="1" hangingPunct="1"/>
            <a:endParaRPr lang="en-US" dirty="0" smtClean="0"/>
          </a:p>
          <a:p>
            <a:pPr eaLnBrk="1" hangingPunct="1"/>
            <a:r>
              <a:rPr lang="en-US" dirty="0" smtClean="0"/>
              <a:t>I don't think there is one perfect solution: compare all three for each project or task, asset their respective cost, and select the best one depending on the circumstances. In general, follow two rules:</a:t>
            </a:r>
          </a:p>
          <a:p>
            <a:pPr eaLnBrk="1" hangingPunct="1"/>
            <a:endParaRPr lang="en-US" dirty="0" smtClean="0"/>
          </a:p>
          <a:p>
            <a:pPr eaLnBrk="1" hangingPunct="1"/>
            <a:r>
              <a:rPr lang="en-US" dirty="0" smtClean="0"/>
              <a:t>    Rule 1: the better skilled are the developers who wrote the code, the more refactoring vs. rewriting from scratch you must use.</a:t>
            </a:r>
          </a:p>
          <a:p>
            <a:pPr eaLnBrk="1" hangingPunct="1"/>
            <a:endParaRPr lang="en-US" dirty="0" smtClean="0"/>
          </a:p>
          <a:p>
            <a:pPr eaLnBrk="1" hangingPunct="1"/>
            <a:r>
              <a:rPr lang="en-US" dirty="0" smtClean="0"/>
              <a:t>    Rule 2: the larger is the project, the more refactoring vs. rewriting from scratch you must use.</a:t>
            </a:r>
          </a:p>
          <a:p>
            <a:pPr eaLnBrk="1" hangingPunct="1"/>
            <a:endParaRPr lang="en-US" dirty="0" smtClean="0"/>
          </a:p>
          <a:p>
            <a:pPr eaLnBrk="1" hangingPunct="1"/>
            <a:r>
              <a:rPr lang="en-US" dirty="0" smtClean="0"/>
              <a:t>Refactor a large database written by somebody more skilled than you. Rewrite from scratch small pieces of code or code written by unskilled programmers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97</a:t>
            </a:fld>
            <a:endParaRPr lang="en-US"/>
          </a:p>
        </p:txBody>
      </p:sp>
    </p:spTree>
    <p:extLst>
      <p:ext uri="{BB962C8B-B14F-4D97-AF65-F5344CB8AC3E}">
        <p14:creationId xmlns:p14="http://schemas.microsoft.com/office/powerpoint/2010/main" val="287490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6</a:t>
            </a:fld>
            <a:endParaRPr lang="en-US"/>
          </a:p>
        </p:txBody>
      </p:sp>
    </p:spTree>
    <p:extLst>
      <p:ext uri="{BB962C8B-B14F-4D97-AF65-F5344CB8AC3E}">
        <p14:creationId xmlns:p14="http://schemas.microsoft.com/office/powerpoint/2010/main" val="264677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Reemphasize</a:t>
            </a:r>
            <a:r>
              <a:rPr lang="en-US" baseline="0" dirty="0" smtClean="0"/>
              <a:t> on impact of complexity:</a:t>
            </a:r>
          </a:p>
          <a:p>
            <a:pPr eaLnBrk="1" hangingPunct="1"/>
            <a:endParaRPr lang="en-US" baseline="0" dirty="0" smtClean="0"/>
          </a:p>
          <a:p>
            <a:pPr eaLnBrk="1" hangingPunct="1"/>
            <a:r>
              <a:rPr lang="en-US" dirty="0" smtClean="0"/>
              <a:t>If the complexity of a function is about 10, then at least 10 tests will have to be written only to fulfill the branch coverage, not counting other tests such as testing behavior for different values. </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75</a:t>
            </a:fld>
            <a:endParaRPr lang="en-US"/>
          </a:p>
        </p:txBody>
      </p:sp>
    </p:spTree>
    <p:extLst>
      <p:ext uri="{BB962C8B-B14F-4D97-AF65-F5344CB8AC3E}">
        <p14:creationId xmlns:p14="http://schemas.microsoft.com/office/powerpoint/2010/main" val="154407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Discuss the factors that increases</a:t>
            </a:r>
            <a:r>
              <a:rPr lang="en-US" baseline="0" dirty="0" smtClean="0"/>
              <a:t> CCN (Cyclomatic Complexity number)</a:t>
            </a:r>
          </a:p>
          <a:p>
            <a:pPr eaLnBrk="1" hangingPunct="1"/>
            <a:endParaRPr lang="en-US" baseline="0" dirty="0" smtClean="0"/>
          </a:p>
          <a:p>
            <a:r>
              <a:rPr lang="en-GB" dirty="0" smtClean="0"/>
              <a:t>Areas that increases complexity</a:t>
            </a:r>
          </a:p>
          <a:p>
            <a:pPr lvl="1"/>
            <a:r>
              <a:rPr lang="en-GB" dirty="0" smtClean="0"/>
              <a:t>Large loops</a:t>
            </a:r>
          </a:p>
          <a:p>
            <a:pPr lvl="1"/>
            <a:r>
              <a:rPr lang="en-GB" dirty="0" smtClean="0"/>
              <a:t>Nested conditionals</a:t>
            </a:r>
          </a:p>
          <a:p>
            <a:pPr lvl="1"/>
            <a:r>
              <a:rPr lang="en-GB" dirty="0" smtClean="0"/>
              <a:t>Validation across large structures</a:t>
            </a:r>
            <a:endParaRPr lang="en-US" baseline="0"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76</a:t>
            </a:fld>
            <a:endParaRPr lang="en-US"/>
          </a:p>
        </p:txBody>
      </p:sp>
    </p:spTree>
    <p:extLst>
      <p:ext uri="{BB962C8B-B14F-4D97-AF65-F5344CB8AC3E}">
        <p14:creationId xmlns:p14="http://schemas.microsoft.com/office/powerpoint/2010/main" val="44948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Suggested solutions!</a:t>
            </a:r>
          </a:p>
          <a:p>
            <a:pPr eaLnBrk="1" hangingPunct="1"/>
            <a:endParaRPr lang="en-US" dirty="0" smtClean="0"/>
          </a:p>
          <a:p>
            <a:pPr eaLnBrk="1" hangingPunct="1"/>
            <a:r>
              <a:rPr lang="en-US" dirty="0" smtClean="0"/>
              <a:t>Decomposition:</a:t>
            </a:r>
            <a:r>
              <a:rPr lang="en-US" baseline="0" dirty="0" smtClean="0"/>
              <a:t> Extract code from large functions to make the function small and simple</a:t>
            </a:r>
          </a:p>
          <a:p>
            <a:pPr eaLnBrk="1" hangingPunct="1"/>
            <a:endParaRPr lang="en-US" baseline="0" dirty="0" smtClean="0"/>
          </a:p>
          <a:p>
            <a:pPr eaLnBrk="1" hangingPunct="1"/>
            <a:r>
              <a:rPr lang="en-US" baseline="0" dirty="0" smtClean="0"/>
              <a:t>Bool Algebra:  The below code can be replaced with “if(A &amp;&amp;!B) || !A = </a:t>
            </a:r>
            <a:r>
              <a:rPr lang="en-US" baseline="0" dirty="0" err="1" smtClean="0"/>
              <a:t>mySimpleStatement</a:t>
            </a:r>
            <a:r>
              <a:rPr lang="en-US" baseline="0" dirty="0" smtClean="0"/>
              <a:t>”</a:t>
            </a:r>
          </a:p>
          <a:p>
            <a:pPr eaLnBrk="1" hangingPunct="1"/>
            <a:r>
              <a:rPr lang="en-US" dirty="0" smtClean="0"/>
              <a:t> if (A) {</a:t>
            </a:r>
          </a:p>
          <a:p>
            <a:pPr eaLnBrk="1" hangingPunct="1"/>
            <a:r>
              <a:rPr lang="en-US" dirty="0" smtClean="0"/>
              <a:t>        if (!B) {</a:t>
            </a:r>
          </a:p>
          <a:p>
            <a:pPr eaLnBrk="1" hangingPunct="1"/>
            <a:r>
              <a:rPr lang="en-US" dirty="0" smtClean="0"/>
              <a:t>         </a:t>
            </a:r>
            <a:r>
              <a:rPr lang="en-US" dirty="0" err="1" smtClean="0"/>
              <a:t>mySimpleStatement</a:t>
            </a:r>
            <a:endParaRPr lang="en-US" dirty="0" smtClean="0"/>
          </a:p>
          <a:p>
            <a:pPr eaLnBrk="1" hangingPunct="1"/>
            <a:r>
              <a:rPr lang="en-US" dirty="0" smtClean="0"/>
              <a:t>        }</a:t>
            </a:r>
          </a:p>
          <a:p>
            <a:pPr eaLnBrk="1" hangingPunct="1"/>
            <a:r>
              <a:rPr lang="en-US" dirty="0" smtClean="0"/>
              <a:t>    } else {</a:t>
            </a:r>
          </a:p>
          <a:p>
            <a:pPr eaLnBrk="1" hangingPunct="1"/>
            <a:r>
              <a:rPr lang="en-US" dirty="0" smtClean="0"/>
              <a:t>      </a:t>
            </a:r>
            <a:r>
              <a:rPr lang="en-US" dirty="0" err="1" smtClean="0"/>
              <a:t>mySimpleStatement</a:t>
            </a:r>
            <a:endParaRPr lang="en-US" dirty="0" smtClean="0"/>
          </a:p>
          <a:p>
            <a:pPr eaLnBrk="1" hangingPunct="1"/>
            <a:r>
              <a:rPr lang="en-US" dirty="0" smtClean="0"/>
              <a:t>    }</a:t>
            </a:r>
          </a:p>
          <a:p>
            <a:pPr eaLnBrk="1" hangingPunct="1"/>
            <a:endParaRPr lang="en-US" dirty="0" smtClean="0"/>
          </a:p>
          <a:p>
            <a:pPr eaLnBrk="1" hangingPunct="1"/>
            <a:r>
              <a:rPr lang="en-US" dirty="0" smtClean="0"/>
              <a:t>Redesign:</a:t>
            </a:r>
            <a:r>
              <a:rPr lang="en-US" baseline="0" dirty="0" smtClean="0"/>
              <a:t> Change of design (refactoring)</a:t>
            </a:r>
          </a:p>
          <a:p>
            <a:pPr eaLnBrk="1" hangingPunct="1"/>
            <a:endParaRPr lang="en-US" baseline="0" dirty="0" smtClean="0"/>
          </a:p>
          <a:p>
            <a:pPr eaLnBrk="1" hangingPunct="1"/>
            <a:r>
              <a:rPr lang="en-US" baseline="0" dirty="0" smtClean="0"/>
              <a:t>Thorough testing: Code remains as it is, but tested completely</a:t>
            </a:r>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77</a:t>
            </a:fld>
            <a:endParaRPr lang="en-US"/>
          </a:p>
        </p:txBody>
      </p:sp>
    </p:spTree>
    <p:extLst>
      <p:ext uri="{BB962C8B-B14F-4D97-AF65-F5344CB8AC3E}">
        <p14:creationId xmlns:p14="http://schemas.microsoft.com/office/powerpoint/2010/main" val="406503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buAutoNum type="arabicPeriod"/>
            </a:pPr>
            <a:r>
              <a:rPr lang="en-US" dirty="0" smtClean="0"/>
              <a:t>http://icps.u-strasbg.fr/~bastoul/local_copies/lee.html</a:t>
            </a:r>
          </a:p>
          <a:p>
            <a:pPr marL="228600" indent="-228600" eaLnBrk="1" hangingPunct="1">
              <a:buAutoNum type="arabicPeriod"/>
            </a:pPr>
            <a:r>
              <a:rPr lang="en-US" dirty="0" smtClean="0"/>
              <a:t>http://www.azillionmonkeys.com/qed/optimize.html</a:t>
            </a:r>
          </a:p>
          <a:p>
            <a:pPr eaLnBrk="1" hangingPunct="1"/>
            <a:endParaRPr lang="en-US" dirty="0" smtClean="0"/>
          </a:p>
          <a:p>
            <a:pPr eaLnBrk="1" hangingPunct="1"/>
            <a:r>
              <a:rPr lang="en-US" dirty="0" smtClean="0"/>
              <a:t>Would discuss</a:t>
            </a:r>
            <a:r>
              <a:rPr lang="en-US" baseline="0" dirty="0" smtClean="0"/>
              <a:t> only compute-bound because other two are more design oriented</a:t>
            </a:r>
            <a:endParaRPr 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80</a:t>
            </a:fld>
            <a:endParaRPr lang="en-US"/>
          </a:p>
        </p:txBody>
      </p:sp>
    </p:spTree>
    <p:extLst>
      <p:ext uri="{BB962C8B-B14F-4D97-AF65-F5344CB8AC3E}">
        <p14:creationId xmlns:p14="http://schemas.microsoft.com/office/powerpoint/2010/main" val="65148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Among the slowest are opening a file, reading or writing significant amounts of data, starting a new process, searching, sorting, operations on entire arrays, and copying large amounts of data around.</a:t>
            </a:r>
          </a:p>
          <a:p>
            <a:pPr eaLnBrk="1" hangingPunct="1"/>
            <a:endParaRPr lang="en-US" dirty="0" smtClean="0"/>
          </a:p>
          <a:p>
            <a:pPr eaLnBrk="1" hangingPunct="1"/>
            <a:r>
              <a:rPr lang="en-US" dirty="0" smtClean="0"/>
              <a:t>The fastest operations are basic elements of the language like assigning to a variable, dereferencing a pointer, or adding two integers.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82</a:t>
            </a:fld>
            <a:endParaRPr lang="en-US"/>
          </a:p>
        </p:txBody>
      </p:sp>
    </p:spTree>
    <p:extLst>
      <p:ext uri="{BB962C8B-B14F-4D97-AF65-F5344CB8AC3E}">
        <p14:creationId xmlns:p14="http://schemas.microsoft.com/office/powerpoint/2010/main" val="39349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Some caveats:</a:t>
            </a:r>
          </a:p>
          <a:p>
            <a:pPr eaLnBrk="1" hangingPunct="1"/>
            <a:endParaRPr lang="en-US" dirty="0" smtClean="0"/>
          </a:p>
          <a:p>
            <a:pPr eaLnBrk="1" hangingPunct="1"/>
            <a:r>
              <a:rPr lang="en-US" dirty="0" smtClean="0"/>
              <a:t>1.    Gratuitously making every function in sight into a macro leads to massive code-bloat and can increase the amount of memory your program needs dramatically. The larger a program is, the less likely it is to fit entirely into cache or some other layer of physical memory, undoing the hoped for gains.</a:t>
            </a:r>
          </a:p>
          <a:p>
            <a:pPr eaLnBrk="1" hangingPunct="1"/>
            <a:r>
              <a:rPr lang="en-US" dirty="0" smtClean="0"/>
              <a:t>2.    Macros in C "evaluate" their arguments each time the argument is mentioned inside the macro. If the actual argument passed to the macro is a complicated expression or function call, the net result very well may be an increase in CPU time. Performing multiple side-effects when the caller did not expect that will almost certainly make the program buggy.</a:t>
            </a:r>
          </a:p>
          <a:p>
            <a:pPr eaLnBrk="1" hangingPunct="1"/>
            <a:r>
              <a:rPr lang="en-US" dirty="0" smtClean="0"/>
              <a:t>3.    Because these macros can contain complicated statements, optimizers have a hard time figuring them out and may give up. Also don't forget that there's a limit on how many characters a macro can have.</a:t>
            </a:r>
          </a:p>
          <a:p>
            <a:pPr eaLnBrk="1" hangingPunct="1"/>
            <a:r>
              <a:rPr lang="en-US" dirty="0" smtClean="0"/>
              <a:t>4.   Profilers don't see macros so it's hard to optimize any further once you've done this. </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83</a:t>
            </a:fld>
            <a:endParaRPr lang="en-US"/>
          </a:p>
        </p:txBody>
      </p:sp>
    </p:spTree>
    <p:extLst>
      <p:ext uri="{BB962C8B-B14F-4D97-AF65-F5344CB8AC3E}">
        <p14:creationId xmlns:p14="http://schemas.microsoft.com/office/powerpoint/2010/main" val="1895171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2024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550567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0"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07391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baseline="0">
                <a:solidFill>
                  <a:srgbClr val="F1AC00"/>
                </a:solidFill>
                <a:latin typeface="+mj-lt"/>
                <a:cs typeface="BentonSans Book"/>
              </a:defRPr>
            </a:lvl1pPr>
          </a:lstStyle>
          <a:p>
            <a:r>
              <a:rPr lang="en-US" dirty="0" smtClean="0"/>
              <a:t>Coding-Advanced</a:t>
            </a:r>
            <a:endParaRPr lang="en-US"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112872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F1AC00"/>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59403"/>
            <a:ext cx="10176137" cy="566383"/>
          </a:xfrm>
          <a:prstGeom prst="rect">
            <a:avLst/>
          </a:prstGeom>
        </p:spPr>
        <p:txBody>
          <a:bodyPr vert="horz" lIns="91111" tIns="45555" rIns="91111" bIns="45555" anchor="b"/>
          <a:lstStyle>
            <a:lvl1pPr marL="0" indent="0">
              <a:buNone/>
              <a:defRPr sz="1499" b="1" cap="all" baseline="0">
                <a:solidFill>
                  <a:srgbClr val="F1AC00"/>
                </a:solidFill>
                <a:latin typeface="+mj-lt"/>
                <a:cs typeface="BentonSans Book"/>
              </a:defRPr>
            </a:lvl1pPr>
          </a:lstStyle>
          <a:p>
            <a:r>
              <a:rPr lang="en-US" dirty="0" smtClean="0"/>
              <a:t>Coding-Advanced</a:t>
            </a:r>
            <a:endParaRPr lang="en-US"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0"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46888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766442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solidFill>
                  <a:schemeClr val="bg1"/>
                </a:solidFill>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9"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01147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823068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57280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8984879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350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2"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922417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275866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r>
              <a:rPr lang="en-US" dirty="0" smtClean="0"/>
              <a:t>Coding-Advanced</a:t>
            </a:r>
            <a:endParaRPr lang="en-US" dirty="0"/>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141137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EC73C"/>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r>
              <a:rPr lang="en-US" dirty="0" smtClean="0"/>
              <a:t>Coding-Advanced</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48259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normAutofit fontScale="25000" lnSpcReduction="20000"/>
          </a:bodyP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783832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27750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0733399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8193263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992635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6318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56540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173012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r>
              <a:rPr lang="en-US" dirty="0" smtClean="0"/>
              <a:t>Coding-Advanced</a:t>
            </a:r>
            <a:endParaRPr lang="en-US" dirty="0"/>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920185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FB2E8"/>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r>
              <a:rPr lang="en-US" dirty="0" smtClean="0"/>
              <a:t>Coding-Advanced</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28033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279427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86459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5108494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0"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2899750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462444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96639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1"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125459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9423727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r>
              <a:rPr lang="en-US" dirty="0" smtClean="0"/>
              <a:t>Coding-Advanced</a:t>
            </a:r>
            <a:endParaRPr lang="en-US" dirty="0"/>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574355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D5041"/>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1"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r>
              <a:rPr lang="en-US" dirty="0" smtClean="0"/>
              <a:t>Coding-Advanced</a:t>
            </a:r>
            <a:endParaRPr lang="en-US"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305924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24618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4"/>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8" name="Rectangle 7"/>
          <p:cNvSpPr/>
          <p:nvPr userDrawn="1"/>
        </p:nvSpPr>
        <p:spPr>
          <a:xfrm>
            <a:off x="1" y="4"/>
            <a:ext cx="7445722" cy="9719067"/>
          </a:xfrm>
          <a:prstGeom prst="rect">
            <a:avLst/>
          </a:prstGeom>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a:endParaRPr lang="en-GB" sz="1499" b="1" cap="all" dirty="0">
              <a:solidFill>
                <a:srgbClr val="FFFFFF"/>
              </a:solidFill>
            </a:endParaRPr>
          </a:p>
        </p:txBody>
      </p:sp>
      <p:sp>
        <p:nvSpPr>
          <p:cNvPr id="12"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560992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112235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5" y="8587633"/>
            <a:ext cx="3337676" cy="338426"/>
          </a:xfrm>
          <a:prstGeom prst="rect">
            <a:avLst/>
          </a:prstGeom>
        </p:spPr>
        <p:txBody>
          <a:bodyPr wrap="none">
            <a:spAutoFit/>
          </a:bodyPr>
          <a:lstStyle/>
          <a:p>
            <a:r>
              <a:rPr lang="en-GB" sz="1599" dirty="0">
                <a:solidFill>
                  <a:prstClr val="black"/>
                </a:solidFill>
                <a:latin typeface="Arial"/>
              </a:rPr>
              <a:t>© </a:t>
            </a:r>
            <a:r>
              <a:rPr lang="en-GB" sz="1599" dirty="0" smtClean="0">
                <a:solidFill>
                  <a:prstClr val="black"/>
                </a:solidFill>
                <a:latin typeface="Arial"/>
              </a:rPr>
              <a:t>2016 </a:t>
            </a:r>
            <a:r>
              <a:rPr lang="en-GB" sz="1599" dirty="0">
                <a:solidFill>
                  <a:prstClr val="black"/>
                </a:solidFill>
                <a:latin typeface="Arial"/>
              </a:rPr>
              <a:t>Aricent. All rights reserved.</a:t>
            </a:r>
          </a:p>
        </p:txBody>
      </p:sp>
      <p:sp>
        <p:nvSpPr>
          <p:cNvPr id="4" name="Rectangle 3"/>
          <p:cNvSpPr/>
          <p:nvPr userDrawn="1"/>
        </p:nvSpPr>
        <p:spPr>
          <a:xfrm>
            <a:off x="288026" y="8862368"/>
            <a:ext cx="6483350" cy="738664"/>
          </a:xfrm>
          <a:prstGeom prst="rect">
            <a:avLst/>
          </a:prstGeom>
        </p:spPr>
        <p:txBody>
          <a:bodyPr>
            <a:spAutoFit/>
          </a:bodyPr>
          <a:lstStyle/>
          <a:p>
            <a:r>
              <a:rPr lang="en-GB" sz="1399" dirty="0">
                <a:solidFill>
                  <a:prstClr val="black"/>
                </a:solidFill>
              </a:rPr>
              <a:t>All </a:t>
            </a:r>
            <a:r>
              <a:rPr lang="en-GB" sz="1399" dirty="0" err="1">
                <a:solidFill>
                  <a:prstClr val="black"/>
                </a:solidFill>
              </a:rPr>
              <a:t>Aricent</a:t>
            </a:r>
            <a:r>
              <a:rPr lang="en-GB" sz="1399" dirty="0">
                <a:solidFill>
                  <a:prstClr val="black"/>
                </a:solidFill>
              </a:rPr>
              <a:t> brand and product names are service marks, trademarks, or registered marks of </a:t>
            </a:r>
            <a:r>
              <a:rPr lang="en-GB" sz="1399" dirty="0" err="1">
                <a:solidFill>
                  <a:prstClr val="black"/>
                </a:solidFill>
              </a:rPr>
              <a:t>Aricent</a:t>
            </a:r>
            <a:r>
              <a:rPr lang="en-GB" sz="1399" dirty="0">
                <a:solidFill>
                  <a:prstClr val="black"/>
                </a:solidFill>
              </a:rPr>
              <a:t> in the United States and other countries</a:t>
            </a:r>
          </a:p>
          <a:p>
            <a:endParaRPr lang="en-GB" sz="1399" dirty="0">
              <a:solidFill>
                <a:prstClr val="black"/>
              </a:solidFill>
            </a:endParaRPr>
          </a:p>
        </p:txBody>
      </p:sp>
    </p:spTree>
    <p:extLst>
      <p:ext uri="{BB962C8B-B14F-4D97-AF65-F5344CB8AC3E}">
        <p14:creationId xmlns:p14="http://schemas.microsoft.com/office/powerpoint/2010/main" val="1176143105"/>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5"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7505556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7"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APAC HQ</a:t>
            </a:r>
            <a:endParaRPr lang="en-GB" sz="1599" b="1" dirty="0">
              <a:solidFill>
                <a:prstClr val="white"/>
              </a:solidFill>
            </a:endParaRPr>
          </a:p>
        </p:txBody>
      </p:sp>
      <p:sp>
        <p:nvSpPr>
          <p:cNvPr id="15" name="Text Placeholder 3"/>
          <p:cNvSpPr txBox="1">
            <a:spLocks/>
          </p:cNvSpPr>
          <p:nvPr userDrawn="1"/>
        </p:nvSpPr>
        <p:spPr>
          <a:xfrm>
            <a:off x="3939827" y="7606934"/>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Plot 31, Electronic City</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Sector 18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Gurgaon, Haryana </a:t>
            </a:r>
            <a:r>
              <a:rPr lang="en-US" sz="1699" dirty="0" smtClean="0">
                <a:solidFill>
                  <a:prstClr val="white"/>
                </a:solidFill>
                <a:latin typeface="Arial"/>
                <a:ea typeface="ＭＳ Ｐゴシック" charset="0"/>
                <a:cs typeface="Arial"/>
              </a:rPr>
              <a:t>122017 </a:t>
            </a:r>
            <a:r>
              <a:rPr lang="en-US" sz="1699" dirty="0">
                <a:solidFill>
                  <a:prstClr val="white"/>
                </a:solidFill>
                <a:latin typeface="Arial"/>
                <a:ea typeface="ＭＳ Ｐゴシック" charset="0"/>
                <a:cs typeface="Arial"/>
              </a:rPr>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India</a:t>
            </a:r>
          </a:p>
          <a:p>
            <a:pPr fontAlgn="base">
              <a:spcBef>
                <a:spcPct val="0"/>
              </a:spcBef>
              <a:spcAft>
                <a:spcPct val="0"/>
              </a:spcAft>
            </a:pPr>
            <a:r>
              <a:rPr lang="en-US" sz="1699" dirty="0">
                <a:solidFill>
                  <a:prstClr val="white"/>
                </a:solidFill>
                <a:latin typeface="Arial"/>
                <a:ea typeface="ＭＳ Ｐゴシック" charset="0"/>
                <a:cs typeface="Arial"/>
              </a:rPr>
              <a:t>Tel: +91 124 4095888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+91 124 2455100</a:t>
            </a:r>
          </a:p>
        </p:txBody>
      </p:sp>
      <p:sp>
        <p:nvSpPr>
          <p:cNvPr id="16" name="Text Placeholder 3"/>
          <p:cNvSpPr txBox="1">
            <a:spLocks/>
          </p:cNvSpPr>
          <p:nvPr userDrawn="1"/>
        </p:nvSpPr>
        <p:spPr>
          <a:xfrm>
            <a:off x="7374994" y="7597970"/>
            <a:ext cx="4146680"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Intec 4, Wade Road,</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Basingstoke,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Hampshire RG24 8NE,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United Kingdom</a:t>
            </a:r>
          </a:p>
          <a:p>
            <a:pPr fontAlgn="base">
              <a:spcBef>
                <a:spcPct val="0"/>
              </a:spcBef>
              <a:spcAft>
                <a:spcPct val="0"/>
              </a:spcAft>
            </a:pPr>
            <a:r>
              <a:rPr lang="en-US" sz="1699" dirty="0">
                <a:solidFill>
                  <a:prstClr val="white"/>
                </a:solidFill>
                <a:latin typeface="Arial"/>
                <a:ea typeface="ＭＳ Ｐゴシック" charset="0"/>
                <a:cs typeface="Arial"/>
              </a:rPr>
              <a:t>Tel: +44 1256 339500</a:t>
            </a:r>
          </a:p>
        </p:txBody>
      </p:sp>
      <p:sp>
        <p:nvSpPr>
          <p:cNvPr id="17" name="Text Placeholder 3"/>
          <p:cNvSpPr txBox="1">
            <a:spLocks/>
          </p:cNvSpPr>
          <p:nvPr userDrawn="1"/>
        </p:nvSpPr>
        <p:spPr>
          <a:xfrm>
            <a:off x="560872" y="7619813"/>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303 Twin Dolphin Drive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6th Floor</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Redwood City, CA 94065</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USA</a:t>
            </a:r>
          </a:p>
          <a:p>
            <a:pPr fontAlgn="base">
              <a:spcBef>
                <a:spcPct val="0"/>
              </a:spcBef>
              <a:spcAft>
                <a:spcPct val="0"/>
              </a:spcAft>
            </a:pPr>
            <a:r>
              <a:rPr lang="en-US" sz="1699" dirty="0">
                <a:solidFill>
                  <a:prstClr val="white"/>
                </a:solidFill>
                <a:latin typeface="Arial"/>
                <a:ea typeface="ＭＳ Ｐゴシック" charset="0"/>
                <a:cs typeface="Arial"/>
              </a:rPr>
              <a:t>Tel: +1 650 632 4310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+1 650 551 9901</a:t>
            </a:r>
          </a:p>
          <a:p>
            <a:endParaRPr lang="en-GB" sz="1699" dirty="0">
              <a:solidFill>
                <a:prstClr val="white"/>
              </a:solidFill>
            </a:endParaRPr>
          </a:p>
        </p:txBody>
      </p:sp>
      <p:sp>
        <p:nvSpPr>
          <p:cNvPr id="2" name="Rectangle 1"/>
          <p:cNvSpPr/>
          <p:nvPr userDrawn="1"/>
        </p:nvSpPr>
        <p:spPr>
          <a:xfrm>
            <a:off x="560872" y="7267421"/>
            <a:ext cx="1912037" cy="338554"/>
          </a:xfrm>
          <a:prstGeom prst="rect">
            <a:avLst/>
          </a:prstGeom>
        </p:spPr>
        <p:txBody>
          <a:bodyPr wrap="none">
            <a:spAutoFit/>
          </a:bodyPr>
          <a:lstStyle/>
          <a:p>
            <a:r>
              <a:rPr lang="nl-NL" sz="1599" b="1" dirty="0">
                <a:solidFill>
                  <a:prstClr val="white"/>
                </a:solidFill>
                <a:latin typeface="Arial"/>
              </a:rPr>
              <a:t>HEADQUARTERS</a:t>
            </a:r>
            <a:endParaRPr lang="en-GB" sz="1599" b="1" dirty="0">
              <a:solidFill>
                <a:prstClr val="white"/>
              </a:solidFill>
              <a:latin typeface="Arial"/>
            </a:endParaRPr>
          </a:p>
        </p:txBody>
      </p:sp>
      <p:sp>
        <p:nvSpPr>
          <p:cNvPr id="3" name="Rectangle 2"/>
          <p:cNvSpPr/>
          <p:nvPr userDrawn="1"/>
        </p:nvSpPr>
        <p:spPr>
          <a:xfrm>
            <a:off x="560872" y="6969487"/>
            <a:ext cx="938537" cy="353943"/>
          </a:xfrm>
          <a:prstGeom prst="rect">
            <a:avLst/>
          </a:prstGeom>
        </p:spPr>
        <p:txBody>
          <a:bodyPr wrap="none">
            <a:spAutoFit/>
          </a:bodyPr>
          <a:lstStyle/>
          <a:p>
            <a:r>
              <a:rPr lang="nl-NL" sz="1699" dirty="0">
                <a:solidFill>
                  <a:prstClr val="white"/>
                </a:solidFill>
                <a:latin typeface="Arial"/>
              </a:rPr>
              <a:t>Contact</a:t>
            </a:r>
            <a:endParaRPr lang="en-GB" sz="1699" dirty="0">
              <a:solidFill>
                <a:prstClr val="white"/>
              </a:solidFill>
              <a:latin typeface="Arial"/>
            </a:endParaRPr>
          </a:p>
        </p:txBody>
      </p:sp>
      <p:sp>
        <p:nvSpPr>
          <p:cNvPr id="19" name="Text Placeholder 2"/>
          <p:cNvSpPr txBox="1">
            <a:spLocks/>
          </p:cNvSpPr>
          <p:nvPr userDrawn="1"/>
        </p:nvSpPr>
        <p:spPr>
          <a:xfrm>
            <a:off x="7343362"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EUROPE HQ</a:t>
            </a:r>
            <a:endParaRPr lang="en-GB" sz="1599" b="1" dirty="0">
              <a:solidFill>
                <a:prstClr val="white"/>
              </a:solidFill>
            </a:endParaRPr>
          </a:p>
        </p:txBody>
      </p:sp>
      <p:sp>
        <p:nvSpPr>
          <p:cNvPr id="18"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148257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Tree>
    <p:extLst>
      <p:ext uri="{BB962C8B-B14F-4D97-AF65-F5344CB8AC3E}">
        <p14:creationId xmlns:p14="http://schemas.microsoft.com/office/powerpoint/2010/main" val="5754872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1"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81736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5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8943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5_EMPTY with Logo">
    <p:spTree>
      <p:nvGrpSpPr>
        <p:cNvPr id="1" name=""/>
        <p:cNvGrpSpPr/>
        <p:nvPr/>
      </p:nvGrpSpPr>
      <p:grpSpPr>
        <a:xfrm>
          <a:off x="0" y="0"/>
          <a:ext cx="0" cy="0"/>
          <a:chOff x="0" y="0"/>
          <a:chExt cx="0" cy="0"/>
        </a:xfrm>
      </p:grpSpPr>
      <p:pic>
        <p:nvPicPr>
          <p:cNvPr id="2" name="Picture 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Tree>
    <p:extLst>
      <p:ext uri="{BB962C8B-B14F-4D97-AF65-F5344CB8AC3E}">
        <p14:creationId xmlns:p14="http://schemas.microsoft.com/office/powerpoint/2010/main" val="10164735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05-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0" y="0"/>
            <a:ext cx="12966350" cy="9683986"/>
          </a:xfrm>
          <a:prstGeom prst="rect">
            <a:avLst/>
          </a:prstGeom>
        </p:spPr>
      </p:pic>
      <p:sp>
        <p:nvSpPr>
          <p:cNvPr id="12" name="Shape 127"/>
          <p:cNvSpPr/>
          <p:nvPr userDrawn="1"/>
        </p:nvSpPr>
        <p:spPr>
          <a:xfrm>
            <a:off x="350" y="3107905"/>
            <a:ext cx="12966350"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14527" t="30948" r="8692" b="38814"/>
          <a:stretch/>
        </p:blipFill>
        <p:spPr>
          <a:xfrm>
            <a:off x="9694182" y="245870"/>
            <a:ext cx="2808743" cy="1068714"/>
          </a:xfrm>
          <a:prstGeom prst="rect">
            <a:avLst/>
          </a:prstGeom>
        </p:spPr>
      </p:pic>
    </p:spTree>
    <p:extLst>
      <p:ext uri="{BB962C8B-B14F-4D97-AF65-F5344CB8AC3E}">
        <p14:creationId xmlns:p14="http://schemas.microsoft.com/office/powerpoint/2010/main" val="13552632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5_EMPTY">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8264" y="9127007"/>
            <a:ext cx="12930174" cy="593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83">
              <a:solidFill>
                <a:prstClr val="white"/>
              </a:solidFill>
            </a:endParaRPr>
          </a:p>
        </p:txBody>
      </p:sp>
    </p:spTree>
    <p:extLst>
      <p:ext uri="{BB962C8B-B14F-4D97-AF65-F5344CB8AC3E}">
        <p14:creationId xmlns:p14="http://schemas.microsoft.com/office/powerpoint/2010/main" val="282818174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394596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2111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43710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smtClean="0"/>
              <a:t>Coding-foundation</a:t>
            </a:r>
            <a:endParaRPr lang="en-US" dirty="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2400">
                <a:latin typeface="Arial" panose="020B0604020202020204" pitchFamily="34" charset="0"/>
                <a:cs typeface="Arial" panose="020B0604020202020204" pitchFamily="34" charset="0"/>
              </a:defRPr>
            </a:lvl1pPr>
            <a:lvl2pPr marL="933768" indent="-285750">
              <a:buClr>
                <a:srgbClr val="EB8024"/>
              </a:buClr>
              <a:buFont typeface="Arial"/>
              <a:buChar char="•"/>
              <a:defRPr sz="2000">
                <a:latin typeface="Arial" panose="020B0604020202020204" pitchFamily="34" charset="0"/>
                <a:cs typeface="Arial" panose="020B0604020202020204" pitchFamily="34" charset="0"/>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91131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87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077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2916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443641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Tree>
    <p:extLst>
      <p:ext uri="{BB962C8B-B14F-4D97-AF65-F5344CB8AC3E}">
        <p14:creationId xmlns:p14="http://schemas.microsoft.com/office/powerpoint/2010/main" val="324983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91131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156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4139927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79939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800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1094523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47562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0989920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32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863280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3321821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43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1633312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3682811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Tree>
    <p:extLst>
      <p:ext uri="{BB962C8B-B14F-4D97-AF65-F5344CB8AC3E}">
        <p14:creationId xmlns:p14="http://schemas.microsoft.com/office/powerpoint/2010/main" val="1911315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1029078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15788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a:t>
            </a:r>
            <a:r>
              <a:rPr lang="en-GB" sz="1600" dirty="0" smtClean="0">
                <a:latin typeface="+mj-lt"/>
              </a:rPr>
              <a:t>2015 </a:t>
            </a:r>
            <a:r>
              <a:rPr lang="en-GB" sz="1600" dirty="0">
                <a:latin typeface="+mj-lt"/>
              </a:rPr>
              <a:t>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t>
            </a:r>
            <a:r>
              <a:rPr lang="en-GB" sz="1400" dirty="0" err="1"/>
              <a:t>Aricent</a:t>
            </a:r>
            <a:r>
              <a:rPr lang="en-GB" sz="1400" dirty="0"/>
              <a:t> brand and product names are service marks, trademarks, or registered marks of </a:t>
            </a:r>
            <a:r>
              <a:rPr lang="en-GB" sz="1400" dirty="0" err="1"/>
              <a:t>Aricent</a:t>
            </a:r>
            <a:r>
              <a:rPr lang="en-GB" sz="1400" dirty="0"/>
              <a: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a:t>
            </a:r>
            <a:r>
              <a:rPr lang="en-US" dirty="0" smtClean="0">
                <a:latin typeface="Arial"/>
                <a:ea typeface="ＭＳ Ｐゴシック" charset="0"/>
                <a:cs typeface="Arial"/>
              </a:rPr>
              <a:t>122017 </a:t>
            </a:r>
            <a:r>
              <a:rPr lang="en-US" dirty="0">
                <a:latin typeface="Arial"/>
                <a:ea typeface="ＭＳ Ｐゴシック" charset="0"/>
                <a:cs typeface="Arial"/>
              </a:rPr>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39558491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3"/>
            <a:ext cx="13016879" cy="9720265"/>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02703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3016881" cy="9720266"/>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07649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3016881" cy="9728354"/>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27605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13016880" cy="9720263"/>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346655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8"/>
            <a:ext cx="12982392"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5346667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8" name="Picture Placeholder 17"/>
          <p:cNvSpPr>
            <a:spLocks noGrp="1"/>
          </p:cNvSpPr>
          <p:nvPr>
            <p:ph type="pic" sz="quarter" idx="11"/>
          </p:nvPr>
        </p:nvSpPr>
        <p:spPr>
          <a:xfrm>
            <a:off x="0" y="4"/>
            <a:ext cx="4157542" cy="9720263"/>
          </a:xfrm>
          <a:prstGeom prst="rect">
            <a:avLst/>
          </a:prstGeom>
        </p:spPr>
        <p:txBody>
          <a:bodyPr/>
          <a:lstStyle>
            <a:lvl1pPr>
              <a:buNone/>
              <a:defRPr sz="3198"/>
            </a:lvl1pPr>
          </a:lstStyle>
          <a:p>
            <a:endParaRPr lang="en-GB" dirty="0"/>
          </a:p>
        </p:txBody>
      </p:sp>
      <p:sp>
        <p:nvSpPr>
          <p:cNvPr id="22" name="Text Placeholder 21"/>
          <p:cNvSpPr>
            <a:spLocks noGrp="1"/>
          </p:cNvSpPr>
          <p:nvPr>
            <p:ph type="body" sz="quarter" idx="10" hasCustomPrompt="1"/>
          </p:nvPr>
        </p:nvSpPr>
        <p:spPr>
          <a:xfrm>
            <a:off x="5033460" y="2828753"/>
            <a:ext cx="6609978" cy="5678487"/>
          </a:xfrm>
          <a:prstGeom prst="rect">
            <a:avLst/>
          </a:prstGeom>
        </p:spPr>
        <p:txBody>
          <a:bodyPr lIns="91111" tIns="45555" rIns="91111" bIns="45555"/>
          <a:lstStyle>
            <a:lvl1pPr>
              <a:buClr>
                <a:srgbClr val="EB8024"/>
              </a:buClr>
              <a:buSzPct val="130000"/>
              <a:buFont typeface="+mj-lt"/>
              <a:buAutoNum type="arabicPeriod"/>
              <a:defRPr sz="2399" baseline="0"/>
            </a:lvl1pPr>
            <a:lvl2pPr marL="913943" indent="-456971">
              <a:defRPr sz="2399"/>
            </a:lvl2pPr>
            <a:lvl3pPr marL="1370914" indent="-456971">
              <a:defRPr sz="2399"/>
            </a:lvl3pPr>
            <a:lvl4pPr marL="685457"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19"/>
          <p:cNvSpPr>
            <a:spLocks noGrp="1"/>
          </p:cNvSpPr>
          <p:nvPr>
            <p:ph type="body" sz="quarter" idx="29" hasCustomPrompt="1"/>
          </p:nvPr>
        </p:nvSpPr>
        <p:spPr>
          <a:xfrm>
            <a:off x="4582060" y="865528"/>
            <a:ext cx="3041489"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20749891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3"/>
            <a:ext cx="12996410" cy="9720263"/>
          </a:xfrm>
          <a:prstGeom prst="rect">
            <a:avLst/>
          </a:prstGeom>
          <a:ln w="12700">
            <a:miter lim="400000"/>
          </a:ln>
        </p:spPr>
      </p:pic>
      <p:sp>
        <p:nvSpPr>
          <p:cNvPr id="7" name="Shape 140"/>
          <p:cNvSpPr/>
          <p:nvPr userDrawn="1"/>
        </p:nvSpPr>
        <p:spPr>
          <a:xfrm>
            <a:off x="-29706" y="3107907"/>
            <a:ext cx="13026114" cy="6625243"/>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1" name="Shape 144"/>
          <p:cNvSpPr>
            <a:spLocks noGrp="1"/>
          </p:cNvSpPr>
          <p:nvPr>
            <p:ph type="ctrTitle"/>
          </p:nvPr>
        </p:nvSpPr>
        <p:spPr>
          <a:xfrm>
            <a:off x="439127" y="5840549"/>
            <a:ext cx="11401956" cy="1330081"/>
          </a:xfrm>
          <a:prstGeom prst="rect">
            <a:avLst/>
          </a:prstGeom>
        </p:spPr>
        <p:txBody>
          <a:bodyPr lIns="91111" tIns="45555" rIns="91111" bIns="45555" anchor="b"/>
          <a:lstStyle>
            <a:lvl1pPr algn="l">
              <a:defRPr sz="4499">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8" y="817787"/>
            <a:ext cx="9808917" cy="903364"/>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ts val="0"/>
              </a:spcBef>
              <a:spcAft>
                <a:spcPts val="0"/>
              </a:spcAft>
              <a:buClrTx/>
              <a:buSzTx/>
              <a:buFontTx/>
              <a:buNone/>
              <a:tabLst/>
              <a:defRPr sz="1499"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399">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Tree>
    <p:extLst>
      <p:ext uri="{BB962C8B-B14F-4D97-AF65-F5344CB8AC3E}">
        <p14:creationId xmlns:p14="http://schemas.microsoft.com/office/powerpoint/2010/main" val="261573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3" y="3"/>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8" y="8346470"/>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7"/>
            <a:ext cx="11570264" cy="555471"/>
          </a:xfrm>
          <a:prstGeom prst="rect">
            <a:avLst/>
          </a:prstGeom>
        </p:spPr>
        <p:txBody>
          <a:bodyPr vert="horz" lIns="91111" tIns="45555" rIns="91111" bIns="45555" anchor="b"/>
          <a:lstStyle>
            <a:lvl1pPr marL="0" indent="0">
              <a:buNone/>
              <a:defRPr sz="1499"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2"/>
            <a:ext cx="10205834" cy="554983"/>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699">
                <a:solidFill>
                  <a:schemeClr val="bg1"/>
                </a:solidFill>
                <a:latin typeface="Georgia"/>
                <a:cs typeface="Georgia"/>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9" y="5979961"/>
            <a:ext cx="10205833" cy="358579"/>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499" b="1" cap="all">
                <a:solidFill>
                  <a:schemeClr val="tx1"/>
                </a:solidFill>
                <a:latin typeface="Arial"/>
                <a:cs typeface="Arial"/>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9" y="2041525"/>
            <a:ext cx="10205833" cy="3765550"/>
          </a:xfrm>
          <a:prstGeom prst="rect">
            <a:avLst/>
          </a:prstGeom>
        </p:spPr>
        <p:txBody>
          <a:bodyPr/>
          <a:lstStyle>
            <a:lvl1pPr marL="0" marR="0" indent="0" algn="l" defTabSz="647695" rtl="0" eaLnBrk="1" fontAlgn="auto" latinLnBrk="0" hangingPunct="1">
              <a:lnSpc>
                <a:spcPct val="160000"/>
              </a:lnSpc>
              <a:spcBef>
                <a:spcPct val="0"/>
              </a:spcBef>
              <a:spcAft>
                <a:spcPts val="0"/>
              </a:spcAft>
              <a:buClrTx/>
              <a:buSzTx/>
              <a:buFontTx/>
              <a:buNone/>
              <a:tabLst/>
              <a:defRPr sz="2399"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18888658"/>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14"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15"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16"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18"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19"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0"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1"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22"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24"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5"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26"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7"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8"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29"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30"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1"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2"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33"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6"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37"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39"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0"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41"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43"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4"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45"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6"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47"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48"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9"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51"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4"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56"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7"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58"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a:lnSpc>
                <a:spcPct val="130000"/>
              </a:lnSpc>
              <a:defRPr sz="1800"/>
            </a:pPr>
            <a:r>
              <a:rPr sz="2999" dirty="0">
                <a:solidFill>
                  <a:prstClr val="black"/>
                </a:solidFill>
                <a:latin typeface="Arial"/>
                <a:ea typeface="BentonSans Book"/>
                <a:cs typeface="BentonSans Book"/>
                <a:sym typeface="BentonSans Book"/>
              </a:rPr>
              <a:t>Our </a:t>
            </a:r>
            <a:r>
              <a:rPr sz="2999" b="1" dirty="0">
                <a:solidFill>
                  <a:srgbClr val="EB8024"/>
                </a:solidFill>
                <a:latin typeface="Arial"/>
                <a:ea typeface="BentonSans Book"/>
                <a:cs typeface="BentonSans Book"/>
                <a:sym typeface="BentonSans"/>
              </a:rPr>
              <a:t>Locations</a:t>
            </a:r>
          </a:p>
        </p:txBody>
      </p:sp>
      <p:sp>
        <p:nvSpPr>
          <p:cNvPr id="67" name="Shape 789"/>
          <p:cNvSpPr/>
          <p:nvPr userDrawn="1"/>
        </p:nvSpPr>
        <p:spPr>
          <a:xfrm>
            <a:off x="555259" y="1735028"/>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62" name="TextBox 6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64" name="Rectangle 6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75707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4"/>
            <a:ext cx="12260134" cy="5659163"/>
          </a:xfrm>
          <a:prstGeom prst="rect">
            <a:avLst/>
          </a:prstGeom>
          <a:ln w="12700">
            <a:miter lim="400000"/>
          </a:ln>
        </p:spPr>
      </p:pic>
      <p:sp>
        <p:nvSpPr>
          <p:cNvPr id="6"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8" name="Shape 797"/>
          <p:cNvSpPr/>
          <p:nvPr userDrawn="1"/>
        </p:nvSpPr>
        <p:spPr>
          <a:xfrm>
            <a:off x="530612" y="898824"/>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a:lnSpc>
                <a:spcPct val="130000"/>
              </a:lnSpc>
              <a:defRPr sz="1800"/>
            </a:pPr>
            <a:r>
              <a:rPr sz="2999" dirty="0">
                <a:solidFill>
                  <a:srgbClr val="FFFFFF"/>
                </a:solidFill>
                <a:latin typeface="Arial"/>
                <a:ea typeface="BentonSans Book"/>
                <a:cs typeface="BentonSans Book"/>
                <a:sym typeface="BentonSans Book"/>
              </a:rPr>
              <a:t>Our </a:t>
            </a:r>
            <a:r>
              <a:rPr sz="2999" b="1" dirty="0">
                <a:solidFill>
                  <a:srgbClr val="FFFFFF"/>
                </a:solidFill>
                <a:latin typeface="Arial"/>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3" name="Shape 739"/>
          <p:cNvSpPr/>
          <p:nvPr userDrawn="1"/>
        </p:nvSpPr>
        <p:spPr>
          <a:xfrm>
            <a:off x="10004993" y="5103443"/>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76" name="Shape 742"/>
          <p:cNvSpPr/>
          <p:nvPr userDrawn="1"/>
        </p:nvSpPr>
        <p:spPr>
          <a:xfrm>
            <a:off x="3160550" y="4582412"/>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77" name="Shape 743"/>
          <p:cNvSpPr/>
          <p:nvPr userDrawn="1"/>
        </p:nvSpPr>
        <p:spPr>
          <a:xfrm>
            <a:off x="3049864" y="4743366"/>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78"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80" name="Shape 746"/>
          <p:cNvSpPr/>
          <p:nvPr userDrawn="1"/>
        </p:nvSpPr>
        <p:spPr>
          <a:xfrm>
            <a:off x="2201436" y="4107400"/>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81"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2"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3" name="Shape 749"/>
          <p:cNvSpPr/>
          <p:nvPr userDrawn="1"/>
        </p:nvSpPr>
        <p:spPr>
          <a:xfrm>
            <a:off x="3838226" y="4225780"/>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84"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86"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7" name="Shape 753"/>
          <p:cNvSpPr/>
          <p:nvPr userDrawn="1"/>
        </p:nvSpPr>
        <p:spPr>
          <a:xfrm>
            <a:off x="6594531" y="3751287"/>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88"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9"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0" name="Shape 756"/>
          <p:cNvSpPr/>
          <p:nvPr userDrawn="1"/>
        </p:nvSpPr>
        <p:spPr>
          <a:xfrm>
            <a:off x="4995562"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91" name="Shape 757"/>
          <p:cNvSpPr/>
          <p:nvPr userDrawn="1"/>
        </p:nvSpPr>
        <p:spPr>
          <a:xfrm>
            <a:off x="6759645" y="408791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92"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3"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4" name="Shape 760"/>
          <p:cNvSpPr/>
          <p:nvPr userDrawn="1"/>
        </p:nvSpPr>
        <p:spPr>
          <a:xfrm>
            <a:off x="6637667" y="4246418"/>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95"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8" name="Shape 764"/>
          <p:cNvSpPr/>
          <p:nvPr userDrawn="1"/>
        </p:nvSpPr>
        <p:spPr>
          <a:xfrm>
            <a:off x="5204692" y="4113025"/>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99"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101"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2" name="Shape 768"/>
          <p:cNvSpPr/>
          <p:nvPr userDrawn="1"/>
        </p:nvSpPr>
        <p:spPr>
          <a:xfrm>
            <a:off x="8832245"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103"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105"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6" name="Shape 772"/>
          <p:cNvSpPr/>
          <p:nvPr userDrawn="1"/>
        </p:nvSpPr>
        <p:spPr>
          <a:xfrm>
            <a:off x="8952185" y="5576322"/>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107"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8" name="Shape 774"/>
          <p:cNvSpPr/>
          <p:nvPr userDrawn="1"/>
        </p:nvSpPr>
        <p:spPr>
          <a:xfrm>
            <a:off x="7341121" y="5568779"/>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109" name="Shape 775"/>
          <p:cNvSpPr/>
          <p:nvPr userDrawn="1"/>
        </p:nvSpPr>
        <p:spPr>
          <a:xfrm>
            <a:off x="9710488" y="5865754"/>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110"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1"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113"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16" name="Shape 782"/>
          <p:cNvSpPr/>
          <p:nvPr userDrawn="1"/>
        </p:nvSpPr>
        <p:spPr>
          <a:xfrm>
            <a:off x="1202303"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118"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9" name="Shape 785"/>
          <p:cNvSpPr/>
          <p:nvPr userDrawn="1"/>
        </p:nvSpPr>
        <p:spPr>
          <a:xfrm>
            <a:off x="1202302" y="8214873"/>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120"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3" name="Rectangle 6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81558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9" name="Picture Placeholder 18"/>
          <p:cNvSpPr>
            <a:spLocks noGrp="1"/>
          </p:cNvSpPr>
          <p:nvPr>
            <p:ph type="pic" sz="quarter" idx="10"/>
          </p:nvPr>
        </p:nvSpPr>
        <p:spPr>
          <a:xfrm>
            <a:off x="555079"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Text Placeholder 23"/>
          <p:cNvSpPr>
            <a:spLocks noGrp="1"/>
          </p:cNvSpPr>
          <p:nvPr>
            <p:ph type="body" sz="quarter" idx="14" hasCustomPrompt="1"/>
          </p:nvPr>
        </p:nvSpPr>
        <p:spPr>
          <a:xfrm>
            <a:off x="1998181" y="345050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1" y="383247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3" name="Text Placeholder 23"/>
          <p:cNvSpPr>
            <a:spLocks noGrp="1"/>
          </p:cNvSpPr>
          <p:nvPr>
            <p:ph type="body" sz="quarter" idx="18" hasCustomPrompt="1"/>
          </p:nvPr>
        </p:nvSpPr>
        <p:spPr>
          <a:xfrm>
            <a:off x="1998181" y="5925813"/>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1" y="6307779"/>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5"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4" y="383247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5" y="421752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5"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9"/>
            <a:ext cx="4203748"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2" y="6692833"/>
            <a:ext cx="4203745"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212834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4"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Text Placeholder 23"/>
          <p:cNvSpPr>
            <a:spLocks noGrp="1"/>
          </p:cNvSpPr>
          <p:nvPr>
            <p:ph type="body" sz="quarter" idx="40" hasCustomPrompt="1"/>
          </p:nvPr>
        </p:nvSpPr>
        <p:spPr>
          <a:xfrm>
            <a:off x="1982495" y="258908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5" y="297105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8"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7" y="297105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8" y="335610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Text Placeholder 23"/>
          <p:cNvSpPr>
            <a:spLocks noGrp="1"/>
          </p:cNvSpPr>
          <p:nvPr>
            <p:ph type="body" sz="quarter" idx="48" hasCustomPrompt="1"/>
          </p:nvPr>
        </p:nvSpPr>
        <p:spPr>
          <a:xfrm>
            <a:off x="1993789" y="490504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9" y="528701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Text Placeholder 23"/>
          <p:cNvSpPr>
            <a:spLocks noGrp="1"/>
          </p:cNvSpPr>
          <p:nvPr>
            <p:ph type="body" sz="quarter" idx="52" hasCustomPrompt="1"/>
          </p:nvPr>
        </p:nvSpPr>
        <p:spPr>
          <a:xfrm>
            <a:off x="8220181" y="490504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3"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0" name="Text Placeholder 23"/>
          <p:cNvSpPr>
            <a:spLocks noGrp="1"/>
          </p:cNvSpPr>
          <p:nvPr>
            <p:ph type="body" sz="quarter" idx="56" hasCustomPrompt="1"/>
          </p:nvPr>
        </p:nvSpPr>
        <p:spPr>
          <a:xfrm>
            <a:off x="2005084" y="725236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4" y="763433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7"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6" y="763433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7" y="801938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45638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2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0"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1699">
              <a:solidFill>
                <a:srgbClr val="F2AC00"/>
              </a:solidFill>
            </a:endParaRPr>
          </a:p>
        </p:txBody>
      </p:sp>
      <p:sp>
        <p:nvSpPr>
          <p:cNvPr id="50"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1"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2"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3"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4"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5"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6"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7"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8"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9"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1"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2"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3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6" name="Rectangle 3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809951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3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36" name="TextBox 3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9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2"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3"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5"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6"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7"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9"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0"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1"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2"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3"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4"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Rectangle 3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6202584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dirty="0">
              <a:solidFill>
                <a:srgbClr val="FFFFFF"/>
              </a:solidFill>
            </a:endParaRPr>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5" name="Rectangle 14"/>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347933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Rectangle 1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4030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8210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20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66131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226167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r>
              <a:rPr lang="en-US" dirty="0" smtClean="0"/>
              <a:t>Coding-Advanced</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64"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448752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B8024"/>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59404"/>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a:cs typeface="Arial"/>
              </a:defRPr>
            </a:lvl1pPr>
          </a:lstStyle>
          <a:p>
            <a:r>
              <a:rPr lang="en-US" dirty="0" smtClean="0"/>
              <a:t>Coding-Advanced</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7833270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2"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48675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2"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21709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smtClean="0"/>
              <a:t>Coding-foundation</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5214810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latin typeface="Aria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2108740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90353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49986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55" Type="http://schemas.openxmlformats.org/officeDocument/2006/relationships/slideLayout" Target="../slideLayouts/slideLayout127.xml"/><Relationship Id="rId63" Type="http://schemas.openxmlformats.org/officeDocument/2006/relationships/slideLayout" Target="../slideLayouts/slideLayout135.xml"/><Relationship Id="rId68" Type="http://schemas.openxmlformats.org/officeDocument/2006/relationships/slideLayout" Target="../slideLayouts/slideLayout140.xml"/><Relationship Id="rId7" Type="http://schemas.openxmlformats.org/officeDocument/2006/relationships/slideLayout" Target="../slideLayouts/slideLayout79.xml"/><Relationship Id="rId71" Type="http://schemas.openxmlformats.org/officeDocument/2006/relationships/slideLayout" Target="../slideLayouts/slideLayout143.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3" Type="http://schemas.openxmlformats.org/officeDocument/2006/relationships/slideLayout" Target="../slideLayouts/slideLayout125.xml"/><Relationship Id="rId58" Type="http://schemas.openxmlformats.org/officeDocument/2006/relationships/slideLayout" Target="../slideLayouts/slideLayout130.xml"/><Relationship Id="rId66" Type="http://schemas.openxmlformats.org/officeDocument/2006/relationships/slideLayout" Target="../slideLayouts/slideLayout138.xml"/><Relationship Id="rId74" Type="http://schemas.openxmlformats.org/officeDocument/2006/relationships/theme" Target="../theme/theme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57" Type="http://schemas.openxmlformats.org/officeDocument/2006/relationships/slideLayout" Target="../slideLayouts/slideLayout129.xml"/><Relationship Id="rId61" Type="http://schemas.openxmlformats.org/officeDocument/2006/relationships/slideLayout" Target="../slideLayouts/slideLayout133.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slideLayout" Target="../slideLayouts/slideLayout124.xml"/><Relationship Id="rId60" Type="http://schemas.openxmlformats.org/officeDocument/2006/relationships/slideLayout" Target="../slideLayouts/slideLayout132.xml"/><Relationship Id="rId65" Type="http://schemas.openxmlformats.org/officeDocument/2006/relationships/slideLayout" Target="../slideLayouts/slideLayout137.xml"/><Relationship Id="rId73" Type="http://schemas.openxmlformats.org/officeDocument/2006/relationships/slideLayout" Target="../slideLayouts/slideLayout14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56" Type="http://schemas.openxmlformats.org/officeDocument/2006/relationships/slideLayout" Target="../slideLayouts/slideLayout128.xml"/><Relationship Id="rId64" Type="http://schemas.openxmlformats.org/officeDocument/2006/relationships/slideLayout" Target="../slideLayouts/slideLayout136.xml"/><Relationship Id="rId69" Type="http://schemas.openxmlformats.org/officeDocument/2006/relationships/slideLayout" Target="../slideLayouts/slideLayout141.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72" Type="http://schemas.openxmlformats.org/officeDocument/2006/relationships/slideLayout" Target="../slideLayouts/slideLayout144.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59" Type="http://schemas.openxmlformats.org/officeDocument/2006/relationships/slideLayout" Target="../slideLayouts/slideLayout131.xml"/><Relationship Id="rId67" Type="http://schemas.openxmlformats.org/officeDocument/2006/relationships/slideLayout" Target="../slideLayouts/slideLayout139.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54" Type="http://schemas.openxmlformats.org/officeDocument/2006/relationships/slideLayout" Target="../slideLayouts/slideLayout126.xml"/><Relationship Id="rId62" Type="http://schemas.openxmlformats.org/officeDocument/2006/relationships/slideLayout" Target="../slideLayouts/slideLayout134.xml"/><Relationship Id="rId70" Type="http://schemas.openxmlformats.org/officeDocument/2006/relationships/slideLayout" Target="../slideLayouts/slideLayout142.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58298"/>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651" r:id="rId3"/>
    <p:sldLayoutId id="2147483783" r:id="rId4"/>
    <p:sldLayoutId id="2147483784" r:id="rId5"/>
    <p:sldLayoutId id="2147483652" r:id="rId6"/>
    <p:sldLayoutId id="2147483733" r:id="rId7"/>
    <p:sldLayoutId id="2147483655" r:id="rId8"/>
    <p:sldLayoutId id="2147483716" r:id="rId9"/>
    <p:sldLayoutId id="2147483717" r:id="rId10"/>
    <p:sldLayoutId id="2147483697" r:id="rId11"/>
    <p:sldLayoutId id="2147483802" r:id="rId12"/>
    <p:sldLayoutId id="2147483696" r:id="rId13"/>
    <p:sldLayoutId id="2147483761" r:id="rId14"/>
    <p:sldLayoutId id="2147483719" r:id="rId15"/>
    <p:sldLayoutId id="2147483778" r:id="rId16"/>
    <p:sldLayoutId id="2147483762" r:id="rId17"/>
    <p:sldLayoutId id="2147483779" r:id="rId18"/>
    <p:sldLayoutId id="2147483767" r:id="rId19"/>
    <p:sldLayoutId id="2147483749" r:id="rId20"/>
    <p:sldLayoutId id="2147483786" r:id="rId21"/>
    <p:sldLayoutId id="2147483795" r:id="rId22"/>
    <p:sldLayoutId id="2147483787" r:id="rId23"/>
    <p:sldLayoutId id="2147483788" r:id="rId24"/>
    <p:sldLayoutId id="2147483701" r:id="rId25"/>
    <p:sldLayoutId id="2147483711" r:id="rId26"/>
    <p:sldLayoutId id="2147483789" r:id="rId27"/>
    <p:sldLayoutId id="2147483772" r:id="rId28"/>
    <p:sldLayoutId id="2147483773" r:id="rId29"/>
    <p:sldLayoutId id="2147483785" r:id="rId30"/>
    <p:sldLayoutId id="2147483735" r:id="rId31"/>
    <p:sldLayoutId id="2147483796" r:id="rId32"/>
    <p:sldLayoutId id="2147483752" r:id="rId33"/>
    <p:sldLayoutId id="2147483743" r:id="rId34"/>
    <p:sldLayoutId id="2147483702" r:id="rId35"/>
    <p:sldLayoutId id="2147483712" r:id="rId36"/>
    <p:sldLayoutId id="2147483764" r:id="rId37"/>
    <p:sldLayoutId id="2147483770" r:id="rId38"/>
    <p:sldLayoutId id="2147483771" r:id="rId39"/>
    <p:sldLayoutId id="2147483792" r:id="rId40"/>
    <p:sldLayoutId id="2147483736" r:id="rId41"/>
    <p:sldLayoutId id="2147483797" r:id="rId42"/>
    <p:sldLayoutId id="2147483746" r:id="rId43"/>
    <p:sldLayoutId id="2147483745" r:id="rId44"/>
    <p:sldLayoutId id="2147483703" r:id="rId45"/>
    <p:sldLayoutId id="2147483713" r:id="rId46"/>
    <p:sldLayoutId id="2147483763" r:id="rId47"/>
    <p:sldLayoutId id="2147483768" r:id="rId48"/>
    <p:sldLayoutId id="2147483769" r:id="rId49"/>
    <p:sldLayoutId id="2147483791" r:id="rId50"/>
    <p:sldLayoutId id="2147483734" r:id="rId51"/>
    <p:sldLayoutId id="2147483798" r:id="rId52"/>
    <p:sldLayoutId id="2147483751" r:id="rId53"/>
    <p:sldLayoutId id="2147483741" r:id="rId54"/>
    <p:sldLayoutId id="2147483704" r:id="rId55"/>
    <p:sldLayoutId id="2147483714" r:id="rId56"/>
    <p:sldLayoutId id="2147483780" r:id="rId57"/>
    <p:sldLayoutId id="2147483766" r:id="rId58"/>
    <p:sldLayoutId id="2147483777" r:id="rId59"/>
    <p:sldLayoutId id="2147483793" r:id="rId60"/>
    <p:sldLayoutId id="2147483737" r:id="rId61"/>
    <p:sldLayoutId id="2147483799" r:id="rId62"/>
    <p:sldLayoutId id="2147483748" r:id="rId63"/>
    <p:sldLayoutId id="2147483747" r:id="rId64"/>
    <p:sldLayoutId id="2147483800" r:id="rId65"/>
    <p:sldLayoutId id="2147483707" r:id="rId66"/>
    <p:sldLayoutId id="2147483801" r:id="rId67"/>
    <p:sldLayoutId id="2147483750" r:id="rId68"/>
    <p:sldLayoutId id="2147483774" r:id="rId69"/>
    <p:sldLayoutId id="2147483776" r:id="rId70"/>
    <p:sldLayoutId id="2147483803" r:id="rId71"/>
    <p:sldLayoutId id="2147483804" r:id="rId72"/>
  </p:sldLayoutIdLst>
  <p:hf hdr="0" ftr="0" dt="0"/>
  <p:txStyles>
    <p:titleStyle>
      <a:lvl1pPr algn="ctr" defTabSz="648019" rtl="0" eaLnBrk="1" latinLnBrk="0" hangingPunct="1">
        <a:spcBef>
          <a:spcPct val="0"/>
        </a:spcBef>
        <a:buNone/>
        <a:defRPr sz="6301" kern="1200">
          <a:solidFill>
            <a:schemeClr val="tx1"/>
          </a:solidFill>
          <a:latin typeface="+mj-lt"/>
          <a:ea typeface="+mj-ea"/>
          <a:cs typeface="+mj-cs"/>
        </a:defRPr>
      </a:lvl1pPr>
    </p:titleStyle>
    <p:body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p:bodyStyle>
    <p:otherStyle>
      <a:defPPr>
        <a:defRPr lang="en-US"/>
      </a:defPPr>
      <a:lvl1pPr marL="0" algn="l" defTabSz="648019" rtl="0" eaLnBrk="1" latinLnBrk="0" hangingPunct="1">
        <a:defRPr sz="2601" kern="1200">
          <a:solidFill>
            <a:schemeClr val="tx1"/>
          </a:solidFill>
          <a:latin typeface="+mn-lt"/>
          <a:ea typeface="+mn-ea"/>
          <a:cs typeface="+mn-cs"/>
        </a:defRPr>
      </a:lvl1pPr>
      <a:lvl2pPr marL="648019" algn="l" defTabSz="648019" rtl="0" eaLnBrk="1" latinLnBrk="0" hangingPunct="1">
        <a:defRPr sz="2601" kern="1200">
          <a:solidFill>
            <a:schemeClr val="tx1"/>
          </a:solidFill>
          <a:latin typeface="+mn-lt"/>
          <a:ea typeface="+mn-ea"/>
          <a:cs typeface="+mn-cs"/>
        </a:defRPr>
      </a:lvl2pPr>
      <a:lvl3pPr marL="1296037" algn="l" defTabSz="648019" rtl="0" eaLnBrk="1" latinLnBrk="0" hangingPunct="1">
        <a:defRPr sz="2601" kern="1200">
          <a:solidFill>
            <a:schemeClr val="tx1"/>
          </a:solidFill>
          <a:latin typeface="+mn-lt"/>
          <a:ea typeface="+mn-ea"/>
          <a:cs typeface="+mn-cs"/>
        </a:defRPr>
      </a:lvl3pPr>
      <a:lvl4pPr marL="1944057" algn="l" defTabSz="648019" rtl="0" eaLnBrk="1" latinLnBrk="0" hangingPunct="1">
        <a:defRPr sz="2601" kern="1200">
          <a:solidFill>
            <a:schemeClr val="tx1"/>
          </a:solidFill>
          <a:latin typeface="+mn-lt"/>
          <a:ea typeface="+mn-ea"/>
          <a:cs typeface="+mn-cs"/>
        </a:defRPr>
      </a:lvl4pPr>
      <a:lvl5pPr marL="2592074" algn="l" defTabSz="648019" rtl="0" eaLnBrk="1" latinLnBrk="0" hangingPunct="1">
        <a:defRPr sz="2601" kern="1200">
          <a:solidFill>
            <a:schemeClr val="tx1"/>
          </a:solidFill>
          <a:latin typeface="+mn-lt"/>
          <a:ea typeface="+mn-ea"/>
          <a:cs typeface="+mn-cs"/>
        </a:defRPr>
      </a:lvl5pPr>
      <a:lvl6pPr marL="3240093" algn="l" defTabSz="648019" rtl="0" eaLnBrk="1" latinLnBrk="0" hangingPunct="1">
        <a:defRPr sz="2601" kern="1200">
          <a:solidFill>
            <a:schemeClr val="tx1"/>
          </a:solidFill>
          <a:latin typeface="+mn-lt"/>
          <a:ea typeface="+mn-ea"/>
          <a:cs typeface="+mn-cs"/>
        </a:defRPr>
      </a:lvl6pPr>
      <a:lvl7pPr marL="3888111" algn="l" defTabSz="648019" rtl="0" eaLnBrk="1" latinLnBrk="0" hangingPunct="1">
        <a:defRPr sz="2601" kern="1200">
          <a:solidFill>
            <a:schemeClr val="tx1"/>
          </a:solidFill>
          <a:latin typeface="+mn-lt"/>
          <a:ea typeface="+mn-ea"/>
          <a:cs typeface="+mn-cs"/>
        </a:defRPr>
      </a:lvl7pPr>
      <a:lvl8pPr marL="4536130" algn="l" defTabSz="648019" rtl="0" eaLnBrk="1" latinLnBrk="0" hangingPunct="1">
        <a:defRPr sz="2601" kern="1200">
          <a:solidFill>
            <a:schemeClr val="tx1"/>
          </a:solidFill>
          <a:latin typeface="+mn-lt"/>
          <a:ea typeface="+mn-ea"/>
          <a:cs typeface="+mn-cs"/>
        </a:defRPr>
      </a:lvl8pPr>
      <a:lvl9pPr marL="5184149" algn="l" defTabSz="648019" rtl="0" eaLnBrk="1" latinLnBrk="0" hangingPunct="1">
        <a:defRPr sz="26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4826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59" r:id="rId53"/>
    <p:sldLayoutId id="2147483860" r:id="rId54"/>
    <p:sldLayoutId id="2147483861" r:id="rId55"/>
    <p:sldLayoutId id="2147483862" r:id="rId56"/>
    <p:sldLayoutId id="2147483863" r:id="rId57"/>
    <p:sldLayoutId id="2147483864" r:id="rId58"/>
    <p:sldLayoutId id="2147483865" r:id="rId59"/>
    <p:sldLayoutId id="2147483866" r:id="rId60"/>
    <p:sldLayoutId id="2147483867" r:id="rId61"/>
    <p:sldLayoutId id="2147483868" r:id="rId62"/>
    <p:sldLayoutId id="2147483869" r:id="rId63"/>
    <p:sldLayoutId id="2147483870" r:id="rId64"/>
    <p:sldLayoutId id="2147483871" r:id="rId65"/>
    <p:sldLayoutId id="2147483872" r:id="rId66"/>
    <p:sldLayoutId id="2147483873" r:id="rId67"/>
    <p:sldLayoutId id="2147483874" r:id="rId68"/>
    <p:sldLayoutId id="2147483875" r:id="rId69"/>
    <p:sldLayoutId id="2147483876" r:id="rId70"/>
    <p:sldLayoutId id="2147483877" r:id="rId71"/>
    <p:sldLayoutId id="2147483878" r:id="rId72"/>
    <p:sldLayoutId id="2147483879" r:id="rId73"/>
  </p:sldLayoutIdLst>
  <p:hf hdr="0" ftr="0" dt="0"/>
  <p:txStyles>
    <p:titleStyle>
      <a:lvl1pPr algn="ctr" defTabSz="647695" rtl="0" eaLnBrk="1" latinLnBrk="0" hangingPunct="1">
        <a:spcBef>
          <a:spcPct val="0"/>
        </a:spcBef>
        <a:buNone/>
        <a:defRPr sz="6298" kern="1200">
          <a:solidFill>
            <a:schemeClr val="tx1"/>
          </a:solidFill>
          <a:latin typeface="+mj-lt"/>
          <a:ea typeface="+mj-ea"/>
          <a:cs typeface="+mj-cs"/>
        </a:defRPr>
      </a:lvl1pPr>
    </p:titleStyle>
    <p:body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7695" rtl="0" eaLnBrk="1" latinLnBrk="0" hangingPunct="1">
        <a:defRPr sz="2600" kern="1200">
          <a:solidFill>
            <a:schemeClr val="tx1"/>
          </a:solidFill>
          <a:latin typeface="+mn-lt"/>
          <a:ea typeface="+mn-ea"/>
          <a:cs typeface="+mn-cs"/>
        </a:defRPr>
      </a:lvl1pPr>
      <a:lvl2pPr marL="647695" algn="l" defTabSz="647695" rtl="0" eaLnBrk="1" latinLnBrk="0" hangingPunct="1">
        <a:defRPr sz="2600" kern="1200">
          <a:solidFill>
            <a:schemeClr val="tx1"/>
          </a:solidFill>
          <a:latin typeface="+mn-lt"/>
          <a:ea typeface="+mn-ea"/>
          <a:cs typeface="+mn-cs"/>
        </a:defRPr>
      </a:lvl2pPr>
      <a:lvl3pPr marL="1295389" algn="l" defTabSz="647695" rtl="0" eaLnBrk="1" latinLnBrk="0" hangingPunct="1">
        <a:defRPr sz="2600" kern="1200">
          <a:solidFill>
            <a:schemeClr val="tx1"/>
          </a:solidFill>
          <a:latin typeface="+mn-lt"/>
          <a:ea typeface="+mn-ea"/>
          <a:cs typeface="+mn-cs"/>
        </a:defRPr>
      </a:lvl3pPr>
      <a:lvl4pPr marL="1943085" algn="l" defTabSz="647695" rtl="0" eaLnBrk="1" latinLnBrk="0" hangingPunct="1">
        <a:defRPr sz="2600" kern="1200">
          <a:solidFill>
            <a:schemeClr val="tx1"/>
          </a:solidFill>
          <a:latin typeface="+mn-lt"/>
          <a:ea typeface="+mn-ea"/>
          <a:cs typeface="+mn-cs"/>
        </a:defRPr>
      </a:lvl4pPr>
      <a:lvl5pPr marL="2590778" algn="l" defTabSz="647695" rtl="0" eaLnBrk="1" latinLnBrk="0" hangingPunct="1">
        <a:defRPr sz="2600" kern="1200">
          <a:solidFill>
            <a:schemeClr val="tx1"/>
          </a:solidFill>
          <a:latin typeface="+mn-lt"/>
          <a:ea typeface="+mn-ea"/>
          <a:cs typeface="+mn-cs"/>
        </a:defRPr>
      </a:lvl5pPr>
      <a:lvl6pPr marL="3238473" algn="l" defTabSz="647695" rtl="0" eaLnBrk="1" latinLnBrk="0" hangingPunct="1">
        <a:defRPr sz="2600" kern="1200">
          <a:solidFill>
            <a:schemeClr val="tx1"/>
          </a:solidFill>
          <a:latin typeface="+mn-lt"/>
          <a:ea typeface="+mn-ea"/>
          <a:cs typeface="+mn-cs"/>
        </a:defRPr>
      </a:lvl6pPr>
      <a:lvl7pPr marL="3886167" algn="l" defTabSz="647695" rtl="0" eaLnBrk="1" latinLnBrk="0" hangingPunct="1">
        <a:defRPr sz="2600" kern="1200">
          <a:solidFill>
            <a:schemeClr val="tx1"/>
          </a:solidFill>
          <a:latin typeface="+mn-lt"/>
          <a:ea typeface="+mn-ea"/>
          <a:cs typeface="+mn-cs"/>
        </a:defRPr>
      </a:lvl7pPr>
      <a:lvl8pPr marL="4533862" algn="l" defTabSz="647695" rtl="0" eaLnBrk="1" latinLnBrk="0" hangingPunct="1">
        <a:defRPr sz="2600" kern="1200">
          <a:solidFill>
            <a:schemeClr val="tx1"/>
          </a:solidFill>
          <a:latin typeface="+mn-lt"/>
          <a:ea typeface="+mn-ea"/>
          <a:cs typeface="+mn-cs"/>
        </a:defRPr>
      </a:lvl8pPr>
      <a:lvl9pPr marL="5181557" algn="l" defTabSz="6476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2.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2.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2.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92.xml"/></Relationships>
</file>

<file path=ppt/slides/_rels/slide8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92.xml"/></Relationships>
</file>

<file path=ppt/slides/_rels/slide9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2.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2.xml"/></Relationships>
</file>

<file path=ppt/slides/_rels/slide9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92.xm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92.xml"/></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92.xml"/></Relationships>
</file>

<file path=ppt/slides/_rels/slide98.xml.rels><?xml version="1.0" encoding="UTF-8" standalone="yes"?>
<Relationships xmlns="http://schemas.openxmlformats.org/package/2006/relationships"><Relationship Id="rId3" Type="http://schemas.openxmlformats.org/officeDocument/2006/relationships/hyperlink" Target="http://en.wikipedia.org/wiki/Troubleshooting" TargetMode="External"/><Relationship Id="rId2" Type="http://schemas.openxmlformats.org/officeDocument/2006/relationships/hyperlink" Target="http://en.wikipedia.org/wiki/Performance_tuning" TargetMode="External"/><Relationship Id="rId1" Type="http://schemas.openxmlformats.org/officeDocument/2006/relationships/slideLayout" Target="../slideLayouts/slideLayout92.xml"/><Relationship Id="rId5" Type="http://schemas.openxmlformats.org/officeDocument/2006/relationships/hyperlink" Target="http://programmers.stackexchange.com/questions/155488/ive-inherited-200k-lines-of-spaghetti-code-what-now" TargetMode="External"/><Relationship Id="rId4" Type="http://schemas.openxmlformats.org/officeDocument/2006/relationships/hyperlink" Target="http://programmers.stackexchange.com/questions/6395/how-do-you-dive-into-large-code-bases"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nl-NL" b="0" dirty="0" smtClean="0"/>
              <a:t>Coding-Advanced</a:t>
            </a:r>
            <a:endParaRPr lang="en-GB" dirty="0"/>
          </a:p>
        </p:txBody>
      </p:sp>
    </p:spTree>
    <p:extLst>
      <p:ext uri="{BB962C8B-B14F-4D97-AF65-F5344CB8AC3E}">
        <p14:creationId xmlns:p14="http://schemas.microsoft.com/office/powerpoint/2010/main" val="348745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Un-initialized local variables  (Output with </a:t>
            </a:r>
            <a:r>
              <a:rPr lang="en-US" dirty="0" smtClean="0"/>
              <a:t>splint)</a:t>
            </a:r>
            <a:endParaRPr lang="en-US" dirty="0"/>
          </a:p>
        </p:txBody>
      </p:sp>
      <p:pic>
        <p:nvPicPr>
          <p:cNvPr id="4" name="Picture 4"/>
          <p:cNvPicPr>
            <a:picLocks noChangeAspect="1" noChangeArrowheads="1"/>
          </p:cNvPicPr>
          <p:nvPr/>
        </p:nvPicPr>
        <p:blipFill>
          <a:blip r:embed="rId2"/>
          <a:srcRect/>
          <a:stretch>
            <a:fillRect/>
          </a:stretch>
        </p:blipFill>
        <p:spPr bwMode="auto">
          <a:xfrm>
            <a:off x="842010" y="2293620"/>
            <a:ext cx="8467725" cy="2590800"/>
          </a:xfrm>
          <a:prstGeom prst="rect">
            <a:avLst/>
          </a:prstGeom>
          <a:noFill/>
        </p:spPr>
      </p:pic>
    </p:spTree>
    <p:extLst>
      <p:ext uri="{BB962C8B-B14F-4D97-AF65-F5344CB8AC3E}">
        <p14:creationId xmlns:p14="http://schemas.microsoft.com/office/powerpoint/2010/main" val="265064435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Revision History</a:t>
            </a:r>
            <a:endParaRPr lang="en-US" dirty="0"/>
          </a:p>
        </p:txBody>
      </p:sp>
      <p:sp>
        <p:nvSpPr>
          <p:cNvPr id="3" name="Text Placeholder 2"/>
          <p:cNvSpPr>
            <a:spLocks noGrp="1"/>
          </p:cNvSpPr>
          <p:nvPr>
            <p:ph type="body" sz="quarter" idx="24"/>
          </p:nvPr>
        </p:nvSpPr>
        <p:spPr/>
        <p:txBody>
          <a:bodyPr/>
          <a:lstStyle/>
          <a:p>
            <a:r>
              <a:rPr lang="en-US" dirty="0" smtClean="0"/>
              <a:t>Revision History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08995130"/>
              </p:ext>
            </p:extLst>
          </p:nvPr>
        </p:nvGraphicFramePr>
        <p:xfrm>
          <a:off x="1348316" y="2105642"/>
          <a:ext cx="8989485" cy="2255520"/>
        </p:xfrm>
        <a:graphic>
          <a:graphicData uri="http://schemas.openxmlformats.org/drawingml/2006/table">
            <a:tbl>
              <a:tblPr firstRow="1" bandRow="1">
                <a:tableStyleId>{F5AB1C69-6EDB-4FF4-983F-18BD219EF322}</a:tableStyleId>
              </a:tblPr>
              <a:tblGrid>
                <a:gridCol w="1797897"/>
                <a:gridCol w="1797897"/>
                <a:gridCol w="1797897"/>
                <a:gridCol w="1797897"/>
                <a:gridCol w="1797897"/>
              </a:tblGrid>
              <a:tr h="370840">
                <a:tc>
                  <a:txBody>
                    <a:bodyPr/>
                    <a:lstStyle/>
                    <a:p>
                      <a:r>
                        <a:rPr lang="en-US" dirty="0" smtClean="0"/>
                        <a:t>Version No</a:t>
                      </a:r>
                      <a:endParaRPr lang="en-US" dirty="0"/>
                    </a:p>
                  </a:txBody>
                  <a:tcPr/>
                </a:tc>
                <a:tc>
                  <a:txBody>
                    <a:bodyPr/>
                    <a:lstStyle/>
                    <a:p>
                      <a:r>
                        <a:rPr lang="en-US" dirty="0" smtClean="0"/>
                        <a:t>Date of Release</a:t>
                      </a:r>
                      <a:endParaRPr lang="en-US" dirty="0"/>
                    </a:p>
                  </a:txBody>
                  <a:tcPr/>
                </a:tc>
                <a:tc>
                  <a:txBody>
                    <a:bodyPr/>
                    <a:lstStyle/>
                    <a:p>
                      <a:r>
                        <a:rPr lang="en-US" dirty="0" smtClean="0"/>
                        <a:t>Author</a:t>
                      </a:r>
                      <a:endParaRPr lang="en-US" dirty="0"/>
                    </a:p>
                  </a:txBody>
                  <a:tcPr/>
                </a:tc>
                <a:tc>
                  <a:txBody>
                    <a:bodyPr/>
                    <a:lstStyle/>
                    <a:p>
                      <a:r>
                        <a:rPr lang="en-US" dirty="0" smtClean="0"/>
                        <a:t>Approved by</a:t>
                      </a:r>
                      <a:endParaRPr lang="en-US" dirty="0"/>
                    </a:p>
                  </a:txBody>
                  <a:tcPr/>
                </a:tc>
                <a:tc>
                  <a:txBody>
                    <a:bodyPr/>
                    <a:lstStyle/>
                    <a:p>
                      <a:r>
                        <a:rPr lang="en-US" dirty="0" smtClean="0"/>
                        <a:t>Changes</a:t>
                      </a:r>
                      <a:endParaRPr lang="en-US" dirty="0"/>
                    </a:p>
                  </a:txBody>
                  <a:tcPr/>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0.1</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22</a:t>
                      </a:r>
                      <a:r>
                        <a:rPr kumimoji="0" lang="en-US" sz="1400" b="0" i="0" u="none" strike="noStrike" cap="none" normalizeH="0" baseline="30000" dirty="0" smtClean="0">
                          <a:ln>
                            <a:noFill/>
                          </a:ln>
                          <a:solidFill>
                            <a:schemeClr val="accent2"/>
                          </a:solidFill>
                          <a:effectLst/>
                          <a:latin typeface="Arial" pitchFamily="34" charset="0"/>
                        </a:rPr>
                        <a:t>nd</a:t>
                      </a:r>
                      <a:r>
                        <a:rPr kumimoji="0" lang="en-US" sz="1400" b="0" i="0" u="none" strike="noStrike" cap="none" normalizeH="0" baseline="0" dirty="0" smtClean="0">
                          <a:ln>
                            <a:noFill/>
                          </a:ln>
                          <a:solidFill>
                            <a:schemeClr val="accent2"/>
                          </a:solidFill>
                          <a:effectLst/>
                          <a:latin typeface="Arial" pitchFamily="34" charset="0"/>
                        </a:rPr>
                        <a:t> Jan 2014</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Sibu</a:t>
                      </a:r>
                    </a:p>
                  </a:txBody>
                  <a:tcPr horzOverflow="overflow"/>
                </a:tc>
                <a:tc>
                  <a:txBody>
                    <a:bodyPr/>
                    <a:lstStyle/>
                    <a:p>
                      <a:endParaRPr lang="en-US" sz="2000" dirty="0"/>
                    </a:p>
                  </a:txBody>
                  <a:tcPr/>
                </a:tc>
                <a:tc>
                  <a:txBody>
                    <a:bodyPr/>
                    <a:lstStyle/>
                    <a:p>
                      <a:r>
                        <a:rPr lang="en-US" sz="2000" dirty="0" smtClean="0"/>
                        <a:t>Initial Draft</a:t>
                      </a:r>
                      <a:endParaRPr lang="en-US" sz="2000" dirty="0"/>
                    </a:p>
                  </a:txBody>
                  <a:tcPr/>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400" b="0" i="0" u="none" strike="noStrike" kern="1200" cap="none" normalizeH="0" baseline="0" dirty="0" smtClean="0">
                        <a:ln>
                          <a:noFill/>
                        </a:ln>
                        <a:solidFill>
                          <a:schemeClr val="accent2"/>
                        </a:solidFill>
                        <a:effectLst/>
                        <a:latin typeface="Arial" pitchFamily="34" charset="0"/>
                        <a:ea typeface="+mn-ea"/>
                        <a:cs typeface="+mn-cs"/>
                      </a:endParaRP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400" b="0" i="0" u="none" strike="noStrike" kern="1200" cap="none" normalizeH="0" baseline="0" dirty="0" smtClean="0">
                        <a:ln>
                          <a:noFill/>
                        </a:ln>
                        <a:solidFill>
                          <a:schemeClr val="accent2"/>
                        </a:solidFill>
                        <a:effectLst/>
                        <a:latin typeface="Arial" pitchFamily="34" charset="0"/>
                        <a:ea typeface="+mn-ea"/>
                        <a:cs typeface="+mn-cs"/>
                      </a:endParaRP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endParaRPr kumimoji="0" lang="en-US" sz="1400" b="0" i="0" u="none" strike="noStrike" kern="1200" cap="none" normalizeH="0" baseline="0" dirty="0" smtClean="0">
                        <a:ln>
                          <a:noFill/>
                        </a:ln>
                        <a:solidFill>
                          <a:schemeClr val="accent2"/>
                        </a:solidFill>
                        <a:effectLst/>
                        <a:latin typeface="Arial" pitchFamily="34" charset="0"/>
                        <a:ea typeface="+mn-ea"/>
                        <a:cs typeface="+mn-cs"/>
                      </a:endParaRPr>
                    </a:p>
                  </a:txBody>
                  <a:tcPr horzOverflow="overflow"/>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4291733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997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Un-initialized local variables (Correct Code)</a:t>
            </a:r>
          </a:p>
        </p:txBody>
      </p:sp>
      <p:sp>
        <p:nvSpPr>
          <p:cNvPr id="4" name="Rectangle 3"/>
          <p:cNvSpPr>
            <a:spLocks noChangeArrowheads="1"/>
          </p:cNvSpPr>
          <p:nvPr/>
        </p:nvSpPr>
        <p:spPr bwMode="auto">
          <a:xfrm>
            <a:off x="1584960" y="2594611"/>
            <a:ext cx="4419600" cy="5631180"/>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2400" dirty="0">
                <a:solidFill>
                  <a:schemeClr val="accent2"/>
                </a:solidFill>
              </a:rPr>
              <a:t>#include&lt;</a:t>
            </a:r>
            <a:r>
              <a:rPr lang="en-US" sz="2400" dirty="0" err="1">
                <a:solidFill>
                  <a:schemeClr val="accent2"/>
                </a:solidFill>
              </a:rPr>
              <a:t>stdio.h</a:t>
            </a:r>
            <a:r>
              <a:rPr lang="en-US" sz="2400" dirty="0">
                <a:solidFill>
                  <a:schemeClr val="accent2"/>
                </a:solidFill>
              </a:rPr>
              <a:t>&gt;</a:t>
            </a:r>
          </a:p>
          <a:p>
            <a:pPr eaLnBrk="1" hangingPunct="1">
              <a:lnSpc>
                <a:spcPct val="110000"/>
              </a:lnSpc>
              <a:spcAft>
                <a:spcPts val="800"/>
              </a:spcAft>
              <a:buFont typeface="Arial" pitchFamily="34" charset="0"/>
              <a:buNone/>
            </a:pPr>
            <a:r>
              <a:rPr lang="en-US" sz="2400" dirty="0" err="1">
                <a:solidFill>
                  <a:schemeClr val="accent2"/>
                </a:solidFill>
              </a:rPr>
              <a:t>int</a:t>
            </a:r>
            <a:r>
              <a:rPr lang="en-US" sz="2400" dirty="0">
                <a:solidFill>
                  <a:schemeClr val="accent2"/>
                </a:solidFill>
              </a:rPr>
              <a:t> main()</a:t>
            </a:r>
          </a:p>
          <a:p>
            <a:pPr eaLnBrk="1" hangingPunct="1">
              <a:lnSpc>
                <a:spcPct val="110000"/>
              </a:lnSpc>
              <a:spcAft>
                <a:spcPts val="800"/>
              </a:spcAft>
              <a:buFont typeface="Arial" pitchFamily="34" charset="0"/>
              <a:buNone/>
            </a:pPr>
            <a:r>
              <a:rPr lang="en-US" sz="2400" dirty="0">
                <a:solidFill>
                  <a:schemeClr val="accent2"/>
                </a:solidFill>
              </a:rPr>
              <a:t>{</a:t>
            </a:r>
          </a:p>
          <a:p>
            <a:pPr eaLnBrk="1" hangingPunct="1">
              <a:lnSpc>
                <a:spcPct val="110000"/>
              </a:lnSpc>
              <a:spcAft>
                <a:spcPts val="800"/>
              </a:spcAft>
              <a:buFont typeface="Arial" pitchFamily="34" charset="0"/>
              <a:buNone/>
            </a:pPr>
            <a:r>
              <a:rPr lang="en-US" sz="2400" dirty="0">
                <a:solidFill>
                  <a:schemeClr val="accent2"/>
                </a:solidFill>
              </a:rPr>
              <a:t>        </a:t>
            </a:r>
            <a:r>
              <a:rPr lang="en-US" sz="2400" dirty="0" err="1">
                <a:solidFill>
                  <a:schemeClr val="accent2"/>
                </a:solidFill>
              </a:rPr>
              <a:t>int</a:t>
            </a:r>
            <a:r>
              <a:rPr lang="en-US" sz="2400" dirty="0">
                <a:solidFill>
                  <a:schemeClr val="accent2"/>
                </a:solidFill>
              </a:rPr>
              <a:t> </a:t>
            </a:r>
            <a:r>
              <a:rPr lang="en-US" sz="2400" dirty="0" err="1">
                <a:solidFill>
                  <a:schemeClr val="accent2"/>
                </a:solidFill>
              </a:rPr>
              <a:t>i,k</a:t>
            </a:r>
            <a:r>
              <a:rPr lang="en-US" sz="2400" dirty="0">
                <a:solidFill>
                  <a:schemeClr val="accent2"/>
                </a:solidFill>
              </a:rPr>
              <a:t> = 0;</a:t>
            </a:r>
          </a:p>
          <a:p>
            <a:pPr eaLnBrk="1" hangingPunct="1">
              <a:lnSpc>
                <a:spcPct val="110000"/>
              </a:lnSpc>
              <a:spcAft>
                <a:spcPts val="800"/>
              </a:spcAft>
              <a:buFont typeface="Arial" pitchFamily="34" charset="0"/>
              <a:buNone/>
            </a:pPr>
            <a:r>
              <a:rPr lang="en-US" sz="2400" dirty="0">
                <a:solidFill>
                  <a:schemeClr val="accent2"/>
                </a:solidFill>
              </a:rPr>
              <a:t>        for(</a:t>
            </a:r>
            <a:r>
              <a:rPr lang="en-US" sz="2400" dirty="0" err="1">
                <a:solidFill>
                  <a:schemeClr val="accent2"/>
                </a:solidFill>
              </a:rPr>
              <a:t>i</a:t>
            </a:r>
            <a:r>
              <a:rPr lang="en-US" sz="2400" dirty="0">
                <a:solidFill>
                  <a:schemeClr val="accent2"/>
                </a:solidFill>
              </a:rPr>
              <a:t> = 0;i &lt; 9;i++)</a:t>
            </a:r>
          </a:p>
          <a:p>
            <a:pPr eaLnBrk="1" hangingPunct="1">
              <a:lnSpc>
                <a:spcPct val="110000"/>
              </a:lnSpc>
              <a:spcAft>
                <a:spcPts val="800"/>
              </a:spcAft>
              <a:buFont typeface="Arial" pitchFamily="34" charset="0"/>
              <a:buNone/>
            </a:pPr>
            <a:r>
              <a:rPr lang="en-US" sz="2400" dirty="0">
                <a:solidFill>
                  <a:schemeClr val="accent2"/>
                </a:solidFill>
              </a:rPr>
              <a:t>        {</a:t>
            </a:r>
          </a:p>
          <a:p>
            <a:pPr eaLnBrk="1" hangingPunct="1">
              <a:lnSpc>
                <a:spcPct val="110000"/>
              </a:lnSpc>
              <a:spcAft>
                <a:spcPts val="800"/>
              </a:spcAft>
              <a:buFont typeface="Arial" pitchFamily="34" charset="0"/>
              <a:buNone/>
            </a:pPr>
            <a:r>
              <a:rPr lang="en-US" sz="2400" dirty="0">
                <a:solidFill>
                  <a:schemeClr val="accent2"/>
                </a:solidFill>
              </a:rPr>
              <a:t>                k = k + 1;</a:t>
            </a:r>
          </a:p>
          <a:p>
            <a:pPr eaLnBrk="1" hangingPunct="1">
              <a:lnSpc>
                <a:spcPct val="110000"/>
              </a:lnSpc>
              <a:spcAft>
                <a:spcPts val="800"/>
              </a:spcAft>
              <a:buFont typeface="Arial" pitchFamily="34" charset="0"/>
              <a:buNone/>
            </a:pPr>
            <a:r>
              <a:rPr lang="en-US" sz="2400" dirty="0">
                <a:solidFill>
                  <a:schemeClr val="accent2"/>
                </a:solidFill>
              </a:rPr>
              <a:t>        }</a:t>
            </a:r>
          </a:p>
          <a:p>
            <a:pPr eaLnBrk="1" hangingPunct="1">
              <a:lnSpc>
                <a:spcPct val="110000"/>
              </a:lnSpc>
              <a:spcAft>
                <a:spcPts val="800"/>
              </a:spcAft>
              <a:buFont typeface="Arial" pitchFamily="34" charset="0"/>
              <a:buNone/>
            </a:pPr>
            <a:r>
              <a:rPr lang="en-US" sz="2400" dirty="0">
                <a:solidFill>
                  <a:schemeClr val="accent2"/>
                </a:solidFill>
              </a:rPr>
              <a:t>        </a:t>
            </a:r>
            <a:r>
              <a:rPr lang="en-US" sz="2400" dirty="0" err="1">
                <a:solidFill>
                  <a:schemeClr val="accent2"/>
                </a:solidFill>
              </a:rPr>
              <a:t>printf</a:t>
            </a:r>
            <a:r>
              <a:rPr lang="en-US" sz="2400" dirty="0">
                <a:solidFill>
                  <a:schemeClr val="accent2"/>
                </a:solidFill>
              </a:rPr>
              <a:t>("final value of k:%d\n",k);</a:t>
            </a:r>
          </a:p>
          <a:p>
            <a:pPr eaLnBrk="1" hangingPunct="1">
              <a:lnSpc>
                <a:spcPct val="110000"/>
              </a:lnSpc>
              <a:spcAft>
                <a:spcPts val="800"/>
              </a:spcAft>
              <a:buFont typeface="Arial" pitchFamily="34" charset="0"/>
              <a:buNone/>
            </a:pPr>
            <a:r>
              <a:rPr lang="en-US" sz="2400" dirty="0">
                <a:solidFill>
                  <a:schemeClr val="accent2"/>
                </a:solidFill>
              </a:rPr>
              <a:t>        return 0;</a:t>
            </a:r>
          </a:p>
          <a:p>
            <a:pPr eaLnBrk="1" hangingPunct="1">
              <a:lnSpc>
                <a:spcPct val="110000"/>
              </a:lnSpc>
              <a:spcAft>
                <a:spcPts val="800"/>
              </a:spcAft>
              <a:buFont typeface="Arial" pitchFamily="34" charset="0"/>
              <a:buNone/>
            </a:pPr>
            <a:r>
              <a:rPr lang="en-US" sz="2400" dirty="0">
                <a:solidFill>
                  <a:schemeClr val="accent2"/>
                </a:solidFill>
              </a:rPr>
              <a:t>}</a:t>
            </a:r>
          </a:p>
        </p:txBody>
      </p:sp>
      <p:sp>
        <p:nvSpPr>
          <p:cNvPr id="5" name="AutoShape 5"/>
          <p:cNvSpPr>
            <a:spLocks noChangeArrowheads="1"/>
          </p:cNvSpPr>
          <p:nvPr/>
        </p:nvSpPr>
        <p:spPr bwMode="auto">
          <a:xfrm>
            <a:off x="5299710" y="3592830"/>
            <a:ext cx="4953000" cy="1036320"/>
          </a:xfrm>
          <a:prstGeom prst="wedgeEllipseCallout">
            <a:avLst>
              <a:gd name="adj1" fmla="val -86153"/>
              <a:gd name="adj2" fmla="val 60352"/>
            </a:avLst>
          </a:prstGeom>
          <a:noFill/>
          <a:ln w="9525" algn="ctr">
            <a:solidFill>
              <a:srgbClr val="0000FF"/>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800" dirty="0">
                <a:solidFill>
                  <a:srgbClr val="990099"/>
                </a:solidFill>
              </a:rPr>
              <a:t>All local variables must be explicitly initialized before they are used</a:t>
            </a:r>
          </a:p>
          <a:p>
            <a:pPr marL="342900" indent="-342900" algn="ctr" eaLnBrk="1" hangingPunct="1">
              <a:spcBef>
                <a:spcPct val="20000"/>
              </a:spcBef>
              <a:buSzPct val="85000"/>
              <a:buFont typeface="Times" pitchFamily="18" charset="0"/>
              <a:buNone/>
            </a:pPr>
            <a:endParaRPr lang="en-US" sz="1400" dirty="0">
              <a:solidFill>
                <a:srgbClr val="990099"/>
              </a:solidFill>
            </a:endParaRPr>
          </a:p>
        </p:txBody>
      </p:sp>
    </p:spTree>
    <p:extLst>
      <p:ext uri="{BB962C8B-B14F-4D97-AF65-F5344CB8AC3E}">
        <p14:creationId xmlns:p14="http://schemas.microsoft.com/office/powerpoint/2010/main" val="415786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Buffer Overflow (Incorrect Code)</a:t>
            </a:r>
          </a:p>
        </p:txBody>
      </p:sp>
      <p:sp>
        <p:nvSpPr>
          <p:cNvPr id="4" name="Text Placeholder 3"/>
          <p:cNvSpPr>
            <a:spLocks noGrp="1" noChangeArrowheads="1"/>
          </p:cNvSpPr>
          <p:nvPr>
            <p:ph type="body" idx="4294967295"/>
          </p:nvPr>
        </p:nvSpPr>
        <p:spPr>
          <a:xfrm>
            <a:off x="1149530" y="2339340"/>
            <a:ext cx="7141029"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670560" y="2872740"/>
            <a:ext cx="7239000" cy="3865563"/>
          </a:xfrm>
          <a:prstGeom prst="rect">
            <a:avLst/>
          </a:prstGeom>
          <a:noFill/>
          <a:ln w="9525" algn="ctr">
            <a:noFill/>
            <a:miter lim="800000"/>
            <a:headEnd/>
            <a:tailEnd/>
          </a:ln>
          <a:effectLst/>
        </p:spPr>
        <p:txBody>
          <a:bodyPr>
            <a:spAutoFit/>
          </a:bodyPr>
          <a:lstStyle/>
          <a:p>
            <a:r>
              <a:rPr lang="en-US" sz="1600" dirty="0"/>
              <a:t>#include &lt;</a:t>
            </a:r>
            <a:r>
              <a:rPr lang="en-US" sz="1600" dirty="0" err="1"/>
              <a:t>stdio.h</a:t>
            </a:r>
            <a:r>
              <a:rPr lang="en-US" sz="1600" dirty="0"/>
              <a:t>&gt;</a:t>
            </a:r>
          </a:p>
          <a:p>
            <a:r>
              <a:rPr lang="en-US" sz="1600" dirty="0"/>
              <a:t>#include &lt;</a:t>
            </a:r>
            <a:r>
              <a:rPr lang="en-US" sz="1600" dirty="0" err="1"/>
              <a:t>stdlib.h</a:t>
            </a:r>
            <a:r>
              <a:rPr lang="en-US" sz="1600" dirty="0"/>
              <a:t>&gt;</a:t>
            </a:r>
          </a:p>
          <a:p>
            <a:r>
              <a:rPr lang="en-US" sz="1600" dirty="0"/>
              <a:t>#include &lt;</a:t>
            </a:r>
            <a:r>
              <a:rPr lang="en-US" sz="1600" dirty="0" err="1"/>
              <a:t>string.h</a:t>
            </a:r>
            <a:r>
              <a:rPr lang="en-US" sz="1600" dirty="0"/>
              <a:t>&gt;</a:t>
            </a:r>
          </a:p>
          <a:p>
            <a:r>
              <a:rPr lang="en-US" sz="1600" dirty="0"/>
              <a:t>#define MAX 5</a:t>
            </a:r>
          </a:p>
          <a:p>
            <a:r>
              <a:rPr lang="en-US" sz="1600" dirty="0" err="1"/>
              <a:t>int</a:t>
            </a:r>
            <a:r>
              <a:rPr lang="en-US" sz="1600" dirty="0"/>
              <a:t> main()</a:t>
            </a:r>
          </a:p>
          <a:p>
            <a:r>
              <a:rPr lang="en-US" sz="1600" dirty="0"/>
              <a:t>{</a:t>
            </a:r>
          </a:p>
          <a:p>
            <a:r>
              <a:rPr lang="en-US" sz="1600" dirty="0"/>
              <a:t>        char *</a:t>
            </a:r>
            <a:r>
              <a:rPr lang="en-US" sz="1600" dirty="0" err="1"/>
              <a:t>str</a:t>
            </a:r>
            <a:r>
              <a:rPr lang="en-US" sz="1600" dirty="0"/>
              <a:t> = NULL, name[MAX];</a:t>
            </a:r>
          </a:p>
          <a:p>
            <a:r>
              <a:rPr lang="en-US" sz="1600" dirty="0"/>
              <a:t>        </a:t>
            </a:r>
            <a:r>
              <a:rPr lang="en-US" sz="1600" dirty="0" err="1"/>
              <a:t>str</a:t>
            </a:r>
            <a:r>
              <a:rPr lang="en-US" sz="1600" dirty="0"/>
              <a:t> = (char *)</a:t>
            </a:r>
            <a:r>
              <a:rPr lang="en-US" sz="1600" dirty="0" err="1"/>
              <a:t>malloc</a:t>
            </a:r>
            <a:r>
              <a:rPr lang="en-US" sz="1600" dirty="0"/>
              <a:t>(3 * </a:t>
            </a:r>
            <a:r>
              <a:rPr lang="en-US" sz="1600" dirty="0" err="1"/>
              <a:t>sizeof</a:t>
            </a:r>
            <a:r>
              <a:rPr lang="en-US" sz="1600" dirty="0"/>
              <a:t>(char));</a:t>
            </a:r>
          </a:p>
          <a:p>
            <a:r>
              <a:rPr lang="en-US" sz="1600" dirty="0"/>
              <a:t>        </a:t>
            </a:r>
            <a:r>
              <a:rPr lang="en-US" sz="1600" dirty="0" err="1"/>
              <a:t>printf</a:t>
            </a:r>
            <a:r>
              <a:rPr lang="en-US" sz="1600" dirty="0"/>
              <a:t>("Please Enter a string\n");</a:t>
            </a:r>
          </a:p>
          <a:p>
            <a:r>
              <a:rPr lang="en-US" sz="1600" dirty="0"/>
              <a:t>        </a:t>
            </a:r>
            <a:r>
              <a:rPr lang="en-US" sz="1600" dirty="0" err="1"/>
              <a:t>scanf</a:t>
            </a:r>
            <a:r>
              <a:rPr lang="en-US" sz="1600" dirty="0"/>
              <a:t>("%s", name);</a:t>
            </a:r>
          </a:p>
          <a:p>
            <a:endParaRPr lang="en-US" sz="1600" dirty="0"/>
          </a:p>
          <a:p>
            <a:r>
              <a:rPr lang="en-US" sz="1600" dirty="0"/>
              <a:t>        </a:t>
            </a:r>
            <a:r>
              <a:rPr lang="en-US" sz="1600" dirty="0" err="1"/>
              <a:t>strcpy</a:t>
            </a:r>
            <a:r>
              <a:rPr lang="en-US" sz="1600" dirty="0"/>
              <a:t>(</a:t>
            </a:r>
            <a:r>
              <a:rPr lang="en-US" sz="1600" dirty="0" err="1"/>
              <a:t>str,name</a:t>
            </a:r>
            <a:r>
              <a:rPr lang="en-US" sz="1600" dirty="0"/>
              <a:t>);</a:t>
            </a:r>
          </a:p>
          <a:p>
            <a:r>
              <a:rPr lang="en-US" sz="1600" dirty="0"/>
              <a:t>        free(</a:t>
            </a:r>
            <a:r>
              <a:rPr lang="en-US" sz="1600" dirty="0" err="1"/>
              <a:t>str</a:t>
            </a:r>
            <a:r>
              <a:rPr lang="en-US" sz="1600" dirty="0"/>
              <a:t>);</a:t>
            </a:r>
          </a:p>
          <a:p>
            <a:r>
              <a:rPr lang="en-US" sz="1600" dirty="0"/>
              <a:t>        return 0;</a:t>
            </a:r>
          </a:p>
          <a:p>
            <a:r>
              <a:rPr lang="en-US" sz="1600" dirty="0"/>
              <a:t>}</a:t>
            </a:r>
          </a:p>
          <a:p>
            <a:endParaRPr lang="en-US" sz="700" dirty="0"/>
          </a:p>
        </p:txBody>
      </p:sp>
      <p:sp>
        <p:nvSpPr>
          <p:cNvPr id="6" name="AutoShape 5"/>
          <p:cNvSpPr>
            <a:spLocks noChangeArrowheads="1"/>
          </p:cNvSpPr>
          <p:nvPr/>
        </p:nvSpPr>
        <p:spPr bwMode="auto">
          <a:xfrm>
            <a:off x="670560" y="6758940"/>
            <a:ext cx="8610600" cy="609600"/>
          </a:xfrm>
          <a:prstGeom prst="wedgeEllipseCallout">
            <a:avLst>
              <a:gd name="adj1" fmla="val -30199"/>
              <a:gd name="adj2" fmla="val -201042"/>
            </a:avLst>
          </a:prstGeom>
          <a:noFill/>
          <a:ln w="9525" algn="ctr">
            <a:solidFill>
              <a:schemeClr val="tx2"/>
            </a:solidFill>
            <a:miter lim="800000"/>
            <a:headEnd/>
            <a:tailEnd/>
          </a:ln>
          <a:effectLst/>
        </p:spPr>
        <p:txBody>
          <a:bodyPr/>
          <a:lstStyle/>
          <a:p>
            <a:pPr marL="342900" indent="-342900" eaLnBrk="1" hangingPunct="1">
              <a:spcBef>
                <a:spcPct val="20000"/>
              </a:spcBef>
              <a:buSzPct val="85000"/>
              <a:buFont typeface="Times" pitchFamily="18" charset="0"/>
              <a:buNone/>
            </a:pPr>
            <a:r>
              <a:rPr lang="en-US" sz="1600">
                <a:solidFill>
                  <a:srgbClr val="FF6B11"/>
                </a:solidFill>
              </a:rPr>
              <a:t>Here if the length of the array copied into str is larger than the memory allocated for str then this will results in ABW</a:t>
            </a:r>
          </a:p>
        </p:txBody>
      </p:sp>
      <p:sp>
        <p:nvSpPr>
          <p:cNvPr id="7" name="Cloud Callout 6"/>
          <p:cNvSpPr/>
          <p:nvPr/>
        </p:nvSpPr>
        <p:spPr>
          <a:xfrm>
            <a:off x="4767443" y="3101340"/>
            <a:ext cx="5668147"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error would be given by “</a:t>
            </a:r>
            <a:r>
              <a:rPr lang="en-US" sz="2000" b="1" dirty="0" err="1" smtClean="0">
                <a:solidFill>
                  <a:schemeClr val="bg1"/>
                </a:solidFill>
              </a:rPr>
              <a:t>valgrind</a:t>
            </a:r>
            <a:r>
              <a:rPr lang="en-US" sz="2000" b="1" dirty="0" smtClean="0">
                <a:solidFill>
                  <a:schemeClr val="bg1"/>
                </a:solidFill>
              </a:rPr>
              <a: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388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Buffer Overflow (Output with </a:t>
            </a:r>
            <a:r>
              <a:rPr lang="en-US" dirty="0" err="1"/>
              <a:t>valgrind</a:t>
            </a:r>
            <a:r>
              <a:rPr lang="en-US" dirty="0"/>
              <a:t>)</a:t>
            </a:r>
          </a:p>
        </p:txBody>
      </p:sp>
      <p:pic>
        <p:nvPicPr>
          <p:cNvPr id="4" name="Picture 4"/>
          <p:cNvPicPr>
            <a:picLocks noChangeAspect="1" noChangeArrowheads="1"/>
          </p:cNvPicPr>
          <p:nvPr/>
        </p:nvPicPr>
        <p:blipFill>
          <a:blip r:embed="rId2"/>
          <a:srcRect/>
          <a:stretch>
            <a:fillRect/>
          </a:stretch>
        </p:blipFill>
        <p:spPr bwMode="auto">
          <a:xfrm>
            <a:off x="1097280" y="2655570"/>
            <a:ext cx="9144000" cy="3733800"/>
          </a:xfrm>
          <a:prstGeom prst="rect">
            <a:avLst/>
          </a:prstGeom>
          <a:noFill/>
        </p:spPr>
      </p:pic>
    </p:spTree>
    <p:extLst>
      <p:ext uri="{BB962C8B-B14F-4D97-AF65-F5344CB8AC3E}">
        <p14:creationId xmlns:p14="http://schemas.microsoft.com/office/powerpoint/2010/main" val="1216174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Buffer Overflow (Correct Code)</a:t>
            </a:r>
          </a:p>
        </p:txBody>
      </p:sp>
      <p:sp>
        <p:nvSpPr>
          <p:cNvPr id="4" name="Rectangle 3"/>
          <p:cNvSpPr>
            <a:spLocks noChangeArrowheads="1"/>
          </p:cNvSpPr>
          <p:nvPr/>
        </p:nvSpPr>
        <p:spPr bwMode="auto">
          <a:xfrm>
            <a:off x="1539240" y="2726055"/>
            <a:ext cx="4876800" cy="5191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000" dirty="0">
                <a:solidFill>
                  <a:schemeClr val="accent2"/>
                </a:solidFill>
              </a:rPr>
              <a:t>#include&lt;</a:t>
            </a:r>
            <a:r>
              <a:rPr lang="en-US" sz="1000" dirty="0" err="1">
                <a:solidFill>
                  <a:schemeClr val="accent2"/>
                </a:solidFill>
              </a:rPr>
              <a:t>stdio.h</a:t>
            </a:r>
            <a:r>
              <a:rPr lang="en-US" sz="1000" dirty="0">
                <a:solidFill>
                  <a:schemeClr val="accent2"/>
                </a:solidFill>
              </a:rPr>
              <a:t>&gt;</a:t>
            </a:r>
          </a:p>
          <a:p>
            <a:pPr eaLnBrk="1" hangingPunct="1">
              <a:lnSpc>
                <a:spcPct val="110000"/>
              </a:lnSpc>
              <a:spcAft>
                <a:spcPts val="800"/>
              </a:spcAft>
              <a:buFont typeface="Arial" pitchFamily="34" charset="0"/>
              <a:buNone/>
            </a:pPr>
            <a:r>
              <a:rPr lang="en-US" sz="1000" dirty="0">
                <a:solidFill>
                  <a:schemeClr val="accent2"/>
                </a:solidFill>
              </a:rPr>
              <a:t>#include&lt;</a:t>
            </a:r>
            <a:r>
              <a:rPr lang="en-US" sz="1000" dirty="0" err="1">
                <a:solidFill>
                  <a:schemeClr val="accent2"/>
                </a:solidFill>
              </a:rPr>
              <a:t>stdlib.h</a:t>
            </a:r>
            <a:r>
              <a:rPr lang="en-US" sz="1000" dirty="0">
                <a:solidFill>
                  <a:schemeClr val="accent2"/>
                </a:solidFill>
              </a:rPr>
              <a:t>&gt;</a:t>
            </a:r>
          </a:p>
          <a:p>
            <a:pPr eaLnBrk="1" hangingPunct="1">
              <a:lnSpc>
                <a:spcPct val="110000"/>
              </a:lnSpc>
              <a:spcAft>
                <a:spcPts val="800"/>
              </a:spcAft>
              <a:buFont typeface="Arial" pitchFamily="34" charset="0"/>
              <a:buNone/>
            </a:pPr>
            <a:r>
              <a:rPr lang="en-US" sz="1000" dirty="0">
                <a:solidFill>
                  <a:schemeClr val="accent2"/>
                </a:solidFill>
              </a:rPr>
              <a:t>#include&lt;</a:t>
            </a:r>
            <a:r>
              <a:rPr lang="en-US" sz="1000" dirty="0" err="1">
                <a:solidFill>
                  <a:schemeClr val="accent2"/>
                </a:solidFill>
              </a:rPr>
              <a:t>string.h</a:t>
            </a:r>
            <a:r>
              <a:rPr lang="en-US" sz="1000" dirty="0">
                <a:solidFill>
                  <a:schemeClr val="accent2"/>
                </a:solidFill>
              </a:rPr>
              <a:t>&gt;</a:t>
            </a:r>
          </a:p>
          <a:p>
            <a:pPr eaLnBrk="1" hangingPunct="1">
              <a:lnSpc>
                <a:spcPct val="110000"/>
              </a:lnSpc>
              <a:spcAft>
                <a:spcPts val="800"/>
              </a:spcAft>
              <a:buFont typeface="Arial" pitchFamily="34" charset="0"/>
              <a:buNone/>
            </a:pPr>
            <a:r>
              <a:rPr lang="en-US" sz="1000" dirty="0">
                <a:solidFill>
                  <a:schemeClr val="accent2"/>
                </a:solidFill>
              </a:rPr>
              <a:t>#define MAX 5</a:t>
            </a:r>
          </a:p>
          <a:p>
            <a:pPr eaLnBrk="1" hangingPunct="1">
              <a:lnSpc>
                <a:spcPct val="110000"/>
              </a:lnSpc>
              <a:spcAft>
                <a:spcPts val="800"/>
              </a:spcAft>
              <a:buFont typeface="Arial" pitchFamily="34" charset="0"/>
              <a:buNone/>
            </a:pPr>
            <a:r>
              <a:rPr lang="en-US" sz="1000" dirty="0">
                <a:solidFill>
                  <a:schemeClr val="accent2"/>
                </a:solidFill>
              </a:rPr>
              <a:t>#define SZ 3</a:t>
            </a:r>
          </a:p>
          <a:p>
            <a:pPr eaLnBrk="1" hangingPunct="1">
              <a:lnSpc>
                <a:spcPct val="110000"/>
              </a:lnSpc>
              <a:spcAft>
                <a:spcPts val="800"/>
              </a:spcAft>
              <a:buFont typeface="Arial" pitchFamily="34" charset="0"/>
              <a:buNone/>
            </a:pPr>
            <a:r>
              <a:rPr lang="en-US" sz="1000" dirty="0" err="1">
                <a:solidFill>
                  <a:schemeClr val="accent2"/>
                </a:solidFill>
              </a:rPr>
              <a:t>int</a:t>
            </a:r>
            <a:r>
              <a:rPr lang="en-US" sz="1000" dirty="0">
                <a:solidFill>
                  <a:schemeClr val="accent2"/>
                </a:solidFill>
              </a:rPr>
              <a:t> main()</a:t>
            </a:r>
          </a:p>
          <a:p>
            <a:pPr eaLnBrk="1" hangingPunct="1">
              <a:lnSpc>
                <a:spcPct val="110000"/>
              </a:lnSpc>
              <a:spcAft>
                <a:spcPts val="800"/>
              </a:spcAft>
              <a:buFont typeface="Arial" pitchFamily="34" charset="0"/>
              <a:buNone/>
            </a:pPr>
            <a:r>
              <a:rPr lang="en-US" sz="1000" dirty="0">
                <a:solidFill>
                  <a:schemeClr val="accent2"/>
                </a:solidFill>
              </a:rPr>
              <a:t>{</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int</a:t>
            </a:r>
            <a:r>
              <a:rPr lang="en-US" sz="1000" dirty="0">
                <a:solidFill>
                  <a:schemeClr val="accent2"/>
                </a:solidFill>
              </a:rPr>
              <a:t> length;</a:t>
            </a:r>
          </a:p>
          <a:p>
            <a:pPr eaLnBrk="1" hangingPunct="1">
              <a:lnSpc>
                <a:spcPct val="110000"/>
              </a:lnSpc>
              <a:spcAft>
                <a:spcPts val="800"/>
              </a:spcAft>
              <a:buFont typeface="Arial" pitchFamily="34" charset="0"/>
              <a:buNone/>
            </a:pPr>
            <a:r>
              <a:rPr lang="en-US" sz="1000" dirty="0">
                <a:solidFill>
                  <a:schemeClr val="accent2"/>
                </a:solidFill>
              </a:rPr>
              <a:t>   char *</a:t>
            </a:r>
            <a:r>
              <a:rPr lang="en-US" sz="1000" dirty="0" err="1">
                <a:solidFill>
                  <a:schemeClr val="accent2"/>
                </a:solidFill>
              </a:rPr>
              <a:t>str</a:t>
            </a:r>
            <a:r>
              <a:rPr lang="en-US" sz="1000" dirty="0">
                <a:solidFill>
                  <a:schemeClr val="accent2"/>
                </a:solidFill>
              </a:rPr>
              <a:t> = </a:t>
            </a:r>
            <a:r>
              <a:rPr lang="en-US" sz="1000" dirty="0" err="1">
                <a:solidFill>
                  <a:schemeClr val="accent2"/>
                </a:solidFill>
              </a:rPr>
              <a:t>NULL,name</a:t>
            </a:r>
            <a:r>
              <a:rPr lang="en-US" sz="1000" dirty="0">
                <a:solidFill>
                  <a:schemeClr val="accent2"/>
                </a:solidFill>
              </a:rPr>
              <a:t>[MAX];</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str</a:t>
            </a:r>
            <a:r>
              <a:rPr lang="en-US" sz="1000" dirty="0">
                <a:solidFill>
                  <a:schemeClr val="accent2"/>
                </a:solidFill>
              </a:rPr>
              <a:t> = (char *)</a:t>
            </a:r>
            <a:r>
              <a:rPr lang="en-US" sz="1000" dirty="0" err="1">
                <a:solidFill>
                  <a:schemeClr val="accent2"/>
                </a:solidFill>
              </a:rPr>
              <a:t>malloc</a:t>
            </a:r>
            <a:r>
              <a:rPr lang="en-US" sz="1000" dirty="0">
                <a:solidFill>
                  <a:schemeClr val="accent2"/>
                </a:solidFill>
              </a:rPr>
              <a:t>(SZ * </a:t>
            </a:r>
            <a:r>
              <a:rPr lang="en-US" sz="1000" dirty="0" err="1">
                <a:solidFill>
                  <a:schemeClr val="accent2"/>
                </a:solidFill>
              </a:rPr>
              <a:t>sizeof</a:t>
            </a:r>
            <a:r>
              <a:rPr lang="en-US" sz="1000" dirty="0">
                <a:solidFill>
                  <a:schemeClr val="accent2"/>
                </a:solidFill>
              </a:rPr>
              <a:t>(char));</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printf</a:t>
            </a:r>
            <a:r>
              <a:rPr lang="en-US" sz="1000" dirty="0">
                <a:solidFill>
                  <a:schemeClr val="accent2"/>
                </a:solidFill>
              </a:rPr>
              <a:t>("Please enter a string\n");</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scanf</a:t>
            </a:r>
            <a:r>
              <a:rPr lang="en-US" sz="1000" dirty="0">
                <a:solidFill>
                  <a:schemeClr val="accent2"/>
                </a:solidFill>
              </a:rPr>
              <a:t>("%s", name);</a:t>
            </a:r>
          </a:p>
          <a:p>
            <a:pPr eaLnBrk="1" hangingPunct="1">
              <a:lnSpc>
                <a:spcPct val="110000"/>
              </a:lnSpc>
              <a:spcAft>
                <a:spcPts val="800"/>
              </a:spcAft>
              <a:buFont typeface="Arial" pitchFamily="34" charset="0"/>
              <a:buNone/>
            </a:pPr>
            <a:r>
              <a:rPr lang="en-US" sz="1000" dirty="0">
                <a:solidFill>
                  <a:schemeClr val="accent2"/>
                </a:solidFill>
              </a:rPr>
              <a:t>   length = </a:t>
            </a:r>
            <a:r>
              <a:rPr lang="en-US" sz="1000" dirty="0" err="1">
                <a:solidFill>
                  <a:schemeClr val="accent2"/>
                </a:solidFill>
              </a:rPr>
              <a:t>strlen</a:t>
            </a:r>
            <a:r>
              <a:rPr lang="en-US" sz="1000" dirty="0">
                <a:solidFill>
                  <a:schemeClr val="accent2"/>
                </a:solidFill>
              </a:rPr>
              <a:t>(name);</a:t>
            </a:r>
          </a:p>
          <a:p>
            <a:pPr eaLnBrk="1" hangingPunct="1">
              <a:lnSpc>
                <a:spcPct val="110000"/>
              </a:lnSpc>
              <a:spcAft>
                <a:spcPts val="800"/>
              </a:spcAft>
              <a:buFont typeface="Arial" pitchFamily="34" charset="0"/>
              <a:buNone/>
            </a:pPr>
            <a:r>
              <a:rPr lang="en-US" sz="1000" dirty="0">
                <a:solidFill>
                  <a:schemeClr val="accent2"/>
                </a:solidFill>
              </a:rPr>
              <a:t>   if( length &gt; 0 &amp;&amp; length &lt; SZ )</a:t>
            </a:r>
          </a:p>
          <a:p>
            <a:pPr eaLnBrk="1" hangingPunct="1">
              <a:lnSpc>
                <a:spcPct val="110000"/>
              </a:lnSpc>
              <a:spcAft>
                <a:spcPts val="800"/>
              </a:spcAft>
              <a:buFont typeface="Arial" pitchFamily="34" charset="0"/>
              <a:buNone/>
            </a:pPr>
            <a:r>
              <a:rPr lang="en-US" sz="1000" dirty="0">
                <a:solidFill>
                  <a:schemeClr val="accent2"/>
                </a:solidFill>
              </a:rPr>
              <a:t>   {</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strcpy</a:t>
            </a:r>
            <a:r>
              <a:rPr lang="en-US" sz="1000" dirty="0">
                <a:solidFill>
                  <a:schemeClr val="accent2"/>
                </a:solidFill>
              </a:rPr>
              <a:t>(</a:t>
            </a:r>
            <a:r>
              <a:rPr lang="en-US" sz="1000" dirty="0" err="1">
                <a:solidFill>
                  <a:schemeClr val="accent2"/>
                </a:solidFill>
              </a:rPr>
              <a:t>str,name</a:t>
            </a:r>
            <a:r>
              <a:rPr lang="en-US" sz="1000" dirty="0">
                <a:solidFill>
                  <a:schemeClr val="accent2"/>
                </a:solidFill>
              </a:rPr>
              <a:t>);</a:t>
            </a:r>
          </a:p>
          <a:p>
            <a:pPr eaLnBrk="1" hangingPunct="1">
              <a:lnSpc>
                <a:spcPct val="110000"/>
              </a:lnSpc>
              <a:spcAft>
                <a:spcPts val="800"/>
              </a:spcAft>
              <a:buFont typeface="Arial" pitchFamily="34" charset="0"/>
              <a:buNone/>
            </a:pPr>
            <a:r>
              <a:rPr lang="en-US" sz="1000" dirty="0">
                <a:solidFill>
                  <a:schemeClr val="accent2"/>
                </a:solidFill>
              </a:rPr>
              <a:t>   }</a:t>
            </a:r>
          </a:p>
          <a:p>
            <a:pPr eaLnBrk="1" hangingPunct="1">
              <a:lnSpc>
                <a:spcPct val="110000"/>
              </a:lnSpc>
              <a:spcAft>
                <a:spcPts val="800"/>
              </a:spcAft>
              <a:buFont typeface="Arial" pitchFamily="34" charset="0"/>
              <a:buNone/>
            </a:pPr>
            <a:r>
              <a:rPr lang="en-US" sz="1000" dirty="0">
                <a:solidFill>
                  <a:schemeClr val="accent2"/>
                </a:solidFill>
              </a:rPr>
              <a:t>  free(</a:t>
            </a:r>
            <a:r>
              <a:rPr lang="en-US" sz="1000" dirty="0" err="1">
                <a:solidFill>
                  <a:schemeClr val="accent2"/>
                </a:solidFill>
              </a:rPr>
              <a:t>str</a:t>
            </a:r>
            <a:r>
              <a:rPr lang="en-US" sz="1000" dirty="0">
                <a:solidFill>
                  <a:schemeClr val="accent2"/>
                </a:solidFill>
              </a:rPr>
              <a:t>);</a:t>
            </a:r>
          </a:p>
          <a:p>
            <a:pPr eaLnBrk="1" hangingPunct="1">
              <a:lnSpc>
                <a:spcPct val="110000"/>
              </a:lnSpc>
              <a:spcAft>
                <a:spcPts val="800"/>
              </a:spcAft>
              <a:buFont typeface="Arial" pitchFamily="34" charset="0"/>
              <a:buNone/>
            </a:pPr>
            <a:r>
              <a:rPr lang="en-US" sz="1000" dirty="0">
                <a:solidFill>
                  <a:schemeClr val="accent2"/>
                </a:solidFill>
              </a:rPr>
              <a:t>  return 0;</a:t>
            </a:r>
          </a:p>
          <a:p>
            <a:pPr eaLnBrk="1" hangingPunct="1">
              <a:lnSpc>
                <a:spcPct val="110000"/>
              </a:lnSpc>
              <a:spcAft>
                <a:spcPts val="800"/>
              </a:spcAft>
              <a:buFont typeface="Arial" pitchFamily="34" charset="0"/>
              <a:buNone/>
            </a:pPr>
            <a:r>
              <a:rPr lang="en-US" sz="1000" dirty="0">
                <a:solidFill>
                  <a:schemeClr val="accent2"/>
                </a:solidFill>
              </a:rPr>
              <a:t>}</a:t>
            </a:r>
          </a:p>
        </p:txBody>
      </p:sp>
      <p:sp>
        <p:nvSpPr>
          <p:cNvPr id="5" name="AutoShape 5"/>
          <p:cNvSpPr>
            <a:spLocks noChangeArrowheads="1"/>
          </p:cNvSpPr>
          <p:nvPr/>
        </p:nvSpPr>
        <p:spPr bwMode="auto">
          <a:xfrm>
            <a:off x="4968240" y="4754880"/>
            <a:ext cx="4953000" cy="628650"/>
          </a:xfrm>
          <a:prstGeom prst="wedgeEllipseCallout">
            <a:avLst>
              <a:gd name="adj1" fmla="val -82981"/>
              <a:gd name="adj2" fmla="val 183588"/>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Check for the boundary conditions before copying the string</a:t>
            </a:r>
          </a:p>
        </p:txBody>
      </p:sp>
    </p:spTree>
    <p:extLst>
      <p:ext uri="{BB962C8B-B14F-4D97-AF65-F5344CB8AC3E}">
        <p14:creationId xmlns:p14="http://schemas.microsoft.com/office/powerpoint/2010/main" val="343902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Off by one Error (Incorrect Code)</a:t>
            </a:r>
          </a:p>
        </p:txBody>
      </p:sp>
      <p:sp>
        <p:nvSpPr>
          <p:cNvPr id="4" name="Text Placeholder 3"/>
          <p:cNvSpPr>
            <a:spLocks noGrp="1" noChangeArrowheads="1"/>
          </p:cNvSpPr>
          <p:nvPr>
            <p:ph type="body" idx="4294967295"/>
          </p:nvPr>
        </p:nvSpPr>
        <p:spPr>
          <a:xfrm>
            <a:off x="1051560" y="2158042"/>
            <a:ext cx="7206343"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1051560" y="3455670"/>
            <a:ext cx="4191000" cy="4737100"/>
          </a:xfrm>
          <a:prstGeom prst="rect">
            <a:avLst/>
          </a:prstGeom>
          <a:noFill/>
          <a:ln w="9525" algn="ctr">
            <a:noFill/>
            <a:miter lim="800000"/>
            <a:headEnd/>
            <a:tailEnd/>
          </a:ln>
          <a:effectLst/>
        </p:spPr>
        <p:txBody>
          <a:bodyPr>
            <a:spAutoFit/>
          </a:bodyPr>
          <a:lstStyle/>
          <a:p>
            <a:r>
              <a:rPr lang="en-US" sz="1600" dirty="0"/>
              <a:t>#include &lt;</a:t>
            </a:r>
            <a:r>
              <a:rPr lang="en-US" sz="1600" dirty="0" err="1"/>
              <a:t>stdio.h</a:t>
            </a:r>
            <a:r>
              <a:rPr lang="en-US" sz="1600" dirty="0"/>
              <a:t>&gt;</a:t>
            </a:r>
          </a:p>
          <a:p>
            <a:r>
              <a:rPr lang="en-US" sz="1600" dirty="0"/>
              <a:t>#include &lt;</a:t>
            </a:r>
            <a:r>
              <a:rPr lang="en-US" sz="1600" dirty="0" err="1"/>
              <a:t>string.h</a:t>
            </a:r>
            <a:r>
              <a:rPr lang="en-US" sz="1600" dirty="0"/>
              <a:t>&gt;</a:t>
            </a:r>
          </a:p>
          <a:p>
            <a:r>
              <a:rPr lang="en-US" sz="1600" dirty="0"/>
              <a:t>#define MAX 10</a:t>
            </a:r>
          </a:p>
          <a:p>
            <a:r>
              <a:rPr lang="en-US" sz="1600" dirty="0" err="1"/>
              <a:t>int</a:t>
            </a:r>
            <a:r>
              <a:rPr lang="en-US" sz="1600" dirty="0"/>
              <a:t> main()</a:t>
            </a:r>
          </a:p>
          <a:p>
            <a:r>
              <a:rPr lang="en-US" sz="1600" dirty="0"/>
              <a:t>{</a:t>
            </a:r>
          </a:p>
          <a:p>
            <a:r>
              <a:rPr lang="en-US" sz="1600" dirty="0"/>
              <a:t>        char </a:t>
            </a:r>
            <a:r>
              <a:rPr lang="en-US" sz="1600" dirty="0" err="1"/>
              <a:t>src</a:t>
            </a:r>
            <a:r>
              <a:rPr lang="en-US" sz="1600" dirty="0"/>
              <a:t>[MAX],</a:t>
            </a:r>
            <a:r>
              <a:rPr lang="en-US" sz="1600" dirty="0" err="1"/>
              <a:t>dest</a:t>
            </a:r>
            <a:r>
              <a:rPr lang="en-US" sz="1600" dirty="0"/>
              <a:t>[MAX];</a:t>
            </a:r>
          </a:p>
          <a:p>
            <a:r>
              <a:rPr lang="en-US" sz="1600" dirty="0"/>
              <a:t>        </a:t>
            </a:r>
            <a:r>
              <a:rPr lang="en-US" sz="1600" dirty="0" err="1"/>
              <a:t>int</a:t>
            </a:r>
            <a:r>
              <a:rPr lang="en-US" sz="1600" dirty="0"/>
              <a:t> </a:t>
            </a:r>
            <a:r>
              <a:rPr lang="en-US" sz="1600" dirty="0" err="1"/>
              <a:t>x,len</a:t>
            </a:r>
            <a:r>
              <a:rPr lang="en-US" sz="1600" dirty="0"/>
              <a:t>;</a:t>
            </a:r>
          </a:p>
          <a:p>
            <a:r>
              <a:rPr lang="en-US" sz="1600" dirty="0"/>
              <a:t>        </a:t>
            </a:r>
            <a:r>
              <a:rPr lang="en-US" sz="1600" dirty="0" err="1"/>
              <a:t>printf</a:t>
            </a:r>
            <a:r>
              <a:rPr lang="en-US" sz="1600" dirty="0"/>
              <a:t>("Enter a string\n");</a:t>
            </a:r>
          </a:p>
          <a:p>
            <a:r>
              <a:rPr lang="en-US" sz="1600" dirty="0"/>
              <a:t>        </a:t>
            </a:r>
            <a:r>
              <a:rPr lang="en-US" sz="1600" dirty="0" err="1"/>
              <a:t>scanf</a:t>
            </a:r>
            <a:r>
              <a:rPr lang="en-US" sz="1600" dirty="0"/>
              <a:t>("%s", </a:t>
            </a:r>
            <a:r>
              <a:rPr lang="en-US" sz="1600" dirty="0" err="1"/>
              <a:t>src</a:t>
            </a:r>
            <a:r>
              <a:rPr lang="en-US" sz="1600" dirty="0"/>
              <a:t>);</a:t>
            </a:r>
          </a:p>
          <a:p>
            <a:r>
              <a:rPr lang="en-US" sz="1600" dirty="0"/>
              <a:t>        </a:t>
            </a:r>
            <a:r>
              <a:rPr lang="en-US" sz="1600" dirty="0" err="1"/>
              <a:t>len</a:t>
            </a:r>
            <a:r>
              <a:rPr lang="en-US" sz="1600" dirty="0"/>
              <a:t> = </a:t>
            </a:r>
            <a:r>
              <a:rPr lang="en-US" sz="1600" dirty="0" err="1"/>
              <a:t>strlen</a:t>
            </a:r>
            <a:r>
              <a:rPr lang="en-US" sz="1600" dirty="0"/>
              <a:t>(</a:t>
            </a:r>
            <a:r>
              <a:rPr lang="en-US" sz="1600" dirty="0" err="1"/>
              <a:t>src</a:t>
            </a:r>
            <a:r>
              <a:rPr lang="en-US" sz="1600" dirty="0"/>
              <a:t>);</a:t>
            </a:r>
          </a:p>
          <a:p>
            <a:r>
              <a:rPr lang="en-US" sz="1600" dirty="0"/>
              <a:t>        for(x = 1; x &lt; </a:t>
            </a:r>
            <a:r>
              <a:rPr lang="en-US" sz="1600" dirty="0" err="1"/>
              <a:t>len</a:t>
            </a:r>
            <a:r>
              <a:rPr lang="en-US" sz="1600" dirty="0"/>
              <a:t>; x++)</a:t>
            </a:r>
          </a:p>
          <a:p>
            <a:r>
              <a:rPr lang="en-US" sz="1600" dirty="0"/>
              <a:t>        {</a:t>
            </a:r>
          </a:p>
          <a:p>
            <a:r>
              <a:rPr lang="en-US" sz="1600" dirty="0"/>
              <a:t>                </a:t>
            </a:r>
            <a:r>
              <a:rPr lang="en-US" sz="1600" dirty="0" err="1"/>
              <a:t>dest</a:t>
            </a:r>
            <a:r>
              <a:rPr lang="en-US" sz="1600" dirty="0"/>
              <a:t>[x] = </a:t>
            </a:r>
            <a:r>
              <a:rPr lang="en-US" sz="1600" dirty="0" err="1"/>
              <a:t>src</a:t>
            </a:r>
            <a:r>
              <a:rPr lang="en-US" sz="1600" dirty="0"/>
              <a:t>[x];</a:t>
            </a:r>
          </a:p>
          <a:p>
            <a:r>
              <a:rPr lang="en-US" sz="1600" dirty="0"/>
              <a:t>                </a:t>
            </a:r>
            <a:r>
              <a:rPr lang="en-US" sz="1600" dirty="0" err="1"/>
              <a:t>printf</a:t>
            </a:r>
            <a:r>
              <a:rPr lang="en-US" sz="1600" dirty="0"/>
              <a:t>("</a:t>
            </a:r>
            <a:r>
              <a:rPr lang="en-US" sz="1600" dirty="0" err="1"/>
              <a:t>dest</a:t>
            </a:r>
            <a:r>
              <a:rPr lang="en-US" sz="1600" dirty="0"/>
              <a:t>[%d]=%c\n", x, </a:t>
            </a:r>
            <a:r>
              <a:rPr lang="en-US" sz="1600" dirty="0" err="1"/>
              <a:t>dest</a:t>
            </a:r>
            <a:r>
              <a:rPr lang="en-US" sz="1600" dirty="0"/>
              <a:t>[x]);</a:t>
            </a:r>
          </a:p>
          <a:p>
            <a:r>
              <a:rPr lang="en-US" sz="1600" dirty="0"/>
              <a:t>        }</a:t>
            </a:r>
          </a:p>
          <a:p>
            <a:r>
              <a:rPr lang="en-US" sz="1600" dirty="0"/>
              <a:t>        </a:t>
            </a:r>
            <a:r>
              <a:rPr lang="en-US" sz="1600" dirty="0" err="1"/>
              <a:t>dest</a:t>
            </a:r>
            <a:r>
              <a:rPr lang="en-US" sz="1600" dirty="0"/>
              <a:t>[x] = ‘\0’;</a:t>
            </a:r>
          </a:p>
          <a:p>
            <a:r>
              <a:rPr lang="en-US" sz="1600" dirty="0"/>
              <a:t>        </a:t>
            </a:r>
            <a:r>
              <a:rPr lang="en-US" sz="1600" dirty="0" err="1"/>
              <a:t>printf</a:t>
            </a:r>
            <a:r>
              <a:rPr lang="en-US" sz="1600" dirty="0"/>
              <a:t>("</a:t>
            </a:r>
            <a:r>
              <a:rPr lang="en-US" sz="1600" dirty="0" err="1"/>
              <a:t>Dest</a:t>
            </a:r>
            <a:r>
              <a:rPr lang="en-US" sz="1600" dirty="0"/>
              <a:t> string is:%s\</a:t>
            </a:r>
            <a:r>
              <a:rPr lang="en-US" sz="1600" dirty="0" err="1"/>
              <a:t>n",dest</a:t>
            </a:r>
            <a:r>
              <a:rPr lang="en-US" sz="1600" dirty="0"/>
              <a:t>);</a:t>
            </a:r>
          </a:p>
          <a:p>
            <a:r>
              <a:rPr lang="en-US" sz="1600" dirty="0"/>
              <a:t>        return 0;</a:t>
            </a:r>
          </a:p>
          <a:p>
            <a:r>
              <a:rPr lang="en-US" sz="1600" dirty="0"/>
              <a:t>}</a:t>
            </a:r>
          </a:p>
        </p:txBody>
      </p:sp>
      <p:sp>
        <p:nvSpPr>
          <p:cNvPr id="6" name="AutoShape 5"/>
          <p:cNvSpPr>
            <a:spLocks noChangeArrowheads="1"/>
          </p:cNvSpPr>
          <p:nvPr/>
        </p:nvSpPr>
        <p:spPr bwMode="auto">
          <a:xfrm>
            <a:off x="5471160" y="7037070"/>
            <a:ext cx="4267200" cy="1295400"/>
          </a:xfrm>
          <a:prstGeom prst="wedgeEllipseCallout">
            <a:avLst>
              <a:gd name="adj1" fmla="val -70537"/>
              <a:gd name="adj2" fmla="val -16787"/>
            </a:avLst>
          </a:prstGeom>
          <a:noFill/>
          <a:ln w="9525" algn="ctr">
            <a:solidFill>
              <a:schemeClr val="tx2"/>
            </a:solidFill>
            <a:miter lim="800000"/>
            <a:headEnd/>
            <a:tailEnd/>
          </a:ln>
          <a:effectLst/>
        </p:spPr>
        <p:txBody>
          <a:bodyPr/>
          <a:lstStyle/>
          <a:p>
            <a:pPr marL="342900" indent="-342900" eaLnBrk="1" hangingPunct="1">
              <a:spcBef>
                <a:spcPct val="20000"/>
              </a:spcBef>
              <a:buSzPct val="85000"/>
              <a:buFont typeface="Times" pitchFamily="18" charset="0"/>
              <a:buNone/>
            </a:pPr>
            <a:r>
              <a:rPr lang="en-US" sz="1600">
                <a:solidFill>
                  <a:srgbClr val="FF6B11"/>
                </a:solidFill>
              </a:rPr>
              <a:t>Trying to access the base address of an array which is not initialized</a:t>
            </a:r>
          </a:p>
        </p:txBody>
      </p:sp>
      <p:sp>
        <p:nvSpPr>
          <p:cNvPr id="7" name="AutoShape 6"/>
          <p:cNvSpPr>
            <a:spLocks noChangeArrowheads="1"/>
          </p:cNvSpPr>
          <p:nvPr/>
        </p:nvSpPr>
        <p:spPr bwMode="auto">
          <a:xfrm>
            <a:off x="5471160" y="5845084"/>
            <a:ext cx="4267200" cy="1191986"/>
          </a:xfrm>
          <a:prstGeom prst="wedgeEllipseCallout">
            <a:avLst>
              <a:gd name="adj1" fmla="val -94193"/>
              <a:gd name="adj2" fmla="val -33185"/>
            </a:avLst>
          </a:prstGeom>
          <a:noFill/>
          <a:ln w="9525" algn="ctr">
            <a:solidFill>
              <a:schemeClr val="tx2"/>
            </a:solidFill>
            <a:miter lim="800000"/>
            <a:headEnd/>
            <a:tailEnd/>
          </a:ln>
          <a:effectLst/>
        </p:spPr>
        <p:txBody>
          <a:bodyPr/>
          <a:lstStyle/>
          <a:p>
            <a:pPr marL="342900" indent="-342900" eaLnBrk="1" hangingPunct="1">
              <a:spcBef>
                <a:spcPct val="20000"/>
              </a:spcBef>
              <a:buSzPct val="85000"/>
              <a:buFont typeface="Times" pitchFamily="18" charset="0"/>
              <a:buNone/>
            </a:pPr>
            <a:r>
              <a:rPr lang="en-US" sz="1600">
                <a:solidFill>
                  <a:srgbClr val="FF6B11"/>
                </a:solidFill>
              </a:rPr>
              <a:t>Here the loop starting from 1 instead of 0. Also ‘\0’ is not appended at the end.</a:t>
            </a:r>
          </a:p>
        </p:txBody>
      </p:sp>
      <p:sp>
        <p:nvSpPr>
          <p:cNvPr id="8" name="Cloud Callout 7"/>
          <p:cNvSpPr/>
          <p:nvPr/>
        </p:nvSpPr>
        <p:spPr>
          <a:xfrm>
            <a:off x="5264331" y="3161756"/>
            <a:ext cx="496551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Could you predict the output of this code snippet?</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mistake?</a:t>
            </a:r>
            <a:endParaRPr lang="en-US" sz="2000" b="1" dirty="0">
              <a:solidFill>
                <a:schemeClr val="bg1"/>
              </a:solidFill>
            </a:endParaRPr>
          </a:p>
        </p:txBody>
      </p:sp>
    </p:spTree>
    <p:extLst>
      <p:ext uri="{BB962C8B-B14F-4D97-AF65-F5344CB8AC3E}">
        <p14:creationId xmlns:p14="http://schemas.microsoft.com/office/powerpoint/2010/main" val="35186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Off by one Error (Output on execution)</a:t>
            </a:r>
          </a:p>
        </p:txBody>
      </p:sp>
      <p:pic>
        <p:nvPicPr>
          <p:cNvPr id="4" name="Picture 4"/>
          <p:cNvPicPr>
            <a:picLocks noChangeAspect="1" noChangeArrowheads="1"/>
          </p:cNvPicPr>
          <p:nvPr/>
        </p:nvPicPr>
        <p:blipFill>
          <a:blip r:embed="rId2"/>
          <a:srcRect/>
          <a:stretch>
            <a:fillRect/>
          </a:stretch>
        </p:blipFill>
        <p:spPr bwMode="auto">
          <a:xfrm>
            <a:off x="1043940" y="2503170"/>
            <a:ext cx="8382000" cy="3048000"/>
          </a:xfrm>
          <a:prstGeom prst="rect">
            <a:avLst/>
          </a:prstGeom>
          <a:noFill/>
        </p:spPr>
      </p:pic>
    </p:spTree>
    <p:extLst>
      <p:ext uri="{BB962C8B-B14F-4D97-AF65-F5344CB8AC3E}">
        <p14:creationId xmlns:p14="http://schemas.microsoft.com/office/powerpoint/2010/main" val="2639479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Off by one Error (Correct Code)</a:t>
            </a:r>
          </a:p>
        </p:txBody>
      </p:sp>
      <p:sp>
        <p:nvSpPr>
          <p:cNvPr id="4" name="Rectangle 3"/>
          <p:cNvSpPr>
            <a:spLocks noChangeArrowheads="1"/>
          </p:cNvSpPr>
          <p:nvPr/>
        </p:nvSpPr>
        <p:spPr bwMode="auto">
          <a:xfrm>
            <a:off x="1116330" y="2451735"/>
            <a:ext cx="4876800" cy="5191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000" dirty="0">
                <a:solidFill>
                  <a:schemeClr val="accent2"/>
                </a:solidFill>
              </a:rPr>
              <a:t>#include &lt;</a:t>
            </a:r>
            <a:r>
              <a:rPr lang="en-US" sz="1000" dirty="0" err="1">
                <a:solidFill>
                  <a:schemeClr val="accent2"/>
                </a:solidFill>
              </a:rPr>
              <a:t>stdio.h</a:t>
            </a:r>
            <a:r>
              <a:rPr lang="en-US" sz="1000" dirty="0">
                <a:solidFill>
                  <a:schemeClr val="accent2"/>
                </a:solidFill>
              </a:rPr>
              <a:t>&gt;</a:t>
            </a:r>
          </a:p>
          <a:p>
            <a:pPr eaLnBrk="1" hangingPunct="1">
              <a:lnSpc>
                <a:spcPct val="110000"/>
              </a:lnSpc>
              <a:spcAft>
                <a:spcPts val="800"/>
              </a:spcAft>
              <a:buFont typeface="Arial" pitchFamily="34" charset="0"/>
              <a:buNone/>
            </a:pPr>
            <a:r>
              <a:rPr lang="en-US" sz="1000" dirty="0">
                <a:solidFill>
                  <a:schemeClr val="accent2"/>
                </a:solidFill>
              </a:rPr>
              <a:t>#include &lt;</a:t>
            </a:r>
            <a:r>
              <a:rPr lang="en-US" sz="1000" dirty="0" err="1">
                <a:solidFill>
                  <a:schemeClr val="accent2"/>
                </a:solidFill>
              </a:rPr>
              <a:t>string.h</a:t>
            </a:r>
            <a:r>
              <a:rPr lang="en-US" sz="1000" dirty="0">
                <a:solidFill>
                  <a:schemeClr val="accent2"/>
                </a:solidFill>
              </a:rPr>
              <a:t>&gt;</a:t>
            </a:r>
          </a:p>
          <a:p>
            <a:pPr eaLnBrk="1" hangingPunct="1">
              <a:lnSpc>
                <a:spcPct val="110000"/>
              </a:lnSpc>
              <a:spcAft>
                <a:spcPts val="800"/>
              </a:spcAft>
              <a:buFont typeface="Arial" pitchFamily="34" charset="0"/>
              <a:buNone/>
            </a:pPr>
            <a:r>
              <a:rPr lang="en-US" sz="1000" dirty="0">
                <a:solidFill>
                  <a:schemeClr val="accent2"/>
                </a:solidFill>
              </a:rPr>
              <a:t>#define MAX 10</a:t>
            </a:r>
          </a:p>
          <a:p>
            <a:pPr eaLnBrk="1" hangingPunct="1">
              <a:lnSpc>
                <a:spcPct val="110000"/>
              </a:lnSpc>
              <a:spcAft>
                <a:spcPts val="800"/>
              </a:spcAft>
              <a:buFont typeface="Arial" pitchFamily="34" charset="0"/>
              <a:buNone/>
            </a:pPr>
            <a:r>
              <a:rPr lang="en-US" sz="1000" dirty="0" err="1">
                <a:solidFill>
                  <a:schemeClr val="accent2"/>
                </a:solidFill>
              </a:rPr>
              <a:t>int</a:t>
            </a:r>
            <a:r>
              <a:rPr lang="en-US" sz="1000" dirty="0">
                <a:solidFill>
                  <a:schemeClr val="accent2"/>
                </a:solidFill>
              </a:rPr>
              <a:t> main()</a:t>
            </a:r>
          </a:p>
          <a:p>
            <a:pPr eaLnBrk="1" hangingPunct="1">
              <a:lnSpc>
                <a:spcPct val="110000"/>
              </a:lnSpc>
              <a:spcAft>
                <a:spcPts val="800"/>
              </a:spcAft>
              <a:buFont typeface="Arial" pitchFamily="34" charset="0"/>
              <a:buNone/>
            </a:pPr>
            <a:r>
              <a:rPr lang="en-US" sz="1000" dirty="0">
                <a:solidFill>
                  <a:schemeClr val="accent2"/>
                </a:solidFill>
              </a:rPr>
              <a:t>{</a:t>
            </a:r>
          </a:p>
          <a:p>
            <a:pPr eaLnBrk="1" hangingPunct="1">
              <a:lnSpc>
                <a:spcPct val="110000"/>
              </a:lnSpc>
              <a:spcAft>
                <a:spcPts val="800"/>
              </a:spcAft>
              <a:buFont typeface="Arial" pitchFamily="34" charset="0"/>
              <a:buNone/>
            </a:pPr>
            <a:r>
              <a:rPr lang="en-US" sz="1000" dirty="0">
                <a:solidFill>
                  <a:schemeClr val="accent2"/>
                </a:solidFill>
              </a:rPr>
              <a:t>        char </a:t>
            </a:r>
            <a:r>
              <a:rPr lang="en-US" sz="1000" dirty="0" err="1">
                <a:solidFill>
                  <a:schemeClr val="accent2"/>
                </a:solidFill>
              </a:rPr>
              <a:t>src</a:t>
            </a:r>
            <a:r>
              <a:rPr lang="en-US" sz="1000" dirty="0">
                <a:solidFill>
                  <a:schemeClr val="accent2"/>
                </a:solidFill>
              </a:rPr>
              <a:t>[MAX],</a:t>
            </a:r>
            <a:r>
              <a:rPr lang="en-US" sz="1000" dirty="0" err="1">
                <a:solidFill>
                  <a:schemeClr val="accent2"/>
                </a:solidFill>
              </a:rPr>
              <a:t>dest</a:t>
            </a:r>
            <a:r>
              <a:rPr lang="en-US" sz="1000" dirty="0">
                <a:solidFill>
                  <a:schemeClr val="accent2"/>
                </a:solidFill>
              </a:rPr>
              <a:t>[MAX];</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int</a:t>
            </a:r>
            <a:r>
              <a:rPr lang="en-US" sz="1000" dirty="0">
                <a:solidFill>
                  <a:schemeClr val="accent2"/>
                </a:solidFill>
              </a:rPr>
              <a:t> </a:t>
            </a:r>
            <a:r>
              <a:rPr lang="en-US" sz="1000" dirty="0" err="1">
                <a:solidFill>
                  <a:schemeClr val="accent2"/>
                </a:solidFill>
              </a:rPr>
              <a:t>x,len</a:t>
            </a:r>
            <a:r>
              <a:rPr lang="en-US" sz="1000" dirty="0">
                <a:solidFill>
                  <a:schemeClr val="accent2"/>
                </a:solidFill>
              </a:rPr>
              <a:t>;</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printf</a:t>
            </a:r>
            <a:r>
              <a:rPr lang="en-US" sz="1000" dirty="0">
                <a:solidFill>
                  <a:schemeClr val="accent2"/>
                </a:solidFill>
              </a:rPr>
              <a:t>("Enter a string\n");</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scanf</a:t>
            </a:r>
            <a:r>
              <a:rPr lang="en-US" sz="1000" dirty="0">
                <a:solidFill>
                  <a:schemeClr val="accent2"/>
                </a:solidFill>
              </a:rPr>
              <a:t>("%s", </a:t>
            </a:r>
            <a:r>
              <a:rPr lang="en-US" sz="1000" dirty="0" err="1">
                <a:solidFill>
                  <a:schemeClr val="accent2"/>
                </a:solidFill>
              </a:rPr>
              <a:t>src</a:t>
            </a:r>
            <a:r>
              <a:rPr lang="en-US" sz="1000" dirty="0">
                <a:solidFill>
                  <a:schemeClr val="accent2"/>
                </a:solidFill>
              </a:rPr>
              <a:t>);</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len</a:t>
            </a:r>
            <a:r>
              <a:rPr lang="en-US" sz="1000" dirty="0">
                <a:solidFill>
                  <a:schemeClr val="accent2"/>
                </a:solidFill>
              </a:rPr>
              <a:t> = </a:t>
            </a:r>
            <a:r>
              <a:rPr lang="en-US" sz="1000" dirty="0" err="1">
                <a:solidFill>
                  <a:schemeClr val="accent2"/>
                </a:solidFill>
              </a:rPr>
              <a:t>strlen</a:t>
            </a:r>
            <a:r>
              <a:rPr lang="en-US" sz="1000" dirty="0">
                <a:solidFill>
                  <a:schemeClr val="accent2"/>
                </a:solidFill>
              </a:rPr>
              <a:t>(</a:t>
            </a:r>
            <a:r>
              <a:rPr lang="en-US" sz="1000" dirty="0" err="1">
                <a:solidFill>
                  <a:schemeClr val="accent2"/>
                </a:solidFill>
              </a:rPr>
              <a:t>src</a:t>
            </a:r>
            <a:r>
              <a:rPr lang="en-US" sz="1000" dirty="0">
                <a:solidFill>
                  <a:schemeClr val="accent2"/>
                </a:solidFill>
              </a:rPr>
              <a:t>);</a:t>
            </a:r>
          </a:p>
          <a:p>
            <a:pPr eaLnBrk="1" hangingPunct="1">
              <a:lnSpc>
                <a:spcPct val="110000"/>
              </a:lnSpc>
              <a:spcAft>
                <a:spcPts val="800"/>
              </a:spcAft>
              <a:buFont typeface="Arial" pitchFamily="34" charset="0"/>
              <a:buNone/>
            </a:pPr>
            <a:r>
              <a:rPr lang="en-US" sz="1000" dirty="0">
                <a:solidFill>
                  <a:schemeClr val="accent2"/>
                </a:solidFill>
              </a:rPr>
              <a:t>        for(x = 0; x &lt; </a:t>
            </a:r>
            <a:r>
              <a:rPr lang="en-US" sz="1000" dirty="0" err="1">
                <a:solidFill>
                  <a:schemeClr val="accent2"/>
                </a:solidFill>
              </a:rPr>
              <a:t>len</a:t>
            </a:r>
            <a:r>
              <a:rPr lang="en-US" sz="1000" dirty="0">
                <a:solidFill>
                  <a:schemeClr val="accent2"/>
                </a:solidFill>
              </a:rPr>
              <a:t>; x++)</a:t>
            </a:r>
          </a:p>
          <a:p>
            <a:pPr eaLnBrk="1" hangingPunct="1">
              <a:lnSpc>
                <a:spcPct val="110000"/>
              </a:lnSpc>
              <a:spcAft>
                <a:spcPts val="800"/>
              </a:spcAft>
              <a:buFont typeface="Arial" pitchFamily="34" charset="0"/>
              <a:buNone/>
            </a:pPr>
            <a:r>
              <a:rPr lang="en-US" sz="1000" dirty="0">
                <a:solidFill>
                  <a:schemeClr val="accent2"/>
                </a:solidFill>
              </a:rPr>
              <a:t>        {</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dest</a:t>
            </a:r>
            <a:r>
              <a:rPr lang="en-US" sz="1000" dirty="0">
                <a:solidFill>
                  <a:schemeClr val="accent2"/>
                </a:solidFill>
              </a:rPr>
              <a:t>[x] = </a:t>
            </a:r>
            <a:r>
              <a:rPr lang="en-US" sz="1000" dirty="0" err="1">
                <a:solidFill>
                  <a:schemeClr val="accent2"/>
                </a:solidFill>
              </a:rPr>
              <a:t>src</a:t>
            </a:r>
            <a:r>
              <a:rPr lang="en-US" sz="1000" dirty="0">
                <a:solidFill>
                  <a:schemeClr val="accent2"/>
                </a:solidFill>
              </a:rPr>
              <a:t>[x];</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printf</a:t>
            </a:r>
            <a:r>
              <a:rPr lang="en-US" sz="1000" dirty="0">
                <a:solidFill>
                  <a:schemeClr val="accent2"/>
                </a:solidFill>
              </a:rPr>
              <a:t>("</a:t>
            </a:r>
            <a:r>
              <a:rPr lang="en-US" sz="1000" dirty="0" err="1">
                <a:solidFill>
                  <a:schemeClr val="accent2"/>
                </a:solidFill>
              </a:rPr>
              <a:t>dest</a:t>
            </a:r>
            <a:r>
              <a:rPr lang="en-US" sz="1000" dirty="0">
                <a:solidFill>
                  <a:schemeClr val="accent2"/>
                </a:solidFill>
              </a:rPr>
              <a:t>[%d]=%c\n", x, </a:t>
            </a:r>
            <a:r>
              <a:rPr lang="en-US" sz="1000" dirty="0" err="1">
                <a:solidFill>
                  <a:schemeClr val="accent2"/>
                </a:solidFill>
              </a:rPr>
              <a:t>dest</a:t>
            </a:r>
            <a:r>
              <a:rPr lang="en-US" sz="1000" dirty="0">
                <a:solidFill>
                  <a:schemeClr val="accent2"/>
                </a:solidFill>
              </a:rPr>
              <a:t>[x]);</a:t>
            </a:r>
          </a:p>
          <a:p>
            <a:pPr eaLnBrk="1" hangingPunct="1">
              <a:lnSpc>
                <a:spcPct val="110000"/>
              </a:lnSpc>
              <a:spcAft>
                <a:spcPts val="800"/>
              </a:spcAft>
              <a:buFont typeface="Arial" pitchFamily="34" charset="0"/>
              <a:buNone/>
            </a:pPr>
            <a:r>
              <a:rPr lang="en-US" sz="1000" dirty="0">
                <a:solidFill>
                  <a:schemeClr val="accent2"/>
                </a:solidFill>
              </a:rPr>
              <a:t>        }</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dest</a:t>
            </a:r>
            <a:r>
              <a:rPr lang="en-US" sz="1000" dirty="0">
                <a:solidFill>
                  <a:schemeClr val="accent2"/>
                </a:solidFill>
              </a:rPr>
              <a:t>[x] = ‘\0’;</a:t>
            </a:r>
          </a:p>
          <a:p>
            <a:pPr eaLnBrk="1" hangingPunct="1">
              <a:lnSpc>
                <a:spcPct val="110000"/>
              </a:lnSpc>
              <a:spcAft>
                <a:spcPts val="800"/>
              </a:spcAft>
              <a:buFont typeface="Arial" pitchFamily="34" charset="0"/>
              <a:buNone/>
            </a:pPr>
            <a:r>
              <a:rPr lang="en-US" sz="1000" dirty="0">
                <a:solidFill>
                  <a:schemeClr val="accent2"/>
                </a:solidFill>
              </a:rPr>
              <a:t>        </a:t>
            </a:r>
            <a:r>
              <a:rPr lang="en-US" sz="1000" dirty="0" err="1">
                <a:solidFill>
                  <a:schemeClr val="accent2"/>
                </a:solidFill>
              </a:rPr>
              <a:t>printf</a:t>
            </a:r>
            <a:r>
              <a:rPr lang="en-US" sz="1000" dirty="0">
                <a:solidFill>
                  <a:schemeClr val="accent2"/>
                </a:solidFill>
              </a:rPr>
              <a:t>("</a:t>
            </a:r>
            <a:r>
              <a:rPr lang="en-US" sz="1000" dirty="0" err="1">
                <a:solidFill>
                  <a:schemeClr val="accent2"/>
                </a:solidFill>
              </a:rPr>
              <a:t>Dest</a:t>
            </a:r>
            <a:r>
              <a:rPr lang="en-US" sz="1000" dirty="0">
                <a:solidFill>
                  <a:schemeClr val="accent2"/>
                </a:solidFill>
              </a:rPr>
              <a:t> string is:%s\n",</a:t>
            </a:r>
            <a:r>
              <a:rPr lang="en-US" sz="1000" dirty="0" err="1">
                <a:solidFill>
                  <a:schemeClr val="accent2"/>
                </a:solidFill>
              </a:rPr>
              <a:t>dest</a:t>
            </a:r>
            <a:r>
              <a:rPr lang="en-US" sz="1000" dirty="0">
                <a:solidFill>
                  <a:schemeClr val="accent2"/>
                </a:solidFill>
              </a:rPr>
              <a:t>);</a:t>
            </a:r>
          </a:p>
          <a:p>
            <a:pPr eaLnBrk="1" hangingPunct="1">
              <a:lnSpc>
                <a:spcPct val="110000"/>
              </a:lnSpc>
              <a:spcAft>
                <a:spcPts val="800"/>
              </a:spcAft>
              <a:buFont typeface="Arial" pitchFamily="34" charset="0"/>
              <a:buNone/>
            </a:pPr>
            <a:r>
              <a:rPr lang="en-US" sz="1000" dirty="0">
                <a:solidFill>
                  <a:schemeClr val="accent2"/>
                </a:solidFill>
              </a:rPr>
              <a:t>        return 0;</a:t>
            </a:r>
          </a:p>
          <a:p>
            <a:pPr eaLnBrk="1" hangingPunct="1">
              <a:lnSpc>
                <a:spcPct val="110000"/>
              </a:lnSpc>
              <a:spcAft>
                <a:spcPts val="800"/>
              </a:spcAft>
              <a:buFont typeface="Arial" pitchFamily="34" charset="0"/>
              <a:buNone/>
            </a:pPr>
            <a:r>
              <a:rPr lang="en-US" sz="1000" dirty="0">
                <a:solidFill>
                  <a:schemeClr val="accent2"/>
                </a:solidFill>
              </a:rPr>
              <a:t>}</a:t>
            </a:r>
          </a:p>
        </p:txBody>
      </p:sp>
      <p:sp>
        <p:nvSpPr>
          <p:cNvPr id="5" name="AutoShape 5"/>
          <p:cNvSpPr>
            <a:spLocks noChangeArrowheads="1"/>
          </p:cNvSpPr>
          <p:nvPr/>
        </p:nvSpPr>
        <p:spPr bwMode="auto">
          <a:xfrm>
            <a:off x="4469130" y="2766060"/>
            <a:ext cx="4953000" cy="628650"/>
          </a:xfrm>
          <a:prstGeom prst="wedgeEllipseCallout">
            <a:avLst>
              <a:gd name="adj1" fmla="val -75065"/>
              <a:gd name="adj2" fmla="val 310352"/>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dirty="0">
                <a:solidFill>
                  <a:srgbClr val="990099"/>
                </a:solidFill>
              </a:rPr>
              <a:t>Index must start from 0. Also ‘\0’must be appended at the end.</a:t>
            </a:r>
          </a:p>
        </p:txBody>
      </p:sp>
    </p:spTree>
    <p:extLst>
      <p:ext uri="{BB962C8B-B14F-4D97-AF65-F5344CB8AC3E}">
        <p14:creationId xmlns:p14="http://schemas.microsoft.com/office/powerpoint/2010/main" val="264809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Enumerated Data Types (Incorrect Code)</a:t>
            </a:r>
          </a:p>
        </p:txBody>
      </p:sp>
      <p:sp>
        <p:nvSpPr>
          <p:cNvPr id="4" name="Text Placeholder 3"/>
          <p:cNvSpPr>
            <a:spLocks noGrp="1" noChangeArrowheads="1"/>
          </p:cNvSpPr>
          <p:nvPr>
            <p:ph type="body" idx="4294967295"/>
          </p:nvPr>
        </p:nvSpPr>
        <p:spPr>
          <a:xfrm>
            <a:off x="1115240" y="2020388"/>
            <a:ext cx="7369629"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811530" y="2804160"/>
            <a:ext cx="4191000" cy="3662363"/>
          </a:xfrm>
          <a:prstGeom prst="rect">
            <a:avLst/>
          </a:prstGeom>
          <a:noFill/>
          <a:ln w="9525" algn="ctr">
            <a:noFill/>
            <a:miter lim="800000"/>
            <a:headEnd/>
            <a:tailEnd/>
          </a:ln>
          <a:effectLst/>
        </p:spPr>
        <p:txBody>
          <a:bodyPr>
            <a:spAutoFit/>
          </a:bodyPr>
          <a:lstStyle/>
          <a:p>
            <a:r>
              <a:rPr lang="en-US" sz="1800"/>
              <a:t>#include &lt;stdio.h&gt;</a:t>
            </a:r>
          </a:p>
          <a:p>
            <a:r>
              <a:rPr lang="en-US" sz="1800"/>
              <a:t>typedef enum {A,B,C,D} grade ;</a:t>
            </a:r>
          </a:p>
          <a:p>
            <a:r>
              <a:rPr lang="en-US" sz="1800"/>
              <a:t>int main()</a:t>
            </a:r>
          </a:p>
          <a:p>
            <a:r>
              <a:rPr lang="en-US" sz="1800"/>
              <a:t>{</a:t>
            </a:r>
          </a:p>
          <a:p>
            <a:r>
              <a:rPr lang="en-US" sz="1800"/>
              <a:t>        grade x;</a:t>
            </a:r>
          </a:p>
          <a:p>
            <a:r>
              <a:rPr lang="en-US" sz="1800"/>
              <a:t>        char str[5] = "Test";</a:t>
            </a:r>
          </a:p>
          <a:p>
            <a:r>
              <a:rPr lang="en-US" sz="1800"/>
              <a:t>        char l;</a:t>
            </a:r>
          </a:p>
          <a:p>
            <a:r>
              <a:rPr lang="en-US" sz="1800"/>
              <a:t>        x = A;</a:t>
            </a:r>
          </a:p>
          <a:p>
            <a:endParaRPr lang="en-US" sz="1800"/>
          </a:p>
          <a:p>
            <a:r>
              <a:rPr lang="en-US" sz="1800"/>
              <a:t>        l = str[x - 1];</a:t>
            </a:r>
          </a:p>
          <a:p>
            <a:r>
              <a:rPr lang="en-US" sz="1800"/>
              <a:t>        printf("l is:%c\n",l);</a:t>
            </a:r>
          </a:p>
          <a:p>
            <a:r>
              <a:rPr lang="en-US" sz="1800"/>
              <a:t>        return 0;</a:t>
            </a:r>
          </a:p>
          <a:p>
            <a:r>
              <a:rPr lang="en-US" sz="1800"/>
              <a:t>}</a:t>
            </a:r>
          </a:p>
        </p:txBody>
      </p:sp>
      <p:sp>
        <p:nvSpPr>
          <p:cNvPr id="6" name="AutoShape 6"/>
          <p:cNvSpPr>
            <a:spLocks noChangeArrowheads="1"/>
          </p:cNvSpPr>
          <p:nvPr/>
        </p:nvSpPr>
        <p:spPr bwMode="auto">
          <a:xfrm>
            <a:off x="4469130" y="6015446"/>
            <a:ext cx="4267200" cy="1295400"/>
          </a:xfrm>
          <a:prstGeom prst="wedgeEllipseCallout">
            <a:avLst>
              <a:gd name="adj1" fmla="val -93045"/>
              <a:gd name="adj2" fmla="val -93067"/>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Trying to access the -1 index of an array causing Buffer Underflow</a:t>
            </a:r>
            <a:r>
              <a:rPr lang="en-US">
                <a:solidFill>
                  <a:srgbClr val="0000FF"/>
                </a:solidFill>
              </a:rPr>
              <a:t> </a:t>
            </a:r>
            <a:endParaRPr lang="en-US" sz="1600">
              <a:solidFill>
                <a:srgbClr val="FF6B11"/>
              </a:solidFill>
            </a:endParaRPr>
          </a:p>
        </p:txBody>
      </p:sp>
      <p:sp>
        <p:nvSpPr>
          <p:cNvPr id="7" name="Cloud Callout 6"/>
          <p:cNvSpPr/>
          <p:nvPr/>
        </p:nvSpPr>
        <p:spPr>
          <a:xfrm>
            <a:off x="5024301" y="2804160"/>
            <a:ext cx="501123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error would be given by “</a:t>
            </a:r>
            <a:r>
              <a:rPr lang="en-US" sz="2000" b="1" dirty="0" err="1" smtClean="0">
                <a:solidFill>
                  <a:schemeClr val="bg1"/>
                </a:solidFill>
              </a:rPr>
              <a:t>valgrind</a:t>
            </a:r>
            <a:r>
              <a:rPr lang="en-US" sz="2000" b="1" dirty="0" smtClean="0">
                <a:solidFill>
                  <a:schemeClr val="bg1"/>
                </a:solidFill>
              </a:rPr>
              <a: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163306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Enumerated Data Types (Output with </a:t>
            </a:r>
            <a:r>
              <a:rPr lang="en-US" dirty="0" err="1"/>
              <a:t>valgrind</a:t>
            </a:r>
            <a:r>
              <a:rPr lang="en-US" dirty="0"/>
              <a:t>)</a:t>
            </a:r>
          </a:p>
        </p:txBody>
      </p:sp>
      <p:pic>
        <p:nvPicPr>
          <p:cNvPr id="4" name="Picture 4"/>
          <p:cNvPicPr>
            <a:picLocks noChangeAspect="1" noChangeArrowheads="1"/>
          </p:cNvPicPr>
          <p:nvPr/>
        </p:nvPicPr>
        <p:blipFill>
          <a:blip r:embed="rId2"/>
          <a:srcRect/>
          <a:stretch>
            <a:fillRect/>
          </a:stretch>
        </p:blipFill>
        <p:spPr bwMode="auto">
          <a:xfrm>
            <a:off x="548640" y="2087880"/>
            <a:ext cx="9144000" cy="3243263"/>
          </a:xfrm>
          <a:prstGeom prst="rect">
            <a:avLst/>
          </a:prstGeom>
          <a:noFill/>
        </p:spPr>
      </p:pic>
    </p:spTree>
    <p:extLst>
      <p:ext uri="{BB962C8B-B14F-4D97-AF65-F5344CB8AC3E}">
        <p14:creationId xmlns:p14="http://schemas.microsoft.com/office/powerpoint/2010/main" val="3198853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Coding-Advanced</a:t>
            </a:r>
            <a:endParaRPr lang="en-US" dirty="0"/>
          </a:p>
        </p:txBody>
      </p:sp>
      <p:sp>
        <p:nvSpPr>
          <p:cNvPr id="3" name="Text Placeholder 2"/>
          <p:cNvSpPr>
            <a:spLocks noGrp="1"/>
          </p:cNvSpPr>
          <p:nvPr>
            <p:ph type="body" sz="quarter" idx="24"/>
          </p:nvPr>
        </p:nvSpPr>
        <p:spPr/>
        <p:txBody>
          <a:bodyPr/>
          <a:lstStyle/>
          <a:p>
            <a:r>
              <a:rPr lang="en-US" dirty="0">
                <a:latin typeface="Arial" pitchFamily="34" charset="0"/>
              </a:rPr>
              <a:t>Coding Foundation - Summary</a:t>
            </a:r>
            <a:endParaRPr lang="en-US" dirty="0"/>
          </a:p>
        </p:txBody>
      </p:sp>
      <p:sp>
        <p:nvSpPr>
          <p:cNvPr id="5" name="Rectangle 3"/>
          <p:cNvSpPr>
            <a:spLocks noGrp="1"/>
          </p:cNvSpPr>
          <p:nvPr>
            <p:ph type="body" sz="quarter" idx="4294967295"/>
          </p:nvPr>
        </p:nvSpPr>
        <p:spPr>
          <a:xfrm>
            <a:off x="910589" y="2194879"/>
            <a:ext cx="6827521" cy="5186576"/>
          </a:xfrm>
          <a:prstGeom prst="rect">
            <a:avLst/>
          </a:prstGeom>
        </p:spPr>
        <p:txBody>
          <a:bodyPr>
            <a:normAutofit/>
          </a:bodyPr>
          <a:lstStyle/>
          <a:p>
            <a:pPr>
              <a:buFont typeface="Wingdings" pitchFamily="2" charset="2"/>
              <a:buChar char="ü"/>
            </a:pPr>
            <a:r>
              <a:rPr lang="en-US" sz="2800" dirty="0" smtClean="0">
                <a:solidFill>
                  <a:schemeClr val="tx1"/>
                </a:solidFill>
                <a:latin typeface="Arial" pitchFamily="34" charset="0"/>
              </a:rPr>
              <a:t>Writing code as per coding guidelines</a:t>
            </a:r>
          </a:p>
          <a:p>
            <a:pPr>
              <a:buFont typeface="Wingdings" pitchFamily="2" charset="2"/>
              <a:buChar char="ü"/>
            </a:pPr>
            <a:r>
              <a:rPr lang="en-US" sz="2800" dirty="0" smtClean="0">
                <a:latin typeface="Arial" pitchFamily="34" charset="0"/>
              </a:rPr>
              <a:t>Organizing the code sensibly</a:t>
            </a:r>
            <a:endParaRPr lang="en-US" sz="2800" dirty="0" smtClean="0">
              <a:solidFill>
                <a:schemeClr val="tx1"/>
              </a:solidFill>
              <a:latin typeface="Arial" pitchFamily="34" charset="0"/>
            </a:endParaRPr>
          </a:p>
          <a:p>
            <a:pPr>
              <a:buFont typeface="Wingdings" pitchFamily="2" charset="2"/>
              <a:buChar char="ü"/>
            </a:pPr>
            <a:r>
              <a:rPr lang="en-US" sz="2800" dirty="0" smtClean="0">
                <a:latin typeface="Arial" pitchFamily="34" charset="0"/>
              </a:rPr>
              <a:t>Abstract Data Types and Wrapper Functions</a:t>
            </a:r>
          </a:p>
          <a:p>
            <a:pPr>
              <a:buFont typeface="Wingdings" pitchFamily="2" charset="2"/>
              <a:buChar char="ü"/>
            </a:pPr>
            <a:r>
              <a:rPr lang="en-US" sz="2800" dirty="0" smtClean="0">
                <a:solidFill>
                  <a:schemeClr val="tx1"/>
                </a:solidFill>
                <a:latin typeface="Arial" pitchFamily="34" charset="0"/>
              </a:rPr>
              <a:t>Tools for better programming</a:t>
            </a:r>
          </a:p>
          <a:p>
            <a:pPr lvl="1">
              <a:buFont typeface="Wingdings" pitchFamily="2" charset="2"/>
              <a:buChar char="ü"/>
            </a:pPr>
            <a:r>
              <a:rPr lang="en-US" sz="2800" dirty="0" smtClean="0">
                <a:latin typeface="Arial" pitchFamily="34" charset="0"/>
              </a:rPr>
              <a:t>Editors</a:t>
            </a:r>
          </a:p>
          <a:p>
            <a:pPr lvl="1">
              <a:buFont typeface="Wingdings" pitchFamily="2" charset="2"/>
              <a:buChar char="ü"/>
            </a:pPr>
            <a:r>
              <a:rPr lang="en-US" sz="2800" dirty="0" smtClean="0">
                <a:solidFill>
                  <a:schemeClr val="tx1"/>
                </a:solidFill>
                <a:latin typeface="Arial" pitchFamily="34" charset="0"/>
              </a:rPr>
              <a:t>Debugger</a:t>
            </a:r>
          </a:p>
          <a:p>
            <a:pPr lvl="1">
              <a:buFont typeface="Wingdings" pitchFamily="2" charset="2"/>
              <a:buChar char="ü"/>
            </a:pPr>
            <a:r>
              <a:rPr lang="en-US" sz="2800" dirty="0" smtClean="0">
                <a:latin typeface="Arial" pitchFamily="34" charset="0"/>
              </a:rPr>
              <a:t>Memory Analysis tools</a:t>
            </a:r>
            <a:endParaRPr lang="en-US" sz="2800" dirty="0" smtClean="0">
              <a:solidFill>
                <a:schemeClr val="tx1"/>
              </a:solidFill>
              <a:latin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8348314" y="2604694"/>
            <a:ext cx="2095500" cy="2854779"/>
          </a:xfrm>
          <a:prstGeom prst="rect">
            <a:avLst/>
          </a:prstGeom>
          <a:noFill/>
          <a:ln w="9525">
            <a:noFill/>
            <a:miter lim="800000"/>
            <a:headEnd/>
            <a:tailEnd/>
          </a:ln>
        </p:spPr>
      </p:pic>
    </p:spTree>
    <p:extLst>
      <p:ext uri="{BB962C8B-B14F-4D97-AF65-F5344CB8AC3E}">
        <p14:creationId xmlns:p14="http://schemas.microsoft.com/office/powerpoint/2010/main" val="2671464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Enumerated Data Types (Correct Code)</a:t>
            </a:r>
          </a:p>
        </p:txBody>
      </p:sp>
      <p:sp>
        <p:nvSpPr>
          <p:cNvPr id="4" name="Rectangle 3"/>
          <p:cNvSpPr>
            <a:spLocks noChangeArrowheads="1"/>
          </p:cNvSpPr>
          <p:nvPr/>
        </p:nvSpPr>
        <p:spPr bwMode="auto">
          <a:xfrm>
            <a:off x="1973580" y="2474595"/>
            <a:ext cx="4876800" cy="4429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400" dirty="0">
                <a:solidFill>
                  <a:schemeClr val="accent2"/>
                </a:solidFill>
              </a:rPr>
              <a:t>#include &lt;</a:t>
            </a:r>
            <a:r>
              <a:rPr lang="en-US" sz="1400" dirty="0" err="1">
                <a:solidFill>
                  <a:schemeClr val="accent2"/>
                </a:solidFill>
              </a:rPr>
              <a:t>stdio.h</a:t>
            </a:r>
            <a:r>
              <a:rPr lang="en-US" sz="1400" dirty="0">
                <a:solidFill>
                  <a:schemeClr val="accent2"/>
                </a:solidFill>
              </a:rPr>
              <a:t>&gt;</a:t>
            </a:r>
          </a:p>
          <a:p>
            <a:pPr eaLnBrk="1" hangingPunct="1">
              <a:lnSpc>
                <a:spcPct val="110000"/>
              </a:lnSpc>
              <a:spcAft>
                <a:spcPts val="800"/>
              </a:spcAft>
              <a:buFont typeface="Arial" pitchFamily="34" charset="0"/>
              <a:buNone/>
            </a:pPr>
            <a:r>
              <a:rPr lang="en-US" sz="1400" dirty="0" err="1">
                <a:solidFill>
                  <a:schemeClr val="accent2"/>
                </a:solidFill>
              </a:rPr>
              <a:t>typedef</a:t>
            </a:r>
            <a:r>
              <a:rPr lang="en-US" sz="1400" dirty="0">
                <a:solidFill>
                  <a:schemeClr val="accent2"/>
                </a:solidFill>
              </a:rPr>
              <a:t> </a:t>
            </a:r>
            <a:r>
              <a:rPr lang="en-US" sz="1400" dirty="0" err="1">
                <a:solidFill>
                  <a:schemeClr val="accent2"/>
                </a:solidFill>
              </a:rPr>
              <a:t>enum</a:t>
            </a:r>
            <a:r>
              <a:rPr lang="en-US" sz="1400" dirty="0">
                <a:solidFill>
                  <a:schemeClr val="accent2"/>
                </a:solidFill>
              </a:rPr>
              <a:t> {A = 1,B,C,D} grade ;</a:t>
            </a:r>
          </a:p>
          <a:p>
            <a:pPr eaLnBrk="1" hangingPunct="1">
              <a:lnSpc>
                <a:spcPct val="110000"/>
              </a:lnSpc>
              <a:spcAft>
                <a:spcPts val="800"/>
              </a:spcAft>
              <a:buFont typeface="Arial" pitchFamily="34" charset="0"/>
              <a:buNone/>
            </a:pPr>
            <a:r>
              <a:rPr lang="en-US" sz="1400" dirty="0" err="1">
                <a:solidFill>
                  <a:schemeClr val="accent2"/>
                </a:solidFill>
              </a:rPr>
              <a:t>int</a:t>
            </a:r>
            <a:r>
              <a:rPr lang="en-US" sz="1400" dirty="0">
                <a:solidFill>
                  <a:schemeClr val="accent2"/>
                </a:solidFill>
              </a:rPr>
              <a:t> main()</a:t>
            </a:r>
          </a:p>
          <a:p>
            <a:pPr eaLnBrk="1" hangingPunct="1">
              <a:lnSpc>
                <a:spcPct val="110000"/>
              </a:lnSpc>
              <a:spcAft>
                <a:spcPts val="800"/>
              </a:spcAft>
              <a:buFont typeface="Arial" pitchFamily="34" charset="0"/>
              <a:buNone/>
            </a:pP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grade x;</a:t>
            </a:r>
          </a:p>
          <a:p>
            <a:pPr eaLnBrk="1" hangingPunct="1">
              <a:lnSpc>
                <a:spcPct val="110000"/>
              </a:lnSpc>
              <a:spcAft>
                <a:spcPts val="800"/>
              </a:spcAft>
              <a:buFont typeface="Arial" pitchFamily="34" charset="0"/>
              <a:buNone/>
            </a:pPr>
            <a:r>
              <a:rPr lang="en-US" sz="1400" dirty="0">
                <a:solidFill>
                  <a:schemeClr val="accent2"/>
                </a:solidFill>
              </a:rPr>
              <a:t>        char </a:t>
            </a:r>
            <a:r>
              <a:rPr lang="en-US" sz="1400" dirty="0" err="1">
                <a:solidFill>
                  <a:schemeClr val="accent2"/>
                </a:solidFill>
              </a:rPr>
              <a:t>str</a:t>
            </a:r>
            <a:r>
              <a:rPr lang="en-US" sz="1400" dirty="0">
                <a:solidFill>
                  <a:schemeClr val="accent2"/>
                </a:solidFill>
              </a:rPr>
              <a:t>[5] = "Test";</a:t>
            </a:r>
          </a:p>
          <a:p>
            <a:pPr eaLnBrk="1" hangingPunct="1">
              <a:lnSpc>
                <a:spcPct val="110000"/>
              </a:lnSpc>
              <a:spcAft>
                <a:spcPts val="800"/>
              </a:spcAft>
              <a:buFont typeface="Arial" pitchFamily="34" charset="0"/>
              <a:buNone/>
            </a:pPr>
            <a:r>
              <a:rPr lang="en-US" sz="1400" dirty="0">
                <a:solidFill>
                  <a:schemeClr val="accent2"/>
                </a:solidFill>
              </a:rPr>
              <a:t>        char l;</a:t>
            </a:r>
          </a:p>
          <a:p>
            <a:pPr eaLnBrk="1" hangingPunct="1">
              <a:lnSpc>
                <a:spcPct val="110000"/>
              </a:lnSpc>
              <a:spcAft>
                <a:spcPts val="800"/>
              </a:spcAft>
              <a:buFont typeface="Arial" pitchFamily="34" charset="0"/>
              <a:buNone/>
            </a:pPr>
            <a:r>
              <a:rPr lang="en-US" sz="1400" dirty="0">
                <a:solidFill>
                  <a:schemeClr val="accent2"/>
                </a:solidFill>
              </a:rPr>
              <a:t>        x = A;</a:t>
            </a:r>
          </a:p>
          <a:p>
            <a:pPr eaLnBrk="1" hangingPunct="1">
              <a:lnSpc>
                <a:spcPct val="110000"/>
              </a:lnSpc>
              <a:spcAft>
                <a:spcPts val="800"/>
              </a:spcAft>
              <a:buFont typeface="Arial" pitchFamily="34" charset="0"/>
              <a:buNone/>
            </a:pPr>
            <a:endParaRPr lang="en-US" sz="1400" dirty="0">
              <a:solidFill>
                <a:schemeClr val="accent2"/>
              </a:solidFill>
            </a:endParaRPr>
          </a:p>
          <a:p>
            <a:pPr eaLnBrk="1" hangingPunct="1">
              <a:lnSpc>
                <a:spcPct val="110000"/>
              </a:lnSpc>
              <a:spcAft>
                <a:spcPts val="800"/>
              </a:spcAft>
              <a:buFont typeface="Arial" pitchFamily="34" charset="0"/>
              <a:buNone/>
            </a:pPr>
            <a:r>
              <a:rPr lang="en-US" sz="1400" dirty="0">
                <a:solidFill>
                  <a:schemeClr val="accent2"/>
                </a:solidFill>
              </a:rPr>
              <a:t>        l = </a:t>
            </a:r>
            <a:r>
              <a:rPr lang="en-US" sz="1400" dirty="0" err="1">
                <a:solidFill>
                  <a:schemeClr val="accent2"/>
                </a:solidFill>
              </a:rPr>
              <a:t>str</a:t>
            </a:r>
            <a:r>
              <a:rPr lang="en-US" sz="1400" dirty="0">
                <a:solidFill>
                  <a:schemeClr val="accent2"/>
                </a:solidFill>
              </a:rPr>
              <a:t>[x - 1];</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printf</a:t>
            </a:r>
            <a:r>
              <a:rPr lang="en-US" sz="1400" dirty="0">
                <a:solidFill>
                  <a:schemeClr val="accent2"/>
                </a:solidFill>
              </a:rPr>
              <a:t>("l is:%c\</a:t>
            </a:r>
            <a:r>
              <a:rPr lang="en-US" sz="1400" dirty="0" err="1">
                <a:solidFill>
                  <a:schemeClr val="accent2"/>
                </a:solidFill>
              </a:rPr>
              <a:t>n",l</a:t>
            </a: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return 0;</a:t>
            </a:r>
          </a:p>
          <a:p>
            <a:pPr eaLnBrk="1" hangingPunct="1">
              <a:lnSpc>
                <a:spcPct val="110000"/>
              </a:lnSpc>
              <a:spcAft>
                <a:spcPts val="800"/>
              </a:spcAft>
              <a:buFont typeface="Arial" pitchFamily="34" charset="0"/>
              <a:buNone/>
            </a:pPr>
            <a:r>
              <a:rPr lang="en-US" sz="1400" dirty="0">
                <a:solidFill>
                  <a:schemeClr val="accent2"/>
                </a:solidFill>
              </a:rPr>
              <a:t>}</a:t>
            </a:r>
          </a:p>
        </p:txBody>
      </p:sp>
      <p:sp>
        <p:nvSpPr>
          <p:cNvPr id="5" name="AutoShape 4"/>
          <p:cNvSpPr>
            <a:spLocks noChangeArrowheads="1"/>
          </p:cNvSpPr>
          <p:nvPr/>
        </p:nvSpPr>
        <p:spPr bwMode="auto">
          <a:xfrm>
            <a:off x="5631180" y="4008120"/>
            <a:ext cx="4038600" cy="1524000"/>
          </a:xfrm>
          <a:prstGeom prst="wedgeEllipseCallout">
            <a:avLst>
              <a:gd name="adj1" fmla="val -92255"/>
              <a:gd name="adj2" fmla="val -108958"/>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dirty="0">
                <a:solidFill>
                  <a:srgbClr val="990099"/>
                </a:solidFill>
              </a:rPr>
              <a:t>Values of enumerated data types must be carefully defined when used for indexing an array</a:t>
            </a:r>
          </a:p>
        </p:txBody>
      </p:sp>
    </p:spTree>
    <p:extLst>
      <p:ext uri="{BB962C8B-B14F-4D97-AF65-F5344CB8AC3E}">
        <p14:creationId xmlns:p14="http://schemas.microsoft.com/office/powerpoint/2010/main" val="222748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sz="3000" dirty="0"/>
              <a:t>Wrong Assumptions on Operator Precedence (Incorrect Code)</a:t>
            </a:r>
            <a:endParaRPr lang="en-US" dirty="0"/>
          </a:p>
        </p:txBody>
      </p:sp>
      <p:sp>
        <p:nvSpPr>
          <p:cNvPr id="4" name="Text Placeholder 3"/>
          <p:cNvSpPr>
            <a:spLocks noGrp="1" noChangeArrowheads="1"/>
          </p:cNvSpPr>
          <p:nvPr>
            <p:ph type="body" idx="4294967295"/>
          </p:nvPr>
        </p:nvSpPr>
        <p:spPr>
          <a:xfrm>
            <a:off x="1456508" y="2320612"/>
            <a:ext cx="7222671"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1143000" y="3158490"/>
            <a:ext cx="4191000" cy="3113088"/>
          </a:xfrm>
          <a:prstGeom prst="rect">
            <a:avLst/>
          </a:prstGeom>
          <a:noFill/>
          <a:ln w="9525" algn="ctr">
            <a:noFill/>
            <a:miter lim="800000"/>
            <a:headEnd/>
            <a:tailEnd/>
          </a:ln>
          <a:effectLst/>
        </p:spPr>
        <p:txBody>
          <a:bodyPr>
            <a:spAutoFit/>
          </a:bodyPr>
          <a:lstStyle/>
          <a:p>
            <a:r>
              <a:rPr lang="en-US" sz="1800" dirty="0"/>
              <a:t>#include&lt;</a:t>
            </a:r>
            <a:r>
              <a:rPr lang="en-US" sz="1800" dirty="0" err="1"/>
              <a:t>stdio.h</a:t>
            </a:r>
            <a:r>
              <a:rPr lang="en-US" sz="1800" dirty="0"/>
              <a:t>&gt;</a:t>
            </a:r>
          </a:p>
          <a:p>
            <a:endParaRPr lang="en-US" sz="1800" dirty="0"/>
          </a:p>
          <a:p>
            <a:r>
              <a:rPr lang="en-US" sz="1800" dirty="0"/>
              <a:t>#define SQUARE(x) (x*x)</a:t>
            </a:r>
          </a:p>
          <a:p>
            <a:endParaRPr lang="en-US" sz="1800" dirty="0"/>
          </a:p>
          <a:p>
            <a:r>
              <a:rPr lang="en-US" sz="1800" dirty="0" err="1"/>
              <a:t>int</a:t>
            </a:r>
            <a:r>
              <a:rPr lang="en-US" sz="1800" dirty="0"/>
              <a:t> main()</a:t>
            </a:r>
          </a:p>
          <a:p>
            <a:r>
              <a:rPr lang="en-US" sz="1800" dirty="0"/>
              <a:t>{</a:t>
            </a:r>
          </a:p>
          <a:p>
            <a:r>
              <a:rPr lang="en-US" sz="1800" dirty="0"/>
              <a:t>        </a:t>
            </a:r>
            <a:r>
              <a:rPr lang="en-US" sz="1800" dirty="0" err="1"/>
              <a:t>int</a:t>
            </a:r>
            <a:r>
              <a:rPr lang="en-US" sz="1800" dirty="0"/>
              <a:t> value;</a:t>
            </a:r>
          </a:p>
          <a:p>
            <a:r>
              <a:rPr lang="en-US" sz="1800" dirty="0"/>
              <a:t>        value = SQUARE(1 + 2);</a:t>
            </a:r>
          </a:p>
          <a:p>
            <a:r>
              <a:rPr lang="en-US" sz="1800" dirty="0"/>
              <a:t>        </a:t>
            </a:r>
            <a:r>
              <a:rPr lang="en-US" sz="1800" dirty="0" err="1"/>
              <a:t>printf</a:t>
            </a:r>
            <a:r>
              <a:rPr lang="en-US" sz="1800" dirty="0"/>
              <a:t>("Square is :%d \n", value);</a:t>
            </a:r>
          </a:p>
          <a:p>
            <a:r>
              <a:rPr lang="en-US" sz="1800" dirty="0"/>
              <a:t>        return 0;</a:t>
            </a:r>
          </a:p>
          <a:p>
            <a:r>
              <a:rPr lang="en-US" sz="1800" dirty="0"/>
              <a:t>}</a:t>
            </a:r>
          </a:p>
        </p:txBody>
      </p:sp>
      <p:sp>
        <p:nvSpPr>
          <p:cNvPr id="6" name="AutoShape 5"/>
          <p:cNvSpPr>
            <a:spLocks noChangeArrowheads="1"/>
          </p:cNvSpPr>
          <p:nvPr/>
        </p:nvSpPr>
        <p:spPr bwMode="auto">
          <a:xfrm>
            <a:off x="4419600" y="5673090"/>
            <a:ext cx="5029200" cy="2362200"/>
          </a:xfrm>
          <a:prstGeom prst="wedgeEllipseCallout">
            <a:avLst>
              <a:gd name="adj1" fmla="val -60671"/>
              <a:gd name="adj2" fmla="val -124528"/>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When this macro gets executed we get unexpected value (* has higher precedence than +)</a:t>
            </a:r>
            <a:r>
              <a:rPr lang="en-US">
                <a:solidFill>
                  <a:srgbClr val="0000FF"/>
                </a:solidFill>
              </a:rPr>
              <a:t>. </a:t>
            </a:r>
            <a:r>
              <a:rPr lang="en-US" sz="1800">
                <a:solidFill>
                  <a:srgbClr val="FB2711"/>
                </a:solidFill>
              </a:rPr>
              <a:t>Macro is going to be expanded as 1+2*1+2 instead of expected (1+2) * (1+2)</a:t>
            </a:r>
            <a:endParaRPr lang="en-US" sz="1200">
              <a:solidFill>
                <a:srgbClr val="FF6B11"/>
              </a:solidFill>
            </a:endParaRPr>
          </a:p>
        </p:txBody>
      </p:sp>
      <p:sp>
        <p:nvSpPr>
          <p:cNvPr id="7" name="Cloud Callout 6"/>
          <p:cNvSpPr/>
          <p:nvPr/>
        </p:nvSpPr>
        <p:spPr>
          <a:xfrm>
            <a:off x="5355771" y="2864576"/>
            <a:ext cx="5259493"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Could you predict the output of this code snippet?</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mistake</a:t>
            </a:r>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22644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Wrong Assumptions on Operator Precedence (</a:t>
            </a:r>
            <a:r>
              <a:rPr lang="en-US" dirty="0" smtClean="0"/>
              <a:t>Output)</a:t>
            </a:r>
            <a:endParaRPr lang="en-US" dirty="0"/>
          </a:p>
        </p:txBody>
      </p:sp>
      <p:pic>
        <p:nvPicPr>
          <p:cNvPr id="4" name="Picture 4"/>
          <p:cNvPicPr>
            <a:picLocks noChangeAspect="1" noChangeArrowheads="1"/>
          </p:cNvPicPr>
          <p:nvPr/>
        </p:nvPicPr>
        <p:blipFill>
          <a:blip r:embed="rId2"/>
          <a:srcRect/>
          <a:stretch>
            <a:fillRect/>
          </a:stretch>
        </p:blipFill>
        <p:spPr bwMode="auto">
          <a:xfrm>
            <a:off x="533400" y="2358390"/>
            <a:ext cx="7848600" cy="655638"/>
          </a:xfrm>
          <a:prstGeom prst="rect">
            <a:avLst/>
          </a:prstGeom>
          <a:noFill/>
        </p:spPr>
      </p:pic>
    </p:spTree>
    <p:extLst>
      <p:ext uri="{BB962C8B-B14F-4D97-AF65-F5344CB8AC3E}">
        <p14:creationId xmlns:p14="http://schemas.microsoft.com/office/powerpoint/2010/main" val="2573781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sz="3000" dirty="0"/>
              <a:t>Wrong Assumptions on Operator Precedence (Correct Code)</a:t>
            </a:r>
            <a:endParaRPr lang="en-US" dirty="0"/>
          </a:p>
        </p:txBody>
      </p:sp>
      <p:sp>
        <p:nvSpPr>
          <p:cNvPr id="4" name="Rectangle 3"/>
          <p:cNvSpPr>
            <a:spLocks noChangeArrowheads="1"/>
          </p:cNvSpPr>
          <p:nvPr/>
        </p:nvSpPr>
        <p:spPr bwMode="auto">
          <a:xfrm>
            <a:off x="1676400" y="2840355"/>
            <a:ext cx="4876800" cy="4429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400" dirty="0">
                <a:solidFill>
                  <a:schemeClr val="accent2"/>
                </a:solidFill>
              </a:rPr>
              <a:t>#include&lt;</a:t>
            </a:r>
            <a:r>
              <a:rPr lang="en-US" sz="1400" dirty="0" err="1">
                <a:solidFill>
                  <a:schemeClr val="accent2"/>
                </a:solidFill>
              </a:rPr>
              <a:t>stdio.h</a:t>
            </a:r>
            <a:r>
              <a:rPr lang="en-US" sz="1400" dirty="0">
                <a:solidFill>
                  <a:schemeClr val="accent2"/>
                </a:solidFill>
              </a:rPr>
              <a:t>&gt;</a:t>
            </a:r>
          </a:p>
          <a:p>
            <a:pPr eaLnBrk="1" hangingPunct="1">
              <a:lnSpc>
                <a:spcPct val="110000"/>
              </a:lnSpc>
              <a:spcAft>
                <a:spcPts val="800"/>
              </a:spcAft>
              <a:buFont typeface="Arial" pitchFamily="34" charset="0"/>
              <a:buNone/>
            </a:pPr>
            <a:endParaRPr lang="en-US" sz="1400" dirty="0">
              <a:solidFill>
                <a:schemeClr val="accent2"/>
              </a:solidFill>
            </a:endParaRPr>
          </a:p>
          <a:p>
            <a:pPr eaLnBrk="1" hangingPunct="1">
              <a:lnSpc>
                <a:spcPct val="110000"/>
              </a:lnSpc>
              <a:spcAft>
                <a:spcPts val="800"/>
              </a:spcAft>
              <a:buFont typeface="Arial" pitchFamily="34" charset="0"/>
              <a:buNone/>
            </a:pPr>
            <a:r>
              <a:rPr lang="en-US" sz="1400" dirty="0">
                <a:solidFill>
                  <a:schemeClr val="accent2"/>
                </a:solidFill>
              </a:rPr>
              <a:t>#define SQUARE(x) ((x)*(x))</a:t>
            </a:r>
          </a:p>
          <a:p>
            <a:pPr eaLnBrk="1" hangingPunct="1">
              <a:lnSpc>
                <a:spcPct val="110000"/>
              </a:lnSpc>
              <a:spcAft>
                <a:spcPts val="800"/>
              </a:spcAft>
              <a:buFont typeface="Arial" pitchFamily="34" charset="0"/>
              <a:buNone/>
            </a:pPr>
            <a:endParaRPr lang="en-US" sz="1400" dirty="0">
              <a:solidFill>
                <a:schemeClr val="accent2"/>
              </a:solidFill>
            </a:endParaRPr>
          </a:p>
          <a:p>
            <a:pPr eaLnBrk="1" hangingPunct="1">
              <a:lnSpc>
                <a:spcPct val="110000"/>
              </a:lnSpc>
              <a:spcAft>
                <a:spcPts val="800"/>
              </a:spcAft>
              <a:buFont typeface="Arial" pitchFamily="34" charset="0"/>
              <a:buNone/>
            </a:pPr>
            <a:r>
              <a:rPr lang="en-US" sz="1400" dirty="0" err="1">
                <a:solidFill>
                  <a:schemeClr val="accent2"/>
                </a:solidFill>
              </a:rPr>
              <a:t>int</a:t>
            </a:r>
            <a:r>
              <a:rPr lang="en-US" sz="1400" dirty="0">
                <a:solidFill>
                  <a:schemeClr val="accent2"/>
                </a:solidFill>
              </a:rPr>
              <a:t> main()</a:t>
            </a:r>
          </a:p>
          <a:p>
            <a:pPr eaLnBrk="1" hangingPunct="1">
              <a:lnSpc>
                <a:spcPct val="110000"/>
              </a:lnSpc>
              <a:spcAft>
                <a:spcPts val="800"/>
              </a:spcAft>
              <a:buFont typeface="Arial" pitchFamily="34" charset="0"/>
              <a:buNone/>
            </a:pP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int</a:t>
            </a:r>
            <a:r>
              <a:rPr lang="en-US" sz="1400" dirty="0">
                <a:solidFill>
                  <a:schemeClr val="accent2"/>
                </a:solidFill>
              </a:rPr>
              <a:t> value;</a:t>
            </a:r>
          </a:p>
          <a:p>
            <a:pPr eaLnBrk="1" hangingPunct="1">
              <a:lnSpc>
                <a:spcPct val="110000"/>
              </a:lnSpc>
              <a:spcAft>
                <a:spcPts val="800"/>
              </a:spcAft>
              <a:buFont typeface="Arial" pitchFamily="34" charset="0"/>
              <a:buNone/>
            </a:pPr>
            <a:r>
              <a:rPr lang="en-US" sz="1400" dirty="0">
                <a:solidFill>
                  <a:schemeClr val="accent2"/>
                </a:solidFill>
              </a:rPr>
              <a:t>        value = SQUARE(1 + 2);</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printf</a:t>
            </a:r>
            <a:r>
              <a:rPr lang="en-US" sz="1400" dirty="0">
                <a:solidFill>
                  <a:schemeClr val="accent2"/>
                </a:solidFill>
              </a:rPr>
              <a:t>("Square is :%d \n", value);</a:t>
            </a:r>
          </a:p>
          <a:p>
            <a:pPr eaLnBrk="1" hangingPunct="1">
              <a:lnSpc>
                <a:spcPct val="110000"/>
              </a:lnSpc>
              <a:spcAft>
                <a:spcPts val="800"/>
              </a:spcAft>
              <a:buFont typeface="Arial" pitchFamily="34" charset="0"/>
              <a:buNone/>
            </a:pPr>
            <a:r>
              <a:rPr lang="en-US" sz="1400" dirty="0">
                <a:solidFill>
                  <a:schemeClr val="accent2"/>
                </a:solidFill>
              </a:rPr>
              <a:t>        return 0;</a:t>
            </a:r>
          </a:p>
          <a:p>
            <a:pPr eaLnBrk="1" hangingPunct="1">
              <a:lnSpc>
                <a:spcPct val="110000"/>
              </a:lnSpc>
              <a:spcAft>
                <a:spcPts val="800"/>
              </a:spcAft>
              <a:buFont typeface="Arial" pitchFamily="34" charset="0"/>
              <a:buNone/>
            </a:pPr>
            <a:r>
              <a:rPr lang="en-US" sz="1400" dirty="0">
                <a:solidFill>
                  <a:schemeClr val="accent2"/>
                </a:solidFill>
              </a:rPr>
              <a:t>}</a:t>
            </a:r>
          </a:p>
        </p:txBody>
      </p:sp>
      <p:sp>
        <p:nvSpPr>
          <p:cNvPr id="5" name="AutoShape 4"/>
          <p:cNvSpPr>
            <a:spLocks noChangeArrowheads="1"/>
          </p:cNvSpPr>
          <p:nvPr/>
        </p:nvSpPr>
        <p:spPr bwMode="auto">
          <a:xfrm>
            <a:off x="5943600" y="4678680"/>
            <a:ext cx="4038600" cy="1524000"/>
          </a:xfrm>
          <a:prstGeom prst="wedgeEllipseCallout">
            <a:avLst>
              <a:gd name="adj1" fmla="val -81329"/>
              <a:gd name="adj2" fmla="val -102917"/>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dirty="0">
                <a:solidFill>
                  <a:srgbClr val="990099"/>
                </a:solidFill>
              </a:rPr>
              <a:t>All operands must be in parenthesis. Avoid using complicated expressions as macros</a:t>
            </a:r>
          </a:p>
        </p:txBody>
      </p:sp>
    </p:spTree>
    <p:extLst>
      <p:ext uri="{BB962C8B-B14F-4D97-AF65-F5344CB8AC3E}">
        <p14:creationId xmlns:p14="http://schemas.microsoft.com/office/powerpoint/2010/main" val="19772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Value outside the domain (Incorrect Code)</a:t>
            </a:r>
          </a:p>
        </p:txBody>
      </p:sp>
      <p:sp>
        <p:nvSpPr>
          <p:cNvPr id="4" name="Text Placeholder 3"/>
          <p:cNvSpPr>
            <a:spLocks noGrp="1" noChangeArrowheads="1"/>
          </p:cNvSpPr>
          <p:nvPr>
            <p:ph type="body" idx="4294967295"/>
          </p:nvPr>
        </p:nvSpPr>
        <p:spPr>
          <a:xfrm>
            <a:off x="968284" y="2529840"/>
            <a:ext cx="7402286"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811530" y="3558540"/>
            <a:ext cx="5257800" cy="3937000"/>
          </a:xfrm>
          <a:prstGeom prst="rect">
            <a:avLst/>
          </a:prstGeom>
          <a:noFill/>
          <a:ln w="9525" algn="ctr">
            <a:noFill/>
            <a:miter lim="800000"/>
            <a:headEnd/>
            <a:tailEnd/>
          </a:ln>
          <a:effectLst/>
        </p:spPr>
        <p:txBody>
          <a:bodyPr>
            <a:spAutoFit/>
          </a:bodyPr>
          <a:lstStyle/>
          <a:p>
            <a:r>
              <a:rPr lang="en-US" sz="1800"/>
              <a:t>#include&lt;stdio.h&gt;</a:t>
            </a:r>
          </a:p>
          <a:p>
            <a:r>
              <a:rPr lang="en-US" sz="1800"/>
              <a:t>int main()</a:t>
            </a:r>
          </a:p>
          <a:p>
            <a:r>
              <a:rPr lang="en-US" sz="1800"/>
              <a:t>{</a:t>
            </a:r>
          </a:p>
          <a:p>
            <a:r>
              <a:rPr lang="en-US" sz="1800"/>
              <a:t>        int fact = 1;</a:t>
            </a:r>
          </a:p>
          <a:p>
            <a:r>
              <a:rPr lang="en-US" sz="1800"/>
              <a:t>        int count,num;</a:t>
            </a:r>
          </a:p>
          <a:p>
            <a:r>
              <a:rPr lang="en-US" sz="1800"/>
              <a:t>        printf("Enter a number:");</a:t>
            </a:r>
          </a:p>
          <a:p>
            <a:r>
              <a:rPr lang="en-US" sz="1800"/>
              <a:t>        scanf("%d",&amp;num);</a:t>
            </a:r>
          </a:p>
          <a:p>
            <a:r>
              <a:rPr lang="en-US" sz="1800"/>
              <a:t>        for(count = 1;count &lt;= num;count++)</a:t>
            </a:r>
          </a:p>
          <a:p>
            <a:r>
              <a:rPr lang="en-US" sz="1800"/>
              <a:t>        {</a:t>
            </a:r>
          </a:p>
          <a:p>
            <a:r>
              <a:rPr lang="en-US" sz="1800"/>
              <a:t>                fact = fact * count;</a:t>
            </a:r>
          </a:p>
          <a:p>
            <a:r>
              <a:rPr lang="en-US" sz="1800"/>
              <a:t>        }</a:t>
            </a:r>
          </a:p>
          <a:p>
            <a:r>
              <a:rPr lang="en-US" sz="1800"/>
              <a:t>        printf("factorial of %d is :%d \n",num,fact);</a:t>
            </a:r>
          </a:p>
          <a:p>
            <a:r>
              <a:rPr lang="en-US" sz="1800"/>
              <a:t>        return 0;</a:t>
            </a:r>
          </a:p>
          <a:p>
            <a:r>
              <a:rPr lang="en-US" sz="1800"/>
              <a:t>}</a:t>
            </a:r>
          </a:p>
        </p:txBody>
      </p:sp>
      <p:sp>
        <p:nvSpPr>
          <p:cNvPr id="6" name="AutoShape 5"/>
          <p:cNvSpPr>
            <a:spLocks noChangeArrowheads="1"/>
          </p:cNvSpPr>
          <p:nvPr/>
        </p:nvSpPr>
        <p:spPr bwMode="auto">
          <a:xfrm>
            <a:off x="3832316" y="7014754"/>
            <a:ext cx="5029200" cy="1371600"/>
          </a:xfrm>
          <a:prstGeom prst="wedgeEllipseCallout">
            <a:avLst>
              <a:gd name="adj1" fmla="val -95926"/>
              <a:gd name="adj2" fmla="val -220817"/>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dirty="0">
                <a:solidFill>
                  <a:srgbClr val="FF6B11"/>
                </a:solidFill>
              </a:rPr>
              <a:t>Here fact can take values within the range of </a:t>
            </a:r>
            <a:r>
              <a:rPr lang="en-US" sz="1600" i="1" dirty="0">
                <a:solidFill>
                  <a:srgbClr val="FF6B11"/>
                </a:solidFill>
              </a:rPr>
              <a:t>int</a:t>
            </a:r>
            <a:r>
              <a:rPr lang="en-US" sz="1600" dirty="0">
                <a:solidFill>
                  <a:srgbClr val="FF6B11"/>
                </a:solidFill>
              </a:rPr>
              <a:t>. Values outside the domain would cause unwanted results</a:t>
            </a:r>
            <a:endParaRPr lang="en-US" sz="1200" dirty="0">
              <a:solidFill>
                <a:srgbClr val="FF6B11"/>
              </a:solidFill>
            </a:endParaRPr>
          </a:p>
        </p:txBody>
      </p:sp>
      <p:sp>
        <p:nvSpPr>
          <p:cNvPr id="7" name="Cloud Callout 6"/>
          <p:cNvSpPr/>
          <p:nvPr/>
        </p:nvSpPr>
        <p:spPr>
          <a:xfrm>
            <a:off x="5024301" y="3558540"/>
            <a:ext cx="509124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Could you predict the output of this code snippet?</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mistake</a:t>
            </a:r>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97651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Value outside the domain (Output)</a:t>
            </a:r>
          </a:p>
        </p:txBody>
      </p:sp>
      <p:pic>
        <p:nvPicPr>
          <p:cNvPr id="4" name="Picture 4"/>
          <p:cNvPicPr>
            <a:picLocks noChangeAspect="1" noChangeArrowheads="1"/>
          </p:cNvPicPr>
          <p:nvPr/>
        </p:nvPicPr>
        <p:blipFill>
          <a:blip r:embed="rId2"/>
          <a:srcRect/>
          <a:stretch>
            <a:fillRect/>
          </a:stretch>
        </p:blipFill>
        <p:spPr bwMode="auto">
          <a:xfrm>
            <a:off x="948690" y="2564130"/>
            <a:ext cx="8458200" cy="4267200"/>
          </a:xfrm>
          <a:prstGeom prst="rect">
            <a:avLst/>
          </a:prstGeom>
          <a:noFill/>
        </p:spPr>
      </p:pic>
    </p:spTree>
    <p:extLst>
      <p:ext uri="{BB962C8B-B14F-4D97-AF65-F5344CB8AC3E}">
        <p14:creationId xmlns:p14="http://schemas.microsoft.com/office/powerpoint/2010/main" val="7873290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Values outside the Domain (Correct Code)</a:t>
            </a:r>
          </a:p>
        </p:txBody>
      </p:sp>
      <p:sp>
        <p:nvSpPr>
          <p:cNvPr id="4" name="Rectangle 3"/>
          <p:cNvSpPr>
            <a:spLocks noChangeArrowheads="1"/>
          </p:cNvSpPr>
          <p:nvPr/>
        </p:nvSpPr>
        <p:spPr bwMode="auto">
          <a:xfrm>
            <a:off x="1047750" y="2577465"/>
            <a:ext cx="5105400" cy="5191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400" dirty="0">
                <a:solidFill>
                  <a:schemeClr val="accent2"/>
                </a:solidFill>
              </a:rPr>
              <a:t>#include&lt;</a:t>
            </a:r>
            <a:r>
              <a:rPr lang="en-US" sz="1400" dirty="0" err="1">
                <a:solidFill>
                  <a:schemeClr val="accent2"/>
                </a:solidFill>
              </a:rPr>
              <a:t>stdio.h</a:t>
            </a:r>
            <a:r>
              <a:rPr lang="en-US" sz="1400" dirty="0">
                <a:solidFill>
                  <a:schemeClr val="accent2"/>
                </a:solidFill>
              </a:rPr>
              <a:t>&gt;</a:t>
            </a:r>
          </a:p>
          <a:p>
            <a:pPr eaLnBrk="1" hangingPunct="1">
              <a:lnSpc>
                <a:spcPct val="110000"/>
              </a:lnSpc>
              <a:spcAft>
                <a:spcPts val="800"/>
              </a:spcAft>
              <a:buFont typeface="Arial" pitchFamily="34" charset="0"/>
              <a:buNone/>
            </a:pPr>
            <a:r>
              <a:rPr lang="en-US" sz="1400" dirty="0" err="1">
                <a:solidFill>
                  <a:schemeClr val="accent2"/>
                </a:solidFill>
              </a:rPr>
              <a:t>int</a:t>
            </a:r>
            <a:r>
              <a:rPr lang="en-US" sz="1400" dirty="0">
                <a:solidFill>
                  <a:schemeClr val="accent2"/>
                </a:solidFill>
              </a:rPr>
              <a:t> main()</a:t>
            </a:r>
          </a:p>
          <a:p>
            <a:pPr eaLnBrk="1" hangingPunct="1">
              <a:lnSpc>
                <a:spcPct val="110000"/>
              </a:lnSpc>
              <a:spcAft>
                <a:spcPts val="800"/>
              </a:spcAft>
              <a:buFont typeface="Arial" pitchFamily="34" charset="0"/>
              <a:buNone/>
            </a:pP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long </a:t>
            </a:r>
            <a:r>
              <a:rPr lang="en-US" sz="1400" dirty="0" err="1">
                <a:solidFill>
                  <a:schemeClr val="accent2"/>
                </a:solidFill>
              </a:rPr>
              <a:t>long</a:t>
            </a:r>
            <a:r>
              <a:rPr lang="en-US" sz="1400" dirty="0">
                <a:solidFill>
                  <a:schemeClr val="accent2"/>
                </a:solidFill>
              </a:rPr>
              <a:t> </a:t>
            </a:r>
            <a:r>
              <a:rPr lang="en-US" sz="1400" dirty="0" err="1">
                <a:solidFill>
                  <a:schemeClr val="accent2"/>
                </a:solidFill>
              </a:rPr>
              <a:t>int</a:t>
            </a:r>
            <a:r>
              <a:rPr lang="en-US" sz="1400" dirty="0">
                <a:solidFill>
                  <a:schemeClr val="accent2"/>
                </a:solidFill>
              </a:rPr>
              <a:t> fact=1;</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int</a:t>
            </a:r>
            <a:r>
              <a:rPr lang="en-US" sz="1400" dirty="0">
                <a:solidFill>
                  <a:schemeClr val="accent2"/>
                </a:solidFill>
              </a:rPr>
              <a:t> </a:t>
            </a:r>
            <a:r>
              <a:rPr lang="en-US" sz="1400" dirty="0" err="1">
                <a:solidFill>
                  <a:schemeClr val="accent2"/>
                </a:solidFill>
              </a:rPr>
              <a:t>count,num</a:t>
            </a: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printf</a:t>
            </a:r>
            <a:r>
              <a:rPr lang="en-US" sz="1400" dirty="0">
                <a:solidFill>
                  <a:schemeClr val="accent2"/>
                </a:solidFill>
              </a:rPr>
              <a:t>("Enter a number:");</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scanf</a:t>
            </a:r>
            <a:r>
              <a:rPr lang="en-US" sz="1400" dirty="0">
                <a:solidFill>
                  <a:schemeClr val="accent2"/>
                </a:solidFill>
              </a:rPr>
              <a:t>("%d",&amp;</a:t>
            </a:r>
            <a:r>
              <a:rPr lang="en-US" sz="1400" dirty="0" err="1">
                <a:solidFill>
                  <a:schemeClr val="accent2"/>
                </a:solidFill>
              </a:rPr>
              <a:t>num</a:t>
            </a: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for(count = 1;count &lt;= </a:t>
            </a:r>
            <a:r>
              <a:rPr lang="en-US" sz="1400" dirty="0" err="1">
                <a:solidFill>
                  <a:schemeClr val="accent2"/>
                </a:solidFill>
              </a:rPr>
              <a:t>num;count</a:t>
            </a: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a:t>
            </a:r>
          </a:p>
          <a:p>
            <a:pPr eaLnBrk="1" hangingPunct="1">
              <a:lnSpc>
                <a:spcPct val="110000"/>
              </a:lnSpc>
              <a:spcAft>
                <a:spcPts val="800"/>
              </a:spcAft>
              <a:buFont typeface="Arial" pitchFamily="34" charset="0"/>
              <a:buNone/>
            </a:pPr>
            <a:r>
              <a:rPr lang="en-US" sz="1400" dirty="0">
                <a:solidFill>
                  <a:schemeClr val="accent2"/>
                </a:solidFill>
              </a:rPr>
              <a:t>                fact = fact * count;</a:t>
            </a:r>
          </a:p>
          <a:p>
            <a:pPr eaLnBrk="1" hangingPunct="1">
              <a:lnSpc>
                <a:spcPct val="110000"/>
              </a:lnSpc>
              <a:spcAft>
                <a:spcPts val="800"/>
              </a:spcAft>
              <a:buFont typeface="Arial" pitchFamily="34" charset="0"/>
              <a:buNone/>
            </a:pPr>
            <a:r>
              <a:rPr lang="en-US" sz="1400" dirty="0">
                <a:solidFill>
                  <a:schemeClr val="accent2"/>
                </a:solidFill>
              </a:rPr>
              <a:t>        }</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printf</a:t>
            </a:r>
            <a:r>
              <a:rPr lang="en-US" sz="1400" dirty="0">
                <a:solidFill>
                  <a:schemeClr val="accent2"/>
                </a:solidFill>
              </a:rPr>
              <a:t>("factorial of %d is :%</a:t>
            </a:r>
            <a:r>
              <a:rPr lang="en-US" sz="1400" dirty="0" err="1">
                <a:solidFill>
                  <a:schemeClr val="accent2"/>
                </a:solidFill>
              </a:rPr>
              <a:t>lld</a:t>
            </a:r>
            <a:r>
              <a:rPr lang="en-US" sz="1400" dirty="0">
                <a:solidFill>
                  <a:schemeClr val="accent2"/>
                </a:solidFill>
              </a:rPr>
              <a:t> \n",</a:t>
            </a:r>
            <a:r>
              <a:rPr lang="en-US" sz="1400" dirty="0" err="1">
                <a:solidFill>
                  <a:schemeClr val="accent2"/>
                </a:solidFill>
              </a:rPr>
              <a:t>num,fact</a:t>
            </a: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return 0;</a:t>
            </a:r>
          </a:p>
          <a:p>
            <a:pPr eaLnBrk="1" hangingPunct="1">
              <a:lnSpc>
                <a:spcPct val="110000"/>
              </a:lnSpc>
              <a:spcAft>
                <a:spcPts val="800"/>
              </a:spcAft>
              <a:buFont typeface="Arial" pitchFamily="34" charset="0"/>
              <a:buNone/>
            </a:pPr>
            <a:r>
              <a:rPr lang="en-US" sz="1400" dirty="0">
                <a:solidFill>
                  <a:schemeClr val="accent2"/>
                </a:solidFill>
              </a:rPr>
              <a:t>}</a:t>
            </a:r>
          </a:p>
        </p:txBody>
      </p:sp>
      <p:sp>
        <p:nvSpPr>
          <p:cNvPr id="5" name="AutoShape 4"/>
          <p:cNvSpPr>
            <a:spLocks noChangeArrowheads="1"/>
          </p:cNvSpPr>
          <p:nvPr/>
        </p:nvSpPr>
        <p:spPr bwMode="auto">
          <a:xfrm>
            <a:off x="5162550" y="3882390"/>
            <a:ext cx="4038600" cy="1143000"/>
          </a:xfrm>
          <a:prstGeom prst="wedgeEllipseCallout">
            <a:avLst>
              <a:gd name="adj1" fmla="val -110731"/>
              <a:gd name="adj2" fmla="val -48889"/>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dirty="0">
                <a:solidFill>
                  <a:srgbClr val="990099"/>
                </a:solidFill>
              </a:rPr>
              <a:t>Be careful while defining variables. It should hold data large enough based on the application</a:t>
            </a:r>
          </a:p>
        </p:txBody>
      </p:sp>
    </p:spTree>
    <p:extLst>
      <p:ext uri="{BB962C8B-B14F-4D97-AF65-F5344CB8AC3E}">
        <p14:creationId xmlns:p14="http://schemas.microsoft.com/office/powerpoint/2010/main" val="257798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Undefined order of side effects (Incorrect Code)</a:t>
            </a:r>
          </a:p>
        </p:txBody>
      </p:sp>
      <p:sp>
        <p:nvSpPr>
          <p:cNvPr id="4" name="Text Placeholder 3"/>
          <p:cNvSpPr>
            <a:spLocks noGrp="1" noChangeArrowheads="1"/>
          </p:cNvSpPr>
          <p:nvPr>
            <p:ph type="body" idx="4294967295"/>
          </p:nvPr>
        </p:nvSpPr>
        <p:spPr>
          <a:xfrm>
            <a:off x="571500" y="1893892"/>
            <a:ext cx="7239000"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571500" y="2998470"/>
            <a:ext cx="3886200" cy="3444875"/>
          </a:xfrm>
          <a:prstGeom prst="rect">
            <a:avLst/>
          </a:prstGeom>
          <a:noFill/>
          <a:ln w="9525" algn="ctr">
            <a:noFill/>
            <a:miter lim="800000"/>
            <a:headEnd/>
            <a:tailEnd/>
          </a:ln>
          <a:effectLst/>
        </p:spPr>
        <p:txBody>
          <a:bodyPr>
            <a:spAutoFit/>
          </a:bodyPr>
          <a:lstStyle/>
          <a:p>
            <a:r>
              <a:rPr lang="en-US" sz="2000"/>
              <a:t>#include &lt;stdio.h&gt;</a:t>
            </a:r>
          </a:p>
          <a:p>
            <a:r>
              <a:rPr lang="en-US" sz="2000"/>
              <a:t>int main()</a:t>
            </a:r>
          </a:p>
          <a:p>
            <a:r>
              <a:rPr lang="en-US" sz="2000"/>
              <a:t>{</a:t>
            </a:r>
          </a:p>
          <a:p>
            <a:r>
              <a:rPr lang="en-US" sz="2000"/>
              <a:t>  int num[5];</a:t>
            </a:r>
          </a:p>
          <a:p>
            <a:r>
              <a:rPr lang="en-US" sz="2000"/>
              <a:t>  int i = 1;</a:t>
            </a:r>
          </a:p>
          <a:p>
            <a:r>
              <a:rPr lang="en-US" sz="2000"/>
              <a:t>  int ii = i / ++i;</a:t>
            </a:r>
          </a:p>
          <a:p>
            <a:r>
              <a:rPr lang="en-US" sz="2000"/>
              <a:t>  num[i++] = i++;</a:t>
            </a:r>
          </a:p>
          <a:p>
            <a:r>
              <a:rPr lang="en-US" sz="2000"/>
              <a:t>  printf ("i /++i = %d\n, ",ii );</a:t>
            </a:r>
          </a:p>
          <a:p>
            <a:r>
              <a:rPr lang="en-US" sz="2000"/>
              <a:t>  printf("num[i] = %d\n", num[i]);</a:t>
            </a:r>
          </a:p>
          <a:p>
            <a:r>
              <a:rPr lang="en-US" sz="2000"/>
              <a:t>  return 0;</a:t>
            </a:r>
          </a:p>
          <a:p>
            <a:r>
              <a:rPr lang="en-US" sz="2000"/>
              <a:t>}</a:t>
            </a:r>
            <a:endParaRPr lang="en-US" sz="1000"/>
          </a:p>
        </p:txBody>
      </p:sp>
      <p:sp>
        <p:nvSpPr>
          <p:cNvPr id="6" name="AutoShape 5"/>
          <p:cNvSpPr>
            <a:spLocks noChangeArrowheads="1"/>
          </p:cNvSpPr>
          <p:nvPr/>
        </p:nvSpPr>
        <p:spPr bwMode="auto">
          <a:xfrm>
            <a:off x="1028700" y="6046470"/>
            <a:ext cx="8001000" cy="1752600"/>
          </a:xfrm>
          <a:prstGeom prst="wedgeEllipseCallout">
            <a:avLst>
              <a:gd name="adj1" fmla="val -34106"/>
              <a:gd name="adj2" fmla="val -117481"/>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In a single expression itself, we may not surely guess the order of the side effects. i / i++ leads to undefined behavior because left operand is modified is by right operand. num[i++] = i++ leads to undefined behavior because left operand uses i which is modified by right operand.</a:t>
            </a:r>
          </a:p>
        </p:txBody>
      </p:sp>
      <p:sp>
        <p:nvSpPr>
          <p:cNvPr id="7" name="Cloud Callout 6"/>
          <p:cNvSpPr/>
          <p:nvPr/>
        </p:nvSpPr>
        <p:spPr>
          <a:xfrm>
            <a:off x="4784271" y="2998470"/>
            <a:ext cx="487407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313191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Undefined order of side effects (Output with splint)</a:t>
            </a:r>
          </a:p>
        </p:txBody>
      </p:sp>
      <p:pic>
        <p:nvPicPr>
          <p:cNvPr id="4" name="Picture 4"/>
          <p:cNvPicPr>
            <a:picLocks noChangeAspect="1" noChangeArrowheads="1"/>
          </p:cNvPicPr>
          <p:nvPr/>
        </p:nvPicPr>
        <p:blipFill>
          <a:blip r:embed="rId2"/>
          <a:srcRect/>
          <a:stretch>
            <a:fillRect/>
          </a:stretch>
        </p:blipFill>
        <p:spPr bwMode="auto">
          <a:xfrm>
            <a:off x="857250" y="2655570"/>
            <a:ext cx="9144000" cy="3429000"/>
          </a:xfrm>
          <a:prstGeom prst="rect">
            <a:avLst/>
          </a:prstGeom>
          <a:noFill/>
        </p:spPr>
      </p:pic>
    </p:spTree>
    <p:extLst>
      <p:ext uri="{BB962C8B-B14F-4D97-AF65-F5344CB8AC3E}">
        <p14:creationId xmlns:p14="http://schemas.microsoft.com/office/powerpoint/2010/main" val="3377453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Undefined order of side effects (Correct Code)</a:t>
            </a:r>
          </a:p>
        </p:txBody>
      </p:sp>
      <p:sp>
        <p:nvSpPr>
          <p:cNvPr id="4" name="Rectangle 3"/>
          <p:cNvSpPr>
            <a:spLocks noChangeArrowheads="1"/>
          </p:cNvSpPr>
          <p:nvPr/>
        </p:nvSpPr>
        <p:spPr bwMode="auto">
          <a:xfrm>
            <a:off x="1516380" y="2908935"/>
            <a:ext cx="5105400" cy="5191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400">
                <a:solidFill>
                  <a:schemeClr val="accent2"/>
                </a:solidFill>
              </a:rPr>
              <a:t>#include &lt;stdio.h&gt;</a:t>
            </a:r>
          </a:p>
          <a:p>
            <a:pPr eaLnBrk="1" hangingPunct="1">
              <a:lnSpc>
                <a:spcPct val="110000"/>
              </a:lnSpc>
              <a:spcAft>
                <a:spcPts val="800"/>
              </a:spcAft>
              <a:buFont typeface="Arial" pitchFamily="34" charset="0"/>
              <a:buNone/>
            </a:pPr>
            <a:r>
              <a:rPr lang="en-US" sz="1400">
                <a:solidFill>
                  <a:schemeClr val="accent2"/>
                </a:solidFill>
              </a:rPr>
              <a:t>int main()</a:t>
            </a:r>
          </a:p>
          <a:p>
            <a:pPr eaLnBrk="1" hangingPunct="1">
              <a:lnSpc>
                <a:spcPct val="110000"/>
              </a:lnSpc>
              <a:spcAft>
                <a:spcPts val="800"/>
              </a:spcAft>
              <a:buFont typeface="Arial" pitchFamily="34" charset="0"/>
              <a:buNone/>
            </a:pPr>
            <a:r>
              <a:rPr lang="en-US" sz="1400">
                <a:solidFill>
                  <a:schemeClr val="accent2"/>
                </a:solidFill>
              </a:rPr>
              <a:t>{</a:t>
            </a:r>
          </a:p>
          <a:p>
            <a:pPr eaLnBrk="1" hangingPunct="1">
              <a:lnSpc>
                <a:spcPct val="110000"/>
              </a:lnSpc>
              <a:spcAft>
                <a:spcPts val="800"/>
              </a:spcAft>
              <a:buFont typeface="Arial" pitchFamily="34" charset="0"/>
              <a:buNone/>
            </a:pPr>
            <a:r>
              <a:rPr lang="en-US" sz="1400">
                <a:solidFill>
                  <a:schemeClr val="accent2"/>
                </a:solidFill>
              </a:rPr>
              <a:t>  int num[5];</a:t>
            </a:r>
          </a:p>
          <a:p>
            <a:pPr eaLnBrk="1" hangingPunct="1">
              <a:lnSpc>
                <a:spcPct val="110000"/>
              </a:lnSpc>
              <a:spcAft>
                <a:spcPts val="800"/>
              </a:spcAft>
              <a:buFont typeface="Arial" pitchFamily="34" charset="0"/>
              <a:buNone/>
            </a:pPr>
            <a:r>
              <a:rPr lang="en-US" sz="1400">
                <a:solidFill>
                  <a:schemeClr val="accent2"/>
                </a:solidFill>
              </a:rPr>
              <a:t>  int i = 1;</a:t>
            </a:r>
          </a:p>
          <a:p>
            <a:pPr eaLnBrk="1" hangingPunct="1">
              <a:lnSpc>
                <a:spcPct val="110000"/>
              </a:lnSpc>
              <a:spcAft>
                <a:spcPts val="800"/>
              </a:spcAft>
              <a:buFont typeface="Arial" pitchFamily="34" charset="0"/>
              <a:buNone/>
            </a:pPr>
            <a:r>
              <a:rPr lang="en-US" sz="1400">
                <a:solidFill>
                  <a:schemeClr val="accent2"/>
                </a:solidFill>
              </a:rPr>
              <a:t>  int ii;</a:t>
            </a:r>
          </a:p>
          <a:p>
            <a:pPr eaLnBrk="1" hangingPunct="1">
              <a:lnSpc>
                <a:spcPct val="110000"/>
              </a:lnSpc>
              <a:spcAft>
                <a:spcPts val="800"/>
              </a:spcAft>
              <a:buFont typeface="Arial" pitchFamily="34" charset="0"/>
              <a:buNone/>
            </a:pPr>
            <a:r>
              <a:rPr lang="en-US" sz="1400">
                <a:solidFill>
                  <a:schemeClr val="accent2"/>
                </a:solidFill>
              </a:rPr>
              <a:t>  ++i;</a:t>
            </a:r>
          </a:p>
          <a:p>
            <a:pPr eaLnBrk="1" hangingPunct="1">
              <a:lnSpc>
                <a:spcPct val="110000"/>
              </a:lnSpc>
              <a:spcAft>
                <a:spcPts val="800"/>
              </a:spcAft>
              <a:buFont typeface="Arial" pitchFamily="34" charset="0"/>
              <a:buNone/>
            </a:pPr>
            <a:r>
              <a:rPr lang="en-US" sz="1400">
                <a:solidFill>
                  <a:schemeClr val="accent2"/>
                </a:solidFill>
              </a:rPr>
              <a:t>  ii = i / i;</a:t>
            </a:r>
          </a:p>
          <a:p>
            <a:pPr eaLnBrk="1" hangingPunct="1">
              <a:lnSpc>
                <a:spcPct val="110000"/>
              </a:lnSpc>
              <a:spcAft>
                <a:spcPts val="800"/>
              </a:spcAft>
              <a:buFont typeface="Arial" pitchFamily="34" charset="0"/>
              <a:buNone/>
            </a:pPr>
            <a:r>
              <a:rPr lang="en-US" sz="1400">
                <a:solidFill>
                  <a:schemeClr val="accent2"/>
                </a:solidFill>
              </a:rPr>
              <a:t>  i++;</a:t>
            </a:r>
          </a:p>
          <a:p>
            <a:pPr eaLnBrk="1" hangingPunct="1">
              <a:lnSpc>
                <a:spcPct val="110000"/>
              </a:lnSpc>
              <a:spcAft>
                <a:spcPts val="800"/>
              </a:spcAft>
              <a:buFont typeface="Arial" pitchFamily="34" charset="0"/>
              <a:buNone/>
            </a:pPr>
            <a:r>
              <a:rPr lang="en-US" sz="1400">
                <a:solidFill>
                  <a:schemeClr val="accent2"/>
                </a:solidFill>
              </a:rPr>
              <a:t>  num[i] = i;</a:t>
            </a:r>
          </a:p>
          <a:p>
            <a:pPr eaLnBrk="1" hangingPunct="1">
              <a:lnSpc>
                <a:spcPct val="110000"/>
              </a:lnSpc>
              <a:spcAft>
                <a:spcPts val="800"/>
              </a:spcAft>
              <a:buFont typeface="Arial" pitchFamily="34" charset="0"/>
              <a:buNone/>
            </a:pPr>
            <a:r>
              <a:rPr lang="en-US" sz="1400">
                <a:solidFill>
                  <a:schemeClr val="accent2"/>
                </a:solidFill>
              </a:rPr>
              <a:t>  printf ("i /++i = %d\n, ",ii );</a:t>
            </a:r>
          </a:p>
          <a:p>
            <a:pPr eaLnBrk="1" hangingPunct="1">
              <a:lnSpc>
                <a:spcPct val="110000"/>
              </a:lnSpc>
              <a:spcAft>
                <a:spcPts val="800"/>
              </a:spcAft>
              <a:buFont typeface="Arial" pitchFamily="34" charset="0"/>
              <a:buNone/>
            </a:pPr>
            <a:r>
              <a:rPr lang="en-US" sz="1400">
                <a:solidFill>
                  <a:schemeClr val="accent2"/>
                </a:solidFill>
              </a:rPr>
              <a:t>  printf("num[i] = %d\n", num[i]);</a:t>
            </a:r>
          </a:p>
          <a:p>
            <a:pPr eaLnBrk="1" hangingPunct="1">
              <a:lnSpc>
                <a:spcPct val="110000"/>
              </a:lnSpc>
              <a:spcAft>
                <a:spcPts val="800"/>
              </a:spcAft>
              <a:buFont typeface="Arial" pitchFamily="34" charset="0"/>
              <a:buNone/>
            </a:pPr>
            <a:r>
              <a:rPr lang="en-US" sz="1400">
                <a:solidFill>
                  <a:schemeClr val="accent2"/>
                </a:solidFill>
              </a:rPr>
              <a:t>  return 0;</a:t>
            </a:r>
          </a:p>
          <a:p>
            <a:pPr eaLnBrk="1" hangingPunct="1">
              <a:lnSpc>
                <a:spcPct val="110000"/>
              </a:lnSpc>
              <a:spcAft>
                <a:spcPts val="800"/>
              </a:spcAft>
              <a:buFont typeface="Arial" pitchFamily="34" charset="0"/>
              <a:buNone/>
            </a:pPr>
            <a:r>
              <a:rPr lang="en-US" sz="1400">
                <a:solidFill>
                  <a:schemeClr val="accent2"/>
                </a:solidFill>
              </a:rPr>
              <a:t>}</a:t>
            </a:r>
          </a:p>
        </p:txBody>
      </p:sp>
      <p:sp>
        <p:nvSpPr>
          <p:cNvPr id="5" name="AutoShape 4"/>
          <p:cNvSpPr>
            <a:spLocks noChangeArrowheads="1"/>
          </p:cNvSpPr>
          <p:nvPr/>
        </p:nvSpPr>
        <p:spPr bwMode="auto">
          <a:xfrm>
            <a:off x="4945380" y="3299460"/>
            <a:ext cx="4648200" cy="1066800"/>
          </a:xfrm>
          <a:prstGeom prst="wedgeEllipseCallout">
            <a:avLst>
              <a:gd name="adj1" fmla="val -103894"/>
              <a:gd name="adj2" fmla="val 169792"/>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Better not to mix increment / decrement ++ / --) in expressions. They are prone to undefined behavior. </a:t>
            </a:r>
          </a:p>
        </p:txBody>
      </p:sp>
    </p:spTree>
    <p:extLst>
      <p:ext uri="{BB962C8B-B14F-4D97-AF65-F5344CB8AC3E}">
        <p14:creationId xmlns:p14="http://schemas.microsoft.com/office/powerpoint/2010/main" val="31854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Coding Proficient - Summary</a:t>
            </a:r>
            <a:endParaRPr lang="en-US" dirty="0"/>
          </a:p>
        </p:txBody>
      </p:sp>
      <p:sp>
        <p:nvSpPr>
          <p:cNvPr id="4" name="Text Placeholder 3"/>
          <p:cNvSpPr>
            <a:spLocks noGrp="1"/>
          </p:cNvSpPr>
          <p:nvPr>
            <p:ph type="body" sz="quarter" idx="4294967295"/>
          </p:nvPr>
        </p:nvSpPr>
        <p:spPr>
          <a:xfrm>
            <a:off x="761999" y="2263459"/>
            <a:ext cx="6781801" cy="5186576"/>
          </a:xfrm>
          <a:prstGeom prst="rect">
            <a:avLst/>
          </a:prstGeom>
        </p:spPr>
        <p:txBody>
          <a:bodyPr>
            <a:normAutofit/>
          </a:bodyPr>
          <a:lstStyle/>
          <a:p>
            <a:pPr>
              <a:buFont typeface="Wingdings" pitchFamily="2" charset="2"/>
              <a:buChar char="ü"/>
            </a:pPr>
            <a:r>
              <a:rPr lang="en-US" sz="2800" dirty="0" smtClean="0">
                <a:solidFill>
                  <a:schemeClr val="tx1"/>
                </a:solidFill>
                <a:latin typeface="Arial" pitchFamily="34" charset="0"/>
              </a:rPr>
              <a:t>Writing code with zero errors</a:t>
            </a:r>
          </a:p>
          <a:p>
            <a:pPr>
              <a:buFont typeface="Wingdings" pitchFamily="2" charset="2"/>
              <a:buChar char="ü"/>
            </a:pPr>
            <a:r>
              <a:rPr lang="en-US" sz="2800" dirty="0" smtClean="0">
                <a:latin typeface="Arial" pitchFamily="34" charset="0"/>
              </a:rPr>
              <a:t>Cyclomatic complexity less than 10 for most of the code</a:t>
            </a:r>
          </a:p>
          <a:p>
            <a:pPr>
              <a:buFont typeface="Wingdings" pitchFamily="2" charset="2"/>
              <a:buChar char="ü"/>
            </a:pPr>
            <a:r>
              <a:rPr lang="en-US" sz="2800" dirty="0" smtClean="0">
                <a:solidFill>
                  <a:schemeClr val="tx1"/>
                </a:solidFill>
                <a:latin typeface="Arial" pitchFamily="34" charset="0"/>
              </a:rPr>
              <a:t>Network level Portability</a:t>
            </a:r>
          </a:p>
          <a:p>
            <a:pPr>
              <a:buFont typeface="Wingdings" pitchFamily="2" charset="2"/>
              <a:buChar char="ü"/>
            </a:pPr>
            <a:r>
              <a:rPr lang="en-US" sz="2800" dirty="0" smtClean="0">
                <a:latin typeface="Arial" pitchFamily="34" charset="0"/>
              </a:rPr>
              <a:t>Debugging code through tracing / Debugging</a:t>
            </a:r>
            <a:endParaRPr lang="en-US" sz="2800" dirty="0" smtClean="0">
              <a:solidFill>
                <a:schemeClr val="tx1"/>
              </a:solidFill>
              <a:latin typeface="Arial" pitchFamily="34" charset="0"/>
            </a:endParaRPr>
          </a:p>
        </p:txBody>
      </p:sp>
      <p:pic>
        <p:nvPicPr>
          <p:cNvPr id="5" name="Picture 2" descr="File:Lexcycle Stanza icon.png"/>
          <p:cNvPicPr>
            <a:picLocks noChangeAspect="1" noChangeArrowheads="1"/>
          </p:cNvPicPr>
          <p:nvPr/>
        </p:nvPicPr>
        <p:blipFill>
          <a:blip r:embed="rId2"/>
          <a:srcRect/>
          <a:stretch>
            <a:fillRect/>
          </a:stretch>
        </p:blipFill>
        <p:spPr bwMode="auto">
          <a:xfrm>
            <a:off x="8170135" y="2410502"/>
            <a:ext cx="2756628" cy="2446245"/>
          </a:xfrm>
          <a:prstGeom prst="rect">
            <a:avLst/>
          </a:prstGeom>
          <a:noFill/>
        </p:spPr>
      </p:pic>
    </p:spTree>
    <p:extLst>
      <p:ext uri="{BB962C8B-B14F-4D97-AF65-F5344CB8AC3E}">
        <p14:creationId xmlns:p14="http://schemas.microsoft.com/office/powerpoint/2010/main" val="768637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Use of = instead of == (Incorrect Code)</a:t>
            </a:r>
          </a:p>
        </p:txBody>
      </p:sp>
      <p:sp>
        <p:nvSpPr>
          <p:cNvPr id="4" name="Text Placeholder 3"/>
          <p:cNvSpPr>
            <a:spLocks noGrp="1" noChangeArrowheads="1"/>
          </p:cNvSpPr>
          <p:nvPr>
            <p:ph type="body" idx="4294967295"/>
          </p:nvPr>
        </p:nvSpPr>
        <p:spPr>
          <a:xfrm>
            <a:off x="738050" y="2062152"/>
            <a:ext cx="7369629"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914400" y="2884170"/>
            <a:ext cx="4876800" cy="4211638"/>
          </a:xfrm>
          <a:prstGeom prst="rect">
            <a:avLst/>
          </a:prstGeom>
          <a:noFill/>
          <a:ln w="9525" algn="ctr">
            <a:noFill/>
            <a:miter lim="800000"/>
            <a:headEnd/>
            <a:tailEnd/>
          </a:ln>
          <a:effectLst/>
        </p:spPr>
        <p:txBody>
          <a:bodyPr>
            <a:spAutoFit/>
          </a:bodyPr>
          <a:lstStyle/>
          <a:p>
            <a:r>
              <a:rPr lang="en-US" sz="1800"/>
              <a:t>#include&lt;stdio.h&gt;</a:t>
            </a:r>
          </a:p>
          <a:p>
            <a:r>
              <a:rPr lang="en-US" sz="1800"/>
              <a:t>#define NUMBER 6</a:t>
            </a:r>
          </a:p>
          <a:p>
            <a:r>
              <a:rPr lang="en-US" sz="1800"/>
              <a:t>int main()</a:t>
            </a:r>
          </a:p>
          <a:p>
            <a:r>
              <a:rPr lang="en-US" sz="1800"/>
              <a:t>{</a:t>
            </a:r>
          </a:p>
          <a:p>
            <a:r>
              <a:rPr lang="en-US" sz="1800"/>
              <a:t>        int x = 5;</a:t>
            </a:r>
          </a:p>
          <a:p>
            <a:r>
              <a:rPr lang="en-US" sz="1800"/>
              <a:t>        if( x = NUMBER )</a:t>
            </a:r>
          </a:p>
          <a:p>
            <a:r>
              <a:rPr lang="en-US" sz="1800"/>
              <a:t>        {</a:t>
            </a:r>
          </a:p>
          <a:p>
            <a:r>
              <a:rPr lang="en-US" sz="1800"/>
              <a:t>                printf("If part gets executed \n");</a:t>
            </a:r>
          </a:p>
          <a:p>
            <a:r>
              <a:rPr lang="en-US" sz="1800"/>
              <a:t>        }</a:t>
            </a:r>
          </a:p>
          <a:p>
            <a:r>
              <a:rPr lang="en-US" sz="1800"/>
              <a:t>        else</a:t>
            </a:r>
          </a:p>
          <a:p>
            <a:r>
              <a:rPr lang="en-US" sz="1800"/>
              <a:t>        {</a:t>
            </a:r>
          </a:p>
          <a:p>
            <a:r>
              <a:rPr lang="en-US" sz="1800"/>
              <a:t>                printf("Else part gets executed \n");</a:t>
            </a:r>
          </a:p>
          <a:p>
            <a:r>
              <a:rPr lang="en-US" sz="1800"/>
              <a:t>        }</a:t>
            </a:r>
          </a:p>
          <a:p>
            <a:r>
              <a:rPr lang="en-US" sz="1800"/>
              <a:t>        return 0;</a:t>
            </a:r>
          </a:p>
          <a:p>
            <a:r>
              <a:rPr lang="en-US" sz="1800"/>
              <a:t>}</a:t>
            </a:r>
          </a:p>
        </p:txBody>
      </p:sp>
      <p:sp>
        <p:nvSpPr>
          <p:cNvPr id="6" name="AutoShape 5"/>
          <p:cNvSpPr>
            <a:spLocks noChangeArrowheads="1"/>
          </p:cNvSpPr>
          <p:nvPr/>
        </p:nvSpPr>
        <p:spPr bwMode="auto">
          <a:xfrm>
            <a:off x="3581399" y="6219508"/>
            <a:ext cx="5029200" cy="1752600"/>
          </a:xfrm>
          <a:prstGeom prst="wedgeEllipseCallout">
            <a:avLst>
              <a:gd name="adj1" fmla="val -79712"/>
              <a:gd name="adj2" fmla="val -148824"/>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Using = for comparison always make the condition inside true, therefore the else part never gets executed. In this case compiler never gives error</a:t>
            </a:r>
            <a:r>
              <a:rPr lang="en-US"/>
              <a:t> </a:t>
            </a:r>
          </a:p>
        </p:txBody>
      </p:sp>
      <p:sp>
        <p:nvSpPr>
          <p:cNvPr id="7" name="Cloud Callout 6"/>
          <p:cNvSpPr/>
          <p:nvPr/>
        </p:nvSpPr>
        <p:spPr>
          <a:xfrm>
            <a:off x="5127171" y="2884170"/>
            <a:ext cx="529698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49627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Use of = instead of == (Output with splint)</a:t>
            </a:r>
          </a:p>
        </p:txBody>
      </p:sp>
      <p:pic>
        <p:nvPicPr>
          <p:cNvPr id="4" name="Picture 4"/>
          <p:cNvPicPr>
            <a:picLocks noChangeAspect="1" noChangeArrowheads="1"/>
          </p:cNvPicPr>
          <p:nvPr/>
        </p:nvPicPr>
        <p:blipFill>
          <a:blip r:embed="rId2"/>
          <a:srcRect/>
          <a:stretch>
            <a:fillRect/>
          </a:stretch>
        </p:blipFill>
        <p:spPr bwMode="auto">
          <a:xfrm>
            <a:off x="525780" y="2945130"/>
            <a:ext cx="9144000" cy="2514600"/>
          </a:xfrm>
          <a:prstGeom prst="rect">
            <a:avLst/>
          </a:prstGeom>
          <a:noFill/>
        </p:spPr>
      </p:pic>
    </p:spTree>
    <p:extLst>
      <p:ext uri="{BB962C8B-B14F-4D97-AF65-F5344CB8AC3E}">
        <p14:creationId xmlns:p14="http://schemas.microsoft.com/office/powerpoint/2010/main" val="3587784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Use of = instead of == (Correct Code)</a:t>
            </a:r>
          </a:p>
        </p:txBody>
      </p:sp>
      <p:sp>
        <p:nvSpPr>
          <p:cNvPr id="4" name="Rectangle 3"/>
          <p:cNvSpPr>
            <a:spLocks noChangeArrowheads="1"/>
          </p:cNvSpPr>
          <p:nvPr/>
        </p:nvSpPr>
        <p:spPr bwMode="auto">
          <a:xfrm>
            <a:off x="1767840" y="3171825"/>
            <a:ext cx="5105400" cy="5191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400" dirty="0">
                <a:solidFill>
                  <a:schemeClr val="accent2"/>
                </a:solidFill>
              </a:rPr>
              <a:t>#include&lt;</a:t>
            </a:r>
            <a:r>
              <a:rPr lang="en-US" sz="1400" dirty="0" err="1">
                <a:solidFill>
                  <a:schemeClr val="accent2"/>
                </a:solidFill>
              </a:rPr>
              <a:t>stdio.h</a:t>
            </a:r>
            <a:r>
              <a:rPr lang="en-US" sz="1400" dirty="0">
                <a:solidFill>
                  <a:schemeClr val="accent2"/>
                </a:solidFill>
              </a:rPr>
              <a:t>&gt;</a:t>
            </a:r>
          </a:p>
          <a:p>
            <a:pPr eaLnBrk="1" hangingPunct="1">
              <a:lnSpc>
                <a:spcPct val="110000"/>
              </a:lnSpc>
              <a:spcAft>
                <a:spcPts val="800"/>
              </a:spcAft>
              <a:buFont typeface="Arial" pitchFamily="34" charset="0"/>
              <a:buNone/>
            </a:pPr>
            <a:r>
              <a:rPr lang="en-US" sz="1400" dirty="0">
                <a:solidFill>
                  <a:schemeClr val="accent2"/>
                </a:solidFill>
              </a:rPr>
              <a:t>#define NUMBER 6</a:t>
            </a:r>
          </a:p>
          <a:p>
            <a:pPr eaLnBrk="1" hangingPunct="1">
              <a:lnSpc>
                <a:spcPct val="110000"/>
              </a:lnSpc>
              <a:spcAft>
                <a:spcPts val="800"/>
              </a:spcAft>
              <a:buFont typeface="Arial" pitchFamily="34" charset="0"/>
              <a:buNone/>
            </a:pPr>
            <a:r>
              <a:rPr lang="en-US" sz="1400" dirty="0" err="1">
                <a:solidFill>
                  <a:schemeClr val="accent2"/>
                </a:solidFill>
              </a:rPr>
              <a:t>int</a:t>
            </a:r>
            <a:r>
              <a:rPr lang="en-US" sz="1400" dirty="0">
                <a:solidFill>
                  <a:schemeClr val="accent2"/>
                </a:solidFill>
              </a:rPr>
              <a:t> main()</a:t>
            </a:r>
          </a:p>
          <a:p>
            <a:pPr eaLnBrk="1" hangingPunct="1">
              <a:lnSpc>
                <a:spcPct val="110000"/>
              </a:lnSpc>
              <a:spcAft>
                <a:spcPts val="800"/>
              </a:spcAft>
              <a:buFont typeface="Arial" pitchFamily="34" charset="0"/>
              <a:buNone/>
            </a:pPr>
            <a:r>
              <a:rPr lang="en-US" sz="1400" dirty="0">
                <a:solidFill>
                  <a:schemeClr val="accent2"/>
                </a:solidFill>
              </a:rPr>
              <a:t>{</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int</a:t>
            </a:r>
            <a:r>
              <a:rPr lang="en-US" sz="1400" dirty="0">
                <a:solidFill>
                  <a:schemeClr val="accent2"/>
                </a:solidFill>
              </a:rPr>
              <a:t> x = 5;</a:t>
            </a:r>
          </a:p>
          <a:p>
            <a:pPr eaLnBrk="1" hangingPunct="1">
              <a:lnSpc>
                <a:spcPct val="110000"/>
              </a:lnSpc>
              <a:spcAft>
                <a:spcPts val="800"/>
              </a:spcAft>
              <a:buFont typeface="Arial" pitchFamily="34" charset="0"/>
              <a:buNone/>
            </a:pPr>
            <a:r>
              <a:rPr lang="en-US" sz="1400" dirty="0">
                <a:solidFill>
                  <a:schemeClr val="accent2"/>
                </a:solidFill>
              </a:rPr>
              <a:t>        if( NUMBER == x)</a:t>
            </a:r>
          </a:p>
          <a:p>
            <a:pPr eaLnBrk="1" hangingPunct="1">
              <a:lnSpc>
                <a:spcPct val="110000"/>
              </a:lnSpc>
              <a:spcAft>
                <a:spcPts val="800"/>
              </a:spcAft>
              <a:buFont typeface="Arial" pitchFamily="34" charset="0"/>
              <a:buNone/>
            </a:pPr>
            <a:r>
              <a:rPr lang="en-US" sz="1400" dirty="0">
                <a:solidFill>
                  <a:schemeClr val="accent2"/>
                </a:solidFill>
              </a:rPr>
              <a:t>        {</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printf</a:t>
            </a:r>
            <a:r>
              <a:rPr lang="en-US" sz="1400" dirty="0">
                <a:solidFill>
                  <a:schemeClr val="accent2"/>
                </a:solidFill>
              </a:rPr>
              <a:t>("If part gets executed \n");</a:t>
            </a:r>
          </a:p>
          <a:p>
            <a:pPr eaLnBrk="1" hangingPunct="1">
              <a:lnSpc>
                <a:spcPct val="110000"/>
              </a:lnSpc>
              <a:spcAft>
                <a:spcPts val="800"/>
              </a:spcAft>
              <a:buFont typeface="Arial" pitchFamily="34" charset="0"/>
              <a:buNone/>
            </a:pPr>
            <a:r>
              <a:rPr lang="en-US" sz="1400" dirty="0">
                <a:solidFill>
                  <a:schemeClr val="accent2"/>
                </a:solidFill>
              </a:rPr>
              <a:t>        }</a:t>
            </a:r>
          </a:p>
          <a:p>
            <a:pPr eaLnBrk="1" hangingPunct="1">
              <a:lnSpc>
                <a:spcPct val="110000"/>
              </a:lnSpc>
              <a:spcAft>
                <a:spcPts val="800"/>
              </a:spcAft>
              <a:buFont typeface="Arial" pitchFamily="34" charset="0"/>
              <a:buNone/>
            </a:pPr>
            <a:r>
              <a:rPr lang="en-US" sz="1400" dirty="0">
                <a:solidFill>
                  <a:schemeClr val="accent2"/>
                </a:solidFill>
              </a:rPr>
              <a:t>        else</a:t>
            </a:r>
          </a:p>
          <a:p>
            <a:pPr eaLnBrk="1" hangingPunct="1">
              <a:lnSpc>
                <a:spcPct val="110000"/>
              </a:lnSpc>
              <a:spcAft>
                <a:spcPts val="800"/>
              </a:spcAft>
              <a:buFont typeface="Arial" pitchFamily="34" charset="0"/>
              <a:buNone/>
            </a:pPr>
            <a:r>
              <a:rPr lang="en-US" sz="1400" dirty="0">
                <a:solidFill>
                  <a:schemeClr val="accent2"/>
                </a:solidFill>
              </a:rPr>
              <a:t>        {</a:t>
            </a:r>
          </a:p>
          <a:p>
            <a:pPr eaLnBrk="1" hangingPunct="1">
              <a:lnSpc>
                <a:spcPct val="110000"/>
              </a:lnSpc>
              <a:spcAft>
                <a:spcPts val="800"/>
              </a:spcAft>
              <a:buFont typeface="Arial" pitchFamily="34" charset="0"/>
              <a:buNone/>
            </a:pPr>
            <a:r>
              <a:rPr lang="en-US" sz="1400" dirty="0">
                <a:solidFill>
                  <a:schemeClr val="accent2"/>
                </a:solidFill>
              </a:rPr>
              <a:t>                </a:t>
            </a:r>
            <a:r>
              <a:rPr lang="en-US" sz="1400" dirty="0" err="1">
                <a:solidFill>
                  <a:schemeClr val="accent2"/>
                </a:solidFill>
              </a:rPr>
              <a:t>printf</a:t>
            </a:r>
            <a:r>
              <a:rPr lang="en-US" sz="1400" dirty="0">
                <a:solidFill>
                  <a:schemeClr val="accent2"/>
                </a:solidFill>
              </a:rPr>
              <a:t>("Else part gets executed \n");</a:t>
            </a:r>
          </a:p>
          <a:p>
            <a:pPr eaLnBrk="1" hangingPunct="1">
              <a:lnSpc>
                <a:spcPct val="110000"/>
              </a:lnSpc>
              <a:spcAft>
                <a:spcPts val="800"/>
              </a:spcAft>
              <a:buFont typeface="Arial" pitchFamily="34" charset="0"/>
              <a:buNone/>
            </a:pPr>
            <a:r>
              <a:rPr lang="en-US" sz="1400" dirty="0">
                <a:solidFill>
                  <a:schemeClr val="accent2"/>
                </a:solidFill>
              </a:rPr>
              <a:t>        }</a:t>
            </a:r>
          </a:p>
          <a:p>
            <a:pPr eaLnBrk="1" hangingPunct="1">
              <a:lnSpc>
                <a:spcPct val="110000"/>
              </a:lnSpc>
              <a:spcAft>
                <a:spcPts val="800"/>
              </a:spcAft>
              <a:buFont typeface="Arial" pitchFamily="34" charset="0"/>
              <a:buNone/>
            </a:pPr>
            <a:r>
              <a:rPr lang="en-US" sz="1400" dirty="0">
                <a:solidFill>
                  <a:schemeClr val="accent2"/>
                </a:solidFill>
              </a:rPr>
              <a:t>        return 0;</a:t>
            </a:r>
          </a:p>
          <a:p>
            <a:pPr eaLnBrk="1" hangingPunct="1">
              <a:lnSpc>
                <a:spcPct val="110000"/>
              </a:lnSpc>
              <a:spcAft>
                <a:spcPts val="800"/>
              </a:spcAft>
              <a:buFont typeface="Arial" pitchFamily="34" charset="0"/>
              <a:buNone/>
            </a:pPr>
            <a:r>
              <a:rPr lang="en-US" sz="1400" dirty="0">
                <a:solidFill>
                  <a:schemeClr val="accent2"/>
                </a:solidFill>
              </a:rPr>
              <a:t>}</a:t>
            </a:r>
          </a:p>
        </p:txBody>
      </p:sp>
      <p:sp>
        <p:nvSpPr>
          <p:cNvPr id="5" name="AutoShape 4"/>
          <p:cNvSpPr>
            <a:spLocks noChangeArrowheads="1"/>
          </p:cNvSpPr>
          <p:nvPr/>
        </p:nvSpPr>
        <p:spPr bwMode="auto">
          <a:xfrm>
            <a:off x="5882640" y="3105150"/>
            <a:ext cx="4038600" cy="1295400"/>
          </a:xfrm>
          <a:prstGeom prst="wedgeEllipseCallout">
            <a:avLst>
              <a:gd name="adj1" fmla="val -100903"/>
              <a:gd name="adj2" fmla="val 89463"/>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Good Practice is to keep constant on left side so that such unintentional errors can be captured by  compiler itself</a:t>
            </a:r>
          </a:p>
        </p:txBody>
      </p:sp>
    </p:spTree>
    <p:extLst>
      <p:ext uri="{BB962C8B-B14F-4D97-AF65-F5344CB8AC3E}">
        <p14:creationId xmlns:p14="http://schemas.microsoft.com/office/powerpoint/2010/main" val="305004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Break missing in switch-case (Incorrect Code)</a:t>
            </a:r>
          </a:p>
        </p:txBody>
      </p:sp>
      <p:sp>
        <p:nvSpPr>
          <p:cNvPr id="4" name="Text Placeholder 3"/>
          <p:cNvSpPr>
            <a:spLocks noGrp="1" noChangeArrowheads="1"/>
          </p:cNvSpPr>
          <p:nvPr>
            <p:ph type="body" idx="4294967295"/>
          </p:nvPr>
        </p:nvSpPr>
        <p:spPr>
          <a:xfrm>
            <a:off x="960120" y="2148618"/>
            <a:ext cx="7434943"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960120" y="3204210"/>
            <a:ext cx="4876800" cy="4973638"/>
          </a:xfrm>
          <a:prstGeom prst="rect">
            <a:avLst/>
          </a:prstGeom>
          <a:noFill/>
          <a:ln w="9525" algn="ctr">
            <a:noFill/>
            <a:miter lim="800000"/>
            <a:headEnd/>
            <a:tailEnd/>
          </a:ln>
          <a:effectLst/>
        </p:spPr>
        <p:txBody>
          <a:bodyPr>
            <a:spAutoFit/>
          </a:bodyPr>
          <a:lstStyle/>
          <a:p>
            <a:r>
              <a:rPr lang="en-US" sz="1800" dirty="0"/>
              <a:t>#include&lt;</a:t>
            </a:r>
            <a:r>
              <a:rPr lang="en-US" sz="1800" dirty="0" err="1"/>
              <a:t>stdio.h</a:t>
            </a:r>
            <a:r>
              <a:rPr lang="en-US" sz="1800" dirty="0"/>
              <a:t>&gt;</a:t>
            </a:r>
          </a:p>
          <a:p>
            <a:r>
              <a:rPr lang="en-US" sz="1800" dirty="0" err="1"/>
              <a:t>int</a:t>
            </a:r>
            <a:r>
              <a:rPr lang="en-US" sz="1800" dirty="0"/>
              <a:t> main()</a:t>
            </a:r>
          </a:p>
          <a:p>
            <a:r>
              <a:rPr lang="en-US" sz="1800" dirty="0"/>
              <a:t>{</a:t>
            </a:r>
          </a:p>
          <a:p>
            <a:r>
              <a:rPr lang="en-US" sz="1800" dirty="0"/>
              <a:t>        </a:t>
            </a:r>
            <a:r>
              <a:rPr lang="en-US" sz="1800" dirty="0" err="1"/>
              <a:t>int</a:t>
            </a:r>
            <a:r>
              <a:rPr lang="en-US" sz="1800" dirty="0"/>
              <a:t> x = 2;</a:t>
            </a:r>
          </a:p>
          <a:p>
            <a:r>
              <a:rPr lang="en-US" sz="1800" dirty="0"/>
              <a:t>        switch (x)</a:t>
            </a:r>
          </a:p>
          <a:p>
            <a:r>
              <a:rPr lang="en-US" sz="1800" dirty="0"/>
              <a:t>        {</a:t>
            </a:r>
          </a:p>
          <a:p>
            <a:r>
              <a:rPr lang="en-US" sz="1800" dirty="0"/>
              <a:t>                case 1:</a:t>
            </a:r>
          </a:p>
          <a:p>
            <a:r>
              <a:rPr lang="en-US" sz="1800" dirty="0"/>
              <a:t>                                </a:t>
            </a:r>
            <a:r>
              <a:rPr lang="en-US" sz="1800" dirty="0" err="1"/>
              <a:t>printf</a:t>
            </a:r>
            <a:r>
              <a:rPr lang="en-US" sz="1800" dirty="0"/>
              <a:t>("One\n");</a:t>
            </a:r>
          </a:p>
          <a:p>
            <a:r>
              <a:rPr lang="en-US" sz="1800" dirty="0"/>
              <a:t>                case 2:</a:t>
            </a:r>
          </a:p>
          <a:p>
            <a:r>
              <a:rPr lang="en-US" sz="1800" dirty="0"/>
              <a:t>                                </a:t>
            </a:r>
            <a:r>
              <a:rPr lang="en-US" sz="1800" dirty="0" err="1"/>
              <a:t>printf</a:t>
            </a:r>
            <a:r>
              <a:rPr lang="en-US" sz="1800" dirty="0"/>
              <a:t>("two\n");</a:t>
            </a:r>
          </a:p>
          <a:p>
            <a:r>
              <a:rPr lang="en-US" sz="1800" dirty="0"/>
              <a:t>                case 3:</a:t>
            </a:r>
          </a:p>
          <a:p>
            <a:r>
              <a:rPr lang="en-US" sz="1800" dirty="0"/>
              <a:t>                                </a:t>
            </a:r>
            <a:r>
              <a:rPr lang="en-US" sz="1800" dirty="0" err="1"/>
              <a:t>printf</a:t>
            </a:r>
            <a:r>
              <a:rPr lang="en-US" sz="1800" dirty="0"/>
              <a:t>("Three\n");</a:t>
            </a:r>
          </a:p>
          <a:p>
            <a:r>
              <a:rPr lang="en-US" sz="1800" dirty="0"/>
              <a:t>                default:</a:t>
            </a:r>
          </a:p>
          <a:p>
            <a:r>
              <a:rPr lang="en-US" sz="1800" dirty="0"/>
              <a:t>                                </a:t>
            </a:r>
            <a:r>
              <a:rPr lang="en-US" sz="1800" dirty="0" err="1"/>
              <a:t>printf</a:t>
            </a:r>
            <a:r>
              <a:rPr lang="en-US" sz="1800" dirty="0"/>
              <a:t>("Default\n");</a:t>
            </a:r>
          </a:p>
          <a:p>
            <a:r>
              <a:rPr lang="en-US" sz="1800" dirty="0"/>
              <a:t>        }</a:t>
            </a:r>
          </a:p>
          <a:p>
            <a:r>
              <a:rPr lang="en-US" sz="1800" dirty="0"/>
              <a:t>        return 0;</a:t>
            </a:r>
          </a:p>
          <a:p>
            <a:r>
              <a:rPr lang="en-US" sz="1800" dirty="0"/>
              <a:t>}</a:t>
            </a:r>
          </a:p>
          <a:p>
            <a:endParaRPr lang="en-US" sz="1400" dirty="0"/>
          </a:p>
        </p:txBody>
      </p:sp>
      <p:sp>
        <p:nvSpPr>
          <p:cNvPr id="6" name="AutoShape 5"/>
          <p:cNvSpPr>
            <a:spLocks noChangeArrowheads="1"/>
          </p:cNvSpPr>
          <p:nvPr/>
        </p:nvSpPr>
        <p:spPr bwMode="auto">
          <a:xfrm>
            <a:off x="5091249" y="5648053"/>
            <a:ext cx="4555671" cy="2286000"/>
          </a:xfrm>
          <a:prstGeom prst="wedgeEllipseCallout">
            <a:avLst>
              <a:gd name="adj1" fmla="val -95074"/>
              <a:gd name="adj2" fmla="val -57143"/>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dirty="0">
                <a:solidFill>
                  <a:srgbClr val="FF6B11"/>
                </a:solidFill>
              </a:rPr>
              <a:t>break statement  is missing in all cases causing the remaining cases to get execute. Such a scenario may executed the part of code not desired to be executed resulted  into unwanted behavior (fall through statement)</a:t>
            </a:r>
          </a:p>
        </p:txBody>
      </p:sp>
      <p:sp>
        <p:nvSpPr>
          <p:cNvPr id="7" name="Cloud Callout 6"/>
          <p:cNvSpPr/>
          <p:nvPr/>
        </p:nvSpPr>
        <p:spPr>
          <a:xfrm>
            <a:off x="5385163" y="2986496"/>
            <a:ext cx="5427617"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333436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Break missing in switch-case (Output with splint)</a:t>
            </a:r>
          </a:p>
        </p:txBody>
      </p:sp>
      <p:pic>
        <p:nvPicPr>
          <p:cNvPr id="4" name="Picture 4"/>
          <p:cNvPicPr>
            <a:picLocks noChangeAspect="1" noChangeArrowheads="1"/>
          </p:cNvPicPr>
          <p:nvPr/>
        </p:nvPicPr>
        <p:blipFill>
          <a:blip r:embed="rId2"/>
          <a:srcRect/>
          <a:stretch>
            <a:fillRect/>
          </a:stretch>
        </p:blipFill>
        <p:spPr bwMode="auto">
          <a:xfrm>
            <a:off x="1211580" y="3284220"/>
            <a:ext cx="9144000" cy="1905000"/>
          </a:xfrm>
          <a:prstGeom prst="rect">
            <a:avLst/>
          </a:prstGeom>
          <a:noFill/>
        </p:spPr>
      </p:pic>
    </p:spTree>
    <p:extLst>
      <p:ext uri="{BB962C8B-B14F-4D97-AF65-F5344CB8AC3E}">
        <p14:creationId xmlns:p14="http://schemas.microsoft.com/office/powerpoint/2010/main" val="1245428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Break missing in switch-case (Correct Code)</a:t>
            </a:r>
          </a:p>
        </p:txBody>
      </p:sp>
      <p:sp>
        <p:nvSpPr>
          <p:cNvPr id="4" name="Rectangle 3"/>
          <p:cNvSpPr>
            <a:spLocks noChangeArrowheads="1"/>
          </p:cNvSpPr>
          <p:nvPr/>
        </p:nvSpPr>
        <p:spPr bwMode="auto">
          <a:xfrm>
            <a:off x="2053590" y="2851785"/>
            <a:ext cx="5105400" cy="5191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000">
                <a:solidFill>
                  <a:schemeClr val="accent2"/>
                </a:solidFill>
              </a:rPr>
              <a:t>#include&lt;stdio.h&gt;</a:t>
            </a:r>
          </a:p>
          <a:p>
            <a:pPr eaLnBrk="1" hangingPunct="1">
              <a:lnSpc>
                <a:spcPct val="110000"/>
              </a:lnSpc>
              <a:spcAft>
                <a:spcPts val="800"/>
              </a:spcAft>
              <a:buFont typeface="Arial" pitchFamily="34" charset="0"/>
              <a:buNone/>
            </a:pPr>
            <a:endParaRPr lang="en-US" sz="1000">
              <a:solidFill>
                <a:schemeClr val="accent2"/>
              </a:solidFill>
            </a:endParaRPr>
          </a:p>
          <a:p>
            <a:pPr eaLnBrk="1" hangingPunct="1">
              <a:lnSpc>
                <a:spcPct val="110000"/>
              </a:lnSpc>
              <a:spcAft>
                <a:spcPts val="800"/>
              </a:spcAft>
              <a:buFont typeface="Arial" pitchFamily="34" charset="0"/>
              <a:buNone/>
            </a:pPr>
            <a:r>
              <a:rPr lang="en-US" sz="1000">
                <a:solidFill>
                  <a:schemeClr val="accent2"/>
                </a:solidFill>
              </a:rPr>
              <a:t>int main()</a:t>
            </a:r>
          </a:p>
          <a:p>
            <a:pPr eaLnBrk="1" hangingPunct="1">
              <a:lnSpc>
                <a:spcPct val="110000"/>
              </a:lnSpc>
              <a:spcAft>
                <a:spcPts val="800"/>
              </a:spcAft>
              <a:buFont typeface="Arial" pitchFamily="34" charset="0"/>
              <a:buNone/>
            </a:pPr>
            <a:r>
              <a:rPr lang="en-US" sz="1000">
                <a:solidFill>
                  <a:schemeClr val="accent2"/>
                </a:solidFill>
              </a:rPr>
              <a:t>{</a:t>
            </a:r>
          </a:p>
          <a:p>
            <a:pPr eaLnBrk="1" hangingPunct="1">
              <a:lnSpc>
                <a:spcPct val="110000"/>
              </a:lnSpc>
              <a:spcAft>
                <a:spcPts val="800"/>
              </a:spcAft>
              <a:buFont typeface="Arial" pitchFamily="34" charset="0"/>
              <a:buNone/>
            </a:pPr>
            <a:r>
              <a:rPr lang="en-US" sz="1000">
                <a:solidFill>
                  <a:schemeClr val="accent2"/>
                </a:solidFill>
              </a:rPr>
              <a:t>        int x = 2;</a:t>
            </a:r>
          </a:p>
          <a:p>
            <a:pPr eaLnBrk="1" hangingPunct="1">
              <a:lnSpc>
                <a:spcPct val="110000"/>
              </a:lnSpc>
              <a:spcAft>
                <a:spcPts val="800"/>
              </a:spcAft>
              <a:buFont typeface="Arial" pitchFamily="34" charset="0"/>
              <a:buNone/>
            </a:pPr>
            <a:r>
              <a:rPr lang="en-US" sz="1000">
                <a:solidFill>
                  <a:schemeClr val="accent2"/>
                </a:solidFill>
              </a:rPr>
              <a:t>        switch (x)</a:t>
            </a:r>
          </a:p>
          <a:p>
            <a:pPr eaLnBrk="1" hangingPunct="1">
              <a:lnSpc>
                <a:spcPct val="110000"/>
              </a:lnSpc>
              <a:spcAft>
                <a:spcPts val="800"/>
              </a:spcAft>
              <a:buFont typeface="Arial" pitchFamily="34" charset="0"/>
              <a:buNone/>
            </a:pPr>
            <a:r>
              <a:rPr lang="en-US" sz="1000">
                <a:solidFill>
                  <a:schemeClr val="accent2"/>
                </a:solidFill>
              </a:rPr>
              <a:t>        {</a:t>
            </a:r>
          </a:p>
          <a:p>
            <a:pPr eaLnBrk="1" hangingPunct="1">
              <a:lnSpc>
                <a:spcPct val="110000"/>
              </a:lnSpc>
              <a:spcAft>
                <a:spcPts val="800"/>
              </a:spcAft>
              <a:buFont typeface="Arial" pitchFamily="34" charset="0"/>
              <a:buNone/>
            </a:pPr>
            <a:r>
              <a:rPr lang="en-US" sz="1000">
                <a:solidFill>
                  <a:schemeClr val="accent2"/>
                </a:solidFill>
              </a:rPr>
              <a:t>               case 1:</a:t>
            </a:r>
          </a:p>
          <a:p>
            <a:pPr eaLnBrk="1" hangingPunct="1">
              <a:lnSpc>
                <a:spcPct val="110000"/>
              </a:lnSpc>
              <a:spcAft>
                <a:spcPts val="800"/>
              </a:spcAft>
              <a:buFont typeface="Arial" pitchFamily="34" charset="0"/>
              <a:buNone/>
            </a:pPr>
            <a:r>
              <a:rPr lang="en-US" sz="1000">
                <a:solidFill>
                  <a:schemeClr val="accent2"/>
                </a:solidFill>
              </a:rPr>
              <a:t>                     printf("One\n");</a:t>
            </a:r>
          </a:p>
          <a:p>
            <a:pPr eaLnBrk="1" hangingPunct="1">
              <a:lnSpc>
                <a:spcPct val="110000"/>
              </a:lnSpc>
              <a:spcAft>
                <a:spcPts val="800"/>
              </a:spcAft>
              <a:buFont typeface="Arial" pitchFamily="34" charset="0"/>
              <a:buNone/>
            </a:pPr>
            <a:r>
              <a:rPr lang="en-US" sz="1000">
                <a:solidFill>
                  <a:schemeClr val="accent2"/>
                </a:solidFill>
              </a:rPr>
              <a:t>                     break;</a:t>
            </a:r>
          </a:p>
          <a:p>
            <a:pPr eaLnBrk="1" hangingPunct="1">
              <a:lnSpc>
                <a:spcPct val="110000"/>
              </a:lnSpc>
              <a:spcAft>
                <a:spcPts val="800"/>
              </a:spcAft>
              <a:buFont typeface="Arial" pitchFamily="34" charset="0"/>
              <a:buNone/>
            </a:pPr>
            <a:r>
              <a:rPr lang="en-US" sz="1000">
                <a:solidFill>
                  <a:schemeClr val="accent2"/>
                </a:solidFill>
              </a:rPr>
              <a:t>                case 2:</a:t>
            </a:r>
          </a:p>
          <a:p>
            <a:pPr eaLnBrk="1" hangingPunct="1">
              <a:lnSpc>
                <a:spcPct val="110000"/>
              </a:lnSpc>
              <a:spcAft>
                <a:spcPts val="800"/>
              </a:spcAft>
              <a:buFont typeface="Arial" pitchFamily="34" charset="0"/>
              <a:buNone/>
            </a:pPr>
            <a:r>
              <a:rPr lang="en-US" sz="1000">
                <a:solidFill>
                  <a:schemeClr val="accent2"/>
                </a:solidFill>
              </a:rPr>
              <a:t>                    printf("two\n");</a:t>
            </a:r>
          </a:p>
          <a:p>
            <a:pPr eaLnBrk="1" hangingPunct="1">
              <a:lnSpc>
                <a:spcPct val="110000"/>
              </a:lnSpc>
              <a:spcAft>
                <a:spcPts val="800"/>
              </a:spcAft>
              <a:buFont typeface="Arial" pitchFamily="34" charset="0"/>
              <a:buNone/>
            </a:pPr>
            <a:r>
              <a:rPr lang="en-US" sz="1000">
                <a:solidFill>
                  <a:schemeClr val="accent2"/>
                </a:solidFill>
              </a:rPr>
              <a:t>                    break;</a:t>
            </a:r>
          </a:p>
          <a:p>
            <a:pPr eaLnBrk="1" hangingPunct="1">
              <a:lnSpc>
                <a:spcPct val="110000"/>
              </a:lnSpc>
              <a:spcAft>
                <a:spcPts val="800"/>
              </a:spcAft>
              <a:buFont typeface="Arial" pitchFamily="34" charset="0"/>
              <a:buNone/>
            </a:pPr>
            <a:r>
              <a:rPr lang="en-US" sz="1000">
                <a:solidFill>
                  <a:schemeClr val="accent2"/>
                </a:solidFill>
              </a:rPr>
              <a:t>                default:</a:t>
            </a:r>
          </a:p>
          <a:p>
            <a:pPr eaLnBrk="1" hangingPunct="1">
              <a:lnSpc>
                <a:spcPct val="110000"/>
              </a:lnSpc>
              <a:spcAft>
                <a:spcPts val="800"/>
              </a:spcAft>
              <a:buFont typeface="Arial" pitchFamily="34" charset="0"/>
              <a:buNone/>
            </a:pPr>
            <a:r>
              <a:rPr lang="en-US" sz="1000">
                <a:solidFill>
                  <a:schemeClr val="accent2"/>
                </a:solidFill>
              </a:rPr>
              <a:t>                   printf("Default\n");</a:t>
            </a:r>
          </a:p>
          <a:p>
            <a:pPr eaLnBrk="1" hangingPunct="1">
              <a:lnSpc>
                <a:spcPct val="110000"/>
              </a:lnSpc>
              <a:spcAft>
                <a:spcPts val="800"/>
              </a:spcAft>
              <a:buFont typeface="Arial" pitchFamily="34" charset="0"/>
              <a:buNone/>
            </a:pPr>
            <a:r>
              <a:rPr lang="en-US" sz="1000">
                <a:solidFill>
                  <a:schemeClr val="accent2"/>
                </a:solidFill>
              </a:rPr>
              <a:t>                   break;</a:t>
            </a:r>
          </a:p>
          <a:p>
            <a:pPr eaLnBrk="1" hangingPunct="1">
              <a:lnSpc>
                <a:spcPct val="110000"/>
              </a:lnSpc>
              <a:spcAft>
                <a:spcPts val="800"/>
              </a:spcAft>
              <a:buFont typeface="Arial" pitchFamily="34" charset="0"/>
              <a:buNone/>
            </a:pPr>
            <a:r>
              <a:rPr lang="en-US" sz="1000">
                <a:solidFill>
                  <a:schemeClr val="accent2"/>
                </a:solidFill>
              </a:rPr>
              <a:t>        }</a:t>
            </a:r>
          </a:p>
          <a:p>
            <a:pPr eaLnBrk="1" hangingPunct="1">
              <a:lnSpc>
                <a:spcPct val="110000"/>
              </a:lnSpc>
              <a:spcAft>
                <a:spcPts val="800"/>
              </a:spcAft>
              <a:buFont typeface="Arial" pitchFamily="34" charset="0"/>
              <a:buNone/>
            </a:pPr>
            <a:r>
              <a:rPr lang="en-US" sz="1000">
                <a:solidFill>
                  <a:schemeClr val="accent2"/>
                </a:solidFill>
              </a:rPr>
              <a:t>        return 0;</a:t>
            </a:r>
          </a:p>
          <a:p>
            <a:pPr eaLnBrk="1" hangingPunct="1">
              <a:lnSpc>
                <a:spcPct val="110000"/>
              </a:lnSpc>
              <a:spcAft>
                <a:spcPts val="800"/>
              </a:spcAft>
              <a:buFont typeface="Arial" pitchFamily="34" charset="0"/>
              <a:buNone/>
            </a:pPr>
            <a:r>
              <a:rPr lang="en-US" sz="1000">
                <a:solidFill>
                  <a:schemeClr val="accent2"/>
                </a:solidFill>
              </a:rPr>
              <a:t>}</a:t>
            </a:r>
          </a:p>
        </p:txBody>
      </p:sp>
      <p:sp>
        <p:nvSpPr>
          <p:cNvPr id="5" name="AutoShape 4"/>
          <p:cNvSpPr>
            <a:spLocks noChangeArrowheads="1"/>
          </p:cNvSpPr>
          <p:nvPr/>
        </p:nvSpPr>
        <p:spPr bwMode="auto">
          <a:xfrm>
            <a:off x="6168390" y="2785110"/>
            <a:ext cx="4114800" cy="1752600"/>
          </a:xfrm>
          <a:prstGeom prst="wedgeEllipseCallout">
            <a:avLst>
              <a:gd name="adj1" fmla="val -108565"/>
              <a:gd name="adj2" fmla="val 91940"/>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Each case statement must end with break statement until unless there was an intent to transfer  flow through a case statement to the next case statement</a:t>
            </a:r>
          </a:p>
        </p:txBody>
      </p:sp>
    </p:spTree>
    <p:extLst>
      <p:ext uri="{BB962C8B-B14F-4D97-AF65-F5344CB8AC3E}">
        <p14:creationId xmlns:p14="http://schemas.microsoft.com/office/powerpoint/2010/main" val="228754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a:xfrm>
            <a:off x="439127" y="914403"/>
            <a:ext cx="11768113" cy="1039175"/>
          </a:xfrm>
        </p:spPr>
        <p:txBody>
          <a:bodyPr/>
          <a:lstStyle/>
          <a:p>
            <a:r>
              <a:rPr lang="en-US" sz="3200" dirty="0"/>
              <a:t>Mismatch in the format and value to be printed in </a:t>
            </a:r>
            <a:r>
              <a:rPr lang="en-US" sz="3200" i="1" dirty="0" err="1"/>
              <a:t>printf</a:t>
            </a:r>
            <a:r>
              <a:rPr lang="en-US" sz="3200" dirty="0"/>
              <a:t> (Incorrect Code)</a:t>
            </a:r>
            <a:endParaRPr lang="en-US" dirty="0"/>
          </a:p>
        </p:txBody>
      </p:sp>
      <p:sp>
        <p:nvSpPr>
          <p:cNvPr id="4" name="Text Placeholder 3"/>
          <p:cNvSpPr>
            <a:spLocks noGrp="1" noChangeArrowheads="1"/>
          </p:cNvSpPr>
          <p:nvPr>
            <p:ph type="body" idx="4294967295"/>
          </p:nvPr>
        </p:nvSpPr>
        <p:spPr>
          <a:xfrm>
            <a:off x="686889" y="2127834"/>
            <a:ext cx="7451271"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594360" y="3101340"/>
            <a:ext cx="7543800" cy="2776538"/>
          </a:xfrm>
          <a:prstGeom prst="rect">
            <a:avLst/>
          </a:prstGeom>
          <a:noFill/>
          <a:ln w="9525" algn="ctr">
            <a:noFill/>
            <a:miter lim="800000"/>
            <a:headEnd/>
            <a:tailEnd/>
          </a:ln>
          <a:effectLst/>
        </p:spPr>
        <p:txBody>
          <a:bodyPr>
            <a:spAutoFit/>
          </a:bodyPr>
          <a:lstStyle/>
          <a:p>
            <a:r>
              <a:rPr lang="en-US" sz="1800" dirty="0"/>
              <a:t>#include&lt;</a:t>
            </a:r>
            <a:r>
              <a:rPr lang="en-US" sz="1800" dirty="0" err="1"/>
              <a:t>stdio.h</a:t>
            </a:r>
            <a:r>
              <a:rPr lang="en-US" sz="1800" dirty="0"/>
              <a:t>&gt;</a:t>
            </a:r>
          </a:p>
          <a:p>
            <a:r>
              <a:rPr lang="en-US" sz="1800" dirty="0"/>
              <a:t>#include&lt;</a:t>
            </a:r>
            <a:r>
              <a:rPr lang="en-US" sz="1800" dirty="0" err="1"/>
              <a:t>limits.h</a:t>
            </a:r>
            <a:r>
              <a:rPr lang="en-US" sz="1800" dirty="0"/>
              <a:t>&gt;</a:t>
            </a:r>
          </a:p>
          <a:p>
            <a:r>
              <a:rPr lang="en-US" sz="1800" dirty="0" err="1"/>
              <a:t>int</a:t>
            </a:r>
            <a:r>
              <a:rPr lang="en-US" sz="1800" dirty="0"/>
              <a:t> main()</a:t>
            </a:r>
          </a:p>
          <a:p>
            <a:r>
              <a:rPr lang="en-US" sz="1800" dirty="0"/>
              <a:t>{</a:t>
            </a:r>
          </a:p>
          <a:p>
            <a:r>
              <a:rPr lang="en-US" sz="1800" dirty="0"/>
              <a:t>        /*For 32-bit machine ULONG_MAX is 4,294,967,295*/</a:t>
            </a:r>
          </a:p>
          <a:p>
            <a:r>
              <a:rPr lang="en-US" sz="1800" dirty="0"/>
              <a:t>        unsigned long </a:t>
            </a:r>
            <a:r>
              <a:rPr lang="en-US" sz="1800" dirty="0" err="1"/>
              <a:t>int</a:t>
            </a:r>
            <a:r>
              <a:rPr lang="en-US" sz="1800" dirty="0"/>
              <a:t> </a:t>
            </a:r>
            <a:r>
              <a:rPr lang="en-US" sz="1800" dirty="0" err="1"/>
              <a:t>ul</a:t>
            </a:r>
            <a:r>
              <a:rPr lang="en-US" sz="1800" dirty="0"/>
              <a:t> = ULONG_MAX;</a:t>
            </a:r>
          </a:p>
          <a:p>
            <a:r>
              <a:rPr lang="en-US" sz="1800" dirty="0"/>
              <a:t>        </a:t>
            </a:r>
            <a:r>
              <a:rPr lang="en-US" sz="1800" dirty="0" err="1"/>
              <a:t>printf</a:t>
            </a:r>
            <a:r>
              <a:rPr lang="en-US" sz="1800" dirty="0"/>
              <a:t>("value is:%d\</a:t>
            </a:r>
            <a:r>
              <a:rPr lang="en-US" sz="1800" dirty="0" err="1"/>
              <a:t>n",ul</a:t>
            </a:r>
            <a:r>
              <a:rPr lang="en-US" sz="1800" dirty="0"/>
              <a:t>);</a:t>
            </a:r>
          </a:p>
          <a:p>
            <a:r>
              <a:rPr lang="en-US" sz="1800" dirty="0"/>
              <a:t>        return 0;</a:t>
            </a:r>
          </a:p>
          <a:p>
            <a:r>
              <a:rPr lang="en-US" sz="1800" dirty="0"/>
              <a:t>}</a:t>
            </a:r>
          </a:p>
          <a:p>
            <a:endParaRPr lang="en-US" sz="1400" dirty="0"/>
          </a:p>
        </p:txBody>
      </p:sp>
      <p:sp>
        <p:nvSpPr>
          <p:cNvPr id="6" name="AutoShape 5"/>
          <p:cNvSpPr>
            <a:spLocks noChangeArrowheads="1"/>
          </p:cNvSpPr>
          <p:nvPr/>
        </p:nvSpPr>
        <p:spPr bwMode="auto">
          <a:xfrm>
            <a:off x="839288" y="6492240"/>
            <a:ext cx="5029200" cy="1447800"/>
          </a:xfrm>
          <a:prstGeom prst="wedgeEllipseCallout">
            <a:avLst>
              <a:gd name="adj1" fmla="val -8554"/>
              <a:gd name="adj2" fmla="val -152036"/>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dirty="0">
                <a:solidFill>
                  <a:srgbClr val="FF6B11"/>
                </a:solidFill>
              </a:rPr>
              <a:t>Here we are trying to print unsigned long integer value using wrong format </a:t>
            </a:r>
            <a:r>
              <a:rPr lang="en-US" sz="1600" dirty="0" err="1">
                <a:solidFill>
                  <a:srgbClr val="FF6B11"/>
                </a:solidFill>
              </a:rPr>
              <a:t>specifier</a:t>
            </a:r>
            <a:r>
              <a:rPr lang="en-US" sz="1600" dirty="0">
                <a:solidFill>
                  <a:srgbClr val="FF6B11"/>
                </a:solidFill>
              </a:rPr>
              <a:t>. In some cases  this problem may lead to crash</a:t>
            </a:r>
          </a:p>
        </p:txBody>
      </p:sp>
      <p:sp>
        <p:nvSpPr>
          <p:cNvPr id="7" name="Cloud Callout 6"/>
          <p:cNvSpPr/>
          <p:nvPr/>
        </p:nvSpPr>
        <p:spPr>
          <a:xfrm>
            <a:off x="6017123" y="2843110"/>
            <a:ext cx="5492887"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GCC (with –Wall option)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407485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sz="3200" dirty="0"/>
              <a:t>Mismatch in the format and value to be printed in </a:t>
            </a:r>
            <a:r>
              <a:rPr lang="en-US" sz="3200" dirty="0" err="1"/>
              <a:t>printf</a:t>
            </a:r>
            <a:r>
              <a:rPr lang="en-US" sz="3200" dirty="0"/>
              <a:t> (Output with </a:t>
            </a:r>
            <a:r>
              <a:rPr lang="en-US" sz="3200" dirty="0" err="1"/>
              <a:t>gcc</a:t>
            </a:r>
            <a:r>
              <a:rPr lang="en-US" sz="3200" dirty="0"/>
              <a:t> Wall option)</a:t>
            </a:r>
            <a:endParaRPr lang="en-US" dirty="0"/>
          </a:p>
        </p:txBody>
      </p:sp>
      <p:pic>
        <p:nvPicPr>
          <p:cNvPr id="4" name="Picture 5"/>
          <p:cNvPicPr>
            <a:picLocks noChangeAspect="1" noChangeArrowheads="1"/>
          </p:cNvPicPr>
          <p:nvPr/>
        </p:nvPicPr>
        <p:blipFill>
          <a:blip r:embed="rId2"/>
          <a:srcRect/>
          <a:stretch>
            <a:fillRect/>
          </a:stretch>
        </p:blipFill>
        <p:spPr bwMode="auto">
          <a:xfrm>
            <a:off x="1272540" y="3840480"/>
            <a:ext cx="8305800" cy="838200"/>
          </a:xfrm>
          <a:prstGeom prst="rect">
            <a:avLst/>
          </a:prstGeom>
          <a:noFill/>
        </p:spPr>
      </p:pic>
    </p:spTree>
    <p:extLst>
      <p:ext uri="{BB962C8B-B14F-4D97-AF65-F5344CB8AC3E}">
        <p14:creationId xmlns:p14="http://schemas.microsoft.com/office/powerpoint/2010/main" val="3238843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sz="3000" dirty="0"/>
              <a:t>Mismatch in the format and value to be printed in </a:t>
            </a:r>
            <a:r>
              <a:rPr lang="en-US" sz="3000" i="1" dirty="0" err="1"/>
              <a:t>printf</a:t>
            </a:r>
            <a:r>
              <a:rPr lang="en-US" sz="3000" i="1" dirty="0"/>
              <a:t> </a:t>
            </a:r>
            <a:r>
              <a:rPr lang="en-US" sz="2600" dirty="0"/>
              <a:t>(Correct Code)</a:t>
            </a:r>
            <a:endParaRPr lang="en-US" dirty="0"/>
          </a:p>
        </p:txBody>
      </p:sp>
      <p:sp>
        <p:nvSpPr>
          <p:cNvPr id="4" name="Rectangle 3"/>
          <p:cNvSpPr>
            <a:spLocks noChangeArrowheads="1"/>
          </p:cNvSpPr>
          <p:nvPr/>
        </p:nvSpPr>
        <p:spPr bwMode="auto">
          <a:xfrm>
            <a:off x="990600" y="2840355"/>
            <a:ext cx="7696200" cy="3286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400">
                <a:solidFill>
                  <a:schemeClr val="accent2"/>
                </a:solidFill>
              </a:rPr>
              <a:t>#include&lt;stdio.h&gt;</a:t>
            </a:r>
          </a:p>
          <a:p>
            <a:pPr eaLnBrk="1" hangingPunct="1">
              <a:lnSpc>
                <a:spcPct val="110000"/>
              </a:lnSpc>
              <a:spcAft>
                <a:spcPts val="800"/>
              </a:spcAft>
              <a:buFont typeface="Arial" pitchFamily="34" charset="0"/>
              <a:buNone/>
            </a:pPr>
            <a:r>
              <a:rPr lang="en-US" sz="1400">
                <a:solidFill>
                  <a:schemeClr val="accent2"/>
                </a:solidFill>
              </a:rPr>
              <a:t>#include&lt;limits.h&gt;</a:t>
            </a:r>
          </a:p>
          <a:p>
            <a:pPr eaLnBrk="1" hangingPunct="1">
              <a:lnSpc>
                <a:spcPct val="110000"/>
              </a:lnSpc>
              <a:spcAft>
                <a:spcPts val="800"/>
              </a:spcAft>
              <a:buFont typeface="Arial" pitchFamily="34" charset="0"/>
              <a:buNone/>
            </a:pPr>
            <a:r>
              <a:rPr lang="en-US" sz="1400">
                <a:solidFill>
                  <a:schemeClr val="accent2"/>
                </a:solidFill>
              </a:rPr>
              <a:t>int main()</a:t>
            </a:r>
          </a:p>
          <a:p>
            <a:pPr eaLnBrk="1" hangingPunct="1">
              <a:lnSpc>
                <a:spcPct val="110000"/>
              </a:lnSpc>
              <a:spcAft>
                <a:spcPts val="800"/>
              </a:spcAft>
              <a:buFont typeface="Arial" pitchFamily="34" charset="0"/>
              <a:buNone/>
            </a:pPr>
            <a:r>
              <a:rPr lang="en-US" sz="1400">
                <a:solidFill>
                  <a:schemeClr val="accent2"/>
                </a:solidFill>
              </a:rPr>
              <a:t>{</a:t>
            </a:r>
          </a:p>
          <a:p>
            <a:pPr eaLnBrk="1" hangingPunct="1">
              <a:lnSpc>
                <a:spcPct val="110000"/>
              </a:lnSpc>
              <a:spcAft>
                <a:spcPts val="800"/>
              </a:spcAft>
              <a:buFont typeface="Arial" pitchFamily="34" charset="0"/>
              <a:buNone/>
            </a:pPr>
            <a:r>
              <a:rPr lang="en-US" sz="1400">
                <a:solidFill>
                  <a:schemeClr val="accent2"/>
                </a:solidFill>
              </a:rPr>
              <a:t>        /*For 32-bit machine ULONG_MAX is 4,294,967,295*/</a:t>
            </a:r>
          </a:p>
          <a:p>
            <a:pPr eaLnBrk="1" hangingPunct="1">
              <a:lnSpc>
                <a:spcPct val="110000"/>
              </a:lnSpc>
              <a:spcAft>
                <a:spcPts val="800"/>
              </a:spcAft>
              <a:buFont typeface="Arial" pitchFamily="34" charset="0"/>
              <a:buNone/>
            </a:pPr>
            <a:r>
              <a:rPr lang="en-US" sz="1400">
                <a:solidFill>
                  <a:schemeClr val="accent2"/>
                </a:solidFill>
              </a:rPr>
              <a:t>        unsigned long int ul = ULONG_MAX;</a:t>
            </a:r>
          </a:p>
          <a:p>
            <a:pPr eaLnBrk="1" hangingPunct="1">
              <a:lnSpc>
                <a:spcPct val="110000"/>
              </a:lnSpc>
              <a:spcAft>
                <a:spcPts val="800"/>
              </a:spcAft>
              <a:buFont typeface="Arial" pitchFamily="34" charset="0"/>
              <a:buNone/>
            </a:pPr>
            <a:r>
              <a:rPr lang="en-US" sz="1400">
                <a:solidFill>
                  <a:schemeClr val="accent2"/>
                </a:solidFill>
              </a:rPr>
              <a:t>        printf("value is:%lu\n",ul);</a:t>
            </a:r>
          </a:p>
          <a:p>
            <a:pPr eaLnBrk="1" hangingPunct="1">
              <a:lnSpc>
                <a:spcPct val="110000"/>
              </a:lnSpc>
              <a:spcAft>
                <a:spcPts val="800"/>
              </a:spcAft>
              <a:buFont typeface="Arial" pitchFamily="34" charset="0"/>
              <a:buNone/>
            </a:pPr>
            <a:r>
              <a:rPr lang="en-US" sz="1400">
                <a:solidFill>
                  <a:schemeClr val="accent2"/>
                </a:solidFill>
              </a:rPr>
              <a:t>        return 0;</a:t>
            </a:r>
          </a:p>
          <a:p>
            <a:pPr eaLnBrk="1" hangingPunct="1">
              <a:lnSpc>
                <a:spcPct val="110000"/>
              </a:lnSpc>
              <a:spcAft>
                <a:spcPts val="800"/>
              </a:spcAft>
              <a:buFont typeface="Arial" pitchFamily="34" charset="0"/>
              <a:buNone/>
            </a:pPr>
            <a:r>
              <a:rPr lang="en-US" sz="1400">
                <a:solidFill>
                  <a:schemeClr val="accent2"/>
                </a:solidFill>
              </a:rPr>
              <a:t>}</a:t>
            </a:r>
          </a:p>
        </p:txBody>
      </p:sp>
      <p:sp>
        <p:nvSpPr>
          <p:cNvPr id="5" name="AutoShape 4"/>
          <p:cNvSpPr>
            <a:spLocks noChangeArrowheads="1"/>
          </p:cNvSpPr>
          <p:nvPr/>
        </p:nvSpPr>
        <p:spPr bwMode="auto">
          <a:xfrm>
            <a:off x="4191000" y="6507480"/>
            <a:ext cx="4876800" cy="990600"/>
          </a:xfrm>
          <a:prstGeom prst="wedgeEllipseCallout">
            <a:avLst>
              <a:gd name="adj1" fmla="val -66602"/>
              <a:gd name="adj2" fmla="val -191185"/>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Make sure format specifier matches the value to be printed</a:t>
            </a:r>
          </a:p>
        </p:txBody>
      </p:sp>
    </p:spTree>
    <p:extLst>
      <p:ext uri="{BB962C8B-B14F-4D97-AF65-F5344CB8AC3E}">
        <p14:creationId xmlns:p14="http://schemas.microsoft.com/office/powerpoint/2010/main" val="30118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sz="3000" dirty="0"/>
              <a:t>Copy Paste Errors (Incorrect Code)</a:t>
            </a:r>
            <a:endParaRPr lang="en-US" dirty="0"/>
          </a:p>
        </p:txBody>
      </p:sp>
      <p:sp>
        <p:nvSpPr>
          <p:cNvPr id="4" name="Text Placeholder 3"/>
          <p:cNvSpPr>
            <a:spLocks noGrp="1" noChangeArrowheads="1"/>
          </p:cNvSpPr>
          <p:nvPr>
            <p:ph type="body" idx="4294967295"/>
          </p:nvPr>
        </p:nvSpPr>
        <p:spPr>
          <a:xfrm>
            <a:off x="1543050" y="2762250"/>
            <a:ext cx="7467600"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1314450" y="3295650"/>
            <a:ext cx="6553200" cy="4492625"/>
          </a:xfrm>
          <a:prstGeom prst="rect">
            <a:avLst/>
          </a:prstGeom>
          <a:noFill/>
          <a:ln w="9525" algn="ctr">
            <a:noFill/>
            <a:miter lim="800000"/>
            <a:headEnd/>
            <a:tailEnd/>
          </a:ln>
          <a:effectLst/>
        </p:spPr>
        <p:txBody>
          <a:bodyPr>
            <a:spAutoFit/>
          </a:bodyPr>
          <a:lstStyle/>
          <a:p>
            <a:r>
              <a:rPr lang="en-US" sz="1600" dirty="0"/>
              <a:t>#include&lt;</a:t>
            </a:r>
            <a:r>
              <a:rPr lang="en-US" sz="1600" dirty="0" err="1"/>
              <a:t>stdio.h</a:t>
            </a:r>
            <a:r>
              <a:rPr lang="en-US" sz="1600" dirty="0"/>
              <a:t>&gt;</a:t>
            </a:r>
          </a:p>
          <a:p>
            <a:r>
              <a:rPr lang="en-US" sz="1600" dirty="0"/>
              <a:t>#include&lt;</a:t>
            </a:r>
            <a:r>
              <a:rPr lang="en-US" sz="1600" dirty="0" err="1"/>
              <a:t>limits.h</a:t>
            </a:r>
            <a:r>
              <a:rPr lang="en-US" sz="1600" dirty="0"/>
              <a:t>&gt;</a:t>
            </a:r>
          </a:p>
          <a:p>
            <a:r>
              <a:rPr lang="en-US" sz="1600" dirty="0" err="1"/>
              <a:t>int</a:t>
            </a:r>
            <a:r>
              <a:rPr lang="en-US" sz="1600" dirty="0"/>
              <a:t> main()</a:t>
            </a:r>
          </a:p>
          <a:p>
            <a:r>
              <a:rPr lang="en-US" sz="1600" dirty="0"/>
              <a:t>{</a:t>
            </a:r>
          </a:p>
          <a:p>
            <a:r>
              <a:rPr lang="en-US" sz="1600" dirty="0"/>
              <a:t>  </a:t>
            </a:r>
            <a:r>
              <a:rPr lang="en-US" sz="1600" dirty="0" err="1"/>
              <a:t>int</a:t>
            </a:r>
            <a:r>
              <a:rPr lang="en-US" sz="1600" dirty="0"/>
              <a:t> x = INT_MAX; /*For 32-bit machine INT_MAX is 2,147,483,647 */</a:t>
            </a:r>
          </a:p>
          <a:p>
            <a:r>
              <a:rPr lang="en-US" sz="1600" dirty="0"/>
              <a:t>  if(x + 100 &lt; x)</a:t>
            </a:r>
          </a:p>
          <a:p>
            <a:r>
              <a:rPr lang="en-US" sz="1600" dirty="0"/>
              <a:t>  {</a:t>
            </a:r>
          </a:p>
          <a:p>
            <a:r>
              <a:rPr lang="en-US" sz="1600" dirty="0"/>
              <a:t>        </a:t>
            </a:r>
            <a:r>
              <a:rPr lang="en-US" sz="1600" dirty="0" err="1"/>
              <a:t>printf</a:t>
            </a:r>
            <a:r>
              <a:rPr lang="en-US" sz="1600" dirty="0"/>
              <a:t>("No overflow. Success!!\n");</a:t>
            </a:r>
          </a:p>
          <a:p>
            <a:r>
              <a:rPr lang="en-US" sz="1600" dirty="0"/>
              <a:t>        x = x + 100;</a:t>
            </a:r>
          </a:p>
          <a:p>
            <a:r>
              <a:rPr lang="en-US" sz="1600" dirty="0"/>
              <a:t>        return 1;</a:t>
            </a:r>
          </a:p>
          <a:p>
            <a:r>
              <a:rPr lang="en-US" sz="1600" dirty="0"/>
              <a:t>  }</a:t>
            </a:r>
          </a:p>
          <a:p>
            <a:r>
              <a:rPr lang="en-US" sz="1600" dirty="0"/>
              <a:t>  else</a:t>
            </a:r>
          </a:p>
          <a:p>
            <a:r>
              <a:rPr lang="en-US" sz="1600" dirty="0"/>
              <a:t>  {</a:t>
            </a:r>
          </a:p>
          <a:p>
            <a:r>
              <a:rPr lang="en-US" sz="1600" dirty="0"/>
              <a:t>        </a:t>
            </a:r>
            <a:r>
              <a:rPr lang="en-US" sz="1600" dirty="0" err="1"/>
              <a:t>printf</a:t>
            </a:r>
            <a:r>
              <a:rPr lang="en-US" sz="1600" dirty="0"/>
              <a:t>("Integer Overflow. Failure!!\n");</a:t>
            </a:r>
          </a:p>
          <a:p>
            <a:r>
              <a:rPr lang="en-US" sz="1600" dirty="0"/>
              <a:t>        x = x + 100;</a:t>
            </a:r>
          </a:p>
          <a:p>
            <a:r>
              <a:rPr lang="en-US" sz="1600" dirty="0"/>
              <a:t>        return 1;</a:t>
            </a:r>
          </a:p>
          <a:p>
            <a:r>
              <a:rPr lang="en-US" sz="1600" dirty="0"/>
              <a:t>  }</a:t>
            </a:r>
          </a:p>
          <a:p>
            <a:r>
              <a:rPr lang="en-US" sz="1600" dirty="0"/>
              <a:t>}</a:t>
            </a:r>
          </a:p>
        </p:txBody>
      </p:sp>
      <p:sp>
        <p:nvSpPr>
          <p:cNvPr id="6" name="AutoShape 5"/>
          <p:cNvSpPr>
            <a:spLocks noChangeArrowheads="1"/>
          </p:cNvSpPr>
          <p:nvPr/>
        </p:nvSpPr>
        <p:spPr bwMode="auto">
          <a:xfrm>
            <a:off x="4972050" y="6419850"/>
            <a:ext cx="5029200" cy="1752600"/>
          </a:xfrm>
          <a:prstGeom prst="wedgeEllipseCallout">
            <a:avLst>
              <a:gd name="adj1" fmla="val -86931"/>
              <a:gd name="adj2" fmla="val -20833"/>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Here intent was to check for Overflow condition and then only perform the operation. However copy-paste results into same code in else part thus results into overflow</a:t>
            </a:r>
          </a:p>
        </p:txBody>
      </p:sp>
    </p:spTree>
    <p:extLst>
      <p:ext uri="{BB962C8B-B14F-4D97-AF65-F5344CB8AC3E}">
        <p14:creationId xmlns:p14="http://schemas.microsoft.com/office/powerpoint/2010/main" val="151978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smtClean="0"/>
              <a:t>Coding</a:t>
            </a:r>
            <a:endParaRPr lang="en-US" dirty="0"/>
          </a:p>
        </p:txBody>
      </p:sp>
      <p:sp>
        <p:nvSpPr>
          <p:cNvPr id="4" name="Content Placeholder 1"/>
          <p:cNvSpPr txBox="1">
            <a:spLocks/>
          </p:cNvSpPr>
          <p:nvPr/>
        </p:nvSpPr>
        <p:spPr>
          <a:xfrm>
            <a:off x="777240" y="1950433"/>
            <a:ext cx="8116888" cy="5287932"/>
          </a:xfrm>
          <a:prstGeom prst="rect">
            <a:avLst/>
          </a:prstGeom>
        </p:spPr>
        <p:txBody>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Arial"/>
              <a:buNone/>
            </a:pPr>
            <a:r>
              <a:rPr lang="en-US" sz="3200" dirty="0" smtClean="0"/>
              <a:t>Who is a great developer ??</a:t>
            </a:r>
            <a:endParaRPr lang="en-US" sz="3200" dirty="0"/>
          </a:p>
        </p:txBody>
      </p:sp>
      <p:pic>
        <p:nvPicPr>
          <p:cNvPr id="5" name="Picture 2" descr="C:\Users\gur02530\AppData\Local\Microsoft\Windows\Temporary Internet Files\Content.IE5\XEDGGIL6\MP900316779[1].jpg"/>
          <p:cNvPicPr>
            <a:picLocks noChangeAspect="1" noChangeArrowheads="1"/>
          </p:cNvPicPr>
          <p:nvPr/>
        </p:nvPicPr>
        <p:blipFill>
          <a:blip r:embed="rId3"/>
          <a:srcRect/>
          <a:stretch>
            <a:fillRect/>
          </a:stretch>
        </p:blipFill>
        <p:spPr bwMode="auto">
          <a:xfrm>
            <a:off x="3091390" y="3424687"/>
            <a:ext cx="5458825" cy="3594201"/>
          </a:xfrm>
          <a:prstGeom prst="rect">
            <a:avLst/>
          </a:prstGeom>
          <a:noFill/>
        </p:spPr>
      </p:pic>
    </p:spTree>
    <p:extLst>
      <p:ext uri="{BB962C8B-B14F-4D97-AF65-F5344CB8AC3E}">
        <p14:creationId xmlns:p14="http://schemas.microsoft.com/office/powerpoint/2010/main" val="13008679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Copy Paste Errors (Correct Code)</a:t>
            </a:r>
          </a:p>
        </p:txBody>
      </p:sp>
      <p:sp>
        <p:nvSpPr>
          <p:cNvPr id="4" name="Rectangle 3"/>
          <p:cNvSpPr>
            <a:spLocks noChangeArrowheads="1"/>
          </p:cNvSpPr>
          <p:nvPr/>
        </p:nvSpPr>
        <p:spPr bwMode="auto">
          <a:xfrm>
            <a:off x="1150620" y="2497455"/>
            <a:ext cx="7010400" cy="5191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200" dirty="0">
                <a:solidFill>
                  <a:schemeClr val="accent2"/>
                </a:solidFill>
              </a:rPr>
              <a:t>#include&lt;</a:t>
            </a:r>
            <a:r>
              <a:rPr lang="en-US" sz="1200" dirty="0" err="1">
                <a:solidFill>
                  <a:schemeClr val="accent2"/>
                </a:solidFill>
              </a:rPr>
              <a:t>stdio.h</a:t>
            </a:r>
            <a:r>
              <a:rPr lang="en-US" sz="1200" dirty="0">
                <a:solidFill>
                  <a:schemeClr val="accent2"/>
                </a:solidFill>
              </a:rPr>
              <a:t>&gt;</a:t>
            </a:r>
          </a:p>
          <a:p>
            <a:pPr eaLnBrk="1" hangingPunct="1">
              <a:lnSpc>
                <a:spcPct val="110000"/>
              </a:lnSpc>
              <a:spcAft>
                <a:spcPts val="800"/>
              </a:spcAft>
              <a:buFont typeface="Arial" pitchFamily="34" charset="0"/>
              <a:buNone/>
            </a:pPr>
            <a:r>
              <a:rPr lang="en-US" sz="1200" dirty="0">
                <a:solidFill>
                  <a:schemeClr val="accent2"/>
                </a:solidFill>
              </a:rPr>
              <a:t>#include&lt;</a:t>
            </a:r>
            <a:r>
              <a:rPr lang="en-US" sz="1200" dirty="0" err="1">
                <a:solidFill>
                  <a:schemeClr val="accent2"/>
                </a:solidFill>
              </a:rPr>
              <a:t>limits.h</a:t>
            </a:r>
            <a:r>
              <a:rPr lang="en-US" sz="1200" dirty="0">
                <a:solidFill>
                  <a:schemeClr val="accent2"/>
                </a:solidFill>
              </a:rPr>
              <a:t>&gt;</a:t>
            </a:r>
          </a:p>
          <a:p>
            <a:pPr eaLnBrk="1" hangingPunct="1">
              <a:lnSpc>
                <a:spcPct val="110000"/>
              </a:lnSpc>
              <a:spcAft>
                <a:spcPts val="800"/>
              </a:spcAft>
              <a:buFont typeface="Arial" pitchFamily="34" charset="0"/>
              <a:buNone/>
            </a:pPr>
            <a:r>
              <a:rPr lang="en-US" sz="1200" dirty="0" err="1">
                <a:solidFill>
                  <a:schemeClr val="accent2"/>
                </a:solidFill>
              </a:rPr>
              <a:t>int</a:t>
            </a:r>
            <a:r>
              <a:rPr lang="en-US" sz="1200" dirty="0">
                <a:solidFill>
                  <a:schemeClr val="accent2"/>
                </a:solidFill>
              </a:rPr>
              <a:t> main()</a:t>
            </a:r>
          </a:p>
          <a:p>
            <a:pPr eaLnBrk="1" hangingPunct="1">
              <a:lnSpc>
                <a:spcPct val="110000"/>
              </a:lnSpc>
              <a:spcAft>
                <a:spcPts val="800"/>
              </a:spcAft>
              <a:buFont typeface="Arial" pitchFamily="34" charset="0"/>
              <a:buNone/>
            </a:pPr>
            <a:r>
              <a:rPr lang="en-US" sz="1200" dirty="0">
                <a:solidFill>
                  <a:schemeClr val="accent2"/>
                </a:solidFill>
              </a:rPr>
              <a:t>{</a:t>
            </a:r>
          </a:p>
          <a:p>
            <a:pPr eaLnBrk="1" hangingPunct="1">
              <a:lnSpc>
                <a:spcPct val="110000"/>
              </a:lnSpc>
              <a:spcAft>
                <a:spcPts val="800"/>
              </a:spcAft>
              <a:buFont typeface="Arial" pitchFamily="34" charset="0"/>
              <a:buNone/>
            </a:pPr>
            <a:r>
              <a:rPr lang="en-US" sz="1200" dirty="0">
                <a:solidFill>
                  <a:schemeClr val="accent2"/>
                </a:solidFill>
              </a:rPr>
              <a:t>  </a:t>
            </a:r>
            <a:r>
              <a:rPr lang="en-US" sz="1200" dirty="0" err="1">
                <a:solidFill>
                  <a:schemeClr val="accent2"/>
                </a:solidFill>
              </a:rPr>
              <a:t>int</a:t>
            </a:r>
            <a:r>
              <a:rPr lang="en-US" sz="1200" dirty="0">
                <a:solidFill>
                  <a:schemeClr val="accent2"/>
                </a:solidFill>
              </a:rPr>
              <a:t> x = INT_MAX; /*For 32-bit machine INT_MAX is 2,147,483,647 */</a:t>
            </a:r>
          </a:p>
          <a:p>
            <a:pPr eaLnBrk="1" hangingPunct="1">
              <a:lnSpc>
                <a:spcPct val="110000"/>
              </a:lnSpc>
              <a:spcAft>
                <a:spcPts val="800"/>
              </a:spcAft>
              <a:buFont typeface="Arial" pitchFamily="34" charset="0"/>
              <a:buNone/>
            </a:pPr>
            <a:r>
              <a:rPr lang="en-US" sz="1200" dirty="0">
                <a:solidFill>
                  <a:schemeClr val="accent2"/>
                </a:solidFill>
              </a:rPr>
              <a:t>  if(x + 100 &lt; x)</a:t>
            </a:r>
          </a:p>
          <a:p>
            <a:pPr eaLnBrk="1" hangingPunct="1">
              <a:lnSpc>
                <a:spcPct val="110000"/>
              </a:lnSpc>
              <a:spcAft>
                <a:spcPts val="800"/>
              </a:spcAft>
              <a:buFont typeface="Arial" pitchFamily="34" charset="0"/>
              <a:buNone/>
            </a:pPr>
            <a:r>
              <a:rPr lang="en-US" sz="1200" dirty="0">
                <a:solidFill>
                  <a:schemeClr val="accent2"/>
                </a:solidFill>
              </a:rPr>
              <a:t>  {</a:t>
            </a:r>
          </a:p>
          <a:p>
            <a:pPr eaLnBrk="1" hangingPunct="1">
              <a:lnSpc>
                <a:spcPct val="110000"/>
              </a:lnSpc>
              <a:spcAft>
                <a:spcPts val="800"/>
              </a:spcAft>
              <a:buFont typeface="Arial" pitchFamily="34" charset="0"/>
              <a:buNone/>
            </a:pPr>
            <a:r>
              <a:rPr lang="en-US" sz="1200" dirty="0">
                <a:solidFill>
                  <a:schemeClr val="accent2"/>
                </a:solidFill>
              </a:rPr>
              <a:t>        </a:t>
            </a:r>
            <a:r>
              <a:rPr lang="en-US" sz="1200" dirty="0" err="1">
                <a:solidFill>
                  <a:schemeClr val="accent2"/>
                </a:solidFill>
              </a:rPr>
              <a:t>printf</a:t>
            </a:r>
            <a:r>
              <a:rPr lang="en-US" sz="1200" dirty="0">
                <a:solidFill>
                  <a:schemeClr val="accent2"/>
                </a:solidFill>
              </a:rPr>
              <a:t>("No overflow. Success!!\n");</a:t>
            </a:r>
          </a:p>
          <a:p>
            <a:pPr eaLnBrk="1" hangingPunct="1">
              <a:lnSpc>
                <a:spcPct val="110000"/>
              </a:lnSpc>
              <a:spcAft>
                <a:spcPts val="800"/>
              </a:spcAft>
              <a:buFont typeface="Arial" pitchFamily="34" charset="0"/>
              <a:buNone/>
            </a:pPr>
            <a:r>
              <a:rPr lang="en-US" sz="1200" dirty="0">
                <a:solidFill>
                  <a:schemeClr val="accent2"/>
                </a:solidFill>
              </a:rPr>
              <a:t>        x = x + 100;</a:t>
            </a:r>
          </a:p>
          <a:p>
            <a:pPr eaLnBrk="1" hangingPunct="1">
              <a:lnSpc>
                <a:spcPct val="110000"/>
              </a:lnSpc>
              <a:spcAft>
                <a:spcPts val="800"/>
              </a:spcAft>
              <a:buFont typeface="Arial" pitchFamily="34" charset="0"/>
              <a:buNone/>
            </a:pPr>
            <a:r>
              <a:rPr lang="en-US" sz="1200" dirty="0">
                <a:solidFill>
                  <a:schemeClr val="accent2"/>
                </a:solidFill>
              </a:rPr>
              <a:t>        return 1;</a:t>
            </a:r>
          </a:p>
          <a:p>
            <a:pPr eaLnBrk="1" hangingPunct="1">
              <a:lnSpc>
                <a:spcPct val="110000"/>
              </a:lnSpc>
              <a:spcAft>
                <a:spcPts val="800"/>
              </a:spcAft>
              <a:buFont typeface="Arial" pitchFamily="34" charset="0"/>
              <a:buNone/>
            </a:pPr>
            <a:r>
              <a:rPr lang="en-US" sz="1200" dirty="0">
                <a:solidFill>
                  <a:schemeClr val="accent2"/>
                </a:solidFill>
              </a:rPr>
              <a:t>  }</a:t>
            </a:r>
          </a:p>
          <a:p>
            <a:pPr eaLnBrk="1" hangingPunct="1">
              <a:lnSpc>
                <a:spcPct val="110000"/>
              </a:lnSpc>
              <a:spcAft>
                <a:spcPts val="800"/>
              </a:spcAft>
              <a:buFont typeface="Arial" pitchFamily="34" charset="0"/>
              <a:buNone/>
            </a:pPr>
            <a:r>
              <a:rPr lang="en-US" sz="1200" dirty="0">
                <a:solidFill>
                  <a:schemeClr val="accent2"/>
                </a:solidFill>
              </a:rPr>
              <a:t>  else</a:t>
            </a:r>
          </a:p>
          <a:p>
            <a:pPr eaLnBrk="1" hangingPunct="1">
              <a:lnSpc>
                <a:spcPct val="110000"/>
              </a:lnSpc>
              <a:spcAft>
                <a:spcPts val="800"/>
              </a:spcAft>
              <a:buFont typeface="Arial" pitchFamily="34" charset="0"/>
              <a:buNone/>
            </a:pPr>
            <a:r>
              <a:rPr lang="en-US" sz="1200" dirty="0">
                <a:solidFill>
                  <a:schemeClr val="accent2"/>
                </a:solidFill>
              </a:rPr>
              <a:t>  {</a:t>
            </a:r>
          </a:p>
          <a:p>
            <a:pPr eaLnBrk="1" hangingPunct="1">
              <a:lnSpc>
                <a:spcPct val="110000"/>
              </a:lnSpc>
              <a:spcAft>
                <a:spcPts val="800"/>
              </a:spcAft>
              <a:buFont typeface="Arial" pitchFamily="34" charset="0"/>
              <a:buNone/>
            </a:pPr>
            <a:r>
              <a:rPr lang="en-US" sz="1200" dirty="0">
                <a:solidFill>
                  <a:schemeClr val="accent2"/>
                </a:solidFill>
              </a:rPr>
              <a:t>        </a:t>
            </a:r>
            <a:r>
              <a:rPr lang="en-US" sz="1200" dirty="0" err="1">
                <a:solidFill>
                  <a:schemeClr val="accent2"/>
                </a:solidFill>
              </a:rPr>
              <a:t>printf</a:t>
            </a:r>
            <a:r>
              <a:rPr lang="en-US" sz="1200" dirty="0">
                <a:solidFill>
                  <a:schemeClr val="accent2"/>
                </a:solidFill>
              </a:rPr>
              <a:t>("Integer Overflow. Failure!!\n");</a:t>
            </a:r>
          </a:p>
          <a:p>
            <a:pPr eaLnBrk="1" hangingPunct="1">
              <a:lnSpc>
                <a:spcPct val="110000"/>
              </a:lnSpc>
              <a:spcAft>
                <a:spcPts val="800"/>
              </a:spcAft>
              <a:buFont typeface="Arial" pitchFamily="34" charset="0"/>
              <a:buNone/>
            </a:pPr>
            <a:r>
              <a:rPr lang="en-US" sz="1200" dirty="0">
                <a:solidFill>
                  <a:schemeClr val="accent2"/>
                </a:solidFill>
              </a:rPr>
              <a:t>        return 0;</a:t>
            </a:r>
          </a:p>
          <a:p>
            <a:pPr eaLnBrk="1" hangingPunct="1">
              <a:lnSpc>
                <a:spcPct val="110000"/>
              </a:lnSpc>
              <a:spcAft>
                <a:spcPts val="800"/>
              </a:spcAft>
              <a:buFont typeface="Arial" pitchFamily="34" charset="0"/>
              <a:buNone/>
            </a:pPr>
            <a:r>
              <a:rPr lang="en-US" sz="1200" dirty="0">
                <a:solidFill>
                  <a:schemeClr val="accent2"/>
                </a:solidFill>
              </a:rPr>
              <a:t>  }</a:t>
            </a:r>
          </a:p>
          <a:p>
            <a:pPr eaLnBrk="1" hangingPunct="1">
              <a:lnSpc>
                <a:spcPct val="110000"/>
              </a:lnSpc>
              <a:spcAft>
                <a:spcPts val="800"/>
              </a:spcAft>
              <a:buFont typeface="Arial" pitchFamily="34" charset="0"/>
              <a:buNone/>
            </a:pPr>
            <a:r>
              <a:rPr lang="en-US" sz="1200" dirty="0">
                <a:solidFill>
                  <a:schemeClr val="accent2"/>
                </a:solidFill>
              </a:rPr>
              <a:t>}</a:t>
            </a:r>
          </a:p>
        </p:txBody>
      </p:sp>
      <p:sp>
        <p:nvSpPr>
          <p:cNvPr id="5" name="AutoShape 4"/>
          <p:cNvSpPr>
            <a:spLocks noChangeArrowheads="1"/>
          </p:cNvSpPr>
          <p:nvPr/>
        </p:nvSpPr>
        <p:spPr bwMode="auto">
          <a:xfrm>
            <a:off x="4884420" y="4640580"/>
            <a:ext cx="4876800" cy="990600"/>
          </a:xfrm>
          <a:prstGeom prst="wedgeEllipseCallout">
            <a:avLst>
              <a:gd name="adj1" fmla="val -95380"/>
              <a:gd name="adj2" fmla="val 124199"/>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Special care must be taken for ensuring that code must be appropriately changed</a:t>
            </a:r>
          </a:p>
        </p:txBody>
      </p:sp>
    </p:spTree>
    <p:extLst>
      <p:ext uri="{BB962C8B-B14F-4D97-AF65-F5344CB8AC3E}">
        <p14:creationId xmlns:p14="http://schemas.microsoft.com/office/powerpoint/2010/main" val="103570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Loop Errors (Incorrect Code)</a:t>
            </a:r>
          </a:p>
        </p:txBody>
      </p:sp>
      <p:sp>
        <p:nvSpPr>
          <p:cNvPr id="4" name="Text Placeholder 3"/>
          <p:cNvSpPr>
            <a:spLocks noGrp="1" noChangeArrowheads="1"/>
          </p:cNvSpPr>
          <p:nvPr>
            <p:ph type="body" idx="4294967295"/>
          </p:nvPr>
        </p:nvSpPr>
        <p:spPr>
          <a:xfrm>
            <a:off x="925830" y="2042115"/>
            <a:ext cx="7173686"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925830" y="3055620"/>
            <a:ext cx="4114800" cy="3387725"/>
          </a:xfrm>
          <a:prstGeom prst="rect">
            <a:avLst/>
          </a:prstGeom>
          <a:noFill/>
          <a:ln w="9525" algn="ctr">
            <a:noFill/>
            <a:miter lim="800000"/>
            <a:headEnd/>
            <a:tailEnd/>
          </a:ln>
          <a:effectLst/>
        </p:spPr>
        <p:txBody>
          <a:bodyPr>
            <a:spAutoFit/>
          </a:bodyPr>
          <a:lstStyle/>
          <a:p>
            <a:r>
              <a:rPr lang="en-US" sz="1800"/>
              <a:t>#include &lt;stdio.h&gt;</a:t>
            </a:r>
          </a:p>
          <a:p>
            <a:r>
              <a:rPr lang="en-US" sz="1800"/>
              <a:t>int main()</a:t>
            </a:r>
          </a:p>
          <a:p>
            <a:r>
              <a:rPr lang="en-US" sz="1800"/>
              <a:t>{</a:t>
            </a:r>
          </a:p>
          <a:p>
            <a:r>
              <a:rPr lang="en-US" sz="1800"/>
              <a:t>   int x = 5;</a:t>
            </a:r>
          </a:p>
          <a:p>
            <a:endParaRPr lang="en-US" sz="1800"/>
          </a:p>
          <a:p>
            <a:r>
              <a:rPr lang="en-US" sz="1800"/>
              <a:t>   while (x &gt; 0);</a:t>
            </a:r>
          </a:p>
          <a:p>
            <a:r>
              <a:rPr lang="en-US" sz="1800"/>
              <a:t>   {</a:t>
            </a:r>
          </a:p>
          <a:p>
            <a:r>
              <a:rPr lang="en-US" sz="1800"/>
              <a:t>         printf( "Value of x :%d \n", x);</a:t>
            </a:r>
          </a:p>
          <a:p>
            <a:r>
              <a:rPr lang="en-US" sz="1800"/>
              <a:t>         x--;</a:t>
            </a:r>
          </a:p>
          <a:p>
            <a:r>
              <a:rPr lang="en-US" sz="1800"/>
              <a:t>   }</a:t>
            </a:r>
          </a:p>
          <a:p>
            <a:r>
              <a:rPr lang="en-US" sz="1800"/>
              <a:t>   return 0;</a:t>
            </a:r>
          </a:p>
          <a:p>
            <a:r>
              <a:rPr lang="en-US" sz="1800"/>
              <a:t>}</a:t>
            </a:r>
          </a:p>
        </p:txBody>
      </p:sp>
      <p:sp>
        <p:nvSpPr>
          <p:cNvPr id="6" name="AutoShape 5"/>
          <p:cNvSpPr>
            <a:spLocks noChangeArrowheads="1"/>
          </p:cNvSpPr>
          <p:nvPr/>
        </p:nvSpPr>
        <p:spPr bwMode="auto">
          <a:xfrm>
            <a:off x="2526030" y="6443345"/>
            <a:ext cx="5029200" cy="1447800"/>
          </a:xfrm>
          <a:prstGeom prst="wedgeEllipseCallout">
            <a:avLst>
              <a:gd name="adj1" fmla="val -49825"/>
              <a:gd name="adj2" fmla="val -173796"/>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Here semicolon after while will cause this loop to run infinitely hence the code after this will never gets executed</a:t>
            </a:r>
          </a:p>
        </p:txBody>
      </p:sp>
      <p:sp>
        <p:nvSpPr>
          <p:cNvPr id="7" name="Cloud Callout 6"/>
          <p:cNvSpPr/>
          <p:nvPr/>
        </p:nvSpPr>
        <p:spPr>
          <a:xfrm>
            <a:off x="5138601" y="3055620"/>
            <a:ext cx="504552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427586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Loop Errors (Output with splint)</a:t>
            </a:r>
          </a:p>
        </p:txBody>
      </p:sp>
      <p:pic>
        <p:nvPicPr>
          <p:cNvPr id="4" name="Picture 4"/>
          <p:cNvPicPr>
            <a:picLocks noChangeAspect="1" noChangeArrowheads="1"/>
          </p:cNvPicPr>
          <p:nvPr/>
        </p:nvPicPr>
        <p:blipFill>
          <a:blip r:embed="rId2"/>
          <a:srcRect/>
          <a:stretch>
            <a:fillRect/>
          </a:stretch>
        </p:blipFill>
        <p:spPr bwMode="auto">
          <a:xfrm>
            <a:off x="955195" y="3364230"/>
            <a:ext cx="9144000" cy="2019300"/>
          </a:xfrm>
          <a:prstGeom prst="rect">
            <a:avLst/>
          </a:prstGeom>
          <a:noFill/>
        </p:spPr>
      </p:pic>
    </p:spTree>
    <p:extLst>
      <p:ext uri="{BB962C8B-B14F-4D97-AF65-F5344CB8AC3E}">
        <p14:creationId xmlns:p14="http://schemas.microsoft.com/office/powerpoint/2010/main" val="30943753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a:xfrm>
            <a:off x="439127" y="866991"/>
            <a:ext cx="10176137" cy="773325"/>
          </a:xfrm>
        </p:spPr>
        <p:txBody>
          <a:bodyPr/>
          <a:lstStyle/>
          <a:p>
            <a:r>
              <a:rPr lang="en-US" dirty="0"/>
              <a:t>Loop Errors (Correct Code)</a:t>
            </a:r>
          </a:p>
        </p:txBody>
      </p:sp>
      <p:sp>
        <p:nvSpPr>
          <p:cNvPr id="4" name="Rectangle 3"/>
          <p:cNvSpPr>
            <a:spLocks noChangeArrowheads="1"/>
          </p:cNvSpPr>
          <p:nvPr/>
        </p:nvSpPr>
        <p:spPr bwMode="auto">
          <a:xfrm>
            <a:off x="1459230" y="3068955"/>
            <a:ext cx="3810000" cy="35909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200">
                <a:solidFill>
                  <a:schemeClr val="accent2"/>
                </a:solidFill>
              </a:rPr>
              <a:t>#include&lt;stdio.h&gt;</a:t>
            </a:r>
          </a:p>
          <a:p>
            <a:pPr eaLnBrk="1" hangingPunct="1">
              <a:lnSpc>
                <a:spcPct val="110000"/>
              </a:lnSpc>
              <a:spcAft>
                <a:spcPts val="800"/>
              </a:spcAft>
              <a:buFont typeface="Arial" pitchFamily="34" charset="0"/>
              <a:buNone/>
            </a:pPr>
            <a:r>
              <a:rPr lang="en-US" sz="1200">
                <a:solidFill>
                  <a:schemeClr val="accent2"/>
                </a:solidFill>
              </a:rPr>
              <a:t>int main()</a:t>
            </a:r>
          </a:p>
          <a:p>
            <a:pPr eaLnBrk="1" hangingPunct="1">
              <a:lnSpc>
                <a:spcPct val="110000"/>
              </a:lnSpc>
              <a:spcAft>
                <a:spcPts val="800"/>
              </a:spcAft>
              <a:buFont typeface="Arial" pitchFamily="34" charset="0"/>
              <a:buNone/>
            </a:pPr>
            <a:r>
              <a:rPr lang="en-US" sz="1200">
                <a:solidFill>
                  <a:schemeClr val="accent2"/>
                </a:solidFill>
              </a:rPr>
              <a:t>{</a:t>
            </a:r>
          </a:p>
          <a:p>
            <a:pPr eaLnBrk="1" hangingPunct="1">
              <a:lnSpc>
                <a:spcPct val="110000"/>
              </a:lnSpc>
              <a:spcAft>
                <a:spcPts val="800"/>
              </a:spcAft>
              <a:buFont typeface="Arial" pitchFamily="34" charset="0"/>
              <a:buNone/>
            </a:pPr>
            <a:r>
              <a:rPr lang="en-US" sz="1200">
                <a:solidFill>
                  <a:schemeClr val="accent2"/>
                </a:solidFill>
              </a:rPr>
              <a:t>   int x = 5;</a:t>
            </a:r>
          </a:p>
          <a:p>
            <a:pPr eaLnBrk="1" hangingPunct="1">
              <a:lnSpc>
                <a:spcPct val="110000"/>
              </a:lnSpc>
              <a:spcAft>
                <a:spcPts val="800"/>
              </a:spcAft>
              <a:buFont typeface="Arial" pitchFamily="34" charset="0"/>
              <a:buNone/>
            </a:pPr>
            <a:endParaRPr lang="en-US" sz="1200">
              <a:solidFill>
                <a:schemeClr val="accent2"/>
              </a:solidFill>
            </a:endParaRPr>
          </a:p>
          <a:p>
            <a:pPr eaLnBrk="1" hangingPunct="1">
              <a:lnSpc>
                <a:spcPct val="110000"/>
              </a:lnSpc>
              <a:spcAft>
                <a:spcPts val="800"/>
              </a:spcAft>
              <a:buFont typeface="Arial" pitchFamily="34" charset="0"/>
              <a:buNone/>
            </a:pPr>
            <a:r>
              <a:rPr lang="en-US" sz="1200">
                <a:solidFill>
                  <a:schemeClr val="accent2"/>
                </a:solidFill>
              </a:rPr>
              <a:t>   while (x &gt; 0)</a:t>
            </a:r>
          </a:p>
          <a:p>
            <a:pPr eaLnBrk="1" hangingPunct="1">
              <a:lnSpc>
                <a:spcPct val="110000"/>
              </a:lnSpc>
              <a:spcAft>
                <a:spcPts val="800"/>
              </a:spcAft>
              <a:buFont typeface="Arial" pitchFamily="34" charset="0"/>
              <a:buNone/>
            </a:pPr>
            <a:r>
              <a:rPr lang="en-US" sz="1200">
                <a:solidFill>
                  <a:schemeClr val="accent2"/>
                </a:solidFill>
              </a:rPr>
              <a:t>   {</a:t>
            </a:r>
          </a:p>
          <a:p>
            <a:pPr eaLnBrk="1" hangingPunct="1">
              <a:lnSpc>
                <a:spcPct val="110000"/>
              </a:lnSpc>
              <a:spcAft>
                <a:spcPts val="800"/>
              </a:spcAft>
              <a:buFont typeface="Arial" pitchFamily="34" charset="0"/>
              <a:buNone/>
            </a:pPr>
            <a:r>
              <a:rPr lang="en-US" sz="1200">
                <a:solidFill>
                  <a:schemeClr val="accent2"/>
                </a:solidFill>
              </a:rPr>
              <a:t>         printf( "Value of x :%d \n", x);</a:t>
            </a:r>
          </a:p>
          <a:p>
            <a:pPr eaLnBrk="1" hangingPunct="1">
              <a:lnSpc>
                <a:spcPct val="110000"/>
              </a:lnSpc>
              <a:spcAft>
                <a:spcPts val="800"/>
              </a:spcAft>
              <a:buFont typeface="Arial" pitchFamily="34" charset="0"/>
              <a:buNone/>
            </a:pPr>
            <a:r>
              <a:rPr lang="en-US" sz="1200">
                <a:solidFill>
                  <a:schemeClr val="accent2"/>
                </a:solidFill>
              </a:rPr>
              <a:t>         x--;</a:t>
            </a:r>
          </a:p>
          <a:p>
            <a:pPr eaLnBrk="1" hangingPunct="1">
              <a:lnSpc>
                <a:spcPct val="110000"/>
              </a:lnSpc>
              <a:spcAft>
                <a:spcPts val="800"/>
              </a:spcAft>
              <a:buFont typeface="Arial" pitchFamily="34" charset="0"/>
              <a:buNone/>
            </a:pPr>
            <a:r>
              <a:rPr lang="en-US" sz="1200">
                <a:solidFill>
                  <a:schemeClr val="accent2"/>
                </a:solidFill>
              </a:rPr>
              <a:t>   }</a:t>
            </a:r>
          </a:p>
          <a:p>
            <a:pPr eaLnBrk="1" hangingPunct="1">
              <a:lnSpc>
                <a:spcPct val="110000"/>
              </a:lnSpc>
              <a:spcAft>
                <a:spcPts val="800"/>
              </a:spcAft>
              <a:buFont typeface="Arial" pitchFamily="34" charset="0"/>
              <a:buNone/>
            </a:pPr>
            <a:r>
              <a:rPr lang="en-US" sz="1200">
                <a:solidFill>
                  <a:schemeClr val="accent2"/>
                </a:solidFill>
              </a:rPr>
              <a:t>   return 0;</a:t>
            </a:r>
          </a:p>
          <a:p>
            <a:pPr eaLnBrk="1" hangingPunct="1">
              <a:lnSpc>
                <a:spcPct val="110000"/>
              </a:lnSpc>
              <a:spcAft>
                <a:spcPts val="800"/>
              </a:spcAft>
              <a:buFont typeface="Arial" pitchFamily="34" charset="0"/>
              <a:buNone/>
            </a:pPr>
            <a:r>
              <a:rPr lang="en-US" sz="1200">
                <a:solidFill>
                  <a:schemeClr val="accent2"/>
                </a:solidFill>
              </a:rPr>
              <a:t>}</a:t>
            </a:r>
          </a:p>
        </p:txBody>
      </p:sp>
      <p:sp>
        <p:nvSpPr>
          <p:cNvPr id="5" name="AutoShape 4"/>
          <p:cNvSpPr>
            <a:spLocks noChangeArrowheads="1"/>
          </p:cNvSpPr>
          <p:nvPr/>
        </p:nvSpPr>
        <p:spPr bwMode="auto">
          <a:xfrm>
            <a:off x="5006340" y="3204108"/>
            <a:ext cx="4876800" cy="990600"/>
          </a:xfrm>
          <a:prstGeom prst="wedgeEllipseCallout">
            <a:avLst>
              <a:gd name="adj1" fmla="val -84343"/>
              <a:gd name="adj2" fmla="val 104968"/>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Ensure that the loop conditions are checked properly</a:t>
            </a:r>
          </a:p>
        </p:txBody>
      </p:sp>
    </p:spTree>
    <p:extLst>
      <p:ext uri="{BB962C8B-B14F-4D97-AF65-F5344CB8AC3E}">
        <p14:creationId xmlns:p14="http://schemas.microsoft.com/office/powerpoint/2010/main" val="390481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a:xfrm>
            <a:off x="533944" y="920388"/>
            <a:ext cx="10176137" cy="773325"/>
          </a:xfrm>
        </p:spPr>
        <p:txBody>
          <a:bodyPr/>
          <a:lstStyle/>
          <a:p>
            <a:r>
              <a:rPr lang="en-US" dirty="0" err="1"/>
              <a:t>Input/Output</a:t>
            </a:r>
            <a:r>
              <a:rPr lang="en-US" dirty="0"/>
              <a:t> Errors (Incorrect Code)</a:t>
            </a:r>
          </a:p>
        </p:txBody>
      </p:sp>
      <p:sp>
        <p:nvSpPr>
          <p:cNvPr id="4" name="Text Placeholder 3"/>
          <p:cNvSpPr>
            <a:spLocks noGrp="1" noChangeArrowheads="1"/>
          </p:cNvSpPr>
          <p:nvPr>
            <p:ph type="body" idx="4294967295"/>
          </p:nvPr>
        </p:nvSpPr>
        <p:spPr>
          <a:xfrm>
            <a:off x="1094014" y="2145250"/>
            <a:ext cx="7287986"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1094014" y="2792730"/>
            <a:ext cx="4114800" cy="4576763"/>
          </a:xfrm>
          <a:prstGeom prst="rect">
            <a:avLst/>
          </a:prstGeom>
          <a:noFill/>
          <a:ln w="9525" algn="ctr">
            <a:noFill/>
            <a:miter lim="800000"/>
            <a:headEnd/>
            <a:tailEnd/>
          </a:ln>
          <a:effectLst/>
        </p:spPr>
        <p:txBody>
          <a:bodyPr>
            <a:spAutoFit/>
          </a:bodyPr>
          <a:lstStyle/>
          <a:p>
            <a:r>
              <a:rPr lang="en-US" sz="1800" dirty="0"/>
              <a:t>#include &lt;</a:t>
            </a:r>
            <a:r>
              <a:rPr lang="en-US" sz="1800" dirty="0" err="1"/>
              <a:t>stdio.h</a:t>
            </a:r>
            <a:r>
              <a:rPr lang="en-US" sz="1800" dirty="0"/>
              <a:t>&gt;</a:t>
            </a:r>
          </a:p>
          <a:p>
            <a:r>
              <a:rPr lang="en-US" sz="1800" dirty="0"/>
              <a:t>#include &lt;</a:t>
            </a:r>
            <a:r>
              <a:rPr lang="en-US" sz="1800" dirty="0" err="1"/>
              <a:t>stdlib.h</a:t>
            </a:r>
            <a:r>
              <a:rPr lang="en-US" sz="1800" dirty="0"/>
              <a:t>&gt;</a:t>
            </a:r>
          </a:p>
          <a:p>
            <a:r>
              <a:rPr lang="en-US" sz="1800" dirty="0"/>
              <a:t>#define MAX 20</a:t>
            </a:r>
          </a:p>
          <a:p>
            <a:r>
              <a:rPr lang="en-US" sz="1800" dirty="0" err="1"/>
              <a:t>int</a:t>
            </a:r>
            <a:r>
              <a:rPr lang="en-US" sz="1800" dirty="0"/>
              <a:t> main()</a:t>
            </a:r>
          </a:p>
          <a:p>
            <a:r>
              <a:rPr lang="en-US" sz="1800" dirty="0"/>
              <a:t>{</a:t>
            </a:r>
          </a:p>
          <a:p>
            <a:r>
              <a:rPr lang="en-US" sz="1800" dirty="0"/>
              <a:t> FILE* </a:t>
            </a:r>
            <a:r>
              <a:rPr lang="en-US" sz="1800" dirty="0" err="1"/>
              <a:t>infile</a:t>
            </a:r>
            <a:r>
              <a:rPr lang="en-US" sz="1800" dirty="0"/>
              <a:t>;</a:t>
            </a:r>
          </a:p>
          <a:p>
            <a:r>
              <a:rPr lang="en-US" sz="1800" dirty="0"/>
              <a:t> char string[MAX];</a:t>
            </a:r>
          </a:p>
          <a:p>
            <a:r>
              <a:rPr lang="en-US" sz="1800" dirty="0"/>
              <a:t> </a:t>
            </a:r>
            <a:r>
              <a:rPr lang="en-US" sz="1800" dirty="0" err="1"/>
              <a:t>infile</a:t>
            </a:r>
            <a:r>
              <a:rPr lang="en-US" sz="1800" dirty="0"/>
              <a:t> = </a:t>
            </a:r>
            <a:r>
              <a:rPr lang="en-US" sz="1800" dirty="0" err="1"/>
              <a:t>fopen</a:t>
            </a:r>
            <a:r>
              <a:rPr lang="en-US" sz="1800" dirty="0"/>
              <a:t>("sample", "r");</a:t>
            </a:r>
          </a:p>
          <a:p>
            <a:r>
              <a:rPr lang="en-US" sz="1800" dirty="0"/>
              <a:t> while(!</a:t>
            </a:r>
            <a:r>
              <a:rPr lang="en-US" sz="1800" dirty="0" err="1"/>
              <a:t>feof</a:t>
            </a:r>
            <a:r>
              <a:rPr lang="en-US" sz="1800" dirty="0"/>
              <a:t>(</a:t>
            </a:r>
            <a:r>
              <a:rPr lang="en-US" sz="1800" dirty="0" err="1"/>
              <a:t>infile</a:t>
            </a:r>
            <a:r>
              <a:rPr lang="en-US" sz="1800" dirty="0"/>
              <a:t>))</a:t>
            </a:r>
          </a:p>
          <a:p>
            <a:r>
              <a:rPr lang="en-US" sz="1800" dirty="0"/>
              <a:t> {</a:t>
            </a:r>
          </a:p>
          <a:p>
            <a:r>
              <a:rPr lang="en-US" sz="1800" dirty="0"/>
              <a:t>  </a:t>
            </a:r>
            <a:r>
              <a:rPr lang="en-US" dirty="0"/>
              <a:t> </a:t>
            </a:r>
            <a:r>
              <a:rPr lang="en-US" sz="1800" dirty="0" err="1"/>
              <a:t>fscanf</a:t>
            </a:r>
            <a:r>
              <a:rPr lang="en-US" sz="1800" dirty="0"/>
              <a:t>(</a:t>
            </a:r>
            <a:r>
              <a:rPr lang="en-US" sz="1800" dirty="0" err="1"/>
              <a:t>infile</a:t>
            </a:r>
            <a:r>
              <a:rPr lang="en-US" sz="1800" dirty="0"/>
              <a:t>,"%s", string);</a:t>
            </a:r>
          </a:p>
          <a:p>
            <a:r>
              <a:rPr lang="en-US" sz="1800" dirty="0"/>
              <a:t>   </a:t>
            </a:r>
            <a:r>
              <a:rPr lang="en-US" sz="1800" dirty="0" err="1"/>
              <a:t>printf</a:t>
            </a:r>
            <a:r>
              <a:rPr lang="en-US" sz="1800" dirty="0"/>
              <a:t>("%s\n", string);</a:t>
            </a:r>
          </a:p>
          <a:p>
            <a:r>
              <a:rPr lang="en-US" sz="1800" dirty="0"/>
              <a:t> }</a:t>
            </a:r>
          </a:p>
          <a:p>
            <a:r>
              <a:rPr lang="en-US" sz="1800" dirty="0"/>
              <a:t> </a:t>
            </a:r>
            <a:r>
              <a:rPr lang="en-US" sz="1800" dirty="0" err="1"/>
              <a:t>fclose</a:t>
            </a:r>
            <a:r>
              <a:rPr lang="en-US" sz="1800" dirty="0"/>
              <a:t>(</a:t>
            </a:r>
            <a:r>
              <a:rPr lang="en-US" sz="1800" dirty="0" err="1"/>
              <a:t>infile</a:t>
            </a:r>
            <a:r>
              <a:rPr lang="en-US" sz="1800" dirty="0"/>
              <a:t>);</a:t>
            </a:r>
          </a:p>
          <a:p>
            <a:r>
              <a:rPr lang="en-US" sz="1800" dirty="0"/>
              <a:t> return 0;</a:t>
            </a:r>
          </a:p>
          <a:p>
            <a:r>
              <a:rPr lang="en-US" sz="1800" dirty="0"/>
              <a:t>}</a:t>
            </a:r>
          </a:p>
        </p:txBody>
      </p:sp>
      <p:sp>
        <p:nvSpPr>
          <p:cNvPr id="6" name="AutoShape 5"/>
          <p:cNvSpPr>
            <a:spLocks noChangeArrowheads="1"/>
          </p:cNvSpPr>
          <p:nvPr/>
        </p:nvSpPr>
        <p:spPr bwMode="auto">
          <a:xfrm>
            <a:off x="3761014" y="5764530"/>
            <a:ext cx="6019800" cy="1676400"/>
          </a:xfrm>
          <a:prstGeom prst="wedgeEllipseCallout">
            <a:avLst>
              <a:gd name="adj1" fmla="val -62157"/>
              <a:gd name="adj2" fmla="val -83144"/>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dirty="0">
                <a:solidFill>
                  <a:srgbClr val="FF6B11"/>
                </a:solidFill>
              </a:rPr>
              <a:t>Here problem is that </a:t>
            </a:r>
            <a:r>
              <a:rPr lang="en-US" sz="1600" dirty="0" err="1">
                <a:solidFill>
                  <a:srgbClr val="FF6B11"/>
                </a:solidFill>
              </a:rPr>
              <a:t>feof</a:t>
            </a:r>
            <a:r>
              <a:rPr lang="en-US" sz="1600" dirty="0">
                <a:solidFill>
                  <a:srgbClr val="FF6B11"/>
                </a:solidFill>
              </a:rPr>
              <a:t> returns non-zero value if it detects EOF. So, after the last line is read in and printed out, </a:t>
            </a:r>
            <a:r>
              <a:rPr lang="en-US" sz="1600" dirty="0" err="1">
                <a:solidFill>
                  <a:srgbClr val="FF6B11"/>
                </a:solidFill>
              </a:rPr>
              <a:t>feof</a:t>
            </a:r>
            <a:r>
              <a:rPr lang="en-US" sz="1600" dirty="0">
                <a:solidFill>
                  <a:srgbClr val="FF6B11"/>
                </a:solidFill>
              </a:rPr>
              <a:t>() will still return 0 again and the loop will continue until </a:t>
            </a:r>
            <a:r>
              <a:rPr lang="en-US" sz="1600" dirty="0" err="1">
                <a:solidFill>
                  <a:srgbClr val="FF6B11"/>
                </a:solidFill>
              </a:rPr>
              <a:t>fgets</a:t>
            </a:r>
            <a:r>
              <a:rPr lang="en-US" sz="1600" dirty="0">
                <a:solidFill>
                  <a:srgbClr val="FF6B11"/>
                </a:solidFill>
              </a:rPr>
              <a:t> detects and set EOF.</a:t>
            </a:r>
          </a:p>
        </p:txBody>
      </p:sp>
      <p:sp>
        <p:nvSpPr>
          <p:cNvPr id="7" name="AutoShape 6"/>
          <p:cNvSpPr>
            <a:spLocks noChangeArrowheads="1"/>
          </p:cNvSpPr>
          <p:nvPr/>
        </p:nvSpPr>
        <p:spPr bwMode="auto">
          <a:xfrm>
            <a:off x="3913414" y="2792730"/>
            <a:ext cx="6019800" cy="1676400"/>
          </a:xfrm>
          <a:prstGeom prst="wedgeEllipseCallout">
            <a:avLst>
              <a:gd name="adj1" fmla="val -64213"/>
              <a:gd name="adj2" fmla="val 68278"/>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dirty="0">
                <a:solidFill>
                  <a:srgbClr val="FF6B11"/>
                </a:solidFill>
              </a:rPr>
              <a:t>Here the problem is that the return value of </a:t>
            </a:r>
            <a:r>
              <a:rPr lang="en-US" sz="1600" dirty="0" err="1">
                <a:solidFill>
                  <a:srgbClr val="FF6B11"/>
                </a:solidFill>
              </a:rPr>
              <a:t>fopen</a:t>
            </a:r>
            <a:r>
              <a:rPr lang="en-US" sz="1600" dirty="0">
                <a:solidFill>
                  <a:srgbClr val="FF6B11"/>
                </a:solidFill>
              </a:rPr>
              <a:t> is not checked for. It could happen such a way that </a:t>
            </a:r>
            <a:r>
              <a:rPr lang="en-US" sz="1600" dirty="0" err="1">
                <a:solidFill>
                  <a:srgbClr val="FF6B11"/>
                </a:solidFill>
              </a:rPr>
              <a:t>fopen</a:t>
            </a:r>
            <a:r>
              <a:rPr lang="en-US" sz="1600" dirty="0">
                <a:solidFill>
                  <a:srgbClr val="FF6B11"/>
                </a:solidFill>
              </a:rPr>
              <a:t> fails and </a:t>
            </a:r>
            <a:r>
              <a:rPr lang="en-US" sz="1600" dirty="0" err="1">
                <a:solidFill>
                  <a:srgbClr val="FF6B11"/>
                </a:solidFill>
              </a:rPr>
              <a:t>feof</a:t>
            </a:r>
            <a:r>
              <a:rPr lang="en-US" sz="1600" dirty="0">
                <a:solidFill>
                  <a:srgbClr val="FF6B11"/>
                </a:solidFill>
              </a:rPr>
              <a:t> and </a:t>
            </a:r>
            <a:r>
              <a:rPr lang="en-US" sz="1600" dirty="0" err="1">
                <a:solidFill>
                  <a:srgbClr val="FF6B11"/>
                </a:solidFill>
              </a:rPr>
              <a:t>fgets</a:t>
            </a:r>
            <a:r>
              <a:rPr lang="en-US" sz="1600" dirty="0">
                <a:solidFill>
                  <a:srgbClr val="FF6B11"/>
                </a:solidFill>
              </a:rPr>
              <a:t> </a:t>
            </a:r>
            <a:r>
              <a:rPr lang="en-US" sz="1600" dirty="0" err="1">
                <a:solidFill>
                  <a:srgbClr val="FF6B11"/>
                </a:solidFill>
              </a:rPr>
              <a:t>crah</a:t>
            </a:r>
            <a:r>
              <a:rPr lang="en-US" sz="1600" dirty="0">
                <a:solidFill>
                  <a:srgbClr val="FF6B11"/>
                </a:solidFill>
              </a:rPr>
              <a:t> the program</a:t>
            </a:r>
          </a:p>
        </p:txBody>
      </p:sp>
      <p:sp>
        <p:nvSpPr>
          <p:cNvPr id="8" name="Cloud Callout 7"/>
          <p:cNvSpPr/>
          <p:nvPr/>
        </p:nvSpPr>
        <p:spPr>
          <a:xfrm>
            <a:off x="5267097" y="4469130"/>
            <a:ext cx="3904117" cy="9797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Could you predict the </a:t>
            </a:r>
            <a:r>
              <a:rPr lang="en-US" sz="2000" b="1" dirty="0" err="1" smtClean="0">
                <a:solidFill>
                  <a:schemeClr val="bg1"/>
                </a:solidFill>
              </a:rPr>
              <a:t>oputput</a:t>
            </a:r>
            <a:r>
              <a:rPr lang="en-US" sz="2000" b="1" dirty="0" smtClean="0">
                <a:solidFill>
                  <a:schemeClr val="bg1"/>
                </a:solidFill>
              </a:rPr>
              <a:t>?</a:t>
            </a:r>
            <a:endParaRPr lang="en-US" sz="2000" b="1" dirty="0">
              <a:solidFill>
                <a:schemeClr val="bg1"/>
              </a:solidFill>
            </a:endParaRPr>
          </a:p>
        </p:txBody>
      </p:sp>
    </p:spTree>
    <p:extLst>
      <p:ext uri="{BB962C8B-B14F-4D97-AF65-F5344CB8AC3E}">
        <p14:creationId xmlns:p14="http://schemas.microsoft.com/office/powerpoint/2010/main" val="365613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a:t>CCoding</a:t>
            </a:r>
            <a:r>
              <a:rPr lang="en-US" dirty="0"/>
              <a:t>-Advanced</a:t>
            </a:r>
          </a:p>
        </p:txBody>
      </p:sp>
      <p:sp>
        <p:nvSpPr>
          <p:cNvPr id="3" name="Text Placeholder 2"/>
          <p:cNvSpPr>
            <a:spLocks noGrp="1"/>
          </p:cNvSpPr>
          <p:nvPr>
            <p:ph type="body" sz="quarter" idx="24"/>
          </p:nvPr>
        </p:nvSpPr>
        <p:spPr/>
        <p:txBody>
          <a:bodyPr/>
          <a:lstStyle/>
          <a:p>
            <a:r>
              <a:rPr lang="en-US" dirty="0" err="1"/>
              <a:t>Input/Output</a:t>
            </a:r>
            <a:r>
              <a:rPr lang="en-US" dirty="0"/>
              <a:t> Errors (Output)</a:t>
            </a:r>
          </a:p>
        </p:txBody>
      </p:sp>
      <p:pic>
        <p:nvPicPr>
          <p:cNvPr id="4" name="Picture 4"/>
          <p:cNvPicPr>
            <a:picLocks noChangeAspect="1" noChangeArrowheads="1"/>
          </p:cNvPicPr>
          <p:nvPr/>
        </p:nvPicPr>
        <p:blipFill>
          <a:blip r:embed="rId2"/>
          <a:srcRect/>
          <a:stretch>
            <a:fillRect/>
          </a:stretch>
        </p:blipFill>
        <p:spPr bwMode="auto">
          <a:xfrm>
            <a:off x="1002030" y="2754630"/>
            <a:ext cx="7162800" cy="1676400"/>
          </a:xfrm>
          <a:prstGeom prst="rect">
            <a:avLst/>
          </a:prstGeom>
          <a:noFill/>
        </p:spPr>
      </p:pic>
      <p:sp>
        <p:nvSpPr>
          <p:cNvPr id="5" name="Text Box 5"/>
          <p:cNvSpPr txBox="1">
            <a:spLocks noChangeArrowheads="1"/>
          </p:cNvSpPr>
          <p:nvPr/>
        </p:nvSpPr>
        <p:spPr bwMode="auto">
          <a:xfrm>
            <a:off x="697230" y="5193030"/>
            <a:ext cx="7772400" cy="822325"/>
          </a:xfrm>
          <a:prstGeom prst="rect">
            <a:avLst/>
          </a:prstGeom>
          <a:noFill/>
          <a:ln w="9525" algn="ctr">
            <a:noFill/>
            <a:miter lim="800000"/>
            <a:headEnd/>
            <a:tailEnd/>
          </a:ln>
          <a:effectLst/>
        </p:spPr>
        <p:txBody>
          <a:bodyPr>
            <a:spAutoFit/>
          </a:bodyPr>
          <a:lstStyle/>
          <a:p>
            <a:pPr>
              <a:spcBef>
                <a:spcPct val="50000"/>
              </a:spcBef>
            </a:pPr>
            <a:r>
              <a:rPr lang="en-US" dirty="0"/>
              <a:t>“</a:t>
            </a:r>
            <a:r>
              <a:rPr lang="en-US" sz="2000" dirty="0"/>
              <a:t>Hi” is repeated twice even though there was only 1 “Hi” in the file. The last line is repeated.</a:t>
            </a:r>
          </a:p>
        </p:txBody>
      </p:sp>
    </p:spTree>
    <p:extLst>
      <p:ext uri="{BB962C8B-B14F-4D97-AF65-F5344CB8AC3E}">
        <p14:creationId xmlns:p14="http://schemas.microsoft.com/office/powerpoint/2010/main" val="10270674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err="1"/>
              <a:t>Input/Output</a:t>
            </a:r>
            <a:r>
              <a:rPr lang="en-US" dirty="0"/>
              <a:t> Errors</a:t>
            </a:r>
            <a:r>
              <a:rPr lang="en-US" sz="4400" dirty="0"/>
              <a:t> </a:t>
            </a:r>
            <a:r>
              <a:rPr lang="en-US" dirty="0"/>
              <a:t>(Correct Code)</a:t>
            </a:r>
          </a:p>
        </p:txBody>
      </p:sp>
      <p:sp>
        <p:nvSpPr>
          <p:cNvPr id="4" name="Rectangle 3"/>
          <p:cNvSpPr>
            <a:spLocks noChangeArrowheads="1"/>
          </p:cNvSpPr>
          <p:nvPr/>
        </p:nvSpPr>
        <p:spPr bwMode="auto">
          <a:xfrm>
            <a:off x="1184910" y="2371725"/>
            <a:ext cx="4191000" cy="54197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000">
                <a:solidFill>
                  <a:schemeClr val="accent2"/>
                </a:solidFill>
              </a:rPr>
              <a:t>#include &lt;stdio.h&gt;</a:t>
            </a:r>
          </a:p>
          <a:p>
            <a:pPr eaLnBrk="1" hangingPunct="1">
              <a:lnSpc>
                <a:spcPct val="110000"/>
              </a:lnSpc>
              <a:spcAft>
                <a:spcPts val="800"/>
              </a:spcAft>
              <a:buFont typeface="Arial" pitchFamily="34" charset="0"/>
              <a:buNone/>
            </a:pPr>
            <a:r>
              <a:rPr lang="en-US" sz="1000">
                <a:solidFill>
                  <a:schemeClr val="accent2"/>
                </a:solidFill>
              </a:rPr>
              <a:t>#include &lt;stdlib.h&gt;</a:t>
            </a:r>
          </a:p>
          <a:p>
            <a:pPr eaLnBrk="1" hangingPunct="1">
              <a:lnSpc>
                <a:spcPct val="110000"/>
              </a:lnSpc>
              <a:spcAft>
                <a:spcPts val="800"/>
              </a:spcAft>
              <a:buFont typeface="Arial" pitchFamily="34" charset="0"/>
              <a:buNone/>
            </a:pPr>
            <a:r>
              <a:rPr lang="en-US" sz="1000">
                <a:solidFill>
                  <a:schemeClr val="accent2"/>
                </a:solidFill>
              </a:rPr>
              <a:t>#define MAX 20</a:t>
            </a:r>
          </a:p>
          <a:p>
            <a:pPr eaLnBrk="1" hangingPunct="1">
              <a:lnSpc>
                <a:spcPct val="110000"/>
              </a:lnSpc>
              <a:spcAft>
                <a:spcPts val="800"/>
              </a:spcAft>
              <a:buFont typeface="Arial" pitchFamily="34" charset="0"/>
              <a:buNone/>
            </a:pPr>
            <a:r>
              <a:rPr lang="en-US" sz="1000">
                <a:solidFill>
                  <a:schemeClr val="accent2"/>
                </a:solidFill>
              </a:rPr>
              <a:t>int main()</a:t>
            </a:r>
          </a:p>
          <a:p>
            <a:pPr eaLnBrk="1" hangingPunct="1">
              <a:lnSpc>
                <a:spcPct val="110000"/>
              </a:lnSpc>
              <a:spcAft>
                <a:spcPts val="800"/>
              </a:spcAft>
              <a:buFont typeface="Arial" pitchFamily="34" charset="0"/>
              <a:buNone/>
            </a:pPr>
            <a:r>
              <a:rPr lang="en-US" sz="1000">
                <a:solidFill>
                  <a:schemeClr val="accent2"/>
                </a:solidFill>
              </a:rPr>
              <a:t>{</a:t>
            </a:r>
          </a:p>
          <a:p>
            <a:pPr eaLnBrk="1" hangingPunct="1">
              <a:lnSpc>
                <a:spcPct val="110000"/>
              </a:lnSpc>
              <a:spcAft>
                <a:spcPts val="800"/>
              </a:spcAft>
              <a:buFont typeface="Arial" pitchFamily="34" charset="0"/>
              <a:buNone/>
            </a:pPr>
            <a:r>
              <a:rPr lang="en-US" sz="1000">
                <a:solidFill>
                  <a:schemeClr val="accent2"/>
                </a:solidFill>
              </a:rPr>
              <a:t> FILE* infile;</a:t>
            </a:r>
          </a:p>
          <a:p>
            <a:pPr eaLnBrk="1" hangingPunct="1">
              <a:lnSpc>
                <a:spcPct val="110000"/>
              </a:lnSpc>
              <a:spcAft>
                <a:spcPts val="800"/>
              </a:spcAft>
              <a:buFont typeface="Arial" pitchFamily="34" charset="0"/>
              <a:buNone/>
            </a:pPr>
            <a:r>
              <a:rPr lang="en-US" sz="1000">
                <a:solidFill>
                  <a:schemeClr val="accent2"/>
                </a:solidFill>
              </a:rPr>
              <a:t> char string[MAX];</a:t>
            </a:r>
          </a:p>
          <a:p>
            <a:pPr eaLnBrk="1" hangingPunct="1">
              <a:lnSpc>
                <a:spcPct val="110000"/>
              </a:lnSpc>
              <a:spcAft>
                <a:spcPts val="800"/>
              </a:spcAft>
              <a:buFont typeface="Arial" pitchFamily="34" charset="0"/>
              <a:buNone/>
            </a:pPr>
            <a:r>
              <a:rPr lang="en-US" sz="1000">
                <a:solidFill>
                  <a:schemeClr val="accent2"/>
                </a:solidFill>
              </a:rPr>
              <a:t> infile = fopen("sample", "r");</a:t>
            </a:r>
          </a:p>
          <a:p>
            <a:pPr eaLnBrk="1" hangingPunct="1">
              <a:lnSpc>
                <a:spcPct val="110000"/>
              </a:lnSpc>
              <a:spcAft>
                <a:spcPts val="800"/>
              </a:spcAft>
              <a:buFont typeface="Arial" pitchFamily="34" charset="0"/>
              <a:buNone/>
            </a:pPr>
            <a:r>
              <a:rPr lang="en-US" sz="1000">
                <a:solidFill>
                  <a:schemeClr val="accent2"/>
                </a:solidFill>
              </a:rPr>
              <a:t> if(NULL == infile)</a:t>
            </a:r>
          </a:p>
          <a:p>
            <a:pPr eaLnBrk="1" hangingPunct="1">
              <a:lnSpc>
                <a:spcPct val="110000"/>
              </a:lnSpc>
              <a:spcAft>
                <a:spcPts val="800"/>
              </a:spcAft>
              <a:buFont typeface="Arial" pitchFamily="34" charset="0"/>
              <a:buNone/>
            </a:pPr>
            <a:r>
              <a:rPr lang="en-US" sz="1000">
                <a:solidFill>
                  <a:schemeClr val="accent2"/>
                </a:solidFill>
              </a:rPr>
              <a:t> {</a:t>
            </a:r>
          </a:p>
          <a:p>
            <a:pPr eaLnBrk="1" hangingPunct="1">
              <a:lnSpc>
                <a:spcPct val="110000"/>
              </a:lnSpc>
              <a:spcAft>
                <a:spcPts val="800"/>
              </a:spcAft>
              <a:buFont typeface="Arial" pitchFamily="34" charset="0"/>
              <a:buNone/>
            </a:pPr>
            <a:r>
              <a:rPr lang="en-US" sz="1000">
                <a:solidFill>
                  <a:schemeClr val="accent2"/>
                </a:solidFill>
              </a:rPr>
              <a:t>   printf("File can not be opened\n");</a:t>
            </a:r>
          </a:p>
          <a:p>
            <a:pPr eaLnBrk="1" hangingPunct="1">
              <a:lnSpc>
                <a:spcPct val="110000"/>
              </a:lnSpc>
              <a:spcAft>
                <a:spcPts val="800"/>
              </a:spcAft>
              <a:buFont typeface="Arial" pitchFamily="34" charset="0"/>
              <a:buNone/>
            </a:pPr>
            <a:r>
              <a:rPr lang="en-US" sz="1000">
                <a:solidFill>
                  <a:schemeClr val="accent2"/>
                </a:solidFill>
              </a:rPr>
              <a:t>   exit(EXIT_FAILURE);</a:t>
            </a:r>
          </a:p>
          <a:p>
            <a:pPr eaLnBrk="1" hangingPunct="1">
              <a:lnSpc>
                <a:spcPct val="110000"/>
              </a:lnSpc>
              <a:spcAft>
                <a:spcPts val="800"/>
              </a:spcAft>
              <a:buFont typeface="Arial" pitchFamily="34" charset="0"/>
              <a:buNone/>
            </a:pPr>
            <a:r>
              <a:rPr lang="en-US" sz="1000">
                <a:solidFill>
                  <a:schemeClr val="accent2"/>
                </a:solidFill>
              </a:rPr>
              <a:t> }</a:t>
            </a:r>
          </a:p>
          <a:p>
            <a:pPr eaLnBrk="1" hangingPunct="1">
              <a:lnSpc>
                <a:spcPct val="110000"/>
              </a:lnSpc>
              <a:spcAft>
                <a:spcPts val="800"/>
              </a:spcAft>
              <a:buFont typeface="Arial" pitchFamily="34" charset="0"/>
              <a:buNone/>
            </a:pPr>
            <a:r>
              <a:rPr lang="en-US" sz="1000">
                <a:solidFill>
                  <a:schemeClr val="accent2"/>
                </a:solidFill>
              </a:rPr>
              <a:t> while(1)</a:t>
            </a:r>
          </a:p>
          <a:p>
            <a:pPr eaLnBrk="1" hangingPunct="1">
              <a:lnSpc>
                <a:spcPct val="110000"/>
              </a:lnSpc>
              <a:spcAft>
                <a:spcPts val="800"/>
              </a:spcAft>
              <a:buFont typeface="Arial" pitchFamily="34" charset="0"/>
              <a:buNone/>
            </a:pPr>
            <a:r>
              <a:rPr lang="en-US" sz="1000">
                <a:solidFill>
                  <a:schemeClr val="accent2"/>
                </a:solidFill>
              </a:rPr>
              <a:t> {</a:t>
            </a:r>
          </a:p>
          <a:p>
            <a:pPr eaLnBrk="1" hangingPunct="1">
              <a:lnSpc>
                <a:spcPct val="110000"/>
              </a:lnSpc>
              <a:spcAft>
                <a:spcPts val="800"/>
              </a:spcAft>
              <a:buFont typeface="Arial" pitchFamily="34" charset="0"/>
              <a:buNone/>
            </a:pPr>
            <a:r>
              <a:rPr lang="en-US" sz="1000">
                <a:solidFill>
                  <a:schemeClr val="accent2"/>
                </a:solidFill>
              </a:rPr>
              <a:t>  fscanf(infile,"%s", string);</a:t>
            </a:r>
          </a:p>
          <a:p>
            <a:pPr eaLnBrk="1" hangingPunct="1">
              <a:lnSpc>
                <a:spcPct val="110000"/>
              </a:lnSpc>
              <a:spcAft>
                <a:spcPts val="800"/>
              </a:spcAft>
              <a:buFont typeface="Arial" pitchFamily="34" charset="0"/>
              <a:buNone/>
            </a:pPr>
            <a:r>
              <a:rPr lang="en-US" sz="1000">
                <a:solidFill>
                  <a:schemeClr val="accent2"/>
                </a:solidFill>
              </a:rPr>
              <a:t>  if(feof(infile))</a:t>
            </a:r>
          </a:p>
          <a:p>
            <a:pPr eaLnBrk="1" hangingPunct="1">
              <a:lnSpc>
                <a:spcPct val="110000"/>
              </a:lnSpc>
              <a:spcAft>
                <a:spcPts val="800"/>
              </a:spcAft>
              <a:buFont typeface="Arial" pitchFamily="34" charset="0"/>
              <a:buNone/>
            </a:pPr>
            <a:r>
              <a:rPr lang="en-US" sz="1000">
                <a:solidFill>
                  <a:schemeClr val="accent2"/>
                </a:solidFill>
              </a:rPr>
              <a:t>    break;</a:t>
            </a:r>
          </a:p>
          <a:p>
            <a:pPr eaLnBrk="1" hangingPunct="1">
              <a:lnSpc>
                <a:spcPct val="110000"/>
              </a:lnSpc>
              <a:spcAft>
                <a:spcPts val="800"/>
              </a:spcAft>
              <a:buFont typeface="Arial" pitchFamily="34" charset="0"/>
              <a:buNone/>
            </a:pPr>
            <a:r>
              <a:rPr lang="en-US" sz="1000">
                <a:solidFill>
                  <a:schemeClr val="accent2"/>
                </a:solidFill>
              </a:rPr>
              <a:t>  printf("%s\n", string);</a:t>
            </a:r>
          </a:p>
          <a:p>
            <a:pPr eaLnBrk="1" hangingPunct="1">
              <a:lnSpc>
                <a:spcPct val="110000"/>
              </a:lnSpc>
              <a:spcAft>
                <a:spcPts val="800"/>
              </a:spcAft>
              <a:buFont typeface="Arial" pitchFamily="34" charset="0"/>
              <a:buNone/>
            </a:pPr>
            <a:r>
              <a:rPr lang="en-US" sz="1000">
                <a:solidFill>
                  <a:schemeClr val="accent2"/>
                </a:solidFill>
              </a:rPr>
              <a:t> }</a:t>
            </a:r>
          </a:p>
          <a:p>
            <a:pPr eaLnBrk="1" hangingPunct="1">
              <a:lnSpc>
                <a:spcPct val="110000"/>
              </a:lnSpc>
              <a:spcAft>
                <a:spcPts val="800"/>
              </a:spcAft>
              <a:buFont typeface="Arial" pitchFamily="34" charset="0"/>
              <a:buNone/>
            </a:pPr>
            <a:r>
              <a:rPr lang="en-US" sz="1000">
                <a:solidFill>
                  <a:schemeClr val="accent2"/>
                </a:solidFill>
              </a:rPr>
              <a:t> fclose(infile);</a:t>
            </a:r>
          </a:p>
          <a:p>
            <a:pPr eaLnBrk="1" hangingPunct="1">
              <a:lnSpc>
                <a:spcPct val="110000"/>
              </a:lnSpc>
              <a:spcAft>
                <a:spcPts val="800"/>
              </a:spcAft>
              <a:buFont typeface="Arial" pitchFamily="34" charset="0"/>
              <a:buNone/>
            </a:pPr>
            <a:r>
              <a:rPr lang="en-US" sz="1000">
                <a:solidFill>
                  <a:schemeClr val="accent2"/>
                </a:solidFill>
              </a:rPr>
              <a:t> return 0;</a:t>
            </a:r>
          </a:p>
          <a:p>
            <a:pPr eaLnBrk="1" hangingPunct="1">
              <a:lnSpc>
                <a:spcPct val="110000"/>
              </a:lnSpc>
              <a:spcAft>
                <a:spcPts val="800"/>
              </a:spcAft>
              <a:buFont typeface="Arial" pitchFamily="34" charset="0"/>
              <a:buNone/>
            </a:pPr>
            <a:r>
              <a:rPr lang="en-US" sz="1000">
                <a:solidFill>
                  <a:schemeClr val="accent2"/>
                </a:solidFill>
              </a:rPr>
              <a:t>}</a:t>
            </a:r>
          </a:p>
        </p:txBody>
      </p:sp>
      <p:sp>
        <p:nvSpPr>
          <p:cNvPr id="5" name="AutoShape 4"/>
          <p:cNvSpPr>
            <a:spLocks noChangeArrowheads="1"/>
          </p:cNvSpPr>
          <p:nvPr/>
        </p:nvSpPr>
        <p:spPr bwMode="auto">
          <a:xfrm>
            <a:off x="4385310" y="2609850"/>
            <a:ext cx="4876800" cy="838200"/>
          </a:xfrm>
          <a:prstGeom prst="wedgeEllipseCallout">
            <a:avLst>
              <a:gd name="adj1" fmla="val -84343"/>
              <a:gd name="adj2" fmla="val 169509"/>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Always check for the return value of fopen to find out whether it was successful or not</a:t>
            </a:r>
          </a:p>
        </p:txBody>
      </p:sp>
      <p:sp>
        <p:nvSpPr>
          <p:cNvPr id="6" name="AutoShape 5"/>
          <p:cNvSpPr>
            <a:spLocks noChangeArrowheads="1"/>
          </p:cNvSpPr>
          <p:nvPr/>
        </p:nvSpPr>
        <p:spPr bwMode="auto">
          <a:xfrm>
            <a:off x="4232910" y="4591050"/>
            <a:ext cx="4876800" cy="838200"/>
          </a:xfrm>
          <a:prstGeom prst="wedgeEllipseCallout">
            <a:avLst>
              <a:gd name="adj1" fmla="val -89648"/>
              <a:gd name="adj2" fmla="val 167991"/>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Before using all input/output function make sure what type of value all these functions  returns</a:t>
            </a:r>
          </a:p>
        </p:txBody>
      </p:sp>
    </p:spTree>
    <p:extLst>
      <p:ext uri="{BB962C8B-B14F-4D97-AF65-F5344CB8AC3E}">
        <p14:creationId xmlns:p14="http://schemas.microsoft.com/office/powerpoint/2010/main" val="21295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String Handling Errors (Incorrect Code)</a:t>
            </a:r>
          </a:p>
        </p:txBody>
      </p:sp>
      <p:sp>
        <p:nvSpPr>
          <p:cNvPr id="4" name="Text Placeholder 3"/>
          <p:cNvSpPr>
            <a:spLocks noGrp="1" noChangeArrowheads="1"/>
          </p:cNvSpPr>
          <p:nvPr>
            <p:ph type="body" idx="4294967295"/>
          </p:nvPr>
        </p:nvSpPr>
        <p:spPr>
          <a:xfrm>
            <a:off x="875210" y="1910885"/>
            <a:ext cx="7141029" cy="533400"/>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731520" y="3055620"/>
            <a:ext cx="4114800" cy="3662363"/>
          </a:xfrm>
          <a:prstGeom prst="rect">
            <a:avLst/>
          </a:prstGeom>
          <a:noFill/>
          <a:ln w="9525" algn="ctr">
            <a:noFill/>
            <a:miter lim="800000"/>
            <a:headEnd/>
            <a:tailEnd/>
          </a:ln>
          <a:effectLst/>
        </p:spPr>
        <p:txBody>
          <a:bodyPr>
            <a:spAutoFit/>
          </a:bodyPr>
          <a:lstStyle/>
          <a:p>
            <a:r>
              <a:rPr lang="en-US" sz="1800"/>
              <a:t>#include&lt;stdio.h&gt;</a:t>
            </a:r>
          </a:p>
          <a:p>
            <a:r>
              <a:rPr lang="en-US" sz="1800"/>
              <a:t>#include&lt;stdlib.h&gt;</a:t>
            </a:r>
          </a:p>
          <a:p>
            <a:r>
              <a:rPr lang="en-US" sz="1800"/>
              <a:t>#include&lt;string.h&gt;</a:t>
            </a:r>
          </a:p>
          <a:p>
            <a:r>
              <a:rPr lang="en-US" sz="1800"/>
              <a:t>#define MAX 12</a:t>
            </a:r>
          </a:p>
          <a:p>
            <a:r>
              <a:rPr lang="en-US" sz="1800"/>
              <a:t>int main()</a:t>
            </a:r>
          </a:p>
          <a:p>
            <a:r>
              <a:rPr lang="en-US" sz="1800"/>
              <a:t>{</a:t>
            </a:r>
          </a:p>
          <a:p>
            <a:r>
              <a:rPr lang="en-US" sz="1800"/>
              <a:t>        char src[MAX]="test_string";</a:t>
            </a:r>
          </a:p>
          <a:p>
            <a:r>
              <a:rPr lang="en-US" sz="1800"/>
              <a:t>        char *dest;</a:t>
            </a:r>
          </a:p>
          <a:p>
            <a:r>
              <a:rPr lang="en-US" sz="1800"/>
              <a:t>        dest = (char *)malloc(strlen(src));</a:t>
            </a:r>
          </a:p>
          <a:p>
            <a:r>
              <a:rPr lang="en-US" sz="1800"/>
              <a:t>        strcpy(dest,src);</a:t>
            </a:r>
          </a:p>
          <a:p>
            <a:r>
              <a:rPr lang="en-US" sz="1800"/>
              <a:t>        free(dest);</a:t>
            </a:r>
          </a:p>
          <a:p>
            <a:r>
              <a:rPr lang="en-US" sz="1800"/>
              <a:t>        return 0;</a:t>
            </a:r>
          </a:p>
          <a:p>
            <a:r>
              <a:rPr lang="en-US" sz="1800"/>
              <a:t>}</a:t>
            </a:r>
          </a:p>
        </p:txBody>
      </p:sp>
      <p:sp>
        <p:nvSpPr>
          <p:cNvPr id="6" name="AutoShape 5"/>
          <p:cNvSpPr>
            <a:spLocks noChangeArrowheads="1"/>
          </p:cNvSpPr>
          <p:nvPr/>
        </p:nvSpPr>
        <p:spPr bwMode="auto">
          <a:xfrm>
            <a:off x="2255520" y="6462849"/>
            <a:ext cx="5029200" cy="1676400"/>
          </a:xfrm>
          <a:prstGeom prst="wedgeEllipseCallout">
            <a:avLst>
              <a:gd name="adj1" fmla="val -15613"/>
              <a:gd name="adj2" fmla="val -109956"/>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Problem here is when allocating memory for dest string no room had been left for copying nul (‘\0’) at the end. This leads to ABW and can also corrupt heap.</a:t>
            </a:r>
          </a:p>
        </p:txBody>
      </p:sp>
      <p:sp>
        <p:nvSpPr>
          <p:cNvPr id="7" name="Cloud Callout 6"/>
          <p:cNvSpPr/>
          <p:nvPr/>
        </p:nvSpPr>
        <p:spPr>
          <a:xfrm>
            <a:off x="4944291" y="3055620"/>
            <a:ext cx="533127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921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String Handling Errors (Output with splint)</a:t>
            </a:r>
          </a:p>
        </p:txBody>
      </p:sp>
      <p:pic>
        <p:nvPicPr>
          <p:cNvPr id="4" name="Picture 4"/>
          <p:cNvPicPr>
            <a:picLocks noChangeAspect="1" noChangeArrowheads="1"/>
          </p:cNvPicPr>
          <p:nvPr/>
        </p:nvPicPr>
        <p:blipFill>
          <a:blip r:embed="rId2"/>
          <a:srcRect/>
          <a:stretch>
            <a:fillRect/>
          </a:stretch>
        </p:blipFill>
        <p:spPr bwMode="auto">
          <a:xfrm>
            <a:off x="857250" y="3253740"/>
            <a:ext cx="9144000" cy="1905000"/>
          </a:xfrm>
          <a:prstGeom prst="rect">
            <a:avLst/>
          </a:prstGeom>
          <a:noFill/>
        </p:spPr>
      </p:pic>
    </p:spTree>
    <p:extLst>
      <p:ext uri="{BB962C8B-B14F-4D97-AF65-F5344CB8AC3E}">
        <p14:creationId xmlns:p14="http://schemas.microsoft.com/office/powerpoint/2010/main" val="20345842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String Handling Errors (Correct Code)</a:t>
            </a:r>
          </a:p>
        </p:txBody>
      </p:sp>
      <p:sp>
        <p:nvSpPr>
          <p:cNvPr id="4" name="Rectangle 3"/>
          <p:cNvSpPr>
            <a:spLocks noChangeArrowheads="1"/>
          </p:cNvSpPr>
          <p:nvPr/>
        </p:nvSpPr>
        <p:spPr bwMode="auto">
          <a:xfrm>
            <a:off x="1424940" y="3286125"/>
            <a:ext cx="4038600" cy="41243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200">
                <a:solidFill>
                  <a:schemeClr val="accent2"/>
                </a:solidFill>
              </a:rPr>
              <a:t>#include&lt;stdio.h&gt;</a:t>
            </a:r>
          </a:p>
          <a:p>
            <a:pPr eaLnBrk="1" hangingPunct="1">
              <a:lnSpc>
                <a:spcPct val="110000"/>
              </a:lnSpc>
              <a:spcAft>
                <a:spcPts val="800"/>
              </a:spcAft>
              <a:buFont typeface="Arial" pitchFamily="34" charset="0"/>
              <a:buNone/>
            </a:pPr>
            <a:r>
              <a:rPr lang="en-US" sz="1200">
                <a:solidFill>
                  <a:schemeClr val="accent2"/>
                </a:solidFill>
              </a:rPr>
              <a:t>#include&lt;stdlib.h&gt;</a:t>
            </a:r>
          </a:p>
          <a:p>
            <a:pPr eaLnBrk="1" hangingPunct="1">
              <a:lnSpc>
                <a:spcPct val="110000"/>
              </a:lnSpc>
              <a:spcAft>
                <a:spcPts val="800"/>
              </a:spcAft>
              <a:buFont typeface="Arial" pitchFamily="34" charset="0"/>
              <a:buNone/>
            </a:pPr>
            <a:r>
              <a:rPr lang="en-US" sz="1200">
                <a:solidFill>
                  <a:schemeClr val="accent2"/>
                </a:solidFill>
              </a:rPr>
              <a:t>#include&lt;string.h&gt;</a:t>
            </a:r>
          </a:p>
          <a:p>
            <a:pPr eaLnBrk="1" hangingPunct="1">
              <a:lnSpc>
                <a:spcPct val="110000"/>
              </a:lnSpc>
              <a:spcAft>
                <a:spcPts val="800"/>
              </a:spcAft>
              <a:buFont typeface="Arial" pitchFamily="34" charset="0"/>
              <a:buNone/>
            </a:pPr>
            <a:r>
              <a:rPr lang="en-US" sz="1200">
                <a:solidFill>
                  <a:schemeClr val="accent2"/>
                </a:solidFill>
              </a:rPr>
              <a:t>#define MAX 12</a:t>
            </a:r>
          </a:p>
          <a:p>
            <a:pPr eaLnBrk="1" hangingPunct="1">
              <a:lnSpc>
                <a:spcPct val="110000"/>
              </a:lnSpc>
              <a:spcAft>
                <a:spcPts val="800"/>
              </a:spcAft>
              <a:buFont typeface="Arial" pitchFamily="34" charset="0"/>
              <a:buNone/>
            </a:pPr>
            <a:r>
              <a:rPr lang="en-US" sz="1200">
                <a:solidFill>
                  <a:schemeClr val="accent2"/>
                </a:solidFill>
              </a:rPr>
              <a:t>int main()</a:t>
            </a:r>
          </a:p>
          <a:p>
            <a:pPr eaLnBrk="1" hangingPunct="1">
              <a:lnSpc>
                <a:spcPct val="110000"/>
              </a:lnSpc>
              <a:spcAft>
                <a:spcPts val="800"/>
              </a:spcAft>
              <a:buFont typeface="Arial" pitchFamily="34" charset="0"/>
              <a:buNone/>
            </a:pPr>
            <a:r>
              <a:rPr lang="en-US" sz="1200">
                <a:solidFill>
                  <a:schemeClr val="accent2"/>
                </a:solidFill>
              </a:rPr>
              <a:t>{</a:t>
            </a:r>
          </a:p>
          <a:p>
            <a:pPr eaLnBrk="1" hangingPunct="1">
              <a:lnSpc>
                <a:spcPct val="110000"/>
              </a:lnSpc>
              <a:spcAft>
                <a:spcPts val="800"/>
              </a:spcAft>
              <a:buFont typeface="Arial" pitchFamily="34" charset="0"/>
              <a:buNone/>
            </a:pPr>
            <a:r>
              <a:rPr lang="en-US" sz="1200">
                <a:solidFill>
                  <a:schemeClr val="accent2"/>
                </a:solidFill>
              </a:rPr>
              <a:t>        char src[MAX]="test_string";</a:t>
            </a:r>
          </a:p>
          <a:p>
            <a:pPr eaLnBrk="1" hangingPunct="1">
              <a:lnSpc>
                <a:spcPct val="110000"/>
              </a:lnSpc>
              <a:spcAft>
                <a:spcPts val="800"/>
              </a:spcAft>
              <a:buFont typeface="Arial" pitchFamily="34" charset="0"/>
              <a:buNone/>
            </a:pPr>
            <a:r>
              <a:rPr lang="en-US" sz="1200">
                <a:solidFill>
                  <a:schemeClr val="accent2"/>
                </a:solidFill>
              </a:rPr>
              <a:t>        char *dest;</a:t>
            </a:r>
          </a:p>
          <a:p>
            <a:pPr eaLnBrk="1" hangingPunct="1">
              <a:lnSpc>
                <a:spcPct val="110000"/>
              </a:lnSpc>
              <a:spcAft>
                <a:spcPts val="800"/>
              </a:spcAft>
              <a:buFont typeface="Arial" pitchFamily="34" charset="0"/>
              <a:buNone/>
            </a:pPr>
            <a:r>
              <a:rPr lang="en-US" sz="1200">
                <a:solidFill>
                  <a:schemeClr val="accent2"/>
                </a:solidFill>
              </a:rPr>
              <a:t>        dest = (char *)malloc(strlen(src)+1);</a:t>
            </a:r>
          </a:p>
          <a:p>
            <a:pPr eaLnBrk="1" hangingPunct="1">
              <a:lnSpc>
                <a:spcPct val="110000"/>
              </a:lnSpc>
              <a:spcAft>
                <a:spcPts val="800"/>
              </a:spcAft>
              <a:buFont typeface="Arial" pitchFamily="34" charset="0"/>
              <a:buNone/>
            </a:pPr>
            <a:r>
              <a:rPr lang="en-US" sz="1200">
                <a:solidFill>
                  <a:schemeClr val="accent2"/>
                </a:solidFill>
              </a:rPr>
              <a:t>        strcpy(dest,src);</a:t>
            </a:r>
          </a:p>
          <a:p>
            <a:pPr eaLnBrk="1" hangingPunct="1">
              <a:lnSpc>
                <a:spcPct val="110000"/>
              </a:lnSpc>
              <a:spcAft>
                <a:spcPts val="800"/>
              </a:spcAft>
              <a:buFont typeface="Arial" pitchFamily="34" charset="0"/>
              <a:buNone/>
            </a:pPr>
            <a:r>
              <a:rPr lang="en-US" sz="1200">
                <a:solidFill>
                  <a:schemeClr val="accent2"/>
                </a:solidFill>
              </a:rPr>
              <a:t>        free(dest);</a:t>
            </a:r>
          </a:p>
          <a:p>
            <a:pPr eaLnBrk="1" hangingPunct="1">
              <a:lnSpc>
                <a:spcPct val="110000"/>
              </a:lnSpc>
              <a:spcAft>
                <a:spcPts val="800"/>
              </a:spcAft>
              <a:buFont typeface="Arial" pitchFamily="34" charset="0"/>
              <a:buNone/>
            </a:pPr>
            <a:r>
              <a:rPr lang="en-US" sz="1200">
                <a:solidFill>
                  <a:schemeClr val="accent2"/>
                </a:solidFill>
              </a:rPr>
              <a:t>        return 0;</a:t>
            </a:r>
          </a:p>
          <a:p>
            <a:pPr eaLnBrk="1" hangingPunct="1">
              <a:lnSpc>
                <a:spcPct val="110000"/>
              </a:lnSpc>
              <a:spcAft>
                <a:spcPts val="800"/>
              </a:spcAft>
              <a:buFont typeface="Arial" pitchFamily="34" charset="0"/>
              <a:buNone/>
            </a:pPr>
            <a:r>
              <a:rPr lang="en-US" sz="1200">
                <a:solidFill>
                  <a:schemeClr val="accent2"/>
                </a:solidFill>
              </a:rPr>
              <a:t>}</a:t>
            </a:r>
          </a:p>
        </p:txBody>
      </p:sp>
      <p:sp>
        <p:nvSpPr>
          <p:cNvPr id="5" name="AutoShape 4"/>
          <p:cNvSpPr>
            <a:spLocks noChangeArrowheads="1"/>
          </p:cNvSpPr>
          <p:nvPr/>
        </p:nvSpPr>
        <p:spPr bwMode="auto">
          <a:xfrm>
            <a:off x="4549140" y="3295650"/>
            <a:ext cx="4876800" cy="1295400"/>
          </a:xfrm>
          <a:prstGeom prst="wedgeEllipseCallout">
            <a:avLst>
              <a:gd name="adj1" fmla="val -49644"/>
              <a:gd name="adj2" fmla="val 135907"/>
            </a:avLst>
          </a:prstGeom>
          <a:noFill/>
          <a:ln w="9525" algn="ctr">
            <a:solidFill>
              <a:srgbClr val="0000FF"/>
            </a:solidFill>
            <a:miter lim="800000"/>
            <a:headEnd/>
            <a:tailEnd/>
          </a:ln>
          <a:effectLst/>
        </p:spPr>
        <p:txBody>
          <a:bodyPr/>
          <a:lstStyle/>
          <a:p>
            <a:pPr marL="342900" indent="-342900" eaLnBrk="1" hangingPunct="1">
              <a:spcBef>
                <a:spcPct val="20000"/>
              </a:spcBef>
              <a:buSzPct val="85000"/>
              <a:buFont typeface="Times" pitchFamily="18" charset="0"/>
              <a:buNone/>
            </a:pPr>
            <a:r>
              <a:rPr lang="en-US" sz="1400">
                <a:solidFill>
                  <a:srgbClr val="990099"/>
                </a:solidFill>
              </a:rPr>
              <a:t>Special care must be taken while dealing with strings. Always make sure memory allocated for strings contains extra space for nul (‘\0’)</a:t>
            </a:r>
          </a:p>
        </p:txBody>
      </p:sp>
    </p:spTree>
    <p:extLst>
      <p:ext uri="{BB962C8B-B14F-4D97-AF65-F5344CB8AC3E}">
        <p14:creationId xmlns:p14="http://schemas.microsoft.com/office/powerpoint/2010/main" val="277336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Coding Advanced - Objectives</a:t>
            </a:r>
            <a:endParaRPr lang="en-US" dirty="0"/>
          </a:p>
        </p:txBody>
      </p:sp>
      <p:sp>
        <p:nvSpPr>
          <p:cNvPr id="4" name="Text Placeholder 3"/>
          <p:cNvSpPr>
            <a:spLocks noGrp="1"/>
          </p:cNvSpPr>
          <p:nvPr>
            <p:ph type="body" sz="quarter" idx="4294967295"/>
          </p:nvPr>
        </p:nvSpPr>
        <p:spPr>
          <a:xfrm>
            <a:off x="910589" y="2274889"/>
            <a:ext cx="9704675" cy="5186576"/>
          </a:xfrm>
          <a:prstGeom prst="rect">
            <a:avLst/>
          </a:prstGeom>
        </p:spPr>
        <p:txBody>
          <a:bodyPr>
            <a:normAutofit/>
          </a:bodyPr>
          <a:lstStyle/>
          <a:p>
            <a:pPr>
              <a:buNone/>
            </a:pPr>
            <a:r>
              <a:rPr lang="en-US" sz="2800" dirty="0" smtClean="0">
                <a:latin typeface="Arial" pitchFamily="34" charset="0"/>
              </a:rPr>
              <a:t>To be a better developer by being able to: </a:t>
            </a:r>
          </a:p>
          <a:p>
            <a:pPr lvl="1"/>
            <a:r>
              <a:rPr lang="en-US" sz="2400" dirty="0" smtClean="0"/>
              <a:t>Writing perfect (error-free/warning-free) code</a:t>
            </a:r>
          </a:p>
          <a:p>
            <a:pPr lvl="1"/>
            <a:r>
              <a:rPr lang="en-US" sz="2400" dirty="0" smtClean="0"/>
              <a:t>Reducing Cyclomatic Complexity</a:t>
            </a:r>
          </a:p>
          <a:p>
            <a:pPr lvl="1"/>
            <a:r>
              <a:rPr lang="en-US" sz="2400" dirty="0" smtClean="0"/>
              <a:t>Code meeting Performance guidelines</a:t>
            </a:r>
          </a:p>
          <a:p>
            <a:pPr lvl="1"/>
            <a:r>
              <a:rPr lang="en-US" sz="2400" dirty="0" smtClean="0"/>
              <a:t>Debugging/ramping up on unfamiliar code.</a:t>
            </a:r>
            <a:endParaRPr lang="en-US" sz="2400" dirty="0" smtClean="0">
              <a:latin typeface="Arial" pitchFamily="34" charset="0"/>
            </a:endParaRPr>
          </a:p>
        </p:txBody>
      </p:sp>
    </p:spTree>
    <p:extLst>
      <p:ext uri="{BB962C8B-B14F-4D97-AF65-F5344CB8AC3E}">
        <p14:creationId xmlns:p14="http://schemas.microsoft.com/office/powerpoint/2010/main" val="28693385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Un-initialized Memory  (Incorrect Code)</a:t>
            </a:r>
          </a:p>
        </p:txBody>
      </p:sp>
      <p:sp>
        <p:nvSpPr>
          <p:cNvPr id="4" name="Rectangle 4"/>
          <p:cNvSpPr>
            <a:spLocks noGrp="1" noChangeArrowheads="1"/>
          </p:cNvSpPr>
          <p:nvPr>
            <p:ph type="body" idx="4294967295"/>
          </p:nvPr>
        </p:nvSpPr>
        <p:spPr>
          <a:xfrm>
            <a:off x="633549" y="2224195"/>
            <a:ext cx="7873546" cy="534988"/>
          </a:xfrm>
          <a:prstGeom prst="rect">
            <a:avLst/>
          </a:prstGeom>
          <a:noFill/>
          <a:ln/>
        </p:spPr>
        <p:txBody>
          <a:bodyPr rIns="91440">
            <a:normAutofit fontScale="70000" lnSpcReduction="20000"/>
          </a:bodyPr>
          <a:lstStyle/>
          <a:p>
            <a:pPr>
              <a:buNone/>
            </a:pPr>
            <a:r>
              <a:rPr lang="en-US" dirty="0">
                <a:solidFill>
                  <a:srgbClr val="0000FF"/>
                </a:solidFill>
              </a:rPr>
              <a:t>Identify the problem in this code snippet</a:t>
            </a:r>
          </a:p>
        </p:txBody>
      </p:sp>
      <p:sp>
        <p:nvSpPr>
          <p:cNvPr id="5" name="Text Box 5"/>
          <p:cNvSpPr txBox="1">
            <a:spLocks noChangeArrowheads="1"/>
          </p:cNvSpPr>
          <p:nvPr/>
        </p:nvSpPr>
        <p:spPr bwMode="auto">
          <a:xfrm>
            <a:off x="861060" y="3524250"/>
            <a:ext cx="7239000" cy="2414588"/>
          </a:xfrm>
          <a:prstGeom prst="rect">
            <a:avLst/>
          </a:prstGeom>
          <a:noFill/>
          <a:ln w="9525" algn="ctr">
            <a:noFill/>
            <a:miter lim="800000"/>
            <a:headEnd/>
            <a:tailEnd/>
          </a:ln>
          <a:effectLst/>
        </p:spPr>
        <p:txBody>
          <a:bodyPr>
            <a:spAutoFit/>
          </a:bodyPr>
          <a:lstStyle/>
          <a:p>
            <a:r>
              <a:rPr lang="en-US" sz="1600"/>
              <a:t>#include&lt;stdio.h&gt;</a:t>
            </a:r>
          </a:p>
          <a:p>
            <a:r>
              <a:rPr lang="en-US" sz="1600"/>
              <a:t>#include&lt;string.h&gt;</a:t>
            </a:r>
          </a:p>
          <a:p>
            <a:r>
              <a:rPr lang="en-US" sz="1600"/>
              <a:t>int main()</a:t>
            </a:r>
          </a:p>
          <a:p>
            <a:r>
              <a:rPr lang="en-US" sz="1600"/>
              <a:t>{</a:t>
            </a:r>
          </a:p>
          <a:p>
            <a:r>
              <a:rPr lang="en-US" sz="1600"/>
              <a:t>	char *str;</a:t>
            </a:r>
          </a:p>
          <a:p>
            <a:r>
              <a:rPr lang="en-US" sz="1600"/>
              <a:t>	strcpy(str, “PRISM”);</a:t>
            </a:r>
          </a:p>
          <a:p>
            <a:r>
              <a:rPr lang="en-US" sz="1600"/>
              <a:t>	return 0;</a:t>
            </a:r>
          </a:p>
          <a:p>
            <a:r>
              <a:rPr lang="en-US" sz="1600"/>
              <a:t>}</a:t>
            </a:r>
          </a:p>
          <a:p>
            <a:pPr>
              <a:spcBef>
                <a:spcPct val="50000"/>
              </a:spcBef>
            </a:pPr>
            <a:endParaRPr lang="en-US" sz="1600"/>
          </a:p>
        </p:txBody>
      </p:sp>
      <p:sp>
        <p:nvSpPr>
          <p:cNvPr id="6" name="AutoShape 6"/>
          <p:cNvSpPr>
            <a:spLocks noChangeArrowheads="1"/>
          </p:cNvSpPr>
          <p:nvPr/>
        </p:nvSpPr>
        <p:spPr bwMode="auto">
          <a:xfrm>
            <a:off x="1296489" y="6800850"/>
            <a:ext cx="5943600" cy="533400"/>
          </a:xfrm>
          <a:prstGeom prst="wedgeEllipseCallout">
            <a:avLst>
              <a:gd name="adj1" fmla="val -15543"/>
              <a:gd name="adj2" fmla="val -378783"/>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str points to possible Invalid character array</a:t>
            </a:r>
          </a:p>
        </p:txBody>
      </p:sp>
      <p:sp>
        <p:nvSpPr>
          <p:cNvPr id="7" name="Cloud Callout 6"/>
          <p:cNvSpPr/>
          <p:nvPr/>
        </p:nvSpPr>
        <p:spPr>
          <a:xfrm>
            <a:off x="5150031" y="3295650"/>
            <a:ext cx="590277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188414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Un-initialized Memory (Output with splint)</a:t>
            </a:r>
          </a:p>
        </p:txBody>
      </p:sp>
      <p:pic>
        <p:nvPicPr>
          <p:cNvPr id="4" name="Picture 4"/>
          <p:cNvPicPr>
            <a:picLocks noChangeAspect="1" noChangeArrowheads="1"/>
          </p:cNvPicPr>
          <p:nvPr/>
        </p:nvPicPr>
        <p:blipFill>
          <a:blip r:embed="rId2"/>
          <a:srcRect/>
          <a:stretch>
            <a:fillRect/>
          </a:stretch>
        </p:blipFill>
        <p:spPr bwMode="auto">
          <a:xfrm>
            <a:off x="439127" y="2979420"/>
            <a:ext cx="9144000" cy="1600200"/>
          </a:xfrm>
          <a:prstGeom prst="rect">
            <a:avLst/>
          </a:prstGeom>
          <a:noFill/>
        </p:spPr>
      </p:pic>
    </p:spTree>
    <p:extLst>
      <p:ext uri="{BB962C8B-B14F-4D97-AF65-F5344CB8AC3E}">
        <p14:creationId xmlns:p14="http://schemas.microsoft.com/office/powerpoint/2010/main" val="8309758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Un-initialized Memory (Correct Code)</a:t>
            </a:r>
          </a:p>
        </p:txBody>
      </p:sp>
      <p:sp>
        <p:nvSpPr>
          <p:cNvPr id="4" name="Rectangle 6"/>
          <p:cNvSpPr>
            <a:spLocks noChangeArrowheads="1"/>
          </p:cNvSpPr>
          <p:nvPr/>
        </p:nvSpPr>
        <p:spPr bwMode="auto">
          <a:xfrm>
            <a:off x="1047750" y="2691765"/>
            <a:ext cx="7924800" cy="51911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200">
                <a:solidFill>
                  <a:schemeClr val="accent2"/>
                </a:solidFill>
              </a:rPr>
              <a:t>#include &lt;stdio.h&gt;</a:t>
            </a:r>
          </a:p>
          <a:p>
            <a:pPr eaLnBrk="1" hangingPunct="1">
              <a:lnSpc>
                <a:spcPct val="110000"/>
              </a:lnSpc>
              <a:spcAft>
                <a:spcPts val="800"/>
              </a:spcAft>
              <a:buFont typeface="Arial" pitchFamily="34" charset="0"/>
              <a:buNone/>
            </a:pPr>
            <a:r>
              <a:rPr lang="en-US" sz="1200">
                <a:solidFill>
                  <a:schemeClr val="accent2"/>
                </a:solidFill>
              </a:rPr>
              <a:t>#include &lt;stdlib.h&gt;</a:t>
            </a:r>
          </a:p>
          <a:p>
            <a:pPr eaLnBrk="1" hangingPunct="1">
              <a:lnSpc>
                <a:spcPct val="110000"/>
              </a:lnSpc>
              <a:spcAft>
                <a:spcPts val="800"/>
              </a:spcAft>
              <a:buFont typeface="Arial" pitchFamily="34" charset="0"/>
              <a:buNone/>
            </a:pPr>
            <a:r>
              <a:rPr lang="en-US" sz="1200">
                <a:solidFill>
                  <a:schemeClr val="accent2"/>
                </a:solidFill>
              </a:rPr>
              <a:t>#include &lt;string.h&gt;</a:t>
            </a:r>
          </a:p>
          <a:p>
            <a:pPr eaLnBrk="1" hangingPunct="1">
              <a:lnSpc>
                <a:spcPct val="110000"/>
              </a:lnSpc>
              <a:spcAft>
                <a:spcPts val="800"/>
              </a:spcAft>
              <a:buFont typeface="Arial" pitchFamily="34" charset="0"/>
              <a:buNone/>
            </a:pPr>
            <a:r>
              <a:rPr lang="en-US" sz="1200">
                <a:solidFill>
                  <a:schemeClr val="accent2"/>
                </a:solidFill>
              </a:rPr>
              <a:t>#define MAX 10</a:t>
            </a:r>
          </a:p>
          <a:p>
            <a:pPr eaLnBrk="1" hangingPunct="1">
              <a:lnSpc>
                <a:spcPct val="110000"/>
              </a:lnSpc>
              <a:spcAft>
                <a:spcPts val="800"/>
              </a:spcAft>
              <a:buFont typeface="Arial" pitchFamily="34" charset="0"/>
              <a:buNone/>
            </a:pPr>
            <a:r>
              <a:rPr lang="en-US" sz="1200">
                <a:solidFill>
                  <a:schemeClr val="accent2"/>
                </a:solidFill>
              </a:rPr>
              <a:t>int main()</a:t>
            </a:r>
          </a:p>
          <a:p>
            <a:pPr eaLnBrk="1" hangingPunct="1">
              <a:lnSpc>
                <a:spcPct val="110000"/>
              </a:lnSpc>
              <a:spcAft>
                <a:spcPts val="800"/>
              </a:spcAft>
              <a:buFont typeface="Arial" pitchFamily="34" charset="0"/>
              <a:buNone/>
            </a:pPr>
            <a:r>
              <a:rPr lang="en-US" sz="1200">
                <a:solidFill>
                  <a:schemeClr val="accent2"/>
                </a:solidFill>
              </a:rPr>
              <a:t>{</a:t>
            </a:r>
          </a:p>
          <a:p>
            <a:pPr eaLnBrk="1" hangingPunct="1">
              <a:lnSpc>
                <a:spcPct val="110000"/>
              </a:lnSpc>
              <a:spcAft>
                <a:spcPts val="800"/>
              </a:spcAft>
              <a:buFont typeface="Arial" pitchFamily="34" charset="0"/>
              <a:buNone/>
            </a:pPr>
            <a:r>
              <a:rPr lang="en-US" sz="1200">
                <a:solidFill>
                  <a:schemeClr val="accent2"/>
                </a:solidFill>
              </a:rPr>
              <a:t>        char *str = NULL;</a:t>
            </a:r>
          </a:p>
          <a:p>
            <a:pPr eaLnBrk="1" hangingPunct="1">
              <a:lnSpc>
                <a:spcPct val="110000"/>
              </a:lnSpc>
              <a:spcAft>
                <a:spcPts val="800"/>
              </a:spcAft>
              <a:buFont typeface="Arial" pitchFamily="34" charset="0"/>
              <a:buNone/>
            </a:pPr>
            <a:r>
              <a:rPr lang="en-US" sz="1200">
                <a:solidFill>
                  <a:schemeClr val="accent2"/>
                </a:solidFill>
              </a:rPr>
              <a:t>        str =(char *)malloc(MAX * sizeof(char));</a:t>
            </a:r>
          </a:p>
          <a:p>
            <a:pPr eaLnBrk="1" hangingPunct="1">
              <a:lnSpc>
                <a:spcPct val="110000"/>
              </a:lnSpc>
              <a:spcAft>
                <a:spcPts val="800"/>
              </a:spcAft>
              <a:buFont typeface="Arial" pitchFamily="34" charset="0"/>
              <a:buNone/>
            </a:pPr>
            <a:r>
              <a:rPr lang="en-US" sz="1200">
                <a:solidFill>
                  <a:schemeClr val="accent2"/>
                </a:solidFill>
              </a:rPr>
              <a:t>        if(NULL == str)</a:t>
            </a:r>
          </a:p>
          <a:p>
            <a:pPr eaLnBrk="1" hangingPunct="1">
              <a:lnSpc>
                <a:spcPct val="110000"/>
              </a:lnSpc>
              <a:spcAft>
                <a:spcPts val="800"/>
              </a:spcAft>
              <a:buFont typeface="Arial" pitchFamily="34" charset="0"/>
              <a:buNone/>
            </a:pPr>
            <a:r>
              <a:rPr lang="en-US" sz="1200">
                <a:solidFill>
                  <a:schemeClr val="accent2"/>
                </a:solidFill>
              </a:rPr>
              <a:t>        {</a:t>
            </a:r>
          </a:p>
          <a:p>
            <a:pPr eaLnBrk="1" hangingPunct="1">
              <a:lnSpc>
                <a:spcPct val="110000"/>
              </a:lnSpc>
              <a:spcAft>
                <a:spcPts val="800"/>
              </a:spcAft>
              <a:buFont typeface="Arial" pitchFamily="34" charset="0"/>
              <a:buNone/>
            </a:pPr>
            <a:r>
              <a:rPr lang="en-US" sz="1200">
                <a:solidFill>
                  <a:schemeClr val="accent2"/>
                </a:solidFill>
              </a:rPr>
              <a:t>                printf("Malloc failure\n");</a:t>
            </a:r>
          </a:p>
          <a:p>
            <a:pPr eaLnBrk="1" hangingPunct="1">
              <a:lnSpc>
                <a:spcPct val="110000"/>
              </a:lnSpc>
              <a:spcAft>
                <a:spcPts val="800"/>
              </a:spcAft>
              <a:buFont typeface="Arial" pitchFamily="34" charset="0"/>
              <a:buNone/>
            </a:pPr>
            <a:r>
              <a:rPr lang="en-US" sz="1200">
                <a:solidFill>
                  <a:schemeClr val="accent2"/>
                </a:solidFill>
              </a:rPr>
              <a:t>                exit(0);</a:t>
            </a:r>
          </a:p>
          <a:p>
            <a:pPr eaLnBrk="1" hangingPunct="1">
              <a:lnSpc>
                <a:spcPct val="110000"/>
              </a:lnSpc>
              <a:spcAft>
                <a:spcPts val="800"/>
              </a:spcAft>
              <a:buFont typeface="Arial" pitchFamily="34" charset="0"/>
              <a:buNone/>
            </a:pPr>
            <a:r>
              <a:rPr lang="en-US" sz="1200">
                <a:solidFill>
                  <a:schemeClr val="accent2"/>
                </a:solidFill>
              </a:rPr>
              <a:t>        }</a:t>
            </a:r>
          </a:p>
          <a:p>
            <a:pPr eaLnBrk="1" hangingPunct="1">
              <a:lnSpc>
                <a:spcPct val="110000"/>
              </a:lnSpc>
              <a:spcAft>
                <a:spcPts val="800"/>
              </a:spcAft>
              <a:buFont typeface="Arial" pitchFamily="34" charset="0"/>
              <a:buNone/>
            </a:pPr>
            <a:r>
              <a:rPr lang="en-US" sz="1200">
                <a:solidFill>
                  <a:schemeClr val="accent2"/>
                </a:solidFill>
              </a:rPr>
              <a:t>        strcpy(str,"PRISM");</a:t>
            </a:r>
          </a:p>
          <a:p>
            <a:pPr eaLnBrk="1" hangingPunct="1">
              <a:lnSpc>
                <a:spcPct val="110000"/>
              </a:lnSpc>
              <a:spcAft>
                <a:spcPts val="800"/>
              </a:spcAft>
              <a:buFont typeface="Arial" pitchFamily="34" charset="0"/>
              <a:buNone/>
            </a:pPr>
            <a:r>
              <a:rPr lang="en-US" sz="1200">
                <a:solidFill>
                  <a:schemeClr val="accent2"/>
                </a:solidFill>
              </a:rPr>
              <a:t>        free(str);</a:t>
            </a:r>
          </a:p>
          <a:p>
            <a:pPr eaLnBrk="1" hangingPunct="1">
              <a:lnSpc>
                <a:spcPct val="110000"/>
              </a:lnSpc>
              <a:spcAft>
                <a:spcPts val="800"/>
              </a:spcAft>
              <a:buFont typeface="Arial" pitchFamily="34" charset="0"/>
              <a:buNone/>
            </a:pPr>
            <a:r>
              <a:rPr lang="en-US" sz="1200">
                <a:solidFill>
                  <a:schemeClr val="accent2"/>
                </a:solidFill>
              </a:rPr>
              <a:t>        return 0;</a:t>
            </a:r>
          </a:p>
          <a:p>
            <a:pPr eaLnBrk="1" hangingPunct="1">
              <a:lnSpc>
                <a:spcPct val="110000"/>
              </a:lnSpc>
              <a:spcAft>
                <a:spcPts val="800"/>
              </a:spcAft>
              <a:buFont typeface="Arial" pitchFamily="34" charset="0"/>
              <a:buNone/>
            </a:pPr>
            <a:r>
              <a:rPr lang="en-US" sz="1200">
                <a:solidFill>
                  <a:schemeClr val="accent2"/>
                </a:solidFill>
              </a:rPr>
              <a:t>}</a:t>
            </a:r>
          </a:p>
        </p:txBody>
      </p:sp>
      <p:sp>
        <p:nvSpPr>
          <p:cNvPr id="5" name="AutoShape 9"/>
          <p:cNvSpPr>
            <a:spLocks noChangeArrowheads="1"/>
          </p:cNvSpPr>
          <p:nvPr/>
        </p:nvSpPr>
        <p:spPr bwMode="auto">
          <a:xfrm>
            <a:off x="4248150" y="3158490"/>
            <a:ext cx="4953000" cy="628650"/>
          </a:xfrm>
          <a:prstGeom prst="wedgeEllipseCallout">
            <a:avLst>
              <a:gd name="adj1" fmla="val -52787"/>
              <a:gd name="adj2" fmla="val 208079"/>
            </a:avLst>
          </a:prstGeom>
          <a:noFill/>
          <a:ln w="9525" algn="ctr">
            <a:solidFill>
              <a:srgbClr val="0000FF"/>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990099"/>
                </a:solidFill>
              </a:rPr>
              <a:t>Now </a:t>
            </a:r>
            <a:r>
              <a:rPr lang="en-US" sz="1600" i="1">
                <a:solidFill>
                  <a:srgbClr val="990099"/>
                </a:solidFill>
              </a:rPr>
              <a:t>str</a:t>
            </a:r>
            <a:r>
              <a:rPr lang="en-US" sz="1600">
                <a:solidFill>
                  <a:srgbClr val="990099"/>
                </a:solidFill>
              </a:rPr>
              <a:t> points to the allocated array</a:t>
            </a:r>
          </a:p>
        </p:txBody>
      </p:sp>
    </p:spTree>
    <p:extLst>
      <p:ext uri="{BB962C8B-B14F-4D97-AF65-F5344CB8AC3E}">
        <p14:creationId xmlns:p14="http://schemas.microsoft.com/office/powerpoint/2010/main" val="213695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NULL pointer De-referencing  (Incorrect Code)</a:t>
            </a:r>
          </a:p>
        </p:txBody>
      </p:sp>
      <p:sp>
        <p:nvSpPr>
          <p:cNvPr id="4" name="Text Placeholder 3"/>
          <p:cNvSpPr>
            <a:spLocks noGrp="1" noChangeArrowheads="1"/>
          </p:cNvSpPr>
          <p:nvPr>
            <p:ph type="body" idx="4294967295"/>
          </p:nvPr>
        </p:nvSpPr>
        <p:spPr>
          <a:xfrm>
            <a:off x="1477736" y="2378393"/>
            <a:ext cx="7725002" cy="534988"/>
          </a:xfrm>
          <a:prstGeom prst="rect">
            <a:avLst/>
          </a:prstGeom>
          <a:noFill/>
          <a:ln/>
        </p:spPr>
        <p:txBody>
          <a:bodyPr rIns="91440">
            <a:normAutofit fontScale="700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1009650" y="3364230"/>
            <a:ext cx="7239000" cy="2414588"/>
          </a:xfrm>
          <a:prstGeom prst="rect">
            <a:avLst/>
          </a:prstGeom>
          <a:noFill/>
          <a:ln w="9525" algn="ctr">
            <a:noFill/>
            <a:miter lim="800000"/>
            <a:headEnd/>
            <a:tailEnd/>
          </a:ln>
          <a:effectLst/>
        </p:spPr>
        <p:txBody>
          <a:bodyPr>
            <a:spAutoFit/>
          </a:bodyPr>
          <a:lstStyle/>
          <a:p>
            <a:r>
              <a:rPr lang="en-US" sz="1600"/>
              <a:t>#include&lt;stdio.h&gt;</a:t>
            </a:r>
          </a:p>
          <a:p>
            <a:r>
              <a:rPr lang="en-US" sz="1600"/>
              <a:t>#include&lt;string.h&gt;</a:t>
            </a:r>
          </a:p>
          <a:p>
            <a:r>
              <a:rPr lang="en-US" sz="1600"/>
              <a:t>int main()</a:t>
            </a:r>
          </a:p>
          <a:p>
            <a:r>
              <a:rPr lang="en-US" sz="1600"/>
              <a:t>{</a:t>
            </a:r>
          </a:p>
          <a:p>
            <a:r>
              <a:rPr lang="en-US" sz="1600"/>
              <a:t>	char *str;</a:t>
            </a:r>
          </a:p>
          <a:p>
            <a:r>
              <a:rPr lang="en-US" sz="1600"/>
              <a:t>	strcpy(str, “PRISM”);</a:t>
            </a:r>
          </a:p>
          <a:p>
            <a:r>
              <a:rPr lang="en-US" sz="1600"/>
              <a:t>	return 0;</a:t>
            </a:r>
          </a:p>
          <a:p>
            <a:r>
              <a:rPr lang="en-US" sz="1600"/>
              <a:t>}</a:t>
            </a:r>
          </a:p>
          <a:p>
            <a:pPr>
              <a:spcBef>
                <a:spcPct val="50000"/>
              </a:spcBef>
            </a:pPr>
            <a:endParaRPr lang="en-US" sz="1600"/>
          </a:p>
        </p:txBody>
      </p:sp>
      <p:sp>
        <p:nvSpPr>
          <p:cNvPr id="6" name="AutoShape 5"/>
          <p:cNvSpPr>
            <a:spLocks noChangeArrowheads="1"/>
          </p:cNvSpPr>
          <p:nvPr/>
        </p:nvSpPr>
        <p:spPr bwMode="auto">
          <a:xfrm>
            <a:off x="1009650" y="6967401"/>
            <a:ext cx="5943600" cy="533400"/>
          </a:xfrm>
          <a:prstGeom prst="wedgeEllipseCallout">
            <a:avLst>
              <a:gd name="adj1" fmla="val -8126"/>
              <a:gd name="adj2" fmla="val -443069"/>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str points to possible Invalid character array</a:t>
            </a:r>
          </a:p>
        </p:txBody>
      </p:sp>
      <p:sp>
        <p:nvSpPr>
          <p:cNvPr id="7" name="Cloud Callout 6"/>
          <p:cNvSpPr/>
          <p:nvPr/>
        </p:nvSpPr>
        <p:spPr>
          <a:xfrm>
            <a:off x="5298621" y="3135630"/>
            <a:ext cx="559416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340100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NULL pointer De-referencing (Output with splint)</a:t>
            </a:r>
          </a:p>
        </p:txBody>
      </p:sp>
      <p:pic>
        <p:nvPicPr>
          <p:cNvPr id="4" name="Picture 4"/>
          <p:cNvPicPr>
            <a:picLocks noChangeAspect="1" noChangeArrowheads="1"/>
          </p:cNvPicPr>
          <p:nvPr/>
        </p:nvPicPr>
        <p:blipFill>
          <a:blip r:embed="rId2"/>
          <a:srcRect/>
          <a:stretch>
            <a:fillRect/>
          </a:stretch>
        </p:blipFill>
        <p:spPr bwMode="auto">
          <a:xfrm>
            <a:off x="955195" y="3280410"/>
            <a:ext cx="9144000" cy="1752600"/>
          </a:xfrm>
          <a:prstGeom prst="rect">
            <a:avLst/>
          </a:prstGeom>
          <a:noFill/>
        </p:spPr>
      </p:pic>
    </p:spTree>
    <p:extLst>
      <p:ext uri="{BB962C8B-B14F-4D97-AF65-F5344CB8AC3E}">
        <p14:creationId xmlns:p14="http://schemas.microsoft.com/office/powerpoint/2010/main" val="5911013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NULL pointer De-referencing (Correct Code)</a:t>
            </a:r>
          </a:p>
        </p:txBody>
      </p:sp>
      <p:sp>
        <p:nvSpPr>
          <p:cNvPr id="4" name="Rectangle 3"/>
          <p:cNvSpPr>
            <a:spLocks noChangeArrowheads="1"/>
          </p:cNvSpPr>
          <p:nvPr/>
        </p:nvSpPr>
        <p:spPr bwMode="auto">
          <a:xfrm>
            <a:off x="1482090" y="2348865"/>
            <a:ext cx="3200400" cy="3590925"/>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400">
                <a:solidFill>
                  <a:schemeClr val="accent2"/>
                </a:solidFill>
              </a:rPr>
              <a:t>#include&lt;stdio.h&gt;</a:t>
            </a:r>
          </a:p>
          <a:p>
            <a:pPr eaLnBrk="1" hangingPunct="1">
              <a:lnSpc>
                <a:spcPct val="110000"/>
              </a:lnSpc>
              <a:spcAft>
                <a:spcPts val="800"/>
              </a:spcAft>
              <a:buFont typeface="Arial" pitchFamily="34" charset="0"/>
              <a:buNone/>
            </a:pPr>
            <a:r>
              <a:rPr lang="en-US" sz="1400">
                <a:solidFill>
                  <a:schemeClr val="accent2"/>
                </a:solidFill>
              </a:rPr>
              <a:t>int main()</a:t>
            </a:r>
          </a:p>
          <a:p>
            <a:pPr eaLnBrk="1" hangingPunct="1">
              <a:lnSpc>
                <a:spcPct val="110000"/>
              </a:lnSpc>
              <a:spcAft>
                <a:spcPts val="800"/>
              </a:spcAft>
              <a:buFont typeface="Arial" pitchFamily="34" charset="0"/>
              <a:buNone/>
            </a:pPr>
            <a:r>
              <a:rPr lang="en-US" sz="1400">
                <a:solidFill>
                  <a:schemeClr val="accent2"/>
                </a:solidFill>
              </a:rPr>
              <a:t>{</a:t>
            </a:r>
          </a:p>
          <a:p>
            <a:pPr eaLnBrk="1" hangingPunct="1">
              <a:lnSpc>
                <a:spcPct val="110000"/>
              </a:lnSpc>
              <a:spcAft>
                <a:spcPts val="800"/>
              </a:spcAft>
              <a:buFont typeface="Arial" pitchFamily="34" charset="0"/>
              <a:buNone/>
            </a:pPr>
            <a:r>
              <a:rPr lang="en-US" sz="1400">
                <a:solidFill>
                  <a:schemeClr val="accent2"/>
                </a:solidFill>
              </a:rPr>
              <a:t>        char *ch = NULL;</a:t>
            </a:r>
          </a:p>
          <a:p>
            <a:pPr eaLnBrk="1" hangingPunct="1">
              <a:lnSpc>
                <a:spcPct val="110000"/>
              </a:lnSpc>
              <a:spcAft>
                <a:spcPts val="800"/>
              </a:spcAft>
              <a:buFont typeface="Arial" pitchFamily="34" charset="0"/>
              <a:buNone/>
            </a:pPr>
            <a:r>
              <a:rPr lang="en-US" sz="1400">
                <a:solidFill>
                  <a:schemeClr val="accent2"/>
                </a:solidFill>
              </a:rPr>
              <a:t>        if(NULL != ch)</a:t>
            </a:r>
          </a:p>
          <a:p>
            <a:pPr eaLnBrk="1" hangingPunct="1">
              <a:lnSpc>
                <a:spcPct val="110000"/>
              </a:lnSpc>
              <a:spcAft>
                <a:spcPts val="800"/>
              </a:spcAft>
              <a:buFont typeface="Arial" pitchFamily="34" charset="0"/>
              <a:buNone/>
            </a:pPr>
            <a:r>
              <a:rPr lang="en-US" sz="1400">
                <a:solidFill>
                  <a:schemeClr val="accent2"/>
                </a:solidFill>
              </a:rPr>
              <a:t>        {</a:t>
            </a:r>
          </a:p>
          <a:p>
            <a:pPr eaLnBrk="1" hangingPunct="1">
              <a:lnSpc>
                <a:spcPct val="110000"/>
              </a:lnSpc>
              <a:spcAft>
                <a:spcPts val="800"/>
              </a:spcAft>
              <a:buFont typeface="Arial" pitchFamily="34" charset="0"/>
              <a:buNone/>
            </a:pPr>
            <a:r>
              <a:rPr lang="en-US" sz="1400">
                <a:solidFill>
                  <a:schemeClr val="accent2"/>
                </a:solidFill>
              </a:rPr>
              <a:t>                *ch = 'a';</a:t>
            </a:r>
          </a:p>
          <a:p>
            <a:pPr eaLnBrk="1" hangingPunct="1">
              <a:lnSpc>
                <a:spcPct val="110000"/>
              </a:lnSpc>
              <a:spcAft>
                <a:spcPts val="800"/>
              </a:spcAft>
              <a:buFont typeface="Arial" pitchFamily="34" charset="0"/>
              <a:buNone/>
            </a:pPr>
            <a:r>
              <a:rPr lang="en-US" sz="1400">
                <a:solidFill>
                  <a:schemeClr val="accent2"/>
                </a:solidFill>
              </a:rPr>
              <a:t>        }</a:t>
            </a:r>
          </a:p>
          <a:p>
            <a:pPr eaLnBrk="1" hangingPunct="1">
              <a:lnSpc>
                <a:spcPct val="110000"/>
              </a:lnSpc>
              <a:spcAft>
                <a:spcPts val="800"/>
              </a:spcAft>
              <a:buFont typeface="Arial" pitchFamily="34" charset="0"/>
              <a:buNone/>
            </a:pPr>
            <a:r>
              <a:rPr lang="en-US" sz="1400">
                <a:solidFill>
                  <a:schemeClr val="accent2"/>
                </a:solidFill>
              </a:rPr>
              <a:t>        return 0;</a:t>
            </a:r>
          </a:p>
          <a:p>
            <a:pPr eaLnBrk="1" hangingPunct="1">
              <a:lnSpc>
                <a:spcPct val="110000"/>
              </a:lnSpc>
              <a:spcAft>
                <a:spcPts val="800"/>
              </a:spcAft>
              <a:buFont typeface="Arial" pitchFamily="34" charset="0"/>
              <a:buNone/>
            </a:pPr>
            <a:r>
              <a:rPr lang="en-US" sz="1400">
                <a:solidFill>
                  <a:schemeClr val="accent2"/>
                </a:solidFill>
              </a:rPr>
              <a:t>}</a:t>
            </a:r>
          </a:p>
        </p:txBody>
      </p:sp>
      <p:sp>
        <p:nvSpPr>
          <p:cNvPr id="5" name="AutoShape 5"/>
          <p:cNvSpPr>
            <a:spLocks noChangeArrowheads="1"/>
          </p:cNvSpPr>
          <p:nvPr/>
        </p:nvSpPr>
        <p:spPr bwMode="auto">
          <a:xfrm>
            <a:off x="3615690" y="5101590"/>
            <a:ext cx="6248400" cy="1371600"/>
          </a:xfrm>
          <a:prstGeom prst="wedgeEllipseCallout">
            <a:avLst>
              <a:gd name="adj1" fmla="val -50889"/>
              <a:gd name="adj2" fmla="val -134144"/>
            </a:avLst>
          </a:prstGeom>
          <a:noFill/>
          <a:ln w="9525" algn="ctr">
            <a:solidFill>
              <a:srgbClr val="0000FF"/>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990099"/>
                </a:solidFill>
              </a:rPr>
              <a:t>Whenever an object is being de-referenced, take care to see that it has been initialized in all possible paths to the point of dereferencing</a:t>
            </a:r>
          </a:p>
        </p:txBody>
      </p:sp>
    </p:spTree>
    <p:extLst>
      <p:ext uri="{BB962C8B-B14F-4D97-AF65-F5344CB8AC3E}">
        <p14:creationId xmlns:p14="http://schemas.microsoft.com/office/powerpoint/2010/main" val="401972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Free already freed pointer  (Incorrect Code)</a:t>
            </a:r>
          </a:p>
        </p:txBody>
      </p:sp>
      <p:sp>
        <p:nvSpPr>
          <p:cNvPr id="4" name="Text Placeholder 3"/>
          <p:cNvSpPr>
            <a:spLocks noGrp="1" noChangeArrowheads="1"/>
          </p:cNvSpPr>
          <p:nvPr>
            <p:ph type="body" idx="4294967295"/>
          </p:nvPr>
        </p:nvSpPr>
        <p:spPr>
          <a:xfrm>
            <a:off x="940526" y="2037084"/>
            <a:ext cx="8294914" cy="534988"/>
          </a:xfrm>
          <a:prstGeom prst="rect">
            <a:avLst/>
          </a:prstGeom>
          <a:noFill/>
          <a:ln/>
        </p:spPr>
        <p:txBody>
          <a:bodyPr rIns="91440">
            <a:normAutofit fontScale="700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940526" y="2921428"/>
            <a:ext cx="4648200" cy="4248150"/>
          </a:xfrm>
          <a:prstGeom prst="rect">
            <a:avLst/>
          </a:prstGeom>
          <a:noFill/>
          <a:ln w="9525" algn="ctr">
            <a:noFill/>
            <a:miter lim="800000"/>
            <a:headEnd/>
            <a:tailEnd/>
          </a:ln>
          <a:effectLst/>
        </p:spPr>
        <p:txBody>
          <a:bodyPr>
            <a:spAutoFit/>
          </a:bodyPr>
          <a:lstStyle/>
          <a:p>
            <a:r>
              <a:rPr lang="en-US" sz="1600" dirty="0"/>
              <a:t>#include &lt;</a:t>
            </a:r>
            <a:r>
              <a:rPr lang="en-US" sz="1600" dirty="0" err="1"/>
              <a:t>stdio.h</a:t>
            </a:r>
            <a:r>
              <a:rPr lang="en-US" sz="1600" dirty="0"/>
              <a:t>&gt;</a:t>
            </a:r>
          </a:p>
          <a:p>
            <a:r>
              <a:rPr lang="en-US" sz="1600" dirty="0"/>
              <a:t>#include &lt;</a:t>
            </a:r>
            <a:r>
              <a:rPr lang="en-US" sz="1600" dirty="0" err="1"/>
              <a:t>stdlib.h</a:t>
            </a:r>
            <a:r>
              <a:rPr lang="en-US" sz="1600" dirty="0"/>
              <a:t>&gt;</a:t>
            </a:r>
          </a:p>
          <a:p>
            <a:endParaRPr lang="en-US" sz="1600" dirty="0"/>
          </a:p>
          <a:p>
            <a:r>
              <a:rPr lang="en-US" sz="1600" dirty="0"/>
              <a:t>#define MAX 10</a:t>
            </a:r>
          </a:p>
          <a:p>
            <a:r>
              <a:rPr lang="en-US" sz="1600" dirty="0" err="1"/>
              <a:t>int</a:t>
            </a:r>
            <a:r>
              <a:rPr lang="en-US" sz="1600" dirty="0"/>
              <a:t> main()</a:t>
            </a:r>
          </a:p>
          <a:p>
            <a:r>
              <a:rPr lang="en-US" sz="1600" dirty="0"/>
              <a:t>{</a:t>
            </a:r>
          </a:p>
          <a:p>
            <a:r>
              <a:rPr lang="en-US" sz="1600" dirty="0"/>
              <a:t>        char *</a:t>
            </a:r>
            <a:r>
              <a:rPr lang="en-US" sz="1600" dirty="0" err="1"/>
              <a:t>ch</a:t>
            </a:r>
            <a:r>
              <a:rPr lang="en-US" sz="1600" dirty="0"/>
              <a:t> = NULL;</a:t>
            </a:r>
          </a:p>
          <a:p>
            <a:r>
              <a:rPr lang="en-US" sz="1600" dirty="0"/>
              <a:t>        </a:t>
            </a:r>
            <a:r>
              <a:rPr lang="en-US" sz="1600" dirty="0" err="1"/>
              <a:t>ch</a:t>
            </a:r>
            <a:r>
              <a:rPr lang="en-US" sz="1600" dirty="0"/>
              <a:t> = (char *)</a:t>
            </a:r>
            <a:r>
              <a:rPr lang="en-US" sz="1600" dirty="0" err="1"/>
              <a:t>malloc</a:t>
            </a:r>
            <a:r>
              <a:rPr lang="en-US" sz="1600" dirty="0"/>
              <a:t>(MAX * </a:t>
            </a:r>
            <a:r>
              <a:rPr lang="en-US" sz="1600" dirty="0" err="1"/>
              <a:t>sizeof</a:t>
            </a:r>
            <a:r>
              <a:rPr lang="en-US" sz="1600" dirty="0"/>
              <a:t>(char));</a:t>
            </a:r>
          </a:p>
          <a:p>
            <a:endParaRPr lang="en-US" sz="1600" dirty="0"/>
          </a:p>
          <a:p>
            <a:r>
              <a:rPr lang="en-US" sz="1600" dirty="0"/>
              <a:t>        /*Some statements*/</a:t>
            </a:r>
          </a:p>
          <a:p>
            <a:r>
              <a:rPr lang="en-US" sz="1600" dirty="0"/>
              <a:t>        free(</a:t>
            </a:r>
            <a:r>
              <a:rPr lang="en-US" sz="1600" dirty="0" err="1"/>
              <a:t>ch</a:t>
            </a:r>
            <a:r>
              <a:rPr lang="en-US" sz="1600" dirty="0"/>
              <a:t>);</a:t>
            </a:r>
          </a:p>
          <a:p>
            <a:endParaRPr lang="en-US" sz="1600" dirty="0"/>
          </a:p>
          <a:p>
            <a:r>
              <a:rPr lang="en-US" sz="1600" dirty="0"/>
              <a:t>        /*Some statements*/</a:t>
            </a:r>
          </a:p>
          <a:p>
            <a:endParaRPr lang="en-US" sz="1600" dirty="0"/>
          </a:p>
          <a:p>
            <a:r>
              <a:rPr lang="en-US" sz="1600" dirty="0"/>
              <a:t>        free(</a:t>
            </a:r>
            <a:r>
              <a:rPr lang="en-US" sz="1600" dirty="0" err="1"/>
              <a:t>ch</a:t>
            </a:r>
            <a:r>
              <a:rPr lang="en-US" sz="1600" dirty="0"/>
              <a:t>);</a:t>
            </a:r>
          </a:p>
          <a:p>
            <a:r>
              <a:rPr lang="en-US" sz="1600" dirty="0"/>
              <a:t>        return 0;</a:t>
            </a:r>
          </a:p>
          <a:p>
            <a:r>
              <a:rPr lang="en-US" sz="1600" dirty="0"/>
              <a:t>}</a:t>
            </a:r>
          </a:p>
        </p:txBody>
      </p:sp>
      <p:sp>
        <p:nvSpPr>
          <p:cNvPr id="6" name="AutoShape 5"/>
          <p:cNvSpPr>
            <a:spLocks noChangeArrowheads="1"/>
          </p:cNvSpPr>
          <p:nvPr/>
        </p:nvSpPr>
        <p:spPr bwMode="auto">
          <a:xfrm>
            <a:off x="3629797" y="6091279"/>
            <a:ext cx="5943600" cy="533400"/>
          </a:xfrm>
          <a:prstGeom prst="wedgeEllipseCallout">
            <a:avLst>
              <a:gd name="adj1" fmla="val -70927"/>
              <a:gd name="adj2" fmla="val 39669"/>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Trying to free already freed memory</a:t>
            </a:r>
          </a:p>
        </p:txBody>
      </p:sp>
      <p:sp>
        <p:nvSpPr>
          <p:cNvPr id="7" name="Cloud Callout 6"/>
          <p:cNvSpPr/>
          <p:nvPr/>
        </p:nvSpPr>
        <p:spPr>
          <a:xfrm>
            <a:off x="5795010" y="3144044"/>
            <a:ext cx="6092190"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213953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Free already freed pointer (Output with splint)</a:t>
            </a:r>
          </a:p>
        </p:txBody>
      </p:sp>
      <p:pic>
        <p:nvPicPr>
          <p:cNvPr id="4" name="Picture 4"/>
          <p:cNvPicPr>
            <a:picLocks noChangeAspect="1" noChangeArrowheads="1"/>
          </p:cNvPicPr>
          <p:nvPr/>
        </p:nvPicPr>
        <p:blipFill>
          <a:blip r:embed="rId2"/>
          <a:srcRect/>
          <a:stretch>
            <a:fillRect/>
          </a:stretch>
        </p:blipFill>
        <p:spPr bwMode="auto">
          <a:xfrm>
            <a:off x="834390" y="3188970"/>
            <a:ext cx="9144000" cy="1676400"/>
          </a:xfrm>
          <a:prstGeom prst="rect">
            <a:avLst/>
          </a:prstGeom>
          <a:noFill/>
        </p:spPr>
      </p:pic>
    </p:spTree>
    <p:extLst>
      <p:ext uri="{BB962C8B-B14F-4D97-AF65-F5344CB8AC3E}">
        <p14:creationId xmlns:p14="http://schemas.microsoft.com/office/powerpoint/2010/main" val="15161727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Free already freed pointer (Correct Code)</a:t>
            </a:r>
          </a:p>
        </p:txBody>
      </p:sp>
      <p:sp>
        <p:nvSpPr>
          <p:cNvPr id="4" name="Rectangle 3"/>
          <p:cNvSpPr>
            <a:spLocks noChangeArrowheads="1"/>
          </p:cNvSpPr>
          <p:nvPr/>
        </p:nvSpPr>
        <p:spPr bwMode="auto">
          <a:xfrm>
            <a:off x="990600" y="2567940"/>
            <a:ext cx="4114800" cy="5105400"/>
          </a:xfrm>
          <a:prstGeom prst="rect">
            <a:avLst/>
          </a:prstGeom>
          <a:noFill/>
          <a:ln w="9525">
            <a:noFill/>
            <a:miter lim="800000"/>
            <a:headEnd/>
            <a:tailEnd/>
          </a:ln>
        </p:spPr>
        <p:txBody>
          <a:bodyPr/>
          <a:lstStyle/>
          <a:p>
            <a:pPr eaLnBrk="1" hangingPunct="1">
              <a:lnSpc>
                <a:spcPct val="110000"/>
              </a:lnSpc>
              <a:spcAft>
                <a:spcPts val="800"/>
              </a:spcAft>
              <a:buFont typeface="Arial" pitchFamily="34" charset="0"/>
              <a:buNone/>
            </a:pPr>
            <a:r>
              <a:rPr lang="en-US" sz="1000">
                <a:solidFill>
                  <a:schemeClr val="accent2"/>
                </a:solidFill>
              </a:rPr>
              <a:t>#include &lt;stdio.h&gt;</a:t>
            </a:r>
          </a:p>
          <a:p>
            <a:pPr eaLnBrk="1" hangingPunct="1">
              <a:lnSpc>
                <a:spcPct val="110000"/>
              </a:lnSpc>
              <a:spcAft>
                <a:spcPts val="800"/>
              </a:spcAft>
              <a:buFont typeface="Arial" pitchFamily="34" charset="0"/>
              <a:buNone/>
            </a:pPr>
            <a:r>
              <a:rPr lang="en-US" sz="1000">
                <a:solidFill>
                  <a:schemeClr val="accent2"/>
                </a:solidFill>
              </a:rPr>
              <a:t>#include &lt;stdlib.h&gt;</a:t>
            </a:r>
          </a:p>
          <a:p>
            <a:pPr eaLnBrk="1" hangingPunct="1">
              <a:lnSpc>
                <a:spcPct val="110000"/>
              </a:lnSpc>
              <a:spcAft>
                <a:spcPts val="800"/>
              </a:spcAft>
              <a:buFont typeface="Arial" pitchFamily="34" charset="0"/>
              <a:buNone/>
            </a:pPr>
            <a:endParaRPr lang="en-US" sz="1000">
              <a:solidFill>
                <a:schemeClr val="accent2"/>
              </a:solidFill>
            </a:endParaRPr>
          </a:p>
          <a:p>
            <a:pPr eaLnBrk="1" hangingPunct="1">
              <a:lnSpc>
                <a:spcPct val="110000"/>
              </a:lnSpc>
              <a:spcAft>
                <a:spcPts val="800"/>
              </a:spcAft>
              <a:buFont typeface="Arial" pitchFamily="34" charset="0"/>
              <a:buNone/>
            </a:pPr>
            <a:r>
              <a:rPr lang="en-US" sz="1000">
                <a:solidFill>
                  <a:schemeClr val="accent2"/>
                </a:solidFill>
              </a:rPr>
              <a:t>#define MAX 10</a:t>
            </a:r>
          </a:p>
          <a:p>
            <a:pPr eaLnBrk="1" hangingPunct="1">
              <a:lnSpc>
                <a:spcPct val="110000"/>
              </a:lnSpc>
              <a:spcAft>
                <a:spcPts val="800"/>
              </a:spcAft>
              <a:buFont typeface="Arial" pitchFamily="34" charset="0"/>
              <a:buNone/>
            </a:pPr>
            <a:r>
              <a:rPr lang="en-US" sz="1000">
                <a:solidFill>
                  <a:schemeClr val="accent2"/>
                </a:solidFill>
              </a:rPr>
              <a:t>int main()</a:t>
            </a:r>
          </a:p>
          <a:p>
            <a:pPr eaLnBrk="1" hangingPunct="1">
              <a:lnSpc>
                <a:spcPct val="110000"/>
              </a:lnSpc>
              <a:spcAft>
                <a:spcPts val="800"/>
              </a:spcAft>
              <a:buFont typeface="Arial" pitchFamily="34" charset="0"/>
              <a:buNone/>
            </a:pPr>
            <a:r>
              <a:rPr lang="en-US" sz="1000">
                <a:solidFill>
                  <a:schemeClr val="accent2"/>
                </a:solidFill>
              </a:rPr>
              <a:t>{</a:t>
            </a:r>
          </a:p>
          <a:p>
            <a:pPr eaLnBrk="1" hangingPunct="1">
              <a:lnSpc>
                <a:spcPct val="110000"/>
              </a:lnSpc>
              <a:spcAft>
                <a:spcPts val="800"/>
              </a:spcAft>
              <a:buFont typeface="Arial" pitchFamily="34" charset="0"/>
              <a:buNone/>
            </a:pPr>
            <a:r>
              <a:rPr lang="en-US" sz="1000">
                <a:solidFill>
                  <a:schemeClr val="accent2"/>
                </a:solidFill>
              </a:rPr>
              <a:t>        char *ch = NULL;</a:t>
            </a:r>
          </a:p>
          <a:p>
            <a:pPr eaLnBrk="1" hangingPunct="1">
              <a:lnSpc>
                <a:spcPct val="110000"/>
              </a:lnSpc>
              <a:spcAft>
                <a:spcPts val="800"/>
              </a:spcAft>
              <a:buFont typeface="Arial" pitchFamily="34" charset="0"/>
              <a:buNone/>
            </a:pPr>
            <a:r>
              <a:rPr lang="en-US" sz="1000">
                <a:solidFill>
                  <a:schemeClr val="accent2"/>
                </a:solidFill>
              </a:rPr>
              <a:t>        ch = (char *)malloc(MAX * sizeof(char));</a:t>
            </a:r>
          </a:p>
          <a:p>
            <a:pPr eaLnBrk="1" hangingPunct="1">
              <a:lnSpc>
                <a:spcPct val="110000"/>
              </a:lnSpc>
              <a:spcAft>
                <a:spcPts val="800"/>
              </a:spcAft>
              <a:buFont typeface="Arial" pitchFamily="34" charset="0"/>
              <a:buNone/>
            </a:pPr>
            <a:endParaRPr lang="en-US" sz="1000">
              <a:solidFill>
                <a:schemeClr val="accent2"/>
              </a:solidFill>
            </a:endParaRPr>
          </a:p>
          <a:p>
            <a:pPr eaLnBrk="1" hangingPunct="1">
              <a:lnSpc>
                <a:spcPct val="110000"/>
              </a:lnSpc>
              <a:spcAft>
                <a:spcPts val="800"/>
              </a:spcAft>
              <a:buFont typeface="Arial" pitchFamily="34" charset="0"/>
              <a:buNone/>
            </a:pPr>
            <a:r>
              <a:rPr lang="en-US" sz="1000">
                <a:solidFill>
                  <a:schemeClr val="accent2"/>
                </a:solidFill>
              </a:rPr>
              <a:t>        /*Some statements*/</a:t>
            </a:r>
          </a:p>
          <a:p>
            <a:pPr eaLnBrk="1" hangingPunct="1">
              <a:lnSpc>
                <a:spcPct val="110000"/>
              </a:lnSpc>
              <a:spcAft>
                <a:spcPts val="800"/>
              </a:spcAft>
              <a:buFont typeface="Arial" pitchFamily="34" charset="0"/>
              <a:buNone/>
            </a:pPr>
            <a:r>
              <a:rPr lang="en-US" sz="1000">
                <a:solidFill>
                  <a:schemeClr val="accent2"/>
                </a:solidFill>
              </a:rPr>
              <a:t>        free(ch);</a:t>
            </a:r>
          </a:p>
          <a:p>
            <a:pPr eaLnBrk="1" hangingPunct="1">
              <a:lnSpc>
                <a:spcPct val="110000"/>
              </a:lnSpc>
              <a:spcAft>
                <a:spcPts val="800"/>
              </a:spcAft>
              <a:buFont typeface="Arial" pitchFamily="34" charset="0"/>
              <a:buNone/>
            </a:pPr>
            <a:r>
              <a:rPr lang="en-US" sz="1000">
                <a:solidFill>
                  <a:schemeClr val="accent2"/>
                </a:solidFill>
              </a:rPr>
              <a:t>        ch = NULL;</a:t>
            </a:r>
          </a:p>
          <a:p>
            <a:pPr eaLnBrk="1" hangingPunct="1">
              <a:lnSpc>
                <a:spcPct val="110000"/>
              </a:lnSpc>
              <a:spcAft>
                <a:spcPts val="800"/>
              </a:spcAft>
              <a:buFont typeface="Arial" pitchFamily="34" charset="0"/>
              <a:buNone/>
            </a:pPr>
            <a:endParaRPr lang="en-US" sz="1000">
              <a:solidFill>
                <a:schemeClr val="accent2"/>
              </a:solidFill>
            </a:endParaRPr>
          </a:p>
          <a:p>
            <a:pPr eaLnBrk="1" hangingPunct="1">
              <a:lnSpc>
                <a:spcPct val="110000"/>
              </a:lnSpc>
              <a:spcAft>
                <a:spcPts val="800"/>
              </a:spcAft>
              <a:buFont typeface="Arial" pitchFamily="34" charset="0"/>
              <a:buNone/>
            </a:pPr>
            <a:r>
              <a:rPr lang="en-US" sz="1000">
                <a:solidFill>
                  <a:schemeClr val="accent2"/>
                </a:solidFill>
              </a:rPr>
              <a:t>        /*Some statements*/</a:t>
            </a:r>
          </a:p>
          <a:p>
            <a:pPr eaLnBrk="1" hangingPunct="1">
              <a:lnSpc>
                <a:spcPct val="110000"/>
              </a:lnSpc>
              <a:spcAft>
                <a:spcPts val="800"/>
              </a:spcAft>
              <a:buFont typeface="Arial" pitchFamily="34" charset="0"/>
              <a:buNone/>
            </a:pPr>
            <a:r>
              <a:rPr lang="en-US" sz="1000">
                <a:solidFill>
                  <a:schemeClr val="accent2"/>
                </a:solidFill>
              </a:rPr>
              <a:t>        if(NULL != ch)</a:t>
            </a:r>
          </a:p>
          <a:p>
            <a:pPr eaLnBrk="1" hangingPunct="1">
              <a:lnSpc>
                <a:spcPct val="110000"/>
              </a:lnSpc>
              <a:spcAft>
                <a:spcPts val="800"/>
              </a:spcAft>
              <a:buFont typeface="Arial" pitchFamily="34" charset="0"/>
              <a:buNone/>
            </a:pPr>
            <a:r>
              <a:rPr lang="en-US" sz="1000">
                <a:solidFill>
                  <a:schemeClr val="accent2"/>
                </a:solidFill>
              </a:rPr>
              <a:t>        {</a:t>
            </a:r>
          </a:p>
          <a:p>
            <a:pPr eaLnBrk="1" hangingPunct="1">
              <a:lnSpc>
                <a:spcPct val="110000"/>
              </a:lnSpc>
              <a:spcAft>
                <a:spcPts val="800"/>
              </a:spcAft>
              <a:buFont typeface="Arial" pitchFamily="34" charset="0"/>
              <a:buNone/>
            </a:pPr>
            <a:r>
              <a:rPr lang="en-US" sz="1000">
                <a:solidFill>
                  <a:schemeClr val="accent2"/>
                </a:solidFill>
              </a:rPr>
              <a:t>                free(ch);</a:t>
            </a:r>
          </a:p>
          <a:p>
            <a:pPr eaLnBrk="1" hangingPunct="1">
              <a:lnSpc>
                <a:spcPct val="110000"/>
              </a:lnSpc>
              <a:spcAft>
                <a:spcPts val="800"/>
              </a:spcAft>
              <a:buFont typeface="Arial" pitchFamily="34" charset="0"/>
              <a:buNone/>
            </a:pPr>
            <a:r>
              <a:rPr lang="en-US" sz="1000">
                <a:solidFill>
                  <a:schemeClr val="accent2"/>
                </a:solidFill>
              </a:rPr>
              <a:t>        }</a:t>
            </a:r>
          </a:p>
          <a:p>
            <a:pPr eaLnBrk="1" hangingPunct="1">
              <a:lnSpc>
                <a:spcPct val="110000"/>
              </a:lnSpc>
              <a:spcAft>
                <a:spcPts val="800"/>
              </a:spcAft>
              <a:buFont typeface="Arial" pitchFamily="34" charset="0"/>
              <a:buNone/>
            </a:pPr>
            <a:r>
              <a:rPr lang="en-US" sz="1000">
                <a:solidFill>
                  <a:schemeClr val="accent2"/>
                </a:solidFill>
              </a:rPr>
              <a:t>        return 0;</a:t>
            </a:r>
          </a:p>
          <a:p>
            <a:pPr eaLnBrk="1" hangingPunct="1">
              <a:lnSpc>
                <a:spcPct val="110000"/>
              </a:lnSpc>
              <a:spcAft>
                <a:spcPts val="800"/>
              </a:spcAft>
              <a:buFont typeface="Arial" pitchFamily="34" charset="0"/>
              <a:buNone/>
            </a:pPr>
            <a:r>
              <a:rPr lang="en-US" sz="1000">
                <a:solidFill>
                  <a:schemeClr val="accent2"/>
                </a:solidFill>
              </a:rPr>
              <a:t>}</a:t>
            </a:r>
          </a:p>
        </p:txBody>
      </p:sp>
      <p:sp>
        <p:nvSpPr>
          <p:cNvPr id="5" name="AutoShape 5"/>
          <p:cNvSpPr>
            <a:spLocks noChangeArrowheads="1"/>
          </p:cNvSpPr>
          <p:nvPr/>
        </p:nvSpPr>
        <p:spPr bwMode="auto">
          <a:xfrm>
            <a:off x="3352800" y="6682740"/>
            <a:ext cx="6019800" cy="914400"/>
          </a:xfrm>
          <a:prstGeom prst="wedgeEllipseCallout">
            <a:avLst>
              <a:gd name="adj1" fmla="val -65139"/>
              <a:gd name="adj2" fmla="val -176042"/>
            </a:avLst>
          </a:prstGeom>
          <a:noFill/>
          <a:ln w="9525" algn="ctr">
            <a:solidFill>
              <a:srgbClr val="0000FF"/>
            </a:solidFill>
            <a:miter lim="800000"/>
            <a:headEnd/>
            <a:tailEnd/>
          </a:ln>
          <a:effectLst/>
        </p:spPr>
        <p:txBody>
          <a:bodyPr/>
          <a:lstStyle/>
          <a:p>
            <a:pPr marL="342900" indent="-342900"/>
            <a:r>
              <a:rPr lang="en-US" sz="1600">
                <a:solidFill>
                  <a:srgbClr val="990099"/>
                </a:solidFill>
              </a:rPr>
              <a:t>It is a good practice to initialize the freed pointer to NULL</a:t>
            </a:r>
          </a:p>
        </p:txBody>
      </p:sp>
    </p:spTree>
    <p:extLst>
      <p:ext uri="{BB962C8B-B14F-4D97-AF65-F5344CB8AC3E}">
        <p14:creationId xmlns:p14="http://schemas.microsoft.com/office/powerpoint/2010/main" val="316498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Memory leak  (Incorrect Code)</a:t>
            </a:r>
          </a:p>
        </p:txBody>
      </p:sp>
      <p:sp>
        <p:nvSpPr>
          <p:cNvPr id="4" name="Text Placeholder 3"/>
          <p:cNvSpPr>
            <a:spLocks noGrp="1" noChangeArrowheads="1"/>
          </p:cNvSpPr>
          <p:nvPr>
            <p:ph type="body" idx="4294967295"/>
          </p:nvPr>
        </p:nvSpPr>
        <p:spPr>
          <a:xfrm>
            <a:off x="982981" y="2232336"/>
            <a:ext cx="8001000" cy="534988"/>
          </a:xfrm>
          <a:prstGeom prst="rect">
            <a:avLst/>
          </a:prstGeom>
          <a:noFill/>
          <a:ln/>
        </p:spPr>
        <p:txBody>
          <a:bodyPr rIns="91440">
            <a:normAutofit fontScale="700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1668780" y="3649980"/>
            <a:ext cx="4419600" cy="4492625"/>
          </a:xfrm>
          <a:prstGeom prst="rect">
            <a:avLst/>
          </a:prstGeom>
          <a:noFill/>
          <a:ln w="9525" algn="ctr">
            <a:noFill/>
            <a:miter lim="800000"/>
            <a:headEnd/>
            <a:tailEnd/>
          </a:ln>
          <a:effectLst/>
        </p:spPr>
        <p:txBody>
          <a:bodyPr>
            <a:spAutoFit/>
          </a:bodyPr>
          <a:lstStyle/>
          <a:p>
            <a:r>
              <a:rPr lang="en-US" sz="1600"/>
              <a:t>#include&lt;stdio.h&gt;</a:t>
            </a:r>
          </a:p>
          <a:p>
            <a:r>
              <a:rPr lang="en-US" sz="1600"/>
              <a:t>#include&lt;string.h&gt;</a:t>
            </a:r>
          </a:p>
          <a:p>
            <a:r>
              <a:rPr lang="en-US" sz="1600"/>
              <a:t>#include&lt;stdlib.h&gt;</a:t>
            </a:r>
          </a:p>
          <a:p>
            <a:r>
              <a:rPr lang="en-US" sz="1600"/>
              <a:t>#define MAX 10</a:t>
            </a:r>
          </a:p>
          <a:p>
            <a:endParaRPr lang="en-US" sz="1600"/>
          </a:p>
          <a:p>
            <a:r>
              <a:rPr lang="en-US" sz="1600"/>
              <a:t>int main()</a:t>
            </a:r>
          </a:p>
          <a:p>
            <a:r>
              <a:rPr lang="en-US" sz="1600"/>
              <a:t>{</a:t>
            </a:r>
          </a:p>
          <a:p>
            <a:r>
              <a:rPr lang="en-US" sz="1600"/>
              <a:t>        char *str = NULL;</a:t>
            </a:r>
          </a:p>
          <a:p>
            <a:r>
              <a:rPr lang="en-US" sz="1600"/>
              <a:t>        str =(char *)malloc(MAX * sizeof(char));</a:t>
            </a:r>
          </a:p>
          <a:p>
            <a:r>
              <a:rPr lang="en-US" sz="1600"/>
              <a:t>        if(NULL == str)</a:t>
            </a:r>
          </a:p>
          <a:p>
            <a:r>
              <a:rPr lang="en-US" sz="1600"/>
              <a:t>        {</a:t>
            </a:r>
          </a:p>
          <a:p>
            <a:r>
              <a:rPr lang="en-US" sz="1600"/>
              <a:t>                printf("Malloc failure\n");</a:t>
            </a:r>
          </a:p>
          <a:p>
            <a:r>
              <a:rPr lang="en-US" sz="1600"/>
              <a:t>                exit(0);</a:t>
            </a:r>
          </a:p>
          <a:p>
            <a:r>
              <a:rPr lang="en-US" sz="1600"/>
              <a:t>        }</a:t>
            </a:r>
          </a:p>
          <a:p>
            <a:r>
              <a:rPr lang="en-US" sz="1600"/>
              <a:t>        strcpy(str,"PRISM");</a:t>
            </a:r>
          </a:p>
          <a:p>
            <a:r>
              <a:rPr lang="en-US" sz="1600"/>
              <a:t>        printf(“%s\n”, str);</a:t>
            </a:r>
          </a:p>
          <a:p>
            <a:r>
              <a:rPr lang="en-US" sz="1600"/>
              <a:t>        return 0;</a:t>
            </a:r>
          </a:p>
          <a:p>
            <a:r>
              <a:rPr lang="en-US" sz="1600"/>
              <a:t>}</a:t>
            </a:r>
          </a:p>
        </p:txBody>
      </p:sp>
      <p:sp>
        <p:nvSpPr>
          <p:cNvPr id="6" name="AutoShape 5"/>
          <p:cNvSpPr>
            <a:spLocks noChangeArrowheads="1"/>
          </p:cNvSpPr>
          <p:nvPr/>
        </p:nvSpPr>
        <p:spPr bwMode="auto">
          <a:xfrm>
            <a:off x="3954780" y="7459980"/>
            <a:ext cx="5943600" cy="914400"/>
          </a:xfrm>
          <a:prstGeom prst="wedgeEllipseCallout">
            <a:avLst>
              <a:gd name="adj1" fmla="val -65546"/>
              <a:gd name="adj2" fmla="val -19269"/>
            </a:avLst>
          </a:prstGeom>
          <a:noFill/>
          <a:ln w="9525" algn="ctr">
            <a:solidFill>
              <a:schemeClr val="tx2"/>
            </a:solidFill>
            <a:miter lim="800000"/>
            <a:headEnd/>
            <a:tailEnd/>
          </a:ln>
          <a:effectLst/>
        </p:spPr>
        <p:txBody>
          <a:bodyPr/>
          <a:lstStyle/>
          <a:p>
            <a:pPr marL="342900" indent="-342900" algn="ctr"/>
            <a:r>
              <a:rPr lang="en-US" sz="1600">
                <a:solidFill>
                  <a:srgbClr val="FF6B11"/>
                </a:solidFill>
              </a:rPr>
              <a:t>Here memory allocated for pointer “str” is not freed before the function returns</a:t>
            </a:r>
          </a:p>
        </p:txBody>
      </p:sp>
      <p:sp>
        <p:nvSpPr>
          <p:cNvPr id="7" name="Cloud Callout 6"/>
          <p:cNvSpPr/>
          <p:nvPr/>
        </p:nvSpPr>
        <p:spPr>
          <a:xfrm>
            <a:off x="5765663" y="3649980"/>
            <a:ext cx="4761367"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error would be given by “</a:t>
            </a:r>
            <a:r>
              <a:rPr lang="en-US" sz="2000" b="1" dirty="0" err="1" smtClean="0">
                <a:solidFill>
                  <a:schemeClr val="bg1"/>
                </a:solidFill>
              </a:rPr>
              <a:t>valgrind</a:t>
            </a:r>
            <a:r>
              <a:rPr lang="en-US" sz="2000" b="1" dirty="0" smtClean="0">
                <a:solidFill>
                  <a:schemeClr val="bg1"/>
                </a:solidFill>
              </a:rPr>
              <a: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369505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endParaRPr lang="en-US" dirty="0"/>
          </a:p>
        </p:txBody>
      </p:sp>
      <p:sp>
        <p:nvSpPr>
          <p:cNvPr id="5" name="Text Placeholder 1"/>
          <p:cNvSpPr>
            <a:spLocks noGrp="1"/>
          </p:cNvSpPr>
          <p:nvPr>
            <p:ph type="body" sz="quarter" idx="4294967295"/>
          </p:nvPr>
        </p:nvSpPr>
        <p:spPr>
          <a:xfrm>
            <a:off x="4244666" y="5782152"/>
            <a:ext cx="4543108" cy="1046372"/>
          </a:xfrm>
          <a:prstGeom prst="rect">
            <a:avLst/>
          </a:prstGeom>
        </p:spPr>
        <p:txBody>
          <a:bodyPr>
            <a:normAutofit/>
          </a:bodyPr>
          <a:lstStyle/>
          <a:p>
            <a:pPr algn="r">
              <a:buNone/>
            </a:pPr>
            <a:r>
              <a:rPr lang="en-US" sz="2800" b="1" dirty="0" smtClean="0"/>
              <a:t>Here we go!</a:t>
            </a:r>
            <a:endParaRPr lang="en-US" sz="2800" b="1" dirty="0"/>
          </a:p>
        </p:txBody>
      </p:sp>
      <p:sp>
        <p:nvSpPr>
          <p:cNvPr id="6" name="Rectangle 5"/>
          <p:cNvSpPr/>
          <p:nvPr/>
        </p:nvSpPr>
        <p:spPr>
          <a:xfrm>
            <a:off x="1397373" y="2429209"/>
            <a:ext cx="10512687" cy="1815882"/>
          </a:xfrm>
          <a:prstGeom prst="rect">
            <a:avLst/>
          </a:prstGeom>
        </p:spPr>
        <p:txBody>
          <a:bodyPr wrap="square">
            <a:spAutoFit/>
          </a:bodyPr>
          <a:lstStyle/>
          <a:p>
            <a:pPr algn="just"/>
            <a:r>
              <a:rPr lang="en-US" sz="2800" dirty="0" smtClean="0"/>
              <a:t>“Everyone knows that debugging is twice as hard as writing a program in the first place. So if you're as clever as you can be when you write it, how will you ever debug it?” </a:t>
            </a:r>
          </a:p>
          <a:p>
            <a:pPr algn="just"/>
            <a:r>
              <a:rPr lang="en-US" sz="2800" dirty="0" smtClean="0"/>
              <a:t>― Brian W. Kernighan</a:t>
            </a:r>
            <a:endParaRPr lang="en-US" sz="2800" dirty="0"/>
          </a:p>
        </p:txBody>
      </p:sp>
    </p:spTree>
    <p:extLst>
      <p:ext uri="{BB962C8B-B14F-4D97-AF65-F5344CB8AC3E}">
        <p14:creationId xmlns:p14="http://schemas.microsoft.com/office/powerpoint/2010/main" val="42458065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Memory Leak (Output with </a:t>
            </a:r>
            <a:r>
              <a:rPr lang="en-US" dirty="0" err="1"/>
              <a:t>valgrind</a:t>
            </a:r>
            <a:r>
              <a:rPr lang="en-US" dirty="0"/>
              <a:t>)</a:t>
            </a:r>
          </a:p>
        </p:txBody>
      </p:sp>
      <p:pic>
        <p:nvPicPr>
          <p:cNvPr id="4" name="Picture 4"/>
          <p:cNvPicPr>
            <a:picLocks noChangeAspect="1" noChangeArrowheads="1"/>
          </p:cNvPicPr>
          <p:nvPr/>
        </p:nvPicPr>
        <p:blipFill>
          <a:blip r:embed="rId2"/>
          <a:srcRect/>
          <a:stretch>
            <a:fillRect/>
          </a:stretch>
        </p:blipFill>
        <p:spPr bwMode="auto">
          <a:xfrm>
            <a:off x="674370" y="2209800"/>
            <a:ext cx="9144000" cy="2057400"/>
          </a:xfrm>
          <a:prstGeom prst="rect">
            <a:avLst/>
          </a:prstGeom>
          <a:noFill/>
        </p:spPr>
      </p:pic>
    </p:spTree>
    <p:extLst>
      <p:ext uri="{BB962C8B-B14F-4D97-AF65-F5344CB8AC3E}">
        <p14:creationId xmlns:p14="http://schemas.microsoft.com/office/powerpoint/2010/main" val="12133513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Memory leak (Correct Code)</a:t>
            </a:r>
          </a:p>
        </p:txBody>
      </p:sp>
      <p:sp>
        <p:nvSpPr>
          <p:cNvPr id="4" name="Text Box 5"/>
          <p:cNvSpPr txBox="1">
            <a:spLocks noChangeArrowheads="1"/>
          </p:cNvSpPr>
          <p:nvPr/>
        </p:nvSpPr>
        <p:spPr bwMode="auto">
          <a:xfrm>
            <a:off x="697230" y="2232660"/>
            <a:ext cx="8229600" cy="4737100"/>
          </a:xfrm>
          <a:prstGeom prst="rect">
            <a:avLst/>
          </a:prstGeom>
          <a:noFill/>
          <a:ln w="9525" algn="ctr">
            <a:noFill/>
            <a:miter lim="800000"/>
            <a:headEnd/>
            <a:tailEnd/>
          </a:ln>
          <a:effectLst/>
        </p:spPr>
        <p:txBody>
          <a:bodyPr>
            <a:spAutoFit/>
          </a:bodyPr>
          <a:lstStyle/>
          <a:p>
            <a:r>
              <a:rPr lang="en-US" sz="1600" dirty="0"/>
              <a:t>#include&lt;</a:t>
            </a:r>
            <a:r>
              <a:rPr lang="en-US" sz="1600" dirty="0" err="1"/>
              <a:t>stdio.h</a:t>
            </a:r>
            <a:r>
              <a:rPr lang="en-US" sz="1600" dirty="0"/>
              <a:t>&gt;</a:t>
            </a:r>
          </a:p>
          <a:p>
            <a:r>
              <a:rPr lang="en-US" sz="1600" dirty="0"/>
              <a:t>#include&lt;</a:t>
            </a:r>
            <a:r>
              <a:rPr lang="en-US" sz="1600" dirty="0" err="1"/>
              <a:t>string.h</a:t>
            </a:r>
            <a:r>
              <a:rPr lang="en-US" sz="1600" dirty="0"/>
              <a:t>&gt;</a:t>
            </a:r>
          </a:p>
          <a:p>
            <a:r>
              <a:rPr lang="en-US" sz="1600" dirty="0"/>
              <a:t>#include&lt;</a:t>
            </a:r>
            <a:r>
              <a:rPr lang="en-US" sz="1600" dirty="0" err="1"/>
              <a:t>stdlib.h</a:t>
            </a:r>
            <a:r>
              <a:rPr lang="en-US" sz="1600" dirty="0"/>
              <a:t>&gt;</a:t>
            </a:r>
          </a:p>
          <a:p>
            <a:r>
              <a:rPr lang="en-US" sz="1600" dirty="0"/>
              <a:t>#define MAX 10</a:t>
            </a:r>
          </a:p>
          <a:p>
            <a:endParaRPr lang="en-US" sz="1600" dirty="0"/>
          </a:p>
          <a:p>
            <a:r>
              <a:rPr lang="en-US" sz="1600" dirty="0" err="1"/>
              <a:t>int</a:t>
            </a:r>
            <a:r>
              <a:rPr lang="en-US" sz="1600" dirty="0"/>
              <a:t> main()</a:t>
            </a:r>
          </a:p>
          <a:p>
            <a:r>
              <a:rPr lang="en-US" sz="1600" dirty="0"/>
              <a:t>{</a:t>
            </a:r>
          </a:p>
          <a:p>
            <a:r>
              <a:rPr lang="en-US" sz="1600" dirty="0"/>
              <a:t>        char *</a:t>
            </a:r>
            <a:r>
              <a:rPr lang="en-US" sz="1600" dirty="0" err="1"/>
              <a:t>str</a:t>
            </a:r>
            <a:r>
              <a:rPr lang="en-US" sz="1600" dirty="0"/>
              <a:t> = NULL;</a:t>
            </a:r>
          </a:p>
          <a:p>
            <a:r>
              <a:rPr lang="en-US" sz="1600" dirty="0"/>
              <a:t>        </a:t>
            </a:r>
            <a:r>
              <a:rPr lang="en-US" sz="1600" dirty="0" err="1"/>
              <a:t>str</a:t>
            </a:r>
            <a:r>
              <a:rPr lang="en-US" sz="1600" dirty="0"/>
              <a:t> =(char *)</a:t>
            </a:r>
            <a:r>
              <a:rPr lang="en-US" sz="1600" dirty="0" err="1"/>
              <a:t>malloc</a:t>
            </a:r>
            <a:r>
              <a:rPr lang="en-US" sz="1600" dirty="0"/>
              <a:t>(MAX * </a:t>
            </a:r>
            <a:r>
              <a:rPr lang="en-US" sz="1600" dirty="0" err="1"/>
              <a:t>sizeof</a:t>
            </a:r>
            <a:r>
              <a:rPr lang="en-US" sz="1600" dirty="0"/>
              <a:t>(char));</a:t>
            </a:r>
          </a:p>
          <a:p>
            <a:r>
              <a:rPr lang="en-US" sz="1600" dirty="0"/>
              <a:t>        if(NULL == </a:t>
            </a:r>
            <a:r>
              <a:rPr lang="en-US" sz="1600" dirty="0" err="1"/>
              <a:t>str</a:t>
            </a:r>
            <a:r>
              <a:rPr lang="en-US" sz="1600" dirty="0"/>
              <a:t>)</a:t>
            </a:r>
          </a:p>
          <a:p>
            <a:r>
              <a:rPr lang="en-US" sz="1600" dirty="0"/>
              <a:t>        {</a:t>
            </a:r>
          </a:p>
          <a:p>
            <a:r>
              <a:rPr lang="en-US" sz="1600" dirty="0"/>
              <a:t>                </a:t>
            </a:r>
            <a:r>
              <a:rPr lang="en-US" sz="1600" dirty="0" err="1"/>
              <a:t>printf</a:t>
            </a:r>
            <a:r>
              <a:rPr lang="en-US" sz="1600" dirty="0"/>
              <a:t>("</a:t>
            </a:r>
            <a:r>
              <a:rPr lang="en-US" sz="1600" dirty="0" err="1"/>
              <a:t>Malloc</a:t>
            </a:r>
            <a:r>
              <a:rPr lang="en-US" sz="1600" dirty="0"/>
              <a:t> failure\n");</a:t>
            </a:r>
          </a:p>
          <a:p>
            <a:r>
              <a:rPr lang="en-US" sz="1600" dirty="0"/>
              <a:t>                exit(0);</a:t>
            </a:r>
          </a:p>
          <a:p>
            <a:r>
              <a:rPr lang="en-US" sz="1600" dirty="0"/>
              <a:t>        }</a:t>
            </a:r>
          </a:p>
          <a:p>
            <a:r>
              <a:rPr lang="en-US" sz="1600" dirty="0"/>
              <a:t>        </a:t>
            </a:r>
            <a:r>
              <a:rPr lang="en-US" sz="1600" dirty="0" err="1"/>
              <a:t>strcpy</a:t>
            </a:r>
            <a:r>
              <a:rPr lang="en-US" sz="1600" dirty="0"/>
              <a:t>(</a:t>
            </a:r>
            <a:r>
              <a:rPr lang="en-US" sz="1600" dirty="0" err="1"/>
              <a:t>str</a:t>
            </a:r>
            <a:r>
              <a:rPr lang="en-US" sz="1600" dirty="0"/>
              <a:t>,"PRISM");</a:t>
            </a:r>
          </a:p>
          <a:p>
            <a:r>
              <a:rPr lang="en-US" sz="1600" dirty="0"/>
              <a:t>        </a:t>
            </a:r>
            <a:r>
              <a:rPr lang="en-US" sz="1600" dirty="0" err="1"/>
              <a:t>printf</a:t>
            </a:r>
            <a:r>
              <a:rPr lang="en-US" sz="1600" dirty="0"/>
              <a:t>(“%s\n”, </a:t>
            </a:r>
            <a:r>
              <a:rPr lang="en-US" sz="1600" dirty="0" err="1"/>
              <a:t>str</a:t>
            </a:r>
            <a:r>
              <a:rPr lang="en-US" sz="1600" dirty="0"/>
              <a:t>);</a:t>
            </a:r>
          </a:p>
          <a:p>
            <a:r>
              <a:rPr lang="en-US" sz="1600" dirty="0"/>
              <a:t>        free(</a:t>
            </a:r>
            <a:r>
              <a:rPr lang="en-US" sz="1600" dirty="0" err="1"/>
              <a:t>str</a:t>
            </a:r>
            <a:r>
              <a:rPr lang="en-US" sz="1600" dirty="0"/>
              <a:t>);</a:t>
            </a:r>
          </a:p>
          <a:p>
            <a:r>
              <a:rPr lang="en-US" sz="1600" dirty="0"/>
              <a:t>        return 0;</a:t>
            </a:r>
          </a:p>
          <a:p>
            <a:r>
              <a:rPr lang="en-US" sz="1600" dirty="0"/>
              <a:t>}</a:t>
            </a:r>
          </a:p>
        </p:txBody>
      </p:sp>
      <p:sp>
        <p:nvSpPr>
          <p:cNvPr id="5" name="AutoShape 8"/>
          <p:cNvSpPr>
            <a:spLocks noChangeArrowheads="1"/>
          </p:cNvSpPr>
          <p:nvPr/>
        </p:nvSpPr>
        <p:spPr bwMode="auto">
          <a:xfrm>
            <a:off x="3440430" y="5890260"/>
            <a:ext cx="6172200" cy="1066800"/>
          </a:xfrm>
          <a:prstGeom prst="wedgeEllipseCallout">
            <a:avLst>
              <a:gd name="adj1" fmla="val -72481"/>
              <a:gd name="adj2" fmla="val -5060"/>
            </a:avLst>
          </a:prstGeom>
          <a:noFill/>
          <a:ln w="9525" algn="ctr">
            <a:solidFill>
              <a:srgbClr val="0000FF"/>
            </a:solidFill>
            <a:miter lim="800000"/>
            <a:headEnd/>
            <a:tailEnd/>
          </a:ln>
          <a:effectLst/>
        </p:spPr>
        <p:txBody>
          <a:bodyPr/>
          <a:lstStyle/>
          <a:p>
            <a:pPr marL="342900" indent="-342900" algn="ctr"/>
            <a:r>
              <a:rPr lang="en-US" sz="1600">
                <a:solidFill>
                  <a:srgbClr val="990099"/>
                </a:solidFill>
              </a:rPr>
              <a:t>Memory allocated for a pointer must be subsequently freed so as to make the application runs without halting</a:t>
            </a:r>
          </a:p>
          <a:p>
            <a:pPr marL="342900" indent="-342900" algn="ctr"/>
            <a:endParaRPr lang="en-US" sz="1600">
              <a:solidFill>
                <a:srgbClr val="990099"/>
              </a:solidFill>
            </a:endParaRPr>
          </a:p>
        </p:txBody>
      </p:sp>
    </p:spTree>
    <p:extLst>
      <p:ext uri="{BB962C8B-B14F-4D97-AF65-F5344CB8AC3E}">
        <p14:creationId xmlns:p14="http://schemas.microsoft.com/office/powerpoint/2010/main" val="78092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Temporary Values Returned  (Incorrect Code)</a:t>
            </a:r>
          </a:p>
        </p:txBody>
      </p:sp>
      <p:sp>
        <p:nvSpPr>
          <p:cNvPr id="4" name="Text Placeholder 3"/>
          <p:cNvSpPr>
            <a:spLocks noGrp="1" noChangeArrowheads="1"/>
          </p:cNvSpPr>
          <p:nvPr>
            <p:ph type="body" idx="4294967295"/>
          </p:nvPr>
        </p:nvSpPr>
        <p:spPr>
          <a:xfrm>
            <a:off x="925830" y="2109261"/>
            <a:ext cx="7467600" cy="757237"/>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1417320" y="3364230"/>
            <a:ext cx="3124200" cy="4486275"/>
          </a:xfrm>
          <a:prstGeom prst="rect">
            <a:avLst/>
          </a:prstGeom>
          <a:noFill/>
          <a:ln w="9525" algn="ctr">
            <a:noFill/>
            <a:miter lim="800000"/>
            <a:headEnd/>
            <a:tailEnd/>
          </a:ln>
          <a:effectLst/>
        </p:spPr>
        <p:txBody>
          <a:bodyPr>
            <a:spAutoFit/>
          </a:bodyPr>
          <a:lstStyle/>
          <a:p>
            <a:r>
              <a:rPr lang="en-US" sz="1800"/>
              <a:t>#include&lt;stdio.h&gt;</a:t>
            </a:r>
          </a:p>
          <a:p>
            <a:endParaRPr lang="en-US" sz="1800"/>
          </a:p>
          <a:p>
            <a:r>
              <a:rPr lang="en-US" sz="1800"/>
              <a:t>static int *func(void);</a:t>
            </a:r>
          </a:p>
          <a:p>
            <a:r>
              <a:rPr lang="en-US" sz="1800"/>
              <a:t>int main()</a:t>
            </a:r>
          </a:p>
          <a:p>
            <a:r>
              <a:rPr lang="en-US" sz="1800"/>
              <a:t>{</a:t>
            </a:r>
          </a:p>
          <a:p>
            <a:r>
              <a:rPr lang="en-US" sz="1800"/>
              <a:t>        int num,*ptr = NULL;</a:t>
            </a:r>
          </a:p>
          <a:p>
            <a:r>
              <a:rPr lang="en-US" sz="1800"/>
              <a:t>        ptr = (int *)func();</a:t>
            </a:r>
          </a:p>
          <a:p>
            <a:r>
              <a:rPr lang="en-US" sz="1800"/>
              <a:t>        num = *ptr;</a:t>
            </a:r>
          </a:p>
          <a:p>
            <a:r>
              <a:rPr lang="en-US" sz="1800"/>
              <a:t>        return 1;</a:t>
            </a:r>
          </a:p>
          <a:p>
            <a:r>
              <a:rPr lang="en-US" sz="1800"/>
              <a:t>}</a:t>
            </a:r>
          </a:p>
          <a:p>
            <a:r>
              <a:rPr lang="en-US" sz="1800"/>
              <a:t>int *func()</a:t>
            </a:r>
          </a:p>
          <a:p>
            <a:r>
              <a:rPr lang="en-US" sz="1800"/>
              <a:t>{</a:t>
            </a:r>
          </a:p>
          <a:p>
            <a:r>
              <a:rPr lang="en-US" sz="1800"/>
              <a:t>        int num1;</a:t>
            </a:r>
          </a:p>
          <a:p>
            <a:r>
              <a:rPr lang="en-US" sz="1800"/>
              <a:t>        num1 = 10;</a:t>
            </a:r>
          </a:p>
          <a:p>
            <a:r>
              <a:rPr lang="en-US" sz="1800"/>
              <a:t>        return(&amp;num1);</a:t>
            </a:r>
          </a:p>
          <a:p>
            <a:r>
              <a:rPr lang="en-US" sz="1800"/>
              <a:t>}</a:t>
            </a:r>
          </a:p>
        </p:txBody>
      </p:sp>
      <p:sp>
        <p:nvSpPr>
          <p:cNvPr id="6" name="AutoShape 5"/>
          <p:cNvSpPr>
            <a:spLocks noChangeArrowheads="1"/>
          </p:cNvSpPr>
          <p:nvPr/>
        </p:nvSpPr>
        <p:spPr bwMode="auto">
          <a:xfrm>
            <a:off x="3627120" y="3440430"/>
            <a:ext cx="5943600" cy="1143000"/>
          </a:xfrm>
          <a:prstGeom prst="wedgeEllipseCallout">
            <a:avLst>
              <a:gd name="adj1" fmla="val -56009"/>
              <a:gd name="adj2" fmla="val 129306"/>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Caller attempts to use the variable, this result in a BSR (Beyond Stack Read) and can lead to corruption  or crash</a:t>
            </a:r>
            <a:r>
              <a:rPr lang="en-US"/>
              <a:t> </a:t>
            </a:r>
          </a:p>
        </p:txBody>
      </p:sp>
      <p:sp>
        <p:nvSpPr>
          <p:cNvPr id="7" name="AutoShape 6"/>
          <p:cNvSpPr>
            <a:spLocks noChangeArrowheads="1"/>
          </p:cNvSpPr>
          <p:nvPr/>
        </p:nvSpPr>
        <p:spPr bwMode="auto">
          <a:xfrm>
            <a:off x="3627120" y="7088505"/>
            <a:ext cx="5943600" cy="1524000"/>
          </a:xfrm>
          <a:prstGeom prst="wedgeEllipseCallout">
            <a:avLst>
              <a:gd name="adj1" fmla="val -51338"/>
              <a:gd name="adj2" fmla="val -23733"/>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FF6B11"/>
                </a:solidFill>
              </a:rPr>
              <a:t>Here function returning a pointer to a local variable that has gone out of scope after the function returns. On compilation compiler gives warning</a:t>
            </a:r>
          </a:p>
        </p:txBody>
      </p:sp>
      <p:sp>
        <p:nvSpPr>
          <p:cNvPr id="8" name="Cloud Callout 7"/>
          <p:cNvSpPr/>
          <p:nvPr/>
        </p:nvSpPr>
        <p:spPr>
          <a:xfrm>
            <a:off x="4980803" y="5388971"/>
            <a:ext cx="5386207" cy="957943"/>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would be warning from compiler (GCC)?</a:t>
            </a:r>
            <a:endParaRPr lang="en-US" sz="2000" b="1" dirty="0">
              <a:solidFill>
                <a:schemeClr val="bg1"/>
              </a:solidFill>
            </a:endParaRPr>
          </a:p>
        </p:txBody>
      </p:sp>
    </p:spTree>
    <p:extLst>
      <p:ext uri="{BB962C8B-B14F-4D97-AF65-F5344CB8AC3E}">
        <p14:creationId xmlns:p14="http://schemas.microsoft.com/office/powerpoint/2010/main" val="23897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Temporary Values Returned (warning from </a:t>
            </a:r>
            <a:r>
              <a:rPr lang="en-US" dirty="0" err="1"/>
              <a:t>gcc</a:t>
            </a:r>
            <a:r>
              <a:rPr lang="en-US" dirty="0"/>
              <a:t>)</a:t>
            </a:r>
          </a:p>
        </p:txBody>
      </p:sp>
      <p:pic>
        <p:nvPicPr>
          <p:cNvPr id="4" name="Picture 5"/>
          <p:cNvPicPr>
            <a:picLocks noChangeAspect="1" noChangeArrowheads="1"/>
          </p:cNvPicPr>
          <p:nvPr/>
        </p:nvPicPr>
        <p:blipFill>
          <a:blip r:embed="rId2"/>
          <a:srcRect/>
          <a:stretch>
            <a:fillRect/>
          </a:stretch>
        </p:blipFill>
        <p:spPr bwMode="auto">
          <a:xfrm>
            <a:off x="754380" y="3067050"/>
            <a:ext cx="9144000" cy="990600"/>
          </a:xfrm>
          <a:prstGeom prst="rect">
            <a:avLst/>
          </a:prstGeom>
          <a:noFill/>
        </p:spPr>
      </p:pic>
    </p:spTree>
    <p:extLst>
      <p:ext uri="{BB962C8B-B14F-4D97-AF65-F5344CB8AC3E}">
        <p14:creationId xmlns:p14="http://schemas.microsoft.com/office/powerpoint/2010/main" val="41490887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Temporary Values Returned  (Correct Code)</a:t>
            </a:r>
          </a:p>
        </p:txBody>
      </p:sp>
      <p:sp>
        <p:nvSpPr>
          <p:cNvPr id="4" name="Text Box 3"/>
          <p:cNvSpPr txBox="1">
            <a:spLocks noChangeArrowheads="1"/>
          </p:cNvSpPr>
          <p:nvPr/>
        </p:nvSpPr>
        <p:spPr bwMode="auto">
          <a:xfrm>
            <a:off x="1547464" y="2701290"/>
            <a:ext cx="4724400" cy="5622925"/>
          </a:xfrm>
          <a:prstGeom prst="rect">
            <a:avLst/>
          </a:prstGeom>
          <a:noFill/>
          <a:ln w="9525" algn="ctr">
            <a:noFill/>
            <a:miter lim="800000"/>
            <a:headEnd/>
            <a:tailEnd/>
          </a:ln>
          <a:effectLst/>
        </p:spPr>
        <p:txBody>
          <a:bodyPr>
            <a:spAutoFit/>
          </a:bodyPr>
          <a:lstStyle/>
          <a:p>
            <a:r>
              <a:rPr lang="en-US" sz="1400"/>
              <a:t>#include&lt;stdio.h&gt;</a:t>
            </a:r>
          </a:p>
          <a:p>
            <a:r>
              <a:rPr lang="en-US" sz="1400"/>
              <a:t>#include&lt;stdlib.h&gt;</a:t>
            </a:r>
          </a:p>
          <a:p>
            <a:endParaRPr lang="en-US" sz="1400"/>
          </a:p>
          <a:p>
            <a:r>
              <a:rPr lang="en-US" sz="1400"/>
              <a:t>static int *func(void);</a:t>
            </a:r>
          </a:p>
          <a:p>
            <a:r>
              <a:rPr lang="en-US" sz="1400"/>
              <a:t>int main()</a:t>
            </a:r>
          </a:p>
          <a:p>
            <a:r>
              <a:rPr lang="en-US" sz="1400"/>
              <a:t>{</a:t>
            </a:r>
          </a:p>
          <a:p>
            <a:r>
              <a:rPr lang="en-US" sz="1400"/>
              <a:t>        int num,*ptr = NULL;</a:t>
            </a:r>
          </a:p>
          <a:p>
            <a:r>
              <a:rPr lang="en-US" sz="1400"/>
              <a:t>        ptr = (int *)func();</a:t>
            </a:r>
          </a:p>
          <a:p>
            <a:r>
              <a:rPr lang="en-US" sz="1400"/>
              <a:t>        if(NULL != ptr)</a:t>
            </a:r>
          </a:p>
          <a:p>
            <a:r>
              <a:rPr lang="en-US" sz="1400"/>
              <a:t>        {</a:t>
            </a:r>
          </a:p>
          <a:p>
            <a:r>
              <a:rPr lang="en-US" sz="1400"/>
              <a:t>                num = *ptr;</a:t>
            </a:r>
          </a:p>
          <a:p>
            <a:r>
              <a:rPr lang="en-US" sz="1400"/>
              <a:t>        }</a:t>
            </a:r>
          </a:p>
          <a:p>
            <a:r>
              <a:rPr lang="en-US" sz="1400"/>
              <a:t>        free(ptr);</a:t>
            </a:r>
          </a:p>
          <a:p>
            <a:r>
              <a:rPr lang="en-US" sz="1400"/>
              <a:t>        return 0;</a:t>
            </a:r>
          </a:p>
          <a:p>
            <a:r>
              <a:rPr lang="en-US" sz="1400"/>
              <a:t>}</a:t>
            </a:r>
          </a:p>
          <a:p>
            <a:r>
              <a:rPr lang="en-US" sz="1400"/>
              <a:t>int *func()</a:t>
            </a:r>
          </a:p>
          <a:p>
            <a:r>
              <a:rPr lang="en-US" sz="1400"/>
              <a:t>{</a:t>
            </a:r>
          </a:p>
          <a:p>
            <a:r>
              <a:rPr lang="en-US" sz="1400"/>
              <a:t>        int *num1 = NULL;</a:t>
            </a:r>
          </a:p>
          <a:p>
            <a:r>
              <a:rPr lang="en-US" sz="1400"/>
              <a:t>        num1 = (int *) malloc(sizeof(int));</a:t>
            </a:r>
          </a:p>
          <a:p>
            <a:r>
              <a:rPr lang="en-US" sz="1400"/>
              <a:t>        if(NULL == num1)</a:t>
            </a:r>
          </a:p>
          <a:p>
            <a:r>
              <a:rPr lang="en-US" sz="1400"/>
              <a:t>        {</a:t>
            </a:r>
          </a:p>
          <a:p>
            <a:r>
              <a:rPr lang="en-US" sz="1400"/>
              <a:t>                return NULL;</a:t>
            </a:r>
          </a:p>
          <a:p>
            <a:r>
              <a:rPr lang="en-US" sz="1400"/>
              <a:t>        }</a:t>
            </a:r>
          </a:p>
          <a:p>
            <a:r>
              <a:rPr lang="en-US" sz="1400"/>
              <a:t>        *num1 = 10;</a:t>
            </a:r>
          </a:p>
          <a:p>
            <a:r>
              <a:rPr lang="en-US" sz="1400"/>
              <a:t>        return(num1);</a:t>
            </a:r>
          </a:p>
          <a:p>
            <a:r>
              <a:rPr lang="en-US" sz="1400"/>
              <a:t>}</a:t>
            </a:r>
          </a:p>
        </p:txBody>
      </p:sp>
      <p:sp>
        <p:nvSpPr>
          <p:cNvPr id="5" name="AutoShape 4"/>
          <p:cNvSpPr>
            <a:spLocks noChangeArrowheads="1"/>
          </p:cNvSpPr>
          <p:nvPr/>
        </p:nvSpPr>
        <p:spPr bwMode="auto">
          <a:xfrm>
            <a:off x="4443064" y="4072890"/>
            <a:ext cx="6172200" cy="1676400"/>
          </a:xfrm>
          <a:prstGeom prst="wedgeEllipseCallout">
            <a:avLst>
              <a:gd name="adj1" fmla="val -60315"/>
              <a:gd name="adj2" fmla="val 99148"/>
            </a:avLst>
          </a:prstGeom>
          <a:noFill/>
          <a:ln w="9525" algn="ctr">
            <a:solidFill>
              <a:srgbClr val="0000FF"/>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990099"/>
                </a:solidFill>
              </a:rPr>
              <a:t>Memory allocated on the heap remains allocated until it is explicitly freed. So, best way is to allocate some memory, put value's in it and return completely valid pointer to that address</a:t>
            </a:r>
          </a:p>
          <a:p>
            <a:pPr marL="342900" indent="-342900" algn="ctr"/>
            <a:endParaRPr lang="en-US" sz="1600">
              <a:solidFill>
                <a:srgbClr val="990099"/>
              </a:solidFill>
            </a:endParaRPr>
          </a:p>
        </p:txBody>
      </p:sp>
    </p:spTree>
    <p:extLst>
      <p:ext uri="{BB962C8B-B14F-4D97-AF65-F5344CB8AC3E}">
        <p14:creationId xmlns:p14="http://schemas.microsoft.com/office/powerpoint/2010/main" val="192246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Need of Unique Address  (Incorrect Code)</a:t>
            </a:r>
          </a:p>
        </p:txBody>
      </p:sp>
      <p:sp>
        <p:nvSpPr>
          <p:cNvPr id="4" name="Text Placeholder 3"/>
          <p:cNvSpPr>
            <a:spLocks noGrp="1" noChangeArrowheads="1"/>
          </p:cNvSpPr>
          <p:nvPr>
            <p:ph type="body" idx="4294967295"/>
          </p:nvPr>
        </p:nvSpPr>
        <p:spPr>
          <a:xfrm>
            <a:off x="795200" y="2050205"/>
            <a:ext cx="7255329" cy="757237"/>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1120140" y="3169920"/>
            <a:ext cx="4191000" cy="5035550"/>
          </a:xfrm>
          <a:prstGeom prst="rect">
            <a:avLst/>
          </a:prstGeom>
          <a:noFill/>
          <a:ln w="9525" algn="ctr">
            <a:noFill/>
            <a:miter lim="800000"/>
            <a:headEnd/>
            <a:tailEnd/>
          </a:ln>
          <a:effectLst/>
        </p:spPr>
        <p:txBody>
          <a:bodyPr>
            <a:spAutoFit/>
          </a:bodyPr>
          <a:lstStyle/>
          <a:p>
            <a:r>
              <a:rPr lang="en-US" sz="1800" dirty="0"/>
              <a:t>#include&lt;</a:t>
            </a:r>
            <a:r>
              <a:rPr lang="en-US" sz="1800" dirty="0" err="1"/>
              <a:t>stdio.h</a:t>
            </a:r>
            <a:r>
              <a:rPr lang="en-US" sz="1800" dirty="0"/>
              <a:t>&gt;</a:t>
            </a:r>
          </a:p>
          <a:p>
            <a:r>
              <a:rPr lang="en-US" sz="1800" dirty="0"/>
              <a:t>#include&lt;</a:t>
            </a:r>
            <a:r>
              <a:rPr lang="en-US" sz="1800" dirty="0" err="1"/>
              <a:t>stdlib.h</a:t>
            </a:r>
            <a:r>
              <a:rPr lang="en-US" sz="1800" dirty="0"/>
              <a:t>&gt;</a:t>
            </a:r>
          </a:p>
          <a:p>
            <a:endParaRPr lang="en-US" sz="1800" dirty="0"/>
          </a:p>
          <a:p>
            <a:r>
              <a:rPr lang="en-US" sz="1800" dirty="0" err="1"/>
              <a:t>int</a:t>
            </a:r>
            <a:r>
              <a:rPr lang="en-US" sz="1800" dirty="0"/>
              <a:t> main()</a:t>
            </a:r>
          </a:p>
          <a:p>
            <a:r>
              <a:rPr lang="en-US" sz="1800" dirty="0"/>
              <a:t>{</a:t>
            </a:r>
          </a:p>
          <a:p>
            <a:r>
              <a:rPr lang="en-US" sz="1800" dirty="0"/>
              <a:t>        </a:t>
            </a:r>
            <a:r>
              <a:rPr lang="en-US" sz="1800" dirty="0" err="1"/>
              <a:t>int</a:t>
            </a:r>
            <a:r>
              <a:rPr lang="en-US" sz="1800" dirty="0"/>
              <a:t> *ptr1 = NULL,*ptr2 = NULL;</a:t>
            </a:r>
          </a:p>
          <a:p>
            <a:r>
              <a:rPr lang="en-US" sz="1800" dirty="0"/>
              <a:t>        ptr1 =(</a:t>
            </a:r>
            <a:r>
              <a:rPr lang="en-US" sz="1800" dirty="0" err="1"/>
              <a:t>int</a:t>
            </a:r>
            <a:r>
              <a:rPr lang="en-US" sz="1800" dirty="0"/>
              <a:t>*)</a:t>
            </a:r>
            <a:r>
              <a:rPr lang="en-US" sz="1800" dirty="0" err="1"/>
              <a:t>malloc</a:t>
            </a:r>
            <a:r>
              <a:rPr lang="en-US" sz="1800" dirty="0"/>
              <a:t>(</a:t>
            </a:r>
            <a:r>
              <a:rPr lang="en-US" sz="1800" dirty="0" err="1"/>
              <a:t>sizeof</a:t>
            </a:r>
            <a:r>
              <a:rPr lang="en-US" sz="1800" dirty="0"/>
              <a:t>(</a:t>
            </a:r>
            <a:r>
              <a:rPr lang="en-US" sz="1800" dirty="0" err="1"/>
              <a:t>int</a:t>
            </a:r>
            <a:r>
              <a:rPr lang="en-US" sz="1800" dirty="0"/>
              <a:t>));</a:t>
            </a:r>
          </a:p>
          <a:p>
            <a:r>
              <a:rPr lang="en-US" sz="1800" dirty="0"/>
              <a:t>        if(ptr1 != NULL)</a:t>
            </a:r>
          </a:p>
          <a:p>
            <a:r>
              <a:rPr lang="en-US" sz="1800" dirty="0"/>
              <a:t>        {</a:t>
            </a:r>
          </a:p>
          <a:p>
            <a:r>
              <a:rPr lang="en-US" sz="1800" dirty="0"/>
              <a:t>         *ptr1 = 10;</a:t>
            </a:r>
          </a:p>
          <a:p>
            <a:r>
              <a:rPr lang="en-US" sz="1800" dirty="0"/>
              <a:t>        }</a:t>
            </a:r>
          </a:p>
          <a:p>
            <a:r>
              <a:rPr lang="en-US" sz="1800" dirty="0"/>
              <a:t>        ptr2 = ptr1;</a:t>
            </a:r>
          </a:p>
          <a:p>
            <a:r>
              <a:rPr lang="en-US" sz="1800" dirty="0"/>
              <a:t>        free(ptr1);</a:t>
            </a:r>
          </a:p>
          <a:p>
            <a:r>
              <a:rPr lang="en-US" sz="1800" dirty="0"/>
              <a:t>        ptr1 = NULL;</a:t>
            </a:r>
          </a:p>
          <a:p>
            <a:endParaRPr lang="en-US" sz="1800" dirty="0"/>
          </a:p>
          <a:p>
            <a:r>
              <a:rPr lang="en-US" sz="1800" dirty="0"/>
              <a:t>        *ptr2 = 8;</a:t>
            </a:r>
          </a:p>
          <a:p>
            <a:r>
              <a:rPr lang="en-US" sz="1800" dirty="0"/>
              <a:t>        return 0;</a:t>
            </a:r>
          </a:p>
          <a:p>
            <a:r>
              <a:rPr lang="en-US" sz="1800" dirty="0"/>
              <a:t>}</a:t>
            </a:r>
          </a:p>
        </p:txBody>
      </p:sp>
      <p:sp>
        <p:nvSpPr>
          <p:cNvPr id="6" name="AutoShape 6"/>
          <p:cNvSpPr>
            <a:spLocks noChangeArrowheads="1"/>
          </p:cNvSpPr>
          <p:nvPr/>
        </p:nvSpPr>
        <p:spPr bwMode="auto">
          <a:xfrm>
            <a:off x="3253740" y="5891349"/>
            <a:ext cx="6172200" cy="1828800"/>
          </a:xfrm>
          <a:prstGeom prst="wedgeEllipseCallout">
            <a:avLst>
              <a:gd name="adj1" fmla="val -58784"/>
              <a:gd name="adj2" fmla="val 35279"/>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dirty="0">
                <a:solidFill>
                  <a:srgbClr val="FF6B11"/>
                </a:solidFill>
              </a:rPr>
              <a:t>Here both ptr1 and ptr2 points to same memory locations. Freeing ptr1 freed that memory location and ptr2 becomes dangling pointer. Writing to that memory location results in FMW and may even lead to crash</a:t>
            </a:r>
          </a:p>
        </p:txBody>
      </p:sp>
      <p:sp>
        <p:nvSpPr>
          <p:cNvPr id="7" name="Cloud Callout 6"/>
          <p:cNvSpPr/>
          <p:nvPr/>
        </p:nvSpPr>
        <p:spPr>
          <a:xfrm>
            <a:off x="5104311" y="3169920"/>
            <a:ext cx="4919799"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169172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Need of Unique Address (Output with splint)</a:t>
            </a:r>
          </a:p>
        </p:txBody>
      </p:sp>
      <p:pic>
        <p:nvPicPr>
          <p:cNvPr id="4" name="Picture 4"/>
          <p:cNvPicPr>
            <a:picLocks noChangeAspect="1" noChangeArrowheads="1"/>
          </p:cNvPicPr>
          <p:nvPr/>
        </p:nvPicPr>
        <p:blipFill>
          <a:blip r:embed="rId2"/>
          <a:srcRect/>
          <a:stretch>
            <a:fillRect/>
          </a:stretch>
        </p:blipFill>
        <p:spPr bwMode="auto">
          <a:xfrm>
            <a:off x="1268730" y="3680460"/>
            <a:ext cx="9144000" cy="1905000"/>
          </a:xfrm>
          <a:prstGeom prst="rect">
            <a:avLst/>
          </a:prstGeom>
          <a:noFill/>
        </p:spPr>
      </p:pic>
    </p:spTree>
    <p:extLst>
      <p:ext uri="{BB962C8B-B14F-4D97-AF65-F5344CB8AC3E}">
        <p14:creationId xmlns:p14="http://schemas.microsoft.com/office/powerpoint/2010/main" val="13183899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Need of Unique Address (Correct Code)</a:t>
            </a:r>
          </a:p>
        </p:txBody>
      </p:sp>
      <p:sp>
        <p:nvSpPr>
          <p:cNvPr id="4" name="Text Box 3"/>
          <p:cNvSpPr txBox="1">
            <a:spLocks noChangeArrowheads="1"/>
          </p:cNvSpPr>
          <p:nvPr/>
        </p:nvSpPr>
        <p:spPr bwMode="auto">
          <a:xfrm>
            <a:off x="1394460" y="2735580"/>
            <a:ext cx="4724400" cy="4981575"/>
          </a:xfrm>
          <a:prstGeom prst="rect">
            <a:avLst/>
          </a:prstGeom>
          <a:noFill/>
          <a:ln w="9525" algn="ctr">
            <a:noFill/>
            <a:miter lim="800000"/>
            <a:headEnd/>
            <a:tailEnd/>
          </a:ln>
          <a:effectLst/>
        </p:spPr>
        <p:txBody>
          <a:bodyPr>
            <a:spAutoFit/>
          </a:bodyPr>
          <a:lstStyle/>
          <a:p>
            <a:r>
              <a:rPr lang="en-US" sz="1600" dirty="0"/>
              <a:t>#include&lt;</a:t>
            </a:r>
            <a:r>
              <a:rPr lang="en-US" sz="1600" dirty="0" err="1"/>
              <a:t>stdio.h</a:t>
            </a:r>
            <a:r>
              <a:rPr lang="en-US" sz="1600" dirty="0"/>
              <a:t>&gt;</a:t>
            </a:r>
          </a:p>
          <a:p>
            <a:r>
              <a:rPr lang="en-US" sz="1600" dirty="0"/>
              <a:t>#include&lt;</a:t>
            </a:r>
            <a:r>
              <a:rPr lang="en-US" sz="1600" dirty="0" err="1"/>
              <a:t>stdlib.h</a:t>
            </a:r>
            <a:r>
              <a:rPr lang="en-US" sz="1600" dirty="0"/>
              <a:t>&gt;</a:t>
            </a:r>
          </a:p>
          <a:p>
            <a:endParaRPr lang="en-US" sz="1600" dirty="0"/>
          </a:p>
          <a:p>
            <a:r>
              <a:rPr lang="en-US" sz="1600" dirty="0" err="1"/>
              <a:t>int</a:t>
            </a:r>
            <a:r>
              <a:rPr lang="en-US" sz="1600" dirty="0"/>
              <a:t> main()</a:t>
            </a:r>
          </a:p>
          <a:p>
            <a:r>
              <a:rPr lang="en-US" sz="1600" dirty="0"/>
              <a:t>{</a:t>
            </a:r>
          </a:p>
          <a:p>
            <a:r>
              <a:rPr lang="en-US" sz="1600" dirty="0"/>
              <a:t>        </a:t>
            </a:r>
            <a:r>
              <a:rPr lang="en-US" sz="1600" dirty="0" err="1"/>
              <a:t>int</a:t>
            </a:r>
            <a:r>
              <a:rPr lang="en-US" sz="1600" dirty="0"/>
              <a:t> *ptr1 = NULL,*ptr2 = NULL;</a:t>
            </a:r>
          </a:p>
          <a:p>
            <a:r>
              <a:rPr lang="en-US" sz="1600" dirty="0"/>
              <a:t>        ptr1 =(</a:t>
            </a:r>
            <a:r>
              <a:rPr lang="en-US" sz="1600" dirty="0" err="1"/>
              <a:t>int</a:t>
            </a:r>
            <a:r>
              <a:rPr lang="en-US" sz="1600" dirty="0"/>
              <a:t>*)</a:t>
            </a:r>
            <a:r>
              <a:rPr lang="en-US" sz="1600" dirty="0" err="1"/>
              <a:t>malloc</a:t>
            </a:r>
            <a:r>
              <a:rPr lang="en-US" sz="1600" dirty="0"/>
              <a:t>(</a:t>
            </a:r>
            <a:r>
              <a:rPr lang="en-US" sz="1600" dirty="0" err="1"/>
              <a:t>sizeof</a:t>
            </a:r>
            <a:r>
              <a:rPr lang="en-US" sz="1600" dirty="0"/>
              <a:t>(</a:t>
            </a:r>
            <a:r>
              <a:rPr lang="en-US" sz="1600" dirty="0" err="1"/>
              <a:t>int</a:t>
            </a:r>
            <a:r>
              <a:rPr lang="en-US" sz="1600" dirty="0"/>
              <a:t>));</a:t>
            </a:r>
          </a:p>
          <a:p>
            <a:r>
              <a:rPr lang="en-US" sz="1600" dirty="0"/>
              <a:t>        if(ptr1 != NULL)</a:t>
            </a:r>
          </a:p>
          <a:p>
            <a:r>
              <a:rPr lang="en-US" sz="1600" dirty="0"/>
              <a:t>        {</a:t>
            </a:r>
          </a:p>
          <a:p>
            <a:r>
              <a:rPr lang="en-US" sz="1600" dirty="0"/>
              <a:t>         *ptr1 = 10;</a:t>
            </a:r>
          </a:p>
          <a:p>
            <a:r>
              <a:rPr lang="en-US" sz="1600" dirty="0"/>
              <a:t>        }</a:t>
            </a:r>
          </a:p>
          <a:p>
            <a:r>
              <a:rPr lang="en-US" sz="1600" dirty="0"/>
              <a:t>        ptr2 = ptr1;</a:t>
            </a:r>
          </a:p>
          <a:p>
            <a:r>
              <a:rPr lang="en-US" sz="1600" dirty="0"/>
              <a:t>        free(ptr1);</a:t>
            </a:r>
          </a:p>
          <a:p>
            <a:r>
              <a:rPr lang="en-US" sz="1600" dirty="0"/>
              <a:t>        ptr1 = ptr2 = NULL;</a:t>
            </a:r>
          </a:p>
          <a:p>
            <a:r>
              <a:rPr lang="en-US" sz="1600" dirty="0"/>
              <a:t>        if(NULL != ptr2)</a:t>
            </a:r>
          </a:p>
          <a:p>
            <a:r>
              <a:rPr lang="en-US" sz="1600" dirty="0"/>
              <a:t>        {</a:t>
            </a:r>
          </a:p>
          <a:p>
            <a:r>
              <a:rPr lang="en-US" sz="1600" dirty="0"/>
              <a:t>                *ptr2 = 8;</a:t>
            </a:r>
          </a:p>
          <a:p>
            <a:r>
              <a:rPr lang="en-US" sz="1600" dirty="0"/>
              <a:t>        }</a:t>
            </a:r>
          </a:p>
          <a:p>
            <a:r>
              <a:rPr lang="en-US" sz="1600" dirty="0"/>
              <a:t>        return 0;</a:t>
            </a:r>
          </a:p>
          <a:p>
            <a:r>
              <a:rPr lang="en-US" sz="1600" dirty="0"/>
              <a:t>}</a:t>
            </a:r>
          </a:p>
        </p:txBody>
      </p:sp>
      <p:sp>
        <p:nvSpPr>
          <p:cNvPr id="5" name="AutoShape 4"/>
          <p:cNvSpPr>
            <a:spLocks noChangeArrowheads="1"/>
          </p:cNvSpPr>
          <p:nvPr/>
        </p:nvSpPr>
        <p:spPr bwMode="auto">
          <a:xfrm>
            <a:off x="4137660" y="4716780"/>
            <a:ext cx="6172200" cy="1143000"/>
          </a:xfrm>
          <a:prstGeom prst="wedgeEllipseCallout">
            <a:avLst>
              <a:gd name="adj1" fmla="val -57843"/>
              <a:gd name="adj2" fmla="val 62083"/>
            </a:avLst>
          </a:prstGeom>
          <a:noFill/>
          <a:ln w="9525" algn="ctr">
            <a:solidFill>
              <a:srgbClr val="0000FF"/>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990099"/>
                </a:solidFill>
              </a:rPr>
              <a:t>If pointer aliases is used then make sure when one pointer is freed all  its aliases also must be set to NULL</a:t>
            </a:r>
          </a:p>
          <a:p>
            <a:pPr marL="342900" indent="-342900" algn="ctr"/>
            <a:endParaRPr lang="en-US" sz="1600">
              <a:solidFill>
                <a:srgbClr val="990099"/>
              </a:solidFill>
            </a:endParaRPr>
          </a:p>
        </p:txBody>
      </p:sp>
    </p:spTree>
    <p:extLst>
      <p:ext uri="{BB962C8B-B14F-4D97-AF65-F5344CB8AC3E}">
        <p14:creationId xmlns:p14="http://schemas.microsoft.com/office/powerpoint/2010/main" val="103546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Stack Overflow  (Incorrect Code)</a:t>
            </a:r>
          </a:p>
        </p:txBody>
      </p:sp>
      <p:sp>
        <p:nvSpPr>
          <p:cNvPr id="4" name="Text Placeholder 3"/>
          <p:cNvSpPr>
            <a:spLocks noGrp="1" noChangeArrowheads="1"/>
          </p:cNvSpPr>
          <p:nvPr>
            <p:ph type="body" idx="4294967295"/>
          </p:nvPr>
        </p:nvSpPr>
        <p:spPr>
          <a:xfrm>
            <a:off x="731520" y="2195513"/>
            <a:ext cx="7467600" cy="757237"/>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731520" y="2952750"/>
            <a:ext cx="4191000" cy="4984750"/>
          </a:xfrm>
          <a:prstGeom prst="rect">
            <a:avLst/>
          </a:prstGeom>
          <a:noFill/>
          <a:ln w="9525" algn="ctr">
            <a:noFill/>
            <a:miter lim="800000"/>
            <a:headEnd/>
            <a:tailEnd/>
          </a:ln>
          <a:effectLst/>
        </p:spPr>
        <p:txBody>
          <a:bodyPr>
            <a:spAutoFit/>
          </a:bodyPr>
          <a:lstStyle/>
          <a:p>
            <a:r>
              <a:rPr lang="en-US" sz="1400"/>
              <a:t>#include&lt;stdio.h&gt;</a:t>
            </a:r>
          </a:p>
          <a:p>
            <a:r>
              <a:rPr lang="en-US" sz="1400"/>
              <a:t>#include&lt;string.h&gt;</a:t>
            </a:r>
          </a:p>
          <a:p>
            <a:r>
              <a:rPr lang="en-US" sz="1400"/>
              <a:t>#define SZ1 10</a:t>
            </a:r>
          </a:p>
          <a:p>
            <a:r>
              <a:rPr lang="en-US" sz="1400"/>
              <a:t>#define SZ2 20</a:t>
            </a:r>
          </a:p>
          <a:p>
            <a:r>
              <a:rPr lang="en-US" sz="1400"/>
              <a:t>static void func(char *);</a:t>
            </a:r>
          </a:p>
          <a:p>
            <a:r>
              <a:rPr lang="en-US" sz="1400"/>
              <a:t>int main()</a:t>
            </a:r>
          </a:p>
          <a:p>
            <a:r>
              <a:rPr lang="en-US" sz="1400"/>
              <a:t>{</a:t>
            </a:r>
          </a:p>
          <a:p>
            <a:r>
              <a:rPr lang="en-US" sz="1400"/>
              <a:t>  char large_string[SZ2];</a:t>
            </a:r>
          </a:p>
          <a:p>
            <a:r>
              <a:rPr lang="en-US" sz="1400"/>
              <a:t>  int i;</a:t>
            </a:r>
          </a:p>
          <a:p>
            <a:r>
              <a:rPr lang="en-US" sz="1400"/>
              <a:t>  for( i = 0; i &lt; SZ2-1; i++)</a:t>
            </a:r>
          </a:p>
          <a:p>
            <a:r>
              <a:rPr lang="en-US" sz="1400"/>
              <a:t>  {</a:t>
            </a:r>
          </a:p>
          <a:p>
            <a:r>
              <a:rPr lang="en-US" sz="1400"/>
              <a:t>    large_string[i] = 'A';</a:t>
            </a:r>
          </a:p>
          <a:p>
            <a:r>
              <a:rPr lang="en-US" sz="1400"/>
              <a:t>  }</a:t>
            </a:r>
          </a:p>
          <a:p>
            <a:r>
              <a:rPr lang="en-US" sz="1400"/>
              <a:t>  large_string[SZ2-1] = ‘\0’;</a:t>
            </a:r>
          </a:p>
          <a:p>
            <a:r>
              <a:rPr lang="en-US" sz="1400"/>
              <a:t>  func(large_string);</a:t>
            </a:r>
          </a:p>
          <a:p>
            <a:r>
              <a:rPr lang="en-US" sz="1400"/>
              <a:t>  return 0;</a:t>
            </a:r>
          </a:p>
          <a:p>
            <a:r>
              <a:rPr lang="en-US" sz="1400"/>
              <a:t>}</a:t>
            </a:r>
          </a:p>
          <a:p>
            <a:endParaRPr lang="en-US" sz="1400"/>
          </a:p>
          <a:p>
            <a:r>
              <a:rPr lang="en-US" sz="1400"/>
              <a:t>void func(char *str)</a:t>
            </a:r>
          </a:p>
          <a:p>
            <a:r>
              <a:rPr lang="en-US" sz="1400"/>
              <a:t>{</a:t>
            </a:r>
          </a:p>
          <a:p>
            <a:r>
              <a:rPr lang="en-US" sz="1400"/>
              <a:t> char buffer[SZ1];</a:t>
            </a:r>
          </a:p>
          <a:p>
            <a:r>
              <a:rPr lang="en-US" sz="1400"/>
              <a:t> strcpy(buffer,str);</a:t>
            </a:r>
          </a:p>
          <a:p>
            <a:r>
              <a:rPr lang="en-US" sz="1400"/>
              <a:t>}</a:t>
            </a:r>
          </a:p>
        </p:txBody>
      </p:sp>
      <p:sp>
        <p:nvSpPr>
          <p:cNvPr id="6" name="AutoShape 5"/>
          <p:cNvSpPr>
            <a:spLocks noChangeArrowheads="1"/>
          </p:cNvSpPr>
          <p:nvPr/>
        </p:nvSpPr>
        <p:spPr bwMode="auto">
          <a:xfrm>
            <a:off x="2865120" y="5608864"/>
            <a:ext cx="6172200" cy="1828800"/>
          </a:xfrm>
          <a:prstGeom prst="wedgeEllipseCallout">
            <a:avLst>
              <a:gd name="adj1" fmla="val -59842"/>
              <a:gd name="adj2" fmla="val 43315"/>
            </a:avLst>
          </a:prstGeom>
          <a:noFill/>
          <a:ln w="9525" algn="ctr">
            <a:solidFill>
              <a:schemeClr val="tx2"/>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dirty="0">
                <a:solidFill>
                  <a:srgbClr val="FF6B11"/>
                </a:solidFill>
              </a:rPr>
              <a:t>Here the data copied into buffer is larger than it can hold results in overflow. By means of such overflow malicious code is made to  execute if the return address of the </a:t>
            </a:r>
            <a:r>
              <a:rPr lang="en-US" sz="1600" dirty="0" err="1">
                <a:solidFill>
                  <a:srgbClr val="FF6B11"/>
                </a:solidFill>
              </a:rPr>
              <a:t>func</a:t>
            </a:r>
            <a:r>
              <a:rPr lang="en-US" sz="1600" dirty="0">
                <a:solidFill>
                  <a:srgbClr val="FF6B11"/>
                </a:solidFill>
              </a:rPr>
              <a:t> is replaced by the address where malicious code is present</a:t>
            </a:r>
          </a:p>
        </p:txBody>
      </p:sp>
      <p:sp>
        <p:nvSpPr>
          <p:cNvPr id="7" name="Cloud Callout 6"/>
          <p:cNvSpPr/>
          <p:nvPr/>
        </p:nvSpPr>
        <p:spPr>
          <a:xfrm>
            <a:off x="4676003" y="2811236"/>
            <a:ext cx="5130937"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error would be given by “</a:t>
            </a:r>
            <a:r>
              <a:rPr lang="en-US" sz="2000" b="1" dirty="0" err="1" smtClean="0">
                <a:solidFill>
                  <a:schemeClr val="bg1"/>
                </a:solidFill>
              </a:rPr>
              <a:t>valgrind</a:t>
            </a:r>
            <a:r>
              <a:rPr lang="en-US" sz="2000" b="1" dirty="0" smtClean="0">
                <a:solidFill>
                  <a:schemeClr val="bg1"/>
                </a:solidFill>
              </a:rPr>
              <a: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289627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Stack Overflow (Output with </a:t>
            </a:r>
            <a:r>
              <a:rPr lang="en-US" dirty="0" err="1"/>
              <a:t>valgrind</a:t>
            </a:r>
            <a:r>
              <a:rPr lang="en-US" dirty="0"/>
              <a:t>)</a:t>
            </a:r>
          </a:p>
        </p:txBody>
      </p:sp>
      <p:pic>
        <p:nvPicPr>
          <p:cNvPr id="4" name="Picture 5"/>
          <p:cNvPicPr>
            <a:picLocks noChangeAspect="1" noChangeArrowheads="1"/>
          </p:cNvPicPr>
          <p:nvPr/>
        </p:nvPicPr>
        <p:blipFill>
          <a:blip r:embed="rId2"/>
          <a:srcRect/>
          <a:stretch>
            <a:fillRect/>
          </a:stretch>
        </p:blipFill>
        <p:spPr bwMode="auto">
          <a:xfrm>
            <a:off x="955195" y="3326130"/>
            <a:ext cx="9144000" cy="1628775"/>
          </a:xfrm>
          <a:prstGeom prst="rect">
            <a:avLst/>
          </a:prstGeom>
          <a:noFill/>
        </p:spPr>
      </p:pic>
    </p:spTree>
    <p:extLst>
      <p:ext uri="{BB962C8B-B14F-4D97-AF65-F5344CB8AC3E}">
        <p14:creationId xmlns:p14="http://schemas.microsoft.com/office/powerpoint/2010/main" val="1404516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Perfect Code!</a:t>
            </a:r>
            <a:endParaRPr lang="en-US" dirty="0"/>
          </a:p>
        </p:txBody>
      </p:sp>
      <p:sp>
        <p:nvSpPr>
          <p:cNvPr id="4" name="Rectangle 2"/>
          <p:cNvSpPr txBox="1">
            <a:spLocks noChangeArrowheads="1"/>
          </p:cNvSpPr>
          <p:nvPr/>
        </p:nvSpPr>
        <p:spPr>
          <a:xfrm>
            <a:off x="1867903" y="2468898"/>
            <a:ext cx="5755907"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Arial"/>
              <a:buNone/>
            </a:pPr>
            <a:r>
              <a:rPr lang="en-US" sz="2800" dirty="0" smtClean="0">
                <a:latin typeface="Arial" pitchFamily="34" charset="0"/>
              </a:rPr>
              <a:t>Lets look at</a:t>
            </a:r>
          </a:p>
          <a:p>
            <a:r>
              <a:rPr lang="en-US" sz="2800" dirty="0" smtClean="0">
                <a:latin typeface="Arial" pitchFamily="34" charset="0"/>
              </a:rPr>
              <a:t>Typical Warnings</a:t>
            </a:r>
          </a:p>
          <a:p>
            <a:r>
              <a:rPr lang="en-US" sz="2800" dirty="0" smtClean="0">
                <a:latin typeface="Arial" pitchFamily="34" charset="0"/>
              </a:rPr>
              <a:t>Typical Bugs</a:t>
            </a:r>
          </a:p>
          <a:p>
            <a:r>
              <a:rPr lang="en-US" sz="2800" dirty="0" smtClean="0">
                <a:latin typeface="Arial" pitchFamily="34" charset="0"/>
              </a:rPr>
              <a:t>Solutions!</a:t>
            </a:r>
          </a:p>
        </p:txBody>
      </p:sp>
      <p:pic>
        <p:nvPicPr>
          <p:cNvPr id="5" name="Picture 2" descr="https://encrypted-tbn3.gstatic.com/images?q=tbn:ANd9GcQ31rVPGpbsStX7_0Omo80in7s4L--EKIofdRaFm7p1DMoX6WvOZEWNXy_A"/>
          <p:cNvPicPr>
            <a:picLocks noChangeAspect="1" noChangeArrowheads="1"/>
          </p:cNvPicPr>
          <p:nvPr/>
        </p:nvPicPr>
        <p:blipFill>
          <a:blip r:embed="rId2"/>
          <a:srcRect/>
          <a:stretch>
            <a:fillRect/>
          </a:stretch>
        </p:blipFill>
        <p:spPr bwMode="auto">
          <a:xfrm>
            <a:off x="8325298" y="2828812"/>
            <a:ext cx="2841812" cy="2841812"/>
          </a:xfrm>
          <a:prstGeom prst="rect">
            <a:avLst/>
          </a:prstGeom>
          <a:noFill/>
        </p:spPr>
      </p:pic>
    </p:spTree>
    <p:extLst>
      <p:ext uri="{BB962C8B-B14F-4D97-AF65-F5344CB8AC3E}">
        <p14:creationId xmlns:p14="http://schemas.microsoft.com/office/powerpoint/2010/main" val="36965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Stack Overflow (Correct Code)</a:t>
            </a:r>
          </a:p>
        </p:txBody>
      </p:sp>
      <p:sp>
        <p:nvSpPr>
          <p:cNvPr id="4" name="Text Box 3"/>
          <p:cNvSpPr txBox="1">
            <a:spLocks noChangeArrowheads="1"/>
          </p:cNvSpPr>
          <p:nvPr/>
        </p:nvSpPr>
        <p:spPr bwMode="auto">
          <a:xfrm>
            <a:off x="2308860" y="2438400"/>
            <a:ext cx="4724400" cy="5386388"/>
          </a:xfrm>
          <a:prstGeom prst="rect">
            <a:avLst/>
          </a:prstGeom>
          <a:noFill/>
          <a:ln w="9525" algn="ctr">
            <a:noFill/>
            <a:miter lim="800000"/>
            <a:headEnd/>
            <a:tailEnd/>
          </a:ln>
          <a:effectLst/>
        </p:spPr>
        <p:txBody>
          <a:bodyPr>
            <a:spAutoFit/>
          </a:bodyPr>
          <a:lstStyle/>
          <a:p>
            <a:r>
              <a:rPr lang="en-US" sz="1200" dirty="0"/>
              <a:t>#include&lt;</a:t>
            </a:r>
            <a:r>
              <a:rPr lang="en-US" sz="1200" dirty="0" err="1"/>
              <a:t>stdio.h</a:t>
            </a:r>
            <a:r>
              <a:rPr lang="en-US" sz="1200" dirty="0"/>
              <a:t>&gt;</a:t>
            </a:r>
          </a:p>
          <a:p>
            <a:r>
              <a:rPr lang="en-US" sz="1200" dirty="0"/>
              <a:t>#include&lt;</a:t>
            </a:r>
            <a:r>
              <a:rPr lang="en-US" sz="1200" dirty="0" err="1"/>
              <a:t>string.h</a:t>
            </a:r>
            <a:r>
              <a:rPr lang="en-US" sz="1200" dirty="0"/>
              <a:t>&gt;</a:t>
            </a:r>
          </a:p>
          <a:p>
            <a:r>
              <a:rPr lang="en-US" sz="1200" dirty="0"/>
              <a:t>#define SZ1 10</a:t>
            </a:r>
          </a:p>
          <a:p>
            <a:r>
              <a:rPr lang="en-US" sz="1200" dirty="0"/>
              <a:t>#define SZ2 20</a:t>
            </a:r>
          </a:p>
          <a:p>
            <a:r>
              <a:rPr lang="en-US" sz="1200" dirty="0"/>
              <a:t>static void </a:t>
            </a:r>
            <a:r>
              <a:rPr lang="en-US" sz="1200" dirty="0" err="1"/>
              <a:t>func</a:t>
            </a:r>
            <a:r>
              <a:rPr lang="en-US" sz="1200" dirty="0"/>
              <a:t>(char *);</a:t>
            </a:r>
          </a:p>
          <a:p>
            <a:r>
              <a:rPr lang="en-US" sz="1200" dirty="0" err="1"/>
              <a:t>int</a:t>
            </a:r>
            <a:r>
              <a:rPr lang="en-US" sz="1200" dirty="0"/>
              <a:t> main()</a:t>
            </a:r>
          </a:p>
          <a:p>
            <a:r>
              <a:rPr lang="en-US" sz="1200" dirty="0"/>
              <a:t>{</a:t>
            </a:r>
          </a:p>
          <a:p>
            <a:r>
              <a:rPr lang="en-US" sz="1200" dirty="0"/>
              <a:t>  char </a:t>
            </a:r>
            <a:r>
              <a:rPr lang="en-US" sz="1200" dirty="0" err="1"/>
              <a:t>large_string</a:t>
            </a:r>
            <a:r>
              <a:rPr lang="en-US" sz="1200" dirty="0"/>
              <a:t>[SZ2];</a:t>
            </a:r>
          </a:p>
          <a:p>
            <a:r>
              <a:rPr lang="en-US" sz="1200" dirty="0"/>
              <a:t>  </a:t>
            </a:r>
            <a:r>
              <a:rPr lang="en-US" sz="1200" dirty="0" err="1"/>
              <a:t>int</a:t>
            </a:r>
            <a:r>
              <a:rPr lang="en-US" sz="1200" dirty="0"/>
              <a:t> </a:t>
            </a:r>
            <a:r>
              <a:rPr lang="en-US" sz="1200" dirty="0" err="1"/>
              <a:t>i</a:t>
            </a:r>
            <a:r>
              <a:rPr lang="en-US" sz="1200" dirty="0"/>
              <a:t>;</a:t>
            </a:r>
          </a:p>
          <a:p>
            <a:r>
              <a:rPr lang="en-US" sz="1200" dirty="0"/>
              <a:t>  for( </a:t>
            </a:r>
            <a:r>
              <a:rPr lang="en-US" sz="1200" dirty="0" err="1"/>
              <a:t>i</a:t>
            </a:r>
            <a:r>
              <a:rPr lang="en-US" sz="1200" dirty="0"/>
              <a:t> = 0; </a:t>
            </a:r>
            <a:r>
              <a:rPr lang="en-US" sz="1200" dirty="0" err="1"/>
              <a:t>i</a:t>
            </a:r>
            <a:r>
              <a:rPr lang="en-US" sz="1200" dirty="0"/>
              <a:t> &lt; SZ2 - 1; </a:t>
            </a:r>
            <a:r>
              <a:rPr lang="en-US" sz="1200" dirty="0" err="1"/>
              <a:t>i</a:t>
            </a:r>
            <a:r>
              <a:rPr lang="en-US" sz="1200" dirty="0"/>
              <a:t>++)</a:t>
            </a:r>
          </a:p>
          <a:p>
            <a:r>
              <a:rPr lang="en-US" sz="1200" dirty="0"/>
              <a:t>  {</a:t>
            </a:r>
          </a:p>
          <a:p>
            <a:r>
              <a:rPr lang="en-US" sz="1200" dirty="0"/>
              <a:t>    </a:t>
            </a:r>
            <a:r>
              <a:rPr lang="en-US" sz="1200" dirty="0" err="1"/>
              <a:t>large_string</a:t>
            </a:r>
            <a:r>
              <a:rPr lang="en-US" sz="1200" dirty="0"/>
              <a:t>[</a:t>
            </a:r>
            <a:r>
              <a:rPr lang="en-US" sz="1200" dirty="0" err="1"/>
              <a:t>i</a:t>
            </a:r>
            <a:r>
              <a:rPr lang="en-US" sz="1200" dirty="0"/>
              <a:t>] = 'A';</a:t>
            </a:r>
          </a:p>
          <a:p>
            <a:r>
              <a:rPr lang="en-US" sz="1200" dirty="0"/>
              <a:t>  }</a:t>
            </a:r>
          </a:p>
          <a:p>
            <a:r>
              <a:rPr lang="en-US" sz="1200" dirty="0"/>
              <a:t>  </a:t>
            </a:r>
            <a:r>
              <a:rPr lang="en-US" sz="1200" dirty="0" err="1"/>
              <a:t>large_string</a:t>
            </a:r>
            <a:r>
              <a:rPr lang="en-US" sz="1200" dirty="0"/>
              <a:t>[SZ2-1] = '\0';</a:t>
            </a:r>
          </a:p>
          <a:p>
            <a:r>
              <a:rPr lang="en-US" sz="1200" dirty="0"/>
              <a:t>  </a:t>
            </a:r>
            <a:r>
              <a:rPr lang="en-US" sz="1200" dirty="0" err="1"/>
              <a:t>func</a:t>
            </a:r>
            <a:r>
              <a:rPr lang="en-US" sz="1200" dirty="0"/>
              <a:t>(</a:t>
            </a:r>
            <a:r>
              <a:rPr lang="en-US" sz="1200" dirty="0" err="1"/>
              <a:t>large_string</a:t>
            </a:r>
            <a:r>
              <a:rPr lang="en-US" sz="1200" dirty="0"/>
              <a:t>);</a:t>
            </a:r>
          </a:p>
          <a:p>
            <a:r>
              <a:rPr lang="en-US" sz="1200" dirty="0"/>
              <a:t>  return 0;</a:t>
            </a:r>
          </a:p>
          <a:p>
            <a:r>
              <a:rPr lang="en-US" sz="1200" dirty="0"/>
              <a:t>}</a:t>
            </a:r>
          </a:p>
          <a:p>
            <a:endParaRPr lang="en-US" sz="1200" dirty="0"/>
          </a:p>
          <a:p>
            <a:r>
              <a:rPr lang="en-US" sz="1200" dirty="0"/>
              <a:t>void </a:t>
            </a:r>
            <a:r>
              <a:rPr lang="en-US" sz="1200" dirty="0" err="1"/>
              <a:t>func</a:t>
            </a:r>
            <a:r>
              <a:rPr lang="en-US" sz="1200" dirty="0"/>
              <a:t>(char *</a:t>
            </a:r>
            <a:r>
              <a:rPr lang="en-US" sz="1200" dirty="0" err="1"/>
              <a:t>str</a:t>
            </a:r>
            <a:r>
              <a:rPr lang="en-US" sz="1200" dirty="0"/>
              <a:t>)</a:t>
            </a:r>
          </a:p>
          <a:p>
            <a:r>
              <a:rPr lang="en-US" sz="1200" dirty="0"/>
              <a:t>{</a:t>
            </a:r>
          </a:p>
          <a:p>
            <a:r>
              <a:rPr lang="en-US" sz="1200" dirty="0"/>
              <a:t> char buffer[SZ1];</a:t>
            </a:r>
          </a:p>
          <a:p>
            <a:r>
              <a:rPr lang="en-US" sz="1200" dirty="0"/>
              <a:t> </a:t>
            </a:r>
            <a:r>
              <a:rPr lang="en-US" sz="1200" dirty="0" err="1"/>
              <a:t>int</a:t>
            </a:r>
            <a:r>
              <a:rPr lang="en-US" sz="1200" dirty="0"/>
              <a:t> </a:t>
            </a:r>
            <a:r>
              <a:rPr lang="en-US" sz="1200" dirty="0" err="1"/>
              <a:t>len</a:t>
            </a:r>
            <a:r>
              <a:rPr lang="en-US" sz="1200" dirty="0"/>
              <a:t>;</a:t>
            </a:r>
          </a:p>
          <a:p>
            <a:r>
              <a:rPr lang="en-US" sz="1200" dirty="0"/>
              <a:t> </a:t>
            </a:r>
            <a:r>
              <a:rPr lang="en-US" sz="1200" dirty="0" err="1"/>
              <a:t>memset</a:t>
            </a:r>
            <a:r>
              <a:rPr lang="en-US" sz="1200" dirty="0"/>
              <a:t>(buffer,0,SZ1);</a:t>
            </a:r>
          </a:p>
          <a:p>
            <a:r>
              <a:rPr lang="en-US" sz="1200" dirty="0"/>
              <a:t> </a:t>
            </a:r>
            <a:r>
              <a:rPr lang="en-US" sz="1200" dirty="0" err="1"/>
              <a:t>len</a:t>
            </a:r>
            <a:r>
              <a:rPr lang="en-US" sz="1200" dirty="0"/>
              <a:t> = </a:t>
            </a:r>
            <a:r>
              <a:rPr lang="en-US" sz="1200" dirty="0" err="1"/>
              <a:t>strlen</a:t>
            </a:r>
            <a:r>
              <a:rPr lang="en-US" sz="1200" dirty="0"/>
              <a:t>(</a:t>
            </a:r>
            <a:r>
              <a:rPr lang="en-US" sz="1200" dirty="0" err="1"/>
              <a:t>str</a:t>
            </a:r>
            <a:r>
              <a:rPr lang="en-US" sz="1200" dirty="0"/>
              <a:t>);</a:t>
            </a:r>
          </a:p>
          <a:p>
            <a:r>
              <a:rPr lang="en-US" sz="1200" dirty="0"/>
              <a:t> if(</a:t>
            </a:r>
            <a:r>
              <a:rPr lang="en-US" sz="1200" dirty="0" err="1"/>
              <a:t>len</a:t>
            </a:r>
            <a:r>
              <a:rPr lang="en-US" sz="1200" dirty="0"/>
              <a:t> &gt; 0 &amp;&amp; </a:t>
            </a:r>
            <a:r>
              <a:rPr lang="en-US" sz="1200" dirty="0" err="1"/>
              <a:t>len</a:t>
            </a:r>
            <a:r>
              <a:rPr lang="en-US" sz="1200" dirty="0"/>
              <a:t> &lt;= SZ1)</a:t>
            </a:r>
          </a:p>
          <a:p>
            <a:r>
              <a:rPr lang="en-US" sz="1200" dirty="0"/>
              <a:t> {</a:t>
            </a:r>
          </a:p>
          <a:p>
            <a:r>
              <a:rPr lang="en-US" sz="1200" dirty="0"/>
              <a:t>  </a:t>
            </a:r>
            <a:r>
              <a:rPr lang="en-US" sz="1200" dirty="0" err="1"/>
              <a:t>strcpy</a:t>
            </a:r>
            <a:r>
              <a:rPr lang="en-US" sz="1200" dirty="0"/>
              <a:t>(</a:t>
            </a:r>
            <a:r>
              <a:rPr lang="en-US" sz="1200" dirty="0" err="1"/>
              <a:t>buffer,str</a:t>
            </a:r>
            <a:r>
              <a:rPr lang="en-US" sz="1200" dirty="0"/>
              <a:t>);</a:t>
            </a:r>
          </a:p>
          <a:p>
            <a:r>
              <a:rPr lang="en-US" sz="1200" dirty="0"/>
              <a:t> }</a:t>
            </a:r>
          </a:p>
          <a:p>
            <a:r>
              <a:rPr lang="en-US" sz="1200" dirty="0"/>
              <a:t>}</a:t>
            </a:r>
          </a:p>
        </p:txBody>
      </p:sp>
      <p:sp>
        <p:nvSpPr>
          <p:cNvPr id="5" name="AutoShape 4"/>
          <p:cNvSpPr>
            <a:spLocks noChangeArrowheads="1"/>
          </p:cNvSpPr>
          <p:nvPr/>
        </p:nvSpPr>
        <p:spPr bwMode="auto">
          <a:xfrm>
            <a:off x="4671060" y="5715000"/>
            <a:ext cx="6172200" cy="1143000"/>
          </a:xfrm>
          <a:prstGeom prst="wedgeEllipseCallout">
            <a:avLst>
              <a:gd name="adj1" fmla="val -57843"/>
              <a:gd name="adj2" fmla="val 62083"/>
            </a:avLst>
          </a:prstGeom>
          <a:noFill/>
          <a:ln w="9525" algn="ctr">
            <a:solidFill>
              <a:srgbClr val="0000FF"/>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dirty="0">
                <a:solidFill>
                  <a:srgbClr val="990099"/>
                </a:solidFill>
              </a:rPr>
              <a:t>A good practice to prevent this error is by checking the ranges of the indices before copying the data into buffers</a:t>
            </a:r>
          </a:p>
          <a:p>
            <a:pPr marL="342900" indent="-342900" algn="ctr"/>
            <a:endParaRPr lang="en-US" sz="1600" dirty="0">
              <a:solidFill>
                <a:srgbClr val="990099"/>
              </a:solidFill>
            </a:endParaRPr>
          </a:p>
        </p:txBody>
      </p:sp>
    </p:spTree>
    <p:extLst>
      <p:ext uri="{BB962C8B-B14F-4D97-AF65-F5344CB8AC3E}">
        <p14:creationId xmlns:p14="http://schemas.microsoft.com/office/powerpoint/2010/main" val="238209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Heap Overflow  (Incorrect Code)</a:t>
            </a:r>
          </a:p>
        </p:txBody>
      </p:sp>
      <p:sp>
        <p:nvSpPr>
          <p:cNvPr id="4" name="Text Placeholder 3"/>
          <p:cNvSpPr>
            <a:spLocks noGrp="1" noChangeArrowheads="1"/>
          </p:cNvSpPr>
          <p:nvPr>
            <p:ph type="body" idx="4294967295"/>
          </p:nvPr>
        </p:nvSpPr>
        <p:spPr>
          <a:xfrm>
            <a:off x="537210" y="1989773"/>
            <a:ext cx="7467600" cy="757237"/>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537210" y="2747010"/>
            <a:ext cx="8077200" cy="4559300"/>
          </a:xfrm>
          <a:prstGeom prst="rect">
            <a:avLst/>
          </a:prstGeom>
          <a:noFill/>
          <a:ln w="9525" algn="ctr">
            <a:noFill/>
            <a:miter lim="800000"/>
            <a:headEnd/>
            <a:tailEnd/>
          </a:ln>
          <a:effectLst/>
        </p:spPr>
        <p:txBody>
          <a:bodyPr>
            <a:spAutoFit/>
          </a:bodyPr>
          <a:lstStyle/>
          <a:p>
            <a:r>
              <a:rPr lang="en-US" sz="1400" dirty="0"/>
              <a:t>#include &lt;</a:t>
            </a:r>
            <a:r>
              <a:rPr lang="en-US" sz="1400" dirty="0" err="1"/>
              <a:t>stdio.h</a:t>
            </a:r>
            <a:r>
              <a:rPr lang="en-US" sz="1400" dirty="0"/>
              <a:t>&gt;</a:t>
            </a:r>
          </a:p>
          <a:p>
            <a:r>
              <a:rPr lang="en-US" sz="1400" dirty="0"/>
              <a:t>#include &lt;</a:t>
            </a:r>
            <a:r>
              <a:rPr lang="en-US" sz="1400" dirty="0" err="1"/>
              <a:t>string.h</a:t>
            </a:r>
            <a:r>
              <a:rPr lang="en-US" sz="1400" dirty="0"/>
              <a:t>&gt;</a:t>
            </a:r>
          </a:p>
          <a:p>
            <a:r>
              <a:rPr lang="en-US" sz="1400" dirty="0"/>
              <a:t>#include &lt;</a:t>
            </a:r>
            <a:r>
              <a:rPr lang="en-US" sz="1400" dirty="0" err="1"/>
              <a:t>stdlib.h</a:t>
            </a:r>
            <a:r>
              <a:rPr lang="en-US" sz="1400" dirty="0"/>
              <a:t>&gt;</a:t>
            </a:r>
          </a:p>
          <a:p>
            <a:r>
              <a:rPr lang="en-US" sz="1400" dirty="0"/>
              <a:t># define BUFSIZE 16</a:t>
            </a:r>
          </a:p>
          <a:p>
            <a:r>
              <a:rPr lang="en-US" sz="1400" dirty="0"/>
              <a:t># define OVERSIZE 8</a:t>
            </a:r>
          </a:p>
          <a:p>
            <a:r>
              <a:rPr lang="en-US" sz="1400" dirty="0" err="1"/>
              <a:t>int</a:t>
            </a:r>
            <a:r>
              <a:rPr lang="en-US" sz="1400" dirty="0"/>
              <a:t> main ()</a:t>
            </a:r>
          </a:p>
          <a:p>
            <a:r>
              <a:rPr lang="en-US" sz="1400" dirty="0"/>
              <a:t>{</a:t>
            </a:r>
          </a:p>
          <a:p>
            <a:r>
              <a:rPr lang="en-US" sz="1400" dirty="0"/>
              <a:t>        unsigned long diff ;</a:t>
            </a:r>
          </a:p>
          <a:p>
            <a:r>
              <a:rPr lang="en-US" sz="1400" dirty="0"/>
              <a:t>        char *buf1 = (char*)</a:t>
            </a:r>
            <a:r>
              <a:rPr lang="en-US" sz="1400" dirty="0" err="1"/>
              <a:t>malloc</a:t>
            </a:r>
            <a:r>
              <a:rPr lang="en-US" sz="1400" dirty="0"/>
              <a:t>(BUFSIZE*</a:t>
            </a:r>
            <a:r>
              <a:rPr lang="en-US" sz="1400" dirty="0" err="1"/>
              <a:t>sizeof</a:t>
            </a:r>
            <a:r>
              <a:rPr lang="en-US" sz="1400" dirty="0"/>
              <a:t>(char));</a:t>
            </a:r>
          </a:p>
          <a:p>
            <a:r>
              <a:rPr lang="en-US" sz="1400" dirty="0"/>
              <a:t>        char *buf2 = (char*)</a:t>
            </a:r>
            <a:r>
              <a:rPr lang="en-US" sz="1400" dirty="0" err="1"/>
              <a:t>malloc</a:t>
            </a:r>
            <a:r>
              <a:rPr lang="en-US" sz="1400" dirty="0"/>
              <a:t>(BUFSIZE*</a:t>
            </a:r>
            <a:r>
              <a:rPr lang="en-US" sz="1400" dirty="0" err="1"/>
              <a:t>sizeof</a:t>
            </a:r>
            <a:r>
              <a:rPr lang="en-US" sz="1400" dirty="0"/>
              <a:t>(char));</a:t>
            </a:r>
          </a:p>
          <a:p>
            <a:r>
              <a:rPr lang="en-US" sz="1400" dirty="0"/>
              <a:t>        diff = ( unsigned long ) buf2 - (unsigned long ) buf1 ;</a:t>
            </a:r>
          </a:p>
          <a:p>
            <a:r>
              <a:rPr lang="en-US" sz="1400" dirty="0"/>
              <a:t>        </a:t>
            </a:r>
            <a:r>
              <a:rPr lang="en-US" sz="1400" dirty="0" err="1"/>
              <a:t>printf</a:t>
            </a:r>
            <a:r>
              <a:rPr lang="en-US" sz="1400" dirty="0"/>
              <a:t> ("buf1 = %p, buf2 = %p, diff = 0x%x bytes \n", buf1 , buf2 ,diff );</a:t>
            </a:r>
          </a:p>
          <a:p>
            <a:r>
              <a:rPr lang="en-US" sz="1400" dirty="0"/>
              <a:t>        </a:t>
            </a:r>
            <a:r>
              <a:rPr lang="en-US" sz="1400" dirty="0" err="1"/>
              <a:t>memset</a:t>
            </a:r>
            <a:r>
              <a:rPr lang="en-US" sz="1400" dirty="0"/>
              <a:t> (buf2 , 'A' ,BUFSIZE - 1) ;</a:t>
            </a:r>
          </a:p>
          <a:p>
            <a:r>
              <a:rPr lang="en-US" sz="1400" dirty="0"/>
              <a:t>        buf2 [ BUFSIZE -1] = '\0';</a:t>
            </a:r>
          </a:p>
          <a:p>
            <a:r>
              <a:rPr lang="en-US" sz="1400" dirty="0"/>
              <a:t>        </a:t>
            </a:r>
            <a:r>
              <a:rPr lang="en-US" sz="1400" dirty="0" err="1"/>
              <a:t>printf</a:t>
            </a:r>
            <a:r>
              <a:rPr lang="en-US" sz="1400" dirty="0"/>
              <a:t> (" before overflow : buf2 = %s\n", buf2 );</a:t>
            </a:r>
          </a:p>
          <a:p>
            <a:r>
              <a:rPr lang="en-US" sz="1400" dirty="0"/>
              <a:t>        </a:t>
            </a:r>
            <a:r>
              <a:rPr lang="en-US" sz="1400" dirty="0" err="1"/>
              <a:t>memset</a:t>
            </a:r>
            <a:r>
              <a:rPr lang="en-US" sz="1400" dirty="0"/>
              <a:t> (buf1 , 'B', ( unsigned </a:t>
            </a:r>
            <a:r>
              <a:rPr lang="en-US" sz="1400" dirty="0" err="1"/>
              <a:t>int</a:t>
            </a:r>
            <a:r>
              <a:rPr lang="en-US" sz="1400" dirty="0"/>
              <a:t> )( diff + OVERSIZE));</a:t>
            </a:r>
          </a:p>
          <a:p>
            <a:r>
              <a:rPr lang="en-US" sz="1400" dirty="0"/>
              <a:t>        </a:t>
            </a:r>
            <a:r>
              <a:rPr lang="en-US" sz="1400" dirty="0" err="1"/>
              <a:t>printf</a:t>
            </a:r>
            <a:r>
              <a:rPr lang="en-US" sz="1400" dirty="0"/>
              <a:t> (" after overflow : buf2 = %s\n", buf2 );</a:t>
            </a:r>
          </a:p>
          <a:p>
            <a:r>
              <a:rPr lang="en-US" sz="1400" dirty="0"/>
              <a:t>        free(buf1);</a:t>
            </a:r>
          </a:p>
          <a:p>
            <a:r>
              <a:rPr lang="en-US" sz="1400" dirty="0"/>
              <a:t>        free(buf2);</a:t>
            </a:r>
          </a:p>
          <a:p>
            <a:r>
              <a:rPr lang="en-US" sz="1400" dirty="0"/>
              <a:t>        return 0;</a:t>
            </a:r>
          </a:p>
          <a:p>
            <a:r>
              <a:rPr lang="en-US" sz="1400" dirty="0"/>
              <a:t>}</a:t>
            </a:r>
          </a:p>
        </p:txBody>
      </p:sp>
      <p:sp>
        <p:nvSpPr>
          <p:cNvPr id="6" name="AutoShape 5"/>
          <p:cNvSpPr>
            <a:spLocks noChangeArrowheads="1"/>
          </p:cNvSpPr>
          <p:nvPr/>
        </p:nvSpPr>
        <p:spPr bwMode="auto">
          <a:xfrm>
            <a:off x="2823210" y="2747010"/>
            <a:ext cx="6172200" cy="1524000"/>
          </a:xfrm>
          <a:prstGeom prst="wedgeEllipseCallout">
            <a:avLst>
              <a:gd name="adj1" fmla="val -11162"/>
              <a:gd name="adj2" fmla="val 169273"/>
            </a:avLst>
          </a:prstGeom>
          <a:noFill/>
          <a:ln w="9525" algn="ctr">
            <a:solidFill>
              <a:schemeClr val="tx2"/>
            </a:solidFill>
            <a:miter lim="800000"/>
            <a:headEnd/>
            <a:tailEnd/>
          </a:ln>
          <a:effectLst/>
        </p:spPr>
        <p:txBody>
          <a:bodyPr/>
          <a:lstStyle/>
          <a:p>
            <a:pPr marL="342900" indent="-342900"/>
            <a:r>
              <a:rPr lang="en-US" sz="1600">
                <a:solidFill>
                  <a:srgbClr val="FF6B11"/>
                </a:solidFill>
              </a:rPr>
              <a:t>buf1 overruns its boundaries into buf2’s heap space causes heap overflow which can be used to execute some malicious code and do some illegal operations.</a:t>
            </a:r>
          </a:p>
        </p:txBody>
      </p:sp>
      <p:sp>
        <p:nvSpPr>
          <p:cNvPr id="7" name="Cloud Callout 6"/>
          <p:cNvSpPr/>
          <p:nvPr/>
        </p:nvSpPr>
        <p:spPr>
          <a:xfrm>
            <a:off x="5091293" y="3998867"/>
            <a:ext cx="6190117" cy="2427514"/>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error would be given by “</a:t>
            </a:r>
            <a:r>
              <a:rPr lang="en-US" sz="2000" b="1" dirty="0" err="1" smtClean="0">
                <a:solidFill>
                  <a:schemeClr val="bg1"/>
                </a:solidFill>
              </a:rPr>
              <a:t>valgrind</a:t>
            </a:r>
            <a:r>
              <a:rPr lang="en-US" sz="2000" b="1" dirty="0" smtClean="0">
                <a:solidFill>
                  <a:schemeClr val="bg1"/>
                </a:solidFill>
              </a:rPr>
              <a: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267170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Heap Overflow (Output with </a:t>
            </a:r>
            <a:r>
              <a:rPr lang="en-US" dirty="0" err="1"/>
              <a:t>valgrind</a:t>
            </a:r>
            <a:r>
              <a:rPr lang="en-US" dirty="0"/>
              <a:t>)</a:t>
            </a:r>
          </a:p>
        </p:txBody>
      </p:sp>
      <p:pic>
        <p:nvPicPr>
          <p:cNvPr id="4" name="Picture 5"/>
          <p:cNvPicPr>
            <a:picLocks noChangeAspect="1" noChangeArrowheads="1"/>
          </p:cNvPicPr>
          <p:nvPr/>
        </p:nvPicPr>
        <p:blipFill>
          <a:blip r:embed="rId2"/>
          <a:srcRect/>
          <a:stretch>
            <a:fillRect/>
          </a:stretch>
        </p:blipFill>
        <p:spPr bwMode="auto">
          <a:xfrm>
            <a:off x="731520" y="3124200"/>
            <a:ext cx="9144000" cy="2947988"/>
          </a:xfrm>
          <a:prstGeom prst="rect">
            <a:avLst/>
          </a:prstGeom>
          <a:noFill/>
        </p:spPr>
      </p:pic>
    </p:spTree>
    <p:extLst>
      <p:ext uri="{BB962C8B-B14F-4D97-AF65-F5344CB8AC3E}">
        <p14:creationId xmlns:p14="http://schemas.microsoft.com/office/powerpoint/2010/main" val="16292977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Heap Overflow (Correct Code)</a:t>
            </a:r>
          </a:p>
        </p:txBody>
      </p:sp>
      <p:sp>
        <p:nvSpPr>
          <p:cNvPr id="4" name="Text Box 3"/>
          <p:cNvSpPr txBox="1">
            <a:spLocks noChangeArrowheads="1"/>
          </p:cNvSpPr>
          <p:nvPr/>
        </p:nvSpPr>
        <p:spPr bwMode="auto">
          <a:xfrm>
            <a:off x="651510" y="2198370"/>
            <a:ext cx="7239000" cy="4559300"/>
          </a:xfrm>
          <a:prstGeom prst="rect">
            <a:avLst/>
          </a:prstGeom>
          <a:noFill/>
          <a:ln w="9525" algn="ctr">
            <a:noFill/>
            <a:miter lim="800000"/>
            <a:headEnd/>
            <a:tailEnd/>
          </a:ln>
          <a:effectLst/>
        </p:spPr>
        <p:txBody>
          <a:bodyPr>
            <a:spAutoFit/>
          </a:bodyPr>
          <a:lstStyle/>
          <a:p>
            <a:r>
              <a:rPr lang="en-US" sz="1400" dirty="0"/>
              <a:t>#include &lt;</a:t>
            </a:r>
            <a:r>
              <a:rPr lang="en-US" sz="1400" dirty="0" err="1"/>
              <a:t>stdio.h</a:t>
            </a:r>
            <a:r>
              <a:rPr lang="en-US" sz="1400" dirty="0"/>
              <a:t>&gt;</a:t>
            </a:r>
          </a:p>
          <a:p>
            <a:r>
              <a:rPr lang="en-US" sz="1400" dirty="0"/>
              <a:t>#include &lt;</a:t>
            </a:r>
            <a:r>
              <a:rPr lang="en-US" sz="1400" dirty="0" err="1"/>
              <a:t>string.h</a:t>
            </a:r>
            <a:r>
              <a:rPr lang="en-US" sz="1400" dirty="0"/>
              <a:t>&gt;</a:t>
            </a:r>
          </a:p>
          <a:p>
            <a:r>
              <a:rPr lang="en-US" sz="1400" dirty="0"/>
              <a:t>#include &lt;</a:t>
            </a:r>
            <a:r>
              <a:rPr lang="en-US" sz="1400" dirty="0" err="1"/>
              <a:t>stdlib.h</a:t>
            </a:r>
            <a:r>
              <a:rPr lang="en-US" sz="1400" dirty="0"/>
              <a:t>&gt;</a:t>
            </a:r>
          </a:p>
          <a:p>
            <a:r>
              <a:rPr lang="en-US" sz="1400" dirty="0"/>
              <a:t># define BUFSIZE 16</a:t>
            </a:r>
          </a:p>
          <a:p>
            <a:r>
              <a:rPr lang="en-US" sz="1400" dirty="0"/>
              <a:t># define OVERSIZE 8 /* overflow buf2 by OVERSIZE bytes */</a:t>
            </a:r>
          </a:p>
          <a:p>
            <a:r>
              <a:rPr lang="en-US" sz="1400" dirty="0" err="1"/>
              <a:t>int</a:t>
            </a:r>
            <a:r>
              <a:rPr lang="en-US" sz="1400" dirty="0"/>
              <a:t> main ()</a:t>
            </a:r>
          </a:p>
          <a:p>
            <a:r>
              <a:rPr lang="en-US" sz="1400" dirty="0"/>
              <a:t>{</a:t>
            </a:r>
          </a:p>
          <a:p>
            <a:r>
              <a:rPr lang="en-US" sz="1400" dirty="0"/>
              <a:t>        unsigned long diff ;</a:t>
            </a:r>
          </a:p>
          <a:p>
            <a:r>
              <a:rPr lang="en-US" sz="1400" dirty="0"/>
              <a:t>        char *buf1 = (char*)</a:t>
            </a:r>
            <a:r>
              <a:rPr lang="en-US" sz="1400" dirty="0" err="1"/>
              <a:t>malloc</a:t>
            </a:r>
            <a:r>
              <a:rPr lang="en-US" sz="1400" dirty="0"/>
              <a:t>(BUFSIZE*</a:t>
            </a:r>
            <a:r>
              <a:rPr lang="en-US" sz="1400" dirty="0" err="1"/>
              <a:t>sizeof</a:t>
            </a:r>
            <a:r>
              <a:rPr lang="en-US" sz="1400" dirty="0"/>
              <a:t>(char));</a:t>
            </a:r>
          </a:p>
          <a:p>
            <a:r>
              <a:rPr lang="en-US" sz="1400" dirty="0"/>
              <a:t>        char *buf2 = (char*)</a:t>
            </a:r>
            <a:r>
              <a:rPr lang="en-US" sz="1400" dirty="0" err="1"/>
              <a:t>malloc</a:t>
            </a:r>
            <a:r>
              <a:rPr lang="en-US" sz="1400" dirty="0"/>
              <a:t>(BUFSIZE*</a:t>
            </a:r>
            <a:r>
              <a:rPr lang="en-US" sz="1400" dirty="0" err="1"/>
              <a:t>sizeof</a:t>
            </a:r>
            <a:r>
              <a:rPr lang="en-US" sz="1400" dirty="0"/>
              <a:t>(char));</a:t>
            </a:r>
          </a:p>
          <a:p>
            <a:r>
              <a:rPr lang="en-US" sz="1400" dirty="0"/>
              <a:t>        diff = ( unsigned long ) buf2 - (unsigned long ) buf1 ;</a:t>
            </a:r>
          </a:p>
          <a:p>
            <a:r>
              <a:rPr lang="en-US" sz="1400" dirty="0"/>
              <a:t>        </a:t>
            </a:r>
            <a:r>
              <a:rPr lang="en-US" sz="1400" dirty="0" err="1"/>
              <a:t>printf</a:t>
            </a:r>
            <a:r>
              <a:rPr lang="en-US" sz="1400" dirty="0"/>
              <a:t> ("buf1 = %p, buf2 = %p, diff = 0x%x bytes \n", buf1 , buf2 ,diff );</a:t>
            </a:r>
          </a:p>
          <a:p>
            <a:r>
              <a:rPr lang="en-US" sz="1400" dirty="0"/>
              <a:t>        </a:t>
            </a:r>
            <a:r>
              <a:rPr lang="en-US" sz="1400" dirty="0" err="1"/>
              <a:t>memset</a:t>
            </a:r>
            <a:r>
              <a:rPr lang="en-US" sz="1400" dirty="0"/>
              <a:t> (buf2 , 'A' ,BUFSIZE - 1) ;</a:t>
            </a:r>
          </a:p>
          <a:p>
            <a:r>
              <a:rPr lang="en-US" sz="1400" dirty="0"/>
              <a:t>        buf2 [ BUFSIZE -1] = '\0';</a:t>
            </a:r>
          </a:p>
          <a:p>
            <a:r>
              <a:rPr lang="en-US" sz="1400" dirty="0"/>
              <a:t>        </a:t>
            </a:r>
            <a:r>
              <a:rPr lang="en-US" sz="1400" dirty="0" err="1"/>
              <a:t>printf</a:t>
            </a:r>
            <a:r>
              <a:rPr lang="en-US" sz="1400" dirty="0"/>
              <a:t> (" before overflow : buf2 = %s\n", buf2 );</a:t>
            </a:r>
          </a:p>
          <a:p>
            <a:r>
              <a:rPr lang="en-US" sz="1400" dirty="0"/>
              <a:t>        </a:t>
            </a:r>
            <a:r>
              <a:rPr lang="en-US" sz="1400" dirty="0" err="1"/>
              <a:t>memset</a:t>
            </a:r>
            <a:r>
              <a:rPr lang="en-US" sz="1400" dirty="0"/>
              <a:t> (buf1 , 'B', ( unsigned </a:t>
            </a:r>
            <a:r>
              <a:rPr lang="en-US" sz="1400" dirty="0" err="1"/>
              <a:t>int</a:t>
            </a:r>
            <a:r>
              <a:rPr lang="en-US" sz="1400" dirty="0"/>
              <a:t> )( BUFSIZE - 1));</a:t>
            </a:r>
          </a:p>
          <a:p>
            <a:r>
              <a:rPr lang="en-US" sz="1400" dirty="0"/>
              <a:t>        </a:t>
            </a:r>
            <a:r>
              <a:rPr lang="en-US" sz="1400" dirty="0" err="1"/>
              <a:t>printf</a:t>
            </a:r>
            <a:r>
              <a:rPr lang="en-US" sz="1400" dirty="0"/>
              <a:t> (" after overflow : buf2 = %s\n", buf2 );</a:t>
            </a:r>
          </a:p>
          <a:p>
            <a:r>
              <a:rPr lang="en-US" sz="1400" dirty="0"/>
              <a:t>        free(buf1);</a:t>
            </a:r>
          </a:p>
          <a:p>
            <a:r>
              <a:rPr lang="en-US" sz="1400" dirty="0"/>
              <a:t>        free(buf2);</a:t>
            </a:r>
          </a:p>
          <a:p>
            <a:r>
              <a:rPr lang="en-US" sz="1400" dirty="0"/>
              <a:t>        return 0;</a:t>
            </a:r>
          </a:p>
          <a:p>
            <a:r>
              <a:rPr lang="en-US" sz="1400" dirty="0"/>
              <a:t>}</a:t>
            </a:r>
          </a:p>
        </p:txBody>
      </p:sp>
      <p:sp>
        <p:nvSpPr>
          <p:cNvPr id="5" name="AutoShape 4"/>
          <p:cNvSpPr>
            <a:spLocks noChangeArrowheads="1"/>
          </p:cNvSpPr>
          <p:nvPr/>
        </p:nvSpPr>
        <p:spPr bwMode="auto">
          <a:xfrm>
            <a:off x="3166110" y="6465570"/>
            <a:ext cx="6172200" cy="838200"/>
          </a:xfrm>
          <a:prstGeom prst="wedgeEllipseCallout">
            <a:avLst>
              <a:gd name="adj1" fmla="val -22944"/>
              <a:gd name="adj2" fmla="val -143940"/>
            </a:avLst>
          </a:prstGeom>
          <a:noFill/>
          <a:ln w="9525" algn="ctr">
            <a:solidFill>
              <a:srgbClr val="0000FF"/>
            </a:solidFill>
            <a:miter lim="800000"/>
            <a:headEnd/>
            <a:tailEnd/>
          </a:ln>
          <a:effectLst/>
        </p:spPr>
        <p:txBody>
          <a:bodyPr/>
          <a:lstStyle/>
          <a:p>
            <a:pPr marL="342900" indent="-342900" algn="ctr" eaLnBrk="1" hangingPunct="1">
              <a:spcBef>
                <a:spcPct val="20000"/>
              </a:spcBef>
              <a:buSzPct val="85000"/>
              <a:buFont typeface="Times" pitchFamily="18" charset="0"/>
              <a:buNone/>
            </a:pPr>
            <a:r>
              <a:rPr lang="en-US" sz="1600">
                <a:solidFill>
                  <a:srgbClr val="990099"/>
                </a:solidFill>
              </a:rPr>
              <a:t>Always make sure that bytes copied into the buffer is same as the memory allocated.</a:t>
            </a:r>
          </a:p>
        </p:txBody>
      </p:sp>
    </p:spTree>
    <p:extLst>
      <p:ext uri="{BB962C8B-B14F-4D97-AF65-F5344CB8AC3E}">
        <p14:creationId xmlns:p14="http://schemas.microsoft.com/office/powerpoint/2010/main" val="99695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Exposure of private data to un-trusted components</a:t>
            </a:r>
          </a:p>
        </p:txBody>
      </p:sp>
      <p:sp>
        <p:nvSpPr>
          <p:cNvPr id="4" name="Text Placeholder 3"/>
          <p:cNvSpPr>
            <a:spLocks noGrp="1" noChangeArrowheads="1"/>
          </p:cNvSpPr>
          <p:nvPr>
            <p:ph type="body" idx="4294967295"/>
          </p:nvPr>
        </p:nvSpPr>
        <p:spPr>
          <a:xfrm>
            <a:off x="582930" y="1966913"/>
            <a:ext cx="7467600" cy="757237"/>
          </a:xfrm>
          <a:prstGeom prst="rect">
            <a:avLst/>
          </a:prstGeom>
          <a:noFill/>
          <a:ln/>
        </p:spPr>
        <p:txBody>
          <a:bodyPr rIns="91440">
            <a:normAutofit fontScale="62500" lnSpcReduction="20000"/>
          </a:bodyPr>
          <a:lstStyle/>
          <a:p>
            <a:pPr>
              <a:buNone/>
            </a:pPr>
            <a:r>
              <a:rPr lang="en-US" dirty="0">
                <a:solidFill>
                  <a:srgbClr val="0000FF"/>
                </a:solidFill>
              </a:rPr>
              <a:t>Identify the problem in this code snippet</a:t>
            </a:r>
          </a:p>
        </p:txBody>
      </p:sp>
      <p:sp>
        <p:nvSpPr>
          <p:cNvPr id="5" name="Text Box 4"/>
          <p:cNvSpPr txBox="1">
            <a:spLocks noChangeArrowheads="1"/>
          </p:cNvSpPr>
          <p:nvPr/>
        </p:nvSpPr>
        <p:spPr bwMode="auto">
          <a:xfrm>
            <a:off x="582930" y="2724150"/>
            <a:ext cx="8077200" cy="4981575"/>
          </a:xfrm>
          <a:prstGeom prst="rect">
            <a:avLst/>
          </a:prstGeom>
          <a:noFill/>
          <a:ln w="9525" algn="ctr">
            <a:noFill/>
            <a:miter lim="800000"/>
            <a:headEnd/>
            <a:tailEnd/>
          </a:ln>
          <a:effectLst/>
        </p:spPr>
        <p:txBody>
          <a:bodyPr>
            <a:spAutoFit/>
          </a:bodyPr>
          <a:lstStyle/>
          <a:p>
            <a:r>
              <a:rPr lang="en-US" sz="1600"/>
              <a:t>#include &lt;stdio.h&gt;</a:t>
            </a:r>
          </a:p>
          <a:p>
            <a:r>
              <a:rPr lang="en-US" sz="1600"/>
              <a:t>#include &lt;stdlib.h&gt;</a:t>
            </a:r>
          </a:p>
          <a:p>
            <a:r>
              <a:rPr lang="en-US" sz="1600"/>
              <a:t>struct node</a:t>
            </a:r>
          </a:p>
          <a:p>
            <a:r>
              <a:rPr lang="en-US" sz="1600"/>
              <a:t>{</a:t>
            </a:r>
          </a:p>
          <a:p>
            <a:r>
              <a:rPr lang="en-US" sz="1600"/>
              <a:t> char *ch;</a:t>
            </a:r>
          </a:p>
          <a:p>
            <a:r>
              <a:rPr lang="en-US" sz="1600"/>
              <a:t>};</a:t>
            </a:r>
          </a:p>
          <a:p>
            <a:r>
              <a:rPr lang="en-US" sz="1600"/>
              <a:t>char * foo(struct node nn)</a:t>
            </a:r>
          </a:p>
          <a:p>
            <a:r>
              <a:rPr lang="en-US" sz="1600"/>
              <a:t>{</a:t>
            </a:r>
          </a:p>
          <a:p>
            <a:r>
              <a:rPr lang="en-US" sz="1600"/>
              <a:t> return (nn.ch );</a:t>
            </a:r>
          </a:p>
          <a:p>
            <a:r>
              <a:rPr lang="en-US" sz="1600"/>
              <a:t>}</a:t>
            </a:r>
          </a:p>
          <a:p>
            <a:r>
              <a:rPr lang="en-US" sz="1600"/>
              <a:t>int main ()</a:t>
            </a:r>
          </a:p>
          <a:p>
            <a:r>
              <a:rPr lang="en-US" sz="1600"/>
              <a:t>{</a:t>
            </a:r>
          </a:p>
          <a:p>
            <a:r>
              <a:rPr lang="en-US" sz="1600"/>
              <a:t> struct node n; char *ff;</a:t>
            </a:r>
          </a:p>
          <a:p>
            <a:r>
              <a:rPr lang="en-US" sz="1600"/>
              <a:t> n.ch =(char *) malloc(sizeof(char));</a:t>
            </a:r>
          </a:p>
          <a:p>
            <a:r>
              <a:rPr lang="en-US" sz="1600"/>
              <a:t> *(n.ch ) = 'A';</a:t>
            </a:r>
          </a:p>
          <a:p>
            <a:r>
              <a:rPr lang="en-US" sz="1600"/>
              <a:t> ff = foo(n); </a:t>
            </a:r>
          </a:p>
          <a:p>
            <a:r>
              <a:rPr lang="en-US" sz="1600"/>
              <a:t> *ff = 'B';</a:t>
            </a:r>
          </a:p>
          <a:p>
            <a:r>
              <a:rPr lang="en-US" sz="1600"/>
              <a:t> printf("%c\n", *(n.ch));</a:t>
            </a:r>
          </a:p>
          <a:p>
            <a:r>
              <a:rPr lang="en-US" sz="1600"/>
              <a:t> return 0;</a:t>
            </a:r>
          </a:p>
          <a:p>
            <a:r>
              <a:rPr lang="en-US" sz="1600"/>
              <a:t>}</a:t>
            </a:r>
          </a:p>
        </p:txBody>
      </p:sp>
      <p:sp>
        <p:nvSpPr>
          <p:cNvPr id="6" name="AutoShape 5"/>
          <p:cNvSpPr>
            <a:spLocks noChangeArrowheads="1"/>
          </p:cNvSpPr>
          <p:nvPr/>
        </p:nvSpPr>
        <p:spPr bwMode="auto">
          <a:xfrm>
            <a:off x="2945130" y="5619750"/>
            <a:ext cx="5791200" cy="1981200"/>
          </a:xfrm>
          <a:prstGeom prst="wedgeEllipseCallout">
            <a:avLst>
              <a:gd name="adj1" fmla="val -71218"/>
              <a:gd name="adj2" fmla="val -639"/>
            </a:avLst>
          </a:prstGeom>
          <a:noFill/>
          <a:ln w="9525" algn="ctr">
            <a:solidFill>
              <a:schemeClr val="tx2"/>
            </a:solidFill>
            <a:miter lim="800000"/>
            <a:headEnd/>
            <a:tailEnd/>
          </a:ln>
          <a:effectLst/>
        </p:spPr>
        <p:txBody>
          <a:bodyPr/>
          <a:lstStyle/>
          <a:p>
            <a:pPr marL="342900" indent="-342900"/>
            <a:r>
              <a:rPr lang="en-US" sz="1600">
                <a:solidFill>
                  <a:srgbClr val="FF6B11"/>
                </a:solidFill>
              </a:rPr>
              <a:t>Here ff has an access to structure variable. Sometimes it is most important to preserve the integrity and security of data. The data which is supposed to be private should not be given access to external sources.</a:t>
            </a:r>
          </a:p>
        </p:txBody>
      </p:sp>
    </p:spTree>
    <p:extLst>
      <p:ext uri="{BB962C8B-B14F-4D97-AF65-F5344CB8AC3E}">
        <p14:creationId xmlns:p14="http://schemas.microsoft.com/office/powerpoint/2010/main" val="418239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smtClean="0"/>
              <a:t>Cyclomatic Complexity - Impact</a:t>
            </a:r>
            <a:endParaRPr lang="en-US" dirty="0"/>
          </a:p>
        </p:txBody>
      </p:sp>
      <p:sp>
        <p:nvSpPr>
          <p:cNvPr id="2" name="Rectangle 1"/>
          <p:cNvSpPr/>
          <p:nvPr/>
        </p:nvSpPr>
        <p:spPr>
          <a:xfrm>
            <a:off x="784224" y="2212579"/>
            <a:ext cx="8942705" cy="2339102"/>
          </a:xfrm>
          <a:prstGeom prst="rect">
            <a:avLst/>
          </a:prstGeom>
        </p:spPr>
        <p:txBody>
          <a:bodyPr wrap="square">
            <a:spAutoFit/>
          </a:bodyPr>
          <a:lstStyle/>
          <a:p>
            <a:r>
              <a:rPr lang="en-US" dirty="0">
                <a:latin typeface="Arial" pitchFamily="34" charset="0"/>
              </a:rPr>
              <a:t>A higher Cyclomatic Complexity score means</a:t>
            </a:r>
          </a:p>
          <a:p>
            <a:pPr marL="990789" lvl="1" indent="-342900">
              <a:buFont typeface="Arial" panose="020B0604020202020204" pitchFamily="34" charset="0"/>
              <a:buChar char="•"/>
            </a:pPr>
            <a:r>
              <a:rPr lang="en-US" sz="2400" dirty="0">
                <a:latin typeface="Arial" pitchFamily="34" charset="0"/>
              </a:rPr>
              <a:t>lot of code paths and/or factors that affect the logic with the code</a:t>
            </a:r>
          </a:p>
          <a:p>
            <a:pPr marL="990789" lvl="1" indent="-342900">
              <a:buFont typeface="Arial" panose="020B0604020202020204" pitchFamily="34" charset="0"/>
              <a:buChar char="•"/>
            </a:pPr>
            <a:r>
              <a:rPr lang="en-US" sz="2400" dirty="0">
                <a:latin typeface="Arial" pitchFamily="34" charset="0"/>
              </a:rPr>
              <a:t>More difficult a piece of code is to read and understand</a:t>
            </a:r>
          </a:p>
          <a:p>
            <a:pPr marL="990789" lvl="1" indent="-342900">
              <a:buFont typeface="Arial" panose="020B0604020202020204" pitchFamily="34" charset="0"/>
              <a:buChar char="•"/>
            </a:pPr>
            <a:r>
              <a:rPr lang="en-US" sz="2400" dirty="0">
                <a:latin typeface="Arial" pitchFamily="34" charset="0"/>
              </a:rPr>
              <a:t>More difficult to test, and therefore, riskier to modify and maintain over time</a:t>
            </a:r>
          </a:p>
        </p:txBody>
      </p:sp>
    </p:spTree>
    <p:extLst>
      <p:ext uri="{BB962C8B-B14F-4D97-AF65-F5344CB8AC3E}">
        <p14:creationId xmlns:p14="http://schemas.microsoft.com/office/powerpoint/2010/main" val="38734413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Factors</a:t>
            </a:r>
            <a:endParaRPr lang="en-US" dirty="0"/>
          </a:p>
        </p:txBody>
      </p:sp>
      <p:sp>
        <p:nvSpPr>
          <p:cNvPr id="4" name="Rectangle 2"/>
          <p:cNvSpPr txBox="1">
            <a:spLocks noChangeArrowheads="1"/>
          </p:cNvSpPr>
          <p:nvPr/>
        </p:nvSpPr>
        <p:spPr>
          <a:xfrm>
            <a:off x="610602" y="2253951"/>
            <a:ext cx="7036068" cy="4992868"/>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GB" sz="3300" dirty="0" smtClean="0"/>
              <a:t>Factors that increase complexity</a:t>
            </a:r>
          </a:p>
          <a:p>
            <a:pPr lvl="1"/>
            <a:r>
              <a:rPr lang="en-GB" sz="2600" dirty="0" smtClean="0"/>
              <a:t>Big Functions</a:t>
            </a:r>
          </a:p>
          <a:p>
            <a:pPr lvl="1"/>
            <a:r>
              <a:rPr lang="en-GB" sz="2600" dirty="0" smtClean="0"/>
              <a:t>Large loops</a:t>
            </a:r>
          </a:p>
          <a:p>
            <a:pPr lvl="1"/>
            <a:r>
              <a:rPr lang="en-GB" sz="2600" dirty="0" smtClean="0"/>
              <a:t>Nested conditionals</a:t>
            </a:r>
          </a:p>
          <a:p>
            <a:pPr lvl="1"/>
            <a:r>
              <a:rPr lang="en-GB" sz="2600" dirty="0" smtClean="0"/>
              <a:t>Validation across large structures</a:t>
            </a:r>
            <a:endParaRPr lang="en-US" sz="2600" dirty="0" smtClean="0"/>
          </a:p>
          <a:p>
            <a:pPr lvl="1"/>
            <a:endParaRPr lang="en-US" dirty="0" smtClean="0">
              <a:latin typeface="Arial" pitchFamily="34" charset="0"/>
            </a:endParaRPr>
          </a:p>
        </p:txBody>
      </p:sp>
    </p:spTree>
    <p:extLst>
      <p:ext uri="{BB962C8B-B14F-4D97-AF65-F5344CB8AC3E}">
        <p14:creationId xmlns:p14="http://schemas.microsoft.com/office/powerpoint/2010/main" val="24761939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Solution</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3375894236"/>
              </p:ext>
            </p:extLst>
          </p:nvPr>
        </p:nvGraphicFramePr>
        <p:xfrm>
          <a:off x="685800" y="2633980"/>
          <a:ext cx="8116890" cy="5010573"/>
        </p:xfrm>
        <a:graphic>
          <a:graphicData uri="http://schemas.openxmlformats.org/drawingml/2006/table">
            <a:tbl>
              <a:tblPr firstRow="1" bandRow="1">
                <a:tableStyleId>{5C22544A-7EE6-4342-B048-85BDC9FD1C3A}</a:tableStyleId>
              </a:tblPr>
              <a:tblGrid>
                <a:gridCol w="1623378"/>
                <a:gridCol w="1623378"/>
                <a:gridCol w="1623378"/>
                <a:gridCol w="1623378"/>
                <a:gridCol w="1623378"/>
              </a:tblGrid>
              <a:tr h="1322493">
                <a:tc>
                  <a:txBody>
                    <a:bodyPr/>
                    <a:lstStyle/>
                    <a:p>
                      <a:r>
                        <a:rPr lang="en-US" sz="3200" dirty="0" smtClean="0"/>
                        <a:t>Solution</a:t>
                      </a:r>
                      <a:endParaRPr lang="en-US" sz="3200" dirty="0"/>
                    </a:p>
                  </a:txBody>
                  <a:tcPr/>
                </a:tc>
                <a:tc>
                  <a:txBody>
                    <a:bodyPr/>
                    <a:lstStyle/>
                    <a:p>
                      <a:r>
                        <a:rPr lang="en-US" sz="2800" dirty="0" smtClean="0"/>
                        <a:t>Decomposition</a:t>
                      </a:r>
                      <a:endParaRPr lang="en-US" dirty="0"/>
                    </a:p>
                  </a:txBody>
                  <a:tcPr/>
                </a:tc>
                <a:tc>
                  <a:txBody>
                    <a:bodyPr/>
                    <a:lstStyle/>
                    <a:p>
                      <a:r>
                        <a:rPr lang="en-US" sz="2800" dirty="0" smtClean="0"/>
                        <a:t>Bool Algebra</a:t>
                      </a:r>
                      <a:endParaRPr lang="en-US" dirty="0"/>
                    </a:p>
                  </a:txBody>
                  <a:tcPr/>
                </a:tc>
                <a:tc>
                  <a:txBody>
                    <a:bodyPr/>
                    <a:lstStyle/>
                    <a:p>
                      <a:r>
                        <a:rPr lang="en-US" sz="2800" dirty="0" smtClean="0"/>
                        <a:t>Redesign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Thorough Testing</a:t>
                      </a:r>
                    </a:p>
                    <a:p>
                      <a:endParaRPr lang="en-US" dirty="0"/>
                    </a:p>
                  </a:txBody>
                  <a:tcPr/>
                </a:tc>
              </a:tr>
              <a:tr h="1322493">
                <a:tc>
                  <a:txBody>
                    <a:bodyPr/>
                    <a:lstStyle/>
                    <a:p>
                      <a:r>
                        <a:rPr lang="en-US" sz="3200" dirty="0" smtClean="0"/>
                        <a:t>Pros</a:t>
                      </a:r>
                      <a:endParaRPr lang="en-US" sz="3200" dirty="0"/>
                    </a:p>
                  </a:txBody>
                  <a:tcPr/>
                </a:tc>
                <a:tc>
                  <a:txBody>
                    <a:bodyPr/>
                    <a:lstStyle/>
                    <a:p>
                      <a:r>
                        <a:rPr lang="en-US" sz="2400" dirty="0" smtClean="0"/>
                        <a:t>Fast &amp; Easy</a:t>
                      </a:r>
                      <a:endParaRPr lang="en-US" sz="2400" dirty="0"/>
                    </a:p>
                  </a:txBody>
                  <a:tcPr/>
                </a:tc>
                <a:tc>
                  <a:txBody>
                    <a:bodyPr/>
                    <a:lstStyle/>
                    <a:p>
                      <a:r>
                        <a:rPr lang="en-US" sz="2400" dirty="0" smtClean="0"/>
                        <a:t>Fast &amp; Reduces the C.C.</a:t>
                      </a:r>
                      <a:endParaRPr lang="en-US" sz="2400" dirty="0"/>
                    </a:p>
                  </a:txBody>
                  <a:tcPr/>
                </a:tc>
                <a:tc>
                  <a:txBody>
                    <a:bodyPr/>
                    <a:lstStyle/>
                    <a:p>
                      <a:r>
                        <a:rPr lang="en-US" sz="2400" dirty="0" smtClean="0"/>
                        <a:t>The only mean to reduce C.C. efficiently</a:t>
                      </a:r>
                      <a:endParaRPr lang="en-US" sz="2400" dirty="0"/>
                    </a:p>
                  </a:txBody>
                  <a:tcPr/>
                </a:tc>
                <a:tc>
                  <a:txBody>
                    <a:bodyPr/>
                    <a:lstStyle/>
                    <a:p>
                      <a:r>
                        <a:rPr lang="en-US" sz="2400" dirty="0" smtClean="0"/>
                        <a:t>No need to redesign the source code</a:t>
                      </a:r>
                      <a:endParaRPr lang="en-US" sz="2400" dirty="0"/>
                    </a:p>
                  </a:txBody>
                  <a:tcPr/>
                </a:tc>
              </a:tr>
              <a:tr h="1322493">
                <a:tc>
                  <a:txBody>
                    <a:bodyPr/>
                    <a:lstStyle/>
                    <a:p>
                      <a:r>
                        <a:rPr lang="en-US" sz="3200" dirty="0" smtClean="0"/>
                        <a:t>Cons</a:t>
                      </a:r>
                      <a:endParaRPr lang="en-US" sz="3200" dirty="0"/>
                    </a:p>
                  </a:txBody>
                  <a:tcPr/>
                </a:tc>
                <a:tc>
                  <a:txBody>
                    <a:bodyPr/>
                    <a:lstStyle/>
                    <a:p>
                      <a:r>
                        <a:rPr lang="en-US" sz="2400" dirty="0" smtClean="0"/>
                        <a:t>Does not reduce C.C.</a:t>
                      </a:r>
                      <a:endParaRPr lang="en-US" sz="2400" dirty="0"/>
                    </a:p>
                  </a:txBody>
                  <a:tcPr/>
                </a:tc>
                <a:tc>
                  <a:txBody>
                    <a:bodyPr/>
                    <a:lstStyle/>
                    <a:p>
                      <a:r>
                        <a:rPr lang="en-US" sz="2400" dirty="0" smtClean="0"/>
                        <a:t>Not always applicable</a:t>
                      </a:r>
                      <a:endParaRPr lang="en-US" sz="2400" dirty="0"/>
                    </a:p>
                  </a:txBody>
                  <a:tcPr/>
                </a:tc>
                <a:tc>
                  <a:txBody>
                    <a:bodyPr/>
                    <a:lstStyle/>
                    <a:p>
                      <a:r>
                        <a:rPr lang="en-US" sz="2400" dirty="0" smtClean="0"/>
                        <a:t>Long &amp; Rewrite tests</a:t>
                      </a:r>
                      <a:endParaRPr lang="en-US" sz="2400" dirty="0"/>
                    </a:p>
                  </a:txBody>
                  <a:tcPr/>
                </a:tc>
                <a:tc>
                  <a:txBody>
                    <a:bodyPr/>
                    <a:lstStyle/>
                    <a:p>
                      <a:r>
                        <a:rPr lang="en-US" sz="2400" dirty="0" smtClean="0"/>
                        <a:t>Hard to maintain</a:t>
                      </a:r>
                      <a:endParaRPr lang="en-US" sz="2400" dirty="0"/>
                    </a:p>
                  </a:txBody>
                  <a:tcPr/>
                </a:tc>
              </a:tr>
            </a:tbl>
          </a:graphicData>
        </a:graphic>
      </p:graphicFrame>
    </p:spTree>
    <p:extLst>
      <p:ext uri="{BB962C8B-B14F-4D97-AF65-F5344CB8AC3E}">
        <p14:creationId xmlns:p14="http://schemas.microsoft.com/office/powerpoint/2010/main" val="4859290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a:t>
            </a:r>
            <a:endParaRPr lang="en-US" dirty="0"/>
          </a:p>
        </p:txBody>
      </p:sp>
      <p:sp>
        <p:nvSpPr>
          <p:cNvPr id="4" name="Rectangle 2"/>
          <p:cNvSpPr txBox="1">
            <a:spLocks noChangeArrowheads="1"/>
          </p:cNvSpPr>
          <p:nvPr/>
        </p:nvSpPr>
        <p:spPr>
          <a:xfrm>
            <a:off x="930642" y="2217438"/>
            <a:ext cx="4345119"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400" dirty="0" smtClean="0">
                <a:latin typeface="Arial" pitchFamily="34" charset="0"/>
              </a:rPr>
              <a:t>What are the performance bottlenecks?</a:t>
            </a:r>
          </a:p>
          <a:p>
            <a:endParaRPr lang="en-US" sz="2400" dirty="0" smtClean="0">
              <a:latin typeface="Arial" pitchFamily="34" charset="0"/>
            </a:endParaRPr>
          </a:p>
          <a:p>
            <a:r>
              <a:rPr lang="en-US" sz="2400" dirty="0" smtClean="0">
                <a:latin typeface="Arial" pitchFamily="34" charset="0"/>
              </a:rPr>
              <a:t>How you measure them?</a:t>
            </a:r>
          </a:p>
        </p:txBody>
      </p:sp>
      <p:pic>
        <p:nvPicPr>
          <p:cNvPr id="5" name="Picture 3"/>
          <p:cNvPicPr>
            <a:picLocks noChangeAspect="1" noChangeArrowheads="1"/>
          </p:cNvPicPr>
          <p:nvPr/>
        </p:nvPicPr>
        <p:blipFill>
          <a:blip r:embed="rId2"/>
          <a:srcRect/>
          <a:stretch>
            <a:fillRect/>
          </a:stretch>
        </p:blipFill>
        <p:spPr bwMode="auto">
          <a:xfrm>
            <a:off x="6418761" y="2217438"/>
            <a:ext cx="4001761" cy="2218055"/>
          </a:xfrm>
          <a:prstGeom prst="rect">
            <a:avLst/>
          </a:prstGeom>
          <a:noFill/>
          <a:ln w="9525">
            <a:noFill/>
            <a:miter lim="800000"/>
            <a:headEnd/>
            <a:tailEnd/>
          </a:ln>
        </p:spPr>
      </p:pic>
    </p:spTree>
    <p:extLst>
      <p:ext uri="{BB962C8B-B14F-4D97-AF65-F5344CB8AC3E}">
        <p14:creationId xmlns:p14="http://schemas.microsoft.com/office/powerpoint/2010/main" val="52981273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Pre-Requisite</a:t>
            </a:r>
            <a:endParaRPr lang="en-US" dirty="0"/>
          </a:p>
        </p:txBody>
      </p:sp>
      <p:sp>
        <p:nvSpPr>
          <p:cNvPr id="4" name="Rectangle 2"/>
          <p:cNvSpPr txBox="1">
            <a:spLocks noChangeArrowheads="1"/>
          </p:cNvSpPr>
          <p:nvPr/>
        </p:nvSpPr>
        <p:spPr>
          <a:xfrm>
            <a:off x="564882" y="2560338"/>
            <a:ext cx="6407418"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3400" dirty="0" smtClean="0">
                <a:latin typeface="Arial" pitchFamily="34" charset="0"/>
              </a:rPr>
              <a:t>Go for optimization if any of these statements are  not true:</a:t>
            </a:r>
          </a:p>
          <a:p>
            <a:pPr lvl="1"/>
            <a:r>
              <a:rPr lang="en-US" sz="2600" dirty="0" smtClean="0">
                <a:latin typeface="Arial" pitchFamily="34" charset="0"/>
              </a:rPr>
              <a:t>parts of the program haven't been written yet</a:t>
            </a:r>
          </a:p>
          <a:p>
            <a:pPr lvl="1"/>
            <a:r>
              <a:rPr lang="en-US" sz="2600" dirty="0" smtClean="0">
                <a:latin typeface="Arial" pitchFamily="34" charset="0"/>
              </a:rPr>
              <a:t>the program is not fully tested and debugged</a:t>
            </a:r>
          </a:p>
          <a:p>
            <a:pPr lvl="1"/>
            <a:r>
              <a:rPr lang="en-US" sz="2600" dirty="0" smtClean="0">
                <a:latin typeface="Arial" pitchFamily="34" charset="0"/>
              </a:rPr>
              <a:t>it seems to run fast enough already</a:t>
            </a:r>
          </a:p>
        </p:txBody>
      </p:sp>
      <p:pic>
        <p:nvPicPr>
          <p:cNvPr id="5" name="Picture 1"/>
          <p:cNvPicPr>
            <a:picLocks noChangeAspect="1" noChangeArrowheads="1"/>
          </p:cNvPicPr>
          <p:nvPr/>
        </p:nvPicPr>
        <p:blipFill>
          <a:blip r:embed="rId2"/>
          <a:srcRect/>
          <a:stretch>
            <a:fillRect/>
          </a:stretch>
        </p:blipFill>
        <p:spPr bwMode="auto">
          <a:xfrm>
            <a:off x="7630117" y="3067209"/>
            <a:ext cx="3319823" cy="2657428"/>
          </a:xfrm>
          <a:prstGeom prst="rect">
            <a:avLst/>
          </a:prstGeom>
          <a:noFill/>
          <a:ln w="9525">
            <a:noFill/>
            <a:miter lim="800000"/>
            <a:headEnd/>
            <a:tailEnd/>
          </a:ln>
        </p:spPr>
      </p:pic>
    </p:spTree>
    <p:extLst>
      <p:ext uri="{BB962C8B-B14F-4D97-AF65-F5344CB8AC3E}">
        <p14:creationId xmlns:p14="http://schemas.microsoft.com/office/powerpoint/2010/main" val="4035156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a:xfrm>
            <a:off x="553427" y="441842"/>
            <a:ext cx="10176137" cy="566383"/>
          </a:xfrm>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Common Bugs and Solutions</a:t>
            </a:r>
            <a:endParaRPr lang="en-US" dirty="0"/>
          </a:p>
        </p:txBody>
      </p:sp>
      <p:sp>
        <p:nvSpPr>
          <p:cNvPr id="4" name="Rectangle 2"/>
          <p:cNvSpPr txBox="1">
            <a:spLocks noChangeArrowheads="1"/>
          </p:cNvSpPr>
          <p:nvPr/>
        </p:nvSpPr>
        <p:spPr>
          <a:xfrm>
            <a:off x="1319262" y="2160289"/>
            <a:ext cx="9296001" cy="3695138"/>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800" dirty="0" smtClean="0">
                <a:latin typeface="Arial" pitchFamily="34" charset="0"/>
              </a:rPr>
              <a:t>Categories</a:t>
            </a:r>
          </a:p>
          <a:p>
            <a:pPr lvl="1" algn="just">
              <a:buFont typeface="Wingdings" pitchFamily="2" charset="2"/>
              <a:buChar char="Ø"/>
            </a:pPr>
            <a:r>
              <a:rPr lang="en-US" sz="2400" dirty="0" smtClean="0"/>
              <a:t>Data and Arithmetic Bugs</a:t>
            </a:r>
          </a:p>
          <a:p>
            <a:pPr lvl="1" algn="just">
              <a:buFont typeface="Wingdings" pitchFamily="2" charset="2"/>
              <a:buChar char="Ø"/>
            </a:pPr>
            <a:r>
              <a:rPr lang="en-US" sz="2400" dirty="0" smtClean="0"/>
              <a:t>Memory and Pointer Related Bugs</a:t>
            </a:r>
          </a:p>
          <a:p>
            <a:pPr lvl="1" algn="just">
              <a:buFont typeface="Wingdings" pitchFamily="2" charset="2"/>
              <a:buChar char="Ø"/>
            </a:pPr>
            <a:r>
              <a:rPr lang="en-US" sz="2400" dirty="0" smtClean="0"/>
              <a:t>Aliasing Related Bugs</a:t>
            </a:r>
          </a:p>
          <a:p>
            <a:pPr lvl="1" algn="just">
              <a:buFont typeface="Wingdings" pitchFamily="2" charset="2"/>
              <a:buChar char="Ø"/>
            </a:pPr>
            <a:r>
              <a:rPr lang="en-US" sz="2400" dirty="0" smtClean="0"/>
              <a:t>Security Vulnerability Related Bugs</a:t>
            </a:r>
          </a:p>
        </p:txBody>
      </p:sp>
    </p:spTree>
    <p:extLst>
      <p:ext uri="{BB962C8B-B14F-4D97-AF65-F5344CB8AC3E}">
        <p14:creationId xmlns:p14="http://schemas.microsoft.com/office/powerpoint/2010/main" val="37421264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smtClean="0"/>
              <a:t>Tips</a:t>
            </a:r>
            <a:endParaRPr lang="en-US" dirty="0"/>
          </a:p>
        </p:txBody>
      </p:sp>
      <p:sp>
        <p:nvSpPr>
          <p:cNvPr id="4" name="Rectangle 2"/>
          <p:cNvSpPr txBox="1">
            <a:spLocks noChangeArrowheads="1"/>
          </p:cNvSpPr>
          <p:nvPr/>
        </p:nvSpPr>
        <p:spPr>
          <a:xfrm>
            <a:off x="724902" y="2171718"/>
            <a:ext cx="4345119"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400" dirty="0" smtClean="0">
                <a:latin typeface="Arial" pitchFamily="34" charset="0"/>
              </a:rPr>
              <a:t>Use the time(1) command to see if your program is </a:t>
            </a:r>
          </a:p>
          <a:p>
            <a:pPr lvl="1"/>
            <a:r>
              <a:rPr lang="en-US" sz="2000" dirty="0" smtClean="0">
                <a:latin typeface="Arial" pitchFamily="34" charset="0"/>
              </a:rPr>
              <a:t>compute-bound,</a:t>
            </a:r>
          </a:p>
          <a:p>
            <a:pPr lvl="1"/>
            <a:r>
              <a:rPr lang="en-US" sz="2000" dirty="0" smtClean="0">
                <a:latin typeface="Arial" pitchFamily="34" charset="0"/>
              </a:rPr>
              <a:t> memory bound,</a:t>
            </a:r>
          </a:p>
          <a:p>
            <a:pPr lvl="1"/>
            <a:r>
              <a:rPr lang="en-US" sz="2000" dirty="0" smtClean="0">
                <a:latin typeface="Arial" pitchFamily="34" charset="0"/>
              </a:rPr>
              <a:t>I/O bound</a:t>
            </a:r>
          </a:p>
        </p:txBody>
      </p:sp>
      <p:pic>
        <p:nvPicPr>
          <p:cNvPr id="5" name="Picture 1"/>
          <p:cNvPicPr>
            <a:picLocks noChangeAspect="1" noChangeArrowheads="1"/>
          </p:cNvPicPr>
          <p:nvPr/>
        </p:nvPicPr>
        <p:blipFill>
          <a:blip r:embed="rId3"/>
          <a:srcRect/>
          <a:stretch>
            <a:fillRect/>
          </a:stretch>
        </p:blipFill>
        <p:spPr bwMode="auto">
          <a:xfrm>
            <a:off x="6213021" y="2918459"/>
            <a:ext cx="4168320" cy="1889761"/>
          </a:xfrm>
          <a:prstGeom prst="rect">
            <a:avLst/>
          </a:prstGeom>
          <a:noFill/>
          <a:ln w="9525">
            <a:noFill/>
            <a:miter lim="800000"/>
            <a:headEnd/>
            <a:tailEnd/>
          </a:ln>
        </p:spPr>
      </p:pic>
    </p:spTree>
    <p:extLst>
      <p:ext uri="{BB962C8B-B14F-4D97-AF65-F5344CB8AC3E}">
        <p14:creationId xmlns:p14="http://schemas.microsoft.com/office/powerpoint/2010/main" val="27110674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782052" y="2206008"/>
            <a:ext cx="5218698"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400" dirty="0" smtClean="0">
                <a:latin typeface="Arial" pitchFamily="34" charset="0"/>
              </a:rPr>
              <a:t>Write clear, simple code</a:t>
            </a:r>
          </a:p>
          <a:p>
            <a:pPr lvl="1"/>
            <a:r>
              <a:rPr lang="en-US" sz="2000" dirty="0" smtClean="0">
                <a:latin typeface="Arial" pitchFamily="34" charset="0"/>
              </a:rPr>
              <a:t>Clear and readable code to compilers</a:t>
            </a:r>
          </a:p>
          <a:p>
            <a:pPr lvl="1"/>
            <a:r>
              <a:rPr lang="en-US" sz="2000" dirty="0" smtClean="0">
                <a:latin typeface="Arial" pitchFamily="34" charset="0"/>
              </a:rPr>
              <a:t>Modularity</a:t>
            </a:r>
          </a:p>
          <a:p>
            <a:pPr lvl="1"/>
            <a:r>
              <a:rPr lang="en-US" sz="2000" dirty="0" smtClean="0">
                <a:latin typeface="Arial" pitchFamily="34" charset="0"/>
              </a:rPr>
              <a:t>Clean and portable code</a:t>
            </a:r>
          </a:p>
        </p:txBody>
      </p:sp>
      <p:pic>
        <p:nvPicPr>
          <p:cNvPr id="5" name="Picture 1"/>
          <p:cNvPicPr>
            <a:picLocks noChangeAspect="1" noChangeArrowheads="1"/>
          </p:cNvPicPr>
          <p:nvPr/>
        </p:nvPicPr>
        <p:blipFill>
          <a:blip r:embed="rId2"/>
          <a:srcRect/>
          <a:stretch>
            <a:fillRect/>
          </a:stretch>
        </p:blipFill>
        <p:spPr bwMode="auto">
          <a:xfrm>
            <a:off x="6368871" y="3870008"/>
            <a:ext cx="2397442" cy="2397442"/>
          </a:xfrm>
          <a:prstGeom prst="rect">
            <a:avLst/>
          </a:prstGeom>
          <a:noFill/>
          <a:ln w="9525">
            <a:noFill/>
            <a:miter lim="800000"/>
            <a:headEnd/>
            <a:tailEnd/>
          </a:ln>
        </p:spPr>
      </p:pic>
    </p:spTree>
    <p:extLst>
      <p:ext uri="{BB962C8B-B14F-4D97-AF65-F5344CB8AC3E}">
        <p14:creationId xmlns:p14="http://schemas.microsoft.com/office/powerpoint/2010/main" val="26472855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1033512" y="2217438"/>
            <a:ext cx="4927825" cy="5440861"/>
          </a:xfrm>
          <a:prstGeom prst="rect">
            <a:avLst/>
          </a:prstGeom>
        </p:spPr>
        <p:txBody>
          <a:bodyPr>
            <a:no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000" dirty="0" smtClean="0">
                <a:latin typeface="Arial" pitchFamily="34" charset="0"/>
              </a:rPr>
              <a:t>Perspective</a:t>
            </a:r>
          </a:p>
          <a:p>
            <a:pPr lvl="1"/>
            <a:r>
              <a:rPr lang="en-US" sz="2000" dirty="0" smtClean="0">
                <a:latin typeface="Arial" pitchFamily="34" charset="0"/>
              </a:rPr>
              <a:t>Get a sense of how long certain operations take</a:t>
            </a:r>
          </a:p>
          <a:p>
            <a:endParaRPr lang="en-US" sz="2000" dirty="0" smtClean="0"/>
          </a:p>
          <a:p>
            <a:r>
              <a:rPr lang="en-US" sz="2000" dirty="0" smtClean="0"/>
              <a:t>A sure sign of misunderstanding is this fragment:</a:t>
            </a:r>
          </a:p>
          <a:p>
            <a:pPr lvl="1">
              <a:buFont typeface="Arial"/>
              <a:buNone/>
            </a:pPr>
            <a:endParaRPr lang="en-US" sz="2000" dirty="0" smtClean="0"/>
          </a:p>
          <a:p>
            <a:pPr lvl="1">
              <a:buFont typeface="Arial"/>
              <a:buNone/>
            </a:pPr>
            <a:r>
              <a:rPr lang="en-US" sz="2000" dirty="0" smtClean="0"/>
              <a:t>    if (x != 0) x = 0;</a:t>
            </a:r>
          </a:p>
          <a:p>
            <a:pPr lvl="1">
              <a:buFont typeface="Arial"/>
              <a:buNone/>
            </a:pPr>
            <a:endParaRPr lang="en-US" sz="2000" dirty="0" smtClean="0"/>
          </a:p>
          <a:p>
            <a:pPr lvl="1">
              <a:buFont typeface="Arial"/>
              <a:buNone/>
            </a:pPr>
            <a:r>
              <a:rPr lang="en-US" sz="2000" dirty="0" smtClean="0"/>
              <a:t>The intent is to save time by not initializing x if it's already zero. In reality, the test to see whether it's zero or not will take up about as much time as setting it to zero itself would have.</a:t>
            </a:r>
          </a:p>
          <a:p>
            <a:pPr lvl="1">
              <a:buFont typeface="Arial"/>
              <a:buNone/>
            </a:pPr>
            <a:endParaRPr lang="en-US" sz="2000" dirty="0" smtClean="0"/>
          </a:p>
          <a:p>
            <a:pPr lvl="1">
              <a:buFont typeface="Arial"/>
              <a:buNone/>
            </a:pPr>
            <a:r>
              <a:rPr lang="en-US" sz="2000" dirty="0" smtClean="0"/>
              <a:t>    x = 0;</a:t>
            </a:r>
          </a:p>
          <a:p>
            <a:pPr lvl="1">
              <a:buFont typeface="Arial"/>
              <a:buNone/>
            </a:pPr>
            <a:endParaRPr lang="en-US" sz="2000" dirty="0" smtClean="0"/>
          </a:p>
          <a:p>
            <a:pPr lvl="1">
              <a:buFont typeface="Arial"/>
              <a:buNone/>
            </a:pPr>
            <a:r>
              <a:rPr lang="en-US" sz="2000" dirty="0" smtClean="0"/>
              <a:t>has the same effect and will be somewhat faster.</a:t>
            </a:r>
            <a:endParaRPr lang="en-US" sz="2000" dirty="0" smtClean="0">
              <a:latin typeface="Arial" pitchFamily="34" charset="0"/>
            </a:endParaRPr>
          </a:p>
          <a:p>
            <a:pPr lvl="1"/>
            <a:endParaRPr lang="en-US" sz="2000" dirty="0" smtClean="0">
              <a:latin typeface="Arial" pitchFamily="34" charset="0"/>
            </a:endParaRPr>
          </a:p>
        </p:txBody>
      </p:sp>
      <p:pic>
        <p:nvPicPr>
          <p:cNvPr id="5" name="Picture 1"/>
          <p:cNvPicPr>
            <a:picLocks noChangeAspect="1" noChangeArrowheads="1"/>
          </p:cNvPicPr>
          <p:nvPr/>
        </p:nvPicPr>
        <p:blipFill>
          <a:blip r:embed="rId3"/>
          <a:srcRect/>
          <a:stretch>
            <a:fillRect/>
          </a:stretch>
        </p:blipFill>
        <p:spPr bwMode="auto">
          <a:xfrm>
            <a:off x="7349434" y="2875915"/>
            <a:ext cx="2321299" cy="2350135"/>
          </a:xfrm>
          <a:prstGeom prst="rect">
            <a:avLst/>
          </a:prstGeom>
          <a:noFill/>
          <a:ln w="9525">
            <a:noFill/>
            <a:miter lim="800000"/>
            <a:headEnd/>
            <a:tailEnd/>
          </a:ln>
        </p:spPr>
      </p:pic>
    </p:spTree>
    <p:extLst>
      <p:ext uri="{BB962C8B-B14F-4D97-AF65-F5344CB8AC3E}">
        <p14:creationId xmlns:p14="http://schemas.microsoft.com/office/powerpoint/2010/main" val="22983568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896352" y="2708928"/>
            <a:ext cx="5092967"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400" dirty="0" smtClean="0">
                <a:latin typeface="Arial" pitchFamily="34" charset="0"/>
              </a:rPr>
              <a:t>In-lining</a:t>
            </a:r>
          </a:p>
          <a:p>
            <a:pPr lvl="1"/>
            <a:r>
              <a:rPr lang="en-US" sz="2000" dirty="0" err="1" smtClean="0">
                <a:latin typeface="Arial" pitchFamily="34" charset="0"/>
              </a:rPr>
              <a:t>gcc</a:t>
            </a:r>
            <a:r>
              <a:rPr lang="en-US" sz="2000" dirty="0" smtClean="0">
                <a:latin typeface="Arial" pitchFamily="34" charset="0"/>
              </a:rPr>
              <a:t> (with the -</a:t>
            </a:r>
            <a:r>
              <a:rPr lang="en-US" sz="2000" dirty="0" err="1" smtClean="0">
                <a:latin typeface="Arial" pitchFamily="34" charset="0"/>
              </a:rPr>
              <a:t>finline</a:t>
            </a:r>
            <a:r>
              <a:rPr lang="en-US" sz="2000" dirty="0" smtClean="0">
                <a:latin typeface="Arial" pitchFamily="34" charset="0"/>
              </a:rPr>
              <a:t>-functions option) and a few other compilers are capable of </a:t>
            </a:r>
            <a:r>
              <a:rPr lang="en-US" sz="2000" dirty="0" err="1" smtClean="0">
                <a:latin typeface="Arial" pitchFamily="34" charset="0"/>
              </a:rPr>
              <a:t>inlining</a:t>
            </a:r>
            <a:r>
              <a:rPr lang="en-US" sz="2000" dirty="0" smtClean="0">
                <a:latin typeface="Arial" pitchFamily="34" charset="0"/>
              </a:rPr>
              <a:t> small functions at higher optimization levels automatically. </a:t>
            </a:r>
          </a:p>
          <a:p>
            <a:pPr lvl="1"/>
            <a:r>
              <a:rPr lang="en-US" sz="2000" dirty="0" smtClean="0">
                <a:latin typeface="Arial" pitchFamily="34" charset="0"/>
              </a:rPr>
              <a:t>If necessary, C functions can be recoded as macros to obtain similar speedup on compilers with no </a:t>
            </a:r>
            <a:r>
              <a:rPr lang="en-US" sz="2000" dirty="0" err="1" smtClean="0">
                <a:latin typeface="Arial" pitchFamily="34" charset="0"/>
              </a:rPr>
              <a:t>inlining</a:t>
            </a:r>
            <a:r>
              <a:rPr lang="en-US" sz="2000" dirty="0" smtClean="0">
                <a:latin typeface="Arial" pitchFamily="34" charset="0"/>
              </a:rPr>
              <a:t> capability</a:t>
            </a:r>
          </a:p>
          <a:p>
            <a:pPr lvl="1"/>
            <a:endParaRPr lang="en-US" dirty="0" smtClean="0">
              <a:latin typeface="Arial" pitchFamily="34" charset="0"/>
            </a:endParaRPr>
          </a:p>
        </p:txBody>
      </p:sp>
      <p:sp>
        <p:nvSpPr>
          <p:cNvPr id="5" name="TextBox 4"/>
          <p:cNvSpPr txBox="1"/>
          <p:nvPr/>
        </p:nvSpPr>
        <p:spPr>
          <a:xfrm>
            <a:off x="6222403" y="2854019"/>
            <a:ext cx="3496235" cy="2339102"/>
          </a:xfrm>
          <a:prstGeom prst="rect">
            <a:avLst/>
          </a:prstGeom>
          <a:solidFill>
            <a:schemeClr val="accent2">
              <a:lumMod val="40000"/>
              <a:lumOff val="60000"/>
            </a:schemeClr>
          </a:solidFill>
        </p:spPr>
        <p:txBody>
          <a:bodyPr wrap="square" rtlCol="0">
            <a:spAutoFit/>
          </a:bodyPr>
          <a:lstStyle/>
          <a:p>
            <a:r>
              <a:rPr lang="en-US" dirty="0" smtClean="0"/>
              <a:t> </a:t>
            </a:r>
            <a:r>
              <a:rPr lang="en-US" sz="2000" dirty="0" err="1" smtClean="0"/>
              <a:t>int</a:t>
            </a:r>
            <a:r>
              <a:rPr lang="en-US" sz="2000" dirty="0" smtClean="0"/>
              <a:t> </a:t>
            </a:r>
            <a:r>
              <a:rPr lang="en-US" sz="2000" dirty="0" err="1" smtClean="0"/>
              <a:t>foo</a:t>
            </a:r>
            <a:r>
              <a:rPr lang="en-US" sz="2000" dirty="0" smtClean="0"/>
              <a:t>(a, b)  </a:t>
            </a:r>
          </a:p>
          <a:p>
            <a:r>
              <a:rPr lang="en-US" sz="2000" dirty="0" smtClean="0"/>
              <a:t>  {</a:t>
            </a:r>
          </a:p>
          <a:p>
            <a:r>
              <a:rPr lang="en-US" sz="2000" dirty="0" smtClean="0"/>
              <a:t>      a = a - b;  </a:t>
            </a:r>
          </a:p>
          <a:p>
            <a:r>
              <a:rPr lang="en-US" sz="2000" dirty="0" smtClean="0"/>
              <a:t>      b++;</a:t>
            </a:r>
          </a:p>
          <a:p>
            <a:r>
              <a:rPr lang="en-US" sz="2000" dirty="0" smtClean="0"/>
              <a:t>      a = a * b;</a:t>
            </a:r>
          </a:p>
          <a:p>
            <a:r>
              <a:rPr lang="en-US" sz="2000" dirty="0" smtClean="0"/>
              <a:t>      return a;</a:t>
            </a:r>
          </a:p>
          <a:p>
            <a:r>
              <a:rPr lang="en-US" sz="2000" dirty="0" smtClean="0"/>
              <a:t>  }</a:t>
            </a:r>
            <a:endParaRPr lang="en-US" sz="2000" dirty="0"/>
          </a:p>
        </p:txBody>
      </p:sp>
      <p:sp>
        <p:nvSpPr>
          <p:cNvPr id="6" name="TextBox 5"/>
          <p:cNvSpPr txBox="1"/>
          <p:nvPr/>
        </p:nvSpPr>
        <p:spPr>
          <a:xfrm>
            <a:off x="6302413" y="6005469"/>
            <a:ext cx="3998259" cy="707886"/>
          </a:xfrm>
          <a:prstGeom prst="rect">
            <a:avLst/>
          </a:prstGeom>
          <a:solidFill>
            <a:schemeClr val="accent3">
              <a:lumMod val="40000"/>
              <a:lumOff val="60000"/>
            </a:schemeClr>
          </a:solidFill>
        </p:spPr>
        <p:txBody>
          <a:bodyPr wrap="square" rtlCol="0">
            <a:spAutoFit/>
          </a:bodyPr>
          <a:lstStyle/>
          <a:p>
            <a:r>
              <a:rPr lang="en-US" sz="2000" dirty="0" smtClean="0"/>
              <a:t>#define </a:t>
            </a:r>
            <a:r>
              <a:rPr lang="en-US" sz="2000" dirty="0" err="1" smtClean="0"/>
              <a:t>foo</a:t>
            </a:r>
            <a:r>
              <a:rPr lang="en-US" sz="2000" dirty="0" smtClean="0"/>
              <a:t>(a, b) (((a)-(b)) * ((b)+1))</a:t>
            </a:r>
            <a:endParaRPr lang="en-US" sz="2000" dirty="0"/>
          </a:p>
        </p:txBody>
      </p:sp>
    </p:spTree>
    <p:extLst>
      <p:ext uri="{BB962C8B-B14F-4D97-AF65-F5344CB8AC3E}">
        <p14:creationId xmlns:p14="http://schemas.microsoft.com/office/powerpoint/2010/main" val="35629951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439127" y="2240298"/>
            <a:ext cx="3756330"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000" dirty="0" smtClean="0">
                <a:latin typeface="Arial" pitchFamily="34" charset="0"/>
              </a:rPr>
              <a:t>Loop unrolling</a:t>
            </a:r>
          </a:p>
          <a:p>
            <a:pPr lvl="1"/>
            <a:r>
              <a:rPr lang="en-US" sz="2000" dirty="0" smtClean="0">
                <a:latin typeface="Arial" pitchFamily="34" charset="0"/>
              </a:rPr>
              <a:t>Many compilers (e.g. </a:t>
            </a:r>
            <a:r>
              <a:rPr lang="en-US" sz="2000" dirty="0" err="1" smtClean="0">
                <a:latin typeface="Arial" pitchFamily="34" charset="0"/>
              </a:rPr>
              <a:t>gcc</a:t>
            </a:r>
            <a:r>
              <a:rPr lang="en-US" sz="2000" dirty="0" smtClean="0">
                <a:latin typeface="Arial" pitchFamily="34" charset="0"/>
              </a:rPr>
              <a:t> -</a:t>
            </a:r>
            <a:r>
              <a:rPr lang="en-US" sz="2000" dirty="0" err="1" smtClean="0">
                <a:latin typeface="Arial" pitchFamily="34" charset="0"/>
              </a:rPr>
              <a:t>funroll</a:t>
            </a:r>
            <a:r>
              <a:rPr lang="en-US" sz="2000" dirty="0" smtClean="0">
                <a:latin typeface="Arial" pitchFamily="34" charset="0"/>
              </a:rPr>
              <a:t>-loops) will do this, but if you know that yours doesn't you can change your source code a bit to get the same effect.</a:t>
            </a:r>
          </a:p>
          <a:p>
            <a:pPr lvl="1"/>
            <a:endParaRPr lang="en-US" dirty="0" smtClean="0">
              <a:latin typeface="Arial" pitchFamily="34" charset="0"/>
            </a:endParaRPr>
          </a:p>
        </p:txBody>
      </p:sp>
      <p:sp>
        <p:nvSpPr>
          <p:cNvPr id="5" name="TextBox 4"/>
          <p:cNvSpPr txBox="1"/>
          <p:nvPr/>
        </p:nvSpPr>
        <p:spPr>
          <a:xfrm>
            <a:off x="5700656" y="1852363"/>
            <a:ext cx="2707342" cy="1908215"/>
          </a:xfrm>
          <a:prstGeom prst="rect">
            <a:avLst/>
          </a:prstGeom>
          <a:solidFill>
            <a:schemeClr val="accent2">
              <a:lumMod val="40000"/>
              <a:lumOff val="60000"/>
            </a:schemeClr>
          </a:solidFill>
        </p:spPr>
        <p:txBody>
          <a:bodyPr wrap="square" rtlCol="0">
            <a:spAutoFit/>
          </a:bodyPr>
          <a:lstStyle/>
          <a:p>
            <a:r>
              <a:rPr lang="nn-NO" dirty="0" smtClean="0"/>
              <a:t> </a:t>
            </a:r>
            <a:r>
              <a:rPr lang="nn-NO" sz="2000" dirty="0" smtClean="0"/>
              <a:t>for (i = 0; i &lt; 100; i++)  </a:t>
            </a:r>
          </a:p>
          <a:p>
            <a:r>
              <a:rPr lang="nn-NO" sz="2000" dirty="0" smtClean="0"/>
              <a:t>  {</a:t>
            </a:r>
          </a:p>
          <a:p>
            <a:r>
              <a:rPr lang="nn-NO" sz="2000" dirty="0" smtClean="0"/>
              <a:t>      do_stuff(i)</a:t>
            </a:r>
            <a:r>
              <a:rPr lang="nn-NO" dirty="0" smtClean="0"/>
              <a:t>;</a:t>
            </a:r>
          </a:p>
          <a:p>
            <a:r>
              <a:rPr lang="nn-NO" dirty="0" smtClean="0"/>
              <a:t>  }</a:t>
            </a:r>
            <a:endParaRPr lang="en-US" dirty="0"/>
          </a:p>
        </p:txBody>
      </p:sp>
      <p:sp>
        <p:nvSpPr>
          <p:cNvPr id="6" name="TextBox 5"/>
          <p:cNvSpPr txBox="1"/>
          <p:nvPr/>
        </p:nvSpPr>
        <p:spPr>
          <a:xfrm>
            <a:off x="5414906" y="3939441"/>
            <a:ext cx="2707342" cy="4493538"/>
          </a:xfrm>
          <a:prstGeom prst="rect">
            <a:avLst/>
          </a:prstGeom>
          <a:solidFill>
            <a:schemeClr val="accent3">
              <a:lumMod val="40000"/>
              <a:lumOff val="60000"/>
            </a:schemeClr>
          </a:solidFill>
        </p:spPr>
        <p:txBody>
          <a:bodyPr wrap="square" rtlCol="0">
            <a:spAutoFit/>
          </a:bodyPr>
          <a:lstStyle/>
          <a:p>
            <a:endParaRPr lang="pl-PL" dirty="0" smtClean="0"/>
          </a:p>
          <a:p>
            <a:r>
              <a:rPr lang="pl-PL" sz="2000" dirty="0" smtClean="0"/>
              <a:t>  for (i = 0; i &lt; 100; )  </a:t>
            </a:r>
          </a:p>
          <a:p>
            <a:r>
              <a:rPr lang="pl-PL" sz="2000" dirty="0" smtClean="0"/>
              <a:t>  {</a:t>
            </a:r>
          </a:p>
          <a:p>
            <a:r>
              <a:rPr lang="pl-PL" sz="2000" dirty="0" smtClean="0"/>
              <a:t>      do_stuff(i); i++;</a:t>
            </a:r>
          </a:p>
          <a:p>
            <a:r>
              <a:rPr lang="pl-PL" sz="2000" dirty="0" smtClean="0"/>
              <a:t>      do_stuff(i); i++;</a:t>
            </a:r>
          </a:p>
          <a:p>
            <a:r>
              <a:rPr lang="pl-PL" sz="2000" dirty="0" smtClean="0"/>
              <a:t>      do_stuff(i); i++;</a:t>
            </a:r>
          </a:p>
          <a:p>
            <a:r>
              <a:rPr lang="pl-PL" sz="2000" dirty="0" smtClean="0"/>
              <a:t>      do_stuff(i); i++;</a:t>
            </a:r>
          </a:p>
          <a:p>
            <a:r>
              <a:rPr lang="pl-PL" sz="2000" dirty="0" smtClean="0"/>
              <a:t>      do_stuff(i); i++;</a:t>
            </a:r>
          </a:p>
          <a:p>
            <a:r>
              <a:rPr lang="pl-PL" sz="2000" dirty="0" smtClean="0"/>
              <a:t>      do_stuff(i); i++;</a:t>
            </a:r>
          </a:p>
          <a:p>
            <a:r>
              <a:rPr lang="pl-PL" sz="2000" dirty="0" smtClean="0"/>
              <a:t>      do_stuff(i); i++;</a:t>
            </a:r>
          </a:p>
          <a:p>
            <a:r>
              <a:rPr lang="pl-PL" sz="2000" dirty="0" smtClean="0"/>
              <a:t>      do_stuff(i); i++;</a:t>
            </a:r>
          </a:p>
          <a:p>
            <a:r>
              <a:rPr lang="pl-PL" sz="2000" dirty="0" smtClean="0"/>
              <a:t>      do_stuff(i); i++;</a:t>
            </a:r>
          </a:p>
          <a:p>
            <a:r>
              <a:rPr lang="pl-PL" sz="2000" dirty="0" smtClean="0"/>
              <a:t>      do_stuff(i); i++;</a:t>
            </a:r>
          </a:p>
          <a:p>
            <a:r>
              <a:rPr lang="pl-PL" sz="2000" dirty="0" smtClean="0"/>
              <a:t>  }</a:t>
            </a:r>
            <a:endParaRPr lang="en-US" sz="2000" dirty="0"/>
          </a:p>
        </p:txBody>
      </p:sp>
    </p:spTree>
    <p:extLst>
      <p:ext uri="{BB962C8B-B14F-4D97-AF65-F5344CB8AC3E}">
        <p14:creationId xmlns:p14="http://schemas.microsoft.com/office/powerpoint/2010/main" val="15436025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816342" y="2446038"/>
            <a:ext cx="7844236" cy="1470543"/>
          </a:xfrm>
          <a:prstGeom prst="rect">
            <a:avLst/>
          </a:prstGeom>
        </p:spPr>
        <p:txBody>
          <a:bodyPr>
            <a:normAutofit fontScale="62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mtClean="0">
                <a:latin typeface="Arial" pitchFamily="34" charset="0"/>
              </a:rPr>
              <a:t>Loop jamming</a:t>
            </a:r>
          </a:p>
          <a:p>
            <a:pPr lvl="1"/>
            <a:r>
              <a:rPr lang="en-US" smtClean="0">
                <a:latin typeface="Arial" pitchFamily="34" charset="0"/>
              </a:rPr>
              <a:t>The idea is to combine adjacent loops which loop over the same range of the same variable.</a:t>
            </a:r>
            <a:endParaRPr lang="en-US" dirty="0" smtClean="0">
              <a:latin typeface="Arial" pitchFamily="34" charset="0"/>
            </a:endParaRPr>
          </a:p>
        </p:txBody>
      </p:sp>
      <p:sp>
        <p:nvSpPr>
          <p:cNvPr id="5" name="TextBox 4"/>
          <p:cNvSpPr txBox="1"/>
          <p:nvPr/>
        </p:nvSpPr>
        <p:spPr>
          <a:xfrm>
            <a:off x="1201942" y="4167019"/>
            <a:ext cx="6526308" cy="1938992"/>
          </a:xfrm>
          <a:prstGeom prst="rect">
            <a:avLst/>
          </a:prstGeom>
          <a:solidFill>
            <a:schemeClr val="accent2">
              <a:lumMod val="40000"/>
              <a:lumOff val="60000"/>
            </a:schemeClr>
          </a:solidFill>
        </p:spPr>
        <p:txBody>
          <a:bodyPr wrap="square" rtlCol="0">
            <a:spAutoFit/>
          </a:bodyPr>
          <a:lstStyle/>
          <a:p>
            <a:r>
              <a:rPr lang="en-US" sz="2000" dirty="0" smtClean="0"/>
              <a:t>for (</a:t>
            </a:r>
            <a:r>
              <a:rPr lang="en-US" sz="2000" dirty="0" err="1" smtClean="0"/>
              <a:t>i</a:t>
            </a:r>
            <a:r>
              <a:rPr lang="en-US" sz="2000" dirty="0" smtClean="0"/>
              <a:t> = 0; </a:t>
            </a:r>
            <a:r>
              <a:rPr lang="en-US" sz="2000" dirty="0" err="1" smtClean="0"/>
              <a:t>i</a:t>
            </a:r>
            <a:r>
              <a:rPr lang="en-US" sz="2000" dirty="0" smtClean="0"/>
              <a:t> &lt; MAX; </a:t>
            </a:r>
            <a:r>
              <a:rPr lang="en-US" sz="2000" dirty="0" err="1" smtClean="0"/>
              <a:t>i</a:t>
            </a:r>
            <a:r>
              <a:rPr lang="en-US" sz="2000" dirty="0" smtClean="0"/>
              <a:t>++)   /* initialize 2d array to 0's */  </a:t>
            </a:r>
          </a:p>
          <a:p>
            <a:r>
              <a:rPr lang="en-US" sz="2000" dirty="0" smtClean="0"/>
              <a:t>      for (j = 0; j &lt; MAX; j++)</a:t>
            </a:r>
          </a:p>
          <a:p>
            <a:r>
              <a:rPr lang="en-US" sz="2000" dirty="0" smtClean="0"/>
              <a:t>          a[</a:t>
            </a:r>
            <a:r>
              <a:rPr lang="en-US" sz="2000" dirty="0" err="1" smtClean="0"/>
              <a:t>i</a:t>
            </a:r>
            <a:r>
              <a:rPr lang="en-US" sz="2000" dirty="0" smtClean="0"/>
              <a:t>][j] = 0.0;</a:t>
            </a:r>
          </a:p>
          <a:p>
            <a:r>
              <a:rPr lang="en-US" sz="2000" dirty="0" smtClean="0"/>
              <a:t>  for (</a:t>
            </a:r>
            <a:r>
              <a:rPr lang="en-US" sz="2000" dirty="0" err="1" smtClean="0"/>
              <a:t>i</a:t>
            </a:r>
            <a:r>
              <a:rPr lang="en-US" sz="2000" dirty="0" smtClean="0"/>
              <a:t> = 0; </a:t>
            </a:r>
            <a:r>
              <a:rPr lang="en-US" sz="2000" dirty="0" err="1" smtClean="0"/>
              <a:t>i</a:t>
            </a:r>
            <a:r>
              <a:rPr lang="en-US" sz="2000" dirty="0" smtClean="0"/>
              <a:t> &lt; MAX; </a:t>
            </a:r>
            <a:r>
              <a:rPr lang="en-US" sz="2000" dirty="0" err="1" smtClean="0"/>
              <a:t>i</a:t>
            </a:r>
            <a:r>
              <a:rPr lang="en-US" sz="2000" dirty="0" smtClean="0"/>
              <a:t>++)   /* put 1's along the diagonal */</a:t>
            </a:r>
          </a:p>
          <a:p>
            <a:r>
              <a:rPr lang="en-US" sz="2000" dirty="0" smtClean="0"/>
              <a:t>      a[</a:t>
            </a:r>
            <a:r>
              <a:rPr lang="en-US" sz="2000" dirty="0" err="1" smtClean="0"/>
              <a:t>i</a:t>
            </a:r>
            <a:r>
              <a:rPr lang="en-US" sz="2000" dirty="0" smtClean="0"/>
              <a:t>][</a:t>
            </a:r>
            <a:r>
              <a:rPr lang="en-US" sz="2000" dirty="0" err="1" smtClean="0"/>
              <a:t>i</a:t>
            </a:r>
            <a:r>
              <a:rPr lang="en-US" sz="2000" dirty="0" smtClean="0"/>
              <a:t>] = 1.0;</a:t>
            </a:r>
            <a:endParaRPr lang="en-US" sz="2000" dirty="0"/>
          </a:p>
        </p:txBody>
      </p:sp>
      <p:sp>
        <p:nvSpPr>
          <p:cNvPr id="6" name="TextBox 5"/>
          <p:cNvSpPr txBox="1"/>
          <p:nvPr/>
        </p:nvSpPr>
        <p:spPr>
          <a:xfrm>
            <a:off x="1201941" y="6356449"/>
            <a:ext cx="6526309" cy="1938992"/>
          </a:xfrm>
          <a:prstGeom prst="rect">
            <a:avLst/>
          </a:prstGeom>
          <a:solidFill>
            <a:schemeClr val="accent3">
              <a:lumMod val="40000"/>
              <a:lumOff val="60000"/>
            </a:schemeClr>
          </a:solidFill>
        </p:spPr>
        <p:txBody>
          <a:bodyPr wrap="square" rtlCol="0">
            <a:spAutoFit/>
          </a:bodyPr>
          <a:lstStyle/>
          <a:p>
            <a:r>
              <a:rPr lang="en-US" sz="2000" dirty="0" smtClean="0"/>
              <a:t>for (</a:t>
            </a:r>
            <a:r>
              <a:rPr lang="en-US" sz="2000" dirty="0" err="1" smtClean="0"/>
              <a:t>i</a:t>
            </a:r>
            <a:r>
              <a:rPr lang="en-US" sz="2000" dirty="0" smtClean="0"/>
              <a:t> = 0; </a:t>
            </a:r>
            <a:r>
              <a:rPr lang="en-US" sz="2000" dirty="0" err="1" smtClean="0"/>
              <a:t>i</a:t>
            </a:r>
            <a:r>
              <a:rPr lang="en-US" sz="2000" dirty="0" smtClean="0"/>
              <a:t> &lt; MAX; </a:t>
            </a:r>
            <a:r>
              <a:rPr lang="en-US" sz="2000" dirty="0" err="1" smtClean="0"/>
              <a:t>i</a:t>
            </a:r>
            <a:r>
              <a:rPr lang="en-US" sz="2000" dirty="0" smtClean="0"/>
              <a:t>++)</a:t>
            </a:r>
          </a:p>
          <a:p>
            <a:r>
              <a:rPr lang="en-US" sz="2000" dirty="0" smtClean="0"/>
              <a:t>  {</a:t>
            </a:r>
          </a:p>
          <a:p>
            <a:r>
              <a:rPr lang="en-US" sz="2000" dirty="0" smtClean="0"/>
              <a:t>      for (j = 0; j &lt; MAX; j++)</a:t>
            </a:r>
          </a:p>
          <a:p>
            <a:r>
              <a:rPr lang="en-US" sz="2000" dirty="0" smtClean="0"/>
              <a:t>          a[</a:t>
            </a:r>
            <a:r>
              <a:rPr lang="en-US" sz="2000" dirty="0" err="1" smtClean="0"/>
              <a:t>i</a:t>
            </a:r>
            <a:r>
              <a:rPr lang="en-US" sz="2000" dirty="0" smtClean="0"/>
              <a:t>][j] = 0.0;      /* initialize 2d array to 0's */  </a:t>
            </a:r>
          </a:p>
          <a:p>
            <a:r>
              <a:rPr lang="en-US" sz="2000" dirty="0" smtClean="0"/>
              <a:t>      a[</a:t>
            </a:r>
            <a:r>
              <a:rPr lang="en-US" sz="2000" dirty="0" err="1" smtClean="0"/>
              <a:t>i</a:t>
            </a:r>
            <a:r>
              <a:rPr lang="en-US" sz="2000" dirty="0" smtClean="0"/>
              <a:t>][</a:t>
            </a:r>
            <a:r>
              <a:rPr lang="en-US" sz="2000" dirty="0" err="1" smtClean="0"/>
              <a:t>i</a:t>
            </a:r>
            <a:r>
              <a:rPr lang="en-US" sz="2000" dirty="0" smtClean="0"/>
              <a:t>] = 1.0;          /* put 1's along the diagonal */</a:t>
            </a:r>
          </a:p>
          <a:p>
            <a:r>
              <a:rPr lang="en-US" sz="2000" dirty="0" smtClean="0"/>
              <a:t>  }</a:t>
            </a:r>
            <a:endParaRPr lang="en-US" sz="2000" dirty="0"/>
          </a:p>
        </p:txBody>
      </p:sp>
    </p:spTree>
    <p:extLst>
      <p:ext uri="{BB962C8B-B14F-4D97-AF65-F5344CB8AC3E}">
        <p14:creationId xmlns:p14="http://schemas.microsoft.com/office/powerpoint/2010/main" val="41044981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1022080" y="1887412"/>
            <a:ext cx="7844236" cy="1219531"/>
          </a:xfrm>
          <a:prstGeom prst="rect">
            <a:avLst/>
          </a:prstGeom>
        </p:spPr>
        <p:txBody>
          <a:bodyPr>
            <a:normAutofit fontScale="47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mtClean="0">
                <a:latin typeface="Arial" pitchFamily="34" charset="0"/>
              </a:rPr>
              <a:t>Strength Reduction</a:t>
            </a:r>
          </a:p>
          <a:p>
            <a:pPr lvl="1"/>
            <a:r>
              <a:rPr lang="en-US" smtClean="0">
                <a:latin typeface="Arial" pitchFamily="34" charset="0"/>
              </a:rPr>
              <a:t>Strength reduction is the replacement of an expression by a different expression that yields the same value but is cheaper to compute.</a:t>
            </a:r>
            <a:endParaRPr lang="en-US" dirty="0" smtClean="0">
              <a:latin typeface="Arial" pitchFamily="34" charset="0"/>
            </a:endParaRPr>
          </a:p>
        </p:txBody>
      </p:sp>
      <p:sp>
        <p:nvSpPr>
          <p:cNvPr id="5" name="TextBox 4"/>
          <p:cNvSpPr txBox="1"/>
          <p:nvPr/>
        </p:nvSpPr>
        <p:spPr>
          <a:xfrm>
            <a:off x="1407681" y="3106943"/>
            <a:ext cx="6185649" cy="2646878"/>
          </a:xfrm>
          <a:prstGeom prst="rect">
            <a:avLst/>
          </a:prstGeom>
          <a:solidFill>
            <a:schemeClr val="accent2">
              <a:lumMod val="40000"/>
              <a:lumOff val="60000"/>
            </a:schemeClr>
          </a:solidFill>
        </p:spPr>
        <p:txBody>
          <a:bodyPr wrap="square" rtlCol="0">
            <a:spAutoFit/>
          </a:bodyPr>
          <a:lstStyle/>
          <a:p>
            <a:r>
              <a:rPr lang="en-US" dirty="0" smtClean="0"/>
              <a:t> </a:t>
            </a:r>
            <a:r>
              <a:rPr lang="pl-PL" sz="2000" dirty="0" smtClean="0"/>
              <a:t>x = w % 8;</a:t>
            </a:r>
          </a:p>
          <a:p>
            <a:r>
              <a:rPr lang="pl-PL" sz="2000" dirty="0" smtClean="0"/>
              <a:t> y = pow(x, 2.0);</a:t>
            </a:r>
          </a:p>
          <a:p>
            <a:r>
              <a:rPr lang="pl-PL" sz="2000" dirty="0" smtClean="0"/>
              <a:t> z = y * 33;</a:t>
            </a:r>
          </a:p>
          <a:p>
            <a:r>
              <a:rPr lang="pl-PL" sz="2000" dirty="0" smtClean="0"/>
              <a:t> for (i = 0; i &lt; MAX; i++)  </a:t>
            </a:r>
          </a:p>
          <a:p>
            <a:r>
              <a:rPr lang="pl-PL" sz="2000" dirty="0" smtClean="0"/>
              <a:t> {</a:t>
            </a:r>
          </a:p>
          <a:p>
            <a:r>
              <a:rPr lang="pl-PL" sz="2000" dirty="0" smtClean="0"/>
              <a:t>     h = 14 * i; </a:t>
            </a:r>
          </a:p>
          <a:p>
            <a:r>
              <a:rPr lang="pl-PL" sz="2000" dirty="0" smtClean="0"/>
              <a:t>     printf("%d", h);</a:t>
            </a:r>
          </a:p>
          <a:p>
            <a:r>
              <a:rPr lang="pl-PL" sz="2000" dirty="0" smtClean="0"/>
              <a:t>  }</a:t>
            </a:r>
            <a:endParaRPr lang="en-US" sz="2000" dirty="0"/>
          </a:p>
        </p:txBody>
      </p:sp>
      <p:sp>
        <p:nvSpPr>
          <p:cNvPr id="6" name="TextBox 5"/>
          <p:cNvSpPr txBox="1"/>
          <p:nvPr/>
        </p:nvSpPr>
        <p:spPr>
          <a:xfrm>
            <a:off x="1521981" y="5963907"/>
            <a:ext cx="6185649" cy="3170099"/>
          </a:xfrm>
          <a:prstGeom prst="rect">
            <a:avLst/>
          </a:prstGeom>
          <a:solidFill>
            <a:schemeClr val="accent3">
              <a:lumMod val="40000"/>
              <a:lumOff val="60000"/>
            </a:schemeClr>
          </a:solidFill>
        </p:spPr>
        <p:txBody>
          <a:bodyPr wrap="square" rtlCol="0">
            <a:spAutoFit/>
          </a:bodyPr>
          <a:lstStyle/>
          <a:p>
            <a:r>
              <a:rPr lang="en-US" sz="2000" dirty="0" smtClean="0"/>
              <a:t>x = w &amp; 7;             /* bit-and cheaper than remainder */  </a:t>
            </a:r>
          </a:p>
          <a:p>
            <a:r>
              <a:rPr lang="en-US" sz="2000" dirty="0" smtClean="0"/>
              <a:t> y = x * x;             /* </a:t>
            </a:r>
            <a:r>
              <a:rPr lang="en-US" sz="2000" dirty="0" err="1" smtClean="0"/>
              <a:t>mult</a:t>
            </a:r>
            <a:r>
              <a:rPr lang="en-US" sz="2000" dirty="0" smtClean="0"/>
              <a:t> is cheaper than power-of */</a:t>
            </a:r>
          </a:p>
          <a:p>
            <a:r>
              <a:rPr lang="en-US" sz="2000" dirty="0" smtClean="0"/>
              <a:t> z = (y &lt;&lt; 5) + y;      /* shift &amp; add cheaper than </a:t>
            </a:r>
            <a:r>
              <a:rPr lang="en-US" sz="2000" dirty="0" err="1" smtClean="0"/>
              <a:t>mult</a:t>
            </a:r>
            <a:r>
              <a:rPr lang="en-US" sz="2000" dirty="0" smtClean="0"/>
              <a:t> */</a:t>
            </a:r>
          </a:p>
          <a:p>
            <a:r>
              <a:rPr lang="en-US" sz="2000" dirty="0" smtClean="0"/>
              <a:t> for (</a:t>
            </a:r>
            <a:r>
              <a:rPr lang="en-US" sz="2000" dirty="0" err="1" smtClean="0"/>
              <a:t>i</a:t>
            </a:r>
            <a:r>
              <a:rPr lang="en-US" sz="2000" dirty="0" smtClean="0"/>
              <a:t> = h = 0; </a:t>
            </a:r>
            <a:r>
              <a:rPr lang="en-US" sz="2000" dirty="0" err="1" smtClean="0"/>
              <a:t>i</a:t>
            </a:r>
            <a:r>
              <a:rPr lang="en-US" sz="2000" dirty="0" smtClean="0"/>
              <a:t> &lt; MAX; </a:t>
            </a:r>
            <a:r>
              <a:rPr lang="en-US" sz="2000" dirty="0" err="1" smtClean="0"/>
              <a:t>i</a:t>
            </a:r>
            <a:r>
              <a:rPr lang="en-US" sz="2000" dirty="0" smtClean="0"/>
              <a:t>++) </a:t>
            </a:r>
          </a:p>
          <a:p>
            <a:r>
              <a:rPr lang="en-US" sz="2000" dirty="0" smtClean="0"/>
              <a:t> {</a:t>
            </a:r>
          </a:p>
          <a:p>
            <a:r>
              <a:rPr lang="en-US" sz="2000" dirty="0" smtClean="0"/>
              <a:t>     </a:t>
            </a:r>
            <a:r>
              <a:rPr lang="en-US" sz="2000" dirty="0" err="1" smtClean="0"/>
              <a:t>printf</a:t>
            </a:r>
            <a:r>
              <a:rPr lang="en-US" sz="2000" dirty="0" smtClean="0"/>
              <a:t>("%d", h);</a:t>
            </a:r>
          </a:p>
          <a:p>
            <a:r>
              <a:rPr lang="en-US" sz="2000" dirty="0" smtClean="0"/>
              <a:t>     h += 14;           /* addition cheaper than </a:t>
            </a:r>
            <a:r>
              <a:rPr lang="en-US" sz="2000" dirty="0" err="1" smtClean="0"/>
              <a:t>mult</a:t>
            </a:r>
            <a:r>
              <a:rPr lang="en-US" sz="2000" dirty="0" smtClean="0"/>
              <a:t> */</a:t>
            </a:r>
          </a:p>
          <a:p>
            <a:r>
              <a:rPr lang="en-US" sz="2000" dirty="0" smtClean="0"/>
              <a:t> }</a:t>
            </a:r>
            <a:endParaRPr lang="en-US" sz="2000" dirty="0"/>
          </a:p>
        </p:txBody>
      </p:sp>
    </p:spTree>
    <p:extLst>
      <p:ext uri="{BB962C8B-B14F-4D97-AF65-F5344CB8AC3E}">
        <p14:creationId xmlns:p14="http://schemas.microsoft.com/office/powerpoint/2010/main" val="39425158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439127" y="2517476"/>
            <a:ext cx="7844236" cy="1989923"/>
          </a:xfrm>
          <a:prstGeom prst="rect">
            <a:avLst/>
          </a:prstGeom>
        </p:spPr>
        <p:txBody>
          <a:bodyPr>
            <a:normAutofit fontScale="47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dirty="0" smtClean="0">
                <a:latin typeface="Arial" pitchFamily="34" charset="0"/>
              </a:rPr>
              <a:t>Loop invariant Computations</a:t>
            </a:r>
          </a:p>
          <a:p>
            <a:pPr lvl="1"/>
            <a:r>
              <a:rPr lang="en-US" dirty="0" smtClean="0">
                <a:latin typeface="Arial" pitchFamily="34" charset="0"/>
              </a:rPr>
              <a:t>Any part of a computation that does not depend on the loop variable and which is not subject to side effects can be moved out of the loop entirely.</a:t>
            </a:r>
          </a:p>
          <a:p>
            <a:pPr lvl="1"/>
            <a:r>
              <a:rPr lang="en-US" dirty="0" smtClean="0">
                <a:latin typeface="Arial" pitchFamily="34" charset="0"/>
              </a:rPr>
              <a:t>A common but not-always-optimized-away case is the repeated use of an expression in successive statements.</a:t>
            </a:r>
          </a:p>
        </p:txBody>
      </p:sp>
      <p:sp>
        <p:nvSpPr>
          <p:cNvPr id="5" name="TextBox 4"/>
          <p:cNvSpPr txBox="1"/>
          <p:nvPr/>
        </p:nvSpPr>
        <p:spPr>
          <a:xfrm>
            <a:off x="1099072" y="4507399"/>
            <a:ext cx="6526308" cy="1631216"/>
          </a:xfrm>
          <a:prstGeom prst="rect">
            <a:avLst/>
          </a:prstGeom>
          <a:solidFill>
            <a:schemeClr val="accent2">
              <a:lumMod val="40000"/>
              <a:lumOff val="60000"/>
            </a:schemeClr>
          </a:solidFill>
        </p:spPr>
        <p:txBody>
          <a:bodyPr wrap="square" rtlCol="0">
            <a:spAutoFit/>
          </a:bodyPr>
          <a:lstStyle/>
          <a:p>
            <a:r>
              <a:rPr lang="en-US" sz="2000" dirty="0" smtClean="0"/>
              <a:t>total = </a:t>
            </a:r>
          </a:p>
          <a:p>
            <a:r>
              <a:rPr lang="en-US" sz="2000" dirty="0" smtClean="0"/>
              <a:t>    a-&gt;b-&gt;c[4]-&gt;aardvark +  </a:t>
            </a:r>
          </a:p>
          <a:p>
            <a:r>
              <a:rPr lang="en-US" sz="2000" dirty="0" smtClean="0"/>
              <a:t>    a-&gt;b-&gt;c[4]-&gt;baboon +</a:t>
            </a:r>
          </a:p>
          <a:p>
            <a:r>
              <a:rPr lang="en-US" sz="2000" dirty="0" smtClean="0"/>
              <a:t>    a-&gt;b-&gt;c[4]-&gt;cheetah +</a:t>
            </a:r>
          </a:p>
          <a:p>
            <a:r>
              <a:rPr lang="en-US" sz="2000" dirty="0" smtClean="0"/>
              <a:t>    a-&gt;b-&gt;c[4]-&gt;dog;</a:t>
            </a:r>
            <a:endParaRPr lang="en-US" sz="2000" dirty="0"/>
          </a:p>
        </p:txBody>
      </p:sp>
      <p:sp>
        <p:nvSpPr>
          <p:cNvPr id="6" name="TextBox 5"/>
          <p:cNvSpPr txBox="1"/>
          <p:nvPr/>
        </p:nvSpPr>
        <p:spPr>
          <a:xfrm>
            <a:off x="1099072" y="6246552"/>
            <a:ext cx="6526309" cy="1938992"/>
          </a:xfrm>
          <a:prstGeom prst="rect">
            <a:avLst/>
          </a:prstGeom>
          <a:solidFill>
            <a:schemeClr val="accent3">
              <a:lumMod val="40000"/>
              <a:lumOff val="60000"/>
            </a:schemeClr>
          </a:solidFill>
        </p:spPr>
        <p:txBody>
          <a:bodyPr wrap="square" rtlCol="0">
            <a:spAutoFit/>
          </a:bodyPr>
          <a:lstStyle/>
          <a:p>
            <a:r>
              <a:rPr lang="en-US" sz="2000" dirty="0" smtClean="0"/>
              <a:t> </a:t>
            </a:r>
            <a:r>
              <a:rPr lang="en-US" sz="2000" dirty="0" err="1" smtClean="0"/>
              <a:t>struct</a:t>
            </a:r>
            <a:r>
              <a:rPr lang="en-US" sz="2000" dirty="0" smtClean="0"/>
              <a:t> animals * temp = a-&gt;b-&gt;c[4];  </a:t>
            </a:r>
          </a:p>
          <a:p>
            <a:r>
              <a:rPr lang="en-US" sz="2000" dirty="0" smtClean="0"/>
              <a:t>  total = </a:t>
            </a:r>
          </a:p>
          <a:p>
            <a:r>
              <a:rPr lang="en-US" sz="2000" dirty="0" smtClean="0"/>
              <a:t>    temp-&gt;aardvark +</a:t>
            </a:r>
          </a:p>
          <a:p>
            <a:r>
              <a:rPr lang="en-US" sz="2000" dirty="0" smtClean="0"/>
              <a:t>    temp-&gt;baboon + </a:t>
            </a:r>
          </a:p>
          <a:p>
            <a:r>
              <a:rPr lang="en-US" sz="2000" dirty="0" smtClean="0"/>
              <a:t>    temp-&gt;cheetah +</a:t>
            </a:r>
          </a:p>
          <a:p>
            <a:r>
              <a:rPr lang="en-US" sz="2000" dirty="0" smtClean="0"/>
              <a:t>    temp-&gt;dog;</a:t>
            </a:r>
            <a:endParaRPr lang="en-US" sz="2000" dirty="0"/>
          </a:p>
        </p:txBody>
      </p:sp>
    </p:spTree>
    <p:extLst>
      <p:ext uri="{BB962C8B-B14F-4D97-AF65-F5344CB8AC3E}">
        <p14:creationId xmlns:p14="http://schemas.microsoft.com/office/powerpoint/2010/main" val="41510321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930642" y="2514618"/>
            <a:ext cx="5904498"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400" dirty="0" smtClean="0">
                <a:latin typeface="Arial" pitchFamily="34" charset="0"/>
              </a:rPr>
              <a:t>Code for Common case</a:t>
            </a:r>
          </a:p>
          <a:p>
            <a:pPr lvl="1"/>
            <a:r>
              <a:rPr lang="en-US" sz="2000" dirty="0" smtClean="0">
                <a:latin typeface="Arial" pitchFamily="34" charset="0"/>
              </a:rPr>
              <a:t>In a section of code which deals with several alternative situations, place at the beginning the tests and the code for the situations which occur most often.</a:t>
            </a:r>
          </a:p>
          <a:p>
            <a:pPr lvl="1"/>
            <a:endParaRPr lang="en-US" dirty="0" smtClean="0">
              <a:latin typeface="Arial" pitchFamily="34" charset="0"/>
            </a:endParaRPr>
          </a:p>
        </p:txBody>
      </p:sp>
      <p:pic>
        <p:nvPicPr>
          <p:cNvPr id="5" name="Picture 1"/>
          <p:cNvPicPr>
            <a:picLocks noChangeAspect="1" noChangeArrowheads="1"/>
          </p:cNvPicPr>
          <p:nvPr/>
        </p:nvPicPr>
        <p:blipFill>
          <a:blip r:embed="rId3"/>
          <a:srcRect/>
          <a:stretch>
            <a:fillRect/>
          </a:stretch>
        </p:blipFill>
        <p:spPr bwMode="auto">
          <a:xfrm>
            <a:off x="7841332" y="2834323"/>
            <a:ext cx="2351911" cy="2847657"/>
          </a:xfrm>
          <a:prstGeom prst="rect">
            <a:avLst/>
          </a:prstGeom>
          <a:noFill/>
          <a:ln w="9525">
            <a:noFill/>
            <a:miter lim="800000"/>
            <a:headEnd/>
            <a:tailEnd/>
          </a:ln>
        </p:spPr>
      </p:pic>
    </p:spTree>
    <p:extLst>
      <p:ext uri="{BB962C8B-B14F-4D97-AF65-F5344CB8AC3E}">
        <p14:creationId xmlns:p14="http://schemas.microsoft.com/office/powerpoint/2010/main" val="15543707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a:p>
            <a:endParaRPr lang="en-US" dirty="0"/>
          </a:p>
        </p:txBody>
      </p:sp>
      <p:sp>
        <p:nvSpPr>
          <p:cNvPr id="4" name="Rectangle 2"/>
          <p:cNvSpPr txBox="1">
            <a:spLocks noChangeArrowheads="1"/>
          </p:cNvSpPr>
          <p:nvPr/>
        </p:nvSpPr>
        <p:spPr>
          <a:xfrm>
            <a:off x="1250682" y="2823228"/>
            <a:ext cx="6418847"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400" dirty="0" smtClean="0">
                <a:latin typeface="Arial" pitchFamily="34" charset="0"/>
              </a:rPr>
              <a:t>Variables</a:t>
            </a:r>
          </a:p>
          <a:p>
            <a:pPr lvl="1"/>
            <a:r>
              <a:rPr lang="en-US" sz="2000" dirty="0" smtClean="0">
                <a:latin typeface="Arial" pitchFamily="34" charset="0"/>
              </a:rPr>
              <a:t>Avoid referring to global or static variables inside the tightest loops.</a:t>
            </a:r>
          </a:p>
          <a:p>
            <a:pPr lvl="1"/>
            <a:endParaRPr lang="en-US" sz="2000" dirty="0" smtClean="0">
              <a:latin typeface="Arial" pitchFamily="34" charset="0"/>
            </a:endParaRPr>
          </a:p>
          <a:p>
            <a:pPr lvl="1"/>
            <a:r>
              <a:rPr lang="en-US" sz="2000" dirty="0" smtClean="0">
                <a:latin typeface="Arial" pitchFamily="34" charset="0"/>
              </a:rPr>
              <a:t>Don't use the volatile qualifier unless you really mean it. </a:t>
            </a:r>
          </a:p>
          <a:p>
            <a:pPr lvl="1"/>
            <a:endParaRPr lang="en-US" sz="2000" dirty="0" smtClean="0">
              <a:latin typeface="Arial" pitchFamily="34" charset="0"/>
            </a:endParaRPr>
          </a:p>
          <a:p>
            <a:pPr lvl="1"/>
            <a:r>
              <a:rPr lang="en-US" sz="2000" dirty="0" smtClean="0">
                <a:latin typeface="Arial" pitchFamily="34" charset="0"/>
              </a:rPr>
              <a:t>Avoid passing addresses of your variables to other functions</a:t>
            </a:r>
          </a:p>
        </p:txBody>
      </p:sp>
      <p:pic>
        <p:nvPicPr>
          <p:cNvPr id="5" name="Picture 1"/>
          <p:cNvPicPr>
            <a:picLocks noChangeAspect="1" noChangeArrowheads="1"/>
          </p:cNvPicPr>
          <p:nvPr/>
        </p:nvPicPr>
        <p:blipFill>
          <a:blip r:embed="rId3"/>
          <a:srcRect/>
          <a:stretch>
            <a:fillRect/>
          </a:stretch>
        </p:blipFill>
        <p:spPr bwMode="auto">
          <a:xfrm>
            <a:off x="7998159" y="3189923"/>
            <a:ext cx="3431841" cy="2178367"/>
          </a:xfrm>
          <a:prstGeom prst="rect">
            <a:avLst/>
          </a:prstGeom>
          <a:noFill/>
          <a:ln w="9525">
            <a:noFill/>
            <a:miter lim="800000"/>
            <a:headEnd/>
            <a:tailEnd/>
          </a:ln>
        </p:spPr>
      </p:pic>
    </p:spTree>
    <p:extLst>
      <p:ext uri="{BB962C8B-B14F-4D97-AF65-F5344CB8AC3E}">
        <p14:creationId xmlns:p14="http://schemas.microsoft.com/office/powerpoint/2010/main" val="2298902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t>Un-initialized local variables  (Incorrect Code)</a:t>
            </a:r>
          </a:p>
        </p:txBody>
      </p:sp>
      <p:sp>
        <p:nvSpPr>
          <p:cNvPr id="4" name="Text Placeholder 3"/>
          <p:cNvSpPr>
            <a:spLocks noGrp="1" noChangeArrowheads="1"/>
          </p:cNvSpPr>
          <p:nvPr>
            <p:ph type="body" idx="4294967295"/>
          </p:nvPr>
        </p:nvSpPr>
        <p:spPr>
          <a:xfrm>
            <a:off x="1094604" y="2068830"/>
            <a:ext cx="8036832" cy="762000"/>
          </a:xfrm>
          <a:prstGeom prst="rect">
            <a:avLst/>
          </a:prstGeom>
          <a:noFill/>
          <a:ln/>
        </p:spPr>
        <p:txBody>
          <a:bodyPr rIns="91440"/>
          <a:lstStyle/>
          <a:p>
            <a:pPr>
              <a:buNone/>
            </a:pPr>
            <a:r>
              <a:rPr lang="en-US" sz="2800" dirty="0">
                <a:solidFill>
                  <a:srgbClr val="0000FF"/>
                </a:solidFill>
              </a:rPr>
              <a:t>Identify the problem in this code snippet</a:t>
            </a:r>
            <a:endParaRPr lang="en-US" sz="2800" dirty="0"/>
          </a:p>
        </p:txBody>
      </p:sp>
      <p:sp>
        <p:nvSpPr>
          <p:cNvPr id="5" name="Text Box 4"/>
          <p:cNvSpPr txBox="1">
            <a:spLocks noChangeArrowheads="1"/>
          </p:cNvSpPr>
          <p:nvPr/>
        </p:nvSpPr>
        <p:spPr bwMode="auto">
          <a:xfrm>
            <a:off x="1036320" y="3249930"/>
            <a:ext cx="7239000" cy="2781300"/>
          </a:xfrm>
          <a:prstGeom prst="rect">
            <a:avLst/>
          </a:prstGeom>
          <a:noFill/>
          <a:ln w="9525" algn="ctr">
            <a:noFill/>
            <a:miter lim="800000"/>
            <a:headEnd/>
            <a:tailEnd/>
          </a:ln>
          <a:effectLst/>
        </p:spPr>
        <p:txBody>
          <a:bodyPr>
            <a:spAutoFit/>
          </a:bodyPr>
          <a:lstStyle/>
          <a:p>
            <a:r>
              <a:rPr lang="en-US" sz="1600" dirty="0"/>
              <a:t>#include&lt;</a:t>
            </a:r>
            <a:r>
              <a:rPr lang="en-US" sz="1600" dirty="0" err="1"/>
              <a:t>stdio.h</a:t>
            </a:r>
            <a:r>
              <a:rPr lang="en-US" sz="1600" dirty="0"/>
              <a:t>&gt;</a:t>
            </a:r>
          </a:p>
          <a:p>
            <a:r>
              <a:rPr lang="en-US" sz="1600" dirty="0" err="1"/>
              <a:t>int</a:t>
            </a:r>
            <a:r>
              <a:rPr lang="en-US" sz="1600" dirty="0"/>
              <a:t> main()</a:t>
            </a:r>
          </a:p>
          <a:p>
            <a:r>
              <a:rPr lang="en-US" sz="1600" dirty="0"/>
              <a:t>{</a:t>
            </a:r>
          </a:p>
          <a:p>
            <a:r>
              <a:rPr lang="en-US" sz="1600" dirty="0"/>
              <a:t>        </a:t>
            </a:r>
            <a:r>
              <a:rPr lang="en-US" sz="1600" dirty="0" err="1"/>
              <a:t>int</a:t>
            </a:r>
            <a:r>
              <a:rPr lang="en-US" sz="1600" dirty="0"/>
              <a:t> </a:t>
            </a:r>
            <a:r>
              <a:rPr lang="en-US" sz="1600" dirty="0" err="1"/>
              <a:t>i,k</a:t>
            </a:r>
            <a:r>
              <a:rPr lang="en-US" sz="1600" dirty="0"/>
              <a:t>;</a:t>
            </a:r>
          </a:p>
          <a:p>
            <a:r>
              <a:rPr lang="en-US" sz="1600" dirty="0"/>
              <a:t>        for(</a:t>
            </a:r>
            <a:r>
              <a:rPr lang="en-US" sz="1600" dirty="0" err="1"/>
              <a:t>i</a:t>
            </a:r>
            <a:r>
              <a:rPr lang="en-US" sz="1600" dirty="0"/>
              <a:t> = 0;i &lt; 9;i++)</a:t>
            </a:r>
          </a:p>
          <a:p>
            <a:r>
              <a:rPr lang="en-US" sz="1600" dirty="0"/>
              <a:t>        {</a:t>
            </a:r>
          </a:p>
          <a:p>
            <a:r>
              <a:rPr lang="en-US" sz="1600" dirty="0"/>
              <a:t>                k = k + 1;</a:t>
            </a:r>
          </a:p>
          <a:p>
            <a:r>
              <a:rPr lang="en-US" sz="1600" dirty="0"/>
              <a:t>        }</a:t>
            </a:r>
          </a:p>
          <a:p>
            <a:r>
              <a:rPr lang="en-US" sz="1600" dirty="0"/>
              <a:t>        </a:t>
            </a:r>
            <a:r>
              <a:rPr lang="en-US" sz="1600" dirty="0" err="1"/>
              <a:t>printf</a:t>
            </a:r>
            <a:r>
              <a:rPr lang="en-US" sz="1600" dirty="0"/>
              <a:t>("final value of k:%d\</a:t>
            </a:r>
            <a:r>
              <a:rPr lang="en-US" sz="1600" dirty="0" err="1"/>
              <a:t>n",k</a:t>
            </a:r>
            <a:r>
              <a:rPr lang="en-US" sz="1600" dirty="0"/>
              <a:t>);</a:t>
            </a:r>
          </a:p>
          <a:p>
            <a:r>
              <a:rPr lang="en-US" sz="1600" dirty="0"/>
              <a:t>        return 0;</a:t>
            </a:r>
          </a:p>
          <a:p>
            <a:r>
              <a:rPr lang="en-US" sz="1600" dirty="0"/>
              <a:t>}</a:t>
            </a:r>
          </a:p>
        </p:txBody>
      </p:sp>
      <p:sp>
        <p:nvSpPr>
          <p:cNvPr id="6" name="AutoShape 5"/>
          <p:cNvSpPr>
            <a:spLocks noChangeArrowheads="1"/>
          </p:cNvSpPr>
          <p:nvPr/>
        </p:nvSpPr>
        <p:spPr bwMode="auto">
          <a:xfrm>
            <a:off x="807720" y="6450330"/>
            <a:ext cx="8610600" cy="1295400"/>
          </a:xfrm>
          <a:prstGeom prst="wedgeEllipseCallout">
            <a:avLst>
              <a:gd name="adj1" fmla="val -34181"/>
              <a:gd name="adj2" fmla="val -230023"/>
            </a:avLst>
          </a:prstGeom>
          <a:noFill/>
          <a:ln w="9525" algn="ctr">
            <a:solidFill>
              <a:schemeClr val="tx2"/>
            </a:solidFill>
            <a:miter lim="800000"/>
            <a:headEnd/>
            <a:tailEnd/>
          </a:ln>
          <a:effectLst/>
        </p:spPr>
        <p:txBody>
          <a:bodyPr/>
          <a:lstStyle/>
          <a:p>
            <a:pPr marL="342900" indent="-342900" eaLnBrk="1" hangingPunct="1">
              <a:spcBef>
                <a:spcPct val="20000"/>
              </a:spcBef>
              <a:buSzPct val="85000"/>
              <a:buFont typeface="Times" pitchFamily="18" charset="0"/>
              <a:buNone/>
            </a:pPr>
            <a:r>
              <a:rPr lang="en-US" sz="1600">
                <a:solidFill>
                  <a:srgbClr val="FF6B11"/>
                </a:solidFill>
              </a:rPr>
              <a:t>Here  </a:t>
            </a:r>
            <a:r>
              <a:rPr lang="en-US" sz="1600" i="1">
                <a:solidFill>
                  <a:srgbClr val="FF6B11"/>
                </a:solidFill>
              </a:rPr>
              <a:t>k</a:t>
            </a:r>
            <a:r>
              <a:rPr lang="en-US" sz="1600">
                <a:solidFill>
                  <a:srgbClr val="FF6B11"/>
                </a:solidFill>
              </a:rPr>
              <a:t> is only declared and not initialized so we cannot be sure about it’s initial value. Whatever be the content of the memory location will be the initial value of </a:t>
            </a:r>
            <a:r>
              <a:rPr lang="en-US" sz="1600" i="1">
                <a:solidFill>
                  <a:srgbClr val="FF6B11"/>
                </a:solidFill>
              </a:rPr>
              <a:t>k. </a:t>
            </a:r>
            <a:r>
              <a:rPr lang="en-US" sz="1600">
                <a:solidFill>
                  <a:srgbClr val="FF6B11"/>
                </a:solidFill>
              </a:rPr>
              <a:t>This lead to UMR and also unpredictable output</a:t>
            </a:r>
          </a:p>
        </p:txBody>
      </p:sp>
      <p:sp>
        <p:nvSpPr>
          <p:cNvPr id="7" name="Cloud Callout 6"/>
          <p:cNvSpPr/>
          <p:nvPr/>
        </p:nvSpPr>
        <p:spPr>
          <a:xfrm>
            <a:off x="5133203" y="3249930"/>
            <a:ext cx="5302387" cy="2556510"/>
          </a:xfrm>
          <a:prstGeom prst="cloudCallout">
            <a:avLst>
              <a:gd name="adj1" fmla="val -11632"/>
              <a:gd name="adj2" fmla="val 56440"/>
            </a:avLst>
          </a:prstGeom>
          <a:solidFill>
            <a:schemeClr val="tx2">
              <a:lumMod val="60000"/>
              <a:lumOff val="40000"/>
            </a:schemeClr>
          </a:solidFill>
          <a:effectLst>
            <a:glow rad="101600">
              <a:schemeClr val="accent2">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eaLnBrk="1" hangingPunct="1">
              <a:spcBef>
                <a:spcPct val="20000"/>
              </a:spcBef>
              <a:buSzPct val="85000"/>
              <a:buFont typeface="Times" pitchFamily="18" charset="0"/>
              <a:buNone/>
            </a:pPr>
            <a:r>
              <a:rPr lang="en-US" sz="2000" b="1" dirty="0" smtClean="0">
                <a:solidFill>
                  <a:schemeClr val="bg1"/>
                </a:solidFill>
              </a:rPr>
              <a:t>What warning would be given by “splint” for this piece of code?</a:t>
            </a:r>
          </a:p>
          <a:p>
            <a:pPr marL="342900" indent="-342900" eaLnBrk="1" hangingPunct="1">
              <a:spcBef>
                <a:spcPct val="20000"/>
              </a:spcBef>
              <a:buSzPct val="85000"/>
              <a:buFont typeface="Times" pitchFamily="18" charset="0"/>
              <a:buNone/>
            </a:pPr>
            <a:r>
              <a:rPr lang="en-US" sz="2000" b="1" dirty="0" smtClean="0">
                <a:solidFill>
                  <a:schemeClr val="bg1"/>
                </a:solidFill>
              </a:rPr>
              <a:t>How do you correct the same?</a:t>
            </a:r>
            <a:endParaRPr lang="en-US" sz="2000" b="1" dirty="0">
              <a:solidFill>
                <a:schemeClr val="bg1"/>
              </a:solidFill>
            </a:endParaRPr>
          </a:p>
        </p:txBody>
      </p:sp>
    </p:spTree>
    <p:extLst>
      <p:ext uri="{BB962C8B-B14F-4D97-AF65-F5344CB8AC3E}">
        <p14:creationId xmlns:p14="http://schemas.microsoft.com/office/powerpoint/2010/main" val="37581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p:txBody>
      </p:sp>
      <p:sp>
        <p:nvSpPr>
          <p:cNvPr id="4" name="Rectangle 2"/>
          <p:cNvSpPr txBox="1">
            <a:spLocks noChangeArrowheads="1"/>
          </p:cNvSpPr>
          <p:nvPr/>
        </p:nvSpPr>
        <p:spPr>
          <a:xfrm>
            <a:off x="999223" y="2526048"/>
            <a:ext cx="4927824"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400" dirty="0" smtClean="0">
                <a:latin typeface="Arial" pitchFamily="34" charset="0"/>
              </a:rPr>
              <a:t>Function Calls</a:t>
            </a:r>
          </a:p>
          <a:p>
            <a:pPr lvl="1"/>
            <a:r>
              <a:rPr lang="en-US" sz="2000" dirty="0" smtClean="0">
                <a:latin typeface="Arial" pitchFamily="34" charset="0"/>
              </a:rPr>
              <a:t>While functions and modularity are a good thing, a function call inside an oft-executed loop is a possible bottleneck</a:t>
            </a:r>
          </a:p>
        </p:txBody>
      </p:sp>
      <p:pic>
        <p:nvPicPr>
          <p:cNvPr id="5" name="Picture 1"/>
          <p:cNvPicPr>
            <a:picLocks noChangeAspect="1" noChangeArrowheads="1"/>
          </p:cNvPicPr>
          <p:nvPr/>
        </p:nvPicPr>
        <p:blipFill>
          <a:blip r:embed="rId3"/>
          <a:srcRect/>
          <a:stretch>
            <a:fillRect/>
          </a:stretch>
        </p:blipFill>
        <p:spPr bwMode="auto">
          <a:xfrm>
            <a:off x="8566150" y="2967673"/>
            <a:ext cx="2367280" cy="2866265"/>
          </a:xfrm>
          <a:prstGeom prst="rect">
            <a:avLst/>
          </a:prstGeom>
          <a:noFill/>
          <a:ln w="9525">
            <a:noFill/>
            <a:miter lim="800000"/>
            <a:headEnd/>
            <a:tailEnd/>
          </a:ln>
        </p:spPr>
      </p:pic>
    </p:spTree>
    <p:extLst>
      <p:ext uri="{BB962C8B-B14F-4D97-AF65-F5344CB8AC3E}">
        <p14:creationId xmlns:p14="http://schemas.microsoft.com/office/powerpoint/2010/main" val="284506593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a:p>
            <a:endParaRPr lang="en-US" dirty="0"/>
          </a:p>
        </p:txBody>
      </p:sp>
      <p:sp>
        <p:nvSpPr>
          <p:cNvPr id="4" name="Rectangle 2"/>
          <p:cNvSpPr txBox="1">
            <a:spLocks noChangeArrowheads="1"/>
          </p:cNvSpPr>
          <p:nvPr/>
        </p:nvSpPr>
        <p:spPr>
          <a:xfrm>
            <a:off x="439127" y="2345690"/>
            <a:ext cx="4927824" cy="5440861"/>
          </a:xfrm>
          <a:prstGeom prst="rect">
            <a:avLst/>
          </a:prstGeom>
        </p:spPr>
        <p:txBody>
          <a:bodyPr>
            <a:normAutofit fontScale="550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dirty="0" smtClean="0">
                <a:latin typeface="Arial" pitchFamily="34" charset="0"/>
              </a:rPr>
              <a:t>String Operations</a:t>
            </a:r>
          </a:p>
          <a:p>
            <a:pPr lvl="1"/>
            <a:r>
              <a:rPr lang="en-US" dirty="0" smtClean="0">
                <a:latin typeface="Arial" pitchFamily="34" charset="0"/>
              </a:rPr>
              <a:t>Most of the C library </a:t>
            </a:r>
            <a:r>
              <a:rPr lang="en-US" dirty="0" err="1" smtClean="0">
                <a:latin typeface="Arial" pitchFamily="34" charset="0"/>
              </a:rPr>
              <a:t>str</a:t>
            </a:r>
            <a:r>
              <a:rPr lang="en-US" dirty="0" smtClean="0">
                <a:latin typeface="Arial" pitchFamily="34" charset="0"/>
              </a:rPr>
              <a:t>* and mem* functions operate in time proportional to the length(s) of the string(s) they are given.</a:t>
            </a:r>
          </a:p>
          <a:p>
            <a:r>
              <a:rPr lang="en-US" dirty="0" err="1" smtClean="0">
                <a:latin typeface="Arial" pitchFamily="34" charset="0"/>
              </a:rPr>
              <a:t>strlen</a:t>
            </a:r>
            <a:endParaRPr lang="en-US" dirty="0" smtClean="0">
              <a:latin typeface="Arial" pitchFamily="34" charset="0"/>
            </a:endParaRPr>
          </a:p>
          <a:p>
            <a:pPr lvl="1"/>
            <a:r>
              <a:rPr lang="en-US" dirty="0" smtClean="0">
                <a:latin typeface="Arial" pitchFamily="34" charset="0"/>
              </a:rPr>
              <a:t>Avoid calling </a:t>
            </a:r>
            <a:r>
              <a:rPr lang="en-US" dirty="0" err="1" smtClean="0">
                <a:latin typeface="Arial" pitchFamily="34" charset="0"/>
              </a:rPr>
              <a:t>strlen</a:t>
            </a:r>
            <a:r>
              <a:rPr lang="en-US" dirty="0" smtClean="0">
                <a:latin typeface="Arial" pitchFamily="34" charset="0"/>
              </a:rPr>
              <a:t>() during a loop involving the string itself. Even if you're modifying the string, it should be possible to rewrite it so that you set x = </a:t>
            </a:r>
            <a:r>
              <a:rPr lang="en-US" dirty="0" err="1" smtClean="0">
                <a:latin typeface="Arial" pitchFamily="34" charset="0"/>
              </a:rPr>
              <a:t>strlen</a:t>
            </a:r>
            <a:r>
              <a:rPr lang="en-US" dirty="0" smtClean="0">
                <a:latin typeface="Arial" pitchFamily="34" charset="0"/>
              </a:rPr>
              <a:t>() before the loop and then x++ or x-- when you add or remove a character. </a:t>
            </a:r>
          </a:p>
        </p:txBody>
      </p:sp>
      <p:pic>
        <p:nvPicPr>
          <p:cNvPr id="5" name="Picture 1"/>
          <p:cNvPicPr>
            <a:picLocks noChangeAspect="1" noChangeArrowheads="1"/>
          </p:cNvPicPr>
          <p:nvPr/>
        </p:nvPicPr>
        <p:blipFill>
          <a:blip r:embed="rId2"/>
          <a:srcRect/>
          <a:stretch>
            <a:fillRect/>
          </a:stretch>
        </p:blipFill>
        <p:spPr bwMode="auto">
          <a:xfrm>
            <a:off x="7216494" y="3031580"/>
            <a:ext cx="2328826" cy="2002790"/>
          </a:xfrm>
          <a:prstGeom prst="rect">
            <a:avLst/>
          </a:prstGeom>
          <a:noFill/>
          <a:ln w="9525">
            <a:noFill/>
            <a:miter lim="800000"/>
            <a:headEnd/>
            <a:tailEnd/>
          </a:ln>
        </p:spPr>
      </p:pic>
    </p:spTree>
    <p:extLst>
      <p:ext uri="{BB962C8B-B14F-4D97-AF65-F5344CB8AC3E}">
        <p14:creationId xmlns:p14="http://schemas.microsoft.com/office/powerpoint/2010/main" val="3810075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a:p>
            <a:endParaRPr lang="en-US" dirty="0"/>
          </a:p>
        </p:txBody>
      </p:sp>
      <p:sp>
        <p:nvSpPr>
          <p:cNvPr id="4" name="Rectangle 2"/>
          <p:cNvSpPr txBox="1">
            <a:spLocks noChangeArrowheads="1"/>
          </p:cNvSpPr>
          <p:nvPr/>
        </p:nvSpPr>
        <p:spPr>
          <a:xfrm>
            <a:off x="1102092" y="2720358"/>
            <a:ext cx="5950217" cy="497457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3800" dirty="0" err="1" smtClean="0">
                <a:latin typeface="Arial" pitchFamily="34" charset="0"/>
              </a:rPr>
              <a:t>strcat</a:t>
            </a:r>
            <a:endParaRPr lang="en-US" sz="3800" dirty="0" smtClean="0">
              <a:latin typeface="Arial" pitchFamily="34" charset="0"/>
            </a:endParaRPr>
          </a:p>
          <a:p>
            <a:pPr lvl="1"/>
            <a:r>
              <a:rPr lang="en-US" sz="2000" dirty="0" smtClean="0">
                <a:latin typeface="Arial" pitchFamily="34" charset="0"/>
              </a:rPr>
              <a:t>When building up a large string in memory using </a:t>
            </a:r>
            <a:r>
              <a:rPr lang="en-US" sz="2000" dirty="0" err="1" smtClean="0">
                <a:latin typeface="Arial" pitchFamily="34" charset="0"/>
              </a:rPr>
              <a:t>strcat</a:t>
            </a:r>
            <a:r>
              <a:rPr lang="en-US" sz="2000" dirty="0" smtClean="0">
                <a:latin typeface="Arial" pitchFamily="34" charset="0"/>
              </a:rPr>
              <a:t>, it will scan the full (current) length of the string on each call. If you've been keeping track of the length anyway you can index directly to the end of the string and </a:t>
            </a:r>
            <a:r>
              <a:rPr lang="en-US" sz="2000" dirty="0" err="1" smtClean="0">
                <a:latin typeface="Arial" pitchFamily="34" charset="0"/>
              </a:rPr>
              <a:t>strcpy</a:t>
            </a:r>
            <a:r>
              <a:rPr lang="en-US" sz="2000" dirty="0" smtClean="0">
                <a:latin typeface="Arial" pitchFamily="34" charset="0"/>
              </a:rPr>
              <a:t> or </a:t>
            </a:r>
            <a:r>
              <a:rPr lang="en-US" sz="2000" dirty="0" err="1" smtClean="0">
                <a:latin typeface="Arial" pitchFamily="34" charset="0"/>
              </a:rPr>
              <a:t>memcpy</a:t>
            </a:r>
            <a:r>
              <a:rPr lang="en-US" sz="2000" dirty="0" smtClean="0">
                <a:latin typeface="Arial" pitchFamily="34" charset="0"/>
              </a:rPr>
              <a:t> to there.</a:t>
            </a:r>
          </a:p>
        </p:txBody>
      </p:sp>
      <p:pic>
        <p:nvPicPr>
          <p:cNvPr id="5" name="Picture 1"/>
          <p:cNvPicPr>
            <a:picLocks noChangeAspect="1" noChangeArrowheads="1"/>
          </p:cNvPicPr>
          <p:nvPr/>
        </p:nvPicPr>
        <p:blipFill>
          <a:blip r:embed="rId2"/>
          <a:srcRect/>
          <a:stretch>
            <a:fillRect/>
          </a:stretch>
        </p:blipFill>
        <p:spPr bwMode="auto">
          <a:xfrm>
            <a:off x="7770509" y="2916246"/>
            <a:ext cx="3076561" cy="2291397"/>
          </a:xfrm>
          <a:prstGeom prst="rect">
            <a:avLst/>
          </a:prstGeom>
          <a:noFill/>
          <a:ln w="9525">
            <a:noFill/>
            <a:miter lim="800000"/>
            <a:headEnd/>
            <a:tailEnd/>
          </a:ln>
        </p:spPr>
      </p:pic>
    </p:spTree>
    <p:extLst>
      <p:ext uri="{BB962C8B-B14F-4D97-AF65-F5344CB8AC3E}">
        <p14:creationId xmlns:p14="http://schemas.microsoft.com/office/powerpoint/2010/main" val="6249325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a:p>
            <a:endParaRPr lang="en-US" dirty="0"/>
          </a:p>
        </p:txBody>
      </p:sp>
      <p:sp>
        <p:nvSpPr>
          <p:cNvPr id="4" name="Rectangle 2"/>
          <p:cNvSpPr txBox="1">
            <a:spLocks noChangeArrowheads="1"/>
          </p:cNvSpPr>
          <p:nvPr/>
        </p:nvSpPr>
        <p:spPr>
          <a:xfrm>
            <a:off x="724902" y="2263159"/>
            <a:ext cx="7892047" cy="1845292"/>
          </a:xfrm>
          <a:prstGeom prst="rect">
            <a:avLst/>
          </a:prstGeom>
        </p:spPr>
        <p:txBody>
          <a:bodyPr>
            <a:normAutofit fontScale="550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dirty="0" err="1" smtClean="0">
                <a:latin typeface="Arial" pitchFamily="34" charset="0"/>
              </a:rPr>
              <a:t>strcmp</a:t>
            </a:r>
            <a:endParaRPr lang="en-US" dirty="0" smtClean="0">
              <a:latin typeface="Arial" pitchFamily="34" charset="0"/>
            </a:endParaRPr>
          </a:p>
          <a:p>
            <a:pPr lvl="1"/>
            <a:r>
              <a:rPr lang="en-US" dirty="0" smtClean="0">
                <a:latin typeface="Arial" pitchFamily="34" charset="0"/>
              </a:rPr>
              <a:t>You can save a little time by checking the first characters of the strings in question before doing the call. Obviously, if the first characters differ, there's no reason to call </a:t>
            </a:r>
            <a:r>
              <a:rPr lang="en-US" dirty="0" err="1" smtClean="0">
                <a:latin typeface="Arial" pitchFamily="34" charset="0"/>
              </a:rPr>
              <a:t>strcmp</a:t>
            </a:r>
            <a:r>
              <a:rPr lang="en-US" dirty="0" smtClean="0">
                <a:latin typeface="Arial" pitchFamily="34" charset="0"/>
              </a:rPr>
              <a:t> to check the rest.</a:t>
            </a:r>
          </a:p>
        </p:txBody>
      </p:sp>
      <p:sp>
        <p:nvSpPr>
          <p:cNvPr id="5" name="TextBox 4"/>
          <p:cNvSpPr txBox="1"/>
          <p:nvPr/>
        </p:nvSpPr>
        <p:spPr>
          <a:xfrm>
            <a:off x="986790" y="4860290"/>
            <a:ext cx="6979920" cy="1323439"/>
          </a:xfrm>
          <a:prstGeom prst="rect">
            <a:avLst/>
          </a:prstGeom>
          <a:solidFill>
            <a:schemeClr val="accent3">
              <a:lumMod val="40000"/>
              <a:lumOff val="60000"/>
            </a:schemeClr>
          </a:solidFill>
        </p:spPr>
        <p:txBody>
          <a:bodyPr wrap="square" rtlCol="0">
            <a:spAutoFit/>
          </a:bodyPr>
          <a:lstStyle/>
          <a:p>
            <a:r>
              <a:rPr lang="en-US" sz="2000" dirty="0" smtClean="0"/>
              <a:t>#define QUICKIE_STRCMP(a, b)  (*(a) != *(b) ? \  </a:t>
            </a:r>
          </a:p>
          <a:p>
            <a:r>
              <a:rPr lang="en-US" sz="2000" dirty="0" smtClean="0"/>
              <a:t>      (</a:t>
            </a:r>
            <a:r>
              <a:rPr lang="en-US" sz="2000" dirty="0" err="1" smtClean="0"/>
              <a:t>int</a:t>
            </a:r>
            <a:r>
              <a:rPr lang="en-US" sz="2000" dirty="0" smtClean="0"/>
              <a:t>) ((unsigned char) *(a) - \</a:t>
            </a:r>
          </a:p>
          <a:p>
            <a:r>
              <a:rPr lang="en-US" sz="2000" dirty="0" smtClean="0"/>
              <a:t>             (unsigned char) *(b)) : \</a:t>
            </a:r>
          </a:p>
          <a:p>
            <a:r>
              <a:rPr lang="en-US" sz="2000" dirty="0" smtClean="0"/>
              <a:t>      </a:t>
            </a:r>
            <a:r>
              <a:rPr lang="en-US" sz="2000" dirty="0" err="1" smtClean="0"/>
              <a:t>strcmp</a:t>
            </a:r>
            <a:r>
              <a:rPr lang="en-US" sz="2000" dirty="0" smtClean="0"/>
              <a:t>((a), (b)))</a:t>
            </a:r>
            <a:endParaRPr lang="en-US" sz="2000" dirty="0"/>
          </a:p>
        </p:txBody>
      </p:sp>
    </p:spTree>
    <p:extLst>
      <p:ext uri="{BB962C8B-B14F-4D97-AF65-F5344CB8AC3E}">
        <p14:creationId xmlns:p14="http://schemas.microsoft.com/office/powerpoint/2010/main" val="27232452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a:p>
            <a:endParaRPr lang="en-US" dirty="0"/>
          </a:p>
        </p:txBody>
      </p:sp>
      <p:sp>
        <p:nvSpPr>
          <p:cNvPr id="4" name="Rectangle 2"/>
          <p:cNvSpPr txBox="1">
            <a:spLocks noChangeArrowheads="1"/>
          </p:cNvSpPr>
          <p:nvPr/>
        </p:nvSpPr>
        <p:spPr>
          <a:xfrm>
            <a:off x="1536433" y="2708928"/>
            <a:ext cx="4965967" cy="5441932"/>
          </a:xfrm>
          <a:prstGeom prst="rect">
            <a:avLst/>
          </a:prstGeom>
        </p:spPr>
        <p:txBody>
          <a:bodyPr>
            <a:normAutofit fontScale="550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mtClean="0">
                <a:latin typeface="Arial" pitchFamily="34" charset="0"/>
              </a:rPr>
              <a:t>Stack Usage</a:t>
            </a:r>
          </a:p>
          <a:p>
            <a:pPr lvl="1"/>
            <a:r>
              <a:rPr lang="en-US" smtClean="0">
                <a:latin typeface="Arial" pitchFamily="34" charset="0"/>
              </a:rPr>
              <a:t>A typical cause of stack-related problems is having large arrays as local variables. In that case the solution is to rewrite the code so it can use a static or global array, or perhaps allocate it from the heap.</a:t>
            </a:r>
          </a:p>
          <a:p>
            <a:pPr lvl="1"/>
            <a:r>
              <a:rPr lang="en-US" smtClean="0">
                <a:latin typeface="Arial" pitchFamily="34" charset="0"/>
              </a:rPr>
              <a:t>A similar solution applies to functions which have large structs as locals or parameters.</a:t>
            </a:r>
          </a:p>
          <a:p>
            <a:pPr lvl="1"/>
            <a:r>
              <a:rPr lang="en-US" smtClean="0">
                <a:latin typeface="Arial" pitchFamily="34" charset="0"/>
              </a:rPr>
              <a:t>Recursive functions, even ones which have few and small local variables and parameters, can still affect performance</a:t>
            </a:r>
            <a:endParaRPr lang="en-US" dirty="0" smtClean="0">
              <a:latin typeface="Arial" pitchFamily="34" charset="0"/>
            </a:endParaRPr>
          </a:p>
        </p:txBody>
      </p:sp>
      <p:pic>
        <p:nvPicPr>
          <p:cNvPr id="5" name="Picture 2"/>
          <p:cNvPicPr>
            <a:picLocks noChangeAspect="1" noChangeArrowheads="1"/>
          </p:cNvPicPr>
          <p:nvPr/>
        </p:nvPicPr>
        <p:blipFill>
          <a:blip r:embed="rId2"/>
          <a:srcRect/>
          <a:stretch>
            <a:fillRect/>
          </a:stretch>
        </p:blipFill>
        <p:spPr bwMode="auto">
          <a:xfrm>
            <a:off x="6933537" y="3785553"/>
            <a:ext cx="2850543" cy="2333307"/>
          </a:xfrm>
          <a:prstGeom prst="rect">
            <a:avLst/>
          </a:prstGeom>
          <a:noFill/>
          <a:ln w="9525">
            <a:noFill/>
            <a:miter lim="800000"/>
            <a:headEnd/>
            <a:tailEnd/>
          </a:ln>
        </p:spPr>
      </p:pic>
    </p:spTree>
    <p:extLst>
      <p:ext uri="{BB962C8B-B14F-4D97-AF65-F5344CB8AC3E}">
        <p14:creationId xmlns:p14="http://schemas.microsoft.com/office/powerpoint/2010/main" val="38031205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a:p>
            <a:endParaRPr lang="en-US" dirty="0"/>
          </a:p>
        </p:txBody>
      </p:sp>
      <p:sp>
        <p:nvSpPr>
          <p:cNvPr id="4" name="Rectangle 2"/>
          <p:cNvSpPr txBox="1">
            <a:spLocks noChangeArrowheads="1"/>
          </p:cNvSpPr>
          <p:nvPr/>
        </p:nvSpPr>
        <p:spPr>
          <a:xfrm>
            <a:off x="782053" y="1972906"/>
            <a:ext cx="5927357" cy="6692304"/>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3100" dirty="0" smtClean="0">
                <a:latin typeface="Arial" pitchFamily="34" charset="0"/>
              </a:rPr>
              <a:t>Code it in Assembly</a:t>
            </a:r>
          </a:p>
          <a:p>
            <a:pPr lvl="1"/>
            <a:r>
              <a:rPr lang="en-US" sz="2600" dirty="0" smtClean="0">
                <a:latin typeface="Arial" pitchFamily="34" charset="0"/>
              </a:rPr>
              <a:t>A competent human writing assembly-level code can produce code which runs about 10% faster than what a compiler with full optimization on would produce from well-written high-level source.</a:t>
            </a:r>
          </a:p>
        </p:txBody>
      </p:sp>
      <p:pic>
        <p:nvPicPr>
          <p:cNvPr id="5" name="Picture 1"/>
          <p:cNvPicPr>
            <a:picLocks noChangeAspect="1" noChangeArrowheads="1"/>
          </p:cNvPicPr>
          <p:nvPr/>
        </p:nvPicPr>
        <p:blipFill>
          <a:blip r:embed="rId3"/>
          <a:srcRect/>
          <a:stretch>
            <a:fillRect/>
          </a:stretch>
        </p:blipFill>
        <p:spPr bwMode="auto">
          <a:xfrm>
            <a:off x="7730197" y="3257550"/>
            <a:ext cx="3299753" cy="3473450"/>
          </a:xfrm>
          <a:prstGeom prst="rect">
            <a:avLst/>
          </a:prstGeom>
          <a:noFill/>
          <a:ln w="9525">
            <a:noFill/>
            <a:miter lim="800000"/>
            <a:headEnd/>
            <a:tailEnd/>
          </a:ln>
        </p:spPr>
      </p:pic>
    </p:spTree>
    <p:extLst>
      <p:ext uri="{BB962C8B-B14F-4D97-AF65-F5344CB8AC3E}">
        <p14:creationId xmlns:p14="http://schemas.microsoft.com/office/powerpoint/2010/main" val="31043888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a:latin typeface="Arial" pitchFamily="34" charset="0"/>
              </a:rPr>
              <a:t>Performance – Compute Bound</a:t>
            </a:r>
            <a:endParaRPr lang="en-US" dirty="0"/>
          </a:p>
          <a:p>
            <a:endParaRPr lang="en-US" dirty="0"/>
          </a:p>
        </p:txBody>
      </p:sp>
      <p:sp>
        <p:nvSpPr>
          <p:cNvPr id="4" name="Rectangle 2"/>
          <p:cNvSpPr txBox="1">
            <a:spLocks noChangeArrowheads="1"/>
          </p:cNvSpPr>
          <p:nvPr/>
        </p:nvSpPr>
        <p:spPr>
          <a:xfrm>
            <a:off x="1147813" y="2251728"/>
            <a:ext cx="5813057" cy="5441932"/>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2400" dirty="0" smtClean="0">
                <a:latin typeface="Arial" pitchFamily="34" charset="0"/>
              </a:rPr>
              <a:t>Shared Library overhead</a:t>
            </a:r>
          </a:p>
          <a:p>
            <a:pPr lvl="1"/>
            <a:r>
              <a:rPr lang="en-US" sz="2000" dirty="0" smtClean="0">
                <a:latin typeface="Arial" pitchFamily="34" charset="0"/>
              </a:rPr>
              <a:t>Dynamically linked shared libraries are a really nifty thing. </a:t>
            </a:r>
          </a:p>
          <a:p>
            <a:pPr lvl="1"/>
            <a:endParaRPr lang="en-US" sz="2000" dirty="0" smtClean="0">
              <a:latin typeface="Arial" pitchFamily="34" charset="0"/>
            </a:endParaRPr>
          </a:p>
          <a:p>
            <a:pPr lvl="1"/>
            <a:r>
              <a:rPr lang="en-US" sz="2000" dirty="0" smtClean="0">
                <a:latin typeface="Arial" pitchFamily="34" charset="0"/>
              </a:rPr>
              <a:t>In many cases though, calling a dynamically linked function is slightly slower than it would be to call it statically.</a:t>
            </a:r>
          </a:p>
          <a:p>
            <a:pPr lvl="1"/>
            <a:endParaRPr lang="en-US" dirty="0" smtClean="0">
              <a:latin typeface="Arial" pitchFamily="34" charset="0"/>
            </a:endParaRPr>
          </a:p>
        </p:txBody>
      </p:sp>
      <p:pic>
        <p:nvPicPr>
          <p:cNvPr id="5" name="Picture 1"/>
          <p:cNvPicPr>
            <a:picLocks noChangeAspect="1" noChangeArrowheads="1"/>
          </p:cNvPicPr>
          <p:nvPr/>
        </p:nvPicPr>
        <p:blipFill>
          <a:blip r:embed="rId3"/>
          <a:srcRect/>
          <a:stretch>
            <a:fillRect/>
          </a:stretch>
        </p:blipFill>
        <p:spPr bwMode="auto">
          <a:xfrm>
            <a:off x="7664658" y="3057525"/>
            <a:ext cx="3525312" cy="2337435"/>
          </a:xfrm>
          <a:prstGeom prst="rect">
            <a:avLst/>
          </a:prstGeom>
          <a:noFill/>
          <a:ln w="9525">
            <a:noFill/>
            <a:miter lim="800000"/>
            <a:headEnd/>
            <a:tailEnd/>
          </a:ln>
        </p:spPr>
      </p:pic>
    </p:spTree>
    <p:extLst>
      <p:ext uri="{BB962C8B-B14F-4D97-AF65-F5344CB8AC3E}">
        <p14:creationId xmlns:p14="http://schemas.microsoft.com/office/powerpoint/2010/main" val="37661905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smtClean="0">
                <a:latin typeface="Arial" pitchFamily="34" charset="0"/>
              </a:rPr>
              <a:t>Troubleshooting</a:t>
            </a:r>
            <a:endParaRPr lang="en-US" dirty="0"/>
          </a:p>
        </p:txBody>
      </p:sp>
      <p:sp>
        <p:nvSpPr>
          <p:cNvPr id="4" name="Rectangle 2"/>
          <p:cNvSpPr txBox="1">
            <a:spLocks noChangeArrowheads="1"/>
          </p:cNvSpPr>
          <p:nvPr/>
        </p:nvSpPr>
        <p:spPr>
          <a:xfrm>
            <a:off x="1010652" y="2594628"/>
            <a:ext cx="5595888" cy="5440861"/>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sz="3100" dirty="0">
                <a:latin typeface="Arial" pitchFamily="34" charset="0"/>
              </a:rPr>
              <a:t>What is the most effective way to add functionality to unfamiliar code?</a:t>
            </a:r>
          </a:p>
          <a:p>
            <a:pPr marL="1052504" lvl="2" indent="-485770"/>
            <a:r>
              <a:rPr lang="en-US" sz="2500" dirty="0">
                <a:latin typeface="Arial" pitchFamily="34" charset="0"/>
              </a:rPr>
              <a:t>Write from scratch</a:t>
            </a:r>
          </a:p>
          <a:p>
            <a:pPr marL="1052504" lvl="2" indent="-485770"/>
            <a:r>
              <a:rPr lang="en-US" sz="2500" dirty="0">
                <a:latin typeface="Arial" pitchFamily="34" charset="0"/>
              </a:rPr>
              <a:t>Use cowboy coding approach</a:t>
            </a:r>
          </a:p>
          <a:p>
            <a:pPr marL="1052504" lvl="2" indent="-485770"/>
            <a:r>
              <a:rPr lang="en-US" sz="2500" dirty="0">
                <a:latin typeface="Arial" pitchFamily="34" charset="0"/>
              </a:rPr>
              <a:t>Start by refactoring the initial code</a:t>
            </a:r>
          </a:p>
          <a:p>
            <a:pPr lvl="1"/>
            <a:endParaRPr lang="en-US" dirty="0" smtClean="0">
              <a:latin typeface="Arial" pitchFamily="34" charset="0"/>
            </a:endParaRPr>
          </a:p>
        </p:txBody>
      </p:sp>
      <p:pic>
        <p:nvPicPr>
          <p:cNvPr id="5" name="Picture 2"/>
          <p:cNvPicPr>
            <a:picLocks noChangeAspect="1" noChangeArrowheads="1"/>
          </p:cNvPicPr>
          <p:nvPr/>
        </p:nvPicPr>
        <p:blipFill>
          <a:blip r:embed="rId3"/>
          <a:srcRect/>
          <a:stretch>
            <a:fillRect/>
          </a:stretch>
        </p:blipFill>
        <p:spPr bwMode="auto">
          <a:xfrm>
            <a:off x="10104619" y="2164975"/>
            <a:ext cx="3462791" cy="2976283"/>
          </a:xfrm>
          <a:prstGeom prst="rect">
            <a:avLst/>
          </a:prstGeom>
          <a:noFill/>
          <a:ln w="9525">
            <a:noFill/>
            <a:miter lim="800000"/>
            <a:headEnd/>
            <a:tailEnd/>
          </a:ln>
        </p:spPr>
      </p:pic>
    </p:spTree>
    <p:extLst>
      <p:ext uri="{BB962C8B-B14F-4D97-AF65-F5344CB8AC3E}">
        <p14:creationId xmlns:p14="http://schemas.microsoft.com/office/powerpoint/2010/main" val="20940131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Coding-Advanced</a:t>
            </a:r>
          </a:p>
        </p:txBody>
      </p:sp>
      <p:sp>
        <p:nvSpPr>
          <p:cNvPr id="3" name="Text Placeholder 2"/>
          <p:cNvSpPr>
            <a:spLocks noGrp="1"/>
          </p:cNvSpPr>
          <p:nvPr>
            <p:ph type="body" sz="quarter" idx="24"/>
          </p:nvPr>
        </p:nvSpPr>
        <p:spPr/>
        <p:txBody>
          <a:bodyPr/>
          <a:lstStyle/>
          <a:p>
            <a:r>
              <a:rPr lang="en-US" dirty="0" smtClean="0"/>
              <a:t>References</a:t>
            </a:r>
            <a:endParaRPr lang="en-US" dirty="0"/>
          </a:p>
        </p:txBody>
      </p:sp>
      <p:sp>
        <p:nvSpPr>
          <p:cNvPr id="2" name="Rectangle 1"/>
          <p:cNvSpPr/>
          <p:nvPr/>
        </p:nvSpPr>
        <p:spPr>
          <a:xfrm>
            <a:off x="852804" y="2388523"/>
            <a:ext cx="9902825" cy="4832092"/>
          </a:xfrm>
          <a:prstGeom prst="rect">
            <a:avLst/>
          </a:prstGeom>
        </p:spPr>
        <p:txBody>
          <a:bodyPr wrap="square">
            <a:spAutoFit/>
          </a:bodyPr>
          <a:lstStyle/>
          <a:p>
            <a:pPr>
              <a:buAutoNum type="arabicPeriod"/>
            </a:pPr>
            <a:r>
              <a:rPr lang="en-US" sz="2800" dirty="0">
                <a:hlinkClick r:id="rId2"/>
              </a:rPr>
              <a:t>http://tocea.com/blog/2012/05/01/software-quality-metric-meanings-cyclomatic-complexity/</a:t>
            </a:r>
          </a:p>
          <a:p>
            <a:pPr>
              <a:buAutoNum type="arabicPeriod"/>
            </a:pPr>
            <a:r>
              <a:rPr lang="en-US" sz="2800" dirty="0">
                <a:hlinkClick r:id="rId2"/>
              </a:rPr>
              <a:t>http://en.wikipedia.org/wiki/Performance_tuning</a:t>
            </a:r>
            <a:endParaRPr lang="en-US" sz="2800" dirty="0"/>
          </a:p>
          <a:p>
            <a:pPr>
              <a:buAutoNum type="arabicPeriod"/>
            </a:pPr>
            <a:r>
              <a:rPr lang="en-US" sz="2800" dirty="0">
                <a:hlinkClick r:id="rId3"/>
              </a:rPr>
              <a:t>http://www.azillionmonkeys.com/qed/optimize.html</a:t>
            </a:r>
          </a:p>
          <a:p>
            <a:pPr>
              <a:buAutoNum type="arabicPeriod"/>
            </a:pPr>
            <a:r>
              <a:rPr lang="en-US" sz="2800" dirty="0">
                <a:hlinkClick r:id="rId3"/>
              </a:rPr>
              <a:t>http://icps.u-strasbg.fr/~bastoul/local_copies/lee.html</a:t>
            </a:r>
          </a:p>
          <a:p>
            <a:pPr>
              <a:buAutoNum type="arabicPeriod"/>
            </a:pPr>
            <a:r>
              <a:rPr lang="en-US" sz="2800" dirty="0">
                <a:hlinkClick r:id="rId3"/>
              </a:rPr>
              <a:t>http://en.wikipedia.org/wiki/Troubleshooting</a:t>
            </a:r>
            <a:endParaRPr lang="en-US" sz="2800" dirty="0"/>
          </a:p>
          <a:p>
            <a:pPr>
              <a:buAutoNum type="arabicPeriod"/>
            </a:pPr>
            <a:r>
              <a:rPr lang="en-US" sz="2800" dirty="0">
                <a:hlinkClick r:id="rId4"/>
              </a:rPr>
              <a:t>http://programmers.stackexchange.com/questions/6395/how-do-you-dive-into-large-code-bases</a:t>
            </a:r>
            <a:endParaRPr lang="en-US" sz="2800" dirty="0"/>
          </a:p>
          <a:p>
            <a:pPr>
              <a:buAutoNum type="arabicPeriod"/>
            </a:pPr>
            <a:r>
              <a:rPr lang="en-US" sz="2800" dirty="0">
                <a:hlinkClick r:id="rId5"/>
              </a:rPr>
              <a:t>http://programmers.stackexchange.com/questions/155488/ive-inherited-200k-lines-of-spaghetti-code-what-now</a:t>
            </a:r>
            <a:endParaRPr lang="en-US" sz="2800" dirty="0"/>
          </a:p>
          <a:p>
            <a:pPr>
              <a:buAutoNum type="arabicPeriod"/>
            </a:pPr>
            <a:endParaRPr lang="en-US" sz="2800" dirty="0"/>
          </a:p>
        </p:txBody>
      </p:sp>
    </p:spTree>
    <p:extLst>
      <p:ext uri="{BB962C8B-B14F-4D97-AF65-F5344CB8AC3E}">
        <p14:creationId xmlns:p14="http://schemas.microsoft.com/office/powerpoint/2010/main" val="23270122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Disclaimer</a:t>
            </a:r>
            <a:endParaRPr lang="en-US" dirty="0"/>
          </a:p>
        </p:txBody>
      </p:sp>
      <p:sp>
        <p:nvSpPr>
          <p:cNvPr id="3" name="Text Placeholder 2"/>
          <p:cNvSpPr>
            <a:spLocks noGrp="1"/>
          </p:cNvSpPr>
          <p:nvPr>
            <p:ph type="body" sz="quarter" idx="24"/>
          </p:nvPr>
        </p:nvSpPr>
        <p:spPr/>
        <p:txBody>
          <a:bodyPr/>
          <a:lstStyle/>
          <a:p>
            <a:r>
              <a:rPr lang="en-US" altLang="en-US" dirty="0" smtClean="0"/>
              <a:t>Disclaimer</a:t>
            </a:r>
            <a:endParaRPr lang="en-US" dirty="0"/>
          </a:p>
        </p:txBody>
      </p:sp>
      <p:sp>
        <p:nvSpPr>
          <p:cNvPr id="7" name="Rectangle 3"/>
          <p:cNvSpPr>
            <a:spLocks noGrp="1"/>
          </p:cNvSpPr>
          <p:nvPr>
            <p:ph type="body" sz="quarter" idx="4294967295"/>
          </p:nvPr>
        </p:nvSpPr>
        <p:spPr bwMode="auto">
          <a:xfrm>
            <a:off x="552128" y="2011998"/>
            <a:ext cx="10992172" cy="548640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r>
              <a:rPr lang="en-US" sz="1800" i="1" dirty="0">
                <a:latin typeface="Arial" pitchFamily="34" charset="0"/>
              </a:rPr>
              <a:t>Aricent Group makes no representations or warranties with respect to contents of these slides and the same are being provided “as is”.  The content/materials in the slides are of a general nature and are not intended to address the specific circumstances of any particular individual or entity.  The material may provide links to internet sites (for the convenience of users) over which Aricent Group has no control and for which Aricent Group  assumes no responsibility for the availability or content of these external sites.  While the attempt has been to acknowledge sources of materials wherever traceable to an individual or an institution; any materials not specifically acknowledged is purely unintentional </a:t>
            </a:r>
          </a:p>
          <a:p>
            <a:pPr>
              <a:buFont typeface="Arial" panose="020B0604020202020204" pitchFamily="34" charset="0"/>
              <a:buChar char="•"/>
            </a:pPr>
            <a:endParaRPr lang="en-US" altLang="en-US" sz="1800" dirty="0" smtClean="0">
              <a:latin typeface="Arial" panose="020B0604020202020204" pitchFamily="34" charset="0"/>
            </a:endParaRPr>
          </a:p>
        </p:txBody>
      </p:sp>
    </p:spTree>
    <p:extLst>
      <p:ext uri="{BB962C8B-B14F-4D97-AF65-F5344CB8AC3E}">
        <p14:creationId xmlns:p14="http://schemas.microsoft.com/office/powerpoint/2010/main" val="2404490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ricent">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 xmlns:ma14="http://schemas.microsoft.com/office/mac/drawingml/2011/main"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2.xml><?xml version="1.0" encoding="utf-8"?>
<a:theme xmlns:a="http://schemas.openxmlformats.org/drawingml/2006/main" name="1_Office Theme">
  <a:themeElements>
    <a:clrScheme name="Aricent-New-2016">
      <a:dk1>
        <a:sysClr val="windowText" lastClr="000000"/>
      </a:dk1>
      <a:lt1>
        <a:sysClr val="window" lastClr="FFFFFF"/>
      </a:lt1>
      <a:dk2>
        <a:srgbClr val="1F497D"/>
      </a:dk2>
      <a:lt2>
        <a:srgbClr val="EEECE1"/>
      </a:lt2>
      <a:accent1>
        <a:srgbClr val="32C225"/>
      </a:accent1>
      <a:accent2>
        <a:srgbClr val="F1262C"/>
      </a:accent2>
      <a:accent3>
        <a:srgbClr val="F1781C"/>
      </a:accent3>
      <a:accent4>
        <a:srgbClr val="2F9DDB"/>
      </a:accent4>
      <a:accent5>
        <a:srgbClr val="FFC300"/>
      </a:accent5>
      <a:accent6>
        <a:srgbClr val="23252D"/>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ma14="http://schemas.microsoft.com/office/mac/drawingml/2011/main" xmlns=""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157036045D59C468F23ED5CAE37EC2F" ma:contentTypeVersion="0" ma:contentTypeDescription="Create a new document." ma:contentTypeScope="" ma:versionID="b1130b813bf75c4d924c6d53e8dc8c5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B54723-3793-4A83-A805-F22BB13EC4C9}">
  <ds:schemaRefs>
    <ds:schemaRef ds:uri="http://schemas.microsoft.com/office/infopath/2007/PartnerControls"/>
    <ds:schemaRef ds:uri="http://purl.org/dc/terms/"/>
    <ds:schemaRef ds:uri="http://purl.org/dc/elements/1.1/"/>
    <ds:schemaRef ds:uri="http://purl.org/dc/dcmitype/"/>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A39CD6D6-E987-4F03-BC82-3A399803D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926F468-B197-4B56-B42A-93342D1430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10114</TotalTime>
  <Words>9261</Words>
  <Application>Microsoft Office PowerPoint</Application>
  <PresentationFormat>Custom</PresentationFormat>
  <Paragraphs>1368</Paragraphs>
  <Slides>101</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101</vt:i4>
      </vt:variant>
    </vt:vector>
  </HeadingPairs>
  <TitlesOfParts>
    <vt:vector size="111" baseType="lpstr">
      <vt:lpstr>ＭＳ Ｐゴシック</vt:lpstr>
      <vt:lpstr>Arial</vt:lpstr>
      <vt:lpstr>BentonSans</vt:lpstr>
      <vt:lpstr>BentonSans Book</vt:lpstr>
      <vt:lpstr>Calibri</vt:lpstr>
      <vt:lpstr>Georgia</vt:lpstr>
      <vt:lpstr>Times</vt:lpstr>
      <vt:lpstr>Wingdings</vt:lpstr>
      <vt:lpstr>Office Theme</vt:lpstr>
      <vt:lpstr>1_Office Theme</vt:lpstr>
      <vt:lpstr>Coding-Advanced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MING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Jeroen Jonkers</dc:creator>
  <cp:lastModifiedBy>Soma Tiwari</cp:lastModifiedBy>
  <cp:revision>459</cp:revision>
  <cp:lastPrinted>2016-03-09T02:56:02Z</cp:lastPrinted>
  <dcterms:created xsi:type="dcterms:W3CDTF">2016-03-05T20:37:49Z</dcterms:created>
  <dcterms:modified xsi:type="dcterms:W3CDTF">2017-02-15T06:40:02Z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0x010100B157036045D59C468F23ED5CAE37EC2F</vt:lpwstr>
  </property>
  <property fmtid="{D5CDD505-2E9C-101B-9397-08002B2CF9AE}" pid="3" name="Order">
    <vt:r8>300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