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06" r:id="rId5"/>
  </p:sldMasterIdLst>
  <p:notesMasterIdLst>
    <p:notesMasterId r:id="rId64"/>
  </p:notesMasterIdLst>
  <p:handoutMasterIdLst>
    <p:handoutMasterId r:id="rId65"/>
  </p:handoutMasterIdLst>
  <p:sldIdLst>
    <p:sldId id="372" r:id="rId6"/>
    <p:sldId id="538" r:id="rId7"/>
    <p:sldId id="373" r:id="rId8"/>
    <p:sldId id="537" r:id="rId9"/>
    <p:sldId id="461" r:id="rId10"/>
    <p:sldId id="492" r:id="rId11"/>
    <p:sldId id="539" r:id="rId12"/>
    <p:sldId id="540" r:id="rId13"/>
    <p:sldId id="541" r:id="rId14"/>
    <p:sldId id="542" r:id="rId15"/>
    <p:sldId id="543" r:id="rId16"/>
    <p:sldId id="544" r:id="rId17"/>
    <p:sldId id="545" r:id="rId18"/>
    <p:sldId id="546" r:id="rId19"/>
    <p:sldId id="547" r:id="rId20"/>
    <p:sldId id="548" r:id="rId21"/>
    <p:sldId id="549" r:id="rId22"/>
    <p:sldId id="550" r:id="rId23"/>
    <p:sldId id="551" r:id="rId24"/>
    <p:sldId id="552" r:id="rId25"/>
    <p:sldId id="553" r:id="rId26"/>
    <p:sldId id="554" r:id="rId27"/>
    <p:sldId id="555" r:id="rId28"/>
    <p:sldId id="556" r:id="rId29"/>
    <p:sldId id="557" r:id="rId30"/>
    <p:sldId id="558" r:id="rId31"/>
    <p:sldId id="559" r:id="rId32"/>
    <p:sldId id="560" r:id="rId33"/>
    <p:sldId id="561" r:id="rId34"/>
    <p:sldId id="562" r:id="rId35"/>
    <p:sldId id="563" r:id="rId36"/>
    <p:sldId id="564" r:id="rId37"/>
    <p:sldId id="565" r:id="rId38"/>
    <p:sldId id="566" r:id="rId39"/>
    <p:sldId id="567" r:id="rId40"/>
    <p:sldId id="568" r:id="rId41"/>
    <p:sldId id="569" r:id="rId42"/>
    <p:sldId id="570" r:id="rId43"/>
    <p:sldId id="571" r:id="rId44"/>
    <p:sldId id="572" r:id="rId45"/>
    <p:sldId id="573" r:id="rId46"/>
    <p:sldId id="574" r:id="rId47"/>
    <p:sldId id="575" r:id="rId48"/>
    <p:sldId id="576" r:id="rId49"/>
    <p:sldId id="577" r:id="rId50"/>
    <p:sldId id="580" r:id="rId51"/>
    <p:sldId id="581" r:id="rId52"/>
    <p:sldId id="582" r:id="rId53"/>
    <p:sldId id="583" r:id="rId54"/>
    <p:sldId id="584" r:id="rId55"/>
    <p:sldId id="585" r:id="rId56"/>
    <p:sldId id="586" r:id="rId57"/>
    <p:sldId id="587" r:id="rId58"/>
    <p:sldId id="493" r:id="rId59"/>
    <p:sldId id="494" r:id="rId60"/>
    <p:sldId id="588" r:id="rId61"/>
    <p:sldId id="491" r:id="rId62"/>
    <p:sldId id="475" r:id="rId63"/>
  </p:sldIdLst>
  <p:sldSz cx="12966700" cy="9720263"/>
  <p:notesSz cx="6858000" cy="9144000"/>
  <p:defaultTextStyle>
    <a:defPPr>
      <a:defRPr lang="en-US"/>
    </a:defPPr>
    <a:lvl1pPr marL="0" algn="l" defTabSz="647889" rtl="0" eaLnBrk="1" latinLnBrk="0" hangingPunct="1">
      <a:defRPr sz="2600" kern="1200">
        <a:solidFill>
          <a:schemeClr val="tx1"/>
        </a:solidFill>
        <a:latin typeface="+mn-lt"/>
        <a:ea typeface="+mn-ea"/>
        <a:cs typeface="+mn-cs"/>
      </a:defRPr>
    </a:lvl1pPr>
    <a:lvl2pPr marL="647889" algn="l" defTabSz="647889" rtl="0" eaLnBrk="1" latinLnBrk="0" hangingPunct="1">
      <a:defRPr sz="2600" kern="1200">
        <a:solidFill>
          <a:schemeClr val="tx1"/>
        </a:solidFill>
        <a:latin typeface="+mn-lt"/>
        <a:ea typeface="+mn-ea"/>
        <a:cs typeface="+mn-cs"/>
      </a:defRPr>
    </a:lvl2pPr>
    <a:lvl3pPr marL="1295778" algn="l" defTabSz="647889" rtl="0" eaLnBrk="1" latinLnBrk="0" hangingPunct="1">
      <a:defRPr sz="2600" kern="1200">
        <a:solidFill>
          <a:schemeClr val="tx1"/>
        </a:solidFill>
        <a:latin typeface="+mn-lt"/>
        <a:ea typeface="+mn-ea"/>
        <a:cs typeface="+mn-cs"/>
      </a:defRPr>
    </a:lvl3pPr>
    <a:lvl4pPr marL="1943668" algn="l" defTabSz="647889" rtl="0" eaLnBrk="1" latinLnBrk="0" hangingPunct="1">
      <a:defRPr sz="2600" kern="1200">
        <a:solidFill>
          <a:schemeClr val="tx1"/>
        </a:solidFill>
        <a:latin typeface="+mn-lt"/>
        <a:ea typeface="+mn-ea"/>
        <a:cs typeface="+mn-cs"/>
      </a:defRPr>
    </a:lvl4pPr>
    <a:lvl5pPr marL="2591556" algn="l" defTabSz="647889" rtl="0" eaLnBrk="1" latinLnBrk="0" hangingPunct="1">
      <a:defRPr sz="2600" kern="1200">
        <a:solidFill>
          <a:schemeClr val="tx1"/>
        </a:solidFill>
        <a:latin typeface="+mn-lt"/>
        <a:ea typeface="+mn-ea"/>
        <a:cs typeface="+mn-cs"/>
      </a:defRPr>
    </a:lvl5pPr>
    <a:lvl6pPr marL="3239445" algn="l" defTabSz="647889" rtl="0" eaLnBrk="1" latinLnBrk="0" hangingPunct="1">
      <a:defRPr sz="2600" kern="1200">
        <a:solidFill>
          <a:schemeClr val="tx1"/>
        </a:solidFill>
        <a:latin typeface="+mn-lt"/>
        <a:ea typeface="+mn-ea"/>
        <a:cs typeface="+mn-cs"/>
      </a:defRPr>
    </a:lvl6pPr>
    <a:lvl7pPr marL="3887334" algn="l" defTabSz="647889" rtl="0" eaLnBrk="1" latinLnBrk="0" hangingPunct="1">
      <a:defRPr sz="2600" kern="1200">
        <a:solidFill>
          <a:schemeClr val="tx1"/>
        </a:solidFill>
        <a:latin typeface="+mn-lt"/>
        <a:ea typeface="+mn-ea"/>
        <a:cs typeface="+mn-cs"/>
      </a:defRPr>
    </a:lvl7pPr>
    <a:lvl8pPr marL="4535223" algn="l" defTabSz="647889" rtl="0" eaLnBrk="1" latinLnBrk="0" hangingPunct="1">
      <a:defRPr sz="2600" kern="1200">
        <a:solidFill>
          <a:schemeClr val="tx1"/>
        </a:solidFill>
        <a:latin typeface="+mn-lt"/>
        <a:ea typeface="+mn-ea"/>
        <a:cs typeface="+mn-cs"/>
      </a:defRPr>
    </a:lvl8pPr>
    <a:lvl9pPr marL="5183112" algn="l" defTabSz="647889"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2" userDrawn="1">
          <p15:clr>
            <a:srgbClr val="A4A3A4"/>
          </p15:clr>
        </p15:guide>
        <p15:guide id="2" pos="4082" userDrawn="1">
          <p15:clr>
            <a:srgbClr val="A4A3A4"/>
          </p15:clr>
        </p15:guide>
        <p15:guide id="3" pos="40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1AC00"/>
    <a:srgbClr val="3EC73C"/>
    <a:srgbClr val="ED5041"/>
    <a:srgbClr val="3FB2E8"/>
    <a:srgbClr val="E2E2E2"/>
    <a:srgbClr val="EB8204"/>
    <a:srgbClr val="D64712"/>
    <a:srgbClr val="2F9DDB"/>
    <a:srgbClr val="32C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6" autoAdjust="0"/>
    <p:restoredTop sz="94637" autoAdjust="0"/>
  </p:normalViewPr>
  <p:slideViewPr>
    <p:cSldViewPr snapToGrid="0">
      <p:cViewPr varScale="1">
        <p:scale>
          <a:sx n="67" d="100"/>
          <a:sy n="67" d="100"/>
        </p:scale>
        <p:origin x="1344" y="77"/>
      </p:cViewPr>
      <p:guideLst>
        <p:guide orient="horz" pos="3062"/>
        <p:guide pos="4082"/>
        <p:guide pos="40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15/02/2017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2/15/2017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Objective is to understand effective use of vim/</a:t>
            </a:r>
            <a:r>
              <a:rPr lang="en-US" altLang="en-US" dirty="0" err="1" smtClean="0"/>
              <a:t>ctags</a:t>
            </a:r>
            <a:r>
              <a:rPr lang="en-US" altLang="en-US" dirty="0" smtClean="0"/>
              <a:t>, code organization and coding guidelines.</a:t>
            </a:r>
          </a:p>
          <a:p>
            <a:r>
              <a:rPr lang="en-US" altLang="en-US" dirty="0" smtClean="0"/>
              <a:t>Let us not get into code details here! Focus on traversing the code efficiently.</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8</a:t>
            </a:fld>
            <a:endParaRPr lang="en-US"/>
          </a:p>
        </p:txBody>
      </p:sp>
    </p:spTree>
    <p:extLst>
      <p:ext uri="{BB962C8B-B14F-4D97-AF65-F5344CB8AC3E}">
        <p14:creationId xmlns:p14="http://schemas.microsoft.com/office/powerpoint/2010/main" val="3929244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sz="2400" dirty="0" smtClean="0">
                <a:latin typeface="Arial" panose="020B0604020202020204" pitchFamily="34" charset="0"/>
              </a:rPr>
              <a:t>Common memory related programming bugs</a:t>
            </a:r>
          </a:p>
          <a:p>
            <a:pPr lvl="1">
              <a:buFontTx/>
              <a:buChar char="•"/>
            </a:pPr>
            <a:r>
              <a:rPr lang="en-US" altLang="en-US" sz="2000" dirty="0" smtClean="0">
                <a:latin typeface="Arial" panose="020B0604020202020204" pitchFamily="34" charset="0"/>
              </a:rPr>
              <a:t>Memory leak</a:t>
            </a:r>
          </a:p>
          <a:p>
            <a:pPr lvl="1">
              <a:buFontTx/>
              <a:buChar char="•"/>
            </a:pPr>
            <a:r>
              <a:rPr lang="en-US" altLang="en-US" sz="2000" dirty="0" smtClean="0">
                <a:latin typeface="Arial" panose="020B0604020202020204" pitchFamily="34" charset="0"/>
              </a:rPr>
              <a:t>Double free</a:t>
            </a:r>
          </a:p>
          <a:p>
            <a:pPr lvl="1">
              <a:buFontTx/>
              <a:buChar char="•"/>
            </a:pPr>
            <a:r>
              <a:rPr lang="en-US" altLang="en-US" sz="2000" dirty="0" smtClean="0">
                <a:latin typeface="Arial" panose="020B0604020202020204" pitchFamily="34" charset="0"/>
              </a:rPr>
              <a:t>Array Bound Reads and Writes (ABR , ABW)</a:t>
            </a:r>
          </a:p>
          <a:p>
            <a:pPr lvl="1">
              <a:buFontTx/>
              <a:buChar char="•"/>
            </a:pPr>
            <a:r>
              <a:rPr lang="en-US" altLang="en-US" sz="2000" dirty="0" smtClean="0">
                <a:latin typeface="Arial" panose="020B0604020202020204" pitchFamily="34" charset="0"/>
              </a:rPr>
              <a:t>Free Memory Reads and Writes (FMR , FMW)</a:t>
            </a:r>
          </a:p>
          <a:p>
            <a:pPr lvl="1">
              <a:buFontTx/>
              <a:buChar char="•"/>
            </a:pPr>
            <a:r>
              <a:rPr lang="en-US" altLang="en-US" sz="2000" dirty="0" smtClean="0">
                <a:latin typeface="Arial" panose="020B0604020202020204" pitchFamily="34" charset="0"/>
              </a:rPr>
              <a:t>Beyond Stack Reads and Writes (BSR , BSW)</a:t>
            </a:r>
          </a:p>
          <a:p>
            <a:pPr lvl="1">
              <a:buFontTx/>
              <a:buChar char="•"/>
            </a:pPr>
            <a:r>
              <a:rPr lang="en-US" altLang="en-US" sz="2000" dirty="0" smtClean="0">
                <a:latin typeface="Arial" panose="020B0604020202020204" pitchFamily="34" charset="0"/>
              </a:rPr>
              <a:t>Null Pointer Reads and Writes (NPR , NPW)</a:t>
            </a:r>
          </a:p>
          <a:p>
            <a:pPr lvl="1">
              <a:buFontTx/>
              <a:buChar char="•"/>
            </a:pPr>
            <a:r>
              <a:rPr lang="en-US" altLang="en-US" sz="2000" dirty="0" smtClean="0">
                <a:latin typeface="Arial" panose="020B0604020202020204" pitchFamily="34" charset="0"/>
              </a:rPr>
              <a:t>Un initialized Memory Reads (UMR ) </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41</a:t>
            </a:fld>
            <a:endParaRPr lang="en-US"/>
          </a:p>
        </p:txBody>
      </p:sp>
    </p:spTree>
    <p:extLst>
      <p:ext uri="{BB962C8B-B14F-4D97-AF65-F5344CB8AC3E}">
        <p14:creationId xmlns:p14="http://schemas.microsoft.com/office/powerpoint/2010/main" val="330123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400" dirty="0" err="1" smtClean="0">
                <a:latin typeface="Arial" panose="020B0604020202020204" pitchFamily="34" charset="0"/>
              </a:rPr>
              <a:t>Valgrind</a:t>
            </a:r>
            <a:r>
              <a:rPr lang="en-US" altLang="en-US" sz="1400" dirty="0" smtClean="0">
                <a:latin typeface="Arial" panose="020B0604020202020204" pitchFamily="34" charset="0"/>
              </a:rPr>
              <a:t> is a “program-execution monitoring framework”.</a:t>
            </a:r>
          </a:p>
          <a:p>
            <a:r>
              <a:rPr lang="en-US" altLang="en-US" sz="1400" dirty="0" smtClean="0">
                <a:latin typeface="Arial" panose="020B0604020202020204" pitchFamily="34" charset="0"/>
              </a:rPr>
              <a:t>	</a:t>
            </a:r>
            <a:r>
              <a:rPr lang="en-US" altLang="en-US" sz="1200" dirty="0" err="1" smtClean="0">
                <a:latin typeface="Arial" panose="020B0604020202020204" pitchFamily="34" charset="0"/>
              </a:rPr>
              <a:t>Valgrind</a:t>
            </a:r>
            <a:r>
              <a:rPr lang="en-US" altLang="en-US" sz="1200" dirty="0" smtClean="0">
                <a:latin typeface="Arial" panose="020B0604020202020204" pitchFamily="34" charset="0"/>
              </a:rPr>
              <a:t> comes with many tools, the tool you will use most often is the </a:t>
            </a:r>
            <a:r>
              <a:rPr lang="en-US" altLang="en-US" sz="1200" dirty="0" err="1" smtClean="0">
                <a:latin typeface="Arial" panose="020B0604020202020204" pitchFamily="34" charset="0"/>
              </a:rPr>
              <a:t>memcheck</a:t>
            </a:r>
            <a:r>
              <a:rPr lang="en-US" altLang="en-US" sz="1200" dirty="0" smtClean="0">
                <a:latin typeface="Arial" panose="020B0604020202020204" pitchFamily="34" charset="0"/>
              </a:rPr>
              <a:t> tool.</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42</a:t>
            </a:fld>
            <a:endParaRPr lang="en-US"/>
          </a:p>
        </p:txBody>
      </p:sp>
    </p:spTree>
    <p:extLst>
      <p:ext uri="{BB962C8B-B14F-4D97-AF65-F5344CB8AC3E}">
        <p14:creationId xmlns:p14="http://schemas.microsoft.com/office/powerpoint/2010/main" val="307981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sz="2800" dirty="0" smtClean="0">
                <a:latin typeface="Arial" panose="020B0604020202020204" pitchFamily="34" charset="0"/>
              </a:rPr>
              <a:t>Static Analysis (also referred to as static testing) is the analysis of the source code to find out potential errors</a:t>
            </a:r>
          </a:p>
          <a:p>
            <a:pPr lvl="1">
              <a:buFontTx/>
              <a:buChar char="•"/>
            </a:pPr>
            <a:r>
              <a:rPr lang="en-US" altLang="en-US" sz="2400" dirty="0" smtClean="0">
                <a:latin typeface="Arial" panose="020B0604020202020204" pitchFamily="34" charset="0"/>
              </a:rPr>
              <a:t>Even conscientious programmers can overlook programming errors like un-initialized memory read, memory leaks, dangling pointer references etc.</a:t>
            </a:r>
          </a:p>
          <a:p>
            <a:pPr lvl="1">
              <a:buFontTx/>
              <a:buChar char="•"/>
            </a:pPr>
            <a:r>
              <a:rPr lang="en-US" altLang="en-US" sz="2400" dirty="0" smtClean="0">
                <a:latin typeface="Arial" panose="020B0604020202020204" pitchFamily="34" charset="0"/>
              </a:rPr>
              <a:t>A static code analyzer helps in standardizing the process of finding such common programming mistakes</a:t>
            </a:r>
          </a:p>
          <a:p>
            <a:pPr lvl="1">
              <a:buFontTx/>
              <a:buChar char="•"/>
            </a:pPr>
            <a:r>
              <a:rPr lang="en-US" altLang="en-US" sz="2400" dirty="0" smtClean="0">
                <a:latin typeface="Arial" panose="020B0604020202020204" pitchFamily="34" charset="0"/>
              </a:rPr>
              <a:t>Finding the mistakes in the source code help in reducing potential run-time bugs</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48</a:t>
            </a:fld>
            <a:endParaRPr lang="en-US"/>
          </a:p>
        </p:txBody>
      </p:sp>
    </p:spTree>
    <p:extLst>
      <p:ext uri="{BB962C8B-B14F-4D97-AF65-F5344CB8AC3E}">
        <p14:creationId xmlns:p14="http://schemas.microsoft.com/office/powerpoint/2010/main" val="1486530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altLang="en-US" sz="2400" dirty="0" smtClean="0">
                <a:latin typeface="Arial" panose="020B0604020202020204" pitchFamily="34" charset="0"/>
              </a:rPr>
              <a:t>Following are few of the frequent code errors that can be caught by Splint:</a:t>
            </a:r>
          </a:p>
          <a:p>
            <a:pPr lvl="1">
              <a:buFontTx/>
              <a:buChar char="•"/>
            </a:pPr>
            <a:r>
              <a:rPr lang="en-US" altLang="en-US" sz="2000" dirty="0" smtClean="0">
                <a:latin typeface="Arial" panose="020B0604020202020204" pitchFamily="34" charset="0"/>
              </a:rPr>
              <a:t>De-referencing of null pointers (Null pointers read and write)</a:t>
            </a:r>
            <a:r>
              <a:rPr lang="ar-SA" altLang="en-US" sz="2000" dirty="0" smtClean="0">
                <a:latin typeface="Arial" panose="020B0604020202020204" pitchFamily="34" charset="0"/>
              </a:rPr>
              <a:t>‏</a:t>
            </a:r>
            <a:endParaRPr lang="en-US" altLang="en-US" sz="2000" dirty="0" smtClean="0">
              <a:latin typeface="Arial" panose="020B0604020202020204" pitchFamily="34" charset="0"/>
            </a:endParaRPr>
          </a:p>
          <a:p>
            <a:pPr lvl="1">
              <a:buFontTx/>
              <a:buChar char="•"/>
            </a:pPr>
            <a:r>
              <a:rPr lang="en-US" altLang="en-US" sz="2000" dirty="0" smtClean="0">
                <a:latin typeface="Arial" panose="020B0604020202020204" pitchFamily="34" charset="0"/>
              </a:rPr>
              <a:t>Using the value of a variable without initializing it (Un-initialized Memory Read)</a:t>
            </a:r>
            <a:r>
              <a:rPr lang="ar-SA" altLang="en-US" sz="2000" dirty="0" smtClean="0">
                <a:latin typeface="Arial" panose="020B0604020202020204" pitchFamily="34" charset="0"/>
              </a:rPr>
              <a:t>‏</a:t>
            </a:r>
            <a:endParaRPr lang="en-US" altLang="en-US" sz="2000" dirty="0" smtClean="0">
              <a:latin typeface="Arial" panose="020B0604020202020204" pitchFamily="34" charset="0"/>
            </a:endParaRPr>
          </a:p>
          <a:p>
            <a:pPr lvl="1">
              <a:buFontTx/>
              <a:buChar char="•"/>
            </a:pPr>
            <a:r>
              <a:rPr lang="en-US" altLang="en-US" sz="2000" dirty="0" smtClean="0">
                <a:latin typeface="Arial" panose="020B0604020202020204" pitchFamily="34" charset="0"/>
              </a:rPr>
              <a:t>Unused declarations of variables</a:t>
            </a:r>
          </a:p>
          <a:p>
            <a:pPr lvl="1">
              <a:buFontTx/>
              <a:buChar char="•"/>
            </a:pPr>
            <a:r>
              <a:rPr lang="en-US" altLang="en-US" sz="2000" dirty="0" smtClean="0">
                <a:latin typeface="Arial" panose="020B0604020202020204" pitchFamily="34" charset="0"/>
              </a:rPr>
              <a:t>Type inconsistencies</a:t>
            </a:r>
          </a:p>
          <a:p>
            <a:pPr lvl="1">
              <a:buFontTx/>
              <a:buChar char="•"/>
            </a:pPr>
            <a:r>
              <a:rPr lang="en-US" altLang="en-US" sz="2000" dirty="0" smtClean="0">
                <a:latin typeface="Arial" panose="020B0604020202020204" pitchFamily="34" charset="0"/>
              </a:rPr>
              <a:t>Unreachable code</a:t>
            </a:r>
          </a:p>
          <a:p>
            <a:pPr lvl="1">
              <a:buFontTx/>
              <a:buChar char="•"/>
            </a:pPr>
            <a:r>
              <a:rPr lang="en-US" altLang="en-US" sz="2000" dirty="0" smtClean="0">
                <a:latin typeface="Arial" panose="020B0604020202020204" pitchFamily="34" charset="0"/>
              </a:rPr>
              <a:t>Ignored return values</a:t>
            </a:r>
          </a:p>
          <a:p>
            <a:pPr lvl="1">
              <a:buFontTx/>
              <a:buChar char="•"/>
            </a:pPr>
            <a:r>
              <a:rPr lang="en-US" altLang="en-US" sz="2000" dirty="0" smtClean="0">
                <a:latin typeface="Arial" panose="020B0604020202020204" pitchFamily="34" charset="0"/>
              </a:rPr>
              <a:t>Execution paths with no return</a:t>
            </a:r>
          </a:p>
          <a:p>
            <a:pPr lvl="1">
              <a:buFontTx/>
              <a:buChar char="•"/>
            </a:pPr>
            <a:r>
              <a:rPr lang="en-US" altLang="en-US" sz="2000" dirty="0" smtClean="0">
                <a:latin typeface="Arial" panose="020B0604020202020204" pitchFamily="34" charset="0"/>
              </a:rPr>
              <a:t>Dangling references usage</a:t>
            </a:r>
          </a:p>
          <a:p>
            <a:pPr lvl="1">
              <a:buFontTx/>
              <a:buChar char="•"/>
            </a:pPr>
            <a:r>
              <a:rPr lang="en-US" altLang="en-US" sz="2000" dirty="0" smtClean="0">
                <a:latin typeface="Arial" panose="020B0604020202020204" pitchFamily="34" charset="0"/>
              </a:rPr>
              <a:t>Memory Leaks</a:t>
            </a:r>
          </a:p>
          <a:p>
            <a:pPr lvl="1">
              <a:buFontTx/>
              <a:buChar char="•"/>
            </a:pPr>
            <a:r>
              <a:rPr lang="en-US" altLang="en-US" sz="2000" dirty="0" smtClean="0">
                <a:latin typeface="Arial" panose="020B0604020202020204" pitchFamily="34" charset="0"/>
              </a:rPr>
              <a:t>Returning an address from a function which is the address of a variable on the stack</a:t>
            </a:r>
            <a:endParaRPr lang="en-US" altLang="en-US" dirty="0" smtClean="0">
              <a:latin typeface="Arial" panose="020B0604020202020204" pitchFamily="34" charset="0"/>
            </a:endParaRPr>
          </a:p>
          <a:p>
            <a:endParaRPr lang="en-GB" altLang="en-US" dirty="0" smtClean="0"/>
          </a:p>
          <a:p>
            <a:r>
              <a:rPr lang="en-GB" altLang="en-US" dirty="0" smtClean="0"/>
              <a:t>There may be warnings given by the static code </a:t>
            </a:r>
            <a:r>
              <a:rPr lang="en-GB" altLang="en-US" dirty="0" err="1" smtClean="0"/>
              <a:t>analyzer</a:t>
            </a:r>
            <a:r>
              <a:rPr lang="en-GB" altLang="en-US" dirty="0" smtClean="0"/>
              <a:t> which are not genuine problems. This should be decided by the programmer and such warnings can be suppressed.</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49</a:t>
            </a:fld>
            <a:endParaRPr lang="en-US"/>
          </a:p>
        </p:txBody>
      </p:sp>
    </p:spTree>
    <p:extLst>
      <p:ext uri="{BB962C8B-B14F-4D97-AF65-F5344CB8AC3E}">
        <p14:creationId xmlns:p14="http://schemas.microsoft.com/office/powerpoint/2010/main" val="2367876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sz="2400" dirty="0" smtClean="0">
                <a:latin typeface="Arial" panose="020B0604020202020204" pitchFamily="34" charset="0"/>
              </a:rPr>
              <a:t>Engineering projects mandate that we reach 100% code coverage</a:t>
            </a:r>
          </a:p>
          <a:p>
            <a:pPr lvl="3"/>
            <a:r>
              <a:rPr lang="en-US" altLang="en-US" sz="2000" dirty="0" smtClean="0">
                <a:latin typeface="Arial" panose="020B0604020202020204" pitchFamily="34" charset="0"/>
              </a:rPr>
              <a:t>Code coverage reports must be part of Unit test results!! </a:t>
            </a:r>
            <a:endParaRPr lang="en-US" altLang="en-US" sz="1800" dirty="0" smtClean="0">
              <a:latin typeface="Arial" panose="020B0604020202020204" pitchFamily="34" charset="0"/>
            </a:endParaRPr>
          </a:p>
          <a:p>
            <a:endParaRPr lang="en-US" altLang="en-US" dirty="0" smtClean="0"/>
          </a:p>
          <a:p>
            <a:r>
              <a:rPr lang="en-GB" altLang="en-US" sz="2400" dirty="0" smtClean="0">
                <a:latin typeface="Arial" panose="020B0604020202020204" pitchFamily="34" charset="0"/>
              </a:rPr>
              <a:t>Code coverage analysis is the (often iterative) process of finding and targeting “dead” or unexercised code</a:t>
            </a:r>
          </a:p>
          <a:p>
            <a:r>
              <a:rPr lang="en-GB" altLang="en-US" sz="2400" dirty="0" smtClean="0">
                <a:latin typeface="Arial" panose="020B0604020202020204" pitchFamily="34" charset="0"/>
              </a:rPr>
              <a:t>	</a:t>
            </a:r>
            <a:r>
              <a:rPr lang="en-US" altLang="en-US" sz="2000" dirty="0" smtClean="0">
                <a:latin typeface="Arial" panose="020B0604020202020204" pitchFamily="34" charset="0"/>
              </a:rPr>
              <a:t>Create additional test cases to exercise the dead code, thereby increasing code coverage. </a:t>
            </a:r>
            <a:endParaRPr lang="en-GB" altLang="en-US" sz="2000" dirty="0" smtClean="0">
              <a:latin typeface="Arial" panose="020B0604020202020204" pitchFamily="34" charset="0"/>
            </a:endParaRPr>
          </a:p>
          <a:p>
            <a:r>
              <a:rPr lang="en-GB" altLang="en-US" sz="2000" dirty="0" smtClean="0">
                <a:latin typeface="Arial" panose="020B0604020202020204" pitchFamily="34" charset="0"/>
              </a:rPr>
              <a:t>	</a:t>
            </a:r>
            <a:r>
              <a:rPr lang="en-US" altLang="en-US" sz="2000" dirty="0" smtClean="0">
                <a:latin typeface="Arial" panose="020B0604020202020204" pitchFamily="34" charset="0"/>
              </a:rPr>
              <a:t>We will have to use </a:t>
            </a:r>
            <a:r>
              <a:rPr lang="en-US" altLang="en-US" sz="2000" dirty="0" err="1" smtClean="0">
                <a:latin typeface="Arial" panose="020B0604020202020204" pitchFamily="34" charset="0"/>
              </a:rPr>
              <a:t>gdb</a:t>
            </a:r>
            <a:r>
              <a:rPr lang="en-US" altLang="en-US" sz="2000" dirty="0" smtClean="0">
                <a:latin typeface="Arial" panose="020B0604020202020204" pitchFamily="34" charset="0"/>
              </a:rPr>
              <a:t> or create stubs to iteratively increase the coverage</a:t>
            </a:r>
          </a:p>
          <a:p>
            <a:pPr>
              <a:buFontTx/>
              <a:buChar char="•"/>
            </a:pPr>
            <a:endParaRPr lang="en-GB" altLang="en-US" sz="2400" dirty="0" smtClean="0">
              <a:latin typeface="Arial" panose="020B0604020202020204" pitchFamily="34" charset="0"/>
            </a:endParaRPr>
          </a:p>
          <a:p>
            <a:r>
              <a:rPr lang="en-US" altLang="en-US" sz="2400" dirty="0" smtClean="0">
                <a:latin typeface="Arial" panose="020B0604020202020204" pitchFamily="34" charset="0"/>
              </a:rPr>
              <a:t>	The code coverage keeps getting added in the result every time you execute the executable. </a:t>
            </a:r>
          </a:p>
          <a:p>
            <a:pPr>
              <a:buFontTx/>
              <a:buChar char="•"/>
            </a:pPr>
            <a:endParaRPr lang="en-US" altLang="en-US" sz="2400" dirty="0" smtClean="0">
              <a:latin typeface="Arial" panose="020B0604020202020204" pitchFamily="34" charset="0"/>
            </a:endParaRPr>
          </a:p>
          <a:p>
            <a:r>
              <a:rPr lang="en-US" altLang="en-US" sz="2400" dirty="0" smtClean="0">
                <a:latin typeface="Arial" panose="020B0604020202020204" pitchFamily="34" charset="0"/>
              </a:rPr>
              <a:t>Caution:  as soon as you re-compile the executable, the result is re-set </a:t>
            </a:r>
            <a:endParaRPr lang="en-GB" altLang="en-US" sz="2400" dirty="0" smtClean="0">
              <a:latin typeface="Arial" panose="020B0604020202020204" pitchFamily="34" charset="0"/>
            </a:endParaRPr>
          </a:p>
          <a:p>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51</a:t>
            </a:fld>
            <a:endParaRPr lang="en-US"/>
          </a:p>
        </p:txBody>
      </p:sp>
    </p:spTree>
    <p:extLst>
      <p:ext uri="{BB962C8B-B14F-4D97-AF65-F5344CB8AC3E}">
        <p14:creationId xmlns:p14="http://schemas.microsoft.com/office/powerpoint/2010/main" val="1855397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Will have to discuss UT/stubs briefly</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52</a:t>
            </a:fld>
            <a:endParaRPr lang="en-US"/>
          </a:p>
        </p:txBody>
      </p:sp>
    </p:spTree>
    <p:extLst>
      <p:ext uri="{BB962C8B-B14F-4D97-AF65-F5344CB8AC3E}">
        <p14:creationId xmlns:p14="http://schemas.microsoft.com/office/powerpoint/2010/main" val="405934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Explain the importance of creating/isolating data and related operations </a:t>
            </a:r>
            <a:r>
              <a:rPr lang="en-US" altLang="en-US" dirty="0" err="1" smtClean="0"/>
              <a:t>seperately</a:t>
            </a:r>
            <a:r>
              <a:rPr lang="en-US" altLang="en-US" dirty="0" smtClean="0"/>
              <a:t>, perhaps into a library. It can be tested in isolation and can be used by application programs.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11</a:t>
            </a:fld>
            <a:endParaRPr lang="en-US"/>
          </a:p>
        </p:txBody>
      </p:sp>
    </p:spTree>
    <p:extLst>
      <p:ext uri="{BB962C8B-B14F-4D97-AF65-F5344CB8AC3E}">
        <p14:creationId xmlns:p14="http://schemas.microsoft.com/office/powerpoint/2010/main" val="15587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Use the header files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13</a:t>
            </a:fld>
            <a:endParaRPr lang="en-US"/>
          </a:p>
        </p:txBody>
      </p:sp>
    </p:spTree>
    <p:extLst>
      <p:ext uri="{BB962C8B-B14F-4D97-AF65-F5344CB8AC3E}">
        <p14:creationId xmlns:p14="http://schemas.microsoft.com/office/powerpoint/2010/main" val="3796542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Always encourage discussion- bring in your personal insight . What are problem areas, how can we make this ADT better etc.</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14</a:t>
            </a:fld>
            <a:endParaRPr lang="en-US"/>
          </a:p>
        </p:txBody>
      </p:sp>
    </p:spTree>
    <p:extLst>
      <p:ext uri="{BB962C8B-B14F-4D97-AF65-F5344CB8AC3E}">
        <p14:creationId xmlns:p14="http://schemas.microsoft.com/office/powerpoint/2010/main" val="3123077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554" rtl="0" eaLnBrk="1" fontAlgn="auto" latinLnBrk="0" hangingPunct="1">
              <a:lnSpc>
                <a:spcPct val="100000"/>
              </a:lnSpc>
              <a:spcBef>
                <a:spcPts val="0"/>
              </a:spcBef>
              <a:spcAft>
                <a:spcPts val="0"/>
              </a:spcAft>
              <a:buClrTx/>
              <a:buSzTx/>
              <a:buFontTx/>
              <a:buNone/>
              <a:tabLst/>
              <a:defRPr/>
            </a:pPr>
            <a:r>
              <a:rPr lang="en-US" altLang="en-US" dirty="0" smtClean="0"/>
              <a:t>Importance of thinking through and identifying the states</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15</a:t>
            </a:fld>
            <a:endParaRPr lang="en-US"/>
          </a:p>
        </p:txBody>
      </p:sp>
    </p:spTree>
    <p:extLst>
      <p:ext uri="{BB962C8B-B14F-4D97-AF65-F5344CB8AC3E}">
        <p14:creationId xmlns:p14="http://schemas.microsoft.com/office/powerpoint/2010/main" val="395976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err="1" smtClean="0"/>
              <a:t>ControlMsg</a:t>
            </a:r>
            <a:r>
              <a:rPr lang="en-US" altLang="en-US" dirty="0" smtClean="0"/>
              <a:t>: Specifying the which subscriber it is – originating or terminal</a:t>
            </a:r>
          </a:p>
          <a:p>
            <a:pPr eaLnBrk="1" hangingPunct="1"/>
            <a:endParaRPr lang="en-US" altLang="en-US" dirty="0" smtClean="0"/>
          </a:p>
          <a:p>
            <a:pPr eaLnBrk="1" hangingPunct="1"/>
            <a:r>
              <a:rPr lang="en-US" altLang="en-US" dirty="0" err="1" smtClean="0"/>
              <a:t>TrsfrPacket</a:t>
            </a:r>
            <a:r>
              <a:rPr lang="en-US" altLang="en-US" dirty="0" smtClean="0"/>
              <a:t> – To send data through </a:t>
            </a:r>
            <a:r>
              <a:rPr lang="en-US" altLang="en-US" dirty="0" err="1" smtClean="0"/>
              <a:t>tcp</a:t>
            </a:r>
            <a:r>
              <a:rPr lang="en-US" altLang="en-US" dirty="0" smtClean="0"/>
              <a:t> read/write</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19</a:t>
            </a:fld>
            <a:endParaRPr lang="en-US"/>
          </a:p>
        </p:txBody>
      </p:sp>
    </p:spTree>
    <p:extLst>
      <p:ext uri="{BB962C8B-B14F-4D97-AF65-F5344CB8AC3E}">
        <p14:creationId xmlns:p14="http://schemas.microsoft.com/office/powerpoint/2010/main" val="126995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Discuss variations if possible.</a:t>
            </a:r>
          </a:p>
          <a:p>
            <a:pPr eaLnBrk="1" hangingPunct="1"/>
            <a:r>
              <a:rPr lang="en-US" altLang="en-US" dirty="0" smtClean="0"/>
              <a:t>Discuss the role of a flag to handle unions while passing them around.</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20</a:t>
            </a:fld>
            <a:endParaRPr lang="en-US"/>
          </a:p>
        </p:txBody>
      </p:sp>
    </p:spTree>
    <p:extLst>
      <p:ext uri="{BB962C8B-B14F-4D97-AF65-F5344CB8AC3E}">
        <p14:creationId xmlns:p14="http://schemas.microsoft.com/office/powerpoint/2010/main" val="2754513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Discuss about what “read” system call</a:t>
            </a:r>
          </a:p>
          <a:p>
            <a:pPr eaLnBrk="1" hangingPunct="1"/>
            <a:r>
              <a:rPr lang="en-US" altLang="en-US" dirty="0" smtClean="0"/>
              <a:t>   - read(</a:t>
            </a:r>
            <a:r>
              <a:rPr lang="en-US" altLang="en-US" dirty="0" err="1" smtClean="0"/>
              <a:t>int</a:t>
            </a:r>
            <a:r>
              <a:rPr lang="en-US" altLang="en-US" dirty="0" smtClean="0"/>
              <a:t> </a:t>
            </a:r>
            <a:r>
              <a:rPr lang="en-US" altLang="en-US" dirty="0" err="1" smtClean="0"/>
              <a:t>sd</a:t>
            </a:r>
            <a:r>
              <a:rPr lang="en-US" altLang="en-US" dirty="0" smtClean="0"/>
              <a:t>, void * </a:t>
            </a:r>
            <a:r>
              <a:rPr lang="en-US" altLang="en-US" dirty="0" err="1" smtClean="0"/>
              <a:t>buf</a:t>
            </a:r>
            <a:r>
              <a:rPr lang="en-US" altLang="en-US" dirty="0" smtClean="0"/>
              <a:t>, </a:t>
            </a:r>
            <a:r>
              <a:rPr lang="en-US" altLang="en-US" dirty="0" err="1" smtClean="0"/>
              <a:t>int</a:t>
            </a:r>
            <a:r>
              <a:rPr lang="en-US" altLang="en-US" dirty="0" smtClean="0"/>
              <a:t> n) – an attempt to read “n” bytes. </a:t>
            </a:r>
          </a:p>
          <a:p>
            <a:pPr eaLnBrk="1" hangingPunct="1"/>
            <a:r>
              <a:rPr lang="en-US" altLang="en-US" dirty="0" smtClean="0"/>
              <a:t>   - How do we make sure that the entire data is read? – here the infinite while loop</a:t>
            </a:r>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22</a:t>
            </a:fld>
            <a:endParaRPr lang="en-US"/>
          </a:p>
        </p:txBody>
      </p:sp>
    </p:spTree>
    <p:extLst>
      <p:ext uri="{BB962C8B-B14F-4D97-AF65-F5344CB8AC3E}">
        <p14:creationId xmlns:p14="http://schemas.microsoft.com/office/powerpoint/2010/main" val="31615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Briefly discuss FSM (more later)</a:t>
            </a:r>
          </a:p>
          <a:p>
            <a:pPr eaLnBrk="1" hangingPunct="1"/>
            <a:r>
              <a:rPr lang="en-US" altLang="en-US" dirty="0" smtClean="0"/>
              <a:t>Relate to a simple telephone call and the various states it can have.</a:t>
            </a:r>
          </a:p>
          <a:p>
            <a:pPr eaLnBrk="1" hangingPunct="1"/>
            <a:r>
              <a:rPr lang="en-US" altLang="en-US" dirty="0" smtClean="0"/>
              <a:t>Run the binaries and show them the </a:t>
            </a:r>
            <a:r>
              <a:rPr lang="en-US" altLang="en-US" dirty="0" err="1" smtClean="0"/>
              <a:t>behaviour</a:t>
            </a:r>
            <a:endParaRPr lang="en-US" altLang="en-US" dirty="0" smtClean="0"/>
          </a:p>
          <a:p>
            <a:endParaRPr lang="en-US" dirty="0"/>
          </a:p>
        </p:txBody>
      </p:sp>
      <p:sp>
        <p:nvSpPr>
          <p:cNvPr id="4" name="Slide Number Placeholder 3"/>
          <p:cNvSpPr>
            <a:spLocks noGrp="1"/>
          </p:cNvSpPr>
          <p:nvPr>
            <p:ph type="sldNum" sz="quarter" idx="10"/>
          </p:nvPr>
        </p:nvSpPr>
        <p:spPr/>
        <p:txBody>
          <a:bodyPr/>
          <a:lstStyle/>
          <a:p>
            <a:fld id="{D36ED3F8-F0F5-0740-80BB-A0AC688E8499}" type="slidenum">
              <a:rPr lang="en-US" smtClean="0"/>
              <a:pPr/>
              <a:t>30</a:t>
            </a:fld>
            <a:endParaRPr lang="en-US"/>
          </a:p>
        </p:txBody>
      </p:sp>
    </p:spTree>
    <p:extLst>
      <p:ext uri="{BB962C8B-B14F-4D97-AF65-F5344CB8AC3E}">
        <p14:creationId xmlns:p14="http://schemas.microsoft.com/office/powerpoint/2010/main" val="1225425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2024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5505671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0"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0739147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112872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F1AC00"/>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0"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46888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766442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solidFill>
                  <a:schemeClr val="bg1"/>
                </a:solidFill>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9"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01147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7695" rtl="0" eaLnBrk="1" fontAlgn="auto" latinLnBrk="0" hangingPunct="1">
              <a:lnSpc>
                <a:spcPct val="100000"/>
              </a:lnSpc>
              <a:spcBef>
                <a:spcPct val="20000"/>
              </a:spcBef>
              <a:spcAft>
                <a:spcPts val="0"/>
              </a:spcAft>
              <a:buClrTx/>
              <a:buSzTx/>
              <a:buFont typeface="Arial"/>
              <a:buNone/>
              <a:tabLst/>
              <a:defRPr sz="2999" baseline="0">
                <a:latin typeface="+mj-lt"/>
              </a:defRPr>
            </a:lvl1pPr>
            <a:lvl2pPr>
              <a:defRPr sz="2999"/>
            </a:lvl2pPr>
            <a:lvl3pPr>
              <a:defRPr sz="2999"/>
            </a:lvl3pPr>
            <a:lvl4pPr>
              <a:defRPr sz="2999"/>
            </a:lvl4pPr>
            <a:lvl5pPr>
              <a:defRPr sz="2999"/>
            </a:lvl5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8230684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57280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89848799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1"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33505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2"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9224171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275866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32C225"/>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1411373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EC73C"/>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1482599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2"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normAutofit fontScale="25000" lnSpcReduction="20000"/>
          </a:bodyP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783832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627750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EC73C"/>
              </a:buClr>
              <a:buFont typeface="Arial"/>
              <a:buChar char="•"/>
              <a:defRPr sz="1699">
                <a:latin typeface="Georgia"/>
                <a:cs typeface="Georgia"/>
              </a:defRPr>
            </a:lvl1pPr>
            <a:lvl2pPr marL="933301" indent="-285607">
              <a:buClr>
                <a:srgbClr val="3EC73C"/>
              </a:buClr>
              <a:buFont typeface="Arial"/>
              <a:buChar char="•"/>
              <a:defRPr sz="1699">
                <a:latin typeface="Georgia"/>
                <a:cs typeface="Georgia"/>
              </a:defRPr>
            </a:lvl2pPr>
            <a:lvl3pPr marL="1580996" indent="-285607">
              <a:buClr>
                <a:srgbClr val="3EC73C"/>
              </a:buClr>
              <a:buFont typeface="Arial"/>
              <a:buChar char="•"/>
              <a:defRPr sz="1699">
                <a:latin typeface="Georgia"/>
                <a:cs typeface="Georgia"/>
              </a:defRPr>
            </a:lvl3pPr>
            <a:lvl4pPr marL="2228690" indent="-285607">
              <a:buClr>
                <a:srgbClr val="3EC73C"/>
              </a:buClr>
              <a:buFont typeface="Arial"/>
              <a:buChar char="•"/>
              <a:defRPr sz="1699">
                <a:latin typeface="Georgia"/>
                <a:cs typeface="Georgia"/>
              </a:defRPr>
            </a:lvl4pPr>
            <a:lvl5pPr marL="2876384" indent="-285607">
              <a:buClr>
                <a:srgbClr val="3EC73C"/>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0733399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8193263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992635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631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3"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565409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173012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2F9DDB"/>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92018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3FB2E8"/>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84280333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2"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7"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279427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86459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7"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3FB2E8"/>
              </a:buClr>
              <a:buFont typeface="Arial"/>
              <a:buChar char="•"/>
              <a:defRPr sz="1699">
                <a:latin typeface="Georgia"/>
                <a:cs typeface="Georgia"/>
              </a:defRPr>
            </a:lvl1pPr>
            <a:lvl2pPr marL="933301" indent="-285607">
              <a:buClr>
                <a:srgbClr val="3FB2E8"/>
              </a:buClr>
              <a:buFont typeface="Arial"/>
              <a:buChar char="•"/>
              <a:defRPr sz="1699">
                <a:latin typeface="Georgia"/>
                <a:cs typeface="Georgia"/>
              </a:defRPr>
            </a:lvl2pPr>
            <a:lvl3pPr marL="1580996" indent="-285607">
              <a:buClr>
                <a:srgbClr val="3FB2E8"/>
              </a:buClr>
              <a:buFont typeface="Arial"/>
              <a:buChar char="•"/>
              <a:defRPr sz="1699">
                <a:latin typeface="Georgia"/>
                <a:cs typeface="Georgia"/>
              </a:defRPr>
            </a:lvl3pPr>
            <a:lvl4pPr marL="2228690" indent="-285607">
              <a:buClr>
                <a:srgbClr val="3FB2E8"/>
              </a:buClr>
              <a:buFont typeface="Arial"/>
              <a:buChar char="•"/>
              <a:defRPr sz="1699">
                <a:latin typeface="Georgia"/>
                <a:cs typeface="Georgia"/>
              </a:defRPr>
            </a:lvl4pPr>
            <a:lvl5pPr marL="2876384" indent="-285607">
              <a:buClr>
                <a:srgbClr val="3FB2E8"/>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51084946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0"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2899750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462444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966392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21"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51254598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9423727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D5041"/>
          </a:solidFill>
          <a:ln w="12700">
            <a:miter lim="400000"/>
          </a:ln>
        </p:spPr>
        <p:txBody>
          <a:bodyPr lIns="0" tIns="0" rIns="0" bIns="0" anchor="ctr">
            <a:normAutofit fontScale="25000" lnSpcReduction="20000"/>
          </a:bodyP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Font typeface="Arial"/>
              <a:buChar char="•"/>
              <a:defRPr sz="1699">
                <a:latin typeface="Georgia"/>
                <a:cs typeface="Georgia"/>
              </a:defRPr>
            </a:lvl1pPr>
            <a:lvl2pPr marL="933301" indent="-285607">
              <a:buFont typeface="Arial"/>
              <a:buChar char="•"/>
              <a:defRPr sz="1699">
                <a:latin typeface="Georgia"/>
                <a:cs typeface="Georgia"/>
              </a:defRPr>
            </a:lvl2pPr>
            <a:lvl3pPr marL="1580996" indent="-285607">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574355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D5041"/>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1"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a:t>CATEGORY</a:t>
            </a:r>
          </a:p>
        </p:txBody>
      </p:sp>
      <p:sp>
        <p:nvSpPr>
          <p:cNvPr id="7" name="Rectangle 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6305924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3"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4"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8" name="Rectangle 7"/>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22461857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4"/>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sp>
        <p:nvSpPr>
          <p:cNvPr id="8" name="Rectangle 7"/>
          <p:cNvSpPr/>
          <p:nvPr userDrawn="1"/>
        </p:nvSpPr>
        <p:spPr>
          <a:xfrm>
            <a:off x="1" y="4"/>
            <a:ext cx="7445722" cy="9719067"/>
          </a:xfrm>
          <a:prstGeom prst="rect">
            <a:avLst/>
          </a:prstGeom>
          <a:ln w="12700">
            <a:miter lim="400000"/>
          </a:ln>
          <a:extLst>
            <a:ext uri="{C572A759-6A51-4108-AA02-DFA0A04FC94B}">
              <ma14:wrappingTextBoxFlag xmlns="" xmlns:ma14="http://schemas.microsoft.com/office/mac/drawingml/2011/main" val="1"/>
            </a:ext>
          </a:extLst>
        </p:spPr>
        <p:txBody>
          <a:bodyPr lIns="0" tIns="0" rIns="0" bIns="0" rtlCol="0" anchor="b">
            <a:normAutofit/>
          </a:bodyPr>
          <a:lstStyle/>
          <a:p>
            <a:pPr algn="ctr"/>
            <a:endParaRPr lang="en-GB" sz="1499" b="1" cap="all" dirty="0">
              <a:solidFill>
                <a:srgbClr val="FFFFFF"/>
              </a:solidFill>
            </a:endParaRPr>
          </a:p>
        </p:txBody>
      </p:sp>
      <p:sp>
        <p:nvSpPr>
          <p:cNvPr id="12"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1560992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a:noFill/>
        </p:spPr>
        <p:txBody>
          <a:bodyPr vert="horz" lIns="91111" tIns="45555" rIns="91111" bIns="45555" anchor="b">
            <a:normAutofit/>
          </a:bodyPr>
          <a:lstStyle>
            <a:lvl1pPr marL="0" indent="0">
              <a:buNone/>
              <a:defRPr sz="1499"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D5041"/>
              </a:buClr>
              <a:buFont typeface="Arial"/>
              <a:buChar char="•"/>
              <a:defRPr sz="1699">
                <a:latin typeface="Georgia"/>
                <a:cs typeface="Georgia"/>
              </a:defRPr>
            </a:lvl1pPr>
            <a:lvl2pPr marL="933301" indent="-285607">
              <a:buClr>
                <a:srgbClr val="ED5041"/>
              </a:buClr>
              <a:buFont typeface="Arial"/>
              <a:buChar char="•"/>
              <a:defRPr sz="1699">
                <a:latin typeface="Georgia"/>
                <a:cs typeface="Georgia"/>
              </a:defRPr>
            </a:lvl2pPr>
            <a:lvl3pPr marL="1580996" indent="-285607">
              <a:buClr>
                <a:srgbClr val="ED5041"/>
              </a:buClr>
              <a:buFont typeface="Arial"/>
              <a:buChar char="•"/>
              <a:defRPr sz="1699">
                <a:latin typeface="Georgia"/>
                <a:cs typeface="Georgia"/>
              </a:defRPr>
            </a:lvl3pPr>
            <a:lvl4pPr marL="2228690" indent="-285607">
              <a:buClr>
                <a:srgbClr val="ED5041"/>
              </a:buClr>
              <a:buFont typeface="Arial"/>
              <a:buChar char="•"/>
              <a:defRPr sz="1699">
                <a:latin typeface="Georgia"/>
                <a:cs typeface="Georgia"/>
              </a:defRPr>
            </a:lvl4pPr>
            <a:lvl5pPr marL="2876384" indent="-285607">
              <a:buClr>
                <a:srgbClr val="ED5041"/>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1122351"/>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5" y="8587633"/>
            <a:ext cx="3337676" cy="338426"/>
          </a:xfrm>
          <a:prstGeom prst="rect">
            <a:avLst/>
          </a:prstGeom>
        </p:spPr>
        <p:txBody>
          <a:bodyPr wrap="none">
            <a:spAutoFit/>
          </a:bodyPr>
          <a:lstStyle/>
          <a:p>
            <a:r>
              <a:rPr lang="en-GB" sz="1599" dirty="0">
                <a:solidFill>
                  <a:prstClr val="black"/>
                </a:solidFill>
                <a:latin typeface="Arial"/>
              </a:rPr>
              <a:t>© </a:t>
            </a:r>
            <a:r>
              <a:rPr lang="en-GB" sz="1599" dirty="0" smtClean="0">
                <a:solidFill>
                  <a:prstClr val="black"/>
                </a:solidFill>
                <a:latin typeface="Arial"/>
              </a:rPr>
              <a:t>2016 </a:t>
            </a:r>
            <a:r>
              <a:rPr lang="en-GB" sz="1599" dirty="0">
                <a:solidFill>
                  <a:prstClr val="black"/>
                </a:solidFill>
                <a:latin typeface="Arial"/>
              </a:rPr>
              <a:t>Aricent. All rights reserved.</a:t>
            </a:r>
          </a:p>
        </p:txBody>
      </p:sp>
      <p:sp>
        <p:nvSpPr>
          <p:cNvPr id="4" name="Rectangle 3"/>
          <p:cNvSpPr/>
          <p:nvPr userDrawn="1"/>
        </p:nvSpPr>
        <p:spPr>
          <a:xfrm>
            <a:off x="288026" y="8862368"/>
            <a:ext cx="6483350" cy="738664"/>
          </a:xfrm>
          <a:prstGeom prst="rect">
            <a:avLst/>
          </a:prstGeom>
        </p:spPr>
        <p:txBody>
          <a:bodyPr>
            <a:spAutoFit/>
          </a:bodyPr>
          <a:lstStyle/>
          <a:p>
            <a:r>
              <a:rPr lang="en-GB" sz="1399" dirty="0">
                <a:solidFill>
                  <a:prstClr val="black"/>
                </a:solidFill>
              </a:rPr>
              <a:t>All </a:t>
            </a:r>
            <a:r>
              <a:rPr lang="en-GB" sz="1399" dirty="0" err="1">
                <a:solidFill>
                  <a:prstClr val="black"/>
                </a:solidFill>
              </a:rPr>
              <a:t>Aricent</a:t>
            </a:r>
            <a:r>
              <a:rPr lang="en-GB" sz="1399" dirty="0">
                <a:solidFill>
                  <a:prstClr val="black"/>
                </a:solidFill>
              </a:rPr>
              <a:t> brand and product names are service marks, trademarks, or registered marks of </a:t>
            </a:r>
            <a:r>
              <a:rPr lang="en-GB" sz="1399" dirty="0" err="1">
                <a:solidFill>
                  <a:prstClr val="black"/>
                </a:solidFill>
              </a:rPr>
              <a:t>Aricent</a:t>
            </a:r>
            <a:r>
              <a:rPr lang="en-GB" sz="1399" dirty="0">
                <a:solidFill>
                  <a:prstClr val="black"/>
                </a:solidFill>
              </a:rPr>
              <a:t> in the United States and other countries</a:t>
            </a:r>
          </a:p>
          <a:p>
            <a:endParaRPr lang="en-GB" sz="1399" dirty="0">
              <a:solidFill>
                <a:prstClr val="black"/>
              </a:solidFill>
            </a:endParaRPr>
          </a:p>
        </p:txBody>
      </p:sp>
    </p:spTree>
    <p:extLst>
      <p:ext uri="{BB962C8B-B14F-4D97-AF65-F5344CB8AC3E}">
        <p14:creationId xmlns:p14="http://schemas.microsoft.com/office/powerpoint/2010/main" val="1176143105"/>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5"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75055565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7"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5" y="-576756"/>
            <a:ext cx="12465714" cy="9720263"/>
          </a:xfrm>
          <a:prstGeom prst="rect">
            <a:avLst/>
          </a:prstGeom>
        </p:spPr>
      </p:pic>
      <p:sp>
        <p:nvSpPr>
          <p:cNvPr id="26" name="Shape 859"/>
          <p:cNvSpPr/>
          <p:nvPr userDrawn="1"/>
        </p:nvSpPr>
        <p:spPr>
          <a:xfrm>
            <a:off x="560872" y="1737651"/>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7" name="Shape 860"/>
          <p:cNvSpPr/>
          <p:nvPr userDrawn="1"/>
        </p:nvSpPr>
        <p:spPr>
          <a:xfrm>
            <a:off x="530612" y="908519"/>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a:lnSpc>
                <a:spcPct val="130000"/>
              </a:lnSpc>
              <a:defRPr sz="1800"/>
            </a:pPr>
            <a:r>
              <a:rPr sz="2999" dirty="0">
                <a:solidFill>
                  <a:srgbClr val="FFFFFF"/>
                </a:solidFill>
                <a:latin typeface="Arial" panose="020B0604020202020204" pitchFamily="34" charset="0"/>
                <a:ea typeface="BentonSans Book"/>
                <a:cs typeface="Arial" panose="020B0604020202020204" pitchFamily="34" charset="0"/>
                <a:sym typeface="BentonSans Book"/>
              </a:rPr>
              <a:t>Thank </a:t>
            </a:r>
            <a:r>
              <a:rPr sz="2999"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699"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7"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APAC HQ</a:t>
            </a:r>
            <a:endParaRPr lang="en-GB" sz="1599" b="1" dirty="0">
              <a:solidFill>
                <a:prstClr val="white"/>
              </a:solidFill>
            </a:endParaRPr>
          </a:p>
        </p:txBody>
      </p:sp>
      <p:sp>
        <p:nvSpPr>
          <p:cNvPr id="15" name="Text Placeholder 3"/>
          <p:cNvSpPr txBox="1">
            <a:spLocks/>
          </p:cNvSpPr>
          <p:nvPr userDrawn="1"/>
        </p:nvSpPr>
        <p:spPr>
          <a:xfrm>
            <a:off x="3939827" y="7606934"/>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Plot 31, Electronic City</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Sector 18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Gurgaon, Haryana </a:t>
            </a:r>
            <a:r>
              <a:rPr lang="en-US" sz="1699" dirty="0" smtClean="0">
                <a:solidFill>
                  <a:prstClr val="white"/>
                </a:solidFill>
                <a:latin typeface="Arial"/>
                <a:ea typeface="ＭＳ Ｐゴシック" charset="0"/>
                <a:cs typeface="Arial"/>
              </a:rPr>
              <a:t>122017 </a:t>
            </a:r>
            <a:r>
              <a:rPr lang="en-US" sz="1699" dirty="0">
                <a:solidFill>
                  <a:prstClr val="white"/>
                </a:solidFill>
                <a:latin typeface="Arial"/>
                <a:ea typeface="ＭＳ Ｐゴシック" charset="0"/>
                <a:cs typeface="Arial"/>
              </a:rPr>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India</a:t>
            </a:r>
          </a:p>
          <a:p>
            <a:pPr fontAlgn="base">
              <a:spcBef>
                <a:spcPct val="0"/>
              </a:spcBef>
              <a:spcAft>
                <a:spcPct val="0"/>
              </a:spcAft>
            </a:pPr>
            <a:r>
              <a:rPr lang="en-US" sz="1699" dirty="0">
                <a:solidFill>
                  <a:prstClr val="white"/>
                </a:solidFill>
                <a:latin typeface="Arial"/>
                <a:ea typeface="ＭＳ Ｐゴシック" charset="0"/>
                <a:cs typeface="Arial"/>
              </a:rPr>
              <a:t>Tel: +91 124 4095888</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+91 124 2455100</a:t>
            </a:r>
          </a:p>
        </p:txBody>
      </p:sp>
      <p:sp>
        <p:nvSpPr>
          <p:cNvPr id="16" name="Text Placeholder 3"/>
          <p:cNvSpPr txBox="1">
            <a:spLocks/>
          </p:cNvSpPr>
          <p:nvPr userDrawn="1"/>
        </p:nvSpPr>
        <p:spPr>
          <a:xfrm>
            <a:off x="7374994" y="7597970"/>
            <a:ext cx="4146680"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Intec 4, Wade Road,</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Basingstoke,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Hampshire RG24 8NE,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United Kingdom</a:t>
            </a:r>
          </a:p>
          <a:p>
            <a:pPr fontAlgn="base">
              <a:spcBef>
                <a:spcPct val="0"/>
              </a:spcBef>
              <a:spcAft>
                <a:spcPct val="0"/>
              </a:spcAft>
            </a:pPr>
            <a:r>
              <a:rPr lang="en-US" sz="1699" dirty="0">
                <a:solidFill>
                  <a:prstClr val="white"/>
                </a:solidFill>
                <a:latin typeface="Arial"/>
                <a:ea typeface="ＭＳ Ｐゴシック" charset="0"/>
                <a:cs typeface="Arial"/>
              </a:rPr>
              <a:t>Tel: +44 1256 339500</a:t>
            </a:r>
          </a:p>
        </p:txBody>
      </p:sp>
      <p:sp>
        <p:nvSpPr>
          <p:cNvPr id="17" name="Text Placeholder 3"/>
          <p:cNvSpPr txBox="1">
            <a:spLocks/>
          </p:cNvSpPr>
          <p:nvPr userDrawn="1"/>
        </p:nvSpPr>
        <p:spPr>
          <a:xfrm>
            <a:off x="560872" y="7619813"/>
            <a:ext cx="3435167" cy="2124726"/>
          </a:xfrm>
          <a:prstGeom prst="rect">
            <a:avLst/>
          </a:prstGeom>
        </p:spPr>
        <p:txBody>
          <a:bodyPr vert="horz" lIns="91066" tIns="45533" rIns="91066" bIns="45533"/>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sz="1699" dirty="0">
                <a:solidFill>
                  <a:prstClr val="white"/>
                </a:solidFill>
                <a:latin typeface="Arial"/>
                <a:ea typeface="ＭＳ Ｐゴシック" charset="0"/>
                <a:cs typeface="Arial"/>
              </a:rPr>
              <a:t>303 Twin Dolphin Drive</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6th Floor</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Redwood City, CA 94065</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USA</a:t>
            </a:r>
          </a:p>
          <a:p>
            <a:pPr fontAlgn="base">
              <a:spcBef>
                <a:spcPct val="0"/>
              </a:spcBef>
              <a:spcAft>
                <a:spcPct val="0"/>
              </a:spcAft>
            </a:pPr>
            <a:r>
              <a:rPr lang="en-US" sz="1699" dirty="0">
                <a:solidFill>
                  <a:prstClr val="white"/>
                </a:solidFill>
                <a:latin typeface="Arial"/>
                <a:ea typeface="ＭＳ Ｐゴシック" charset="0"/>
                <a:cs typeface="Arial"/>
              </a:rPr>
              <a:t>Tel: +1 650 632 4310 </a:t>
            </a:r>
            <a:br>
              <a:rPr lang="en-US" sz="1699" dirty="0">
                <a:solidFill>
                  <a:prstClr val="white"/>
                </a:solidFill>
                <a:latin typeface="Arial"/>
                <a:ea typeface="ＭＳ Ｐゴシック" charset="0"/>
                <a:cs typeface="Arial"/>
              </a:rPr>
            </a:br>
            <a:r>
              <a:rPr lang="en-US" sz="1699" dirty="0">
                <a:solidFill>
                  <a:prstClr val="white"/>
                </a:solidFill>
                <a:latin typeface="Arial"/>
                <a:ea typeface="ＭＳ Ｐゴシック" charset="0"/>
                <a:cs typeface="Arial"/>
              </a:rPr>
              <a:t>Fax: +1 650 551 9901</a:t>
            </a:r>
          </a:p>
          <a:p>
            <a:endParaRPr lang="en-GB" sz="1699" dirty="0">
              <a:solidFill>
                <a:prstClr val="white"/>
              </a:solidFill>
            </a:endParaRPr>
          </a:p>
        </p:txBody>
      </p:sp>
      <p:sp>
        <p:nvSpPr>
          <p:cNvPr id="2" name="Rectangle 1"/>
          <p:cNvSpPr/>
          <p:nvPr userDrawn="1"/>
        </p:nvSpPr>
        <p:spPr>
          <a:xfrm>
            <a:off x="560872" y="7267421"/>
            <a:ext cx="1912037" cy="338554"/>
          </a:xfrm>
          <a:prstGeom prst="rect">
            <a:avLst/>
          </a:prstGeom>
        </p:spPr>
        <p:txBody>
          <a:bodyPr wrap="none">
            <a:spAutoFit/>
          </a:bodyPr>
          <a:lstStyle/>
          <a:p>
            <a:r>
              <a:rPr lang="nl-NL" sz="1599" b="1" dirty="0">
                <a:solidFill>
                  <a:prstClr val="white"/>
                </a:solidFill>
                <a:latin typeface="Arial"/>
              </a:rPr>
              <a:t>HEADQUARTERS</a:t>
            </a:r>
            <a:endParaRPr lang="en-GB" sz="1599" b="1" dirty="0">
              <a:solidFill>
                <a:prstClr val="white"/>
              </a:solidFill>
              <a:latin typeface="Arial"/>
            </a:endParaRPr>
          </a:p>
        </p:txBody>
      </p:sp>
      <p:sp>
        <p:nvSpPr>
          <p:cNvPr id="3" name="Rectangle 2"/>
          <p:cNvSpPr/>
          <p:nvPr userDrawn="1"/>
        </p:nvSpPr>
        <p:spPr>
          <a:xfrm>
            <a:off x="560872" y="6969487"/>
            <a:ext cx="938537" cy="353943"/>
          </a:xfrm>
          <a:prstGeom prst="rect">
            <a:avLst/>
          </a:prstGeom>
        </p:spPr>
        <p:txBody>
          <a:bodyPr wrap="none">
            <a:spAutoFit/>
          </a:bodyPr>
          <a:lstStyle/>
          <a:p>
            <a:r>
              <a:rPr lang="nl-NL" sz="1699" dirty="0">
                <a:solidFill>
                  <a:prstClr val="white"/>
                </a:solidFill>
                <a:latin typeface="Arial"/>
              </a:rPr>
              <a:t>Contact</a:t>
            </a:r>
            <a:endParaRPr lang="en-GB" sz="1699" dirty="0">
              <a:solidFill>
                <a:prstClr val="white"/>
              </a:solidFill>
              <a:latin typeface="Arial"/>
            </a:endParaRPr>
          </a:p>
        </p:txBody>
      </p:sp>
      <p:sp>
        <p:nvSpPr>
          <p:cNvPr id="19" name="Text Placeholder 2"/>
          <p:cNvSpPr txBox="1">
            <a:spLocks/>
          </p:cNvSpPr>
          <p:nvPr userDrawn="1"/>
        </p:nvSpPr>
        <p:spPr>
          <a:xfrm>
            <a:off x="7343362" y="7189906"/>
            <a:ext cx="1967479" cy="501606"/>
          </a:xfrm>
          <a:prstGeom prst="rect">
            <a:avLst/>
          </a:prstGeom>
        </p:spPr>
        <p:txBody>
          <a:bodyPr vert="horz" lIns="91066" tIns="45533" rIns="91066" bIns="45533"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599" b="1" dirty="0">
                <a:solidFill>
                  <a:prstClr val="white"/>
                </a:solidFill>
              </a:rPr>
              <a:t>EUROPE HQ</a:t>
            </a:r>
            <a:endParaRPr lang="en-GB" sz="1599" b="1" dirty="0">
              <a:solidFill>
                <a:prstClr val="white"/>
              </a:solidFill>
            </a:endParaRPr>
          </a:p>
        </p:txBody>
      </p:sp>
      <p:sp>
        <p:nvSpPr>
          <p:cNvPr id="18" name="Shape 858"/>
          <p:cNvSpPr>
            <a:spLocks noGrp="1"/>
          </p:cNvSpPr>
          <p:nvPr>
            <p:ph type="body" idx="1" hasCustomPrompt="1"/>
          </p:nvPr>
        </p:nvSpPr>
        <p:spPr>
          <a:xfrm>
            <a:off x="1350109" y="3429572"/>
            <a:ext cx="7582600" cy="523138"/>
          </a:xfrm>
          <a:prstGeom prst="rect">
            <a:avLst/>
          </a:prstGeom>
        </p:spPr>
        <p:txBody>
          <a:bodyPr lIns="91111" tIns="45555" rIns="91111" bIns="45555" anchor="ctr">
            <a:noAutofit/>
          </a:bodyPr>
          <a:lstStyle>
            <a:lvl1pPr marL="0" indent="0" algn="l">
              <a:lnSpc>
                <a:spcPct val="140000"/>
              </a:lnSpc>
              <a:buNone/>
              <a:defRPr sz="2399">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399" dirty="0" smtClean="0">
                <a:solidFill>
                  <a:srgbClr val="FFFFFF"/>
                </a:solidFill>
              </a:rPr>
              <a:t>Your Name</a:t>
            </a:r>
            <a:endParaRPr sz="2399"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399"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1482571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Tree>
    <p:extLst>
      <p:ext uri="{BB962C8B-B14F-4D97-AF65-F5344CB8AC3E}">
        <p14:creationId xmlns:p14="http://schemas.microsoft.com/office/powerpoint/2010/main" val="5754872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1"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81736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65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89432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65_EMPTY with Logo">
    <p:spTree>
      <p:nvGrpSpPr>
        <p:cNvPr id="1" name=""/>
        <p:cNvGrpSpPr/>
        <p:nvPr/>
      </p:nvGrpSpPr>
      <p:grpSpPr>
        <a:xfrm>
          <a:off x="0" y="0"/>
          <a:ext cx="0" cy="0"/>
          <a:chOff x="0" y="0"/>
          <a:chExt cx="0" cy="0"/>
        </a:xfrm>
      </p:grpSpPr>
      <p:pic>
        <p:nvPicPr>
          <p:cNvPr id="2" name="Picture 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Tree>
    <p:extLst>
      <p:ext uri="{BB962C8B-B14F-4D97-AF65-F5344CB8AC3E}">
        <p14:creationId xmlns:p14="http://schemas.microsoft.com/office/powerpoint/2010/main" val="10164735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05-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0" y="0"/>
            <a:ext cx="12966350" cy="9683986"/>
          </a:xfrm>
          <a:prstGeom prst="rect">
            <a:avLst/>
          </a:prstGeom>
        </p:spPr>
      </p:pic>
      <p:sp>
        <p:nvSpPr>
          <p:cNvPr id="12" name="Shape 127"/>
          <p:cNvSpPr/>
          <p:nvPr userDrawn="1"/>
        </p:nvSpPr>
        <p:spPr>
          <a:xfrm>
            <a:off x="350" y="3107905"/>
            <a:ext cx="12966350"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14527" t="30948" r="8692" b="38814"/>
          <a:stretch/>
        </p:blipFill>
        <p:spPr>
          <a:xfrm>
            <a:off x="9694182" y="245870"/>
            <a:ext cx="2808743" cy="1068714"/>
          </a:xfrm>
          <a:prstGeom prst="rect">
            <a:avLst/>
          </a:prstGeom>
        </p:spPr>
      </p:pic>
    </p:spTree>
    <p:extLst>
      <p:ext uri="{BB962C8B-B14F-4D97-AF65-F5344CB8AC3E}">
        <p14:creationId xmlns:p14="http://schemas.microsoft.com/office/powerpoint/2010/main" val="135526321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5_EMPTY">
    <p:bg>
      <p:bgPr>
        <a:solidFill>
          <a:srgbClr val="FFFFFF"/>
        </a:solidFill>
        <a:effectLst/>
      </p:bgPr>
    </p:bg>
    <p:spTree>
      <p:nvGrpSpPr>
        <p:cNvPr id="1" name=""/>
        <p:cNvGrpSpPr/>
        <p:nvPr/>
      </p:nvGrpSpPr>
      <p:grpSpPr>
        <a:xfrm>
          <a:off x="0" y="0"/>
          <a:ext cx="0" cy="0"/>
          <a:chOff x="0" y="0"/>
          <a:chExt cx="0" cy="0"/>
        </a:xfrm>
      </p:grpSpPr>
      <p:sp>
        <p:nvSpPr>
          <p:cNvPr id="2" name="Rectangle 1"/>
          <p:cNvSpPr/>
          <p:nvPr userDrawn="1"/>
        </p:nvSpPr>
        <p:spPr>
          <a:xfrm>
            <a:off x="18264" y="9127007"/>
            <a:ext cx="12930174" cy="5932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83">
              <a:solidFill>
                <a:prstClr val="white"/>
              </a:solidFill>
            </a:endParaRPr>
          </a:p>
        </p:txBody>
      </p:sp>
    </p:spTree>
    <p:extLst>
      <p:ext uri="{BB962C8B-B14F-4D97-AF65-F5344CB8AC3E}">
        <p14:creationId xmlns:p14="http://schemas.microsoft.com/office/powerpoint/2010/main" val="282818174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3945963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2111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43710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smtClean="0"/>
              <a:t>Coding-foundation</a:t>
            </a:r>
            <a:endParaRPr lang="en-US" dirty="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2400">
                <a:latin typeface="Arial" panose="020B0604020202020204" pitchFamily="34" charset="0"/>
                <a:cs typeface="Arial" panose="020B0604020202020204" pitchFamily="34" charset="0"/>
              </a:defRPr>
            </a:lvl1pPr>
            <a:lvl2pPr marL="933768" indent="-285750">
              <a:buClr>
                <a:srgbClr val="EB8024"/>
              </a:buClr>
              <a:buFont typeface="Arial"/>
              <a:buChar char="•"/>
              <a:defRPr sz="2000">
                <a:latin typeface="Arial" panose="020B0604020202020204" pitchFamily="34" charset="0"/>
                <a:cs typeface="Arial" panose="020B0604020202020204" pitchFamily="34" charset="0"/>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91131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87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077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2916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4436413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Tree>
    <p:extLst>
      <p:ext uri="{BB962C8B-B14F-4D97-AF65-F5344CB8AC3E}">
        <p14:creationId xmlns:p14="http://schemas.microsoft.com/office/powerpoint/2010/main" val="32498394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1911315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smtClean="0"/>
              <a:t>Slide </a:t>
            </a:r>
            <a:r>
              <a:rPr lang="nl-NL" dirty="0" err="1" smtClean="0"/>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1560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smtClean="0"/>
              <a:t>Case </a:t>
            </a:r>
            <a:r>
              <a:rPr lang="nl-NL" dirty="0" err="1" smtClean="0"/>
              <a:t>Study</a:t>
            </a:r>
            <a:r>
              <a:rPr lang="nl-NL" dirty="0" smtClean="0"/>
              <a:t> </a:t>
            </a:r>
            <a:r>
              <a:rPr lang="nl-NL" dirty="0" err="1" smtClean="0"/>
              <a:t>Title</a:t>
            </a:r>
            <a:endParaRPr lang="en-GB" dirty="0" smtClean="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Tree>
    <p:extLst>
      <p:ext uri="{BB962C8B-B14F-4D97-AF65-F5344CB8AC3E}">
        <p14:creationId xmlns:p14="http://schemas.microsoft.com/office/powerpoint/2010/main" val="41399275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7993909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758002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smtClean="0"/>
              <a:t>Case </a:t>
            </a:r>
            <a:r>
              <a:rPr lang="nl-NL" dirty="0" err="1" smtClean="0"/>
              <a:t>Study</a:t>
            </a:r>
            <a:r>
              <a:rPr lang="nl-NL" dirty="0" smtClean="0"/>
              <a:t> </a:t>
            </a:r>
            <a:r>
              <a:rPr lang="nl-NL" dirty="0" err="1" smtClean="0"/>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1094523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Tree>
    <p:extLst>
      <p:ext uri="{BB962C8B-B14F-4D97-AF65-F5344CB8AC3E}">
        <p14:creationId xmlns:p14="http://schemas.microsoft.com/office/powerpoint/2010/main" val="1475625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1911315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0989920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353259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8632800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3321821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433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16333120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Tree>
    <p:extLst>
      <p:ext uri="{BB962C8B-B14F-4D97-AF65-F5344CB8AC3E}">
        <p14:creationId xmlns:p14="http://schemas.microsoft.com/office/powerpoint/2010/main" val="13682811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Tree>
    <p:extLst>
      <p:ext uri="{BB962C8B-B14F-4D97-AF65-F5344CB8AC3E}">
        <p14:creationId xmlns:p14="http://schemas.microsoft.com/office/powerpoint/2010/main" val="191131520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1029078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8157884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smtClean="0"/>
              <a:t>CATEGORY</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53620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a:t>
            </a:r>
            <a:r>
              <a:rPr lang="en-GB" sz="1600" dirty="0" smtClean="0">
                <a:latin typeface="+mj-lt"/>
              </a:rPr>
              <a:t>2015 </a:t>
            </a:r>
            <a:r>
              <a:rPr lang="en-GB" sz="1600" dirty="0">
                <a:latin typeface="+mj-lt"/>
              </a:rPr>
              <a:t>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t>
            </a:r>
            <a:r>
              <a:rPr lang="en-GB" sz="1400" dirty="0" err="1"/>
              <a:t>Aricent</a:t>
            </a:r>
            <a:r>
              <a:rPr lang="en-GB" sz="1400" dirty="0"/>
              <a:t> brand and product names are service marks, trademarks, or registered marks of </a:t>
            </a:r>
            <a:r>
              <a:rPr lang="en-GB" sz="1400" dirty="0" err="1"/>
              <a:t>Aricent</a:t>
            </a:r>
            <a:r>
              <a:rPr lang="en-GB" sz="1400" dirty="0"/>
              <a: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lnSpcReduction="10000"/>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smtClean="0"/>
              <a:t>Email@Aricent.com</a:t>
            </a:r>
            <a:endParaRPr lang="en-US" dirty="0" smtClean="0"/>
          </a:p>
          <a:p>
            <a:pPr lvl="0"/>
            <a:endParaRPr lang="en-US" dirty="0" smtClean="0"/>
          </a:p>
          <a:p>
            <a:pPr lvl="0"/>
            <a:r>
              <a:rPr lang="en-US" dirty="0" smtClean="0"/>
              <a:t>+1-408-66-4465</a:t>
            </a:r>
          </a:p>
          <a:p>
            <a:pPr lvl="0"/>
            <a:endParaRPr lang="en-US" dirty="0" smtClean="0"/>
          </a:p>
          <a:p>
            <a:pPr lvl="0"/>
            <a:r>
              <a:rPr lang="en-US" dirty="0" smtClean="0"/>
              <a:t>+91-98450-25314</a:t>
            </a:r>
            <a:endParaRPr lang="en-US" dirty="0"/>
          </a:p>
        </p:txBody>
      </p:sp>
      <p:pic>
        <p:nvPicPr>
          <p:cNvPr id="11" name="Picture 10"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a:t>
            </a:r>
            <a:r>
              <a:rPr lang="en-US" dirty="0" smtClean="0">
                <a:latin typeface="Arial"/>
                <a:ea typeface="ＭＳ Ｐゴシック" charset="0"/>
                <a:cs typeface="Arial"/>
              </a:rPr>
              <a:t>122017 </a:t>
            </a:r>
            <a:r>
              <a:rPr lang="en-US" dirty="0">
                <a:latin typeface="Arial"/>
                <a:ea typeface="ＭＳ Ｐゴシック" charset="0"/>
                <a:cs typeface="Arial"/>
              </a:rPr>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smtClean="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smtClean="0"/>
              <a:t>YOUR FULL TITLE</a:t>
            </a:r>
            <a:endParaRPr lang="en-US" dirty="0"/>
          </a:p>
        </p:txBody>
      </p:sp>
    </p:spTree>
    <p:extLst>
      <p:ext uri="{BB962C8B-B14F-4D97-AF65-F5344CB8AC3E}">
        <p14:creationId xmlns:p14="http://schemas.microsoft.com/office/powerpoint/2010/main" val="39558491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01- Title Slide 1">
    <p:spTree>
      <p:nvGrpSpPr>
        <p:cNvPr id="1" name=""/>
        <p:cNvGrpSpPr/>
        <p:nvPr/>
      </p:nvGrpSpPr>
      <p:grpSpPr>
        <a:xfrm>
          <a:off x="0" y="0"/>
          <a:ext cx="0" cy="0"/>
          <a:chOff x="0" y="0"/>
          <a:chExt cx="0" cy="0"/>
        </a:xfrm>
      </p:grpSpPr>
      <p:sp>
        <p:nvSpPr>
          <p:cNvPr id="12"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3"/>
            <a:ext cx="13016879" cy="9720265"/>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027032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02- Title Slide">
    <p:spTree>
      <p:nvGrpSpPr>
        <p:cNvPr id="1" name=""/>
        <p:cNvGrpSpPr/>
        <p:nvPr/>
      </p:nvGrpSpPr>
      <p:grpSpPr>
        <a:xfrm>
          <a:off x="0" y="0"/>
          <a:ext cx="0" cy="0"/>
          <a:chOff x="0" y="0"/>
          <a:chExt cx="0" cy="0"/>
        </a:xfrm>
      </p:grpSpPr>
      <p:sp>
        <p:nvSpPr>
          <p:cNvPr id="11"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3016881" cy="9720266"/>
          </a:xfrm>
          <a:prstGeom prst="rect">
            <a:avLst/>
          </a:prstGeom>
        </p:spPr>
      </p:pic>
      <p:sp>
        <p:nvSpPr>
          <p:cNvPr id="8" name="Shape 127"/>
          <p:cNvSpPr/>
          <p:nvPr userDrawn="1"/>
        </p:nvSpPr>
        <p:spPr>
          <a:xfrm>
            <a:off x="-1" y="3107909"/>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9"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3" name="Picture 12"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076492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3016881" cy="9728354"/>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9276052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13016880" cy="9720263"/>
          </a:xfrm>
          <a:prstGeom prst="rect">
            <a:avLst/>
          </a:prstGeom>
        </p:spPr>
      </p:pic>
      <p:sp>
        <p:nvSpPr>
          <p:cNvPr id="12" name="Shape 127"/>
          <p:cNvSpPr/>
          <p:nvPr userDrawn="1"/>
        </p:nvSpPr>
        <p:spPr>
          <a:xfrm>
            <a:off x="-1" y="3107908"/>
            <a:ext cx="12966701"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346655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2"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8"/>
            <a:ext cx="12982392" cy="6612359"/>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7"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9" name="Text Placeholder 11"/>
          <p:cNvSpPr>
            <a:spLocks noGrp="1"/>
          </p:cNvSpPr>
          <p:nvPr>
            <p:ph type="body" sz="quarter" idx="10" hasCustomPrompt="1"/>
          </p:nvPr>
        </p:nvSpPr>
        <p:spPr>
          <a:xfrm>
            <a:off x="439127" y="8160402"/>
            <a:ext cx="11657683" cy="1164407"/>
          </a:xfrm>
          <a:prstGeom prst="rect">
            <a:avLst/>
          </a:prstGeom>
        </p:spPr>
        <p:txBody>
          <a:bodyPr lIns="91111" tIns="45555" rIns="91111" bIns="45555"/>
          <a:lstStyle>
            <a:lvl1pPr>
              <a:buNone/>
              <a:defRPr sz="2299"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9" y="5546443"/>
            <a:ext cx="11668763" cy="1620044"/>
          </a:xfrm>
          <a:prstGeom prst="rect">
            <a:avLst/>
          </a:prstGeom>
        </p:spPr>
        <p:txBody>
          <a:bodyPr lIns="91111" tIns="45555" rIns="91111" bIns="45555" anchor="b"/>
          <a:lstStyle>
            <a:lvl1pPr algn="l">
              <a:defRPr sz="4099"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5346667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8" name="Picture Placeholder 17"/>
          <p:cNvSpPr>
            <a:spLocks noGrp="1"/>
          </p:cNvSpPr>
          <p:nvPr>
            <p:ph type="pic" sz="quarter" idx="11"/>
          </p:nvPr>
        </p:nvSpPr>
        <p:spPr>
          <a:xfrm>
            <a:off x="0" y="4"/>
            <a:ext cx="4157542" cy="9720263"/>
          </a:xfrm>
          <a:prstGeom prst="rect">
            <a:avLst/>
          </a:prstGeom>
        </p:spPr>
        <p:txBody>
          <a:bodyPr/>
          <a:lstStyle>
            <a:lvl1pPr>
              <a:buNone/>
              <a:defRPr sz="3198"/>
            </a:lvl1pPr>
          </a:lstStyle>
          <a:p>
            <a:endParaRPr lang="en-GB" dirty="0"/>
          </a:p>
        </p:txBody>
      </p:sp>
      <p:sp>
        <p:nvSpPr>
          <p:cNvPr id="22" name="Text Placeholder 21"/>
          <p:cNvSpPr>
            <a:spLocks noGrp="1"/>
          </p:cNvSpPr>
          <p:nvPr>
            <p:ph type="body" sz="quarter" idx="10" hasCustomPrompt="1"/>
          </p:nvPr>
        </p:nvSpPr>
        <p:spPr>
          <a:xfrm>
            <a:off x="5033460" y="2828753"/>
            <a:ext cx="6609978" cy="5678487"/>
          </a:xfrm>
          <a:prstGeom prst="rect">
            <a:avLst/>
          </a:prstGeom>
        </p:spPr>
        <p:txBody>
          <a:bodyPr lIns="91111" tIns="45555" rIns="91111" bIns="45555"/>
          <a:lstStyle>
            <a:lvl1pPr>
              <a:buClr>
                <a:srgbClr val="EB8024"/>
              </a:buClr>
              <a:buSzPct val="130000"/>
              <a:buFont typeface="+mj-lt"/>
              <a:buAutoNum type="arabicPeriod"/>
              <a:defRPr sz="2399" baseline="0"/>
            </a:lvl1pPr>
            <a:lvl2pPr marL="913943" indent="-456971">
              <a:defRPr sz="2399"/>
            </a:lvl2pPr>
            <a:lvl3pPr marL="1370914" indent="-456971">
              <a:defRPr sz="2399"/>
            </a:lvl3pPr>
            <a:lvl4pPr marL="685457"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 name="Text Placeholder 19"/>
          <p:cNvSpPr>
            <a:spLocks noGrp="1"/>
          </p:cNvSpPr>
          <p:nvPr>
            <p:ph type="body" sz="quarter" idx="29" hasCustomPrompt="1"/>
          </p:nvPr>
        </p:nvSpPr>
        <p:spPr>
          <a:xfrm>
            <a:off x="4582060" y="865528"/>
            <a:ext cx="3041489"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smtClean="0"/>
              <a:t>Table of content</a:t>
            </a:r>
            <a:endParaRPr lang="en-US" dirty="0"/>
          </a:p>
        </p:txBody>
      </p:sp>
    </p:spTree>
    <p:extLst>
      <p:ext uri="{BB962C8B-B14F-4D97-AF65-F5344CB8AC3E}">
        <p14:creationId xmlns:p14="http://schemas.microsoft.com/office/powerpoint/2010/main" val="20749891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3"/>
            <a:ext cx="12996410" cy="9720263"/>
          </a:xfrm>
          <a:prstGeom prst="rect">
            <a:avLst/>
          </a:prstGeom>
          <a:ln w="12700">
            <a:miter lim="400000"/>
          </a:ln>
        </p:spPr>
      </p:pic>
      <p:sp>
        <p:nvSpPr>
          <p:cNvPr id="7" name="Shape 140"/>
          <p:cNvSpPr/>
          <p:nvPr userDrawn="1"/>
        </p:nvSpPr>
        <p:spPr>
          <a:xfrm>
            <a:off x="-29706" y="3107907"/>
            <a:ext cx="13026114" cy="6625243"/>
          </a:xfrm>
          <a:prstGeom prst="rect">
            <a:avLst/>
          </a:prstGeom>
          <a:gradFill>
            <a:gsLst>
              <a:gs pos="0">
                <a:srgbClr val="000000">
                  <a:alpha val="0"/>
                </a:srgbClr>
              </a:gs>
              <a:gs pos="100000">
                <a:srgbClr val="1C0C02"/>
              </a:gs>
            </a:gsLst>
            <a:lin ang="5392910"/>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1" name="Shape 144"/>
          <p:cNvSpPr>
            <a:spLocks noGrp="1"/>
          </p:cNvSpPr>
          <p:nvPr>
            <p:ph type="ctrTitle"/>
          </p:nvPr>
        </p:nvSpPr>
        <p:spPr>
          <a:xfrm>
            <a:off x="439127" y="5840549"/>
            <a:ext cx="11401956" cy="1330081"/>
          </a:xfrm>
          <a:prstGeom prst="rect">
            <a:avLst/>
          </a:prstGeom>
        </p:spPr>
        <p:txBody>
          <a:bodyPr lIns="91111" tIns="45555" rIns="91111" bIns="45555" anchor="b"/>
          <a:lstStyle>
            <a:lvl1pPr algn="l">
              <a:defRPr sz="4499">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8" y="817787"/>
            <a:ext cx="9808917" cy="903364"/>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ts val="0"/>
              </a:spcBef>
              <a:spcAft>
                <a:spcPts val="0"/>
              </a:spcAft>
              <a:buClrTx/>
              <a:buSzTx/>
              <a:buFontTx/>
              <a:buNone/>
              <a:tabLst/>
              <a:defRPr sz="1499"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399">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9" y="750129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10" name="Picture 9"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Tree>
    <p:extLst>
      <p:ext uri="{BB962C8B-B14F-4D97-AF65-F5344CB8AC3E}">
        <p14:creationId xmlns:p14="http://schemas.microsoft.com/office/powerpoint/2010/main" val="261573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3" y="3"/>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04" tIns="50604" rIns="50604" bIns="50604" anchor="ctr"/>
          <a:lstStyle/>
          <a:p>
            <a:pPr>
              <a:defRPr sz="2400">
                <a:solidFill>
                  <a:srgbClr val="FFFFFF"/>
                </a:solidFill>
              </a:defRPr>
            </a:pPr>
            <a:endParaRPr sz="2399">
              <a:solidFill>
                <a:srgbClr val="FFFFFF"/>
              </a:solidFill>
            </a:endParaRPr>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088" tIns="45544" rIns="91088" bIns="45544" rtlCol="0" anchor="ctr"/>
          <a:lstStyle/>
          <a:p>
            <a:pPr algn="ctr"/>
            <a:endParaRPr lang="en-US" sz="2600">
              <a:solidFill>
                <a:prstClr val="white"/>
              </a:solidFill>
            </a:endParaRPr>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8" y="8346470"/>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7"/>
            <a:ext cx="11570264" cy="555471"/>
          </a:xfrm>
          <a:prstGeom prst="rect">
            <a:avLst/>
          </a:prstGeom>
        </p:spPr>
        <p:txBody>
          <a:bodyPr vert="horz" lIns="91111" tIns="45555" rIns="91111" bIns="45555" anchor="b"/>
          <a:lstStyle>
            <a:lvl1pPr marL="0" indent="0">
              <a:buNone/>
              <a:defRPr sz="1499"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2"/>
            <a:ext cx="10205834" cy="554983"/>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699">
                <a:solidFill>
                  <a:schemeClr val="bg1"/>
                </a:solidFill>
                <a:latin typeface="Georgia"/>
                <a:cs typeface="Georgia"/>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9" y="5979961"/>
            <a:ext cx="10205833" cy="358579"/>
          </a:xfrm>
          <a:prstGeom prst="rect">
            <a:avLst/>
          </a:prstGeom>
        </p:spPr>
        <p:txBody>
          <a:bodyPr vert="horz" lIns="91111" tIns="45555" rIns="91111" bIns="45555" anchor="ctr"/>
          <a:lstStyle>
            <a:lvl1pPr marL="0" marR="0" indent="0" algn="l" defTabSz="647695" rtl="0" eaLnBrk="1" fontAlgn="auto" latinLnBrk="0" hangingPunct="1">
              <a:lnSpc>
                <a:spcPct val="100000"/>
              </a:lnSpc>
              <a:spcBef>
                <a:spcPct val="20000"/>
              </a:spcBef>
              <a:spcAft>
                <a:spcPts val="0"/>
              </a:spcAft>
              <a:buClrTx/>
              <a:buSzTx/>
              <a:buFont typeface="Arial"/>
              <a:buNone/>
              <a:tabLst/>
              <a:defRPr sz="1499" b="1" cap="all">
                <a:solidFill>
                  <a:schemeClr val="tx1"/>
                </a:solidFill>
                <a:latin typeface="Arial"/>
                <a:cs typeface="Arial"/>
              </a:defRPr>
            </a:lvl1pPr>
          </a:lstStyle>
          <a:p>
            <a:pPr marL="0" marR="0" lvl="0" indent="0" algn="l" defTabSz="647695"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9" y="2041525"/>
            <a:ext cx="10205833" cy="3765550"/>
          </a:xfrm>
          <a:prstGeom prst="rect">
            <a:avLst/>
          </a:prstGeom>
        </p:spPr>
        <p:txBody>
          <a:bodyPr/>
          <a:lstStyle>
            <a:lvl1pPr marL="0" marR="0" indent="0" algn="l" defTabSz="647695" rtl="0" eaLnBrk="1" fontAlgn="auto" latinLnBrk="0" hangingPunct="1">
              <a:lnSpc>
                <a:spcPct val="160000"/>
              </a:lnSpc>
              <a:spcBef>
                <a:spcPct val="0"/>
              </a:spcBef>
              <a:spcAft>
                <a:spcPts val="0"/>
              </a:spcAft>
              <a:buClrTx/>
              <a:buSzTx/>
              <a:buFontTx/>
              <a:buNone/>
              <a:tabLst/>
              <a:defRPr sz="2399"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2"/>
            <a:ext cx="767986" cy="461665"/>
          </a:xfrm>
          <a:prstGeom prst="rect">
            <a:avLst/>
          </a:prstGeom>
          <a:ln>
            <a:noFill/>
          </a:ln>
        </p:spPr>
        <p:txBody>
          <a:bodyPr wrap="square" rtlCol="0">
            <a:spAutoFit/>
          </a:bodyPr>
          <a:lstStyle/>
          <a:p>
            <a:endParaRPr lang="en-GB" sz="2399" dirty="0">
              <a:solidFill>
                <a:prstClr val="black"/>
              </a:solidFill>
              <a:latin typeface="Arial"/>
              <a:ea typeface="BentonSans"/>
              <a:cs typeface="BentonSans"/>
              <a:sym typeface="BentonSans"/>
            </a:endParaRPr>
          </a:p>
        </p:txBody>
      </p:sp>
      <p:sp>
        <p:nvSpPr>
          <p:cNvPr id="34" name="TextBox 3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1" name="Rectangle 1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18888658"/>
      </p:ext>
    </p:extLst>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 name="Shape 739"/>
          <p:cNvSpPr/>
          <p:nvPr userDrawn="1"/>
        </p:nvSpPr>
        <p:spPr>
          <a:xfrm>
            <a:off x="10004993" y="5103443"/>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14" name="Shape 742"/>
          <p:cNvSpPr/>
          <p:nvPr userDrawn="1"/>
        </p:nvSpPr>
        <p:spPr>
          <a:xfrm>
            <a:off x="3160550" y="4582412"/>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15" name="Shape 743"/>
          <p:cNvSpPr/>
          <p:nvPr userDrawn="1"/>
        </p:nvSpPr>
        <p:spPr>
          <a:xfrm>
            <a:off x="3049864" y="4743366"/>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16"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18" name="Shape 746"/>
          <p:cNvSpPr/>
          <p:nvPr userDrawn="1"/>
        </p:nvSpPr>
        <p:spPr>
          <a:xfrm>
            <a:off x="2201436" y="4107400"/>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19"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0"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1" name="Shape 749"/>
          <p:cNvSpPr/>
          <p:nvPr userDrawn="1"/>
        </p:nvSpPr>
        <p:spPr>
          <a:xfrm>
            <a:off x="3838226" y="4225780"/>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22"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24"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5" name="Shape 753"/>
          <p:cNvSpPr/>
          <p:nvPr userDrawn="1"/>
        </p:nvSpPr>
        <p:spPr>
          <a:xfrm>
            <a:off x="6594531" y="3751287"/>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26"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7"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28" name="Shape 756"/>
          <p:cNvSpPr/>
          <p:nvPr userDrawn="1"/>
        </p:nvSpPr>
        <p:spPr>
          <a:xfrm>
            <a:off x="4995562"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29" name="Shape 757"/>
          <p:cNvSpPr/>
          <p:nvPr userDrawn="1"/>
        </p:nvSpPr>
        <p:spPr>
          <a:xfrm>
            <a:off x="6759645" y="408791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30"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1"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2" name="Shape 760"/>
          <p:cNvSpPr/>
          <p:nvPr userDrawn="1"/>
        </p:nvSpPr>
        <p:spPr>
          <a:xfrm>
            <a:off x="6637667" y="4246418"/>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33"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6" name="Shape 764"/>
          <p:cNvSpPr/>
          <p:nvPr userDrawn="1"/>
        </p:nvSpPr>
        <p:spPr>
          <a:xfrm>
            <a:off x="5204692" y="4113025"/>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37"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39"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0" name="Shape 768"/>
          <p:cNvSpPr/>
          <p:nvPr userDrawn="1"/>
        </p:nvSpPr>
        <p:spPr>
          <a:xfrm>
            <a:off x="8832245"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41"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43"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4" name="Shape 772"/>
          <p:cNvSpPr/>
          <p:nvPr userDrawn="1"/>
        </p:nvSpPr>
        <p:spPr>
          <a:xfrm>
            <a:off x="8952185" y="5576322"/>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45"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6" name="Shape 774"/>
          <p:cNvSpPr/>
          <p:nvPr userDrawn="1"/>
        </p:nvSpPr>
        <p:spPr>
          <a:xfrm>
            <a:off x="7341121" y="5568779"/>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47" name="Shape 775"/>
          <p:cNvSpPr/>
          <p:nvPr userDrawn="1"/>
        </p:nvSpPr>
        <p:spPr>
          <a:xfrm>
            <a:off x="9710488" y="5865754"/>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48"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49"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51"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54" name="Shape 782"/>
          <p:cNvSpPr/>
          <p:nvPr userDrawn="1"/>
        </p:nvSpPr>
        <p:spPr>
          <a:xfrm>
            <a:off x="1202303"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56"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57" name="Shape 785"/>
          <p:cNvSpPr/>
          <p:nvPr userDrawn="1"/>
        </p:nvSpPr>
        <p:spPr>
          <a:xfrm>
            <a:off x="1202302" y="821487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58"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p>
            <a:pPr>
              <a:lnSpc>
                <a:spcPct val="130000"/>
              </a:lnSpc>
              <a:defRPr sz="1800"/>
            </a:pPr>
            <a:r>
              <a:rPr sz="2999" dirty="0">
                <a:solidFill>
                  <a:prstClr val="black"/>
                </a:solidFill>
                <a:latin typeface="Arial"/>
                <a:ea typeface="BentonSans Book"/>
                <a:cs typeface="BentonSans Book"/>
                <a:sym typeface="BentonSans Book"/>
              </a:rPr>
              <a:t>Our </a:t>
            </a:r>
            <a:r>
              <a:rPr sz="2999" b="1" dirty="0">
                <a:solidFill>
                  <a:srgbClr val="EB8024"/>
                </a:solidFill>
                <a:latin typeface="Arial"/>
                <a:ea typeface="BentonSans Book"/>
                <a:cs typeface="BentonSans Book"/>
                <a:sym typeface="BentonSans"/>
              </a:rPr>
              <a:t>Locations</a:t>
            </a:r>
          </a:p>
        </p:txBody>
      </p:sp>
      <p:sp>
        <p:nvSpPr>
          <p:cNvPr id="67" name="Shape 789"/>
          <p:cNvSpPr/>
          <p:nvPr userDrawn="1"/>
        </p:nvSpPr>
        <p:spPr>
          <a:xfrm>
            <a:off x="555259" y="1735028"/>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62" name="TextBox 6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64" name="Rectangle 6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5757073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4"/>
            <a:ext cx="12260134" cy="5659163"/>
          </a:xfrm>
          <a:prstGeom prst="rect">
            <a:avLst/>
          </a:prstGeom>
          <a:ln w="12700">
            <a:miter lim="400000"/>
          </a:ln>
        </p:spPr>
      </p:pic>
      <p:sp>
        <p:nvSpPr>
          <p:cNvPr id="6"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8" name="Shape 797"/>
          <p:cNvSpPr/>
          <p:nvPr userDrawn="1"/>
        </p:nvSpPr>
        <p:spPr>
          <a:xfrm>
            <a:off x="530612" y="898824"/>
            <a:ext cx="4119992" cy="5928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lnSpcReduction="10000"/>
          </a:bodyPr>
          <a:lstStyle/>
          <a:p>
            <a:pPr>
              <a:lnSpc>
                <a:spcPct val="130000"/>
              </a:lnSpc>
              <a:defRPr sz="1800"/>
            </a:pPr>
            <a:r>
              <a:rPr sz="2999" dirty="0">
                <a:solidFill>
                  <a:srgbClr val="FFFFFF"/>
                </a:solidFill>
                <a:latin typeface="Arial"/>
                <a:ea typeface="BentonSans Book"/>
                <a:cs typeface="BentonSans Book"/>
                <a:sym typeface="BentonSans Book"/>
              </a:rPr>
              <a:t>Our </a:t>
            </a:r>
            <a:r>
              <a:rPr sz="2999" b="1" dirty="0">
                <a:solidFill>
                  <a:srgbClr val="FFFFFF"/>
                </a:solidFill>
                <a:latin typeface="Arial"/>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3" name="Shape 739"/>
          <p:cNvSpPr/>
          <p:nvPr userDrawn="1"/>
        </p:nvSpPr>
        <p:spPr>
          <a:xfrm>
            <a:off x="10004993" y="5103443"/>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lnSpc>
                <a:spcPct val="140000"/>
              </a:lnSpc>
              <a:defRPr sz="1800"/>
            </a:pPr>
            <a:r>
              <a:rPr sz="1199" cap="all" dirty="0">
                <a:solidFill>
                  <a:srgbClr val="000000">
                    <a:alpha val="88000"/>
                  </a:srgbClr>
                </a:solidFill>
                <a:latin typeface="Arial"/>
                <a:ea typeface="BentonSans Book"/>
                <a:cs typeface="Arial"/>
                <a:sym typeface="BentonSans"/>
              </a:rPr>
              <a:t>s</a:t>
            </a:r>
            <a:r>
              <a:rPr sz="1199"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Lafayette</a:t>
            </a:r>
          </a:p>
        </p:txBody>
      </p:sp>
      <p:sp>
        <p:nvSpPr>
          <p:cNvPr id="76" name="Shape 742"/>
          <p:cNvSpPr/>
          <p:nvPr userDrawn="1"/>
        </p:nvSpPr>
        <p:spPr>
          <a:xfrm>
            <a:off x="3160550" y="4582412"/>
            <a:ext cx="838133"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Dallas</a:t>
            </a:r>
          </a:p>
        </p:txBody>
      </p:sp>
      <p:sp>
        <p:nvSpPr>
          <p:cNvPr id="77" name="Shape 743"/>
          <p:cNvSpPr/>
          <p:nvPr userDrawn="1"/>
        </p:nvSpPr>
        <p:spPr>
          <a:xfrm>
            <a:off x="3049864" y="4743366"/>
            <a:ext cx="172386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Austin</a:t>
            </a:r>
          </a:p>
        </p:txBody>
      </p:sp>
      <p:sp>
        <p:nvSpPr>
          <p:cNvPr id="78" name="Shape 744"/>
          <p:cNvSpPr/>
          <p:nvPr userDrawn="1"/>
        </p:nvSpPr>
        <p:spPr>
          <a:xfrm>
            <a:off x="2055551" y="460555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San Francisco</a:t>
            </a:r>
          </a:p>
        </p:txBody>
      </p:sp>
      <p:sp>
        <p:nvSpPr>
          <p:cNvPr id="80" name="Shape 746"/>
          <p:cNvSpPr/>
          <p:nvPr userDrawn="1"/>
        </p:nvSpPr>
        <p:spPr>
          <a:xfrm>
            <a:off x="2201436" y="4107400"/>
            <a:ext cx="1098397" cy="27592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Seattle</a:t>
            </a:r>
          </a:p>
        </p:txBody>
      </p:sp>
      <p:sp>
        <p:nvSpPr>
          <p:cNvPr id="81" name="Shape 747"/>
          <p:cNvSpPr/>
          <p:nvPr userDrawn="1"/>
        </p:nvSpPr>
        <p:spPr>
          <a:xfrm>
            <a:off x="3005098" y="4691496"/>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2" name="Shape 748"/>
          <p:cNvSpPr/>
          <p:nvPr userDrawn="1"/>
        </p:nvSpPr>
        <p:spPr>
          <a:xfrm>
            <a:off x="2067525" y="422512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3" name="Shape 749"/>
          <p:cNvSpPr/>
          <p:nvPr userDrawn="1"/>
        </p:nvSpPr>
        <p:spPr>
          <a:xfrm>
            <a:off x="3838226" y="4225780"/>
            <a:ext cx="921945"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 York</a:t>
            </a:r>
          </a:p>
        </p:txBody>
      </p:sp>
      <p:sp>
        <p:nvSpPr>
          <p:cNvPr id="84" name="Shape 750"/>
          <p:cNvSpPr/>
          <p:nvPr userDrawn="1"/>
        </p:nvSpPr>
        <p:spPr>
          <a:xfrm>
            <a:off x="3716454" y="434092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2400">
                <a:solidFill>
                  <a:srgbClr val="FFFFFF"/>
                </a:solidFill>
              </a:defRPr>
            </a:lvl1pPr>
          </a:lstStyle>
          <a:p>
            <a:pPr>
              <a:defRPr sz="1800">
                <a:solidFill>
                  <a:srgbClr val="000000"/>
                </a:solidFill>
              </a:defRPr>
            </a:pPr>
            <a:endParaRPr sz="2399" dirty="0">
              <a:latin typeface="Arial"/>
              <a:cs typeface="Arial"/>
            </a:endParaRPr>
          </a:p>
        </p:txBody>
      </p:sp>
      <p:sp>
        <p:nvSpPr>
          <p:cNvPr id="86" name="Shape 752"/>
          <p:cNvSpPr/>
          <p:nvPr userDrawn="1"/>
        </p:nvSpPr>
        <p:spPr>
          <a:xfrm>
            <a:off x="2244189" y="4836926"/>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7" name="Shape 753"/>
          <p:cNvSpPr/>
          <p:nvPr userDrawn="1"/>
        </p:nvSpPr>
        <p:spPr>
          <a:xfrm>
            <a:off x="6594531" y="3751287"/>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Amsterdam</a:t>
            </a:r>
          </a:p>
        </p:txBody>
      </p:sp>
      <p:sp>
        <p:nvSpPr>
          <p:cNvPr id="88" name="Shape 754"/>
          <p:cNvSpPr/>
          <p:nvPr userDrawn="1"/>
        </p:nvSpPr>
        <p:spPr>
          <a:xfrm>
            <a:off x="6460918"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89" name="Shape 755"/>
          <p:cNvSpPr/>
          <p:nvPr userDrawn="1"/>
        </p:nvSpPr>
        <p:spPr>
          <a:xfrm>
            <a:off x="6130421"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0" name="Shape 756"/>
          <p:cNvSpPr/>
          <p:nvPr userDrawn="1"/>
        </p:nvSpPr>
        <p:spPr>
          <a:xfrm>
            <a:off x="4995562" y="3956540"/>
            <a:ext cx="1098397"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London</a:t>
            </a:r>
          </a:p>
        </p:txBody>
      </p:sp>
      <p:sp>
        <p:nvSpPr>
          <p:cNvPr id="91" name="Shape 757"/>
          <p:cNvSpPr/>
          <p:nvPr userDrawn="1"/>
        </p:nvSpPr>
        <p:spPr>
          <a:xfrm>
            <a:off x="6759645" y="408791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Munich</a:t>
            </a:r>
          </a:p>
        </p:txBody>
      </p:sp>
      <p:sp>
        <p:nvSpPr>
          <p:cNvPr id="92" name="Shape 758"/>
          <p:cNvSpPr/>
          <p:nvPr userDrawn="1"/>
        </p:nvSpPr>
        <p:spPr>
          <a:xfrm>
            <a:off x="6638698"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3" name="Shape 759"/>
          <p:cNvSpPr/>
          <p:nvPr userDrawn="1"/>
        </p:nvSpPr>
        <p:spPr>
          <a:xfrm>
            <a:off x="6522095" y="435154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4" name="Shape 760"/>
          <p:cNvSpPr/>
          <p:nvPr userDrawn="1"/>
        </p:nvSpPr>
        <p:spPr>
          <a:xfrm>
            <a:off x="6637667" y="4246418"/>
            <a:ext cx="525751"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Milan</a:t>
            </a:r>
          </a:p>
        </p:txBody>
      </p:sp>
      <p:sp>
        <p:nvSpPr>
          <p:cNvPr id="95" name="Shape 761"/>
          <p:cNvSpPr/>
          <p:nvPr userDrawn="1"/>
        </p:nvSpPr>
        <p:spPr>
          <a:xfrm>
            <a:off x="6029353"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98" name="Shape 764"/>
          <p:cNvSpPr/>
          <p:nvPr userDrawn="1"/>
        </p:nvSpPr>
        <p:spPr>
          <a:xfrm>
            <a:off x="5204692" y="4113025"/>
            <a:ext cx="1098396"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Namur</a:t>
            </a:r>
          </a:p>
        </p:txBody>
      </p:sp>
      <p:sp>
        <p:nvSpPr>
          <p:cNvPr id="99" name="Shape 765"/>
          <p:cNvSpPr/>
          <p:nvPr userDrawn="1"/>
        </p:nvSpPr>
        <p:spPr>
          <a:xfrm>
            <a:off x="6522095" y="4011452"/>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Nuremberg</a:t>
            </a:r>
          </a:p>
        </p:txBody>
      </p:sp>
      <p:sp>
        <p:nvSpPr>
          <p:cNvPr id="101" name="Shape 767"/>
          <p:cNvSpPr/>
          <p:nvPr userDrawn="1"/>
        </p:nvSpPr>
        <p:spPr>
          <a:xfrm>
            <a:off x="8697752" y="528982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2" name="Shape 768"/>
          <p:cNvSpPr/>
          <p:nvPr userDrawn="1"/>
        </p:nvSpPr>
        <p:spPr>
          <a:xfrm>
            <a:off x="8832245" y="5193905"/>
            <a:ext cx="10766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Gurgaon</a:t>
            </a:r>
          </a:p>
        </p:txBody>
      </p:sp>
      <p:sp>
        <p:nvSpPr>
          <p:cNvPr id="103" name="Shape 769"/>
          <p:cNvSpPr/>
          <p:nvPr userDrawn="1"/>
        </p:nvSpPr>
        <p:spPr>
          <a:xfrm>
            <a:off x="8755148"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err="1">
                <a:latin typeface="Arial"/>
                <a:ea typeface="BentonSans Book"/>
                <a:cs typeface="Arial"/>
              </a:rPr>
              <a:t>Hy</a:t>
            </a:r>
            <a:r>
              <a:rPr lang="nl-NL" sz="1199" dirty="0" err="1">
                <a:latin typeface="Arial"/>
                <a:ea typeface="BentonSans Book"/>
                <a:cs typeface="Arial"/>
              </a:rPr>
              <a:t>derabad</a:t>
            </a:r>
            <a:endParaRPr sz="1199" dirty="0">
              <a:latin typeface="Arial"/>
              <a:ea typeface="BentonSans Book"/>
              <a:cs typeface="Arial"/>
            </a:endParaRPr>
          </a:p>
        </p:txBody>
      </p:sp>
      <p:sp>
        <p:nvSpPr>
          <p:cNvPr id="105" name="Shape 771"/>
          <p:cNvSpPr/>
          <p:nvPr userDrawn="1"/>
        </p:nvSpPr>
        <p:spPr>
          <a:xfrm>
            <a:off x="8817769" y="5668641"/>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6" name="Shape 772"/>
          <p:cNvSpPr/>
          <p:nvPr userDrawn="1"/>
        </p:nvSpPr>
        <p:spPr>
          <a:xfrm>
            <a:off x="8952185" y="5576322"/>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Chennai</a:t>
            </a:r>
          </a:p>
        </p:txBody>
      </p:sp>
      <p:sp>
        <p:nvSpPr>
          <p:cNvPr id="107" name="Shape 773"/>
          <p:cNvSpPr/>
          <p:nvPr userDrawn="1"/>
        </p:nvSpPr>
        <p:spPr>
          <a:xfrm>
            <a:off x="8700491" y="5667983"/>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08" name="Shape 774"/>
          <p:cNvSpPr/>
          <p:nvPr userDrawn="1"/>
        </p:nvSpPr>
        <p:spPr>
          <a:xfrm>
            <a:off x="7341121" y="5568779"/>
            <a:ext cx="1334750"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Bangalore</a:t>
            </a:r>
          </a:p>
        </p:txBody>
      </p:sp>
      <p:sp>
        <p:nvSpPr>
          <p:cNvPr id="109" name="Shape 775"/>
          <p:cNvSpPr/>
          <p:nvPr userDrawn="1"/>
        </p:nvSpPr>
        <p:spPr>
          <a:xfrm>
            <a:off x="9710488" y="5865754"/>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Singapore</a:t>
            </a:r>
          </a:p>
        </p:txBody>
      </p:sp>
      <p:sp>
        <p:nvSpPr>
          <p:cNvPr id="110" name="Shape 776"/>
          <p:cNvSpPr/>
          <p:nvPr userDrawn="1"/>
        </p:nvSpPr>
        <p:spPr>
          <a:xfrm>
            <a:off x="9595460"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1" name="Shape 777"/>
          <p:cNvSpPr/>
          <p:nvPr userDrawn="1"/>
        </p:nvSpPr>
        <p:spPr>
          <a:xfrm>
            <a:off x="9792803" y="546901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Ho Chi Minh</a:t>
            </a:r>
          </a:p>
        </p:txBody>
      </p:sp>
      <p:sp>
        <p:nvSpPr>
          <p:cNvPr id="113" name="Shape 779"/>
          <p:cNvSpPr/>
          <p:nvPr userDrawn="1"/>
        </p:nvSpPr>
        <p:spPr>
          <a:xfrm>
            <a:off x="10174170" y="495242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16" name="Shape 782"/>
          <p:cNvSpPr/>
          <p:nvPr userDrawn="1"/>
        </p:nvSpPr>
        <p:spPr>
          <a:xfrm>
            <a:off x="1202303" y="7620073"/>
            <a:ext cx="1402847" cy="26059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Engineering centers</a:t>
            </a:r>
          </a:p>
        </p:txBody>
      </p:sp>
      <p:sp>
        <p:nvSpPr>
          <p:cNvPr id="118" name="Shape 784"/>
          <p:cNvSpPr/>
          <p:nvPr userDrawn="1"/>
        </p:nvSpPr>
        <p:spPr>
          <a:xfrm>
            <a:off x="1083258" y="803856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119" name="Shape 785"/>
          <p:cNvSpPr/>
          <p:nvPr userDrawn="1"/>
        </p:nvSpPr>
        <p:spPr>
          <a:xfrm>
            <a:off x="1202302" y="8214873"/>
            <a:ext cx="997278" cy="2875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a:defRPr sz="1800">
                <a:solidFill>
                  <a:srgbClr val="000000"/>
                </a:solidFill>
              </a:defRPr>
            </a:pPr>
            <a:r>
              <a:rPr sz="1199" dirty="0">
                <a:latin typeface="Arial"/>
                <a:ea typeface="BentonSans Book"/>
                <a:cs typeface="Arial"/>
              </a:rPr>
              <a:t>frog studios </a:t>
            </a:r>
          </a:p>
        </p:txBody>
      </p:sp>
      <p:sp>
        <p:nvSpPr>
          <p:cNvPr id="120" name="Shape 786"/>
          <p:cNvSpPr/>
          <p:nvPr userDrawn="1"/>
        </p:nvSpPr>
        <p:spPr>
          <a:xfrm>
            <a:off x="1083258" y="8323279"/>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a:defRPr sz="2400">
                <a:solidFill>
                  <a:srgbClr val="FFFFFF"/>
                </a:solidFill>
              </a:defRPr>
            </a:pPr>
            <a:endParaRPr sz="2399">
              <a:solidFill>
                <a:srgbClr val="FFFFFF"/>
              </a:solidFill>
              <a:latin typeface="Arial"/>
              <a:cs typeface="Arial"/>
            </a:endParaRPr>
          </a:p>
        </p:txBody>
      </p:sp>
      <p:sp>
        <p:nvSpPr>
          <p:cNvPr id="63" name="Rectangle 6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081558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19" name="Picture Placeholder 18"/>
          <p:cNvSpPr>
            <a:spLocks noGrp="1"/>
          </p:cNvSpPr>
          <p:nvPr>
            <p:ph type="pic" sz="quarter" idx="10"/>
          </p:nvPr>
        </p:nvSpPr>
        <p:spPr>
          <a:xfrm>
            <a:off x="555079"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Text Placeholder 23"/>
          <p:cNvSpPr>
            <a:spLocks noGrp="1"/>
          </p:cNvSpPr>
          <p:nvPr>
            <p:ph type="body" sz="quarter" idx="14" hasCustomPrompt="1"/>
          </p:nvPr>
        </p:nvSpPr>
        <p:spPr>
          <a:xfrm>
            <a:off x="1998181" y="345050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1" y="383247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3" name="Text Placeholder 23"/>
          <p:cNvSpPr>
            <a:spLocks noGrp="1"/>
          </p:cNvSpPr>
          <p:nvPr>
            <p:ph type="body" sz="quarter" idx="18" hasCustomPrompt="1"/>
          </p:nvPr>
        </p:nvSpPr>
        <p:spPr>
          <a:xfrm>
            <a:off x="1998181" y="5925813"/>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1" y="6307779"/>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5" y="3241926"/>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4" y="383247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5" y="421752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5" y="571723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9"/>
            <a:ext cx="4203748"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2" y="6692833"/>
            <a:ext cx="4203745" cy="727754"/>
          </a:xfrm>
          <a:prstGeom prst="rect">
            <a:avLst/>
          </a:prstGeom>
        </p:spPr>
        <p:txBody>
          <a:bodyPr vert="horz" lIns="91111" tIns="45555" rIns="91111" bIns="45555"/>
          <a:lstStyle>
            <a:lvl1pPr marL="0" marR="0" indent="0" algn="l" defTabSz="647695" rtl="0" eaLnBrk="1" fontAlgn="auto" latinLnBrk="0" hangingPunct="1">
              <a:lnSpc>
                <a:spcPct val="130000"/>
              </a:lnSpc>
              <a:spcBef>
                <a:spcPct val="20000"/>
              </a:spcBef>
              <a:spcAft>
                <a:spcPts val="0"/>
              </a:spcAft>
              <a:buClrTx/>
              <a:buSzTx/>
              <a:buFont typeface="Arial"/>
              <a:buNone/>
              <a:tabLst/>
              <a:defRPr sz="15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3212834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3"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4" name="Text Placeholder 19"/>
          <p:cNvSpPr>
            <a:spLocks noGrp="1"/>
          </p:cNvSpPr>
          <p:nvPr>
            <p:ph type="body" sz="quarter" idx="29"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4"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Text Placeholder 23"/>
          <p:cNvSpPr>
            <a:spLocks noGrp="1"/>
          </p:cNvSpPr>
          <p:nvPr>
            <p:ph type="body" sz="quarter" idx="40" hasCustomPrompt="1"/>
          </p:nvPr>
        </p:nvSpPr>
        <p:spPr>
          <a:xfrm>
            <a:off x="1982495" y="2589084"/>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5" y="2971051"/>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8" y="2380505"/>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7" y="2971051"/>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8" y="3356105"/>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Text Placeholder 23"/>
          <p:cNvSpPr>
            <a:spLocks noGrp="1"/>
          </p:cNvSpPr>
          <p:nvPr>
            <p:ph type="body" sz="quarter" idx="48" hasCustomPrompt="1"/>
          </p:nvPr>
        </p:nvSpPr>
        <p:spPr>
          <a:xfrm>
            <a:off x="1993789" y="490504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9" y="528701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7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Text Placeholder 23"/>
          <p:cNvSpPr>
            <a:spLocks noGrp="1"/>
          </p:cNvSpPr>
          <p:nvPr>
            <p:ph type="body" sz="quarter" idx="52" hasCustomPrompt="1"/>
          </p:nvPr>
        </p:nvSpPr>
        <p:spPr>
          <a:xfrm>
            <a:off x="8220181" y="490504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3"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0" name="Text Placeholder 23"/>
          <p:cNvSpPr>
            <a:spLocks noGrp="1"/>
          </p:cNvSpPr>
          <p:nvPr>
            <p:ph type="body" sz="quarter" idx="56" hasCustomPrompt="1"/>
          </p:nvPr>
        </p:nvSpPr>
        <p:spPr>
          <a:xfrm>
            <a:off x="2005084" y="7252368"/>
            <a:ext cx="4211193"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4" y="7634335"/>
            <a:ext cx="421119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7" y="7043790"/>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399"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6" y="7634335"/>
            <a:ext cx="4191563" cy="385059"/>
          </a:xfrm>
          <a:prstGeom prst="rect">
            <a:avLst/>
          </a:prstGeom>
        </p:spPr>
        <p:txBody>
          <a:bodyPr vert="horz" lIns="91111" tIns="45555" rIns="91111" bIns="45555" anchor="ctr"/>
          <a:lstStyle>
            <a:lvl1pPr marL="0" indent="0">
              <a:buNone/>
              <a:defRPr lang="en-US" sz="1699"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7" y="8019389"/>
            <a:ext cx="4191563" cy="727754"/>
          </a:xfrm>
          <a:prstGeom prst="rect">
            <a:avLst/>
          </a:prstGeom>
        </p:spPr>
        <p:txBody>
          <a:bodyPr vert="horz" lIns="91111" tIns="45555" rIns="91111" bIns="45555"/>
          <a:lstStyle>
            <a:lvl1pPr marL="0" indent="0">
              <a:buNone/>
              <a:defRPr sz="1799" baseline="0"/>
            </a:lvl1pPr>
          </a:lstStyle>
          <a:p>
            <a:pPr>
              <a:lnSpc>
                <a:spcPct val="130000"/>
              </a:lnSpc>
            </a:pPr>
            <a:r>
              <a:rPr kumimoji="0" lang="en-US" sz="1699"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0" name="Rectangle 2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456385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1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2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2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40" name="Shape 795"/>
          <p:cNvSpPr/>
          <p:nvPr userDrawn="1"/>
        </p:nvSpPr>
        <p:spPr>
          <a:xfrm>
            <a:off x="549971"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1699">
              <a:solidFill>
                <a:srgbClr val="F2AC00"/>
              </a:solidFill>
            </a:endParaRPr>
          </a:p>
        </p:txBody>
      </p:sp>
      <p:sp>
        <p:nvSpPr>
          <p:cNvPr id="50"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1"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2"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3"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4"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5"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6"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7"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8"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59"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0"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1"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62"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pic>
        <p:nvPicPr>
          <p:cNvPr id="35" name="Picture 34"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38"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36" name="Rectangle 3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809951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3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9" y="1715150"/>
            <a:ext cx="633141" cy="37575"/>
          </a:xfrm>
          <a:prstGeom prst="rect">
            <a:avLst/>
          </a:prstGeom>
          <a:solidFill>
            <a:srgbClr val="EB8024"/>
          </a:soli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36" name="TextBox 3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87" name="Picture Placeholder 18"/>
          <p:cNvSpPr>
            <a:spLocks noGrp="1"/>
          </p:cNvSpPr>
          <p:nvPr>
            <p:ph type="pic" sz="quarter" idx="12"/>
          </p:nvPr>
        </p:nvSpPr>
        <p:spPr>
          <a:xfrm>
            <a:off x="54997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8" name="Picture Placeholder 18"/>
          <p:cNvSpPr>
            <a:spLocks noGrp="1"/>
          </p:cNvSpPr>
          <p:nvPr>
            <p:ph type="pic" sz="quarter" idx="17"/>
          </p:nvPr>
        </p:nvSpPr>
        <p:spPr>
          <a:xfrm>
            <a:off x="403103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89" name="Picture Placeholder 18"/>
          <p:cNvSpPr>
            <a:spLocks noGrp="1"/>
          </p:cNvSpPr>
          <p:nvPr>
            <p:ph type="pic" sz="quarter" idx="21"/>
          </p:nvPr>
        </p:nvSpPr>
        <p:spPr>
          <a:xfrm>
            <a:off x="549971"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0" name="Picture Placeholder 18"/>
          <p:cNvSpPr>
            <a:spLocks noGrp="1"/>
          </p:cNvSpPr>
          <p:nvPr>
            <p:ph type="pic" sz="quarter" idx="25"/>
          </p:nvPr>
        </p:nvSpPr>
        <p:spPr>
          <a:xfrm>
            <a:off x="2295765" y="2112978"/>
            <a:ext cx="1422982" cy="1428613"/>
          </a:xfrm>
          <a:prstGeom prst="rect">
            <a:avLst/>
          </a:prstGeom>
          <a:ln>
            <a:noFill/>
          </a:ln>
        </p:spPr>
        <p:txBody>
          <a:bodyPr vert="horz" lIns="91111" tIns="45555" rIns="91111" bIns="45555"/>
          <a:lstStyle>
            <a:lvl1pPr marL="0" indent="0">
              <a:buNone/>
              <a:defRPr sz="1699">
                <a:solidFill>
                  <a:schemeClr val="accent6"/>
                </a:solidFill>
              </a:defRPr>
            </a:lvl1pPr>
          </a:lstStyle>
          <a:p>
            <a:endParaRPr lang="en-US" dirty="0"/>
          </a:p>
        </p:txBody>
      </p:sp>
      <p:sp>
        <p:nvSpPr>
          <p:cNvPr id="91" name="Picture Placeholder 18"/>
          <p:cNvSpPr>
            <a:spLocks noGrp="1"/>
          </p:cNvSpPr>
          <p:nvPr>
            <p:ph type="pic" sz="quarter" idx="26"/>
          </p:nvPr>
        </p:nvSpPr>
        <p:spPr>
          <a:xfrm>
            <a:off x="577156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2" name="Picture Placeholder 18"/>
          <p:cNvSpPr>
            <a:spLocks noGrp="1"/>
          </p:cNvSpPr>
          <p:nvPr>
            <p:ph type="pic" sz="quarter" idx="27"/>
          </p:nvPr>
        </p:nvSpPr>
        <p:spPr>
          <a:xfrm>
            <a:off x="54997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3" name="Picture Placeholder 18"/>
          <p:cNvSpPr>
            <a:spLocks noGrp="1"/>
          </p:cNvSpPr>
          <p:nvPr>
            <p:ph type="pic" sz="quarter" idx="28"/>
          </p:nvPr>
        </p:nvSpPr>
        <p:spPr>
          <a:xfrm>
            <a:off x="10988673"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4" name="Picture Placeholder 18"/>
          <p:cNvSpPr>
            <a:spLocks noGrp="1"/>
          </p:cNvSpPr>
          <p:nvPr>
            <p:ph type="pic" sz="quarter" idx="29"/>
          </p:nvPr>
        </p:nvSpPr>
        <p:spPr>
          <a:xfrm>
            <a:off x="2295765"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5" name="Picture Placeholder 18"/>
          <p:cNvSpPr>
            <a:spLocks noGrp="1"/>
          </p:cNvSpPr>
          <p:nvPr>
            <p:ph type="pic" sz="quarter" idx="30"/>
          </p:nvPr>
        </p:nvSpPr>
        <p:spPr>
          <a:xfrm>
            <a:off x="2295765"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6" name="Picture Placeholder 18"/>
          <p:cNvSpPr>
            <a:spLocks noGrp="1"/>
          </p:cNvSpPr>
          <p:nvPr>
            <p:ph type="pic" sz="quarter" idx="31"/>
          </p:nvPr>
        </p:nvSpPr>
        <p:spPr>
          <a:xfrm>
            <a:off x="9252624"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7" name="Picture Placeholder 18"/>
          <p:cNvSpPr>
            <a:spLocks noGrp="1"/>
          </p:cNvSpPr>
          <p:nvPr>
            <p:ph type="pic" sz="quarter" idx="32"/>
          </p:nvPr>
        </p:nvSpPr>
        <p:spPr>
          <a:xfrm>
            <a:off x="54997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8" name="Picture Placeholder 18"/>
          <p:cNvSpPr>
            <a:spLocks noGrp="1"/>
          </p:cNvSpPr>
          <p:nvPr>
            <p:ph type="pic" sz="quarter" idx="33"/>
          </p:nvPr>
        </p:nvSpPr>
        <p:spPr>
          <a:xfrm>
            <a:off x="4031031"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99" name="Picture Placeholder 18"/>
          <p:cNvSpPr>
            <a:spLocks noGrp="1"/>
          </p:cNvSpPr>
          <p:nvPr>
            <p:ph type="pic" sz="quarter" idx="34"/>
          </p:nvPr>
        </p:nvSpPr>
        <p:spPr>
          <a:xfrm>
            <a:off x="2295765"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0" name="Picture Placeholder 18"/>
          <p:cNvSpPr>
            <a:spLocks noGrp="1"/>
          </p:cNvSpPr>
          <p:nvPr>
            <p:ph type="pic" sz="quarter" idx="35"/>
          </p:nvPr>
        </p:nvSpPr>
        <p:spPr>
          <a:xfrm>
            <a:off x="4031031"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1" name="Picture Placeholder 18"/>
          <p:cNvSpPr>
            <a:spLocks noGrp="1"/>
          </p:cNvSpPr>
          <p:nvPr>
            <p:ph type="pic" sz="quarter" idx="36"/>
          </p:nvPr>
        </p:nvSpPr>
        <p:spPr>
          <a:xfrm>
            <a:off x="7512092" y="2112978"/>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2" name="Picture Placeholder 18"/>
          <p:cNvSpPr>
            <a:spLocks noGrp="1"/>
          </p:cNvSpPr>
          <p:nvPr>
            <p:ph type="pic" sz="quarter" idx="37"/>
          </p:nvPr>
        </p:nvSpPr>
        <p:spPr>
          <a:xfrm>
            <a:off x="4031031"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3" name="Picture Placeholder 18"/>
          <p:cNvSpPr>
            <a:spLocks noGrp="1"/>
          </p:cNvSpPr>
          <p:nvPr>
            <p:ph type="pic" sz="quarter" idx="38"/>
          </p:nvPr>
        </p:nvSpPr>
        <p:spPr>
          <a:xfrm>
            <a:off x="577156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4" name="Picture Placeholder 18"/>
          <p:cNvSpPr>
            <a:spLocks noGrp="1"/>
          </p:cNvSpPr>
          <p:nvPr>
            <p:ph type="pic" sz="quarter" idx="39"/>
          </p:nvPr>
        </p:nvSpPr>
        <p:spPr>
          <a:xfrm>
            <a:off x="577156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5" name="Picture Placeholder 18"/>
          <p:cNvSpPr>
            <a:spLocks noGrp="1"/>
          </p:cNvSpPr>
          <p:nvPr>
            <p:ph type="pic" sz="quarter" idx="40"/>
          </p:nvPr>
        </p:nvSpPr>
        <p:spPr>
          <a:xfrm>
            <a:off x="577156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6" name="Picture Placeholder 18"/>
          <p:cNvSpPr>
            <a:spLocks noGrp="1"/>
          </p:cNvSpPr>
          <p:nvPr>
            <p:ph type="pic" sz="quarter" idx="41"/>
          </p:nvPr>
        </p:nvSpPr>
        <p:spPr>
          <a:xfrm>
            <a:off x="7512092"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7" name="Picture Placeholder 18"/>
          <p:cNvSpPr>
            <a:spLocks noGrp="1"/>
          </p:cNvSpPr>
          <p:nvPr>
            <p:ph type="pic" sz="quarter" idx="42"/>
          </p:nvPr>
        </p:nvSpPr>
        <p:spPr>
          <a:xfrm>
            <a:off x="9252624"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8" name="Picture Placeholder 18"/>
          <p:cNvSpPr>
            <a:spLocks noGrp="1"/>
          </p:cNvSpPr>
          <p:nvPr>
            <p:ph type="pic" sz="quarter" idx="43"/>
          </p:nvPr>
        </p:nvSpPr>
        <p:spPr>
          <a:xfrm>
            <a:off x="10988673" y="379533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09" name="Picture Placeholder 18"/>
          <p:cNvSpPr>
            <a:spLocks noGrp="1"/>
          </p:cNvSpPr>
          <p:nvPr>
            <p:ph type="pic" sz="quarter" idx="44"/>
          </p:nvPr>
        </p:nvSpPr>
        <p:spPr>
          <a:xfrm>
            <a:off x="7512092"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0" name="Picture Placeholder 18"/>
          <p:cNvSpPr>
            <a:spLocks noGrp="1"/>
          </p:cNvSpPr>
          <p:nvPr>
            <p:ph type="pic" sz="quarter" idx="45"/>
          </p:nvPr>
        </p:nvSpPr>
        <p:spPr>
          <a:xfrm>
            <a:off x="9252624"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1" name="Picture Placeholder 18"/>
          <p:cNvSpPr>
            <a:spLocks noGrp="1"/>
          </p:cNvSpPr>
          <p:nvPr>
            <p:ph type="pic" sz="quarter" idx="46"/>
          </p:nvPr>
        </p:nvSpPr>
        <p:spPr>
          <a:xfrm>
            <a:off x="10988673" y="5369151"/>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2" name="Picture Placeholder 18"/>
          <p:cNvSpPr>
            <a:spLocks noGrp="1"/>
          </p:cNvSpPr>
          <p:nvPr>
            <p:ph type="pic" sz="quarter" idx="47"/>
          </p:nvPr>
        </p:nvSpPr>
        <p:spPr>
          <a:xfrm>
            <a:off x="10988673"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3" name="Picture Placeholder 18"/>
          <p:cNvSpPr>
            <a:spLocks noGrp="1"/>
          </p:cNvSpPr>
          <p:nvPr>
            <p:ph type="pic" sz="quarter" idx="48"/>
          </p:nvPr>
        </p:nvSpPr>
        <p:spPr>
          <a:xfrm>
            <a:off x="9252624"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114" name="Picture Placeholder 18"/>
          <p:cNvSpPr>
            <a:spLocks noGrp="1"/>
          </p:cNvSpPr>
          <p:nvPr>
            <p:ph type="pic" sz="quarter" idx="49"/>
          </p:nvPr>
        </p:nvSpPr>
        <p:spPr>
          <a:xfrm>
            <a:off x="7512092" y="7047039"/>
            <a:ext cx="1422982" cy="1428613"/>
          </a:xfrm>
          <a:prstGeom prst="rect">
            <a:avLst/>
          </a:prstGeom>
        </p:spPr>
        <p:txBody>
          <a:bodyPr vert="horz" lIns="91111" tIns="45555" rIns="91111" bIns="45555"/>
          <a:lstStyle>
            <a:lvl1pPr marL="0" indent="0">
              <a:buNone/>
              <a:defRPr sz="1699"/>
            </a:lvl1pPr>
          </a:lstStyle>
          <a:p>
            <a:endParaRPr lang="en-US" dirty="0"/>
          </a:p>
        </p:txBody>
      </p:sp>
      <p:sp>
        <p:nvSpPr>
          <p:cNvPr id="37" name="Rectangle 3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620258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2"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dirty="0">
              <a:solidFill>
                <a:srgbClr val="FFFFFF"/>
              </a:solidFill>
            </a:endParaRPr>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14"/>
          <p:cNvSpPr>
            <a:spLocks noGrp="1"/>
          </p:cNvSpPr>
          <p:nvPr>
            <p:ph type="body" sz="quarter" idx="18"/>
          </p:nvPr>
        </p:nvSpPr>
        <p:spPr>
          <a:xfrm>
            <a:off x="439127"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108000" bIns="45555" anchor="b">
            <a:normAutofit/>
          </a:bodyPr>
          <a:lstStyle>
            <a:lvl1pPr marL="0" indent="0">
              <a:buNone/>
              <a:defRPr sz="1699"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5" name="Rectangle 14"/>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6347933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84030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18" name="TextBox 1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3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982106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err="1">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20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1999"/>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1999"/>
            </a:lvl1pPr>
          </a:lstStyle>
          <a:p>
            <a:endParaRPr lang="en-GB" dirty="0"/>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166131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Rectangle 21"/>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2261678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Shape 93"/>
          <p:cNvSpPr/>
          <p:nvPr userDrawn="1"/>
        </p:nvSpPr>
        <p:spPr>
          <a:xfrm>
            <a:off x="552445" y="1715150"/>
            <a:ext cx="633141" cy="37971"/>
          </a:xfrm>
          <a:prstGeom prst="rect">
            <a:avLst/>
          </a:prstGeom>
          <a:solidFill>
            <a:srgbClr val="EB8024"/>
          </a:solidFill>
          <a:ln w="12700">
            <a:miter lim="400000"/>
          </a:ln>
        </p:spPr>
        <p:txBody>
          <a:bodyPr lIns="0" tIns="0" rIns="0" bIns="0" anchor="ctr"/>
          <a:lstStyle/>
          <a:p>
            <a:pPr>
              <a:defRPr sz="2400">
                <a:solidFill>
                  <a:srgbClr val="F2AC00"/>
                </a:solidFill>
              </a:defRPr>
            </a:pPr>
            <a:endParaRPr sz="2399" dirty="0">
              <a:solidFill>
                <a:srgbClr val="EF6317"/>
              </a:solidFill>
            </a:endParaRPr>
          </a:p>
        </p:txBody>
      </p:sp>
      <p:sp>
        <p:nvSpPr>
          <p:cNvPr id="64" name="Text Placeholder 14"/>
          <p:cNvSpPr>
            <a:spLocks noGrp="1"/>
          </p:cNvSpPr>
          <p:nvPr>
            <p:ph type="body" sz="quarter" idx="40"/>
          </p:nvPr>
        </p:nvSpPr>
        <p:spPr>
          <a:xfrm>
            <a:off x="439127" y="1765241"/>
            <a:ext cx="5834857" cy="810427"/>
          </a:xfrm>
          <a:prstGeom prst="rect">
            <a:avLst/>
          </a:prstGeom>
        </p:spPr>
        <p:txBody>
          <a:bodyPr vert="horz" lIns="91111" tIns="45555" rIns="91111" bIns="45555" anchor="b">
            <a:normAutofit/>
          </a:bodyPr>
          <a:lstStyle>
            <a:lvl1pPr marL="0" indent="0">
              <a:buNone/>
              <a:defRPr sz="1699"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8448752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6" name="Shape 120"/>
          <p:cNvSpPr/>
          <p:nvPr userDrawn="1"/>
        </p:nvSpPr>
        <p:spPr>
          <a:xfrm>
            <a:off x="555259" y="1715150"/>
            <a:ext cx="633141" cy="37575"/>
          </a:xfrm>
          <a:prstGeom prst="rect">
            <a:avLst/>
          </a:prstGeom>
          <a:solidFill>
            <a:srgbClr val="EB8024"/>
          </a:solidFill>
          <a:ln w="12700">
            <a:noFill/>
            <a:miter lim="400000"/>
          </a:ln>
        </p:spPr>
        <p:txBody>
          <a:bodyPr lIns="0" tIns="0" rIns="0" bIns="0" anchor="ctr"/>
          <a:lstStyle/>
          <a:p>
            <a:pPr>
              <a:defRPr sz="2400">
                <a:solidFill>
                  <a:srgbClr val="FFFFFF"/>
                </a:solidFill>
              </a:defRPr>
            </a:pPr>
            <a:endParaRPr sz="2399">
              <a:solidFill>
                <a:srgbClr val="FFFFFF"/>
              </a:solidFill>
            </a:endParaRPr>
          </a:p>
        </p:txBody>
      </p:sp>
      <p:sp>
        <p:nvSpPr>
          <p:cNvPr id="20"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rgbClr val="EB8024"/>
                </a:solidFill>
                <a:latin typeface="Arial"/>
                <a:cs typeface="Arial"/>
              </a:defRPr>
            </a:lvl1pPr>
          </a:lstStyle>
          <a:p>
            <a:pPr lvl="0"/>
            <a:r>
              <a:rPr lang="en-US" dirty="0" smtClean="0"/>
              <a:t>CODING-</a:t>
            </a:r>
            <a:r>
              <a:rPr lang="en-US" dirty="0" err="1" smtClean="0"/>
              <a:t>FOUNDAtion</a:t>
            </a:r>
            <a:endParaRPr lang="en-US" dirty="0"/>
          </a:p>
        </p:txBody>
      </p:sp>
      <p:sp>
        <p:nvSpPr>
          <p:cNvPr id="11" name="Text Placeholder 10"/>
          <p:cNvSpPr>
            <a:spLocks noGrp="1"/>
          </p:cNvSpPr>
          <p:nvPr>
            <p:ph type="body" sz="quarter" idx="24"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7833270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2"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a:defRPr sz="2400">
                <a:solidFill>
                  <a:srgbClr val="FFFFFF"/>
                </a:solidFill>
              </a:defRPr>
            </a:pPr>
            <a:endParaRPr sz="2399">
              <a:solidFill>
                <a:srgbClr val="FFFFFF"/>
              </a:solidFill>
            </a:endParaRPr>
          </a:p>
        </p:txBody>
      </p:sp>
      <p:sp>
        <p:nvSpPr>
          <p:cNvPr id="28" name="Shape 93"/>
          <p:cNvSpPr/>
          <p:nvPr userDrawn="1"/>
        </p:nvSpPr>
        <p:spPr>
          <a:xfrm>
            <a:off x="552445" y="171515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29"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9" name="Rectangle 8"/>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19648675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2"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endParaRPr>
          </a:p>
        </p:txBody>
      </p:sp>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10"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1"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Font typeface="Arial"/>
              <a:buChar char="•"/>
              <a:defRPr sz="1699">
                <a:solidFill>
                  <a:schemeClr val="bg1"/>
                </a:solidFill>
                <a:latin typeface="Georgia"/>
                <a:cs typeface="Georgia"/>
              </a:defRPr>
            </a:lvl1pPr>
            <a:lvl2pPr marL="933301" indent="-285607">
              <a:buFont typeface="Arial"/>
              <a:buChar char="•"/>
              <a:defRPr sz="1699">
                <a:solidFill>
                  <a:schemeClr val="bg1"/>
                </a:solidFill>
                <a:latin typeface="Georgia"/>
                <a:cs typeface="Georgia"/>
              </a:defRPr>
            </a:lvl2pPr>
            <a:lvl3pPr marL="1580996" indent="-285607">
              <a:buFont typeface="Arial"/>
              <a:buChar char="•"/>
              <a:defRPr sz="1699">
                <a:solidFill>
                  <a:schemeClr val="bg1"/>
                </a:solidFill>
                <a:latin typeface="Georgia"/>
                <a:cs typeface="Georgia"/>
              </a:defRPr>
            </a:lvl3pPr>
            <a:lvl4pPr marL="2228690" indent="-285607">
              <a:buFont typeface="Arial"/>
              <a:buChar char="•"/>
              <a:defRPr sz="1699">
                <a:solidFill>
                  <a:schemeClr val="bg1"/>
                </a:solidFill>
                <a:latin typeface="Georgia"/>
                <a:cs typeface="Georgia"/>
              </a:defRPr>
            </a:lvl4pPr>
            <a:lvl5pPr marL="2876384" indent="-285607">
              <a:buFont typeface="Arial"/>
              <a:buChar char="•"/>
              <a:defRPr sz="1699">
                <a:solidFill>
                  <a:schemeClr val="bg1"/>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Rectangle 13"/>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4217090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7"/>
            <a:ext cx="6525676" cy="566383"/>
          </a:xfrm>
          <a:prstGeom prst="rect">
            <a:avLst/>
          </a:prstGeom>
        </p:spPr>
        <p:txBody>
          <a:bodyPr vert="horz" lIns="91111" tIns="45555" rIns="91111" bIns="45555" anchor="b">
            <a:normAutofit/>
          </a:bodyPr>
          <a:lstStyle>
            <a:lvl1pPr marL="0" indent="0">
              <a:buNone/>
              <a:defRPr sz="1499" b="1" cap="all" baseline="0">
                <a:solidFill>
                  <a:srgbClr val="EB8024"/>
                </a:solidFill>
                <a:latin typeface="+mj-lt"/>
                <a:cs typeface="BentonSans Book"/>
              </a:defRPr>
            </a:lvl1pPr>
          </a:lstStyle>
          <a:p>
            <a:pPr lvl="0"/>
            <a:r>
              <a:rPr lang="en-US" dirty="0" smtClean="0"/>
              <a:t>Coding-foundation</a:t>
            </a:r>
            <a:endParaRPr lang="en-US" dirty="0"/>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7" y="509397"/>
            <a:ext cx="2624374" cy="617520"/>
          </a:xfrm>
          <a:prstGeom prst="rect">
            <a:avLst/>
          </a:prstGeom>
          <a:noFill/>
        </p:spPr>
      </p:pic>
      <p:sp>
        <p:nvSpPr>
          <p:cNvPr id="6" name="Picture Placeholder 11"/>
          <p:cNvSpPr>
            <a:spLocks noGrp="1"/>
          </p:cNvSpPr>
          <p:nvPr>
            <p:ph type="pic" sz="quarter" idx="33" hasCustomPrompt="1"/>
          </p:nvPr>
        </p:nvSpPr>
        <p:spPr>
          <a:xfrm>
            <a:off x="7445722" y="4"/>
            <a:ext cx="5520978" cy="9720263"/>
          </a:xfrm>
          <a:prstGeom prst="rect">
            <a:avLst/>
          </a:prstGeom>
        </p:spPr>
        <p:txBody>
          <a:bodyPr lIns="91111" tIns="45555" rIns="91111" bIns="45555" anchor="ctr"/>
          <a:lstStyle>
            <a:lvl1pPr marL="0" indent="0" algn="l">
              <a:buNone/>
              <a:defRPr sz="3199"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9" name="Text Placeholder 3"/>
          <p:cNvSpPr>
            <a:spLocks noGrp="1"/>
          </p:cNvSpPr>
          <p:nvPr>
            <p:ph type="body" sz="quarter" idx="34"/>
          </p:nvPr>
        </p:nvSpPr>
        <p:spPr>
          <a:xfrm>
            <a:off x="439127" y="1932788"/>
            <a:ext cx="6525676" cy="7432171"/>
          </a:xfrm>
          <a:prstGeom prst="rect">
            <a:avLst/>
          </a:prstGeom>
        </p:spPr>
        <p:txBody>
          <a:bodyPr vert="horz" anchor="b"/>
          <a:lstStyle>
            <a:lvl1pPr marL="285607" indent="-285607">
              <a:buClr>
                <a:srgbClr val="EB8024"/>
              </a:buClr>
              <a:buFont typeface="Arial"/>
              <a:buChar char="•"/>
              <a:defRPr sz="1699">
                <a:latin typeface="Georgia"/>
                <a:cs typeface="Georgia"/>
              </a:defRPr>
            </a:lvl1pPr>
            <a:lvl2pPr marL="933301" indent="-285607">
              <a:buClr>
                <a:srgbClr val="EB8024"/>
              </a:buClr>
              <a:buFont typeface="Arial"/>
              <a:buChar char="•"/>
              <a:defRPr sz="1699">
                <a:latin typeface="Georgia"/>
                <a:cs typeface="Georgia"/>
              </a:defRPr>
            </a:lvl2pPr>
            <a:lvl3pPr marL="1580996" indent="-285607">
              <a:buClr>
                <a:srgbClr val="EB8024"/>
              </a:buClr>
              <a:buFont typeface="Arial"/>
              <a:buChar char="•"/>
              <a:defRPr sz="1699">
                <a:latin typeface="Georgia"/>
                <a:cs typeface="Georgia"/>
              </a:defRPr>
            </a:lvl3pPr>
            <a:lvl4pPr marL="2228690" indent="-285607">
              <a:buClr>
                <a:srgbClr val="EB8024"/>
              </a:buClr>
              <a:buFont typeface="Arial"/>
              <a:buChar char="•"/>
              <a:defRPr sz="1699">
                <a:latin typeface="Georgia"/>
                <a:cs typeface="Georgia"/>
              </a:defRPr>
            </a:lvl4pPr>
            <a:lvl5pPr marL="2876384" indent="-285607">
              <a:buClr>
                <a:srgbClr val="EB8024"/>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5214810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2"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a:defRPr sz="2400">
                <a:solidFill>
                  <a:srgbClr val="FFFFFF"/>
                </a:solidFill>
              </a:defRPr>
            </a:pPr>
            <a:endParaRPr sz="2399">
              <a:solidFill>
                <a:srgbClr val="FFFFFF"/>
              </a:solidFill>
              <a:latin typeface="Arial"/>
            </a:endParaRPr>
          </a:p>
        </p:txBody>
      </p:sp>
      <p:sp>
        <p:nvSpPr>
          <p:cNvPr id="5" name="Shape 93"/>
          <p:cNvSpPr/>
          <p:nvPr userDrawn="1"/>
        </p:nvSpPr>
        <p:spPr>
          <a:xfrm>
            <a:off x="552445" y="1703900"/>
            <a:ext cx="633141" cy="37971"/>
          </a:xfrm>
          <a:prstGeom prst="rect">
            <a:avLst/>
          </a:prstGeom>
          <a:solidFill>
            <a:srgbClr val="FFFFFF"/>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3"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9"/>
            <a:ext cx="10176137" cy="773325"/>
          </a:xfrm>
          <a:prstGeom prst="rect">
            <a:avLst/>
          </a:prstGeom>
        </p:spPr>
        <p:txBody>
          <a:bodyPr lIns="91111" tIns="45555" rIns="91111" bIns="45555">
            <a:normAutofit/>
          </a:bodyPr>
          <a:lstStyle>
            <a:lvl1pPr marL="0" indent="0">
              <a:buNone/>
              <a:defRPr sz="2999" baseline="0">
                <a:solidFill>
                  <a:schemeClr val="bg1"/>
                </a:solidFill>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white"/>
                </a:solidFill>
                <a:latin typeface="Arial"/>
                <a:ea typeface="BentonSans"/>
                <a:cs typeface="BentonSans"/>
                <a:sym typeface="BentonSans"/>
              </a:rPr>
              <a:pPr algn="ctr"/>
              <a:t>‹#›</a:t>
            </a:fld>
            <a:endParaRPr lang="en-GB" sz="1699" dirty="0">
              <a:solidFill>
                <a:prstClr val="white"/>
              </a:solidFill>
              <a:latin typeface="Arial"/>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Font typeface="Arial"/>
              <a:buChar char="•"/>
              <a:defRPr sz="1699">
                <a:solidFill>
                  <a:srgbClr val="FFFFFF"/>
                </a:solidFill>
                <a:latin typeface="Georgia"/>
                <a:cs typeface="Georgia"/>
              </a:defRPr>
            </a:lvl1pPr>
            <a:lvl2pPr marL="933301" indent="-285607">
              <a:buFont typeface="Arial"/>
              <a:buChar char="•"/>
              <a:defRPr sz="1699">
                <a:solidFill>
                  <a:srgbClr val="FFFFFF"/>
                </a:solidFill>
                <a:latin typeface="Georgia"/>
                <a:cs typeface="Georgia"/>
              </a:defRPr>
            </a:lvl2pPr>
            <a:lvl3pPr marL="1580996" indent="-285607">
              <a:buFont typeface="Arial"/>
              <a:buChar char="•"/>
              <a:defRPr sz="1699">
                <a:solidFill>
                  <a:srgbClr val="FFFFFF"/>
                </a:solidFill>
                <a:latin typeface="Georgia"/>
                <a:cs typeface="Georgia"/>
              </a:defRPr>
            </a:lvl3pPr>
            <a:lvl4pPr marL="2228690" indent="-285607">
              <a:buFont typeface="Arial"/>
              <a:buChar char="•"/>
              <a:defRPr sz="1699">
                <a:solidFill>
                  <a:srgbClr val="FFFFFF"/>
                </a:solidFill>
                <a:latin typeface="Georgia"/>
                <a:cs typeface="Georgia"/>
              </a:defRPr>
            </a:lvl4pPr>
            <a:lvl5pPr marL="2876384" indent="-285607">
              <a:buFont typeface="Arial"/>
              <a:buChar char="•"/>
              <a:defRPr sz="1699">
                <a:solidFill>
                  <a:srgbClr val="FFFFFF"/>
                </a:solidFill>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FFFFF"/>
                </a:solidFill>
                <a:latin typeface="+mj-lt"/>
                <a:cs typeface="BentonSans Book"/>
              </a:defRPr>
            </a:lvl1pPr>
          </a:lstStyle>
          <a:p>
            <a:pPr lvl="0"/>
            <a:endParaRPr lang="en-US" dirty="0"/>
          </a:p>
        </p:txBody>
      </p:sp>
      <p:sp>
        <p:nvSpPr>
          <p:cNvPr id="17" name="Rectangle 16"/>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42108740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3390353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11352" y="504172"/>
            <a:ext cx="2755349" cy="648000"/>
          </a:xfrm>
          <a:prstGeom prst="rect">
            <a:avLst/>
          </a:prstGeom>
        </p:spPr>
      </p:pic>
      <p:sp>
        <p:nvSpPr>
          <p:cNvPr id="5" name="Shape 93"/>
          <p:cNvSpPr/>
          <p:nvPr userDrawn="1"/>
        </p:nvSpPr>
        <p:spPr>
          <a:xfrm>
            <a:off x="552445" y="1715150"/>
            <a:ext cx="633141" cy="37971"/>
          </a:xfrm>
          <a:prstGeom prst="rect">
            <a:avLst/>
          </a:prstGeom>
          <a:solidFill>
            <a:srgbClr val="F1AC00"/>
          </a:solidFill>
          <a:ln w="12700">
            <a:miter lim="400000"/>
          </a:ln>
        </p:spPr>
        <p:txBody>
          <a:bodyPr lIns="0" tIns="0" rIns="0" bIns="0" anchor="ctr"/>
          <a:lstStyle/>
          <a:p>
            <a:pPr>
              <a:defRPr sz="2400">
                <a:solidFill>
                  <a:srgbClr val="F2AC00"/>
                </a:solidFill>
              </a:defRPr>
            </a:pPr>
            <a:endParaRPr sz="2399">
              <a:solidFill>
                <a:srgbClr val="F2AC00"/>
              </a:solidFill>
            </a:endParaRPr>
          </a:p>
        </p:txBody>
      </p:sp>
      <p:sp>
        <p:nvSpPr>
          <p:cNvPr id="15" name="Text Placeholder 19"/>
          <p:cNvSpPr>
            <a:spLocks noGrp="1"/>
          </p:cNvSpPr>
          <p:nvPr>
            <p:ph type="body" sz="quarter" idx="20" hasCustomPrompt="1"/>
          </p:nvPr>
        </p:nvSpPr>
        <p:spPr>
          <a:xfrm>
            <a:off x="439127" y="283467"/>
            <a:ext cx="10176137" cy="566383"/>
          </a:xfrm>
          <a:prstGeom prst="rect">
            <a:avLst/>
          </a:prstGeom>
        </p:spPr>
        <p:txBody>
          <a:bodyPr vert="horz" lIns="91111" tIns="45555" rIns="91111" bIns="45555" anchor="b">
            <a:normAutofit/>
          </a:bodyPr>
          <a:lstStyle>
            <a:lvl1pPr marL="0" indent="0">
              <a:buNone/>
              <a:defRPr sz="1499"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1" y="9251502"/>
            <a:ext cx="799221" cy="353943"/>
          </a:xfrm>
          <a:prstGeom prst="rect">
            <a:avLst/>
          </a:prstGeom>
          <a:ln>
            <a:noFill/>
          </a:ln>
        </p:spPr>
        <p:txBody>
          <a:bodyPr wrap="square" rtlCol="0" anchor="ctr">
            <a:spAutoFit/>
          </a:bodyPr>
          <a:lstStyle/>
          <a:p>
            <a:pPr algn="ctr"/>
            <a:fld id="{9C0653CD-709A-4C23-AF85-C211F9C3D3CB}" type="slidenum">
              <a:rPr lang="nl-NL" sz="1699" smtClean="0">
                <a:solidFill>
                  <a:prstClr val="black"/>
                </a:solidFill>
                <a:latin typeface="Arial"/>
                <a:ea typeface="BentonSans"/>
                <a:cs typeface="BentonSans"/>
                <a:sym typeface="BentonSans"/>
              </a:rPr>
              <a:pPr algn="ctr"/>
              <a:t>‹#›</a:t>
            </a:fld>
            <a:endParaRPr lang="en-GB" sz="1699" dirty="0">
              <a:solidFill>
                <a:prstClr val="black"/>
              </a:solidFill>
              <a:latin typeface="Arial"/>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607" indent="-285607">
              <a:buClr>
                <a:srgbClr val="F1AC00"/>
              </a:buClr>
              <a:buFont typeface="Arial"/>
              <a:buChar char="•"/>
              <a:defRPr sz="1699">
                <a:latin typeface="Georgia"/>
                <a:cs typeface="Georgia"/>
              </a:defRPr>
            </a:lvl1pPr>
            <a:lvl2pPr marL="933301" indent="-285607">
              <a:buClr>
                <a:srgbClr val="F1AC00"/>
              </a:buClr>
              <a:buFont typeface="Arial"/>
              <a:buChar char="•"/>
              <a:defRPr sz="1699">
                <a:latin typeface="Georgia"/>
                <a:cs typeface="Georgia"/>
              </a:defRPr>
            </a:lvl2pPr>
            <a:lvl3pPr marL="1580996" indent="-285607">
              <a:buClr>
                <a:srgbClr val="F1AC00"/>
              </a:buClr>
              <a:buFont typeface="Arial"/>
              <a:buChar char="•"/>
              <a:defRPr sz="1699">
                <a:latin typeface="Georgia"/>
                <a:cs typeface="Georgia"/>
              </a:defRPr>
            </a:lvl3pPr>
            <a:lvl4pPr marL="2228690" indent="-285607">
              <a:buClr>
                <a:srgbClr val="F1AC00"/>
              </a:buClr>
              <a:buFont typeface="Arial"/>
              <a:buChar char="•"/>
              <a:defRPr sz="1699">
                <a:latin typeface="Georgia"/>
                <a:cs typeface="Georgia"/>
              </a:defRPr>
            </a:lvl4pPr>
            <a:lvl5pPr marL="2876384" indent="-285607">
              <a:buClr>
                <a:srgbClr val="F1AC00"/>
              </a:buClr>
              <a:buFont typeface="Arial"/>
              <a:buChar char="•"/>
              <a:defRPr sz="1699">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1999"/>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1999"/>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1999"/>
            </a:lvl1pPr>
          </a:lstStyle>
          <a:p>
            <a:endParaRPr lang="en-GB" dirty="0"/>
          </a:p>
        </p:txBody>
      </p:sp>
      <p:sp>
        <p:nvSpPr>
          <p:cNvPr id="33" name="Text Placeholder 14"/>
          <p:cNvSpPr>
            <a:spLocks noGrp="1"/>
          </p:cNvSpPr>
          <p:nvPr>
            <p:ph type="body" sz="quarter" idx="18"/>
          </p:nvPr>
        </p:nvSpPr>
        <p:spPr>
          <a:xfrm>
            <a:off x="4391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41"/>
            <a:ext cx="3817870" cy="810427"/>
          </a:xfrm>
          <a:prstGeom prst="rect">
            <a:avLst/>
          </a:prstGeom>
        </p:spPr>
        <p:txBody>
          <a:bodyPr vert="horz" lIns="91111" tIns="45555" rIns="91111" bIns="45555" anchor="b">
            <a:normAutofit/>
          </a:bodyPr>
          <a:lstStyle>
            <a:lvl1pPr marL="0" indent="0">
              <a:buNone/>
              <a:defRPr sz="1699"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3"/>
            <a:ext cx="10176137" cy="773325"/>
          </a:xfrm>
          <a:prstGeom prst="rect">
            <a:avLst/>
          </a:prstGeom>
        </p:spPr>
        <p:txBody>
          <a:bodyPr lIns="91111" tIns="45555" rIns="91111" bIns="45555"/>
          <a:lstStyle>
            <a:lvl1pPr marL="0" indent="0">
              <a:buNone/>
              <a:defRPr sz="2999" baseline="0">
                <a:latin typeface="+mj-lt"/>
              </a:defRPr>
            </a:lvl1pPr>
            <a:lvl2pPr>
              <a:defRPr sz="2999"/>
            </a:lvl2pPr>
            <a:lvl3pPr>
              <a:defRPr sz="2999"/>
            </a:lvl3pPr>
            <a:lvl4pPr>
              <a:defRPr sz="2999"/>
            </a:lvl4pPr>
            <a:lvl5pPr>
              <a:defRPr sz="2999"/>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344657" y="9397847"/>
            <a:ext cx="6483350" cy="276999"/>
          </a:xfrm>
          <a:prstGeom prst="rect">
            <a:avLst/>
          </a:prstGeom>
        </p:spPr>
        <p:txBody>
          <a:bodyPr>
            <a:spAutoFit/>
          </a:bodyPr>
          <a:lstStyle/>
          <a:p>
            <a:r>
              <a:rPr lang="en-AU" sz="1200" dirty="0" smtClean="0">
                <a:solidFill>
                  <a:prstClr val="black"/>
                </a:solidFill>
              </a:rPr>
              <a:t>Copyright © 2016 Aricent. All rights reserved. </a:t>
            </a:r>
            <a:endParaRPr lang="en-AU" sz="1200" dirty="0">
              <a:solidFill>
                <a:prstClr val="black"/>
              </a:solidFill>
            </a:endParaRPr>
          </a:p>
        </p:txBody>
      </p:sp>
    </p:spTree>
    <p:extLst>
      <p:ext uri="{BB962C8B-B14F-4D97-AF65-F5344CB8AC3E}">
        <p14:creationId xmlns:p14="http://schemas.microsoft.com/office/powerpoint/2010/main" val="2149986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9" Type="http://schemas.openxmlformats.org/officeDocument/2006/relationships/slideLayout" Target="../slideLayouts/slideLayout111.xml"/><Relationship Id="rId21" Type="http://schemas.openxmlformats.org/officeDocument/2006/relationships/slideLayout" Target="../slideLayouts/slideLayout93.xml"/><Relationship Id="rId34" Type="http://schemas.openxmlformats.org/officeDocument/2006/relationships/slideLayout" Target="../slideLayouts/slideLayout106.xml"/><Relationship Id="rId42" Type="http://schemas.openxmlformats.org/officeDocument/2006/relationships/slideLayout" Target="../slideLayouts/slideLayout114.xml"/><Relationship Id="rId47" Type="http://schemas.openxmlformats.org/officeDocument/2006/relationships/slideLayout" Target="../slideLayouts/slideLayout119.xml"/><Relationship Id="rId50" Type="http://schemas.openxmlformats.org/officeDocument/2006/relationships/slideLayout" Target="../slideLayouts/slideLayout122.xml"/><Relationship Id="rId55" Type="http://schemas.openxmlformats.org/officeDocument/2006/relationships/slideLayout" Target="../slideLayouts/slideLayout127.xml"/><Relationship Id="rId63" Type="http://schemas.openxmlformats.org/officeDocument/2006/relationships/slideLayout" Target="../slideLayouts/slideLayout135.xml"/><Relationship Id="rId68" Type="http://schemas.openxmlformats.org/officeDocument/2006/relationships/slideLayout" Target="../slideLayouts/slideLayout140.xml"/><Relationship Id="rId7" Type="http://schemas.openxmlformats.org/officeDocument/2006/relationships/slideLayout" Target="../slideLayouts/slideLayout79.xml"/><Relationship Id="rId71" Type="http://schemas.openxmlformats.org/officeDocument/2006/relationships/slideLayout" Target="../slideLayouts/slideLayout143.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9" Type="http://schemas.openxmlformats.org/officeDocument/2006/relationships/slideLayout" Target="../slideLayouts/slideLayout101.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37" Type="http://schemas.openxmlformats.org/officeDocument/2006/relationships/slideLayout" Target="../slideLayouts/slideLayout109.xml"/><Relationship Id="rId40" Type="http://schemas.openxmlformats.org/officeDocument/2006/relationships/slideLayout" Target="../slideLayouts/slideLayout112.xml"/><Relationship Id="rId45" Type="http://schemas.openxmlformats.org/officeDocument/2006/relationships/slideLayout" Target="../slideLayouts/slideLayout117.xml"/><Relationship Id="rId53" Type="http://schemas.openxmlformats.org/officeDocument/2006/relationships/slideLayout" Target="../slideLayouts/slideLayout125.xml"/><Relationship Id="rId58" Type="http://schemas.openxmlformats.org/officeDocument/2006/relationships/slideLayout" Target="../slideLayouts/slideLayout130.xml"/><Relationship Id="rId66" Type="http://schemas.openxmlformats.org/officeDocument/2006/relationships/slideLayout" Target="../slideLayouts/slideLayout138.xml"/><Relationship Id="rId74" Type="http://schemas.openxmlformats.org/officeDocument/2006/relationships/theme" Target="../theme/theme2.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36" Type="http://schemas.openxmlformats.org/officeDocument/2006/relationships/slideLayout" Target="../slideLayouts/slideLayout108.xml"/><Relationship Id="rId49" Type="http://schemas.openxmlformats.org/officeDocument/2006/relationships/slideLayout" Target="../slideLayouts/slideLayout121.xml"/><Relationship Id="rId57" Type="http://schemas.openxmlformats.org/officeDocument/2006/relationships/slideLayout" Target="../slideLayouts/slideLayout129.xml"/><Relationship Id="rId61" Type="http://schemas.openxmlformats.org/officeDocument/2006/relationships/slideLayout" Target="../slideLayouts/slideLayout133.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4" Type="http://schemas.openxmlformats.org/officeDocument/2006/relationships/slideLayout" Target="../slideLayouts/slideLayout116.xml"/><Relationship Id="rId52" Type="http://schemas.openxmlformats.org/officeDocument/2006/relationships/slideLayout" Target="../slideLayouts/slideLayout124.xml"/><Relationship Id="rId60" Type="http://schemas.openxmlformats.org/officeDocument/2006/relationships/slideLayout" Target="../slideLayouts/slideLayout132.xml"/><Relationship Id="rId65" Type="http://schemas.openxmlformats.org/officeDocument/2006/relationships/slideLayout" Target="../slideLayouts/slideLayout137.xml"/><Relationship Id="rId73" Type="http://schemas.openxmlformats.org/officeDocument/2006/relationships/slideLayout" Target="../slideLayouts/slideLayout14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35" Type="http://schemas.openxmlformats.org/officeDocument/2006/relationships/slideLayout" Target="../slideLayouts/slideLayout107.xml"/><Relationship Id="rId43" Type="http://schemas.openxmlformats.org/officeDocument/2006/relationships/slideLayout" Target="../slideLayouts/slideLayout115.xml"/><Relationship Id="rId48" Type="http://schemas.openxmlformats.org/officeDocument/2006/relationships/slideLayout" Target="../slideLayouts/slideLayout120.xml"/><Relationship Id="rId56" Type="http://schemas.openxmlformats.org/officeDocument/2006/relationships/slideLayout" Target="../slideLayouts/slideLayout128.xml"/><Relationship Id="rId64" Type="http://schemas.openxmlformats.org/officeDocument/2006/relationships/slideLayout" Target="../slideLayouts/slideLayout136.xml"/><Relationship Id="rId69" Type="http://schemas.openxmlformats.org/officeDocument/2006/relationships/slideLayout" Target="../slideLayouts/slideLayout141.xml"/><Relationship Id="rId8" Type="http://schemas.openxmlformats.org/officeDocument/2006/relationships/slideLayout" Target="../slideLayouts/slideLayout80.xml"/><Relationship Id="rId51" Type="http://schemas.openxmlformats.org/officeDocument/2006/relationships/slideLayout" Target="../slideLayouts/slideLayout123.xml"/><Relationship Id="rId72" Type="http://schemas.openxmlformats.org/officeDocument/2006/relationships/slideLayout" Target="../slideLayouts/slideLayout144.xml"/><Relationship Id="rId3" Type="http://schemas.openxmlformats.org/officeDocument/2006/relationships/slideLayout" Target="../slideLayouts/slideLayout75.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slideLayout" Target="../slideLayouts/slideLayout105.xml"/><Relationship Id="rId38" Type="http://schemas.openxmlformats.org/officeDocument/2006/relationships/slideLayout" Target="../slideLayouts/slideLayout110.xml"/><Relationship Id="rId46" Type="http://schemas.openxmlformats.org/officeDocument/2006/relationships/slideLayout" Target="../slideLayouts/slideLayout118.xml"/><Relationship Id="rId59" Type="http://schemas.openxmlformats.org/officeDocument/2006/relationships/slideLayout" Target="../slideLayouts/slideLayout131.xml"/><Relationship Id="rId67" Type="http://schemas.openxmlformats.org/officeDocument/2006/relationships/slideLayout" Target="../slideLayouts/slideLayout139.xml"/><Relationship Id="rId20" Type="http://schemas.openxmlformats.org/officeDocument/2006/relationships/slideLayout" Target="../slideLayouts/slideLayout92.xml"/><Relationship Id="rId41" Type="http://schemas.openxmlformats.org/officeDocument/2006/relationships/slideLayout" Target="../slideLayouts/slideLayout113.xml"/><Relationship Id="rId54" Type="http://schemas.openxmlformats.org/officeDocument/2006/relationships/slideLayout" Target="../slideLayouts/slideLayout126.xml"/><Relationship Id="rId62" Type="http://schemas.openxmlformats.org/officeDocument/2006/relationships/slideLayout" Target="../slideLayouts/slideLayout134.xml"/><Relationship Id="rId70" Type="http://schemas.openxmlformats.org/officeDocument/2006/relationships/slideLayout" Target="../slideLayouts/slideLayout142.xml"/><Relationship Id="rId1" Type="http://schemas.openxmlformats.org/officeDocument/2006/relationships/slideLayout" Target="../slideLayouts/slideLayout73.xml"/><Relationship Id="rId6"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58298"/>
      </p:ext>
    </p:extLst>
  </p:cSld>
  <p:clrMap bg1="lt1" tx1="dk1" bg2="lt2" tx2="dk2" accent1="accent1" accent2="accent2" accent3="accent3" accent4="accent4" accent5="accent5" accent6="accent6" hlink="hlink" folHlink="folHlink"/>
  <p:sldLayoutIdLst>
    <p:sldLayoutId id="2147483775" r:id="rId1"/>
    <p:sldLayoutId id="2147483782" r:id="rId2"/>
    <p:sldLayoutId id="2147483651" r:id="rId3"/>
    <p:sldLayoutId id="2147483783" r:id="rId4"/>
    <p:sldLayoutId id="2147483784" r:id="rId5"/>
    <p:sldLayoutId id="2147483652" r:id="rId6"/>
    <p:sldLayoutId id="2147483733" r:id="rId7"/>
    <p:sldLayoutId id="2147483655" r:id="rId8"/>
    <p:sldLayoutId id="2147483716" r:id="rId9"/>
    <p:sldLayoutId id="2147483717" r:id="rId10"/>
    <p:sldLayoutId id="2147483697" r:id="rId11"/>
    <p:sldLayoutId id="2147483802" r:id="rId12"/>
    <p:sldLayoutId id="2147483696" r:id="rId13"/>
    <p:sldLayoutId id="2147483761" r:id="rId14"/>
    <p:sldLayoutId id="2147483719" r:id="rId15"/>
    <p:sldLayoutId id="2147483778" r:id="rId16"/>
    <p:sldLayoutId id="2147483762" r:id="rId17"/>
    <p:sldLayoutId id="2147483779" r:id="rId18"/>
    <p:sldLayoutId id="2147483767" r:id="rId19"/>
    <p:sldLayoutId id="2147483749" r:id="rId20"/>
    <p:sldLayoutId id="2147483786" r:id="rId21"/>
    <p:sldLayoutId id="2147483795" r:id="rId22"/>
    <p:sldLayoutId id="2147483787" r:id="rId23"/>
    <p:sldLayoutId id="2147483788" r:id="rId24"/>
    <p:sldLayoutId id="2147483701" r:id="rId25"/>
    <p:sldLayoutId id="2147483711" r:id="rId26"/>
    <p:sldLayoutId id="2147483789" r:id="rId27"/>
    <p:sldLayoutId id="2147483772" r:id="rId28"/>
    <p:sldLayoutId id="2147483773" r:id="rId29"/>
    <p:sldLayoutId id="2147483785" r:id="rId30"/>
    <p:sldLayoutId id="2147483735" r:id="rId31"/>
    <p:sldLayoutId id="2147483796" r:id="rId32"/>
    <p:sldLayoutId id="2147483752" r:id="rId33"/>
    <p:sldLayoutId id="2147483743" r:id="rId34"/>
    <p:sldLayoutId id="2147483702" r:id="rId35"/>
    <p:sldLayoutId id="2147483712" r:id="rId36"/>
    <p:sldLayoutId id="2147483764" r:id="rId37"/>
    <p:sldLayoutId id="2147483770" r:id="rId38"/>
    <p:sldLayoutId id="2147483771" r:id="rId39"/>
    <p:sldLayoutId id="2147483792" r:id="rId40"/>
    <p:sldLayoutId id="2147483736" r:id="rId41"/>
    <p:sldLayoutId id="2147483797" r:id="rId42"/>
    <p:sldLayoutId id="2147483746" r:id="rId43"/>
    <p:sldLayoutId id="2147483745" r:id="rId44"/>
    <p:sldLayoutId id="2147483703" r:id="rId45"/>
    <p:sldLayoutId id="2147483713" r:id="rId46"/>
    <p:sldLayoutId id="2147483763" r:id="rId47"/>
    <p:sldLayoutId id="2147483768" r:id="rId48"/>
    <p:sldLayoutId id="2147483769" r:id="rId49"/>
    <p:sldLayoutId id="2147483791" r:id="rId50"/>
    <p:sldLayoutId id="2147483734" r:id="rId51"/>
    <p:sldLayoutId id="2147483798" r:id="rId52"/>
    <p:sldLayoutId id="2147483751" r:id="rId53"/>
    <p:sldLayoutId id="2147483741" r:id="rId54"/>
    <p:sldLayoutId id="2147483704" r:id="rId55"/>
    <p:sldLayoutId id="2147483714" r:id="rId56"/>
    <p:sldLayoutId id="2147483780" r:id="rId57"/>
    <p:sldLayoutId id="2147483766" r:id="rId58"/>
    <p:sldLayoutId id="2147483777" r:id="rId59"/>
    <p:sldLayoutId id="2147483793" r:id="rId60"/>
    <p:sldLayoutId id="2147483737" r:id="rId61"/>
    <p:sldLayoutId id="2147483799" r:id="rId62"/>
    <p:sldLayoutId id="2147483748" r:id="rId63"/>
    <p:sldLayoutId id="2147483747" r:id="rId64"/>
    <p:sldLayoutId id="2147483800" r:id="rId65"/>
    <p:sldLayoutId id="2147483707" r:id="rId66"/>
    <p:sldLayoutId id="2147483801" r:id="rId67"/>
    <p:sldLayoutId id="2147483750" r:id="rId68"/>
    <p:sldLayoutId id="2147483774" r:id="rId69"/>
    <p:sldLayoutId id="2147483776" r:id="rId70"/>
    <p:sldLayoutId id="2147483803" r:id="rId71"/>
    <p:sldLayoutId id="2147483804" r:id="rId72"/>
  </p:sldLayoutIdLst>
  <p:hf hdr="0" ftr="0" dt="0"/>
  <p:txStyles>
    <p:titleStyle>
      <a:lvl1pPr algn="ctr" defTabSz="648019" rtl="0" eaLnBrk="1" latinLnBrk="0" hangingPunct="1">
        <a:spcBef>
          <a:spcPct val="0"/>
        </a:spcBef>
        <a:buNone/>
        <a:defRPr sz="6301" kern="1200">
          <a:solidFill>
            <a:schemeClr val="tx1"/>
          </a:solidFill>
          <a:latin typeface="+mj-lt"/>
          <a:ea typeface="+mj-ea"/>
          <a:cs typeface="+mj-cs"/>
        </a:defRPr>
      </a:lvl1pPr>
    </p:titleStyle>
    <p:bodyStyle>
      <a:lvl1pPr marL="486013" indent="-486013" algn="l" defTabSz="648019" rtl="0" eaLnBrk="1" latinLnBrk="0" hangingPunct="1">
        <a:spcBef>
          <a:spcPct val="20000"/>
        </a:spcBef>
        <a:buFont typeface="Arial"/>
        <a:buChar char="•"/>
        <a:defRPr sz="4601" kern="1200">
          <a:solidFill>
            <a:schemeClr val="tx1"/>
          </a:solidFill>
          <a:latin typeface="+mn-lt"/>
          <a:ea typeface="+mn-ea"/>
          <a:cs typeface="+mn-cs"/>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p:bodyStyle>
    <p:otherStyle>
      <a:defPPr>
        <a:defRPr lang="en-US"/>
      </a:defPPr>
      <a:lvl1pPr marL="0" algn="l" defTabSz="648019" rtl="0" eaLnBrk="1" latinLnBrk="0" hangingPunct="1">
        <a:defRPr sz="2601" kern="1200">
          <a:solidFill>
            <a:schemeClr val="tx1"/>
          </a:solidFill>
          <a:latin typeface="+mn-lt"/>
          <a:ea typeface="+mn-ea"/>
          <a:cs typeface="+mn-cs"/>
        </a:defRPr>
      </a:lvl1pPr>
      <a:lvl2pPr marL="648019" algn="l" defTabSz="648019" rtl="0" eaLnBrk="1" latinLnBrk="0" hangingPunct="1">
        <a:defRPr sz="2601" kern="1200">
          <a:solidFill>
            <a:schemeClr val="tx1"/>
          </a:solidFill>
          <a:latin typeface="+mn-lt"/>
          <a:ea typeface="+mn-ea"/>
          <a:cs typeface="+mn-cs"/>
        </a:defRPr>
      </a:lvl2pPr>
      <a:lvl3pPr marL="1296037" algn="l" defTabSz="648019" rtl="0" eaLnBrk="1" latinLnBrk="0" hangingPunct="1">
        <a:defRPr sz="2601" kern="1200">
          <a:solidFill>
            <a:schemeClr val="tx1"/>
          </a:solidFill>
          <a:latin typeface="+mn-lt"/>
          <a:ea typeface="+mn-ea"/>
          <a:cs typeface="+mn-cs"/>
        </a:defRPr>
      </a:lvl3pPr>
      <a:lvl4pPr marL="1944057" algn="l" defTabSz="648019" rtl="0" eaLnBrk="1" latinLnBrk="0" hangingPunct="1">
        <a:defRPr sz="2601" kern="1200">
          <a:solidFill>
            <a:schemeClr val="tx1"/>
          </a:solidFill>
          <a:latin typeface="+mn-lt"/>
          <a:ea typeface="+mn-ea"/>
          <a:cs typeface="+mn-cs"/>
        </a:defRPr>
      </a:lvl4pPr>
      <a:lvl5pPr marL="2592074" algn="l" defTabSz="648019" rtl="0" eaLnBrk="1" latinLnBrk="0" hangingPunct="1">
        <a:defRPr sz="2601" kern="1200">
          <a:solidFill>
            <a:schemeClr val="tx1"/>
          </a:solidFill>
          <a:latin typeface="+mn-lt"/>
          <a:ea typeface="+mn-ea"/>
          <a:cs typeface="+mn-cs"/>
        </a:defRPr>
      </a:lvl5pPr>
      <a:lvl6pPr marL="3240093" algn="l" defTabSz="648019" rtl="0" eaLnBrk="1" latinLnBrk="0" hangingPunct="1">
        <a:defRPr sz="2601" kern="1200">
          <a:solidFill>
            <a:schemeClr val="tx1"/>
          </a:solidFill>
          <a:latin typeface="+mn-lt"/>
          <a:ea typeface="+mn-ea"/>
          <a:cs typeface="+mn-cs"/>
        </a:defRPr>
      </a:lvl6pPr>
      <a:lvl7pPr marL="3888111" algn="l" defTabSz="648019" rtl="0" eaLnBrk="1" latinLnBrk="0" hangingPunct="1">
        <a:defRPr sz="2601" kern="1200">
          <a:solidFill>
            <a:schemeClr val="tx1"/>
          </a:solidFill>
          <a:latin typeface="+mn-lt"/>
          <a:ea typeface="+mn-ea"/>
          <a:cs typeface="+mn-cs"/>
        </a:defRPr>
      </a:lvl7pPr>
      <a:lvl8pPr marL="4536130" algn="l" defTabSz="648019" rtl="0" eaLnBrk="1" latinLnBrk="0" hangingPunct="1">
        <a:defRPr sz="2601" kern="1200">
          <a:solidFill>
            <a:schemeClr val="tx1"/>
          </a:solidFill>
          <a:latin typeface="+mn-lt"/>
          <a:ea typeface="+mn-ea"/>
          <a:cs typeface="+mn-cs"/>
        </a:defRPr>
      </a:lvl8pPr>
      <a:lvl9pPr marL="5184149" algn="l" defTabSz="648019" rtl="0" eaLnBrk="1" latinLnBrk="0" hangingPunct="1">
        <a:defRPr sz="26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482650"/>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 id="2147483827" r:id="rId21"/>
    <p:sldLayoutId id="2147483828" r:id="rId22"/>
    <p:sldLayoutId id="2147483829" r:id="rId23"/>
    <p:sldLayoutId id="2147483830" r:id="rId24"/>
    <p:sldLayoutId id="2147483831" r:id="rId25"/>
    <p:sldLayoutId id="2147483832" r:id="rId26"/>
    <p:sldLayoutId id="2147483833" r:id="rId27"/>
    <p:sldLayoutId id="2147483834" r:id="rId28"/>
    <p:sldLayoutId id="2147483835" r:id="rId29"/>
    <p:sldLayoutId id="2147483836" r:id="rId30"/>
    <p:sldLayoutId id="2147483837" r:id="rId31"/>
    <p:sldLayoutId id="2147483838" r:id="rId32"/>
    <p:sldLayoutId id="2147483839" r:id="rId33"/>
    <p:sldLayoutId id="2147483840" r:id="rId34"/>
    <p:sldLayoutId id="2147483841" r:id="rId35"/>
    <p:sldLayoutId id="2147483842" r:id="rId36"/>
    <p:sldLayoutId id="2147483843" r:id="rId37"/>
    <p:sldLayoutId id="2147483844" r:id="rId38"/>
    <p:sldLayoutId id="2147483845" r:id="rId39"/>
    <p:sldLayoutId id="2147483846" r:id="rId40"/>
    <p:sldLayoutId id="2147483847" r:id="rId41"/>
    <p:sldLayoutId id="2147483848" r:id="rId42"/>
    <p:sldLayoutId id="2147483849"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59" r:id="rId53"/>
    <p:sldLayoutId id="2147483860" r:id="rId54"/>
    <p:sldLayoutId id="2147483861" r:id="rId55"/>
    <p:sldLayoutId id="2147483862" r:id="rId56"/>
    <p:sldLayoutId id="2147483863" r:id="rId57"/>
    <p:sldLayoutId id="2147483864" r:id="rId58"/>
    <p:sldLayoutId id="2147483865" r:id="rId59"/>
    <p:sldLayoutId id="2147483866" r:id="rId60"/>
    <p:sldLayoutId id="2147483867" r:id="rId61"/>
    <p:sldLayoutId id="2147483868" r:id="rId62"/>
    <p:sldLayoutId id="2147483869" r:id="rId63"/>
    <p:sldLayoutId id="2147483870" r:id="rId64"/>
    <p:sldLayoutId id="2147483871" r:id="rId65"/>
    <p:sldLayoutId id="2147483872" r:id="rId66"/>
    <p:sldLayoutId id="2147483873" r:id="rId67"/>
    <p:sldLayoutId id="2147483874" r:id="rId68"/>
    <p:sldLayoutId id="2147483875" r:id="rId69"/>
    <p:sldLayoutId id="2147483876" r:id="rId70"/>
    <p:sldLayoutId id="2147483877" r:id="rId71"/>
    <p:sldLayoutId id="2147483878" r:id="rId72"/>
    <p:sldLayoutId id="2147483879" r:id="rId73"/>
  </p:sldLayoutIdLst>
  <p:hf hdr="0" ftr="0" dt="0"/>
  <p:txStyles>
    <p:titleStyle>
      <a:lvl1pPr algn="ctr" defTabSz="647695" rtl="0" eaLnBrk="1" latinLnBrk="0" hangingPunct="1">
        <a:spcBef>
          <a:spcPct val="0"/>
        </a:spcBef>
        <a:buNone/>
        <a:defRPr sz="6298" kern="1200">
          <a:solidFill>
            <a:schemeClr val="tx1"/>
          </a:solidFill>
          <a:latin typeface="+mj-lt"/>
          <a:ea typeface="+mj-ea"/>
          <a:cs typeface="+mj-cs"/>
        </a:defRPr>
      </a:lvl1pPr>
    </p:titleStyle>
    <p:body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p:bodyStyle>
    <p:otherStyle>
      <a:defPPr>
        <a:defRPr lang="en-US"/>
      </a:defPPr>
      <a:lvl1pPr marL="0" algn="l" defTabSz="647695" rtl="0" eaLnBrk="1" latinLnBrk="0" hangingPunct="1">
        <a:defRPr sz="2600" kern="1200">
          <a:solidFill>
            <a:schemeClr val="tx1"/>
          </a:solidFill>
          <a:latin typeface="+mn-lt"/>
          <a:ea typeface="+mn-ea"/>
          <a:cs typeface="+mn-cs"/>
        </a:defRPr>
      </a:lvl1pPr>
      <a:lvl2pPr marL="647695" algn="l" defTabSz="647695" rtl="0" eaLnBrk="1" latinLnBrk="0" hangingPunct="1">
        <a:defRPr sz="2600" kern="1200">
          <a:solidFill>
            <a:schemeClr val="tx1"/>
          </a:solidFill>
          <a:latin typeface="+mn-lt"/>
          <a:ea typeface="+mn-ea"/>
          <a:cs typeface="+mn-cs"/>
        </a:defRPr>
      </a:lvl2pPr>
      <a:lvl3pPr marL="1295389" algn="l" defTabSz="647695" rtl="0" eaLnBrk="1" latinLnBrk="0" hangingPunct="1">
        <a:defRPr sz="2600" kern="1200">
          <a:solidFill>
            <a:schemeClr val="tx1"/>
          </a:solidFill>
          <a:latin typeface="+mn-lt"/>
          <a:ea typeface="+mn-ea"/>
          <a:cs typeface="+mn-cs"/>
        </a:defRPr>
      </a:lvl3pPr>
      <a:lvl4pPr marL="1943085" algn="l" defTabSz="647695" rtl="0" eaLnBrk="1" latinLnBrk="0" hangingPunct="1">
        <a:defRPr sz="2600" kern="1200">
          <a:solidFill>
            <a:schemeClr val="tx1"/>
          </a:solidFill>
          <a:latin typeface="+mn-lt"/>
          <a:ea typeface="+mn-ea"/>
          <a:cs typeface="+mn-cs"/>
        </a:defRPr>
      </a:lvl4pPr>
      <a:lvl5pPr marL="2590778" algn="l" defTabSz="647695" rtl="0" eaLnBrk="1" latinLnBrk="0" hangingPunct="1">
        <a:defRPr sz="2600" kern="1200">
          <a:solidFill>
            <a:schemeClr val="tx1"/>
          </a:solidFill>
          <a:latin typeface="+mn-lt"/>
          <a:ea typeface="+mn-ea"/>
          <a:cs typeface="+mn-cs"/>
        </a:defRPr>
      </a:lvl5pPr>
      <a:lvl6pPr marL="3238473" algn="l" defTabSz="647695" rtl="0" eaLnBrk="1" latinLnBrk="0" hangingPunct="1">
        <a:defRPr sz="2600" kern="1200">
          <a:solidFill>
            <a:schemeClr val="tx1"/>
          </a:solidFill>
          <a:latin typeface="+mn-lt"/>
          <a:ea typeface="+mn-ea"/>
          <a:cs typeface="+mn-cs"/>
        </a:defRPr>
      </a:lvl6pPr>
      <a:lvl7pPr marL="3886167" algn="l" defTabSz="647695" rtl="0" eaLnBrk="1" latinLnBrk="0" hangingPunct="1">
        <a:defRPr sz="2600" kern="1200">
          <a:solidFill>
            <a:schemeClr val="tx1"/>
          </a:solidFill>
          <a:latin typeface="+mn-lt"/>
          <a:ea typeface="+mn-ea"/>
          <a:cs typeface="+mn-cs"/>
        </a:defRPr>
      </a:lvl7pPr>
      <a:lvl8pPr marL="4533862" algn="l" defTabSz="647695" rtl="0" eaLnBrk="1" latinLnBrk="0" hangingPunct="1">
        <a:defRPr sz="2600" kern="1200">
          <a:solidFill>
            <a:schemeClr val="tx1"/>
          </a:solidFill>
          <a:latin typeface="+mn-lt"/>
          <a:ea typeface="+mn-ea"/>
          <a:cs typeface="+mn-cs"/>
        </a:defRPr>
      </a:lvl8pPr>
      <a:lvl9pPr marL="5181557" algn="l" defTabSz="64769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9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6.xml.rels><?xml version="1.0" encoding="UTF-8" standalone="yes"?>
<Relationships xmlns="http://schemas.openxmlformats.org/package/2006/relationships"><Relationship Id="rId8" Type="http://schemas.openxmlformats.org/officeDocument/2006/relationships/hyperlink" Target="http://valgrind.org/docs/manual/manual.html" TargetMode="External"/><Relationship Id="rId3" Type="http://schemas.openxmlformats.org/officeDocument/2006/relationships/hyperlink" Target="http://home3.intra.aricent.com/sites/quality/QMS/QMS-Core%20Process%20Coding.aspx" TargetMode="External"/><Relationship Id="rId7" Type="http://schemas.openxmlformats.org/officeDocument/2006/relationships/hyperlink" Target="http://www.gnu.org/software/gdb/documentation/" TargetMode="External"/><Relationship Id="rId2" Type="http://schemas.openxmlformats.org/officeDocument/2006/relationships/hyperlink" Target="http://www.yolinux.com/TUTORIALS/LinuxTutorialAdvanced_vi.html" TargetMode="External"/><Relationship Id="rId1" Type="http://schemas.openxmlformats.org/officeDocument/2006/relationships/slideLayout" Target="../slideLayouts/slideLayout92.xml"/><Relationship Id="rId6" Type="http://schemas.openxmlformats.org/officeDocument/2006/relationships/hyperlink" Target="http://stackoverflow.com/questions/262439/create-a-wrapper-function-for-malloc-and-free-in-c" TargetMode="External"/><Relationship Id="rId5" Type="http://schemas.openxmlformats.org/officeDocument/2006/relationships/hyperlink" Target="http://inst.eecs.berkeley.edu/~selfpace/studyguide/9C.sg/Output/ADTs.in.C.html" TargetMode="External"/><Relationship Id="rId4" Type="http://schemas.openxmlformats.org/officeDocument/2006/relationships/hyperlink" Target="http://hpux.connect.org.uk/hppd/hpux/Development/Tools/cyclo-2.0/readme.html"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9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9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9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nl-NL" b="0" dirty="0" smtClean="0"/>
              <a:t>Coding-Foundation</a:t>
            </a:r>
            <a:endParaRPr lang="en-GB" dirty="0"/>
          </a:p>
        </p:txBody>
      </p:sp>
    </p:spTree>
    <p:extLst>
      <p:ext uri="{BB962C8B-B14F-4D97-AF65-F5344CB8AC3E}">
        <p14:creationId xmlns:p14="http://schemas.microsoft.com/office/powerpoint/2010/main" val="3487450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Abstract Data Types</a:t>
            </a:r>
            <a:endParaRPr lang="en-US" dirty="0"/>
          </a:p>
        </p:txBody>
      </p:sp>
      <p:sp>
        <p:nvSpPr>
          <p:cNvPr id="2" name="Rectangle 1"/>
          <p:cNvSpPr/>
          <p:nvPr/>
        </p:nvSpPr>
        <p:spPr>
          <a:xfrm>
            <a:off x="765810" y="2751069"/>
            <a:ext cx="10641330" cy="3262432"/>
          </a:xfrm>
          <a:prstGeom prst="rect">
            <a:avLst/>
          </a:prstGeom>
        </p:spPr>
        <p:txBody>
          <a:bodyPr wrap="square">
            <a:spAutoFit/>
          </a:bodyPr>
          <a:lstStyle/>
          <a:p>
            <a:pPr marL="342900" indent="-342900">
              <a:buFont typeface="Arial" panose="020B0604020202020204" pitchFamily="34" charset="0"/>
              <a:buChar char="•"/>
            </a:pPr>
            <a:r>
              <a:rPr lang="en-US" altLang="en-US" sz="2400" dirty="0">
                <a:latin typeface="Arial" panose="020B0604020202020204" pitchFamily="34" charset="0"/>
              </a:rPr>
              <a:t>An abstract data type is a data type packaged with the operations that are meaningful for the data type. </a:t>
            </a:r>
          </a:p>
          <a:p>
            <a:pPr marL="342900" indent="-342900">
              <a:buFont typeface="Arial" panose="020B0604020202020204" pitchFamily="34" charset="0"/>
              <a:buChar char="•"/>
            </a:pPr>
            <a:r>
              <a:rPr lang="en-US" altLang="en-US" sz="2400" dirty="0">
                <a:latin typeface="Arial" panose="020B0604020202020204" pitchFamily="34" charset="0"/>
              </a:rPr>
              <a:t>We then encapsulate the data and the operations on the data and hide them from the user.</a:t>
            </a:r>
          </a:p>
          <a:p>
            <a:endParaRPr lang="en-US" altLang="en-US" dirty="0">
              <a:latin typeface="Arial" panose="020B0604020202020204" pitchFamily="34" charset="0"/>
            </a:endParaRPr>
          </a:p>
          <a:p>
            <a:pPr marL="457200" indent="-457200">
              <a:buFont typeface="Arial" panose="020B0604020202020204" pitchFamily="34" charset="0"/>
              <a:buChar char="•"/>
            </a:pPr>
            <a:r>
              <a:rPr lang="en-US" altLang="en-US" sz="2400" dirty="0">
                <a:latin typeface="Arial" panose="020B0604020202020204" pitchFamily="34" charset="0"/>
              </a:rPr>
              <a:t>Abstract data type requires:</a:t>
            </a:r>
          </a:p>
          <a:p>
            <a:pPr marL="1638678" lvl="2" indent="-342900">
              <a:buFont typeface="Arial" panose="020B0604020202020204" pitchFamily="34" charset="0"/>
              <a:buChar char="•"/>
            </a:pPr>
            <a:r>
              <a:rPr lang="en-US" altLang="en-US" sz="2000" dirty="0">
                <a:latin typeface="Arial" panose="020B0604020202020204" pitchFamily="34" charset="0"/>
              </a:rPr>
              <a:t>	Definition of data.</a:t>
            </a:r>
          </a:p>
          <a:p>
            <a:pPr marL="1638678" lvl="2" indent="-342900">
              <a:buFont typeface="Arial" panose="020B0604020202020204" pitchFamily="34" charset="0"/>
              <a:buChar char="•"/>
            </a:pPr>
            <a:r>
              <a:rPr lang="en-US" altLang="en-US" sz="2000" dirty="0">
                <a:latin typeface="Arial" panose="020B0604020202020204" pitchFamily="34" charset="0"/>
              </a:rPr>
              <a:t>	Definition of operations.</a:t>
            </a:r>
          </a:p>
          <a:p>
            <a:pPr marL="1638678" lvl="2" indent="-342900">
              <a:buFont typeface="Arial" panose="020B0604020202020204" pitchFamily="34" charset="0"/>
              <a:buChar char="•"/>
            </a:pPr>
            <a:r>
              <a:rPr lang="en-US" altLang="en-US" sz="2000" dirty="0">
                <a:latin typeface="Arial" panose="020B0604020202020204" pitchFamily="34" charset="0"/>
              </a:rPr>
              <a:t>	Encapsulation of data and operation. </a:t>
            </a:r>
          </a:p>
        </p:txBody>
      </p:sp>
    </p:spTree>
    <p:extLst>
      <p:ext uri="{BB962C8B-B14F-4D97-AF65-F5344CB8AC3E}">
        <p14:creationId xmlns:p14="http://schemas.microsoft.com/office/powerpoint/2010/main" val="2128455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Abstract Data Types</a:t>
            </a:r>
            <a:endParaRPr 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2628900"/>
            <a:ext cx="9908857" cy="673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754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Abstract Data Types</a:t>
            </a:r>
            <a:endParaRPr lang="en-US" dirty="0"/>
          </a:p>
        </p:txBody>
      </p:sp>
      <p:sp>
        <p:nvSpPr>
          <p:cNvPr id="4" name="Text Placeholder 3"/>
          <p:cNvSpPr>
            <a:spLocks noGrp="1"/>
          </p:cNvSpPr>
          <p:nvPr>
            <p:ph type="body" sz="quarter" idx="4294967295"/>
          </p:nvPr>
        </p:nvSpPr>
        <p:spPr bwMode="auto">
          <a:xfrm>
            <a:off x="691198" y="2149158"/>
            <a:ext cx="8647112" cy="5486400"/>
          </a:xfrm>
          <a:prstGeom prst="rect">
            <a:avLst/>
          </a:prstGeom>
          <a:noFill/>
          <a:ln w="9525">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None/>
            </a:pPr>
            <a:r>
              <a:rPr lang="en-US" altLang="en-US" sz="2400" dirty="0" smtClean="0">
                <a:latin typeface="Arial" panose="020B0604020202020204" pitchFamily="34" charset="0"/>
              </a:rPr>
              <a:t>C constructs to implement an ADT.</a:t>
            </a:r>
          </a:p>
          <a:p>
            <a:pPr lvl="3"/>
            <a:r>
              <a:rPr lang="en-US" altLang="en-US" sz="2000" dirty="0" err="1" smtClean="0">
                <a:latin typeface="Arial" panose="020B0604020202020204" pitchFamily="34" charset="0"/>
              </a:rPr>
              <a:t>Typedefs</a:t>
            </a:r>
            <a:endParaRPr lang="en-US" altLang="en-US" sz="2000" dirty="0" smtClean="0">
              <a:latin typeface="Arial" panose="020B0604020202020204" pitchFamily="34" charset="0"/>
            </a:endParaRPr>
          </a:p>
          <a:p>
            <a:pPr lvl="3"/>
            <a:r>
              <a:rPr lang="en-US" altLang="en-US" sz="2000" dirty="0" smtClean="0">
                <a:latin typeface="Arial" panose="020B0604020202020204" pitchFamily="34" charset="0"/>
              </a:rPr>
              <a:t>Pointer to Void</a:t>
            </a:r>
          </a:p>
          <a:p>
            <a:pPr lvl="3"/>
            <a:r>
              <a:rPr lang="en-US" altLang="en-US" sz="2000" dirty="0" smtClean="0">
                <a:latin typeface="Arial" panose="020B0604020202020204" pitchFamily="34" charset="0"/>
              </a:rPr>
              <a:t>Pointer to Function</a:t>
            </a:r>
          </a:p>
        </p:txBody>
      </p:sp>
      <p:pic>
        <p:nvPicPr>
          <p:cNvPr id="5" name="Picture 2" descr="C:\Users\gur02530\AppData\Local\Microsoft\Windows\Temporary Internet Files\Content.IE5\30WO007H\MC90030106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918" y="2394268"/>
            <a:ext cx="32861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8431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a:t>
            </a:r>
            <a:endParaRPr lang="en-US" dirty="0"/>
          </a:p>
        </p:txBody>
      </p:sp>
      <p:sp>
        <p:nvSpPr>
          <p:cNvPr id="6" name="Rectangle 2"/>
          <p:cNvSpPr txBox="1">
            <a:spLocks noChangeArrowheads="1"/>
          </p:cNvSpPr>
          <p:nvPr/>
        </p:nvSpPr>
        <p:spPr bwMode="auto">
          <a:xfrm>
            <a:off x="914401" y="2819293"/>
            <a:ext cx="6160770" cy="52006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pPr>
            <a:r>
              <a:rPr lang="en-US" altLang="en-US" sz="2400" dirty="0" smtClean="0">
                <a:latin typeface="Arial" panose="020B0604020202020204" pitchFamily="34" charset="0"/>
              </a:rPr>
              <a:t>Let us look at the code for “switch” and analyze it from the perspectives of</a:t>
            </a:r>
          </a:p>
          <a:p>
            <a:pPr lvl="1"/>
            <a:r>
              <a:rPr lang="en-US" altLang="en-US" sz="2200" dirty="0" smtClean="0">
                <a:latin typeface="Arial" panose="020B0604020202020204" pitchFamily="34" charset="0"/>
              </a:rPr>
              <a:t>Abstract Data Types and Wrapper Functions</a:t>
            </a:r>
            <a:endParaRPr lang="en-US" altLang="en-US" sz="3000" dirty="0" smtClean="0">
              <a:latin typeface="Arial" panose="020B0604020202020204"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003" y="2819293"/>
            <a:ext cx="3454400"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885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Switch &amp; Subscribers</a:t>
            </a:r>
            <a:endParaRPr lang="en-US" dirty="0"/>
          </a:p>
        </p:txBody>
      </p:sp>
      <p:sp>
        <p:nvSpPr>
          <p:cNvPr id="5" name="Rectangle 3"/>
          <p:cNvSpPr txBox="1">
            <a:spLocks noChangeArrowheads="1"/>
          </p:cNvSpPr>
          <p:nvPr/>
        </p:nvSpPr>
        <p:spPr bwMode="auto">
          <a:xfrm>
            <a:off x="1033617" y="2111375"/>
            <a:ext cx="8689975" cy="5429250"/>
          </a:xfrm>
          <a:prstGeom prst="rect">
            <a:avLst/>
          </a:prstGeom>
          <a:ln w="9525">
            <a:noFill/>
            <a:miter lim="800000"/>
            <a:headEnd/>
            <a:tailEnd/>
          </a:ln>
        </p:spPr>
        <p:txBody>
          <a:bodyPr>
            <a:normAutofit fontScale="62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dirty="0" smtClean="0">
                <a:latin typeface="Arial Narrow" pitchFamily="34" charset="0"/>
              </a:rPr>
              <a:t>Function return types</a:t>
            </a:r>
          </a:p>
          <a:p>
            <a:pPr lvl="1">
              <a:buFont typeface="Wingdings" panose="05000000000000000000" pitchFamily="2" charset="2"/>
              <a:buNone/>
              <a:defRPr/>
            </a:pPr>
            <a:r>
              <a:rPr lang="en-US" dirty="0" err="1" smtClean="0">
                <a:latin typeface="Arial Narrow" pitchFamily="34" charset="0"/>
              </a:rPr>
              <a:t>typedef</a:t>
            </a:r>
            <a:r>
              <a:rPr lang="en-US" dirty="0" smtClean="0">
                <a:latin typeface="Arial Narrow" pitchFamily="34" charset="0"/>
              </a:rPr>
              <a:t> </a:t>
            </a:r>
            <a:r>
              <a:rPr lang="en-US" dirty="0" err="1" smtClean="0">
                <a:latin typeface="Arial Narrow" pitchFamily="34" charset="0"/>
              </a:rPr>
              <a:t>enum</a:t>
            </a:r>
            <a:endParaRPr lang="en-US" dirty="0" smtClean="0">
              <a:latin typeface="Arial Narrow" pitchFamily="34" charset="0"/>
            </a:endParaRPr>
          </a:p>
          <a:p>
            <a:pPr lvl="1">
              <a:buFont typeface="Wingdings" panose="05000000000000000000" pitchFamily="2" charset="2"/>
              <a:buNone/>
              <a:defRPr/>
            </a:pPr>
            <a:r>
              <a:rPr lang="en-US" dirty="0" smtClean="0">
                <a:latin typeface="Arial Narrow" pitchFamily="34" charset="0"/>
              </a:rPr>
              <a:t>{</a:t>
            </a:r>
          </a:p>
          <a:p>
            <a:pPr lvl="1">
              <a:buFont typeface="Wingdings" panose="05000000000000000000" pitchFamily="2" charset="2"/>
              <a:buNone/>
              <a:defRPr/>
            </a:pPr>
            <a:r>
              <a:rPr lang="en-US" dirty="0" smtClean="0">
                <a:latin typeface="Arial Narrow" pitchFamily="34" charset="0"/>
              </a:rPr>
              <a:t>        FAILURE = 0,</a:t>
            </a:r>
          </a:p>
          <a:p>
            <a:pPr lvl="1">
              <a:buFont typeface="Wingdings" panose="05000000000000000000" pitchFamily="2" charset="2"/>
              <a:buNone/>
              <a:defRPr/>
            </a:pPr>
            <a:r>
              <a:rPr lang="en-US" dirty="0" smtClean="0">
                <a:latin typeface="Arial Narrow" pitchFamily="34" charset="0"/>
              </a:rPr>
              <a:t>        SUCCESS</a:t>
            </a:r>
          </a:p>
          <a:p>
            <a:pPr lvl="1">
              <a:buFont typeface="Wingdings" panose="05000000000000000000" pitchFamily="2" charset="2"/>
              <a:buNone/>
              <a:defRPr/>
            </a:pPr>
            <a:r>
              <a:rPr lang="en-US" dirty="0" smtClean="0">
                <a:latin typeface="Arial Narrow" pitchFamily="34" charset="0"/>
              </a:rPr>
              <a:t>}</a:t>
            </a:r>
            <a:r>
              <a:rPr lang="en-US" dirty="0" err="1" smtClean="0">
                <a:latin typeface="Arial Narrow" pitchFamily="34" charset="0"/>
              </a:rPr>
              <a:t>ReturnType</a:t>
            </a:r>
            <a:r>
              <a:rPr lang="en-US" dirty="0" smtClean="0">
                <a:latin typeface="Arial Narrow" pitchFamily="34" charset="0"/>
              </a:rPr>
              <a:t>;</a:t>
            </a:r>
          </a:p>
          <a:p>
            <a:pPr lvl="1">
              <a:buFont typeface="Wingdings" panose="05000000000000000000" pitchFamily="2" charset="2"/>
              <a:buNone/>
              <a:defRPr/>
            </a:pPr>
            <a:endParaRPr lang="en-US" dirty="0" smtClean="0">
              <a:latin typeface="Arial Narrow" pitchFamily="34" charset="0"/>
            </a:endParaRPr>
          </a:p>
          <a:p>
            <a:pPr marL="342900" lvl="1" indent="-342900">
              <a:defRPr/>
            </a:pPr>
            <a:r>
              <a:rPr lang="en-US" sz="2400" dirty="0" smtClean="0">
                <a:latin typeface="Arial Narrow" pitchFamily="34" charset="0"/>
              </a:rPr>
              <a:t>Array for sending / receiving data</a:t>
            </a:r>
          </a:p>
          <a:p>
            <a:pPr lvl="1">
              <a:buFont typeface="Wingdings" panose="05000000000000000000" pitchFamily="2" charset="2"/>
              <a:buNone/>
              <a:defRPr/>
            </a:pPr>
            <a:r>
              <a:rPr lang="en-US" dirty="0" smtClean="0">
                <a:latin typeface="Arial Narrow" pitchFamily="34" charset="0"/>
              </a:rPr>
              <a:t>#define MAX 64</a:t>
            </a:r>
          </a:p>
          <a:p>
            <a:pPr lvl="1">
              <a:buFont typeface="Wingdings" panose="05000000000000000000" pitchFamily="2" charset="2"/>
              <a:buNone/>
              <a:defRPr/>
            </a:pPr>
            <a:r>
              <a:rPr lang="en-US" dirty="0" err="1" smtClean="0">
                <a:latin typeface="Arial Narrow" pitchFamily="34" charset="0"/>
              </a:rPr>
              <a:t>typedef</a:t>
            </a:r>
            <a:r>
              <a:rPr lang="en-US" dirty="0" smtClean="0">
                <a:latin typeface="Arial Narrow" pitchFamily="34" charset="0"/>
              </a:rPr>
              <a:t> </a:t>
            </a:r>
            <a:r>
              <a:rPr lang="en-US" dirty="0" err="1" smtClean="0">
                <a:latin typeface="Arial Narrow" pitchFamily="34" charset="0"/>
              </a:rPr>
              <a:t>struct</a:t>
            </a:r>
            <a:r>
              <a:rPr lang="en-US" dirty="0" smtClean="0">
                <a:latin typeface="Arial Narrow" pitchFamily="34" charset="0"/>
              </a:rPr>
              <a:t> </a:t>
            </a:r>
            <a:r>
              <a:rPr lang="en-US" dirty="0" err="1" smtClean="0">
                <a:latin typeface="Arial Narrow" pitchFamily="34" charset="0"/>
              </a:rPr>
              <a:t>TrsfrPacket</a:t>
            </a:r>
            <a:endParaRPr lang="en-US" dirty="0" smtClean="0">
              <a:latin typeface="Arial Narrow" pitchFamily="34" charset="0"/>
            </a:endParaRPr>
          </a:p>
          <a:p>
            <a:pPr lvl="1">
              <a:buFont typeface="Wingdings" panose="05000000000000000000" pitchFamily="2" charset="2"/>
              <a:buNone/>
              <a:defRPr/>
            </a:pPr>
            <a:r>
              <a:rPr lang="en-US" dirty="0" smtClean="0">
                <a:latin typeface="Arial Narrow" pitchFamily="34" charset="0"/>
              </a:rPr>
              <a:t>{</a:t>
            </a:r>
          </a:p>
          <a:p>
            <a:pPr lvl="1">
              <a:buFont typeface="Wingdings" panose="05000000000000000000" pitchFamily="2" charset="2"/>
              <a:buNone/>
              <a:defRPr/>
            </a:pPr>
            <a:r>
              <a:rPr lang="en-US" dirty="0" smtClean="0">
                <a:latin typeface="Arial Narrow" pitchFamily="34" charset="0"/>
              </a:rPr>
              <a:t>        unsigned char   buffer[MAX];</a:t>
            </a:r>
          </a:p>
          <a:p>
            <a:pPr lvl="1">
              <a:buFont typeface="Wingdings" panose="05000000000000000000" pitchFamily="2" charset="2"/>
              <a:buNone/>
              <a:defRPr/>
            </a:pPr>
            <a:r>
              <a:rPr lang="en-US" dirty="0" smtClean="0">
                <a:latin typeface="Arial Narrow" pitchFamily="34" charset="0"/>
              </a:rPr>
              <a:t>}</a:t>
            </a:r>
            <a:r>
              <a:rPr lang="en-US" dirty="0" err="1" smtClean="0">
                <a:latin typeface="Arial Narrow" pitchFamily="34" charset="0"/>
              </a:rPr>
              <a:t>TrsfrPacket</a:t>
            </a:r>
            <a:r>
              <a:rPr lang="en-US" dirty="0" smtClean="0">
                <a:latin typeface="Arial Narrow" pitchFamily="34" charset="0"/>
              </a:rPr>
              <a:t>;</a:t>
            </a:r>
            <a:endParaRPr lang="en-US" dirty="0">
              <a:latin typeface="Arial Narrow" pitchFamily="34" charset="0"/>
            </a:endParaRPr>
          </a:p>
        </p:txBody>
      </p:sp>
    </p:spTree>
    <p:extLst>
      <p:ext uri="{BB962C8B-B14F-4D97-AF65-F5344CB8AC3E}">
        <p14:creationId xmlns:p14="http://schemas.microsoft.com/office/powerpoint/2010/main" val="2900199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Switch &amp; Subscribers</a:t>
            </a:r>
            <a:endParaRPr lang="en-US" dirty="0"/>
          </a:p>
        </p:txBody>
      </p:sp>
      <p:sp>
        <p:nvSpPr>
          <p:cNvPr id="5" name="Rectangle 3"/>
          <p:cNvSpPr txBox="1">
            <a:spLocks noChangeArrowheads="1"/>
          </p:cNvSpPr>
          <p:nvPr/>
        </p:nvSpPr>
        <p:spPr bwMode="auto">
          <a:xfrm>
            <a:off x="873597" y="2236470"/>
            <a:ext cx="8689975" cy="5429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r>
              <a:rPr lang="en-US" altLang="en-US" sz="2400" dirty="0" smtClean="0">
                <a:latin typeface="Arial Narrow" panose="020B0606020202030204" pitchFamily="34" charset="0"/>
              </a:rPr>
              <a:t>States of a call object on the Switch</a:t>
            </a:r>
          </a:p>
          <a:p>
            <a:pPr lvl="1">
              <a:buFont typeface="Wingdings" panose="05000000000000000000" pitchFamily="2" charset="2"/>
              <a:buNone/>
            </a:pPr>
            <a:r>
              <a:rPr lang="en-US" altLang="en-US" sz="1800" dirty="0" smtClean="0">
                <a:latin typeface="Arial Narrow" panose="020B0606020202030204" pitchFamily="34" charset="0"/>
              </a:rPr>
              <a:t>SWITCH_CALL_STATES</a:t>
            </a:r>
          </a:p>
          <a:p>
            <a:pPr lvl="1">
              <a:buFont typeface="Wingdings" panose="05000000000000000000" pitchFamily="2" charset="2"/>
              <a:buNone/>
            </a:pPr>
            <a:r>
              <a:rPr lang="en-US" altLang="en-US" sz="1800" dirty="0" smtClean="0">
                <a:latin typeface="Arial Narrow" panose="020B0606020202030204" pitchFamily="34" charset="0"/>
              </a:rPr>
              <a:t>{</a:t>
            </a:r>
          </a:p>
          <a:p>
            <a:pPr lvl="1">
              <a:buFont typeface="Wingdings" panose="05000000000000000000" pitchFamily="2" charset="2"/>
              <a:buNone/>
            </a:pPr>
            <a:r>
              <a:rPr lang="en-US" altLang="en-US" sz="1800" dirty="0" smtClean="0">
                <a:latin typeface="Arial Narrow" panose="020B0606020202030204" pitchFamily="34" charset="0"/>
              </a:rPr>
              <a:t>        OCALL_IDLE_STATE=0,</a:t>
            </a:r>
          </a:p>
          <a:p>
            <a:pPr lvl="1">
              <a:buFont typeface="Wingdings" panose="05000000000000000000" pitchFamily="2" charset="2"/>
              <a:buNone/>
            </a:pPr>
            <a:r>
              <a:rPr lang="en-US" altLang="en-US" sz="1800" dirty="0" smtClean="0">
                <a:latin typeface="Arial Narrow" panose="020B0606020202030204" pitchFamily="34" charset="0"/>
              </a:rPr>
              <a:t>        OCALL_SETUP_INITIATED,</a:t>
            </a:r>
          </a:p>
          <a:p>
            <a:pPr lvl="1">
              <a:buFont typeface="Wingdings" panose="05000000000000000000" pitchFamily="2" charset="2"/>
              <a:buNone/>
            </a:pPr>
            <a:r>
              <a:rPr lang="en-US" altLang="en-US" sz="1800" dirty="0" smtClean="0">
                <a:latin typeface="Arial Narrow" panose="020B0606020202030204" pitchFamily="34" charset="0"/>
              </a:rPr>
              <a:t>        OCALL_INPROGRESS,</a:t>
            </a:r>
          </a:p>
          <a:p>
            <a:pPr lvl="1">
              <a:buFont typeface="Wingdings" panose="05000000000000000000" pitchFamily="2" charset="2"/>
              <a:buNone/>
            </a:pPr>
            <a:r>
              <a:rPr lang="en-US" altLang="en-US" sz="1800" dirty="0" smtClean="0">
                <a:latin typeface="Arial Narrow" panose="020B0606020202030204" pitchFamily="34" charset="0"/>
              </a:rPr>
              <a:t>        OCALL_CONNECTED,</a:t>
            </a:r>
          </a:p>
          <a:p>
            <a:pPr lvl="1">
              <a:buFont typeface="Wingdings" panose="05000000000000000000" pitchFamily="2" charset="2"/>
              <a:buNone/>
            </a:pPr>
            <a:r>
              <a:rPr lang="en-US" altLang="en-US" sz="1800" dirty="0" smtClean="0">
                <a:latin typeface="Arial Narrow" panose="020B0606020202030204" pitchFamily="34" charset="0"/>
              </a:rPr>
              <a:t>        OCALL_TERM_INITIATED,</a:t>
            </a:r>
          </a:p>
          <a:p>
            <a:pPr lvl="1">
              <a:buFont typeface="Wingdings" panose="05000000000000000000" pitchFamily="2" charset="2"/>
              <a:buNone/>
            </a:pPr>
            <a:r>
              <a:rPr lang="en-US" altLang="en-US" sz="1800" dirty="0" smtClean="0">
                <a:latin typeface="Arial Narrow" panose="020B0606020202030204" pitchFamily="34" charset="0"/>
              </a:rPr>
              <a:t>        OCALL_TERMINATED</a:t>
            </a:r>
          </a:p>
          <a:p>
            <a:pPr lvl="1">
              <a:buFont typeface="Wingdings" panose="05000000000000000000" pitchFamily="2" charset="2"/>
              <a:buNone/>
            </a:pPr>
            <a:r>
              <a:rPr lang="en-US" altLang="en-US" sz="1800" dirty="0" smtClean="0">
                <a:latin typeface="Arial Narrow" panose="020B0606020202030204" pitchFamily="34" charset="0"/>
              </a:rPr>
              <a:t>} </a:t>
            </a:r>
          </a:p>
        </p:txBody>
      </p:sp>
    </p:spTree>
    <p:extLst>
      <p:ext uri="{BB962C8B-B14F-4D97-AF65-F5344CB8AC3E}">
        <p14:creationId xmlns:p14="http://schemas.microsoft.com/office/powerpoint/2010/main" val="2794782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Switch &amp; Subscribers</a:t>
            </a:r>
            <a:endParaRPr lang="en-US" dirty="0"/>
          </a:p>
        </p:txBody>
      </p:sp>
      <p:sp>
        <p:nvSpPr>
          <p:cNvPr id="5" name="Rectangle 3"/>
          <p:cNvSpPr txBox="1">
            <a:spLocks noChangeArrowheads="1"/>
          </p:cNvSpPr>
          <p:nvPr/>
        </p:nvSpPr>
        <p:spPr bwMode="auto">
          <a:xfrm>
            <a:off x="903923" y="2110740"/>
            <a:ext cx="8689975" cy="5172075"/>
          </a:xfrm>
          <a:prstGeom prst="rect">
            <a:avLst/>
          </a:prstGeom>
          <a:ln w="9525">
            <a:noFill/>
            <a:miter lim="800000"/>
            <a:headEnd/>
            <a:tailEnd/>
          </a:ln>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2400" dirty="0">
                <a:latin typeface="Arial Narrow" panose="020B0606020202030204" pitchFamily="34" charset="0"/>
              </a:rPr>
              <a:t>Events sent by a Subscriber to the Switch</a:t>
            </a:r>
          </a:p>
          <a:p>
            <a:pPr lvl="2">
              <a:buFont typeface="Wingdings" panose="05000000000000000000" pitchFamily="2" charset="2"/>
              <a:buNone/>
              <a:defRPr/>
            </a:pPr>
            <a:r>
              <a:rPr lang="en-US" sz="2000" dirty="0" smtClean="0">
                <a:latin typeface="Arial Narrow" pitchFamily="34" charset="0"/>
              </a:rPr>
              <a:t>SUBSCRIBER_CALL_EVENTS</a:t>
            </a:r>
          </a:p>
          <a:p>
            <a:pPr lvl="2">
              <a:buFont typeface="Wingdings" panose="05000000000000000000" pitchFamily="2" charset="2"/>
              <a:buNone/>
              <a:defRPr/>
            </a:pPr>
            <a:r>
              <a:rPr lang="en-US" sz="2000" dirty="0" smtClean="0">
                <a:latin typeface="Arial Narrow" pitchFamily="34" charset="0"/>
              </a:rPr>
              <a:t>{</a:t>
            </a:r>
          </a:p>
          <a:p>
            <a:pPr lvl="2">
              <a:buFont typeface="Wingdings" panose="05000000000000000000" pitchFamily="2" charset="2"/>
              <a:buNone/>
              <a:defRPr/>
            </a:pPr>
            <a:r>
              <a:rPr lang="en-US" sz="2000" dirty="0" smtClean="0">
                <a:latin typeface="Arial Narrow" pitchFamily="34" charset="0"/>
              </a:rPr>
              <a:t>        SUBS_EVT_OFF_HOOK=0,</a:t>
            </a:r>
          </a:p>
          <a:p>
            <a:pPr lvl="2">
              <a:buFont typeface="Wingdings" panose="05000000000000000000" pitchFamily="2" charset="2"/>
              <a:buNone/>
              <a:defRPr/>
            </a:pPr>
            <a:r>
              <a:rPr lang="en-US" sz="2000" dirty="0" smtClean="0">
                <a:latin typeface="Arial Narrow" pitchFamily="34" charset="0"/>
              </a:rPr>
              <a:t>        SUBS_EVT_DIGITS_DIALLED,</a:t>
            </a:r>
          </a:p>
          <a:p>
            <a:pPr lvl="2">
              <a:buFont typeface="Wingdings" panose="05000000000000000000" pitchFamily="2" charset="2"/>
              <a:buNone/>
              <a:defRPr/>
            </a:pPr>
            <a:r>
              <a:rPr lang="en-US" sz="2000" dirty="0" smtClean="0">
                <a:latin typeface="Arial Narrow" pitchFamily="34" charset="0"/>
              </a:rPr>
              <a:t>        SUBS_EVT_RELEASE,</a:t>
            </a:r>
          </a:p>
          <a:p>
            <a:pPr lvl="2">
              <a:buFont typeface="Wingdings" panose="05000000000000000000" pitchFamily="2" charset="2"/>
              <a:buNone/>
              <a:defRPr/>
            </a:pPr>
            <a:r>
              <a:rPr lang="en-US" sz="2000" dirty="0" smtClean="0">
                <a:latin typeface="Arial Narrow" pitchFamily="34" charset="0"/>
              </a:rPr>
              <a:t>        SUBS_EVT_INVALID,</a:t>
            </a:r>
          </a:p>
          <a:p>
            <a:pPr lvl="2">
              <a:buFont typeface="Wingdings" panose="05000000000000000000" pitchFamily="2" charset="2"/>
              <a:buNone/>
              <a:defRPr/>
            </a:pPr>
            <a:r>
              <a:rPr lang="en-US" sz="2000" dirty="0" smtClean="0">
                <a:latin typeface="Arial Narrow" pitchFamily="34" charset="0"/>
              </a:rPr>
              <a:t>        SUBS_EVT_DATA</a:t>
            </a:r>
          </a:p>
          <a:p>
            <a:pPr lvl="2">
              <a:buFont typeface="Wingdings" panose="05000000000000000000" pitchFamily="2" charset="2"/>
              <a:buNone/>
              <a:defRPr/>
            </a:pPr>
            <a:r>
              <a:rPr lang="en-US" sz="2000" dirty="0" smtClean="0">
                <a:latin typeface="Arial Narrow" pitchFamily="34" charset="0"/>
              </a:rPr>
              <a:t>}</a:t>
            </a:r>
          </a:p>
          <a:p>
            <a:pPr marL="955675" indent="-228600">
              <a:buFont typeface="Wingdings" panose="05000000000000000000" pitchFamily="2" charset="2"/>
              <a:buNone/>
              <a:defRPr/>
            </a:pPr>
            <a:r>
              <a:rPr lang="en-US" sz="2200" dirty="0" smtClean="0">
                <a:solidFill>
                  <a:srgbClr val="FF0000"/>
                </a:solidFill>
                <a:latin typeface="Arial Narrow" pitchFamily="34" charset="0"/>
              </a:rPr>
              <a:t>Switch changes state based upon subscriber events</a:t>
            </a:r>
          </a:p>
          <a:p>
            <a:pPr lvl="2">
              <a:buFont typeface="Wingdings" panose="05000000000000000000" pitchFamily="2" charset="2"/>
              <a:buNone/>
              <a:defRPr/>
            </a:pPr>
            <a:endParaRPr lang="en-US" sz="2000" dirty="0" smtClean="0">
              <a:latin typeface="Arial Narrow" pitchFamily="34" charset="0"/>
            </a:endParaRPr>
          </a:p>
          <a:p>
            <a:pPr lvl="2">
              <a:buFont typeface="Wingdings" panose="05000000000000000000" pitchFamily="2" charset="2"/>
              <a:buNone/>
              <a:defRPr/>
            </a:pPr>
            <a:endParaRPr lang="en-US" sz="2000" dirty="0" smtClean="0">
              <a:latin typeface="Arial Narrow" pitchFamily="34" charset="0"/>
            </a:endParaRPr>
          </a:p>
        </p:txBody>
      </p:sp>
    </p:spTree>
    <p:extLst>
      <p:ext uri="{BB962C8B-B14F-4D97-AF65-F5344CB8AC3E}">
        <p14:creationId xmlns:p14="http://schemas.microsoft.com/office/powerpoint/2010/main" val="1715234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Switch &amp; Subscribers</a:t>
            </a:r>
            <a:endParaRPr lang="en-US" dirty="0"/>
          </a:p>
        </p:txBody>
      </p:sp>
      <p:sp>
        <p:nvSpPr>
          <p:cNvPr id="4" name="Rectangle 3"/>
          <p:cNvSpPr txBox="1">
            <a:spLocks noChangeArrowheads="1"/>
          </p:cNvSpPr>
          <p:nvPr/>
        </p:nvSpPr>
        <p:spPr bwMode="auto">
          <a:xfrm>
            <a:off x="778510" y="2156460"/>
            <a:ext cx="8689975" cy="5429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altLang="en-US" sz="2400" dirty="0">
                <a:latin typeface="Arial Narrow" panose="020B0606020202030204" pitchFamily="34" charset="0"/>
              </a:rPr>
              <a:t>Subscriber call states</a:t>
            </a:r>
          </a:p>
          <a:p>
            <a:pPr marL="485770" lvl="1" indent="-485770">
              <a:buFont typeface="Arial"/>
              <a:buChar char="•"/>
              <a:defRPr/>
            </a:pPr>
            <a:r>
              <a:rPr lang="en-US" altLang="en-US" sz="2400" dirty="0">
                <a:latin typeface="Arial Narrow" panose="020B0606020202030204" pitchFamily="34" charset="0"/>
              </a:rPr>
              <a:t>SUBSCRIBER_CALL_STATES</a:t>
            </a:r>
          </a:p>
          <a:p>
            <a:pPr marL="485770" lvl="1" indent="-485770">
              <a:buFont typeface="Arial"/>
              <a:buChar char="•"/>
              <a:defRPr/>
            </a:pPr>
            <a:r>
              <a:rPr lang="en-US" altLang="en-US" sz="2400" dirty="0">
                <a:latin typeface="Arial Narrow" panose="020B0606020202030204" pitchFamily="34" charset="0"/>
              </a:rPr>
              <a:t>{</a:t>
            </a:r>
          </a:p>
          <a:p>
            <a:pPr marL="485770" lvl="1" indent="-485770">
              <a:buFont typeface="Arial"/>
              <a:buChar char="•"/>
              <a:defRPr/>
            </a:pPr>
            <a:r>
              <a:rPr lang="en-US" altLang="en-US" sz="2400" dirty="0">
                <a:latin typeface="Arial Narrow" panose="020B0606020202030204" pitchFamily="34" charset="0"/>
              </a:rPr>
              <a:t>    SUB_OFF_HOOK=0,</a:t>
            </a:r>
          </a:p>
          <a:p>
            <a:pPr marL="485770" lvl="1" indent="-485770">
              <a:buFont typeface="Arial"/>
              <a:buChar char="•"/>
              <a:defRPr/>
            </a:pPr>
            <a:r>
              <a:rPr lang="en-US" altLang="en-US" sz="2400" dirty="0">
                <a:latin typeface="Arial Narrow" panose="020B0606020202030204" pitchFamily="34" charset="0"/>
              </a:rPr>
              <a:t>    SUB_SETUP_INITIATED,</a:t>
            </a:r>
          </a:p>
          <a:p>
            <a:pPr marL="485770" lvl="1" indent="-485770">
              <a:buFont typeface="Arial"/>
              <a:buChar char="•"/>
              <a:defRPr/>
            </a:pPr>
            <a:r>
              <a:rPr lang="en-US" altLang="en-US" sz="2400" dirty="0">
                <a:latin typeface="Arial Narrow" panose="020B0606020202030204" pitchFamily="34" charset="0"/>
              </a:rPr>
              <a:t>    SUB_NPROGRESS,</a:t>
            </a:r>
          </a:p>
          <a:p>
            <a:pPr marL="485770" lvl="1" indent="-485770">
              <a:buFont typeface="Arial"/>
              <a:buChar char="•"/>
              <a:defRPr/>
            </a:pPr>
            <a:r>
              <a:rPr lang="en-US" altLang="en-US" sz="2400" dirty="0">
                <a:latin typeface="Arial Narrow" panose="020B0606020202030204" pitchFamily="34" charset="0"/>
              </a:rPr>
              <a:t>    SUB_CONNECTED,</a:t>
            </a:r>
          </a:p>
          <a:p>
            <a:pPr marL="485770" lvl="1" indent="-485770">
              <a:buFont typeface="Arial"/>
              <a:buChar char="•"/>
              <a:defRPr/>
            </a:pPr>
            <a:r>
              <a:rPr lang="en-US" altLang="en-US" sz="2400" dirty="0">
                <a:latin typeface="Arial Narrow" panose="020B0606020202030204" pitchFamily="34" charset="0"/>
              </a:rPr>
              <a:t>    SUB_TERM_INITIATED,</a:t>
            </a:r>
          </a:p>
          <a:p>
            <a:pPr marL="485770" lvl="1" indent="-485770">
              <a:buFont typeface="Arial"/>
              <a:buChar char="•"/>
              <a:defRPr/>
            </a:pPr>
            <a:r>
              <a:rPr lang="en-US" altLang="en-US" sz="2400" dirty="0">
                <a:latin typeface="Arial Narrow" panose="020B0606020202030204" pitchFamily="34" charset="0"/>
              </a:rPr>
              <a:t>    SUB_TERMINATED</a:t>
            </a:r>
          </a:p>
          <a:p>
            <a:pPr marL="485770" lvl="1" indent="-485770">
              <a:buFont typeface="Arial"/>
              <a:buChar char="•"/>
              <a:defRPr/>
            </a:pPr>
            <a:r>
              <a:rPr lang="en-US" altLang="en-US" sz="2400" dirty="0">
                <a:latin typeface="Arial Narrow" panose="020B0606020202030204" pitchFamily="34" charset="0"/>
              </a:rPr>
              <a:t>}</a:t>
            </a:r>
          </a:p>
        </p:txBody>
      </p:sp>
    </p:spTree>
    <p:extLst>
      <p:ext uri="{BB962C8B-B14F-4D97-AF65-F5344CB8AC3E}">
        <p14:creationId xmlns:p14="http://schemas.microsoft.com/office/powerpoint/2010/main" val="1608311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Switch &amp; Subscribers</a:t>
            </a:r>
            <a:endParaRPr lang="en-US" dirty="0"/>
          </a:p>
        </p:txBody>
      </p:sp>
      <p:sp>
        <p:nvSpPr>
          <p:cNvPr id="5" name="Rectangle 3"/>
          <p:cNvSpPr txBox="1">
            <a:spLocks noChangeArrowheads="1"/>
          </p:cNvSpPr>
          <p:nvPr/>
        </p:nvSpPr>
        <p:spPr bwMode="auto">
          <a:xfrm>
            <a:off x="800100" y="2349500"/>
            <a:ext cx="8689975" cy="5711825"/>
          </a:xfrm>
          <a:prstGeom prst="rect">
            <a:avLst/>
          </a:prstGeom>
          <a:ln w="9525">
            <a:noFill/>
            <a:miter lim="800000"/>
            <a:headEnd/>
            <a:tailEnd/>
          </a:ln>
        </p:spPr>
        <p:txBody>
          <a:bodyPr>
            <a:normAutofit fontScale="92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3100" dirty="0">
                <a:latin typeface="Arial Narrow" panose="020B0606020202030204" pitchFamily="34" charset="0"/>
              </a:rPr>
              <a:t>Switch Events</a:t>
            </a:r>
          </a:p>
          <a:p>
            <a:pPr marL="485770" lvl="1" indent="-485770">
              <a:buFont typeface="Arial"/>
              <a:buChar char="•"/>
              <a:defRPr/>
            </a:pPr>
            <a:r>
              <a:rPr lang="en-US" sz="3100" dirty="0">
                <a:latin typeface="Arial Narrow" panose="020B0606020202030204" pitchFamily="34" charset="0"/>
              </a:rPr>
              <a:t>SWITCH_CALL_EVENTS</a:t>
            </a:r>
          </a:p>
          <a:p>
            <a:pPr marL="485770" lvl="1" indent="-485770">
              <a:buFont typeface="Arial"/>
              <a:buChar char="•"/>
              <a:defRPr/>
            </a:pPr>
            <a:r>
              <a:rPr lang="en-US" sz="3100" dirty="0">
                <a:latin typeface="Arial Narrow" panose="020B0606020202030204" pitchFamily="34" charset="0"/>
              </a:rPr>
              <a:t>{</a:t>
            </a:r>
          </a:p>
          <a:p>
            <a:pPr marL="485770" lvl="1" indent="-485770">
              <a:buFont typeface="Arial"/>
              <a:buChar char="•"/>
              <a:defRPr/>
            </a:pPr>
            <a:r>
              <a:rPr lang="en-US" sz="3100" dirty="0">
                <a:latin typeface="Arial Narrow" panose="020B0606020202030204" pitchFamily="34" charset="0"/>
              </a:rPr>
              <a:t>    EVT_IN_PROGRESS=0,</a:t>
            </a:r>
          </a:p>
          <a:p>
            <a:pPr marL="485770" lvl="1" indent="-485770">
              <a:buFont typeface="Arial"/>
              <a:buChar char="•"/>
              <a:defRPr/>
            </a:pPr>
            <a:r>
              <a:rPr lang="en-US" sz="3100" dirty="0">
                <a:latin typeface="Arial Narrow" panose="020B0606020202030204" pitchFamily="34" charset="0"/>
              </a:rPr>
              <a:t>    EVT_ANSWER,</a:t>
            </a:r>
          </a:p>
          <a:p>
            <a:pPr marL="485770" lvl="1" indent="-485770">
              <a:buFont typeface="Arial"/>
              <a:buChar char="•"/>
              <a:defRPr/>
            </a:pPr>
            <a:r>
              <a:rPr lang="en-US" sz="3100" dirty="0">
                <a:latin typeface="Arial Narrow" panose="020B0606020202030204" pitchFamily="34" charset="0"/>
              </a:rPr>
              <a:t>    EVT_RELEASE_CNF,</a:t>
            </a:r>
          </a:p>
          <a:p>
            <a:pPr marL="485770" lvl="1" indent="-485770">
              <a:buFont typeface="Arial"/>
              <a:buChar char="•"/>
              <a:defRPr/>
            </a:pPr>
            <a:r>
              <a:rPr lang="en-US" sz="3100" dirty="0">
                <a:latin typeface="Arial Narrow" panose="020B0606020202030204" pitchFamily="34" charset="0"/>
              </a:rPr>
              <a:t>    EVT_INVALID,</a:t>
            </a:r>
          </a:p>
          <a:p>
            <a:pPr marL="485770" lvl="1" indent="-485770">
              <a:buFont typeface="Arial"/>
              <a:buChar char="•"/>
              <a:defRPr/>
            </a:pPr>
            <a:r>
              <a:rPr lang="en-US" sz="3100" dirty="0">
                <a:latin typeface="Arial Narrow" panose="020B0606020202030204" pitchFamily="34" charset="0"/>
              </a:rPr>
              <a:t>    EVT_DATA,</a:t>
            </a:r>
          </a:p>
          <a:p>
            <a:pPr marL="485770" lvl="1" indent="-485770">
              <a:buFont typeface="Arial"/>
              <a:buChar char="•"/>
              <a:defRPr/>
            </a:pPr>
            <a:r>
              <a:rPr lang="en-US" sz="3100" dirty="0">
                <a:latin typeface="Arial Narrow" panose="020B0606020202030204" pitchFamily="34" charset="0"/>
              </a:rPr>
              <a:t>    EVT_NO_RESPONSE,</a:t>
            </a:r>
          </a:p>
          <a:p>
            <a:pPr marL="485770" lvl="1" indent="-485770">
              <a:buFont typeface="Arial"/>
              <a:buChar char="•"/>
              <a:defRPr/>
            </a:pPr>
            <a:r>
              <a:rPr lang="en-US" sz="3100" dirty="0">
                <a:latin typeface="Arial Narrow" panose="020B0606020202030204" pitchFamily="34" charset="0"/>
              </a:rPr>
              <a:t>}</a:t>
            </a:r>
          </a:p>
          <a:p>
            <a:pPr lvl="1">
              <a:buFont typeface="Wingdings" panose="05000000000000000000" pitchFamily="2" charset="2"/>
              <a:buNone/>
              <a:defRPr/>
            </a:pPr>
            <a:r>
              <a:rPr lang="en-US" dirty="0" smtClean="0">
                <a:solidFill>
                  <a:srgbClr val="FF0000"/>
                </a:solidFill>
                <a:latin typeface="Arial Narrow" pitchFamily="34" charset="0"/>
              </a:rPr>
              <a:t>Subscriber changes state based upon switch events</a:t>
            </a:r>
            <a:endParaRPr lang="en-US" dirty="0">
              <a:latin typeface="Arial Narrow" pitchFamily="34" charset="0"/>
            </a:endParaRPr>
          </a:p>
        </p:txBody>
      </p:sp>
    </p:spTree>
    <p:extLst>
      <p:ext uri="{BB962C8B-B14F-4D97-AF65-F5344CB8AC3E}">
        <p14:creationId xmlns:p14="http://schemas.microsoft.com/office/powerpoint/2010/main" val="1389421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Switch &amp; Subscribers</a:t>
            </a:r>
            <a:endParaRPr lang="en-US" dirty="0"/>
          </a:p>
        </p:txBody>
      </p:sp>
      <p:sp>
        <p:nvSpPr>
          <p:cNvPr id="4" name="Rectangle 3"/>
          <p:cNvSpPr txBox="1">
            <a:spLocks noChangeArrowheads="1"/>
          </p:cNvSpPr>
          <p:nvPr/>
        </p:nvSpPr>
        <p:spPr bwMode="auto">
          <a:xfrm>
            <a:off x="834390" y="2133283"/>
            <a:ext cx="8229600" cy="5711825"/>
          </a:xfrm>
          <a:prstGeom prst="rect">
            <a:avLst/>
          </a:prstGeom>
          <a:ln w="9525">
            <a:noFill/>
            <a:miter lim="800000"/>
            <a:headEnd/>
            <a:tailEnd/>
          </a:ln>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2800" dirty="0" smtClean="0">
                <a:latin typeface="Arial Narrow" pitchFamily="34" charset="0"/>
              </a:rPr>
              <a:t>Message Structures</a:t>
            </a:r>
          </a:p>
          <a:p>
            <a:pPr marL="530225" lvl="2" indent="-342900">
              <a:buFont typeface="Wingdings" panose="05000000000000000000" pitchFamily="2" charset="2"/>
              <a:buNone/>
              <a:defRPr/>
            </a:pPr>
            <a:r>
              <a:rPr lang="en-US" sz="2000" dirty="0" smtClean="0">
                <a:latin typeface="Arial Narrow" pitchFamily="34" charset="0"/>
              </a:rPr>
              <a:t>#define MAX 64</a:t>
            </a:r>
          </a:p>
          <a:p>
            <a:pPr marL="530225" lvl="2" indent="-342900">
              <a:buFont typeface="Wingdings" panose="05000000000000000000" pitchFamily="2" charset="2"/>
              <a:buNone/>
              <a:defRPr/>
            </a:pPr>
            <a:r>
              <a:rPr lang="en-US" sz="2000" dirty="0" err="1" smtClean="0">
                <a:latin typeface="Arial Narrow" pitchFamily="34" charset="0"/>
              </a:rPr>
              <a:t>typedef</a:t>
            </a:r>
            <a:r>
              <a:rPr lang="en-US" sz="2000" dirty="0" smtClean="0">
                <a:latin typeface="Arial Narrow" pitchFamily="34" charset="0"/>
              </a:rPr>
              <a:t> </a:t>
            </a:r>
            <a:r>
              <a:rPr lang="en-US" sz="2000" dirty="0" err="1" smtClean="0">
                <a:latin typeface="Arial Narrow" pitchFamily="34" charset="0"/>
              </a:rPr>
              <a:t>struct</a:t>
            </a:r>
            <a:r>
              <a:rPr lang="en-US" sz="2000" dirty="0" smtClean="0">
                <a:latin typeface="Arial Narrow" pitchFamily="34" charset="0"/>
              </a:rPr>
              <a:t> </a:t>
            </a:r>
            <a:r>
              <a:rPr lang="en-US" sz="2000" dirty="0" err="1" smtClean="0">
                <a:latin typeface="Arial Narrow" pitchFamily="34" charset="0"/>
              </a:rPr>
              <a:t>ControlMsg</a:t>
            </a:r>
            <a:endParaRPr lang="en-US" sz="2000" dirty="0" smtClean="0">
              <a:latin typeface="Arial Narrow" pitchFamily="34" charset="0"/>
            </a:endParaRPr>
          </a:p>
          <a:p>
            <a:pPr marL="530225" lvl="2" indent="-342900">
              <a:buFont typeface="Wingdings" panose="05000000000000000000" pitchFamily="2" charset="2"/>
              <a:buNone/>
              <a:defRPr/>
            </a:pPr>
            <a:r>
              <a:rPr lang="en-US" sz="2000" dirty="0" smtClean="0">
                <a:latin typeface="Arial Narrow" pitchFamily="34" charset="0"/>
              </a:rPr>
              <a:t>{</a:t>
            </a:r>
          </a:p>
          <a:p>
            <a:pPr marL="530225" lvl="2" indent="-342900">
              <a:buFont typeface="Wingdings" panose="05000000000000000000" pitchFamily="2" charset="2"/>
              <a:buNone/>
              <a:defRPr/>
            </a:pPr>
            <a:r>
              <a:rPr lang="en-US" sz="2000" dirty="0" smtClean="0">
                <a:latin typeface="Arial Narrow" pitchFamily="34" charset="0"/>
              </a:rPr>
              <a:t>        unsigned </a:t>
            </a:r>
            <a:r>
              <a:rPr lang="en-US" sz="2000" dirty="0" err="1" smtClean="0">
                <a:latin typeface="Arial Narrow" pitchFamily="34" charset="0"/>
              </a:rPr>
              <a:t>int</a:t>
            </a:r>
            <a:r>
              <a:rPr lang="en-US" sz="2000" dirty="0" smtClean="0">
                <a:latin typeface="Arial Narrow" pitchFamily="34" charset="0"/>
              </a:rPr>
              <a:t>    </a:t>
            </a:r>
            <a:r>
              <a:rPr lang="en-US" sz="2000" dirty="0" err="1" smtClean="0">
                <a:latin typeface="Arial Narrow" pitchFamily="34" charset="0"/>
              </a:rPr>
              <a:t>oSubscriber</a:t>
            </a:r>
            <a:r>
              <a:rPr lang="en-US" sz="2000" dirty="0" smtClean="0">
                <a:latin typeface="Arial Narrow" pitchFamily="34" charset="0"/>
              </a:rPr>
              <a:t>;</a:t>
            </a:r>
          </a:p>
          <a:p>
            <a:pPr marL="530225" lvl="2" indent="-342900">
              <a:buFont typeface="Wingdings" panose="05000000000000000000" pitchFamily="2" charset="2"/>
              <a:buNone/>
              <a:defRPr/>
            </a:pPr>
            <a:r>
              <a:rPr lang="en-US" sz="2000" dirty="0" smtClean="0">
                <a:latin typeface="Arial Narrow" pitchFamily="34" charset="0"/>
              </a:rPr>
              <a:t>        unsigned </a:t>
            </a:r>
            <a:r>
              <a:rPr lang="en-US" sz="2000" dirty="0" err="1" smtClean="0">
                <a:latin typeface="Arial Narrow" pitchFamily="34" charset="0"/>
              </a:rPr>
              <a:t>int</a:t>
            </a:r>
            <a:r>
              <a:rPr lang="en-US" sz="2000" dirty="0" smtClean="0">
                <a:latin typeface="Arial Narrow" pitchFamily="34" charset="0"/>
              </a:rPr>
              <a:t>    </a:t>
            </a:r>
            <a:r>
              <a:rPr lang="en-US" sz="2000" dirty="0" err="1" smtClean="0">
                <a:latin typeface="Arial Narrow" pitchFamily="34" charset="0"/>
              </a:rPr>
              <a:t>tSubscriber</a:t>
            </a:r>
            <a:r>
              <a:rPr lang="en-US" sz="2000" dirty="0" smtClean="0">
                <a:latin typeface="Arial Narrow" pitchFamily="34" charset="0"/>
              </a:rPr>
              <a:t>;</a:t>
            </a:r>
          </a:p>
          <a:p>
            <a:pPr marL="530225" lvl="2" indent="-342900">
              <a:buFont typeface="Wingdings" panose="05000000000000000000" pitchFamily="2" charset="2"/>
              <a:buNone/>
              <a:defRPr/>
            </a:pPr>
            <a:r>
              <a:rPr lang="en-US" sz="2000" dirty="0" smtClean="0">
                <a:latin typeface="Arial Narrow" pitchFamily="34" charset="0"/>
              </a:rPr>
              <a:t>}</a:t>
            </a:r>
            <a:r>
              <a:rPr lang="en-US" sz="2000" dirty="0" err="1" smtClean="0">
                <a:latin typeface="Arial Narrow" pitchFamily="34" charset="0"/>
              </a:rPr>
              <a:t>ControlMsg</a:t>
            </a:r>
            <a:r>
              <a:rPr lang="en-US" sz="2000" dirty="0" smtClean="0">
                <a:latin typeface="Arial Narrow" pitchFamily="34" charset="0"/>
              </a:rPr>
              <a:t>;</a:t>
            </a:r>
          </a:p>
          <a:p>
            <a:pPr marL="530225" lvl="2" indent="-342900">
              <a:buFont typeface="Wingdings" panose="05000000000000000000" pitchFamily="2" charset="2"/>
              <a:buNone/>
              <a:defRPr/>
            </a:pPr>
            <a:endParaRPr lang="en-US" sz="1050" dirty="0" smtClean="0">
              <a:latin typeface="Arial Narrow" pitchFamily="34" charset="0"/>
            </a:endParaRPr>
          </a:p>
          <a:p>
            <a:pPr marL="530225" lvl="2" indent="-342900">
              <a:buFont typeface="Wingdings" panose="05000000000000000000" pitchFamily="2" charset="2"/>
              <a:buNone/>
              <a:defRPr/>
            </a:pPr>
            <a:r>
              <a:rPr lang="en-US" sz="2000" dirty="0" err="1" smtClean="0">
                <a:latin typeface="Arial Narrow" pitchFamily="34" charset="0"/>
              </a:rPr>
              <a:t>typedef</a:t>
            </a:r>
            <a:r>
              <a:rPr lang="en-US" sz="2000" dirty="0" smtClean="0">
                <a:latin typeface="Arial Narrow" pitchFamily="34" charset="0"/>
              </a:rPr>
              <a:t> </a:t>
            </a:r>
            <a:r>
              <a:rPr lang="en-US" sz="2000" dirty="0" err="1" smtClean="0">
                <a:latin typeface="Arial Narrow" pitchFamily="34" charset="0"/>
              </a:rPr>
              <a:t>struct</a:t>
            </a:r>
            <a:r>
              <a:rPr lang="en-US" sz="2000" dirty="0" smtClean="0">
                <a:latin typeface="Arial Narrow" pitchFamily="34" charset="0"/>
              </a:rPr>
              <a:t> </a:t>
            </a:r>
            <a:r>
              <a:rPr lang="en-US" sz="2000" dirty="0" err="1" smtClean="0">
                <a:latin typeface="Arial Narrow" pitchFamily="34" charset="0"/>
              </a:rPr>
              <a:t>TrsfrPacket</a:t>
            </a:r>
            <a:endParaRPr lang="en-US" sz="2000" dirty="0" smtClean="0">
              <a:latin typeface="Arial Narrow" pitchFamily="34" charset="0"/>
            </a:endParaRPr>
          </a:p>
          <a:p>
            <a:pPr marL="530225" lvl="2" indent="-342900">
              <a:buFont typeface="Wingdings" panose="05000000000000000000" pitchFamily="2" charset="2"/>
              <a:buNone/>
              <a:defRPr/>
            </a:pPr>
            <a:r>
              <a:rPr lang="en-US" sz="2000" dirty="0" smtClean="0">
                <a:latin typeface="Arial Narrow" pitchFamily="34" charset="0"/>
              </a:rPr>
              <a:t>{</a:t>
            </a:r>
          </a:p>
          <a:p>
            <a:pPr marL="530225" lvl="2" indent="-342900">
              <a:buFont typeface="Wingdings" panose="05000000000000000000" pitchFamily="2" charset="2"/>
              <a:buNone/>
              <a:defRPr/>
            </a:pPr>
            <a:r>
              <a:rPr lang="en-US" sz="2000" dirty="0" smtClean="0">
                <a:latin typeface="Arial Narrow" pitchFamily="34" charset="0"/>
              </a:rPr>
              <a:t>        unsigned char   buffer[MAX];</a:t>
            </a:r>
          </a:p>
          <a:p>
            <a:pPr marL="530225" lvl="2" indent="-342900">
              <a:buFont typeface="Wingdings" panose="05000000000000000000" pitchFamily="2" charset="2"/>
              <a:buNone/>
              <a:defRPr/>
            </a:pPr>
            <a:r>
              <a:rPr lang="en-US" sz="2000" dirty="0" smtClean="0">
                <a:latin typeface="Arial Narrow" pitchFamily="34" charset="0"/>
              </a:rPr>
              <a:t>}</a:t>
            </a:r>
            <a:r>
              <a:rPr lang="en-US" sz="2000" dirty="0" err="1" smtClean="0">
                <a:latin typeface="Arial Narrow" pitchFamily="34" charset="0"/>
              </a:rPr>
              <a:t>TrsfrPacket</a:t>
            </a:r>
            <a:r>
              <a:rPr lang="en-US" sz="2000" dirty="0" smtClean="0">
                <a:latin typeface="Arial Narrow" pitchFamily="34" charset="0"/>
              </a:rPr>
              <a:t>;</a:t>
            </a:r>
          </a:p>
          <a:p>
            <a:pPr>
              <a:buFont typeface="Wingdings" panose="05000000000000000000" pitchFamily="2" charset="2"/>
              <a:buChar char="§"/>
              <a:defRPr/>
            </a:pPr>
            <a:endParaRPr lang="en-US" sz="2000" dirty="0">
              <a:latin typeface="Arial Narrow" pitchFamily="34" charset="0"/>
            </a:endParaRPr>
          </a:p>
        </p:txBody>
      </p:sp>
    </p:spTree>
    <p:extLst>
      <p:ext uri="{BB962C8B-B14F-4D97-AF65-F5344CB8AC3E}">
        <p14:creationId xmlns:p14="http://schemas.microsoft.com/office/powerpoint/2010/main" val="2468048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Coding-foundation</a:t>
            </a:r>
            <a:endParaRPr lang="en-US" dirty="0"/>
          </a:p>
        </p:txBody>
      </p:sp>
      <p:sp>
        <p:nvSpPr>
          <p:cNvPr id="3" name="Text Placeholder 2"/>
          <p:cNvSpPr>
            <a:spLocks noGrp="1"/>
          </p:cNvSpPr>
          <p:nvPr>
            <p:ph type="body" sz="quarter" idx="24"/>
          </p:nvPr>
        </p:nvSpPr>
        <p:spPr/>
        <p:txBody>
          <a:bodyPr/>
          <a:lstStyle/>
          <a:p>
            <a:r>
              <a:rPr lang="en-US" altLang="en-US" dirty="0" smtClean="0">
                <a:latin typeface="Arial" panose="020B0604020202020204" pitchFamily="34" charset="0"/>
              </a:rPr>
              <a:t>Discussion</a:t>
            </a:r>
            <a:endParaRPr lang="en-US" dirty="0"/>
          </a:p>
        </p:txBody>
      </p:sp>
      <p:sp>
        <p:nvSpPr>
          <p:cNvPr id="6" name="Rectangle 3"/>
          <p:cNvSpPr>
            <a:spLocks noGrp="1"/>
          </p:cNvSpPr>
          <p:nvPr>
            <p:ph type="body" sz="quarter" idx="4294967295"/>
          </p:nvPr>
        </p:nvSpPr>
        <p:spPr bwMode="auto">
          <a:xfrm>
            <a:off x="1293494" y="2334578"/>
            <a:ext cx="9462135" cy="103505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Wingdings" panose="05000000000000000000" pitchFamily="2" charset="2"/>
              <a:buNone/>
            </a:pPr>
            <a:r>
              <a:rPr lang="en-US" altLang="en-US" sz="2800" dirty="0" smtClean="0">
                <a:latin typeface="Arial" panose="020B0604020202020204" pitchFamily="34" charset="0"/>
              </a:rPr>
              <a:t>What goes into making a great developer?</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802" y="4375468"/>
            <a:ext cx="3168786"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3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Switch &amp; Subscribers</a:t>
            </a:r>
            <a:endParaRPr lang="en-US" dirty="0"/>
          </a:p>
        </p:txBody>
      </p:sp>
      <p:sp>
        <p:nvSpPr>
          <p:cNvPr id="4" name="Rectangle 3"/>
          <p:cNvSpPr txBox="1">
            <a:spLocks noChangeArrowheads="1"/>
          </p:cNvSpPr>
          <p:nvPr/>
        </p:nvSpPr>
        <p:spPr bwMode="auto">
          <a:xfrm>
            <a:off x="903605" y="2428875"/>
            <a:ext cx="10229215" cy="5711825"/>
          </a:xfrm>
          <a:prstGeom prst="rect">
            <a:avLst/>
          </a:prstGeom>
          <a:ln w="9525">
            <a:noFill/>
            <a:miter lim="800000"/>
            <a:headEnd/>
            <a:tailEnd/>
          </a:ln>
        </p:spPr>
        <p:txBody>
          <a:bodyPr>
            <a:normAutofit fontScale="7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2200" dirty="0" smtClean="0">
                <a:latin typeface="Arial Narrow" pitchFamily="34" charset="0"/>
              </a:rPr>
              <a:t>Message Structures</a:t>
            </a:r>
          </a:p>
          <a:p>
            <a:pPr>
              <a:buFont typeface="Wingdings" panose="05000000000000000000" pitchFamily="2" charset="2"/>
              <a:buNone/>
              <a:defRPr/>
            </a:pPr>
            <a:r>
              <a:rPr lang="en-US" sz="2200" dirty="0" smtClean="0">
                <a:latin typeface="Arial Narrow" pitchFamily="34" charset="0"/>
              </a:rPr>
              <a:t>   #define SIZE 60</a:t>
            </a:r>
          </a:p>
          <a:p>
            <a:pPr marL="530225" lvl="2" indent="-342900">
              <a:buFont typeface="Wingdings" panose="05000000000000000000" pitchFamily="2" charset="2"/>
              <a:buNone/>
              <a:defRPr/>
            </a:pPr>
            <a:r>
              <a:rPr lang="en-US" dirty="0" err="1" smtClean="0">
                <a:latin typeface="Arial Narrow" pitchFamily="34" charset="0"/>
              </a:rPr>
              <a:t>typedef</a:t>
            </a:r>
            <a:r>
              <a:rPr lang="en-US" dirty="0" smtClean="0">
                <a:latin typeface="Arial Narrow" pitchFamily="34" charset="0"/>
              </a:rPr>
              <a:t> </a:t>
            </a:r>
            <a:r>
              <a:rPr lang="en-US" dirty="0" err="1" smtClean="0">
                <a:latin typeface="Arial Narrow" pitchFamily="34" charset="0"/>
              </a:rPr>
              <a:t>struct</a:t>
            </a:r>
            <a:r>
              <a:rPr lang="en-US" dirty="0" smtClean="0">
                <a:latin typeface="Arial Narrow" pitchFamily="34" charset="0"/>
              </a:rPr>
              <a:t> Message</a:t>
            </a:r>
          </a:p>
          <a:p>
            <a:pPr marL="530225" lvl="2" indent="-342900">
              <a:buFont typeface="Wingdings" panose="05000000000000000000" pitchFamily="2" charset="2"/>
              <a:buNone/>
              <a:defRPr/>
            </a:pPr>
            <a:r>
              <a:rPr lang="en-US" dirty="0" smtClean="0">
                <a:latin typeface="Arial Narrow" pitchFamily="34" charset="0"/>
              </a:rPr>
              <a:t>{</a:t>
            </a:r>
          </a:p>
          <a:p>
            <a:pPr marL="530225" lvl="2" indent="-342900">
              <a:buFont typeface="Wingdings" panose="05000000000000000000" pitchFamily="2" charset="2"/>
              <a:buNone/>
              <a:defRPr/>
            </a:pPr>
            <a:r>
              <a:rPr lang="en-US" dirty="0" smtClean="0">
                <a:latin typeface="Arial Narrow" pitchFamily="34" charset="0"/>
              </a:rPr>
              <a:t>        union{</a:t>
            </a:r>
          </a:p>
          <a:p>
            <a:pPr marL="530225" lvl="2" indent="-342900">
              <a:buFont typeface="Wingdings" panose="05000000000000000000" pitchFamily="2" charset="2"/>
              <a:buNone/>
              <a:defRPr/>
            </a:pPr>
            <a:r>
              <a:rPr lang="en-US" dirty="0" smtClean="0">
                <a:latin typeface="Arial Narrow" pitchFamily="34" charset="0"/>
              </a:rPr>
              <a:t>                </a:t>
            </a:r>
            <a:r>
              <a:rPr lang="en-US" dirty="0" err="1" smtClean="0">
                <a:latin typeface="Arial Narrow" pitchFamily="34" charset="0"/>
              </a:rPr>
              <a:t>Switch_Call_Events</a:t>
            </a:r>
            <a:r>
              <a:rPr lang="en-US" dirty="0" smtClean="0">
                <a:latin typeface="Arial Narrow" pitchFamily="34" charset="0"/>
              </a:rPr>
              <a:t>              </a:t>
            </a:r>
            <a:r>
              <a:rPr lang="en-US" dirty="0" err="1" smtClean="0">
                <a:latin typeface="Arial Narrow" pitchFamily="34" charset="0"/>
              </a:rPr>
              <a:t>switchEvent</a:t>
            </a:r>
            <a:r>
              <a:rPr lang="en-US" dirty="0" smtClean="0">
                <a:latin typeface="Arial Narrow" pitchFamily="34" charset="0"/>
              </a:rPr>
              <a:t>;</a:t>
            </a:r>
          </a:p>
          <a:p>
            <a:pPr marL="530225" lvl="2" indent="-342900">
              <a:buFont typeface="Wingdings" panose="05000000000000000000" pitchFamily="2" charset="2"/>
              <a:buNone/>
              <a:defRPr/>
            </a:pPr>
            <a:r>
              <a:rPr lang="en-US" dirty="0" smtClean="0">
                <a:latin typeface="Arial Narrow" pitchFamily="34" charset="0"/>
              </a:rPr>
              <a:t>                </a:t>
            </a:r>
            <a:r>
              <a:rPr lang="en-US" dirty="0" err="1" smtClean="0">
                <a:latin typeface="Arial Narrow" pitchFamily="34" charset="0"/>
              </a:rPr>
              <a:t>Subscriber_Call_Events</a:t>
            </a:r>
            <a:r>
              <a:rPr lang="en-US" dirty="0" smtClean="0">
                <a:latin typeface="Arial Narrow" pitchFamily="34" charset="0"/>
              </a:rPr>
              <a:t>          </a:t>
            </a:r>
            <a:r>
              <a:rPr lang="en-US" dirty="0" err="1" smtClean="0">
                <a:latin typeface="Arial Narrow" pitchFamily="34" charset="0"/>
              </a:rPr>
              <a:t>subscriberEvent</a:t>
            </a:r>
            <a:r>
              <a:rPr lang="en-US" dirty="0" smtClean="0">
                <a:latin typeface="Arial Narrow" pitchFamily="34" charset="0"/>
              </a:rPr>
              <a:t>;</a:t>
            </a:r>
          </a:p>
          <a:p>
            <a:pPr marL="530225" lvl="2" indent="-342900">
              <a:buFont typeface="Wingdings" panose="05000000000000000000" pitchFamily="2" charset="2"/>
              <a:buNone/>
              <a:defRPr/>
            </a:pPr>
            <a:r>
              <a:rPr lang="en-US" dirty="0" smtClean="0">
                <a:latin typeface="Arial Narrow" pitchFamily="34" charset="0"/>
              </a:rPr>
              <a:t>        }</a:t>
            </a:r>
            <a:r>
              <a:rPr lang="en-US" dirty="0" err="1" smtClean="0">
                <a:latin typeface="Arial Narrow" pitchFamily="34" charset="0"/>
              </a:rPr>
              <a:t>mtype</a:t>
            </a:r>
            <a:r>
              <a:rPr lang="en-US" dirty="0" smtClean="0">
                <a:latin typeface="Arial Narrow" pitchFamily="34" charset="0"/>
              </a:rPr>
              <a:t>;</a:t>
            </a:r>
          </a:p>
          <a:p>
            <a:pPr marL="530225" lvl="2" indent="-342900">
              <a:buFont typeface="Wingdings" panose="05000000000000000000" pitchFamily="2" charset="2"/>
              <a:buNone/>
              <a:defRPr/>
            </a:pPr>
            <a:r>
              <a:rPr lang="en-US" dirty="0" smtClean="0">
                <a:latin typeface="Arial Narrow" pitchFamily="34" charset="0"/>
              </a:rPr>
              <a:t>        union</a:t>
            </a:r>
          </a:p>
          <a:p>
            <a:pPr marL="530225" lvl="2" indent="-342900">
              <a:buFont typeface="Wingdings" panose="05000000000000000000" pitchFamily="2" charset="2"/>
              <a:buNone/>
              <a:defRPr/>
            </a:pPr>
            <a:r>
              <a:rPr lang="en-US" dirty="0" smtClean="0">
                <a:latin typeface="Arial Narrow" pitchFamily="34" charset="0"/>
              </a:rPr>
              <a:t>        {</a:t>
            </a:r>
          </a:p>
          <a:p>
            <a:pPr marL="530225" lvl="2" indent="-342900">
              <a:buFont typeface="Wingdings" panose="05000000000000000000" pitchFamily="2" charset="2"/>
              <a:buNone/>
              <a:defRPr/>
            </a:pPr>
            <a:r>
              <a:rPr lang="en-US" dirty="0" smtClean="0">
                <a:latin typeface="Arial Narrow" pitchFamily="34" charset="0"/>
              </a:rPr>
              <a:t>                unsigned char   </a:t>
            </a:r>
            <a:r>
              <a:rPr lang="en-US" dirty="0" err="1" smtClean="0">
                <a:latin typeface="Arial Narrow" pitchFamily="34" charset="0"/>
              </a:rPr>
              <a:t>anyData</a:t>
            </a:r>
            <a:r>
              <a:rPr lang="en-US" dirty="0" smtClean="0">
                <a:latin typeface="Arial Narrow" pitchFamily="34" charset="0"/>
              </a:rPr>
              <a:t>[SIZE];</a:t>
            </a:r>
          </a:p>
          <a:p>
            <a:pPr marL="530225" lvl="2" indent="-342900">
              <a:buFont typeface="Wingdings" panose="05000000000000000000" pitchFamily="2" charset="2"/>
              <a:buNone/>
              <a:defRPr/>
            </a:pPr>
            <a:r>
              <a:rPr lang="en-US" dirty="0" smtClean="0">
                <a:latin typeface="Arial Narrow" pitchFamily="34" charset="0"/>
              </a:rPr>
              <a:t>                </a:t>
            </a:r>
            <a:r>
              <a:rPr lang="en-US" dirty="0" err="1" smtClean="0">
                <a:latin typeface="Arial Narrow" pitchFamily="34" charset="0"/>
              </a:rPr>
              <a:t>ControlMsg</a:t>
            </a:r>
            <a:r>
              <a:rPr lang="en-US" dirty="0" smtClean="0">
                <a:latin typeface="Arial Narrow" pitchFamily="34" charset="0"/>
              </a:rPr>
              <a:t>      </a:t>
            </a:r>
            <a:r>
              <a:rPr lang="en-US" dirty="0" err="1" smtClean="0">
                <a:latin typeface="Arial Narrow" pitchFamily="34" charset="0"/>
              </a:rPr>
              <a:t>ctrlData</a:t>
            </a:r>
            <a:r>
              <a:rPr lang="en-US" dirty="0" smtClean="0">
                <a:latin typeface="Arial Narrow" pitchFamily="34" charset="0"/>
              </a:rPr>
              <a:t>;</a:t>
            </a:r>
          </a:p>
          <a:p>
            <a:pPr marL="530225" lvl="2" indent="-342900">
              <a:buFont typeface="Wingdings" panose="05000000000000000000" pitchFamily="2" charset="2"/>
              <a:buNone/>
              <a:defRPr/>
            </a:pPr>
            <a:r>
              <a:rPr lang="en-US" dirty="0" smtClean="0">
                <a:latin typeface="Arial Narrow" pitchFamily="34" charset="0"/>
              </a:rPr>
              <a:t>        }data;</a:t>
            </a:r>
          </a:p>
          <a:p>
            <a:pPr marL="530225" lvl="2" indent="-342900">
              <a:buFont typeface="Wingdings" panose="05000000000000000000" pitchFamily="2" charset="2"/>
              <a:buNone/>
              <a:defRPr/>
            </a:pPr>
            <a:r>
              <a:rPr lang="en-US" dirty="0" smtClean="0">
                <a:latin typeface="Arial Narrow" pitchFamily="34" charset="0"/>
              </a:rPr>
              <a:t>}Message;</a:t>
            </a:r>
            <a:endParaRPr lang="en-US" dirty="0">
              <a:latin typeface="Arial Narrow" pitchFamily="34" charset="0"/>
            </a:endParaRPr>
          </a:p>
        </p:txBody>
      </p:sp>
    </p:spTree>
    <p:extLst>
      <p:ext uri="{BB962C8B-B14F-4D97-AF65-F5344CB8AC3E}">
        <p14:creationId xmlns:p14="http://schemas.microsoft.com/office/powerpoint/2010/main" val="5094345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Wrapper Functions</a:t>
            </a:r>
            <a:endParaRPr lang="en-US" dirty="0"/>
          </a:p>
        </p:txBody>
      </p:sp>
      <p:sp>
        <p:nvSpPr>
          <p:cNvPr id="4" name="Text Placeholder 3"/>
          <p:cNvSpPr>
            <a:spLocks noGrp="1"/>
          </p:cNvSpPr>
          <p:nvPr>
            <p:ph type="body" sz="quarter" idx="4294967295"/>
          </p:nvPr>
        </p:nvSpPr>
        <p:spPr bwMode="auto">
          <a:xfrm>
            <a:off x="1179195" y="2677795"/>
            <a:ext cx="6078855" cy="5486400"/>
          </a:xfrm>
          <a:prstGeom prst="rect">
            <a:avLst/>
          </a:prstGeom>
          <a:solidFill>
            <a:schemeClr val="bg1"/>
          </a:solidFill>
          <a:ln>
            <a:miter lim="800000"/>
            <a:headEnd/>
            <a:tailEnd/>
          </a:ln>
        </p:spPr>
        <p:txBody>
          <a:bodyPr wrap="square" numCol="1" anchor="t" anchorCtr="0" compatLnSpc="1">
            <a:prstTxWarp prst="textNoShape">
              <a:avLst/>
            </a:prstTxWarp>
          </a:bodyPr>
          <a:lstStyle/>
          <a:p>
            <a:r>
              <a:rPr lang="en-US" altLang="en-US" sz="2400" dirty="0" smtClean="0">
                <a:latin typeface="Arial" panose="020B0604020202020204" pitchFamily="34" charset="0"/>
              </a:rPr>
              <a:t>A wrapper function is a function in a computer program whose main purpose is to call a second function with little or no additional computation.</a:t>
            </a:r>
          </a:p>
          <a:p>
            <a:endParaRPr lang="en-US" altLang="en-US" sz="2400" dirty="0" smtClean="0">
              <a:latin typeface="Arial" panose="020B0604020202020204" pitchFamily="34" charset="0"/>
            </a:endParaRPr>
          </a:p>
          <a:p>
            <a:r>
              <a:rPr lang="en-US" altLang="en-US" sz="2400" dirty="0" smtClean="0">
                <a:latin typeface="Arial" panose="020B0604020202020204" pitchFamily="34" charset="0"/>
              </a:rPr>
              <a:t>Good uses for wrapper functions:</a:t>
            </a:r>
          </a:p>
          <a:p>
            <a:pPr lvl="2"/>
            <a:r>
              <a:rPr lang="en-US" altLang="en-US" sz="2000" dirty="0" smtClean="0">
                <a:latin typeface="Arial" panose="020B0604020202020204" pitchFamily="34" charset="0"/>
              </a:rPr>
              <a:t>Hiding the complexity of a horribly complex or unsafe, low-level API, </a:t>
            </a:r>
          </a:p>
          <a:p>
            <a:pPr lvl="2"/>
            <a:r>
              <a:rPr lang="en-US" altLang="en-US" sz="2000" dirty="0" smtClean="0">
                <a:latin typeface="Arial" panose="020B0604020202020204" pitchFamily="34" charset="0"/>
              </a:rPr>
              <a:t>Your wrapper must actually reduce complexity and/or increase safety for the common cases.</a:t>
            </a:r>
          </a:p>
          <a:p>
            <a:pPr lvl="2"/>
            <a:r>
              <a:rPr lang="en-US" altLang="en-US" sz="2000" dirty="0" smtClean="0">
                <a:latin typeface="Arial" panose="020B0604020202020204" pitchFamily="34" charset="0"/>
              </a:rPr>
              <a:t>Making something cross-platform when you are writing a generic library or have a good reason to believe it needs to be cross-platform.</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498" y="2789238"/>
            <a:ext cx="33940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54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dissolve">
                                      <p:cBhvr>
                                        <p:cTn id="20" dur="500"/>
                                        <p:tgtEl>
                                          <p:spTgt spid="4">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Wrapper Functions - Example</a:t>
            </a:r>
            <a:endParaRPr lang="en-US" dirty="0"/>
          </a:p>
        </p:txBody>
      </p:sp>
      <p:sp>
        <p:nvSpPr>
          <p:cNvPr id="4" name="Rectangle 2"/>
          <p:cNvSpPr txBox="1">
            <a:spLocks noChangeArrowheads="1"/>
          </p:cNvSpPr>
          <p:nvPr/>
        </p:nvSpPr>
        <p:spPr>
          <a:xfrm>
            <a:off x="1201420" y="2004060"/>
            <a:ext cx="8228013" cy="5200650"/>
          </a:xfrm>
          <a:prstGeom prst="rect">
            <a:avLst/>
          </a:prstGeom>
        </p:spPr>
        <p:txBody>
          <a:bodyPr>
            <a:normAutofit fontScale="92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2200" b="1" dirty="0" smtClean="0">
                <a:latin typeface="Arial" pitchFamily="34" charset="0"/>
              </a:rPr>
              <a:t>Function to read data over </a:t>
            </a:r>
            <a:r>
              <a:rPr lang="en-US" sz="2200" b="1" dirty="0" err="1" smtClean="0">
                <a:latin typeface="Arial" pitchFamily="34" charset="0"/>
              </a:rPr>
              <a:t>tcp</a:t>
            </a:r>
            <a:endParaRPr lang="en-US" sz="2200" b="1" dirty="0" smtClean="0">
              <a:latin typeface="Arial" pitchFamily="34" charset="0"/>
            </a:endParaRPr>
          </a:p>
          <a:p>
            <a:pPr>
              <a:buFont typeface="Wingdings" panose="05000000000000000000" pitchFamily="2" charset="2"/>
              <a:buNone/>
              <a:defRPr/>
            </a:pPr>
            <a:r>
              <a:rPr lang="en-US" sz="1800" dirty="0" err="1" smtClean="0">
                <a:latin typeface="Arial" pitchFamily="34" charset="0"/>
              </a:rPr>
              <a:t>ReturnType</a:t>
            </a:r>
            <a:r>
              <a:rPr lang="en-US" sz="1800" dirty="0" smtClean="0">
                <a:latin typeface="Arial" pitchFamily="34" charset="0"/>
              </a:rPr>
              <a:t> </a:t>
            </a:r>
            <a:r>
              <a:rPr lang="en-US" sz="1800" dirty="0" err="1" smtClean="0">
                <a:latin typeface="Arial" pitchFamily="34" charset="0"/>
              </a:rPr>
              <a:t>tcpreceivedata</a:t>
            </a:r>
            <a:r>
              <a:rPr lang="en-US" sz="1800" dirty="0" smtClean="0">
                <a:latin typeface="Arial" pitchFamily="34" charset="0"/>
              </a:rPr>
              <a:t>(</a:t>
            </a:r>
            <a:r>
              <a:rPr lang="en-US" sz="1800" dirty="0" err="1" smtClean="0">
                <a:latin typeface="Arial" pitchFamily="34" charset="0"/>
              </a:rPr>
              <a:t>CommPoint</a:t>
            </a:r>
            <a:r>
              <a:rPr lang="en-US" sz="1800" dirty="0" smtClean="0">
                <a:latin typeface="Arial" pitchFamily="34" charset="0"/>
              </a:rPr>
              <a:t>  </a:t>
            </a:r>
            <a:r>
              <a:rPr lang="en-US" sz="1800" dirty="0" err="1" smtClean="0">
                <a:latin typeface="Arial" pitchFamily="34" charset="0"/>
              </a:rPr>
              <a:t>channelid</a:t>
            </a:r>
            <a:r>
              <a:rPr lang="en-US" sz="1800" dirty="0" smtClean="0">
                <a:latin typeface="Arial" pitchFamily="34" charset="0"/>
              </a:rPr>
              <a:t>, unsigned char *</a:t>
            </a:r>
            <a:r>
              <a:rPr lang="en-US" sz="1800" dirty="0" err="1" smtClean="0">
                <a:latin typeface="Arial" pitchFamily="34" charset="0"/>
              </a:rPr>
              <a:t>precvbuffer</a:t>
            </a:r>
            <a:r>
              <a:rPr lang="en-US" sz="1800" dirty="0" smtClean="0">
                <a:latin typeface="Arial" pitchFamily="34" charset="0"/>
              </a:rPr>
              <a:t>, unsigned </a:t>
            </a:r>
            <a:r>
              <a:rPr lang="en-US" sz="1800" dirty="0" err="1" smtClean="0">
                <a:latin typeface="Arial" pitchFamily="34" charset="0"/>
              </a:rPr>
              <a:t>int</a:t>
            </a:r>
            <a:r>
              <a:rPr lang="en-US" sz="1800" dirty="0" smtClean="0">
                <a:latin typeface="Arial" pitchFamily="34" charset="0"/>
              </a:rPr>
              <a:t>   </a:t>
            </a:r>
            <a:r>
              <a:rPr lang="en-US" sz="1800" dirty="0" err="1" smtClean="0">
                <a:latin typeface="Arial" pitchFamily="34" charset="0"/>
              </a:rPr>
              <a:t>datalength</a:t>
            </a:r>
            <a:r>
              <a:rPr lang="en-US" sz="1800" dirty="0" smtClean="0">
                <a:latin typeface="Arial" pitchFamily="34" charset="0"/>
              </a:rPr>
              <a:t>)</a:t>
            </a:r>
          </a:p>
          <a:p>
            <a:pPr>
              <a:buFont typeface="Wingdings" panose="05000000000000000000" pitchFamily="2" charset="2"/>
              <a:buNone/>
              <a:defRPr/>
            </a:pPr>
            <a:r>
              <a:rPr lang="en-US" sz="1800" dirty="0" smtClean="0">
                <a:latin typeface="Arial" pitchFamily="34" charset="0"/>
              </a:rPr>
              <a:t>{</a:t>
            </a:r>
          </a:p>
          <a:p>
            <a:pPr>
              <a:buFont typeface="Wingdings" panose="05000000000000000000" pitchFamily="2" charset="2"/>
              <a:buNone/>
              <a:defRPr/>
            </a:pPr>
            <a:r>
              <a:rPr lang="en-US" sz="1800" dirty="0" smtClean="0">
                <a:latin typeface="Arial" pitchFamily="34" charset="0"/>
              </a:rPr>
              <a:t>        </a:t>
            </a:r>
            <a:r>
              <a:rPr lang="en-US" sz="1800" dirty="0" err="1" smtClean="0">
                <a:latin typeface="Arial" pitchFamily="34" charset="0"/>
              </a:rPr>
              <a:t>int</a:t>
            </a:r>
            <a:r>
              <a:rPr lang="en-US" sz="1800" dirty="0" smtClean="0">
                <a:latin typeface="Arial" pitchFamily="34" charset="0"/>
              </a:rPr>
              <a:t> </a:t>
            </a:r>
            <a:r>
              <a:rPr lang="en-US" sz="1800" dirty="0" err="1" smtClean="0">
                <a:latin typeface="Arial" pitchFamily="34" charset="0"/>
              </a:rPr>
              <a:t>bytesrecved</a:t>
            </a:r>
            <a:r>
              <a:rPr lang="en-US" sz="1800" dirty="0" smtClean="0">
                <a:latin typeface="Arial" pitchFamily="34" charset="0"/>
              </a:rPr>
              <a:t> = 0;</a:t>
            </a:r>
          </a:p>
          <a:p>
            <a:pPr>
              <a:buFont typeface="Wingdings" panose="05000000000000000000" pitchFamily="2" charset="2"/>
              <a:buNone/>
              <a:defRPr/>
            </a:pPr>
            <a:r>
              <a:rPr lang="en-US" sz="1800" dirty="0" smtClean="0">
                <a:latin typeface="Arial" pitchFamily="34" charset="0"/>
              </a:rPr>
              <a:t>        </a:t>
            </a:r>
            <a:r>
              <a:rPr lang="en-US" sz="1800" dirty="0" err="1" smtClean="0">
                <a:latin typeface="Arial" pitchFamily="34" charset="0"/>
              </a:rPr>
              <a:t>int</a:t>
            </a:r>
            <a:r>
              <a:rPr lang="en-US" sz="1800" dirty="0" smtClean="0">
                <a:latin typeface="Arial" pitchFamily="34" charset="0"/>
              </a:rPr>
              <a:t> retread     = 0;</a:t>
            </a:r>
          </a:p>
          <a:p>
            <a:pPr>
              <a:buFont typeface="Wingdings" panose="05000000000000000000" pitchFamily="2" charset="2"/>
              <a:buNone/>
              <a:defRPr/>
            </a:pPr>
            <a:r>
              <a:rPr lang="en-US" sz="1800" dirty="0" smtClean="0">
                <a:latin typeface="Arial" pitchFamily="34" charset="0"/>
              </a:rPr>
              <a:t>        </a:t>
            </a:r>
            <a:r>
              <a:rPr lang="en-US" sz="1800" dirty="0" err="1" smtClean="0">
                <a:latin typeface="Arial" pitchFamily="34" charset="0"/>
              </a:rPr>
              <a:t>iwhile</a:t>
            </a:r>
            <a:r>
              <a:rPr lang="en-US" sz="1800" dirty="0" smtClean="0">
                <a:latin typeface="Arial" pitchFamily="34" charset="0"/>
              </a:rPr>
              <a:t>(</a:t>
            </a:r>
            <a:r>
              <a:rPr lang="en-US" sz="1800" dirty="0" err="1" smtClean="0">
                <a:latin typeface="Arial" pitchFamily="34" charset="0"/>
              </a:rPr>
              <a:t>bytesrecved</a:t>
            </a:r>
            <a:r>
              <a:rPr lang="en-US" sz="1800" dirty="0" smtClean="0">
                <a:latin typeface="Arial" pitchFamily="34" charset="0"/>
              </a:rPr>
              <a:t> &lt; </a:t>
            </a:r>
            <a:r>
              <a:rPr lang="en-US" sz="1800" dirty="0" err="1" smtClean="0">
                <a:latin typeface="Arial" pitchFamily="34" charset="0"/>
              </a:rPr>
              <a:t>datalength</a:t>
            </a:r>
            <a:r>
              <a:rPr lang="en-US" sz="1800" dirty="0" smtClean="0">
                <a:latin typeface="Arial" pitchFamily="34" charset="0"/>
              </a:rPr>
              <a:t>)</a:t>
            </a:r>
          </a:p>
          <a:p>
            <a:pPr>
              <a:buFont typeface="Wingdings" panose="05000000000000000000" pitchFamily="2" charset="2"/>
              <a:buNone/>
              <a:defRPr/>
            </a:pPr>
            <a:r>
              <a:rPr lang="en-US" sz="1800" dirty="0" smtClean="0">
                <a:latin typeface="Arial" pitchFamily="34" charset="0"/>
              </a:rPr>
              <a:t>        {</a:t>
            </a:r>
          </a:p>
          <a:p>
            <a:pPr>
              <a:buFont typeface="Wingdings" panose="05000000000000000000" pitchFamily="2" charset="2"/>
              <a:buNone/>
              <a:defRPr/>
            </a:pPr>
            <a:r>
              <a:rPr lang="en-US" sz="1800" dirty="0" smtClean="0">
                <a:latin typeface="Arial" pitchFamily="34" charset="0"/>
              </a:rPr>
              <a:t>                retread = read(</a:t>
            </a:r>
            <a:r>
              <a:rPr lang="en-US" sz="1800" dirty="0" err="1" smtClean="0">
                <a:latin typeface="Arial" pitchFamily="34" charset="0"/>
              </a:rPr>
              <a:t>channelid,precvbuffer+bytesrecved,datalength-bytesrecved</a:t>
            </a:r>
            <a:r>
              <a:rPr lang="en-US" sz="1800" dirty="0" smtClean="0">
                <a:latin typeface="Arial" pitchFamily="34" charset="0"/>
              </a:rPr>
              <a:t>);</a:t>
            </a:r>
          </a:p>
          <a:p>
            <a:pPr>
              <a:buFont typeface="Wingdings" panose="05000000000000000000" pitchFamily="2" charset="2"/>
              <a:buNone/>
              <a:defRPr/>
            </a:pPr>
            <a:r>
              <a:rPr lang="en-US" sz="1800" dirty="0" smtClean="0">
                <a:latin typeface="Arial" pitchFamily="34" charset="0"/>
              </a:rPr>
              <a:t>                if(0 &gt; retread)</a:t>
            </a:r>
          </a:p>
          <a:p>
            <a:pPr>
              <a:buFont typeface="Wingdings" panose="05000000000000000000" pitchFamily="2" charset="2"/>
              <a:buNone/>
              <a:defRPr/>
            </a:pPr>
            <a:r>
              <a:rPr lang="en-US" sz="1800" dirty="0" smtClean="0">
                <a:latin typeface="Arial" pitchFamily="34" charset="0"/>
              </a:rPr>
              <a:t>                {</a:t>
            </a:r>
          </a:p>
          <a:p>
            <a:pPr>
              <a:buFont typeface="Wingdings" panose="05000000000000000000" pitchFamily="2" charset="2"/>
              <a:buNone/>
              <a:defRPr/>
            </a:pPr>
            <a:r>
              <a:rPr lang="en-US" sz="1800" dirty="0" smtClean="0">
                <a:latin typeface="Arial" pitchFamily="34" charset="0"/>
              </a:rPr>
              <a:t>                        SYS_LOG_ERROR_MESSAGE("Unable to Read data");</a:t>
            </a:r>
          </a:p>
          <a:p>
            <a:pPr>
              <a:buFont typeface="Wingdings" panose="05000000000000000000" pitchFamily="2" charset="2"/>
              <a:buNone/>
              <a:defRPr/>
            </a:pPr>
            <a:r>
              <a:rPr lang="en-US" sz="1800" dirty="0" smtClean="0">
                <a:latin typeface="Arial" pitchFamily="34" charset="0"/>
              </a:rPr>
              <a:t>                        return FAILURE;</a:t>
            </a:r>
          </a:p>
          <a:p>
            <a:pPr>
              <a:buFont typeface="Wingdings" panose="05000000000000000000" pitchFamily="2" charset="2"/>
              <a:buNone/>
              <a:defRPr/>
            </a:pPr>
            <a:r>
              <a:rPr lang="en-US" sz="1800" dirty="0" smtClean="0">
                <a:latin typeface="Arial" pitchFamily="34" charset="0"/>
              </a:rPr>
              <a:t>                }</a:t>
            </a:r>
          </a:p>
          <a:p>
            <a:pPr>
              <a:buFont typeface="Wingdings" panose="05000000000000000000" pitchFamily="2" charset="2"/>
              <a:buNone/>
              <a:defRPr/>
            </a:pPr>
            <a:r>
              <a:rPr lang="en-US" sz="1800" dirty="0" smtClean="0">
                <a:latin typeface="Arial" pitchFamily="34" charset="0"/>
              </a:rPr>
              <a:t>                </a:t>
            </a:r>
            <a:r>
              <a:rPr lang="en-US" sz="1800" dirty="0" err="1" smtClean="0">
                <a:latin typeface="Arial" pitchFamily="34" charset="0"/>
              </a:rPr>
              <a:t>bytesrecved</a:t>
            </a:r>
            <a:r>
              <a:rPr lang="en-US" sz="1800" dirty="0" smtClean="0">
                <a:latin typeface="Arial" pitchFamily="34" charset="0"/>
              </a:rPr>
              <a:t> += retread;</a:t>
            </a:r>
          </a:p>
          <a:p>
            <a:pPr>
              <a:buFont typeface="Wingdings" panose="05000000000000000000" pitchFamily="2" charset="2"/>
              <a:buNone/>
              <a:defRPr/>
            </a:pPr>
            <a:r>
              <a:rPr lang="en-US" sz="1800" dirty="0" smtClean="0">
                <a:latin typeface="Arial" pitchFamily="34" charset="0"/>
              </a:rPr>
              <a:t>        }</a:t>
            </a:r>
          </a:p>
          <a:p>
            <a:pPr>
              <a:buFont typeface="Wingdings" panose="05000000000000000000" pitchFamily="2" charset="2"/>
              <a:buNone/>
              <a:defRPr/>
            </a:pPr>
            <a:r>
              <a:rPr lang="en-US" sz="1800" dirty="0" smtClean="0">
                <a:latin typeface="Arial" pitchFamily="34" charset="0"/>
              </a:rPr>
              <a:t>        return SUCCESS;</a:t>
            </a:r>
          </a:p>
          <a:p>
            <a:pPr>
              <a:buFont typeface="Wingdings" panose="05000000000000000000" pitchFamily="2" charset="2"/>
              <a:buNone/>
              <a:defRPr/>
            </a:pPr>
            <a:r>
              <a:rPr lang="en-US" sz="1800" dirty="0" smtClean="0">
                <a:latin typeface="Arial" pitchFamily="34" charset="0"/>
              </a:rPr>
              <a:t>}</a:t>
            </a:r>
          </a:p>
        </p:txBody>
      </p:sp>
    </p:spTree>
    <p:extLst>
      <p:ext uri="{BB962C8B-B14F-4D97-AF65-F5344CB8AC3E}">
        <p14:creationId xmlns:p14="http://schemas.microsoft.com/office/powerpoint/2010/main" val="734457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Wrapper Functions - Example</a:t>
            </a:r>
            <a:endParaRPr lang="en-US" dirty="0"/>
          </a:p>
        </p:txBody>
      </p:sp>
      <p:sp>
        <p:nvSpPr>
          <p:cNvPr id="4" name="Rectangle 2"/>
          <p:cNvSpPr txBox="1">
            <a:spLocks noChangeArrowheads="1"/>
          </p:cNvSpPr>
          <p:nvPr/>
        </p:nvSpPr>
        <p:spPr>
          <a:xfrm>
            <a:off x="1108710" y="2312670"/>
            <a:ext cx="8469313" cy="5200650"/>
          </a:xfrm>
          <a:prstGeom prst="rect">
            <a:avLst/>
          </a:prstGeom>
          <a:ln>
            <a:noFill/>
          </a:ln>
        </p:spPr>
        <p:txBody>
          <a:bodyPr>
            <a:normAutofit fontScale="700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3400" b="1" dirty="0" smtClean="0">
                <a:latin typeface="Arial" pitchFamily="34" charset="0"/>
              </a:rPr>
              <a:t>Function to copy “</a:t>
            </a:r>
            <a:r>
              <a:rPr lang="en-US" sz="3400" b="1" dirty="0" err="1" smtClean="0">
                <a:latin typeface="Arial" pitchFamily="34" charset="0"/>
              </a:rPr>
              <a:t>TrsfrPacket</a:t>
            </a:r>
            <a:r>
              <a:rPr lang="en-US" sz="3400" b="1" dirty="0" smtClean="0">
                <a:latin typeface="Arial" pitchFamily="34" charset="0"/>
              </a:rPr>
              <a:t>” to “Message”</a:t>
            </a:r>
          </a:p>
          <a:p>
            <a:pPr>
              <a:buFont typeface="Wingdings" panose="05000000000000000000" pitchFamily="2" charset="2"/>
              <a:buNone/>
              <a:defRPr/>
            </a:pPr>
            <a:r>
              <a:rPr lang="en-US" sz="3600" dirty="0" err="1" smtClean="0">
                <a:latin typeface="Arial" pitchFamily="34" charset="0"/>
              </a:rPr>
              <a:t>ReturnType</a:t>
            </a:r>
            <a:r>
              <a:rPr lang="en-US" sz="3600" dirty="0" smtClean="0">
                <a:latin typeface="Arial" pitchFamily="34" charset="0"/>
              </a:rPr>
              <a:t> </a:t>
            </a:r>
            <a:r>
              <a:rPr lang="en-US" sz="3600" dirty="0" err="1" smtClean="0">
                <a:latin typeface="Arial" pitchFamily="34" charset="0"/>
              </a:rPr>
              <a:t>createmessagefrompacket</a:t>
            </a:r>
            <a:r>
              <a:rPr lang="en-US" sz="3600" dirty="0" smtClean="0">
                <a:latin typeface="Arial" pitchFamily="34" charset="0"/>
              </a:rPr>
              <a:t>(</a:t>
            </a:r>
            <a:r>
              <a:rPr lang="en-US" sz="3600" dirty="0" err="1" smtClean="0">
                <a:latin typeface="Arial" pitchFamily="34" charset="0"/>
              </a:rPr>
              <a:t>TrsfrPacket</a:t>
            </a:r>
            <a:r>
              <a:rPr lang="en-US" sz="3600" dirty="0" smtClean="0">
                <a:latin typeface="Arial" pitchFamily="34" charset="0"/>
              </a:rPr>
              <a:t> *</a:t>
            </a:r>
            <a:r>
              <a:rPr lang="en-US" sz="3600" dirty="0" err="1" smtClean="0">
                <a:latin typeface="Arial" pitchFamily="34" charset="0"/>
              </a:rPr>
              <a:t>precvbuffer</a:t>
            </a:r>
            <a:r>
              <a:rPr lang="en-US" sz="3600" dirty="0" smtClean="0">
                <a:latin typeface="Arial" pitchFamily="34" charset="0"/>
              </a:rPr>
              <a:t>, Message *</a:t>
            </a:r>
            <a:r>
              <a:rPr lang="en-US" sz="3600" dirty="0" err="1" smtClean="0">
                <a:latin typeface="Arial" pitchFamily="34" charset="0"/>
              </a:rPr>
              <a:t>pmsg</a:t>
            </a:r>
            <a:r>
              <a:rPr lang="en-US" sz="3600" dirty="0" smtClean="0">
                <a:latin typeface="Arial" pitchFamily="34" charset="0"/>
              </a:rPr>
              <a:t>)</a:t>
            </a:r>
          </a:p>
          <a:p>
            <a:pPr>
              <a:buFont typeface="Wingdings" panose="05000000000000000000" pitchFamily="2" charset="2"/>
              <a:buNone/>
              <a:defRPr/>
            </a:pPr>
            <a:r>
              <a:rPr lang="en-US" sz="3600" dirty="0" smtClean="0">
                <a:latin typeface="Arial" pitchFamily="34" charset="0"/>
              </a:rPr>
              <a:t>{</a:t>
            </a:r>
          </a:p>
          <a:p>
            <a:pPr>
              <a:buFont typeface="Wingdings" panose="05000000000000000000" pitchFamily="2" charset="2"/>
              <a:buNone/>
              <a:defRPr/>
            </a:pPr>
            <a:r>
              <a:rPr lang="en-US" sz="3600" dirty="0" smtClean="0">
                <a:latin typeface="Arial" pitchFamily="34" charset="0"/>
              </a:rPr>
              <a:t>        if((NULL == </a:t>
            </a:r>
            <a:r>
              <a:rPr lang="en-US" sz="3600" dirty="0" err="1" smtClean="0">
                <a:latin typeface="Arial" pitchFamily="34" charset="0"/>
              </a:rPr>
              <a:t>precvbuffer</a:t>
            </a:r>
            <a:r>
              <a:rPr lang="en-US" sz="3600" dirty="0" smtClean="0">
                <a:latin typeface="Arial" pitchFamily="34" charset="0"/>
              </a:rPr>
              <a:t>) || (NULL == </a:t>
            </a:r>
            <a:r>
              <a:rPr lang="en-US" sz="3600" dirty="0" err="1" smtClean="0">
                <a:latin typeface="Arial" pitchFamily="34" charset="0"/>
              </a:rPr>
              <a:t>pmsg</a:t>
            </a:r>
            <a:r>
              <a:rPr lang="en-US" sz="3600" dirty="0" smtClean="0">
                <a:latin typeface="Arial" pitchFamily="34" charset="0"/>
              </a:rPr>
              <a:t>))</a:t>
            </a:r>
          </a:p>
          <a:p>
            <a:pPr>
              <a:buFont typeface="Wingdings" panose="05000000000000000000" pitchFamily="2" charset="2"/>
              <a:buNone/>
              <a:defRPr/>
            </a:pPr>
            <a:r>
              <a:rPr lang="en-US" sz="3600" dirty="0" smtClean="0">
                <a:latin typeface="Arial" pitchFamily="34" charset="0"/>
              </a:rPr>
              <a:t>        {</a:t>
            </a:r>
          </a:p>
          <a:p>
            <a:pPr>
              <a:buFont typeface="Wingdings" panose="05000000000000000000" pitchFamily="2" charset="2"/>
              <a:buNone/>
              <a:defRPr/>
            </a:pPr>
            <a:r>
              <a:rPr lang="en-US" sz="3600" dirty="0" smtClean="0">
                <a:latin typeface="Arial" pitchFamily="34" charset="0"/>
              </a:rPr>
              <a:t>                SYS_LOG_ERROR_MESSAGE("packet/</a:t>
            </a:r>
            <a:r>
              <a:rPr lang="en-US" sz="3600" dirty="0" err="1" smtClean="0">
                <a:latin typeface="Arial" pitchFamily="34" charset="0"/>
              </a:rPr>
              <a:t>msg</a:t>
            </a:r>
            <a:r>
              <a:rPr lang="en-US" sz="3600" dirty="0" smtClean="0">
                <a:latin typeface="Arial" pitchFamily="34" charset="0"/>
              </a:rPr>
              <a:t> references invalid");</a:t>
            </a:r>
          </a:p>
          <a:p>
            <a:pPr>
              <a:buFont typeface="Wingdings" panose="05000000000000000000" pitchFamily="2" charset="2"/>
              <a:buNone/>
              <a:defRPr/>
            </a:pPr>
            <a:r>
              <a:rPr lang="en-US" sz="3600" dirty="0" smtClean="0">
                <a:latin typeface="Arial" pitchFamily="34" charset="0"/>
              </a:rPr>
              <a:t>                return FAILURE;</a:t>
            </a:r>
          </a:p>
          <a:p>
            <a:pPr>
              <a:buFont typeface="Wingdings" panose="05000000000000000000" pitchFamily="2" charset="2"/>
              <a:buNone/>
              <a:defRPr/>
            </a:pPr>
            <a:r>
              <a:rPr lang="en-US" sz="3600" dirty="0" smtClean="0">
                <a:latin typeface="Arial" pitchFamily="34" charset="0"/>
              </a:rPr>
              <a:t>        }</a:t>
            </a:r>
          </a:p>
          <a:p>
            <a:pPr>
              <a:buFont typeface="Wingdings" panose="05000000000000000000" pitchFamily="2" charset="2"/>
              <a:buNone/>
              <a:defRPr/>
            </a:pPr>
            <a:r>
              <a:rPr lang="en-US" sz="3600" dirty="0" smtClean="0">
                <a:latin typeface="Arial" pitchFamily="34" charset="0"/>
              </a:rPr>
              <a:t>        </a:t>
            </a:r>
            <a:r>
              <a:rPr lang="en-US" sz="3600" dirty="0" err="1" smtClean="0">
                <a:latin typeface="Arial" pitchFamily="34" charset="0"/>
              </a:rPr>
              <a:t>memcpy</a:t>
            </a:r>
            <a:r>
              <a:rPr lang="en-US" sz="3600" dirty="0" smtClean="0">
                <a:latin typeface="Arial" pitchFamily="34" charset="0"/>
              </a:rPr>
              <a:t>(</a:t>
            </a:r>
            <a:r>
              <a:rPr lang="en-US" sz="3600" dirty="0" err="1" smtClean="0">
                <a:latin typeface="Arial" pitchFamily="34" charset="0"/>
              </a:rPr>
              <a:t>pmsg</a:t>
            </a:r>
            <a:r>
              <a:rPr lang="en-US" sz="3600" dirty="0" smtClean="0">
                <a:latin typeface="Arial" pitchFamily="34" charset="0"/>
              </a:rPr>
              <a:t>, </a:t>
            </a:r>
            <a:r>
              <a:rPr lang="en-US" sz="3600" dirty="0" err="1" smtClean="0">
                <a:latin typeface="Arial" pitchFamily="34" charset="0"/>
              </a:rPr>
              <a:t>precvbuffer</a:t>
            </a:r>
            <a:r>
              <a:rPr lang="en-US" sz="3600" dirty="0" smtClean="0">
                <a:latin typeface="Arial" pitchFamily="34" charset="0"/>
              </a:rPr>
              <a:t>-&gt;buffer, </a:t>
            </a:r>
            <a:r>
              <a:rPr lang="en-US" sz="3600" dirty="0" err="1" smtClean="0">
                <a:latin typeface="Arial" pitchFamily="34" charset="0"/>
              </a:rPr>
              <a:t>sizeof</a:t>
            </a:r>
            <a:r>
              <a:rPr lang="en-US" sz="3600" dirty="0" smtClean="0">
                <a:latin typeface="Arial" pitchFamily="34" charset="0"/>
              </a:rPr>
              <a:t>(Message));</a:t>
            </a:r>
          </a:p>
          <a:p>
            <a:pPr>
              <a:buFont typeface="Wingdings" panose="05000000000000000000" pitchFamily="2" charset="2"/>
              <a:buNone/>
              <a:defRPr/>
            </a:pPr>
            <a:r>
              <a:rPr lang="en-US" sz="3600" dirty="0" smtClean="0">
                <a:latin typeface="Arial" pitchFamily="34" charset="0"/>
              </a:rPr>
              <a:t>        return SUCCESS;</a:t>
            </a:r>
          </a:p>
          <a:p>
            <a:pPr>
              <a:buFont typeface="Wingdings" panose="05000000000000000000" pitchFamily="2" charset="2"/>
              <a:buNone/>
              <a:defRPr/>
            </a:pPr>
            <a:r>
              <a:rPr lang="en-US" sz="3600" dirty="0" smtClean="0">
                <a:latin typeface="Arial" pitchFamily="34" charset="0"/>
              </a:rPr>
              <a:t>}</a:t>
            </a:r>
          </a:p>
        </p:txBody>
      </p:sp>
    </p:spTree>
    <p:extLst>
      <p:ext uri="{BB962C8B-B14F-4D97-AF65-F5344CB8AC3E}">
        <p14:creationId xmlns:p14="http://schemas.microsoft.com/office/powerpoint/2010/main" val="3394105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Wrapper Functions - Example</a:t>
            </a:r>
            <a:endParaRPr lang="en-US" dirty="0"/>
          </a:p>
        </p:txBody>
      </p:sp>
      <p:sp>
        <p:nvSpPr>
          <p:cNvPr id="4" name="Rectangle 2"/>
          <p:cNvSpPr txBox="1">
            <a:spLocks noChangeArrowheads="1"/>
          </p:cNvSpPr>
          <p:nvPr/>
        </p:nvSpPr>
        <p:spPr>
          <a:xfrm>
            <a:off x="2145952" y="2598420"/>
            <a:ext cx="8469312" cy="5200650"/>
          </a:xfrm>
          <a:prstGeom prst="rect">
            <a:avLst/>
          </a:prstGeom>
          <a:ln>
            <a:noFill/>
          </a:ln>
        </p:spPr>
        <p:txBody>
          <a:bodyPr>
            <a:normAutofit lnSpcReduction="1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2100" b="1" dirty="0" smtClean="0">
                <a:latin typeface="Arial" pitchFamily="34" charset="0"/>
              </a:rPr>
              <a:t>Function to copy “Message” to “</a:t>
            </a:r>
            <a:r>
              <a:rPr lang="en-US" sz="2100" b="1" dirty="0" err="1" smtClean="0">
                <a:latin typeface="Arial" pitchFamily="34" charset="0"/>
              </a:rPr>
              <a:t>TrsfrPacket</a:t>
            </a:r>
            <a:r>
              <a:rPr lang="en-US" sz="2100" b="1" dirty="0" smtClean="0">
                <a:latin typeface="Arial" pitchFamily="34" charset="0"/>
              </a:rPr>
              <a:t>”</a:t>
            </a:r>
          </a:p>
          <a:p>
            <a:pPr>
              <a:buFont typeface="Wingdings" panose="05000000000000000000" pitchFamily="2" charset="2"/>
              <a:buNone/>
              <a:defRPr/>
            </a:pPr>
            <a:r>
              <a:rPr lang="en-US" sz="2300" dirty="0" err="1" smtClean="0">
                <a:latin typeface="Arial" pitchFamily="34" charset="0"/>
              </a:rPr>
              <a:t>ReturnType</a:t>
            </a:r>
            <a:r>
              <a:rPr lang="en-US" sz="2300" dirty="0" smtClean="0">
                <a:latin typeface="Arial" pitchFamily="34" charset="0"/>
              </a:rPr>
              <a:t> </a:t>
            </a:r>
            <a:r>
              <a:rPr lang="en-US" sz="2300" dirty="0" err="1" smtClean="0">
                <a:latin typeface="Arial" pitchFamily="34" charset="0"/>
              </a:rPr>
              <a:t>createpacketfrommessage</a:t>
            </a:r>
            <a:r>
              <a:rPr lang="en-US" sz="2300" dirty="0" smtClean="0">
                <a:latin typeface="Arial" pitchFamily="34" charset="0"/>
              </a:rPr>
              <a:t>(Message *</a:t>
            </a:r>
            <a:r>
              <a:rPr lang="en-US" sz="2300" dirty="0" err="1" smtClean="0">
                <a:latin typeface="Arial" pitchFamily="34" charset="0"/>
              </a:rPr>
              <a:t>pmsg</a:t>
            </a:r>
            <a:r>
              <a:rPr lang="en-US" sz="2300" dirty="0" smtClean="0">
                <a:latin typeface="Arial" pitchFamily="34" charset="0"/>
              </a:rPr>
              <a:t>, </a:t>
            </a:r>
            <a:r>
              <a:rPr lang="en-US" sz="2300" dirty="0" err="1" smtClean="0">
                <a:latin typeface="Arial" pitchFamily="34" charset="0"/>
              </a:rPr>
              <a:t>TrsfrPacket</a:t>
            </a:r>
            <a:r>
              <a:rPr lang="en-US" sz="2300" dirty="0" smtClean="0">
                <a:latin typeface="Arial" pitchFamily="34" charset="0"/>
              </a:rPr>
              <a:t> *</a:t>
            </a:r>
            <a:r>
              <a:rPr lang="en-US" sz="2300" dirty="0" err="1" smtClean="0">
                <a:latin typeface="Arial" pitchFamily="34" charset="0"/>
              </a:rPr>
              <a:t>precvbuffer</a:t>
            </a:r>
            <a:r>
              <a:rPr lang="en-US" sz="2300" dirty="0" smtClean="0">
                <a:latin typeface="Arial" pitchFamily="34" charset="0"/>
              </a:rPr>
              <a:t>)</a:t>
            </a:r>
          </a:p>
          <a:p>
            <a:pPr>
              <a:buFont typeface="Wingdings" panose="05000000000000000000" pitchFamily="2" charset="2"/>
              <a:buNone/>
              <a:defRPr/>
            </a:pPr>
            <a:r>
              <a:rPr lang="en-US" sz="2300" dirty="0" smtClean="0">
                <a:latin typeface="Arial" pitchFamily="34" charset="0"/>
              </a:rPr>
              <a:t>{</a:t>
            </a:r>
          </a:p>
          <a:p>
            <a:pPr>
              <a:buFont typeface="Wingdings" panose="05000000000000000000" pitchFamily="2" charset="2"/>
              <a:buNone/>
              <a:defRPr/>
            </a:pPr>
            <a:r>
              <a:rPr lang="en-US" sz="2300" dirty="0" smtClean="0">
                <a:latin typeface="Arial" pitchFamily="34" charset="0"/>
              </a:rPr>
              <a:t>        if((NULL == </a:t>
            </a:r>
            <a:r>
              <a:rPr lang="en-US" sz="2300" dirty="0" err="1" smtClean="0">
                <a:latin typeface="Arial" pitchFamily="34" charset="0"/>
              </a:rPr>
              <a:t>precvbuffer</a:t>
            </a:r>
            <a:r>
              <a:rPr lang="en-US" sz="2300" dirty="0" smtClean="0">
                <a:latin typeface="Arial" pitchFamily="34" charset="0"/>
              </a:rPr>
              <a:t>) || (NULL == </a:t>
            </a:r>
            <a:r>
              <a:rPr lang="en-US" sz="2300" dirty="0" err="1" smtClean="0">
                <a:latin typeface="Arial" pitchFamily="34" charset="0"/>
              </a:rPr>
              <a:t>pmsg</a:t>
            </a:r>
            <a:r>
              <a:rPr lang="en-US" sz="2300" dirty="0" smtClean="0">
                <a:latin typeface="Arial" pitchFamily="34" charset="0"/>
              </a:rPr>
              <a:t>))</a:t>
            </a:r>
          </a:p>
          <a:p>
            <a:pPr>
              <a:buFont typeface="Wingdings" panose="05000000000000000000" pitchFamily="2" charset="2"/>
              <a:buNone/>
              <a:defRPr/>
            </a:pPr>
            <a:r>
              <a:rPr lang="en-US" sz="2300" dirty="0" smtClean="0">
                <a:latin typeface="Arial" pitchFamily="34" charset="0"/>
              </a:rPr>
              <a:t>        {</a:t>
            </a:r>
          </a:p>
          <a:p>
            <a:pPr>
              <a:buFont typeface="Wingdings" panose="05000000000000000000" pitchFamily="2" charset="2"/>
              <a:buNone/>
              <a:defRPr/>
            </a:pPr>
            <a:r>
              <a:rPr lang="en-US" sz="2300" dirty="0" smtClean="0">
                <a:latin typeface="Arial" pitchFamily="34" charset="0"/>
              </a:rPr>
              <a:t>                SYS_LOG_ERROR_MESSAGE("packet/</a:t>
            </a:r>
            <a:r>
              <a:rPr lang="en-US" sz="2300" dirty="0" err="1" smtClean="0">
                <a:latin typeface="Arial" pitchFamily="34" charset="0"/>
              </a:rPr>
              <a:t>msg</a:t>
            </a:r>
            <a:r>
              <a:rPr lang="en-US" sz="2300" dirty="0" smtClean="0">
                <a:latin typeface="Arial" pitchFamily="34" charset="0"/>
              </a:rPr>
              <a:t> references invalid");</a:t>
            </a:r>
          </a:p>
          <a:p>
            <a:pPr>
              <a:buFont typeface="Wingdings" panose="05000000000000000000" pitchFamily="2" charset="2"/>
              <a:buNone/>
              <a:defRPr/>
            </a:pPr>
            <a:r>
              <a:rPr lang="en-US" sz="2300" dirty="0" smtClean="0">
                <a:latin typeface="Arial" pitchFamily="34" charset="0"/>
              </a:rPr>
              <a:t>                return FAILURE;</a:t>
            </a:r>
          </a:p>
          <a:p>
            <a:pPr>
              <a:buFont typeface="Wingdings" panose="05000000000000000000" pitchFamily="2" charset="2"/>
              <a:buNone/>
              <a:defRPr/>
            </a:pPr>
            <a:r>
              <a:rPr lang="en-US" sz="2300" dirty="0" smtClean="0">
                <a:latin typeface="Arial" pitchFamily="34" charset="0"/>
              </a:rPr>
              <a:t>        }</a:t>
            </a:r>
          </a:p>
          <a:p>
            <a:pPr>
              <a:buFont typeface="Wingdings" panose="05000000000000000000" pitchFamily="2" charset="2"/>
              <a:buNone/>
              <a:defRPr/>
            </a:pPr>
            <a:r>
              <a:rPr lang="en-US" sz="2300" dirty="0" smtClean="0">
                <a:latin typeface="Arial" pitchFamily="34" charset="0"/>
              </a:rPr>
              <a:t>        </a:t>
            </a:r>
            <a:r>
              <a:rPr lang="en-US" sz="2300" dirty="0" err="1" smtClean="0">
                <a:latin typeface="Arial" pitchFamily="34" charset="0"/>
              </a:rPr>
              <a:t>memcpy</a:t>
            </a:r>
            <a:r>
              <a:rPr lang="en-US" sz="2300" dirty="0" smtClean="0">
                <a:latin typeface="Arial" pitchFamily="34" charset="0"/>
              </a:rPr>
              <a:t>(</a:t>
            </a:r>
            <a:r>
              <a:rPr lang="en-US" sz="2300" dirty="0" err="1" smtClean="0">
                <a:latin typeface="Arial" pitchFamily="34" charset="0"/>
              </a:rPr>
              <a:t>precvbuffer</a:t>
            </a:r>
            <a:r>
              <a:rPr lang="en-US" sz="2300" dirty="0" smtClean="0">
                <a:latin typeface="Arial" pitchFamily="34" charset="0"/>
              </a:rPr>
              <a:t>-&gt;buffer, </a:t>
            </a:r>
            <a:r>
              <a:rPr lang="en-US" sz="2300" dirty="0" err="1" smtClean="0">
                <a:latin typeface="Arial" pitchFamily="34" charset="0"/>
              </a:rPr>
              <a:t>pmsg</a:t>
            </a:r>
            <a:r>
              <a:rPr lang="en-US" sz="2300" dirty="0" smtClean="0">
                <a:latin typeface="Arial" pitchFamily="34" charset="0"/>
              </a:rPr>
              <a:t>, </a:t>
            </a:r>
            <a:r>
              <a:rPr lang="en-US" sz="2300" dirty="0" err="1" smtClean="0">
                <a:latin typeface="Arial" pitchFamily="34" charset="0"/>
              </a:rPr>
              <a:t>sizeof</a:t>
            </a:r>
            <a:r>
              <a:rPr lang="en-US" sz="2300" dirty="0" smtClean="0">
                <a:latin typeface="Arial" pitchFamily="34" charset="0"/>
              </a:rPr>
              <a:t>(Message));</a:t>
            </a:r>
          </a:p>
          <a:p>
            <a:pPr>
              <a:buFont typeface="Wingdings" panose="05000000000000000000" pitchFamily="2" charset="2"/>
              <a:buNone/>
              <a:defRPr/>
            </a:pPr>
            <a:r>
              <a:rPr lang="en-US" sz="2300" dirty="0" smtClean="0">
                <a:latin typeface="Arial" pitchFamily="34" charset="0"/>
              </a:rPr>
              <a:t>        return SUCCESS;</a:t>
            </a:r>
          </a:p>
          <a:p>
            <a:pPr>
              <a:buFont typeface="Wingdings" panose="05000000000000000000" pitchFamily="2" charset="2"/>
              <a:buNone/>
              <a:defRPr/>
            </a:pPr>
            <a:r>
              <a:rPr lang="en-US" sz="2300" dirty="0" smtClean="0">
                <a:latin typeface="Arial" pitchFamily="34" charset="0"/>
              </a:rPr>
              <a:t>}</a:t>
            </a:r>
            <a:endParaRPr lang="en-US" sz="1800" dirty="0" smtClean="0">
              <a:latin typeface="Arial" pitchFamily="34" charset="0"/>
            </a:endParaRPr>
          </a:p>
        </p:txBody>
      </p:sp>
    </p:spTree>
    <p:extLst>
      <p:ext uri="{BB962C8B-B14F-4D97-AF65-F5344CB8AC3E}">
        <p14:creationId xmlns:p14="http://schemas.microsoft.com/office/powerpoint/2010/main" val="430028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Finite State Machine (FSM)</a:t>
            </a:r>
            <a:endParaRPr lang="en-US" dirty="0"/>
          </a:p>
        </p:txBody>
      </p:sp>
      <p:sp>
        <p:nvSpPr>
          <p:cNvPr id="6" name="Rectangle 2"/>
          <p:cNvSpPr txBox="1">
            <a:spLocks noChangeArrowheads="1"/>
          </p:cNvSpPr>
          <p:nvPr/>
        </p:nvSpPr>
        <p:spPr>
          <a:xfrm>
            <a:off x="1783080" y="2663190"/>
            <a:ext cx="5657850" cy="4953000"/>
          </a:xfrm>
          <a:prstGeom prst="rect">
            <a:avLst/>
          </a:prstGeom>
          <a:ln>
            <a:noFill/>
          </a:ln>
        </p:spPr>
        <p:txBody>
          <a:bodyPr>
            <a:normAutofit fontScale="77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z="3100" dirty="0" smtClean="0">
                <a:latin typeface="Arial" pitchFamily="34" charset="0"/>
              </a:rPr>
              <a:t>In FSM</a:t>
            </a:r>
          </a:p>
          <a:p>
            <a:pPr lvl="2">
              <a:defRPr/>
            </a:pPr>
            <a:r>
              <a:rPr lang="en-US" sz="3100" dirty="0" smtClean="0">
                <a:latin typeface="Arial" pitchFamily="34" charset="0"/>
              </a:rPr>
              <a:t>Events result in action defined by the protocol/system behavior or specification</a:t>
            </a:r>
          </a:p>
          <a:p>
            <a:pPr lvl="2">
              <a:defRPr/>
            </a:pPr>
            <a:r>
              <a:rPr lang="en-US" sz="3100" dirty="0" smtClean="0">
                <a:latin typeface="Arial" pitchFamily="34" charset="0"/>
              </a:rPr>
              <a:t>Event are processed one at a time</a:t>
            </a:r>
          </a:p>
          <a:p>
            <a:pPr lvl="3">
              <a:defRPr/>
            </a:pPr>
            <a:r>
              <a:rPr lang="en-US" dirty="0" smtClean="0">
                <a:latin typeface="Arial" pitchFamily="34" charset="0"/>
              </a:rPr>
              <a:t>Asynchronous in nature  and are generated by messages from other nodes or Timer expiry</a:t>
            </a:r>
          </a:p>
          <a:p>
            <a:pPr>
              <a:defRPr/>
            </a:pPr>
            <a:r>
              <a:rPr lang="en-US" sz="3400" dirty="0" smtClean="0">
                <a:latin typeface="Arial" pitchFamily="34" charset="0"/>
              </a:rPr>
              <a:t>FSM implementation in `C`</a:t>
            </a:r>
          </a:p>
          <a:p>
            <a:pPr lvl="1">
              <a:defRPr/>
            </a:pPr>
            <a:r>
              <a:rPr lang="en-US" sz="3400" dirty="0" smtClean="0">
                <a:latin typeface="Arial" pitchFamily="34" charset="0"/>
              </a:rPr>
              <a:t>switch/case construct</a:t>
            </a:r>
          </a:p>
          <a:p>
            <a:pPr lvl="1">
              <a:defRPr/>
            </a:pPr>
            <a:r>
              <a:rPr lang="en-US" sz="3400" dirty="0" smtClean="0">
                <a:latin typeface="Arial" pitchFamily="34" charset="0"/>
              </a:rPr>
              <a:t>Array of function pointers</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093" y="2759710"/>
            <a:ext cx="357822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28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dissolve">
                                      <p:cBhvr>
                                        <p:cTn id="13" dur="500"/>
                                        <p:tgtEl>
                                          <p:spTgt spid="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dissolve">
                                      <p:cBhvr>
                                        <p:cTn id="16" dur="500"/>
                                        <p:tgtEl>
                                          <p:spTgt spid="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dissolve">
                                      <p:cBhvr>
                                        <p:cTn id="24" dur="500"/>
                                        <p:tgtEl>
                                          <p:spTgt spid="6">
                                            <p:txEl>
                                              <p:pRg st="4" end="4"/>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dissolve">
                                      <p:cBhvr>
                                        <p:cTn id="27" dur="500"/>
                                        <p:tgtEl>
                                          <p:spTgt spid="6">
                                            <p:txEl>
                                              <p:pRg st="5" end="5"/>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dissolve">
                                      <p:cBhvr>
                                        <p:cTn id="3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dirty="0">
                <a:latin typeface="Arial" pitchFamily="34" charset="0"/>
              </a:rPr>
              <a:t>Finite State Machine (FSM)</a:t>
            </a:r>
            <a:endParaRPr lang="en-US" dirty="0"/>
          </a:p>
        </p:txBody>
      </p:sp>
      <p:sp>
        <p:nvSpPr>
          <p:cNvPr id="4" name="Text Box 4"/>
          <p:cNvSpPr txBox="1">
            <a:spLocks noChangeArrowheads="1"/>
          </p:cNvSpPr>
          <p:nvPr/>
        </p:nvSpPr>
        <p:spPr bwMode="auto">
          <a:xfrm>
            <a:off x="937261" y="2747010"/>
            <a:ext cx="5269230" cy="366869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numCol="1" anchor="t" anchorCtr="0" compatLnSpc="1">
            <a:prstTxWarp prst="textNoShape">
              <a:avLst/>
            </a:prstTxWarp>
            <a:sp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#define MAX_STATES	3</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#define MAX_EVENTS	3</a:t>
            </a:r>
          </a:p>
          <a:p>
            <a:pPr lvl="2">
              <a:buFont typeface="Wingdings" panose="05000000000000000000" pitchFamily="2" charset="2"/>
              <a:buNone/>
            </a:pPr>
            <a:r>
              <a:rPr lang="en-US" altLang="en-US" sz="1400" b="1" dirty="0" err="1" smtClean="0">
                <a:solidFill>
                  <a:srgbClr val="2D1D51"/>
                </a:solidFill>
                <a:latin typeface="Courier New" panose="02070309020205020404" pitchFamily="49" charset="0"/>
              </a:rPr>
              <a:t>typedef</a:t>
            </a:r>
            <a:r>
              <a:rPr lang="en-US" altLang="en-US" sz="1400" b="1" dirty="0" smtClean="0">
                <a:solidFill>
                  <a:srgbClr val="2D1D51"/>
                </a:solidFill>
                <a:latin typeface="Courier New" panose="02070309020205020404" pitchFamily="49" charset="0"/>
              </a:rPr>
              <a:t> </a:t>
            </a:r>
            <a:r>
              <a:rPr lang="en-US" altLang="en-US" sz="1400" b="1" dirty="0" err="1" smtClean="0">
                <a:solidFill>
                  <a:srgbClr val="2D1D51"/>
                </a:solidFill>
                <a:latin typeface="Courier New" panose="02070309020205020404" pitchFamily="49" charset="0"/>
              </a:rPr>
              <a:t>enum</a:t>
            </a:r>
            <a:r>
              <a:rPr lang="en-US" altLang="en-US" sz="1400" b="1" dirty="0" smtClean="0">
                <a:solidFill>
                  <a:srgbClr val="2D1D51"/>
                </a:solidFill>
                <a:latin typeface="Courier New" panose="02070309020205020404" pitchFamily="49" charset="0"/>
              </a:rPr>
              <a:t> {</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	STATE_A=0,</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	STATE_B,</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	STATE_C</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}state;</a:t>
            </a:r>
          </a:p>
          <a:p>
            <a:pPr lvl="2">
              <a:buFont typeface="Wingdings" panose="05000000000000000000" pitchFamily="2" charset="2"/>
              <a:buNone/>
            </a:pPr>
            <a:r>
              <a:rPr lang="en-US" altLang="en-US" sz="1400" b="1" dirty="0" err="1" smtClean="0">
                <a:solidFill>
                  <a:srgbClr val="2D1D51"/>
                </a:solidFill>
                <a:latin typeface="Courier New" panose="02070309020205020404" pitchFamily="49" charset="0"/>
              </a:rPr>
              <a:t>typedef</a:t>
            </a:r>
            <a:r>
              <a:rPr lang="en-US" altLang="en-US" sz="1400" b="1" dirty="0" smtClean="0">
                <a:solidFill>
                  <a:srgbClr val="2D1D51"/>
                </a:solidFill>
                <a:latin typeface="Courier New" panose="02070309020205020404" pitchFamily="49" charset="0"/>
              </a:rPr>
              <a:t> </a:t>
            </a:r>
            <a:r>
              <a:rPr lang="en-US" altLang="en-US" sz="1400" b="1" dirty="0" err="1" smtClean="0">
                <a:solidFill>
                  <a:srgbClr val="2D1D51"/>
                </a:solidFill>
                <a:latin typeface="Courier New" panose="02070309020205020404" pitchFamily="49" charset="0"/>
              </a:rPr>
              <a:t>enum</a:t>
            </a:r>
            <a:r>
              <a:rPr lang="en-US" altLang="en-US" sz="1400" b="1" dirty="0" smtClean="0">
                <a:solidFill>
                  <a:srgbClr val="2D1D51"/>
                </a:solidFill>
                <a:latin typeface="Courier New" panose="02070309020205020404" pitchFamily="49" charset="0"/>
              </a:rPr>
              <a:t> {</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	EVENT_1=0,</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	EVENT_2,</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	EVENT_3</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}event;</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state </a:t>
            </a:r>
            <a:r>
              <a:rPr lang="en-US" altLang="en-US" sz="1400" b="1" dirty="0" err="1" smtClean="0">
                <a:solidFill>
                  <a:srgbClr val="2D1D51"/>
                </a:solidFill>
                <a:latin typeface="Courier New" panose="02070309020205020404" pitchFamily="49" charset="0"/>
              </a:rPr>
              <a:t>g_state</a:t>
            </a:r>
            <a:r>
              <a:rPr lang="en-US" altLang="en-US" sz="1400" b="1" dirty="0" smtClean="0">
                <a:solidFill>
                  <a:srgbClr val="2D1D51"/>
                </a:solidFill>
                <a:latin typeface="Courier New" panose="02070309020205020404" pitchFamily="49" charset="0"/>
              </a:rPr>
              <a:t>;</a:t>
            </a:r>
          </a:p>
          <a:p>
            <a:pPr lvl="2">
              <a:buFont typeface="Wingdings" panose="05000000000000000000" pitchFamily="2" charset="2"/>
              <a:buNone/>
            </a:pPr>
            <a:r>
              <a:rPr lang="en-US" altLang="en-US" sz="1400" b="1" dirty="0" smtClean="0">
                <a:solidFill>
                  <a:srgbClr val="2D1D51"/>
                </a:solidFill>
                <a:latin typeface="Courier New" panose="02070309020205020404" pitchFamily="49" charset="0"/>
              </a:rPr>
              <a:t>event </a:t>
            </a:r>
            <a:r>
              <a:rPr lang="en-US" altLang="en-US" sz="1400" b="1" dirty="0" err="1" smtClean="0">
                <a:solidFill>
                  <a:srgbClr val="2D1D51"/>
                </a:solidFill>
                <a:latin typeface="Courier New" panose="02070309020205020404" pitchFamily="49" charset="0"/>
              </a:rPr>
              <a:t>g_event</a:t>
            </a:r>
            <a:r>
              <a:rPr lang="en-US" altLang="en-US" sz="1400" b="1" dirty="0" smtClean="0">
                <a:solidFill>
                  <a:srgbClr val="2D1D51"/>
                </a:solidFill>
                <a:latin typeface="Courier New" panose="02070309020205020404" pitchFamily="49" charset="0"/>
              </a:rPr>
              <a:t>;</a:t>
            </a:r>
            <a:endParaRPr lang="en-US" altLang="en-US" sz="1400" dirty="0" smtClean="0">
              <a:solidFill>
                <a:srgbClr val="2D1D51"/>
              </a:solidFill>
              <a:latin typeface="Courier New" panose="02070309020205020404" pitchFamily="49"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416" y="2595880"/>
            <a:ext cx="4278313"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897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Finite State Machine (FSM)</a:t>
            </a:r>
            <a:endParaRPr lang="en-US" dirty="0"/>
          </a:p>
        </p:txBody>
      </p:sp>
      <p:sp>
        <p:nvSpPr>
          <p:cNvPr id="4" name="Text Box 4"/>
          <p:cNvSpPr txBox="1">
            <a:spLocks noChangeArrowheads="1"/>
          </p:cNvSpPr>
          <p:nvPr/>
        </p:nvSpPr>
        <p:spPr bwMode="auto">
          <a:xfrm>
            <a:off x="1240473" y="3110230"/>
            <a:ext cx="5313363" cy="579851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numCol="1" anchor="t" anchorCtr="0" compatLnSpc="1">
            <a:prstTxWarp prst="textNoShape">
              <a:avLst/>
            </a:prstTxWarp>
            <a:sp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switch (</a:t>
            </a:r>
            <a:r>
              <a:rPr lang="en-US" altLang="en-US" sz="1800" b="1" dirty="0" err="1" smtClean="0">
                <a:solidFill>
                  <a:srgbClr val="2D1D51"/>
                </a:solidFill>
                <a:latin typeface="Courier New" panose="02070309020205020404" pitchFamily="49" charset="0"/>
              </a:rPr>
              <a:t>g_state</a:t>
            </a:r>
            <a:r>
              <a:rPr lang="en-US" altLang="en-US" sz="1800" b="1" dirty="0" smtClean="0">
                <a:solidFill>
                  <a:srgbClr val="2D1D51"/>
                </a:solidFill>
                <a:latin typeface="Courier New" panose="02070309020205020404" pitchFamily="49" charset="0"/>
              </a:rPr>
              <a:t>) {</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case STATE_A:</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switch (</a:t>
            </a:r>
            <a:r>
              <a:rPr lang="en-US" altLang="en-US" sz="1800" b="1" dirty="0" err="1" smtClean="0">
                <a:solidFill>
                  <a:srgbClr val="2D1D51"/>
                </a:solidFill>
                <a:latin typeface="Courier New" panose="02070309020205020404" pitchFamily="49" charset="0"/>
              </a:rPr>
              <a:t>g_event</a:t>
            </a:r>
            <a:r>
              <a:rPr lang="en-US" altLang="en-US" sz="1800" b="1" dirty="0" smtClean="0">
                <a:solidFill>
                  <a:srgbClr val="2D1D51"/>
                </a:solidFill>
                <a:latin typeface="Courier New" panose="02070309020205020404" pitchFamily="49" charset="0"/>
              </a:rPr>
              <a:t>) {</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case EVENT_1: </a:t>
            </a:r>
            <a:r>
              <a:rPr lang="en-US" altLang="en-US" sz="1800" b="1" dirty="0" smtClean="0">
                <a:solidFill>
                  <a:srgbClr val="FF0000"/>
                </a:solidFill>
                <a:latin typeface="Courier New" panose="02070309020205020404" pitchFamily="49" charset="0"/>
              </a:rPr>
              <a:t>// Action</a:t>
            </a:r>
            <a:r>
              <a:rPr lang="en-US" altLang="en-US" sz="1800" b="1" dirty="0" smtClean="0">
                <a:solidFill>
                  <a:srgbClr val="2D1D51"/>
                </a:solidFill>
                <a:latin typeface="Courier New" panose="02070309020205020404" pitchFamily="49" charset="0"/>
              </a:rPr>
              <a:t>	…</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a:t>
            </a:r>
            <a:r>
              <a:rPr lang="en-US" altLang="en-US" sz="1800" b="1" dirty="0" err="1" smtClean="0">
                <a:solidFill>
                  <a:srgbClr val="2D1D51"/>
                </a:solidFill>
                <a:latin typeface="Courier New" panose="02070309020205020404" pitchFamily="49" charset="0"/>
              </a:rPr>
              <a:t>g_state</a:t>
            </a:r>
            <a:r>
              <a:rPr lang="en-US" altLang="en-US" sz="1800" b="1" dirty="0" smtClean="0">
                <a:solidFill>
                  <a:srgbClr val="2D1D51"/>
                </a:solidFill>
                <a:latin typeface="Courier New" panose="02070309020205020404" pitchFamily="49" charset="0"/>
              </a:rPr>
              <a:t> = STATE_B; </a:t>
            </a:r>
            <a:r>
              <a:rPr lang="en-US" altLang="en-US" sz="1800" b="1" dirty="0" smtClean="0">
                <a:solidFill>
                  <a:srgbClr val="FF0000"/>
                </a:solidFill>
                <a:latin typeface="Courier New" panose="02070309020205020404" pitchFamily="49" charset="0"/>
              </a:rPr>
              <a:t>// Transition</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break;</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case EVENT_2:		…</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a:t>
            </a:r>
            <a:r>
              <a:rPr lang="en-US" altLang="en-US" sz="1800" b="1" dirty="0" err="1" smtClean="0">
                <a:solidFill>
                  <a:srgbClr val="2D1D51"/>
                </a:solidFill>
                <a:latin typeface="Courier New" panose="02070309020205020404" pitchFamily="49" charset="0"/>
              </a:rPr>
              <a:t>g_state</a:t>
            </a:r>
            <a:r>
              <a:rPr lang="en-US" altLang="en-US" sz="1800" b="1" dirty="0" smtClean="0">
                <a:solidFill>
                  <a:srgbClr val="2D1D51"/>
                </a:solidFill>
                <a:latin typeface="Courier New" panose="02070309020205020404" pitchFamily="49" charset="0"/>
              </a:rPr>
              <a:t> = STATE_C;</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break;</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default:			…</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case STATE_B:			…</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    case STATE_C:</a:t>
            </a:r>
          </a:p>
          <a:p>
            <a:pPr lvl="1">
              <a:buFont typeface="Wingdings" panose="05000000000000000000" pitchFamily="2" charset="2"/>
              <a:buNone/>
            </a:pPr>
            <a:r>
              <a:rPr lang="en-US" altLang="en-US" sz="1800" b="1" dirty="0" smtClean="0">
                <a:solidFill>
                  <a:srgbClr val="2D1D51"/>
                </a:solidFill>
                <a:latin typeface="Courier New" panose="02070309020205020404" pitchFamily="49" charset="0"/>
              </a:rPr>
              <a:t>}</a:t>
            </a:r>
            <a:endParaRPr lang="en-US" altLang="en-US" sz="1800" dirty="0" smtClean="0">
              <a:solidFill>
                <a:srgbClr val="2D1D51"/>
              </a:solidFill>
              <a:latin typeface="Courier New" panose="02070309020205020404" pitchFamily="49" charset="0"/>
            </a:endParaRPr>
          </a:p>
        </p:txBody>
      </p:sp>
      <p:sp>
        <p:nvSpPr>
          <p:cNvPr id="5" name="Rectangle 3"/>
          <p:cNvSpPr>
            <a:spLocks noChangeArrowheads="1"/>
          </p:cNvSpPr>
          <p:nvPr/>
        </p:nvSpPr>
        <p:spPr bwMode="auto">
          <a:xfrm>
            <a:off x="1240473" y="2084070"/>
            <a:ext cx="88773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q"/>
            </a:pPr>
            <a:r>
              <a:rPr lang="en-US" altLang="en-US" sz="2800" dirty="0">
                <a:latin typeface="Arial Narrow" panose="020B0606020202030204" pitchFamily="34" charset="0"/>
              </a:rPr>
              <a:t>Simple FSM implementation – using switch/case</a:t>
            </a:r>
          </a:p>
          <a:p>
            <a:pPr lvl="1" eaLnBrk="1" hangingPunct="1">
              <a:spcBef>
                <a:spcPct val="20000"/>
              </a:spcBef>
              <a:buFont typeface="Wingdings" panose="05000000000000000000" pitchFamily="2" charset="2"/>
              <a:buChar char="q"/>
            </a:pPr>
            <a:endParaRPr lang="en-US" altLang="en-US" sz="2800" dirty="0">
              <a:latin typeface="Arial Narrow" panose="020B0606020202030204" pitchFamily="34" charset="0"/>
            </a:endParaRPr>
          </a:p>
        </p:txBody>
      </p:sp>
    </p:spTree>
    <p:extLst>
      <p:ext uri="{BB962C8B-B14F-4D97-AF65-F5344CB8AC3E}">
        <p14:creationId xmlns:p14="http://schemas.microsoft.com/office/powerpoint/2010/main" val="70459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Finite State Machine (FSM)</a:t>
            </a:r>
            <a:endParaRPr lang="en-US" dirty="0"/>
          </a:p>
        </p:txBody>
      </p:sp>
      <p:sp>
        <p:nvSpPr>
          <p:cNvPr id="4" name="Text Box 4"/>
          <p:cNvSpPr txBox="1">
            <a:spLocks noChangeArrowheads="1"/>
          </p:cNvSpPr>
          <p:nvPr/>
        </p:nvSpPr>
        <p:spPr bwMode="auto">
          <a:xfrm>
            <a:off x="789940" y="2607310"/>
            <a:ext cx="8513763" cy="17176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numCol="1" anchor="t" anchorCtr="0" compatLnSpc="1">
            <a:prstTxWarp prst="textNoShape">
              <a:avLst/>
            </a:prstTxWarp>
            <a:sp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pPr>
            <a:endParaRPr lang="en-US" altLang="en-US" sz="1600" b="1" smtClean="0">
              <a:solidFill>
                <a:srgbClr val="2D1D51"/>
              </a:solidFill>
              <a:latin typeface="Courier New" panose="02070309020205020404" pitchFamily="49" charset="0"/>
            </a:endParaRPr>
          </a:p>
          <a:p>
            <a:pPr>
              <a:buFont typeface="Wingdings" panose="05000000000000000000" pitchFamily="2" charset="2"/>
              <a:buNone/>
            </a:pPr>
            <a:r>
              <a:rPr lang="en-US" altLang="en-US" sz="1600" b="1" smtClean="0">
                <a:solidFill>
                  <a:srgbClr val="2D1D51"/>
                </a:solidFill>
                <a:latin typeface="Courier New" panose="02070309020205020404" pitchFamily="49" charset="0"/>
              </a:rPr>
              <a:t>typedef int (*p_funct)(char *, char *);</a:t>
            </a:r>
          </a:p>
          <a:p>
            <a:pPr>
              <a:buFont typeface="Wingdings" panose="05000000000000000000" pitchFamily="2" charset="2"/>
              <a:buNone/>
            </a:pPr>
            <a:endParaRPr lang="en-US" altLang="en-US" sz="1600" b="1" smtClean="0">
              <a:solidFill>
                <a:srgbClr val="2D1D51"/>
              </a:solidFill>
              <a:latin typeface="Courier New" panose="02070309020205020404" pitchFamily="49" charset="0"/>
            </a:endParaRPr>
          </a:p>
          <a:p>
            <a:pPr>
              <a:buFont typeface="Wingdings" panose="05000000000000000000" pitchFamily="2" charset="2"/>
              <a:buNone/>
            </a:pPr>
            <a:r>
              <a:rPr lang="en-US" altLang="en-US" sz="1600" b="1" smtClean="0">
                <a:solidFill>
                  <a:srgbClr val="2D1D51"/>
                </a:solidFill>
                <a:latin typeface="Courier New" panose="02070309020205020404" pitchFamily="49" charset="0"/>
              </a:rPr>
              <a:t>p_funct state_machine [MAX_STATE][MAX_EVENTS];</a:t>
            </a:r>
          </a:p>
        </p:txBody>
      </p:sp>
      <p:sp>
        <p:nvSpPr>
          <p:cNvPr id="5" name="Rectangle 3"/>
          <p:cNvSpPr>
            <a:spLocks noChangeArrowheads="1"/>
          </p:cNvSpPr>
          <p:nvPr/>
        </p:nvSpPr>
        <p:spPr bwMode="auto">
          <a:xfrm>
            <a:off x="858203" y="2158048"/>
            <a:ext cx="8878887"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q"/>
            </a:pPr>
            <a:r>
              <a:rPr lang="en-US" altLang="en-US" sz="2800" dirty="0">
                <a:latin typeface="Arial Narrow" panose="020B0606020202030204" pitchFamily="34" charset="0"/>
              </a:rPr>
              <a:t>Simple FSM implementation – Using Array of Function Pointers</a:t>
            </a:r>
          </a:p>
        </p:txBody>
      </p:sp>
      <p:sp>
        <p:nvSpPr>
          <p:cNvPr id="6" name="Text Box 4"/>
          <p:cNvSpPr txBox="1">
            <a:spLocks noChangeArrowheads="1"/>
          </p:cNvSpPr>
          <p:nvPr/>
        </p:nvSpPr>
        <p:spPr bwMode="auto">
          <a:xfrm>
            <a:off x="789940" y="4288473"/>
            <a:ext cx="8513763"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20000"/>
              </a:spcBef>
              <a:buSzPct val="70000"/>
              <a:buFont typeface="Wingdings" panose="05000000000000000000" pitchFamily="2" charset="2"/>
              <a:buNone/>
            </a:pPr>
            <a:endParaRPr lang="en-US" altLang="en-US" sz="1600" b="1" dirty="0">
              <a:solidFill>
                <a:srgbClr val="2D1D51"/>
              </a:solidFill>
              <a:latin typeface="Courier New" panose="02070309020205020404" pitchFamily="49" charset="0"/>
              <a:cs typeface="Segoe UI" panose="020B0502040204020203" pitchFamily="34" charset="0"/>
            </a:endParaRPr>
          </a:p>
          <a:p>
            <a:pPr eaLnBrk="1" hangingPunct="1">
              <a:lnSpc>
                <a:spcPct val="150000"/>
              </a:lnSpc>
              <a:spcBef>
                <a:spcPct val="20000"/>
              </a:spcBef>
              <a:buSzPct val="70000"/>
              <a:buFont typeface="Wingdings" panose="05000000000000000000" pitchFamily="2" charset="2"/>
              <a:buNone/>
            </a:pPr>
            <a:r>
              <a:rPr lang="en-US" altLang="en-US" sz="1600" b="1" dirty="0">
                <a:solidFill>
                  <a:srgbClr val="2D1D51"/>
                </a:solidFill>
                <a:latin typeface="Courier New" panose="02070309020205020404" pitchFamily="49" charset="0"/>
                <a:cs typeface="Segoe UI" panose="020B0502040204020203" pitchFamily="34" charset="0"/>
              </a:rPr>
              <a:t>extern </a:t>
            </a:r>
            <a:r>
              <a:rPr lang="en-US" altLang="en-US" sz="1600" b="1" dirty="0" err="1">
                <a:solidFill>
                  <a:srgbClr val="2D1D51"/>
                </a:solidFill>
                <a:latin typeface="Courier New" panose="02070309020205020404" pitchFamily="49" charset="0"/>
                <a:cs typeface="Segoe UI" panose="020B0502040204020203" pitchFamily="34" charset="0"/>
              </a:rPr>
              <a:t>int</a:t>
            </a:r>
            <a:r>
              <a:rPr lang="en-US" altLang="en-US" sz="1600" b="1" dirty="0">
                <a:solidFill>
                  <a:srgbClr val="2D1D51"/>
                </a:solidFill>
                <a:latin typeface="Courier New" panose="02070309020205020404" pitchFamily="49" charset="0"/>
                <a:cs typeface="Segoe UI" panose="020B0502040204020203" pitchFamily="34" charset="0"/>
              </a:rPr>
              <a:t> process_EVENT_1_in_STATE_A (char *, char *);</a:t>
            </a:r>
          </a:p>
          <a:p>
            <a:pPr eaLnBrk="1" hangingPunct="1">
              <a:lnSpc>
                <a:spcPct val="150000"/>
              </a:lnSpc>
              <a:spcBef>
                <a:spcPct val="20000"/>
              </a:spcBef>
              <a:buSzPct val="70000"/>
              <a:buFont typeface="Wingdings" panose="05000000000000000000" pitchFamily="2" charset="2"/>
              <a:buNone/>
            </a:pPr>
            <a:r>
              <a:rPr lang="en-US" altLang="en-US" sz="1600" b="1" dirty="0">
                <a:solidFill>
                  <a:srgbClr val="2D1D51"/>
                </a:solidFill>
                <a:latin typeface="Courier New" panose="02070309020205020404" pitchFamily="49" charset="0"/>
                <a:cs typeface="Segoe UI" panose="020B0502040204020203" pitchFamily="34" charset="0"/>
              </a:rPr>
              <a:t>extern </a:t>
            </a:r>
            <a:r>
              <a:rPr lang="en-US" altLang="en-US" sz="1600" b="1" dirty="0" err="1">
                <a:solidFill>
                  <a:srgbClr val="2D1D51"/>
                </a:solidFill>
                <a:latin typeface="Courier New" panose="02070309020205020404" pitchFamily="49" charset="0"/>
                <a:cs typeface="Segoe UI" panose="020B0502040204020203" pitchFamily="34" charset="0"/>
              </a:rPr>
              <a:t>int</a:t>
            </a:r>
            <a:r>
              <a:rPr lang="en-US" altLang="en-US" sz="1600" b="1" dirty="0">
                <a:solidFill>
                  <a:srgbClr val="2D1D51"/>
                </a:solidFill>
                <a:latin typeface="Courier New" panose="02070309020205020404" pitchFamily="49" charset="0"/>
                <a:cs typeface="Segoe UI" panose="020B0502040204020203" pitchFamily="34" charset="0"/>
              </a:rPr>
              <a:t> process_EVENT_2_in_STATE_A (char *, char *);</a:t>
            </a:r>
          </a:p>
          <a:p>
            <a:pPr eaLnBrk="1" hangingPunct="1">
              <a:lnSpc>
                <a:spcPct val="150000"/>
              </a:lnSpc>
              <a:spcBef>
                <a:spcPct val="20000"/>
              </a:spcBef>
              <a:buSzPct val="70000"/>
              <a:buFont typeface="Wingdings" panose="05000000000000000000" pitchFamily="2" charset="2"/>
              <a:buNone/>
            </a:pPr>
            <a:r>
              <a:rPr lang="en-US" altLang="en-US" sz="1600" b="1" dirty="0">
                <a:solidFill>
                  <a:srgbClr val="2D1D51"/>
                </a:solidFill>
                <a:latin typeface="Courier New" panose="02070309020205020404" pitchFamily="49" charset="0"/>
                <a:cs typeface="Segoe UI" panose="020B0502040204020203" pitchFamily="34" charset="0"/>
              </a:rPr>
              <a:t>extern </a:t>
            </a:r>
            <a:r>
              <a:rPr lang="en-US" altLang="en-US" sz="1600" b="1" dirty="0" err="1">
                <a:solidFill>
                  <a:srgbClr val="2D1D51"/>
                </a:solidFill>
                <a:latin typeface="Courier New" panose="02070309020205020404" pitchFamily="49" charset="0"/>
                <a:cs typeface="Segoe UI" panose="020B0502040204020203" pitchFamily="34" charset="0"/>
              </a:rPr>
              <a:t>int</a:t>
            </a:r>
            <a:r>
              <a:rPr lang="en-US" altLang="en-US" sz="1600" b="1" dirty="0">
                <a:solidFill>
                  <a:srgbClr val="2D1D51"/>
                </a:solidFill>
                <a:latin typeface="Courier New" panose="02070309020205020404" pitchFamily="49" charset="0"/>
                <a:cs typeface="Segoe UI" panose="020B0502040204020203" pitchFamily="34" charset="0"/>
              </a:rPr>
              <a:t> process_EVENT_1_in_STATE_B (char *, char *);</a:t>
            </a:r>
          </a:p>
          <a:p>
            <a:pPr eaLnBrk="1" hangingPunct="1">
              <a:lnSpc>
                <a:spcPct val="150000"/>
              </a:lnSpc>
              <a:spcBef>
                <a:spcPct val="20000"/>
              </a:spcBef>
              <a:buSzPct val="70000"/>
              <a:buFont typeface="Wingdings" panose="05000000000000000000" pitchFamily="2" charset="2"/>
              <a:buNone/>
            </a:pPr>
            <a:r>
              <a:rPr lang="en-US" altLang="en-US" sz="1600" b="1" dirty="0">
                <a:solidFill>
                  <a:srgbClr val="2D1D51"/>
                </a:solidFill>
                <a:latin typeface="Courier New" panose="02070309020205020404" pitchFamily="49" charset="0"/>
                <a:cs typeface="Segoe UI" panose="020B0502040204020203" pitchFamily="34" charset="0"/>
              </a:rPr>
              <a:t>extern </a:t>
            </a:r>
            <a:r>
              <a:rPr lang="en-US" altLang="en-US" sz="1600" b="1" dirty="0" err="1">
                <a:solidFill>
                  <a:srgbClr val="2D1D51"/>
                </a:solidFill>
                <a:latin typeface="Courier New" panose="02070309020205020404" pitchFamily="49" charset="0"/>
                <a:cs typeface="Segoe UI" panose="020B0502040204020203" pitchFamily="34" charset="0"/>
              </a:rPr>
              <a:t>int</a:t>
            </a:r>
            <a:r>
              <a:rPr lang="en-US" altLang="en-US" sz="1600" b="1" dirty="0">
                <a:solidFill>
                  <a:srgbClr val="2D1D51"/>
                </a:solidFill>
                <a:latin typeface="Courier New" panose="02070309020205020404" pitchFamily="49" charset="0"/>
                <a:cs typeface="Segoe UI" panose="020B0502040204020203" pitchFamily="34" charset="0"/>
              </a:rPr>
              <a:t> process_EVENT_2_in_STATE_B (char *, char *);</a:t>
            </a:r>
          </a:p>
          <a:p>
            <a:pPr eaLnBrk="1" hangingPunct="1">
              <a:lnSpc>
                <a:spcPct val="150000"/>
              </a:lnSpc>
              <a:spcBef>
                <a:spcPct val="20000"/>
              </a:spcBef>
              <a:buSzPct val="70000"/>
              <a:buFont typeface="Wingdings" panose="05000000000000000000" pitchFamily="2" charset="2"/>
              <a:buNone/>
            </a:pPr>
            <a:r>
              <a:rPr lang="en-US" altLang="en-US" sz="1600" b="1" dirty="0">
                <a:solidFill>
                  <a:srgbClr val="2D1D51"/>
                </a:solidFill>
                <a:latin typeface="Courier New" panose="02070309020205020404" pitchFamily="49" charset="0"/>
                <a:cs typeface="Segoe UI" panose="020B0502040204020203" pitchFamily="34" charset="0"/>
              </a:rPr>
              <a:t>…</a:t>
            </a:r>
          </a:p>
          <a:p>
            <a:pPr eaLnBrk="1" hangingPunct="1">
              <a:lnSpc>
                <a:spcPct val="150000"/>
              </a:lnSpc>
              <a:spcBef>
                <a:spcPct val="20000"/>
              </a:spcBef>
              <a:buSzPct val="70000"/>
              <a:buFont typeface="Wingdings" panose="05000000000000000000" pitchFamily="2" charset="2"/>
              <a:buNone/>
            </a:pPr>
            <a:r>
              <a:rPr lang="en-US" altLang="en-US" sz="1600" b="1" dirty="0">
                <a:solidFill>
                  <a:srgbClr val="2D1D51"/>
                </a:solidFill>
                <a:latin typeface="Courier New" panose="02070309020205020404" pitchFamily="49" charset="0"/>
                <a:cs typeface="Segoe UI" panose="020B0502040204020203" pitchFamily="34" charset="0"/>
              </a:rPr>
              <a:t>extern </a:t>
            </a:r>
            <a:r>
              <a:rPr lang="en-US" altLang="en-US" sz="1600" b="1" dirty="0" err="1">
                <a:solidFill>
                  <a:srgbClr val="2D1D51"/>
                </a:solidFill>
                <a:latin typeface="Courier New" panose="02070309020205020404" pitchFamily="49" charset="0"/>
                <a:cs typeface="Segoe UI" panose="020B0502040204020203" pitchFamily="34" charset="0"/>
              </a:rPr>
              <a:t>int</a:t>
            </a:r>
            <a:r>
              <a:rPr lang="en-US" altLang="en-US" sz="1600" b="1" dirty="0">
                <a:solidFill>
                  <a:srgbClr val="2D1D51"/>
                </a:solidFill>
                <a:latin typeface="Courier New" panose="02070309020205020404" pitchFamily="49" charset="0"/>
                <a:cs typeface="Segoe UI" panose="020B0502040204020203" pitchFamily="34" charset="0"/>
              </a:rPr>
              <a:t> </a:t>
            </a:r>
            <a:r>
              <a:rPr lang="en-US" altLang="en-US" sz="1600" b="1" dirty="0" err="1">
                <a:solidFill>
                  <a:srgbClr val="2D1D51"/>
                </a:solidFill>
                <a:latin typeface="Courier New" panose="02070309020205020404" pitchFamily="49" charset="0"/>
                <a:cs typeface="Segoe UI" panose="020B0502040204020203" pitchFamily="34" charset="0"/>
              </a:rPr>
              <a:t>process_unhandled_event</a:t>
            </a:r>
            <a:r>
              <a:rPr lang="en-US" altLang="en-US" sz="1600" b="1" dirty="0">
                <a:solidFill>
                  <a:srgbClr val="2D1D51"/>
                </a:solidFill>
                <a:latin typeface="Courier New" panose="02070309020205020404" pitchFamily="49" charset="0"/>
                <a:cs typeface="Segoe UI" panose="020B0502040204020203" pitchFamily="34" charset="0"/>
              </a:rPr>
              <a:t> (char *, char *);</a:t>
            </a:r>
          </a:p>
        </p:txBody>
      </p:sp>
    </p:spTree>
    <p:extLst>
      <p:ext uri="{BB962C8B-B14F-4D97-AF65-F5344CB8AC3E}">
        <p14:creationId xmlns:p14="http://schemas.microsoft.com/office/powerpoint/2010/main" val="168587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Finite State Machine (FSM)</a:t>
            </a:r>
            <a:endParaRPr lang="en-US" dirty="0"/>
          </a:p>
        </p:txBody>
      </p:sp>
      <p:sp>
        <p:nvSpPr>
          <p:cNvPr id="4" name="Text Box 4"/>
          <p:cNvSpPr txBox="1">
            <a:spLocks noChangeArrowheads="1"/>
          </p:cNvSpPr>
          <p:nvPr/>
        </p:nvSpPr>
        <p:spPr bwMode="auto">
          <a:xfrm>
            <a:off x="953770" y="2777808"/>
            <a:ext cx="8689975" cy="4216539"/>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numCol="1" anchor="t" anchorCtr="0" compatLnSpc="1">
            <a:prstTxWarp prst="textNoShape">
              <a:avLst/>
            </a:prstTxWarp>
            <a:sp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pPr>
            <a:r>
              <a:rPr lang="en-US" altLang="en-US" sz="2000" b="1" dirty="0" smtClean="0">
                <a:solidFill>
                  <a:srgbClr val="2D1D51"/>
                </a:solidFill>
                <a:latin typeface="Courier New" panose="02070309020205020404" pitchFamily="49" charset="0"/>
              </a:rPr>
              <a:t>/* Initialize </a:t>
            </a:r>
            <a:r>
              <a:rPr lang="en-US" altLang="en-US" sz="2000" b="1" dirty="0" err="1" smtClean="0">
                <a:solidFill>
                  <a:srgbClr val="2D1D51"/>
                </a:solidFill>
                <a:latin typeface="Courier New" panose="02070309020205020404" pitchFamily="49" charset="0"/>
              </a:rPr>
              <a:t>state_machine</a:t>
            </a:r>
            <a:r>
              <a:rPr lang="en-US" altLang="en-US" sz="2000" b="1" dirty="0" smtClean="0">
                <a:solidFill>
                  <a:srgbClr val="2D1D51"/>
                </a:solidFill>
                <a:latin typeface="Courier New" panose="02070309020205020404" pitchFamily="49" charset="0"/>
              </a:rPr>
              <a:t> */</a:t>
            </a:r>
          </a:p>
          <a:p>
            <a:pPr>
              <a:buFont typeface="Wingdings" panose="05000000000000000000" pitchFamily="2" charset="2"/>
              <a:buNone/>
            </a:pPr>
            <a:r>
              <a:rPr lang="en-US" altLang="en-US" sz="2000" b="1" dirty="0" smtClean="0">
                <a:solidFill>
                  <a:srgbClr val="2D1D51"/>
                </a:solidFill>
                <a:latin typeface="Courier New" panose="02070309020205020404" pitchFamily="49" charset="0"/>
              </a:rPr>
              <a:t>	…</a:t>
            </a:r>
          </a:p>
          <a:p>
            <a:pPr>
              <a:buFont typeface="Wingdings" panose="05000000000000000000" pitchFamily="2" charset="2"/>
              <a:buNone/>
            </a:pPr>
            <a:r>
              <a:rPr lang="en-US" altLang="en-US" sz="2000" b="1" dirty="0" smtClean="0">
                <a:solidFill>
                  <a:srgbClr val="2D1D51"/>
                </a:solidFill>
                <a:latin typeface="Courier New" panose="02070309020205020404" pitchFamily="49" charset="0"/>
              </a:rPr>
              <a:t>	</a:t>
            </a:r>
            <a:r>
              <a:rPr lang="en-US" altLang="en-US" sz="2000" b="1" dirty="0" err="1" smtClean="0">
                <a:solidFill>
                  <a:srgbClr val="2D1D51"/>
                </a:solidFill>
                <a:latin typeface="Courier New" panose="02070309020205020404" pitchFamily="49" charset="0"/>
              </a:rPr>
              <a:t>state_machine</a:t>
            </a:r>
            <a:r>
              <a:rPr lang="en-US" altLang="en-US" sz="2000" b="1" dirty="0" smtClean="0">
                <a:solidFill>
                  <a:srgbClr val="2D1D51"/>
                </a:solidFill>
                <a:latin typeface="Courier New" panose="02070309020205020404" pitchFamily="49" charset="0"/>
              </a:rPr>
              <a:t> [STATE_A][EVENT_1] = process_EVENT_1_in_STATE_A ;</a:t>
            </a:r>
          </a:p>
          <a:p>
            <a:pPr>
              <a:buFont typeface="Wingdings" panose="05000000000000000000" pitchFamily="2" charset="2"/>
              <a:buNone/>
            </a:pPr>
            <a:r>
              <a:rPr lang="en-US" altLang="en-US" sz="2000" b="1" dirty="0" smtClean="0">
                <a:solidFill>
                  <a:srgbClr val="2D1D51"/>
                </a:solidFill>
                <a:latin typeface="Courier New" panose="02070309020205020404" pitchFamily="49" charset="0"/>
              </a:rPr>
              <a:t>	</a:t>
            </a:r>
            <a:r>
              <a:rPr lang="en-US" altLang="en-US" sz="2000" b="1" dirty="0" err="1" smtClean="0">
                <a:solidFill>
                  <a:srgbClr val="2D1D51"/>
                </a:solidFill>
                <a:latin typeface="Courier New" panose="02070309020205020404" pitchFamily="49" charset="0"/>
              </a:rPr>
              <a:t>state_machine</a:t>
            </a:r>
            <a:r>
              <a:rPr lang="en-US" altLang="en-US" sz="2000" b="1" dirty="0" smtClean="0">
                <a:solidFill>
                  <a:srgbClr val="2D1D51"/>
                </a:solidFill>
                <a:latin typeface="Courier New" panose="02070309020205020404" pitchFamily="49" charset="0"/>
              </a:rPr>
              <a:t> [STATE_A][EVENT_2] = process_EVENT_2_in_STATE_A ;</a:t>
            </a:r>
          </a:p>
          <a:p>
            <a:pPr>
              <a:buFont typeface="Wingdings" panose="05000000000000000000" pitchFamily="2" charset="2"/>
              <a:buNone/>
            </a:pPr>
            <a:r>
              <a:rPr lang="en-US" altLang="en-US" sz="2000" b="1" dirty="0" smtClean="0">
                <a:solidFill>
                  <a:srgbClr val="2D1D51"/>
                </a:solidFill>
                <a:latin typeface="Courier New" panose="02070309020205020404" pitchFamily="49" charset="0"/>
              </a:rPr>
              <a:t>	</a:t>
            </a:r>
            <a:r>
              <a:rPr lang="en-US" altLang="en-US" sz="2000" b="1" dirty="0" err="1" smtClean="0">
                <a:solidFill>
                  <a:srgbClr val="2D1D51"/>
                </a:solidFill>
                <a:latin typeface="Courier New" panose="02070309020205020404" pitchFamily="49" charset="0"/>
              </a:rPr>
              <a:t>state_machine</a:t>
            </a:r>
            <a:r>
              <a:rPr lang="en-US" altLang="en-US" sz="2000" b="1" dirty="0" smtClean="0">
                <a:solidFill>
                  <a:srgbClr val="2D1D51"/>
                </a:solidFill>
                <a:latin typeface="Courier New" panose="02070309020205020404" pitchFamily="49" charset="0"/>
              </a:rPr>
              <a:t> [STATE_A][EVENT_3] = </a:t>
            </a:r>
            <a:r>
              <a:rPr lang="en-US" altLang="en-US" sz="2000" b="1" dirty="0" err="1" smtClean="0">
                <a:solidFill>
                  <a:srgbClr val="2D1D51"/>
                </a:solidFill>
                <a:latin typeface="Courier New" panose="02070309020205020404" pitchFamily="49" charset="0"/>
              </a:rPr>
              <a:t>process_unhandled_event</a:t>
            </a:r>
            <a:r>
              <a:rPr lang="en-US" altLang="en-US" sz="2000" b="1" dirty="0" smtClean="0">
                <a:solidFill>
                  <a:srgbClr val="2D1D51"/>
                </a:solidFill>
                <a:latin typeface="Courier New" panose="02070309020205020404" pitchFamily="49" charset="0"/>
              </a:rPr>
              <a:t> ;</a:t>
            </a:r>
          </a:p>
          <a:p>
            <a:pPr>
              <a:buFont typeface="Wingdings" panose="05000000000000000000" pitchFamily="2" charset="2"/>
              <a:buNone/>
            </a:pPr>
            <a:r>
              <a:rPr lang="en-US" altLang="en-US" sz="2000" b="1" dirty="0" smtClean="0">
                <a:solidFill>
                  <a:srgbClr val="2D1D51"/>
                </a:solidFill>
                <a:latin typeface="Courier New" panose="02070309020205020404" pitchFamily="49" charset="0"/>
              </a:rPr>
              <a:t>	…</a:t>
            </a:r>
          </a:p>
          <a:p>
            <a:pPr>
              <a:buFont typeface="Wingdings" panose="05000000000000000000" pitchFamily="2" charset="2"/>
              <a:buNone/>
            </a:pPr>
            <a:r>
              <a:rPr lang="en-US" altLang="en-US" sz="2000" b="1" dirty="0" smtClean="0">
                <a:solidFill>
                  <a:srgbClr val="2D1D51"/>
                </a:solidFill>
                <a:latin typeface="Courier New" panose="02070309020205020404" pitchFamily="49" charset="0"/>
              </a:rPr>
              <a:t>	</a:t>
            </a:r>
            <a:r>
              <a:rPr lang="en-US" altLang="en-US" sz="2000" b="1" dirty="0" err="1" smtClean="0">
                <a:solidFill>
                  <a:srgbClr val="2D1D51"/>
                </a:solidFill>
                <a:latin typeface="Courier New" panose="02070309020205020404" pitchFamily="49" charset="0"/>
              </a:rPr>
              <a:t>state_machine</a:t>
            </a:r>
            <a:r>
              <a:rPr lang="en-US" altLang="en-US" sz="2000" b="1" dirty="0" smtClean="0">
                <a:solidFill>
                  <a:srgbClr val="2D1D51"/>
                </a:solidFill>
                <a:latin typeface="Courier New" panose="02070309020205020404" pitchFamily="49" charset="0"/>
              </a:rPr>
              <a:t> [STATE_B][EVENT_1] = process_EVENT_1_in_STATE_B ;</a:t>
            </a:r>
          </a:p>
          <a:p>
            <a:pPr>
              <a:buFont typeface="Wingdings" panose="05000000000000000000" pitchFamily="2" charset="2"/>
              <a:buNone/>
            </a:pPr>
            <a:r>
              <a:rPr lang="en-US" altLang="en-US" sz="2000" b="1" dirty="0" smtClean="0">
                <a:solidFill>
                  <a:srgbClr val="2D1D51"/>
                </a:solidFill>
                <a:latin typeface="Courier New" panose="02070309020205020404" pitchFamily="49" charset="0"/>
              </a:rPr>
              <a:t>	…</a:t>
            </a:r>
          </a:p>
        </p:txBody>
      </p:sp>
      <p:sp>
        <p:nvSpPr>
          <p:cNvPr id="5" name="Rectangle 3"/>
          <p:cNvSpPr>
            <a:spLocks noChangeArrowheads="1"/>
          </p:cNvSpPr>
          <p:nvPr/>
        </p:nvSpPr>
        <p:spPr bwMode="auto">
          <a:xfrm>
            <a:off x="1282383" y="2141220"/>
            <a:ext cx="88773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q"/>
            </a:pPr>
            <a:r>
              <a:rPr lang="en-US" altLang="en-US" sz="2800" dirty="0">
                <a:latin typeface="Arial Narrow" panose="020B0606020202030204" pitchFamily="34" charset="0"/>
              </a:rPr>
              <a:t>Simple FSM implementation – Using Array of Function Pointers</a:t>
            </a:r>
          </a:p>
        </p:txBody>
      </p:sp>
      <p:sp>
        <p:nvSpPr>
          <p:cNvPr id="6" name="Text Box 4"/>
          <p:cNvSpPr txBox="1">
            <a:spLocks noChangeArrowheads="1"/>
          </p:cNvSpPr>
          <p:nvPr/>
        </p:nvSpPr>
        <p:spPr bwMode="auto">
          <a:xfrm>
            <a:off x="953770" y="6493510"/>
            <a:ext cx="8689975"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20000"/>
              </a:spcBef>
              <a:buSzPct val="70000"/>
              <a:buFont typeface="Wingdings" panose="05000000000000000000" pitchFamily="2" charset="2"/>
              <a:buNone/>
            </a:pPr>
            <a:endParaRPr lang="en-US" altLang="en-US" sz="1400" b="1" dirty="0">
              <a:solidFill>
                <a:srgbClr val="2D1D51"/>
              </a:solidFill>
              <a:latin typeface="Courier New" panose="02070309020205020404" pitchFamily="49" charset="0"/>
              <a:cs typeface="Segoe UI" panose="020B0502040204020203" pitchFamily="34" charset="0"/>
            </a:endParaRPr>
          </a:p>
          <a:p>
            <a:pPr eaLnBrk="1" hangingPunct="1">
              <a:lnSpc>
                <a:spcPct val="150000"/>
              </a:lnSpc>
              <a:spcBef>
                <a:spcPct val="20000"/>
              </a:spcBef>
              <a:buSzPct val="70000"/>
              <a:buFont typeface="Wingdings" panose="05000000000000000000" pitchFamily="2" charset="2"/>
              <a:buNone/>
            </a:pPr>
            <a:r>
              <a:rPr lang="en-US" altLang="en-US" sz="2000" b="1" dirty="0">
                <a:solidFill>
                  <a:srgbClr val="2D1D51"/>
                </a:solidFill>
                <a:latin typeface="Courier New" panose="02070309020205020404" pitchFamily="49" charset="0"/>
                <a:cs typeface="Segoe UI" panose="020B0502040204020203" pitchFamily="34" charset="0"/>
              </a:rPr>
              <a:t>/* Invocation of the </a:t>
            </a:r>
            <a:r>
              <a:rPr lang="en-US" altLang="en-US" sz="2000" b="1" dirty="0" err="1">
                <a:solidFill>
                  <a:srgbClr val="2D1D51"/>
                </a:solidFill>
                <a:latin typeface="Courier New" panose="02070309020205020404" pitchFamily="49" charset="0"/>
                <a:cs typeface="Segoe UI" panose="020B0502040204020203" pitchFamily="34" charset="0"/>
              </a:rPr>
              <a:t>state_machine</a:t>
            </a:r>
            <a:r>
              <a:rPr lang="en-US" altLang="en-US" sz="2000" b="1" dirty="0">
                <a:solidFill>
                  <a:srgbClr val="2D1D51"/>
                </a:solidFill>
                <a:latin typeface="Courier New" panose="02070309020205020404" pitchFamily="49" charset="0"/>
                <a:cs typeface="Segoe UI" panose="020B0502040204020203" pitchFamily="34" charset="0"/>
              </a:rPr>
              <a:t> */</a:t>
            </a:r>
          </a:p>
          <a:p>
            <a:pPr eaLnBrk="1" hangingPunct="1">
              <a:lnSpc>
                <a:spcPct val="150000"/>
              </a:lnSpc>
              <a:spcBef>
                <a:spcPct val="20000"/>
              </a:spcBef>
              <a:buSzPct val="70000"/>
              <a:buFont typeface="Wingdings" panose="05000000000000000000" pitchFamily="2" charset="2"/>
              <a:buNone/>
            </a:pPr>
            <a:r>
              <a:rPr lang="en-US" altLang="en-US" sz="2000" b="1" dirty="0">
                <a:solidFill>
                  <a:srgbClr val="2D1D51"/>
                </a:solidFill>
                <a:latin typeface="Courier New" panose="02070309020205020404" pitchFamily="49" charset="0"/>
                <a:cs typeface="Segoe UI" panose="020B0502040204020203" pitchFamily="34" charset="0"/>
              </a:rPr>
              <a:t>	…</a:t>
            </a:r>
          </a:p>
          <a:p>
            <a:pPr eaLnBrk="1" hangingPunct="1">
              <a:lnSpc>
                <a:spcPct val="150000"/>
              </a:lnSpc>
              <a:spcBef>
                <a:spcPct val="20000"/>
              </a:spcBef>
              <a:buSzPct val="70000"/>
              <a:buFont typeface="Wingdings" panose="05000000000000000000" pitchFamily="2" charset="2"/>
              <a:buNone/>
            </a:pPr>
            <a:r>
              <a:rPr lang="en-US" altLang="en-US" sz="2000" b="1" dirty="0">
                <a:solidFill>
                  <a:srgbClr val="2D1D51"/>
                </a:solidFill>
                <a:latin typeface="Courier New" panose="02070309020205020404" pitchFamily="49" charset="0"/>
                <a:cs typeface="Segoe UI" panose="020B0502040204020203" pitchFamily="34" charset="0"/>
              </a:rPr>
              <a:t>	result = (</a:t>
            </a:r>
            <a:r>
              <a:rPr lang="en-US" altLang="en-US" sz="2000" b="1" dirty="0" err="1">
                <a:solidFill>
                  <a:srgbClr val="2D1D51"/>
                </a:solidFill>
                <a:latin typeface="Courier New" panose="02070309020205020404" pitchFamily="49" charset="0"/>
                <a:cs typeface="Segoe UI" panose="020B0502040204020203" pitchFamily="34" charset="0"/>
              </a:rPr>
              <a:t>state_machine</a:t>
            </a:r>
            <a:r>
              <a:rPr lang="en-US" altLang="en-US" sz="2000" b="1" dirty="0">
                <a:solidFill>
                  <a:srgbClr val="2D1D51"/>
                </a:solidFill>
                <a:latin typeface="Courier New" panose="02070309020205020404" pitchFamily="49" charset="0"/>
                <a:cs typeface="Segoe UI" panose="020B0502040204020203" pitchFamily="34" charset="0"/>
              </a:rPr>
              <a:t> [</a:t>
            </a:r>
            <a:r>
              <a:rPr lang="en-US" altLang="en-US" sz="2000" b="1" dirty="0" err="1">
                <a:solidFill>
                  <a:srgbClr val="2D1D51"/>
                </a:solidFill>
                <a:latin typeface="Courier New" panose="02070309020205020404" pitchFamily="49" charset="0"/>
                <a:cs typeface="Segoe UI" panose="020B0502040204020203" pitchFamily="34" charset="0"/>
              </a:rPr>
              <a:t>g_state</a:t>
            </a:r>
            <a:r>
              <a:rPr lang="en-US" altLang="en-US" sz="2000" b="1" dirty="0">
                <a:solidFill>
                  <a:srgbClr val="2D1D51"/>
                </a:solidFill>
                <a:latin typeface="Courier New" panose="02070309020205020404" pitchFamily="49" charset="0"/>
                <a:cs typeface="Segoe UI" panose="020B0502040204020203" pitchFamily="34" charset="0"/>
              </a:rPr>
              <a:t>][</a:t>
            </a:r>
            <a:r>
              <a:rPr lang="en-US" altLang="en-US" sz="2000" b="1" dirty="0" err="1">
                <a:solidFill>
                  <a:srgbClr val="2D1D51"/>
                </a:solidFill>
                <a:latin typeface="Courier New" panose="02070309020205020404" pitchFamily="49" charset="0"/>
                <a:cs typeface="Segoe UI" panose="020B0502040204020203" pitchFamily="34" charset="0"/>
              </a:rPr>
              <a:t>g_event</a:t>
            </a:r>
            <a:r>
              <a:rPr lang="en-US" altLang="en-US" sz="2000" b="1" dirty="0">
                <a:solidFill>
                  <a:srgbClr val="2D1D51"/>
                </a:solidFill>
                <a:latin typeface="Courier New" panose="02070309020205020404" pitchFamily="49" charset="0"/>
                <a:cs typeface="Segoe UI" panose="020B0502040204020203" pitchFamily="34" charset="0"/>
              </a:rPr>
              <a:t>]) ((char*)</a:t>
            </a:r>
            <a:r>
              <a:rPr lang="en-US" altLang="en-US" sz="2000" b="1" dirty="0" err="1">
                <a:solidFill>
                  <a:srgbClr val="2D1D51"/>
                </a:solidFill>
                <a:latin typeface="Courier New" panose="02070309020205020404" pitchFamily="49" charset="0"/>
                <a:cs typeface="Segoe UI" panose="020B0502040204020203" pitchFamily="34" charset="0"/>
              </a:rPr>
              <a:t>p_buffer</a:t>
            </a:r>
            <a:r>
              <a:rPr lang="en-US" altLang="en-US" sz="2000" b="1" dirty="0">
                <a:solidFill>
                  <a:srgbClr val="2D1D51"/>
                </a:solidFill>
                <a:latin typeface="Courier New" panose="02070309020205020404" pitchFamily="49" charset="0"/>
                <a:cs typeface="Segoe UI" panose="020B0502040204020203" pitchFamily="34" charset="0"/>
              </a:rPr>
              <a:t>, (char*)</a:t>
            </a:r>
            <a:r>
              <a:rPr lang="en-US" altLang="en-US" sz="2000" b="1" dirty="0" err="1">
                <a:solidFill>
                  <a:srgbClr val="2D1D51"/>
                </a:solidFill>
                <a:latin typeface="Courier New" panose="02070309020205020404" pitchFamily="49" charset="0"/>
                <a:cs typeface="Segoe UI" panose="020B0502040204020203" pitchFamily="34" charset="0"/>
              </a:rPr>
              <a:t>p_msg</a:t>
            </a:r>
            <a:r>
              <a:rPr lang="en-US" altLang="en-US" sz="2000" b="1" dirty="0">
                <a:solidFill>
                  <a:srgbClr val="2D1D51"/>
                </a:solidFill>
                <a:latin typeface="Courier New" panose="02070309020205020404" pitchFamily="49" charset="0"/>
                <a:cs typeface="Segoe UI" panose="020B0502040204020203" pitchFamily="34" charset="0"/>
              </a:rPr>
              <a:t>);</a:t>
            </a:r>
          </a:p>
          <a:p>
            <a:pPr eaLnBrk="1" hangingPunct="1">
              <a:lnSpc>
                <a:spcPct val="150000"/>
              </a:lnSpc>
              <a:spcBef>
                <a:spcPct val="20000"/>
              </a:spcBef>
              <a:buSzPct val="70000"/>
              <a:buFont typeface="Wingdings" panose="05000000000000000000" pitchFamily="2" charset="2"/>
              <a:buNone/>
            </a:pPr>
            <a:r>
              <a:rPr lang="en-US" altLang="en-US" sz="2000" b="1" dirty="0">
                <a:solidFill>
                  <a:srgbClr val="2D1D51"/>
                </a:solidFill>
                <a:latin typeface="Courier New" panose="02070309020205020404" pitchFamily="49" charset="0"/>
                <a:cs typeface="Segoe UI" panose="020B0502040204020203" pitchFamily="34" charset="0"/>
              </a:rPr>
              <a:t>	…</a:t>
            </a:r>
          </a:p>
        </p:txBody>
      </p:sp>
    </p:spTree>
    <p:extLst>
      <p:ext uri="{BB962C8B-B14F-4D97-AF65-F5344CB8AC3E}">
        <p14:creationId xmlns:p14="http://schemas.microsoft.com/office/powerpoint/2010/main" val="810117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rotWithShape="1">
          <a:blip r:embed="rId2" cstate="screen">
            <a:extLst>
              <a:ext uri="{28A0092B-C50C-407E-A947-70E740481C1C}">
                <a14:useLocalDpi xmlns:a14="http://schemas.microsoft.com/office/drawing/2010/main"/>
              </a:ext>
            </a:extLst>
          </a:blip>
          <a:srcRect/>
          <a:stretch/>
        </p:blipFill>
        <p:spPr/>
      </p:pic>
      <p:sp>
        <p:nvSpPr>
          <p:cNvPr id="3" name="Text Placeholder 2"/>
          <p:cNvSpPr>
            <a:spLocks noGrp="1"/>
          </p:cNvSpPr>
          <p:nvPr>
            <p:ph type="body" sz="quarter" idx="10"/>
          </p:nvPr>
        </p:nvSpPr>
        <p:spPr/>
        <p:txBody>
          <a:bodyPr/>
          <a:lstStyle/>
          <a:p>
            <a:r>
              <a:rPr lang="en-US" altLang="en-US" dirty="0">
                <a:latin typeface="Arial" panose="020B0604020202020204" pitchFamily="34" charset="0"/>
              </a:rPr>
              <a:t>We will learn via a Case study</a:t>
            </a:r>
          </a:p>
          <a:p>
            <a:pPr lvl="1"/>
            <a:r>
              <a:rPr lang="en-US" altLang="en-US" sz="2000" dirty="0">
                <a:latin typeface="Arial" panose="020B0604020202020204" pitchFamily="34" charset="0"/>
              </a:rPr>
              <a:t>Understand and fix some code</a:t>
            </a:r>
          </a:p>
          <a:p>
            <a:pPr marL="1028700" lvl="3" indent="-342900">
              <a:buFont typeface="Arial" panose="020B0604020202020204" pitchFamily="34" charset="0"/>
              <a:buChar char="•"/>
            </a:pPr>
            <a:r>
              <a:rPr lang="en-US" altLang="en-US" sz="2000" dirty="0">
                <a:latin typeface="Arial" panose="020B0604020202020204" pitchFamily="34" charset="0"/>
              </a:rPr>
              <a:t>Coding Guidelines</a:t>
            </a:r>
          </a:p>
          <a:p>
            <a:pPr marL="1028700" lvl="3" indent="-342900">
              <a:buFont typeface="Arial" panose="020B0604020202020204" pitchFamily="34" charset="0"/>
              <a:buChar char="•"/>
            </a:pPr>
            <a:r>
              <a:rPr lang="en-US" altLang="en-US" sz="2000" dirty="0">
                <a:latin typeface="Arial" panose="020B0604020202020204" pitchFamily="34" charset="0"/>
              </a:rPr>
              <a:t>Code Organization</a:t>
            </a:r>
          </a:p>
          <a:p>
            <a:pPr marL="1028700" lvl="3" indent="-342900">
              <a:buFont typeface="Arial" panose="020B0604020202020204" pitchFamily="34" charset="0"/>
              <a:buChar char="•"/>
            </a:pPr>
            <a:r>
              <a:rPr lang="en-US" altLang="en-US" sz="2000" dirty="0" err="1">
                <a:latin typeface="Arial" panose="020B0604020202020204" pitchFamily="34" charset="0"/>
              </a:rPr>
              <a:t>Gdb</a:t>
            </a:r>
            <a:r>
              <a:rPr lang="en-US" altLang="en-US" sz="2000" dirty="0">
                <a:latin typeface="Arial" panose="020B0604020202020204" pitchFamily="34" charset="0"/>
              </a:rPr>
              <a:t>, </a:t>
            </a:r>
            <a:r>
              <a:rPr lang="en-US" altLang="en-US" sz="2000" dirty="0" err="1">
                <a:latin typeface="Arial" panose="020B0604020202020204" pitchFamily="34" charset="0"/>
              </a:rPr>
              <a:t>valgrind</a:t>
            </a:r>
            <a:endParaRPr lang="en-US" altLang="en-US" sz="2000" dirty="0">
              <a:latin typeface="Arial" panose="020B0604020202020204" pitchFamily="34" charset="0"/>
            </a:endParaRPr>
          </a:p>
          <a:p>
            <a:pPr lvl="1"/>
            <a:r>
              <a:rPr lang="en-US" altLang="en-US" sz="2000" dirty="0">
                <a:latin typeface="Arial" panose="020B0604020202020204" pitchFamily="34" charset="0"/>
              </a:rPr>
              <a:t>Learn about </a:t>
            </a:r>
          </a:p>
          <a:p>
            <a:pPr marL="1028700" lvl="3" indent="-342900">
              <a:buFont typeface="Arial" panose="020B0604020202020204" pitchFamily="34" charset="0"/>
              <a:buChar char="•"/>
            </a:pPr>
            <a:r>
              <a:rPr lang="en-US" altLang="en-US" sz="2000" dirty="0">
                <a:latin typeface="Arial" panose="020B0604020202020204" pitchFamily="34" charset="0"/>
              </a:rPr>
              <a:t>Optimal Abstract Data Types</a:t>
            </a:r>
          </a:p>
          <a:p>
            <a:pPr marL="1028700" lvl="3" indent="-342900">
              <a:buFont typeface="Arial" panose="020B0604020202020204" pitchFamily="34" charset="0"/>
              <a:buChar char="•"/>
            </a:pPr>
            <a:r>
              <a:rPr lang="en-US" altLang="en-US" sz="2000" dirty="0">
                <a:latin typeface="Arial" panose="020B0604020202020204" pitchFamily="34" charset="0"/>
              </a:rPr>
              <a:t>Wrapper Functions</a:t>
            </a:r>
          </a:p>
          <a:p>
            <a:pPr marL="1028700" lvl="3" indent="-342900">
              <a:buFont typeface="Arial" panose="020B0604020202020204" pitchFamily="34" charset="0"/>
              <a:buChar char="•"/>
            </a:pPr>
            <a:r>
              <a:rPr lang="en-US" altLang="en-US" sz="2000" dirty="0">
                <a:latin typeface="Arial" panose="020B0604020202020204" pitchFamily="34" charset="0"/>
              </a:rPr>
              <a:t>Finite State Machines</a:t>
            </a:r>
          </a:p>
          <a:p>
            <a:pPr lvl="4"/>
            <a:r>
              <a:rPr lang="en-US" altLang="en-US" sz="2000" dirty="0">
                <a:latin typeface="Arial" panose="020B0604020202020204" pitchFamily="34" charset="0"/>
              </a:rPr>
              <a:t>Fix some more code</a:t>
            </a:r>
          </a:p>
          <a:p>
            <a:pPr lvl="1"/>
            <a:r>
              <a:rPr lang="en-US" altLang="en-US" sz="2000" dirty="0">
                <a:latin typeface="Arial" panose="020B0604020202020204" pitchFamily="34" charset="0"/>
              </a:rPr>
              <a:t>Understand about </a:t>
            </a:r>
            <a:r>
              <a:rPr lang="en-US" altLang="en-US" sz="2000" dirty="0" err="1">
                <a:latin typeface="Arial" panose="020B0604020202020204" pitchFamily="34" charset="0"/>
              </a:rPr>
              <a:t>Cyclomatic</a:t>
            </a:r>
            <a:r>
              <a:rPr lang="en-US" altLang="en-US" sz="2000" dirty="0">
                <a:latin typeface="Arial" panose="020B0604020202020204" pitchFamily="34" charset="0"/>
              </a:rPr>
              <a:t> Complexity</a:t>
            </a:r>
          </a:p>
          <a:p>
            <a:pPr marL="1028700" lvl="3" indent="-342900">
              <a:buFont typeface="Arial" panose="020B0604020202020204" pitchFamily="34" charset="0"/>
              <a:buChar char="•"/>
            </a:pPr>
            <a:r>
              <a:rPr lang="en-US" altLang="en-US" sz="2000" dirty="0">
                <a:latin typeface="Arial" panose="020B0604020202020204" pitchFamily="34" charset="0"/>
              </a:rPr>
              <a:t>Create some code</a:t>
            </a:r>
          </a:p>
          <a:p>
            <a:pPr marL="1028700" lvl="3" indent="-342900">
              <a:buFont typeface="Arial" panose="020B0604020202020204" pitchFamily="34" charset="0"/>
              <a:buChar char="•"/>
            </a:pPr>
            <a:r>
              <a:rPr lang="en-US" altLang="en-US" sz="2000" dirty="0">
                <a:latin typeface="Arial" panose="020B0604020202020204" pitchFamily="34" charset="0"/>
              </a:rPr>
              <a:t>Make some code better</a:t>
            </a:r>
          </a:p>
        </p:txBody>
      </p:sp>
      <p:sp>
        <p:nvSpPr>
          <p:cNvPr id="2" name="Text Placeholder 1"/>
          <p:cNvSpPr>
            <a:spLocks noGrp="1"/>
          </p:cNvSpPr>
          <p:nvPr>
            <p:ph type="body" sz="quarter" idx="29"/>
          </p:nvPr>
        </p:nvSpPr>
        <p:spPr/>
        <p:txBody>
          <a:bodyPr/>
          <a:lstStyle/>
          <a:p>
            <a:r>
              <a:rPr lang="en-US" dirty="0" smtClean="0"/>
              <a:t>Table of content</a:t>
            </a:r>
            <a:endParaRPr lang="en-US" dirty="0"/>
          </a:p>
        </p:txBody>
      </p:sp>
    </p:spTree>
    <p:extLst>
      <p:ext uri="{BB962C8B-B14F-4D97-AF65-F5344CB8AC3E}">
        <p14:creationId xmlns:p14="http://schemas.microsoft.com/office/powerpoint/2010/main" val="1727439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 Switch &amp; Subscribers - Call Flow</a:t>
            </a:r>
            <a:endParaRPr lang="en-US" dirty="0"/>
          </a:p>
        </p:txBody>
      </p:sp>
      <p:sp>
        <p:nvSpPr>
          <p:cNvPr id="4" name="Line 5"/>
          <p:cNvSpPr>
            <a:spLocks noChangeShapeType="1"/>
          </p:cNvSpPr>
          <p:nvPr/>
        </p:nvSpPr>
        <p:spPr bwMode="auto">
          <a:xfrm>
            <a:off x="6888480" y="2773680"/>
            <a:ext cx="0" cy="457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6"/>
          <p:cNvSpPr>
            <a:spLocks noChangeShapeType="1"/>
          </p:cNvSpPr>
          <p:nvPr/>
        </p:nvSpPr>
        <p:spPr bwMode="auto">
          <a:xfrm>
            <a:off x="2252980" y="3078480"/>
            <a:ext cx="4606925" cy="3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Text Box 7"/>
          <p:cNvSpPr txBox="1">
            <a:spLocks noChangeArrowheads="1"/>
          </p:cNvSpPr>
          <p:nvPr/>
        </p:nvSpPr>
        <p:spPr bwMode="auto">
          <a:xfrm>
            <a:off x="7104380" y="4069080"/>
            <a:ext cx="2425700" cy="3079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chemeClr val="accent2"/>
                </a:solidFill>
              </a:rPr>
              <a:t>OCALL_SETUP_INITIATED</a:t>
            </a:r>
          </a:p>
        </p:txBody>
      </p:sp>
      <p:sp>
        <p:nvSpPr>
          <p:cNvPr id="7" name="Text Box 8"/>
          <p:cNvSpPr txBox="1">
            <a:spLocks noChangeArrowheads="1"/>
          </p:cNvSpPr>
          <p:nvPr/>
        </p:nvSpPr>
        <p:spPr bwMode="auto">
          <a:xfrm>
            <a:off x="3761105" y="2773680"/>
            <a:ext cx="1449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FF0000"/>
                </a:solidFill>
              </a:rPr>
              <a:t>Socket Connect</a:t>
            </a:r>
          </a:p>
        </p:txBody>
      </p:sp>
      <p:sp>
        <p:nvSpPr>
          <p:cNvPr id="8" name="Line 9"/>
          <p:cNvSpPr>
            <a:spLocks noChangeShapeType="1"/>
          </p:cNvSpPr>
          <p:nvPr/>
        </p:nvSpPr>
        <p:spPr bwMode="auto">
          <a:xfrm>
            <a:off x="2252980" y="2773680"/>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 Box 10"/>
          <p:cNvSpPr txBox="1">
            <a:spLocks noChangeArrowheads="1"/>
          </p:cNvSpPr>
          <p:nvPr/>
        </p:nvSpPr>
        <p:spPr bwMode="auto">
          <a:xfrm>
            <a:off x="7713980" y="2306955"/>
            <a:ext cx="1073150" cy="33813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chemeClr val="accent2"/>
                </a:solidFill>
              </a:rPr>
              <a:t>Call State</a:t>
            </a:r>
          </a:p>
        </p:txBody>
      </p:sp>
      <p:sp>
        <p:nvSpPr>
          <p:cNvPr id="10" name="Text Box 11"/>
          <p:cNvSpPr txBox="1">
            <a:spLocks noChangeArrowheads="1"/>
          </p:cNvSpPr>
          <p:nvPr/>
        </p:nvSpPr>
        <p:spPr bwMode="auto">
          <a:xfrm>
            <a:off x="6478905" y="2306955"/>
            <a:ext cx="7874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Switch</a:t>
            </a:r>
          </a:p>
        </p:txBody>
      </p:sp>
      <p:sp>
        <p:nvSpPr>
          <p:cNvPr id="11" name="Text Box 12"/>
          <p:cNvSpPr txBox="1">
            <a:spLocks noChangeArrowheads="1"/>
          </p:cNvSpPr>
          <p:nvPr/>
        </p:nvSpPr>
        <p:spPr bwMode="auto">
          <a:xfrm>
            <a:off x="1762443" y="2322830"/>
            <a:ext cx="1165225"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Subscriber</a:t>
            </a:r>
          </a:p>
        </p:txBody>
      </p:sp>
      <p:sp>
        <p:nvSpPr>
          <p:cNvPr id="12" name="Text Box 13"/>
          <p:cNvSpPr txBox="1">
            <a:spLocks noChangeArrowheads="1"/>
          </p:cNvSpPr>
          <p:nvPr/>
        </p:nvSpPr>
        <p:spPr bwMode="auto">
          <a:xfrm>
            <a:off x="7379018" y="3570605"/>
            <a:ext cx="1924050" cy="3079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chemeClr val="accent2"/>
                </a:solidFill>
              </a:rPr>
              <a:t>OCALL_IDLE_STATE</a:t>
            </a:r>
          </a:p>
        </p:txBody>
      </p:sp>
      <p:sp>
        <p:nvSpPr>
          <p:cNvPr id="13" name="Line 14"/>
          <p:cNvSpPr>
            <a:spLocks noChangeShapeType="1"/>
          </p:cNvSpPr>
          <p:nvPr/>
        </p:nvSpPr>
        <p:spPr bwMode="auto">
          <a:xfrm>
            <a:off x="8475980" y="3916680"/>
            <a:ext cx="0" cy="152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5"/>
          <p:cNvSpPr>
            <a:spLocks noChangeShapeType="1"/>
          </p:cNvSpPr>
          <p:nvPr/>
        </p:nvSpPr>
        <p:spPr bwMode="auto">
          <a:xfrm>
            <a:off x="2252980" y="4526280"/>
            <a:ext cx="4606925" cy="3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16"/>
          <p:cNvSpPr txBox="1">
            <a:spLocks noChangeArrowheads="1"/>
          </p:cNvSpPr>
          <p:nvPr/>
        </p:nvSpPr>
        <p:spPr bwMode="auto">
          <a:xfrm>
            <a:off x="3243580" y="4221480"/>
            <a:ext cx="2668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FF0000"/>
                </a:solidFill>
              </a:rPr>
              <a:t>SUBS_EVT_DIGITS_DIALLED</a:t>
            </a:r>
          </a:p>
        </p:txBody>
      </p:sp>
      <p:sp>
        <p:nvSpPr>
          <p:cNvPr id="16" name="Text Box 17"/>
          <p:cNvSpPr txBox="1">
            <a:spLocks noChangeArrowheads="1"/>
          </p:cNvSpPr>
          <p:nvPr/>
        </p:nvSpPr>
        <p:spPr bwMode="auto">
          <a:xfrm>
            <a:off x="4169093" y="2316480"/>
            <a:ext cx="708025"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FF0000"/>
                </a:solidFill>
              </a:rPr>
              <a:t>Event</a:t>
            </a:r>
          </a:p>
        </p:txBody>
      </p:sp>
      <p:sp>
        <p:nvSpPr>
          <p:cNvPr id="17" name="Text Box 18"/>
          <p:cNvSpPr txBox="1">
            <a:spLocks noChangeArrowheads="1"/>
          </p:cNvSpPr>
          <p:nvPr/>
        </p:nvSpPr>
        <p:spPr bwMode="auto">
          <a:xfrm>
            <a:off x="7383780" y="4907280"/>
            <a:ext cx="2011363" cy="3079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chemeClr val="accent2"/>
                </a:solidFill>
              </a:rPr>
              <a:t>OCALL_CONNECTED</a:t>
            </a:r>
          </a:p>
        </p:txBody>
      </p:sp>
      <p:sp>
        <p:nvSpPr>
          <p:cNvPr id="18" name="Line 19"/>
          <p:cNvSpPr>
            <a:spLocks noChangeShapeType="1"/>
          </p:cNvSpPr>
          <p:nvPr/>
        </p:nvSpPr>
        <p:spPr bwMode="auto">
          <a:xfrm>
            <a:off x="8475980" y="4450080"/>
            <a:ext cx="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20"/>
          <p:cNvSpPr>
            <a:spLocks noChangeShapeType="1"/>
          </p:cNvSpPr>
          <p:nvPr/>
        </p:nvSpPr>
        <p:spPr bwMode="auto">
          <a:xfrm flipH="1" flipV="1">
            <a:off x="2252980" y="4951730"/>
            <a:ext cx="4606925" cy="3175"/>
          </a:xfrm>
          <a:prstGeom prst="line">
            <a:avLst/>
          </a:prstGeom>
          <a:noFill/>
          <a:ln w="952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21"/>
          <p:cNvSpPr txBox="1">
            <a:spLocks noChangeArrowheads="1"/>
          </p:cNvSpPr>
          <p:nvPr/>
        </p:nvSpPr>
        <p:spPr bwMode="auto">
          <a:xfrm>
            <a:off x="3495993" y="4646930"/>
            <a:ext cx="2230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003300"/>
                </a:solidFill>
              </a:rPr>
              <a:t>SWITCH_EVT_ANSWER</a:t>
            </a:r>
          </a:p>
        </p:txBody>
      </p:sp>
      <p:sp>
        <p:nvSpPr>
          <p:cNvPr id="21" name="Line 22"/>
          <p:cNvSpPr>
            <a:spLocks noChangeShapeType="1"/>
          </p:cNvSpPr>
          <p:nvPr/>
        </p:nvSpPr>
        <p:spPr bwMode="auto">
          <a:xfrm>
            <a:off x="2252980" y="5408930"/>
            <a:ext cx="460692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23"/>
          <p:cNvSpPr txBox="1">
            <a:spLocks noChangeArrowheads="1"/>
          </p:cNvSpPr>
          <p:nvPr/>
        </p:nvSpPr>
        <p:spPr bwMode="auto">
          <a:xfrm>
            <a:off x="3299143" y="5104130"/>
            <a:ext cx="171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FF0000"/>
                </a:solidFill>
              </a:rPr>
              <a:t>SUBS_EVT_DATA </a:t>
            </a:r>
          </a:p>
        </p:txBody>
      </p:sp>
      <p:sp>
        <p:nvSpPr>
          <p:cNvPr id="23" name="Line 24"/>
          <p:cNvSpPr>
            <a:spLocks noChangeShapeType="1"/>
          </p:cNvSpPr>
          <p:nvPr/>
        </p:nvSpPr>
        <p:spPr bwMode="auto">
          <a:xfrm flipH="1">
            <a:off x="2252980" y="5789930"/>
            <a:ext cx="4606925" cy="0"/>
          </a:xfrm>
          <a:prstGeom prst="line">
            <a:avLst/>
          </a:prstGeom>
          <a:noFill/>
          <a:ln w="952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25"/>
          <p:cNvSpPr txBox="1">
            <a:spLocks noChangeArrowheads="1"/>
          </p:cNvSpPr>
          <p:nvPr/>
        </p:nvSpPr>
        <p:spPr bwMode="auto">
          <a:xfrm>
            <a:off x="3167380" y="5485130"/>
            <a:ext cx="1933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003300"/>
                </a:solidFill>
              </a:rPr>
              <a:t>SWITCH_EVT_DATA </a:t>
            </a:r>
          </a:p>
        </p:txBody>
      </p:sp>
      <p:sp>
        <p:nvSpPr>
          <p:cNvPr id="25" name="Line 26"/>
          <p:cNvSpPr>
            <a:spLocks noChangeShapeType="1"/>
          </p:cNvSpPr>
          <p:nvPr/>
        </p:nvSpPr>
        <p:spPr bwMode="auto">
          <a:xfrm flipV="1">
            <a:off x="2252980" y="6355080"/>
            <a:ext cx="460692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Text Box 27"/>
          <p:cNvSpPr txBox="1">
            <a:spLocks noChangeArrowheads="1"/>
          </p:cNvSpPr>
          <p:nvPr/>
        </p:nvSpPr>
        <p:spPr bwMode="auto">
          <a:xfrm>
            <a:off x="3581718" y="6050280"/>
            <a:ext cx="2052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FF0000"/>
                </a:solidFill>
              </a:rPr>
              <a:t>SUBS_EVT_RELEASE</a:t>
            </a:r>
          </a:p>
        </p:txBody>
      </p:sp>
      <p:sp>
        <p:nvSpPr>
          <p:cNvPr id="27" name="Text Box 29"/>
          <p:cNvSpPr txBox="1">
            <a:spLocks noChangeArrowheads="1"/>
          </p:cNvSpPr>
          <p:nvPr/>
        </p:nvSpPr>
        <p:spPr bwMode="auto">
          <a:xfrm>
            <a:off x="7332980" y="6583680"/>
            <a:ext cx="2027238" cy="3079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chemeClr val="accent2"/>
                </a:solidFill>
              </a:rPr>
              <a:t>OCALL_TERMINATED</a:t>
            </a:r>
          </a:p>
        </p:txBody>
      </p:sp>
      <p:sp>
        <p:nvSpPr>
          <p:cNvPr id="28" name="Line 30"/>
          <p:cNvSpPr>
            <a:spLocks noChangeShapeType="1"/>
          </p:cNvSpPr>
          <p:nvPr/>
        </p:nvSpPr>
        <p:spPr bwMode="auto">
          <a:xfrm flipH="1">
            <a:off x="8475980" y="5288280"/>
            <a:ext cx="0" cy="1295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31"/>
          <p:cNvSpPr>
            <a:spLocks noChangeShapeType="1"/>
          </p:cNvSpPr>
          <p:nvPr/>
        </p:nvSpPr>
        <p:spPr bwMode="auto">
          <a:xfrm flipH="1">
            <a:off x="2252980" y="6812280"/>
            <a:ext cx="4606925" cy="0"/>
          </a:xfrm>
          <a:prstGeom prst="line">
            <a:avLst/>
          </a:prstGeom>
          <a:noFill/>
          <a:ln w="952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Text Box 32"/>
          <p:cNvSpPr txBox="1">
            <a:spLocks noChangeArrowheads="1"/>
          </p:cNvSpPr>
          <p:nvPr/>
        </p:nvSpPr>
        <p:spPr bwMode="auto">
          <a:xfrm>
            <a:off x="3319780" y="6507480"/>
            <a:ext cx="2738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003300"/>
                </a:solidFill>
              </a:rPr>
              <a:t>SWITCH_EVT_RELEASE_CNF</a:t>
            </a:r>
          </a:p>
        </p:txBody>
      </p:sp>
      <p:sp>
        <p:nvSpPr>
          <p:cNvPr id="32" name="Line 34"/>
          <p:cNvSpPr>
            <a:spLocks noChangeShapeType="1"/>
          </p:cNvSpPr>
          <p:nvPr/>
        </p:nvSpPr>
        <p:spPr bwMode="auto">
          <a:xfrm flipH="1">
            <a:off x="8475980" y="6888480"/>
            <a:ext cx="0" cy="228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Oval 35"/>
          <p:cNvSpPr>
            <a:spLocks noChangeArrowheads="1"/>
          </p:cNvSpPr>
          <p:nvPr/>
        </p:nvSpPr>
        <p:spPr bwMode="auto">
          <a:xfrm>
            <a:off x="7590155" y="7117080"/>
            <a:ext cx="1597025"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chemeClr val="bg1"/>
                </a:solidFill>
              </a:rPr>
              <a:t>Call object </a:t>
            </a:r>
          </a:p>
          <a:p>
            <a:pPr algn="ctr" eaLnBrk="1" hangingPunct="1"/>
            <a:r>
              <a:rPr lang="en-US" altLang="en-US" sz="1400">
                <a:solidFill>
                  <a:schemeClr val="bg1"/>
                </a:solidFill>
              </a:rPr>
              <a:t>Deleted</a:t>
            </a:r>
          </a:p>
        </p:txBody>
      </p:sp>
      <p:sp>
        <p:nvSpPr>
          <p:cNvPr id="34" name="Oval 36"/>
          <p:cNvSpPr>
            <a:spLocks noChangeArrowheads="1"/>
          </p:cNvSpPr>
          <p:nvPr/>
        </p:nvSpPr>
        <p:spPr bwMode="auto">
          <a:xfrm>
            <a:off x="7510780" y="2845118"/>
            <a:ext cx="1676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chemeClr val="bg1"/>
                </a:solidFill>
              </a:rPr>
              <a:t>Call object </a:t>
            </a:r>
          </a:p>
          <a:p>
            <a:pPr algn="ctr" eaLnBrk="1" hangingPunct="1"/>
            <a:r>
              <a:rPr lang="en-US" altLang="en-US" sz="1400">
                <a:solidFill>
                  <a:schemeClr val="bg1"/>
                </a:solidFill>
              </a:rPr>
              <a:t>Created</a:t>
            </a:r>
          </a:p>
        </p:txBody>
      </p:sp>
      <p:sp>
        <p:nvSpPr>
          <p:cNvPr id="35" name="Line 37"/>
          <p:cNvSpPr>
            <a:spLocks noChangeShapeType="1"/>
          </p:cNvSpPr>
          <p:nvPr/>
        </p:nvSpPr>
        <p:spPr bwMode="auto">
          <a:xfrm>
            <a:off x="8475980" y="3459480"/>
            <a:ext cx="0" cy="1524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Line 38"/>
          <p:cNvSpPr>
            <a:spLocks noChangeShapeType="1"/>
          </p:cNvSpPr>
          <p:nvPr/>
        </p:nvSpPr>
        <p:spPr bwMode="auto">
          <a:xfrm>
            <a:off x="6951980" y="3078480"/>
            <a:ext cx="762000" cy="0"/>
          </a:xfrm>
          <a:prstGeom prst="line">
            <a:avLst/>
          </a:prstGeom>
          <a:noFill/>
          <a:ln w="9525">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9"/>
          <p:cNvSpPr>
            <a:spLocks noChangeShapeType="1"/>
          </p:cNvSpPr>
          <p:nvPr/>
        </p:nvSpPr>
        <p:spPr bwMode="auto">
          <a:xfrm>
            <a:off x="6951980" y="4526280"/>
            <a:ext cx="762000" cy="0"/>
          </a:xfrm>
          <a:prstGeom prst="line">
            <a:avLst/>
          </a:prstGeom>
          <a:noFill/>
          <a:ln w="9525">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74133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Finite State Machine (FSM)</a:t>
            </a:r>
            <a:endParaRPr lang="en-US" dirty="0"/>
          </a:p>
        </p:txBody>
      </p:sp>
      <p:sp>
        <p:nvSpPr>
          <p:cNvPr id="4" name="Text Box 4"/>
          <p:cNvSpPr txBox="1">
            <a:spLocks noChangeArrowheads="1"/>
          </p:cNvSpPr>
          <p:nvPr/>
        </p:nvSpPr>
        <p:spPr bwMode="auto">
          <a:xfrm>
            <a:off x="1228090" y="2697798"/>
            <a:ext cx="8689975" cy="297973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wrap="square" numCol="1" anchor="t" anchorCtr="0" compatLnSpc="1">
            <a:prstTxWarp prst="textNoShape">
              <a:avLst/>
            </a:prstTxWarp>
            <a:sp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pPr>
            <a:r>
              <a:rPr lang="en-US" altLang="en-US" sz="1400" b="1" smtClean="0">
                <a:solidFill>
                  <a:srgbClr val="2D1D51"/>
                </a:solidFill>
                <a:latin typeface="Courier New" panose="02070309020205020404" pitchFamily="49" charset="0"/>
              </a:rPr>
              <a:t>/* Initialize state_machine */</a:t>
            </a:r>
          </a:p>
          <a:p>
            <a:pPr>
              <a:buFont typeface="Wingdings" panose="05000000000000000000" pitchFamily="2" charset="2"/>
              <a:buNone/>
            </a:pPr>
            <a:r>
              <a:rPr lang="en-US" altLang="en-US" sz="1400" b="1" smtClean="0">
                <a:solidFill>
                  <a:srgbClr val="2D1D51"/>
                </a:solidFill>
                <a:latin typeface="Courier New" panose="02070309020205020404" pitchFamily="49" charset="0"/>
              </a:rPr>
              <a:t>	…</a:t>
            </a:r>
          </a:p>
          <a:p>
            <a:pPr>
              <a:buFont typeface="Wingdings" panose="05000000000000000000" pitchFamily="2" charset="2"/>
              <a:buNone/>
            </a:pPr>
            <a:r>
              <a:rPr lang="en-US" altLang="en-US" sz="1400" b="1" smtClean="0">
                <a:solidFill>
                  <a:srgbClr val="2D1D51"/>
                </a:solidFill>
                <a:latin typeface="Courier New" panose="02070309020205020404" pitchFamily="49" charset="0"/>
              </a:rPr>
              <a:t>	state_machine [STATE_A][EVENT_1] = process_EVENT_1_in_STATE_A ;</a:t>
            </a:r>
          </a:p>
          <a:p>
            <a:pPr>
              <a:buFont typeface="Wingdings" panose="05000000000000000000" pitchFamily="2" charset="2"/>
              <a:buNone/>
            </a:pPr>
            <a:r>
              <a:rPr lang="en-US" altLang="en-US" sz="1400" b="1" smtClean="0">
                <a:solidFill>
                  <a:srgbClr val="2D1D51"/>
                </a:solidFill>
                <a:latin typeface="Courier New" panose="02070309020205020404" pitchFamily="49" charset="0"/>
              </a:rPr>
              <a:t>	state_machine [STATE_A][EVENT_2] = process_EVENT_2_in_STATE_A ;</a:t>
            </a:r>
          </a:p>
          <a:p>
            <a:pPr>
              <a:buFont typeface="Wingdings" panose="05000000000000000000" pitchFamily="2" charset="2"/>
              <a:buNone/>
            </a:pPr>
            <a:r>
              <a:rPr lang="en-US" altLang="en-US" sz="1400" b="1" smtClean="0">
                <a:solidFill>
                  <a:srgbClr val="2D1D51"/>
                </a:solidFill>
                <a:latin typeface="Courier New" panose="02070309020205020404" pitchFamily="49" charset="0"/>
              </a:rPr>
              <a:t>	state_machine [STATE_A][EVENT_3] = process_unhandled_event ;</a:t>
            </a:r>
          </a:p>
          <a:p>
            <a:pPr>
              <a:buFont typeface="Wingdings" panose="05000000000000000000" pitchFamily="2" charset="2"/>
              <a:buNone/>
            </a:pPr>
            <a:r>
              <a:rPr lang="en-US" altLang="en-US" sz="1400" b="1" smtClean="0">
                <a:solidFill>
                  <a:srgbClr val="2D1D51"/>
                </a:solidFill>
                <a:latin typeface="Courier New" panose="02070309020205020404" pitchFamily="49" charset="0"/>
              </a:rPr>
              <a:t>	…</a:t>
            </a:r>
          </a:p>
          <a:p>
            <a:pPr>
              <a:buFont typeface="Wingdings" panose="05000000000000000000" pitchFamily="2" charset="2"/>
              <a:buNone/>
            </a:pPr>
            <a:r>
              <a:rPr lang="en-US" altLang="en-US" sz="1400" b="1" smtClean="0">
                <a:solidFill>
                  <a:srgbClr val="2D1D51"/>
                </a:solidFill>
                <a:latin typeface="Courier New" panose="02070309020205020404" pitchFamily="49" charset="0"/>
              </a:rPr>
              <a:t>	state_machine [STATE_B][EVENT_1] = process_EVENT_1_in_STATE_B ;</a:t>
            </a:r>
          </a:p>
          <a:p>
            <a:pPr>
              <a:buFont typeface="Wingdings" panose="05000000000000000000" pitchFamily="2" charset="2"/>
              <a:buNone/>
            </a:pPr>
            <a:r>
              <a:rPr lang="en-US" altLang="en-US" sz="1400" b="1" smtClean="0">
                <a:solidFill>
                  <a:srgbClr val="2D1D51"/>
                </a:solidFill>
                <a:latin typeface="Courier New" panose="02070309020205020404" pitchFamily="49" charset="0"/>
              </a:rPr>
              <a:t>	…</a:t>
            </a:r>
            <a:endParaRPr lang="en-US" altLang="en-US" sz="1400" b="1" dirty="0" smtClean="0">
              <a:solidFill>
                <a:srgbClr val="2D1D51"/>
              </a:solidFill>
              <a:latin typeface="Courier New" panose="02070309020205020404" pitchFamily="49" charset="0"/>
            </a:endParaRPr>
          </a:p>
        </p:txBody>
      </p:sp>
      <p:sp>
        <p:nvSpPr>
          <p:cNvPr id="5" name="Rectangle 3"/>
          <p:cNvSpPr>
            <a:spLocks noChangeArrowheads="1"/>
          </p:cNvSpPr>
          <p:nvPr/>
        </p:nvSpPr>
        <p:spPr bwMode="auto">
          <a:xfrm>
            <a:off x="1556703" y="2061210"/>
            <a:ext cx="88773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Wingdings" panose="05000000000000000000" pitchFamily="2" charset="2"/>
              <a:buChar char="q"/>
            </a:pPr>
            <a:r>
              <a:rPr lang="en-US" altLang="en-US" sz="2400">
                <a:latin typeface="Arial Narrow" panose="020B0606020202030204" pitchFamily="34" charset="0"/>
              </a:rPr>
              <a:t>Simple FSM implementation – Using Array of Function Pointers</a:t>
            </a:r>
          </a:p>
        </p:txBody>
      </p:sp>
      <p:sp>
        <p:nvSpPr>
          <p:cNvPr id="6" name="Text Box 4"/>
          <p:cNvSpPr txBox="1">
            <a:spLocks noChangeArrowheads="1"/>
          </p:cNvSpPr>
          <p:nvPr/>
        </p:nvSpPr>
        <p:spPr bwMode="auto">
          <a:xfrm>
            <a:off x="1137603" y="5464810"/>
            <a:ext cx="868997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20000"/>
              </a:spcBef>
              <a:buSzPct val="70000"/>
              <a:buFont typeface="Wingdings" panose="05000000000000000000" pitchFamily="2" charset="2"/>
              <a:buNone/>
            </a:pPr>
            <a:endParaRPr lang="en-US" altLang="en-US" sz="1400" b="1">
              <a:solidFill>
                <a:srgbClr val="2D1D51"/>
              </a:solidFill>
              <a:latin typeface="Courier New" panose="02070309020205020404" pitchFamily="49" charset="0"/>
              <a:cs typeface="Segoe UI" panose="020B0502040204020203" pitchFamily="34" charset="0"/>
            </a:endParaRPr>
          </a:p>
          <a:p>
            <a:pPr eaLnBrk="1" hangingPunct="1">
              <a:lnSpc>
                <a:spcPct val="150000"/>
              </a:lnSpc>
              <a:spcBef>
                <a:spcPct val="20000"/>
              </a:spcBef>
              <a:buSzPct val="70000"/>
              <a:buFont typeface="Wingdings" panose="05000000000000000000" pitchFamily="2" charset="2"/>
              <a:buNone/>
            </a:pPr>
            <a:r>
              <a:rPr lang="en-US" altLang="en-US" sz="1400" b="1">
                <a:solidFill>
                  <a:srgbClr val="2D1D51"/>
                </a:solidFill>
                <a:latin typeface="Courier New" panose="02070309020205020404" pitchFamily="49" charset="0"/>
                <a:cs typeface="Segoe UI" panose="020B0502040204020203" pitchFamily="34" charset="0"/>
              </a:rPr>
              <a:t>/* Invocation of the state_machine */</a:t>
            </a:r>
          </a:p>
          <a:p>
            <a:pPr eaLnBrk="1" hangingPunct="1">
              <a:lnSpc>
                <a:spcPct val="150000"/>
              </a:lnSpc>
              <a:spcBef>
                <a:spcPct val="20000"/>
              </a:spcBef>
              <a:buSzPct val="70000"/>
              <a:buFont typeface="Wingdings" panose="05000000000000000000" pitchFamily="2" charset="2"/>
              <a:buNone/>
            </a:pPr>
            <a:r>
              <a:rPr lang="en-US" altLang="en-US" sz="1400" b="1">
                <a:solidFill>
                  <a:srgbClr val="2D1D51"/>
                </a:solidFill>
                <a:latin typeface="Courier New" panose="02070309020205020404" pitchFamily="49" charset="0"/>
                <a:cs typeface="Segoe UI" panose="020B0502040204020203" pitchFamily="34" charset="0"/>
              </a:rPr>
              <a:t>	…</a:t>
            </a:r>
          </a:p>
          <a:p>
            <a:pPr eaLnBrk="1" hangingPunct="1">
              <a:lnSpc>
                <a:spcPct val="150000"/>
              </a:lnSpc>
              <a:spcBef>
                <a:spcPct val="20000"/>
              </a:spcBef>
              <a:buSzPct val="70000"/>
              <a:buFont typeface="Wingdings" panose="05000000000000000000" pitchFamily="2" charset="2"/>
              <a:buNone/>
            </a:pPr>
            <a:r>
              <a:rPr lang="en-US" altLang="en-US" sz="1400" b="1">
                <a:solidFill>
                  <a:srgbClr val="2D1D51"/>
                </a:solidFill>
                <a:latin typeface="Courier New" panose="02070309020205020404" pitchFamily="49" charset="0"/>
                <a:cs typeface="Segoe UI" panose="020B0502040204020203" pitchFamily="34" charset="0"/>
              </a:rPr>
              <a:t>	result = (state_machine [g_state][g_event]) ((char*)p_buffer, (char*)p_msg);</a:t>
            </a:r>
          </a:p>
          <a:p>
            <a:pPr eaLnBrk="1" hangingPunct="1">
              <a:lnSpc>
                <a:spcPct val="150000"/>
              </a:lnSpc>
              <a:spcBef>
                <a:spcPct val="20000"/>
              </a:spcBef>
              <a:buSzPct val="70000"/>
              <a:buFont typeface="Wingdings" panose="05000000000000000000" pitchFamily="2" charset="2"/>
              <a:buNone/>
            </a:pPr>
            <a:r>
              <a:rPr lang="en-US" altLang="en-US" sz="1400" b="1">
                <a:solidFill>
                  <a:srgbClr val="2D1D51"/>
                </a:solidFill>
                <a:latin typeface="Courier New" panose="02070309020205020404" pitchFamily="49" charset="0"/>
                <a:cs typeface="Segoe UI" panose="020B0502040204020203" pitchFamily="34" charset="0"/>
              </a:rPr>
              <a:t>	…</a:t>
            </a:r>
          </a:p>
        </p:txBody>
      </p:sp>
    </p:spTree>
    <p:extLst>
      <p:ext uri="{BB962C8B-B14F-4D97-AF65-F5344CB8AC3E}">
        <p14:creationId xmlns:p14="http://schemas.microsoft.com/office/powerpoint/2010/main" val="19587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FSM - Practice</a:t>
            </a:r>
            <a:endParaRPr lang="en-US" dirty="0"/>
          </a:p>
        </p:txBody>
      </p:sp>
      <p:sp>
        <p:nvSpPr>
          <p:cNvPr id="4" name="Text Placeholder 3"/>
          <p:cNvSpPr>
            <a:spLocks noGrp="1"/>
          </p:cNvSpPr>
          <p:nvPr>
            <p:ph type="body" sz="quarter" idx="4294967295"/>
          </p:nvPr>
        </p:nvSpPr>
        <p:spPr bwMode="auto">
          <a:xfrm>
            <a:off x="1056958" y="2629218"/>
            <a:ext cx="8647112" cy="520065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p>
            <a:r>
              <a:rPr lang="en-US" altLang="en-US" dirty="0" smtClean="0">
                <a:latin typeface="Arial" panose="020B0604020202020204" pitchFamily="34" charset="0"/>
              </a:rPr>
              <a:t> </a:t>
            </a:r>
            <a:r>
              <a:rPr lang="en-US" altLang="en-US" sz="2400" dirty="0" smtClean="0">
                <a:latin typeface="Arial" panose="020B0604020202020204" pitchFamily="34" charset="0"/>
              </a:rPr>
              <a:t>Let us convert the </a:t>
            </a:r>
            <a:r>
              <a:rPr lang="en-US" altLang="en-US" sz="2400" i="1" dirty="0" smtClean="0">
                <a:latin typeface="Arial" panose="020B0604020202020204" pitchFamily="34" charset="0"/>
              </a:rPr>
              <a:t>switch ..case</a:t>
            </a:r>
            <a:r>
              <a:rPr lang="en-US" altLang="en-US" sz="2400" dirty="0" smtClean="0">
                <a:latin typeface="Arial" panose="020B0604020202020204" pitchFamily="34" charset="0"/>
              </a:rPr>
              <a:t> based FSM into Array of Function Pointer based</a:t>
            </a:r>
          </a:p>
          <a:p>
            <a:pPr lvl="2"/>
            <a:endParaRPr lang="en-US" altLang="en-US" dirty="0" smtClean="0">
              <a:latin typeface="Arial" panose="020B0604020202020204"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243" y="4954588"/>
            <a:ext cx="26162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69647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dirty="0" smtClean="0"/>
              <a:t>Debugging</a:t>
            </a:r>
            <a:endParaRPr lang="en-US" dirty="0"/>
          </a:p>
        </p:txBody>
      </p:sp>
      <p:sp>
        <p:nvSpPr>
          <p:cNvPr id="4" name="Text Placeholder 3"/>
          <p:cNvSpPr>
            <a:spLocks noGrp="1"/>
          </p:cNvSpPr>
          <p:nvPr>
            <p:ph type="body" sz="quarter" idx="4294967295"/>
          </p:nvPr>
        </p:nvSpPr>
        <p:spPr>
          <a:xfrm>
            <a:off x="1267778" y="2375218"/>
            <a:ext cx="8347075" cy="1627187"/>
          </a:xfrm>
          <a:prstGeom prst="rect">
            <a:avLst/>
          </a:prstGeom>
        </p:spPr>
        <p:txBody>
          <a:bodyPr>
            <a:normAutofit lnSpcReduction="10000"/>
          </a:bodyPr>
          <a:lstStyle/>
          <a:p>
            <a:pPr lvl="2" fontAlgn="auto">
              <a:spcAft>
                <a:spcPts val="0"/>
              </a:spcAft>
              <a:buFont typeface="Wingdings" panose="05000000000000000000" pitchFamily="2" charset="2"/>
              <a:buNone/>
              <a:defRPr/>
            </a:pPr>
            <a:r>
              <a:rPr lang="en-US" sz="2400" dirty="0" smtClean="0">
                <a:latin typeface="Arial" pitchFamily="34" charset="0"/>
              </a:rPr>
              <a:t>“ It's hard enough to find an error in your code when you're looking for it; it's even harder when you've assumed your code is error-free. ”</a:t>
            </a:r>
          </a:p>
          <a:p>
            <a:pPr lvl="2" fontAlgn="auto">
              <a:spcAft>
                <a:spcPts val="0"/>
              </a:spcAft>
              <a:buFont typeface="Wingdings" panose="05000000000000000000" pitchFamily="2" charset="2"/>
              <a:buNone/>
              <a:defRPr/>
            </a:pPr>
            <a:r>
              <a:rPr lang="en-US" sz="2400" dirty="0" smtClean="0">
                <a:latin typeface="Arial" pitchFamily="34" charset="0"/>
              </a:rPr>
              <a:t>							Steve McConnell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703" y="4002405"/>
            <a:ext cx="805815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16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Features of Debugger</a:t>
            </a:r>
            <a:endParaRPr lang="en-US" dirty="0"/>
          </a:p>
        </p:txBody>
      </p:sp>
      <p:sp>
        <p:nvSpPr>
          <p:cNvPr id="4" name="Text Placeholder 3"/>
          <p:cNvSpPr>
            <a:spLocks noGrp="1"/>
          </p:cNvSpPr>
          <p:nvPr>
            <p:ph type="body" sz="quarter" idx="4294967295"/>
          </p:nvPr>
        </p:nvSpPr>
        <p:spPr bwMode="auto">
          <a:xfrm>
            <a:off x="1194435" y="2297748"/>
            <a:ext cx="5102225" cy="5200650"/>
          </a:xfrm>
          <a:prstGeom prst="rect">
            <a:avLst/>
          </a:prstGeom>
          <a:solidFill>
            <a:schemeClr val="bg1"/>
          </a:solidFill>
          <a:ln>
            <a:miter lim="800000"/>
            <a:headEnd/>
            <a:tailEnd/>
          </a:ln>
        </p:spPr>
        <p:txBody>
          <a:bodyPr wrap="square" numCol="1" anchor="t" anchorCtr="0" compatLnSpc="1">
            <a:prstTxWarp prst="textNoShape">
              <a:avLst/>
            </a:prstTxWarp>
          </a:bodyPr>
          <a:lstStyle/>
          <a:p>
            <a:r>
              <a:rPr lang="en-US" altLang="en-US" sz="2000" dirty="0" smtClean="0">
                <a:latin typeface="Arial" panose="020B0604020202020204" pitchFamily="34" charset="0"/>
              </a:rPr>
              <a:t>Typical Features of a debugger ?</a:t>
            </a:r>
          </a:p>
          <a:p>
            <a:pPr lvl="1"/>
            <a:r>
              <a:rPr lang="en-US" altLang="en-US" sz="1600" dirty="0" smtClean="0">
                <a:latin typeface="Arial" panose="020B0604020202020204" pitchFamily="34" charset="0"/>
              </a:rPr>
              <a:t>Check the order of statement execution in a program.</a:t>
            </a:r>
          </a:p>
          <a:p>
            <a:pPr lvl="1"/>
            <a:r>
              <a:rPr lang="en-US" altLang="en-US" sz="1600" dirty="0" smtClean="0">
                <a:latin typeface="Arial" panose="020B0604020202020204" pitchFamily="34" charset="0"/>
              </a:rPr>
              <a:t>Evaluate a variable, parameter, or (possibly) an expression at a particular point during program execution.</a:t>
            </a:r>
          </a:p>
          <a:p>
            <a:pPr lvl="1"/>
            <a:r>
              <a:rPr lang="en-US" altLang="en-US" sz="1600" dirty="0" smtClean="0">
                <a:latin typeface="Arial" panose="020B0604020202020204" pitchFamily="34" charset="0"/>
              </a:rPr>
              <a:t>Determine where execution was occurring in a program when a program misbehaves/crashes, even if the crash was in a library.</a:t>
            </a:r>
          </a:p>
          <a:p>
            <a:pPr lvl="1"/>
            <a:r>
              <a:rPr lang="en-US" altLang="en-US" sz="1600" dirty="0" smtClean="0">
                <a:latin typeface="Arial" panose="020B0604020202020204" pitchFamily="34" charset="0"/>
              </a:rPr>
              <a:t>Stop a program’s execution at a particular statement and analyze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798" y="2907348"/>
            <a:ext cx="2871787"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38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dissolve">
                                      <p:cBhvr>
                                        <p:cTn id="15" dur="500"/>
                                        <p:tgtEl>
                                          <p:spTgt spid="4">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ssolve">
                                      <p:cBhvr>
                                        <p:cTn id="18" dur="500"/>
                                        <p:tgtEl>
                                          <p:spTgt spid="4">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dissolve">
                                      <p:cBhvr>
                                        <p:cTn id="21" dur="500"/>
                                        <p:tgtEl>
                                          <p:spTgt spid="4">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dissolve">
                                      <p:cBhvr>
                                        <p:cTn id="2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Debugger Operations</a:t>
            </a:r>
            <a:endParaRPr lang="en-US" dirty="0"/>
          </a:p>
        </p:txBody>
      </p:sp>
      <p:sp>
        <p:nvSpPr>
          <p:cNvPr id="4" name="Text Placeholder 3"/>
          <p:cNvSpPr>
            <a:spLocks noGrp="1"/>
          </p:cNvSpPr>
          <p:nvPr>
            <p:ph type="body" sz="quarter" idx="4294967295"/>
          </p:nvPr>
        </p:nvSpPr>
        <p:spPr>
          <a:xfrm>
            <a:off x="1313176" y="2457768"/>
            <a:ext cx="8428038" cy="5200650"/>
          </a:xfrm>
          <a:prstGeom prst="rect">
            <a:avLst/>
          </a:prstGeom>
        </p:spPr>
        <p:txBody>
          <a:bodyPr>
            <a:normAutofit/>
          </a:bodyPr>
          <a:lstStyle/>
          <a:p>
            <a:pPr fontAlgn="auto">
              <a:spcAft>
                <a:spcPts val="0"/>
              </a:spcAft>
              <a:defRPr/>
            </a:pPr>
            <a:r>
              <a:rPr lang="en-US" sz="2000" dirty="0" smtClean="0">
                <a:latin typeface="Arial" pitchFamily="34" charset="0"/>
              </a:rPr>
              <a:t>Operations</a:t>
            </a:r>
          </a:p>
          <a:p>
            <a:pPr lvl="1" fontAlgn="auto">
              <a:spcAft>
                <a:spcPts val="0"/>
              </a:spcAft>
              <a:defRPr/>
            </a:pPr>
            <a:r>
              <a:rPr lang="en-US" sz="1600" dirty="0" smtClean="0">
                <a:latin typeface="Arial" pitchFamily="34" charset="0"/>
              </a:rPr>
              <a:t>Setting a Breakpoint</a:t>
            </a:r>
          </a:p>
          <a:p>
            <a:pPr lvl="2" fontAlgn="auto">
              <a:spcAft>
                <a:spcPts val="0"/>
              </a:spcAft>
              <a:defRPr/>
            </a:pPr>
            <a:r>
              <a:rPr lang="en-US" sz="1400" dirty="0" smtClean="0">
                <a:latin typeface="Arial" pitchFamily="34" charset="0"/>
              </a:rPr>
              <a:t>This operation is used to cause a program that is executing in the debugger to suspend itself, permitting debugging. </a:t>
            </a:r>
          </a:p>
          <a:p>
            <a:pPr lvl="1" fontAlgn="auto">
              <a:spcAft>
                <a:spcPts val="0"/>
              </a:spcAft>
              <a:defRPr/>
            </a:pPr>
            <a:r>
              <a:rPr lang="en-US" sz="1600" dirty="0" smtClean="0">
                <a:latin typeface="Arial" pitchFamily="34" charset="0"/>
              </a:rPr>
              <a:t>Resume Execution</a:t>
            </a:r>
          </a:p>
          <a:p>
            <a:pPr lvl="2" fontAlgn="auto">
              <a:spcAft>
                <a:spcPts val="0"/>
              </a:spcAft>
              <a:defRPr/>
            </a:pPr>
            <a:r>
              <a:rPr lang="en-US" sz="1400" dirty="0" smtClean="0">
                <a:latin typeface="Arial" pitchFamily="34" charset="0"/>
              </a:rPr>
              <a:t>This operation restarts a program that is in debugging mode. The program will execute until it terminates, or encounters a breakpoint or other suspend directive.</a:t>
            </a:r>
          </a:p>
          <a:p>
            <a:pPr lvl="1" fontAlgn="auto">
              <a:spcAft>
                <a:spcPts val="0"/>
              </a:spcAft>
              <a:defRPr/>
            </a:pPr>
            <a:r>
              <a:rPr lang="en-US" sz="1600" dirty="0" smtClean="0">
                <a:latin typeface="Arial" pitchFamily="34" charset="0"/>
              </a:rPr>
              <a:t>Watching Variables, Changing their values at run time</a:t>
            </a:r>
          </a:p>
          <a:p>
            <a:pPr lvl="1" fontAlgn="auto">
              <a:spcAft>
                <a:spcPts val="0"/>
              </a:spcAft>
              <a:defRPr/>
            </a:pPr>
            <a:r>
              <a:rPr lang="en-US" sz="1600" dirty="0" smtClean="0">
                <a:latin typeface="Arial" pitchFamily="34" charset="0"/>
              </a:rPr>
              <a:t>Print value</a:t>
            </a:r>
          </a:p>
          <a:p>
            <a:pPr lvl="2" fontAlgn="auto">
              <a:spcAft>
                <a:spcPts val="0"/>
              </a:spcAft>
              <a:defRPr/>
            </a:pPr>
            <a:r>
              <a:rPr lang="en-US" sz="1400" dirty="0" smtClean="0">
                <a:latin typeface="Arial" pitchFamily="34" charset="0"/>
              </a:rPr>
              <a:t>At any time during a debugging session, you may examine the value of a variable via a watch. You can even change that!</a:t>
            </a:r>
          </a:p>
          <a:p>
            <a:pPr lvl="1" fontAlgn="auto">
              <a:spcAft>
                <a:spcPts val="0"/>
              </a:spcAft>
              <a:defRPr/>
            </a:pPr>
            <a:r>
              <a:rPr lang="en-US" sz="1600" dirty="0" smtClean="0">
                <a:latin typeface="Arial" pitchFamily="34" charset="0"/>
              </a:rPr>
              <a:t>Analyzing the core file</a:t>
            </a:r>
          </a:p>
          <a:p>
            <a:pPr lvl="2" fontAlgn="auto">
              <a:spcAft>
                <a:spcPts val="0"/>
              </a:spcAft>
              <a:defRPr/>
            </a:pPr>
            <a:r>
              <a:rPr lang="en-US" sz="1400" dirty="0" smtClean="0">
                <a:latin typeface="Arial" pitchFamily="34" charset="0"/>
              </a:rPr>
              <a:t>When your process executes an invalid instruction, the operating system produces a core dump. With the help of </a:t>
            </a:r>
            <a:r>
              <a:rPr lang="en-US" sz="1400" dirty="0" err="1" smtClean="0">
                <a:latin typeface="Arial" pitchFamily="34" charset="0"/>
              </a:rPr>
              <a:t>gdb</a:t>
            </a:r>
            <a:r>
              <a:rPr lang="en-US" sz="1400" dirty="0" smtClean="0">
                <a:latin typeface="Arial" pitchFamily="34" charset="0"/>
              </a:rPr>
              <a:t>, this core file can be analyzed to see what the problem was.</a:t>
            </a:r>
          </a:p>
          <a:p>
            <a:pPr lvl="1" fontAlgn="auto">
              <a:spcAft>
                <a:spcPts val="0"/>
              </a:spcAft>
              <a:defRPr/>
            </a:pPr>
            <a:r>
              <a:rPr lang="en-US" sz="1600" dirty="0" err="1" smtClean="0">
                <a:latin typeface="Arial" pitchFamily="34" charset="0"/>
              </a:rPr>
              <a:t>Backtrace</a:t>
            </a:r>
            <a:r>
              <a:rPr lang="en-US" sz="1600" dirty="0" smtClean="0">
                <a:latin typeface="Arial" pitchFamily="34" charset="0"/>
              </a:rPr>
              <a:t> - Analyzing the stack frames</a:t>
            </a:r>
          </a:p>
          <a:p>
            <a:pPr lvl="2" fontAlgn="auto">
              <a:spcAft>
                <a:spcPts val="0"/>
              </a:spcAft>
              <a:defRPr/>
            </a:pPr>
            <a:r>
              <a:rPr lang="en-US" sz="1400" dirty="0" smtClean="0">
                <a:latin typeface="Arial" pitchFamily="34" charset="0"/>
              </a:rPr>
              <a:t>When your program has stopped, the first thing you need to know is where it stopped and how it got there. View the stack frames of the process!</a:t>
            </a:r>
            <a:endParaRPr lang="en-US" sz="1000" dirty="0" smtClean="0">
              <a:latin typeface="Arial" pitchFamily="34" charset="0"/>
            </a:endParaRPr>
          </a:p>
        </p:txBody>
      </p:sp>
    </p:spTree>
    <p:extLst>
      <p:ext uri="{BB962C8B-B14F-4D97-AF65-F5344CB8AC3E}">
        <p14:creationId xmlns:p14="http://schemas.microsoft.com/office/powerpoint/2010/main" val="2930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dissolve">
                                      <p:cBhvr>
                                        <p:cTn id="15" dur="500"/>
                                        <p:tgtEl>
                                          <p:spTgt spid="4">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ssolv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dissolve">
                                      <p:cBhvr>
                                        <p:cTn id="23" dur="500"/>
                                        <p:tgtEl>
                                          <p:spTgt spid="4">
                                            <p:txEl>
                                              <p:pRg st="3" end="3"/>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dissolv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dissolv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dissolve">
                                      <p:cBhvr>
                                        <p:cTn id="36" dur="500"/>
                                        <p:tgtEl>
                                          <p:spTgt spid="4">
                                            <p:txEl>
                                              <p:pRg st="6" end="6"/>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dissolve">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dissolve">
                                      <p:cBhvr>
                                        <p:cTn id="44" dur="500"/>
                                        <p:tgtEl>
                                          <p:spTgt spid="4">
                                            <p:txEl>
                                              <p:pRg st="8" end="8"/>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dissolv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dissolve">
                                      <p:cBhvr>
                                        <p:cTn id="52" dur="500"/>
                                        <p:tgtEl>
                                          <p:spTgt spid="4">
                                            <p:txEl>
                                              <p:pRg st="10" end="10"/>
                                            </p:txEl>
                                          </p:spTgt>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dissolve">
                                      <p:cBhvr>
                                        <p:cTn id="55"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Debugging - Practice</a:t>
            </a:r>
            <a:endParaRPr lang="en-US" dirty="0"/>
          </a:p>
        </p:txBody>
      </p:sp>
      <p:sp>
        <p:nvSpPr>
          <p:cNvPr id="4" name="Text Placeholder 3"/>
          <p:cNvSpPr>
            <a:spLocks noGrp="1"/>
          </p:cNvSpPr>
          <p:nvPr>
            <p:ph type="body" sz="quarter" idx="4294967295"/>
          </p:nvPr>
        </p:nvSpPr>
        <p:spPr bwMode="auto">
          <a:xfrm>
            <a:off x="1034098" y="2434908"/>
            <a:ext cx="8647112" cy="5200650"/>
          </a:xfrm>
          <a:prstGeom prst="rect">
            <a:avLst/>
          </a:prstGeom>
          <a:noFill/>
          <a:ln w="9525">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Lst>
        </p:spPr>
        <p:txBody>
          <a:bodyPr wrap="square" numCol="1" anchor="t" anchorCtr="0" compatLnSpc="1">
            <a:prstTxWarp prst="textNoShape">
              <a:avLst/>
            </a:prstTxWarp>
          </a:bodyPr>
          <a:lstStyle/>
          <a:p>
            <a:r>
              <a:rPr lang="en-US" altLang="en-US" smtClean="0">
                <a:latin typeface="Arial" panose="020B0604020202020204" pitchFamily="34" charset="0"/>
              </a:rPr>
              <a:t>Let fix our “switch” to remove the segmentation fault / logical error</a:t>
            </a:r>
            <a:endParaRPr lang="en-US" altLang="en-US" sz="2200" smtClean="0">
              <a:latin typeface="Arial" panose="020B0604020202020204" pitchFamily="34" charset="0"/>
            </a:endParaRPr>
          </a:p>
          <a:p>
            <a:pPr lvl="2"/>
            <a:endParaRPr lang="en-US" altLang="en-US" smtClean="0">
              <a:latin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048" y="3674745"/>
            <a:ext cx="2792412"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948" y="3674745"/>
            <a:ext cx="168275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1053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err="1"/>
              <a:t>Cyclomatic</a:t>
            </a:r>
            <a:r>
              <a:rPr lang="en-US" altLang="en-US" dirty="0"/>
              <a:t> Complexity</a:t>
            </a:r>
            <a:endParaRPr lang="en-US" dirty="0"/>
          </a:p>
        </p:txBody>
      </p:sp>
      <p:sp>
        <p:nvSpPr>
          <p:cNvPr id="4" name="Text Placeholder 3"/>
          <p:cNvSpPr>
            <a:spLocks noGrp="1"/>
          </p:cNvSpPr>
          <p:nvPr>
            <p:ph type="body" sz="quarter" idx="4294967295"/>
          </p:nvPr>
        </p:nvSpPr>
        <p:spPr bwMode="auto">
          <a:xfrm>
            <a:off x="1639888" y="2438718"/>
            <a:ext cx="8647112" cy="1751012"/>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Wingdings" panose="05000000000000000000" pitchFamily="2" charset="2"/>
              <a:buNone/>
            </a:pPr>
            <a:r>
              <a:rPr lang="en-US" altLang="en-US" sz="3200" b="1" smtClean="0">
                <a:latin typeface="Bodoni MT" panose="02070603080606020203" pitchFamily="18" charset="0"/>
              </a:rPr>
              <a:t>Controlling complexity is the essence of computer programming.        — Brian Kernighan</a:t>
            </a:r>
          </a:p>
        </p:txBody>
      </p:sp>
      <p:sp>
        <p:nvSpPr>
          <p:cNvPr id="5" name="TextBox 4"/>
          <p:cNvSpPr txBox="1">
            <a:spLocks noChangeArrowheads="1"/>
          </p:cNvSpPr>
          <p:nvPr/>
        </p:nvSpPr>
        <p:spPr bwMode="auto">
          <a:xfrm>
            <a:off x="2784475" y="4378643"/>
            <a:ext cx="69294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Engravers MT" panose="02090707080505020304" pitchFamily="18" charset="0"/>
              </a:rPr>
              <a:t>The central enemy of reliability is complexity.            — Geer et al.</a:t>
            </a:r>
          </a:p>
          <a:p>
            <a:pPr algn="ctr" eaLnBrk="1" hangingPunct="1"/>
            <a:endParaRPr lang="en-US" altLang="en-US" sz="2000" b="1">
              <a:solidFill>
                <a:schemeClr val="accent2"/>
              </a:solidFill>
              <a:latin typeface="Engravers MT" panose="02090707080505020304" pitchFamily="18" charset="0"/>
            </a:endParaRPr>
          </a:p>
        </p:txBody>
      </p:sp>
      <p:sp>
        <p:nvSpPr>
          <p:cNvPr id="6" name="TextBox 5"/>
          <p:cNvSpPr txBox="1">
            <a:spLocks noChangeArrowheads="1"/>
          </p:cNvSpPr>
          <p:nvPr/>
        </p:nvSpPr>
        <p:spPr bwMode="auto">
          <a:xfrm>
            <a:off x="1265238" y="5902643"/>
            <a:ext cx="8086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a:latin typeface="Palatino Linotype" panose="02040502050505030304" pitchFamily="18" charset="0"/>
              </a:rPr>
              <a:t>Complexity kills. It sucks the life out of developers, it makes products difficult to plan, build and test, it introduces security challenges and it causes end-user and administrator frustration.</a:t>
            </a:r>
          </a:p>
          <a:p>
            <a:pPr algn="ctr" eaLnBrk="1" hangingPunct="1"/>
            <a:r>
              <a:rPr lang="en-US" altLang="en-US" sz="2400" b="1">
                <a:latin typeface="Palatino Linotype" panose="02040502050505030304" pitchFamily="18" charset="0"/>
              </a:rPr>
              <a:t>        — Ray Ozzie</a:t>
            </a:r>
          </a:p>
          <a:p>
            <a:pPr eaLnBrk="1" hangingPunct="1"/>
            <a:r>
              <a:rPr lang="en-US" altLang="en-US" sz="2400" b="1">
                <a:latin typeface="Palatino Linotype" panose="02040502050505030304" pitchFamily="18" charset="0"/>
              </a:rPr>
              <a:t/>
            </a:r>
            <a:br>
              <a:rPr lang="en-US" altLang="en-US" sz="2400" b="1">
                <a:latin typeface="Palatino Linotype" panose="02040502050505030304" pitchFamily="18" charset="0"/>
              </a:rPr>
            </a:br>
            <a:endParaRPr lang="en-US" altLang="en-US" sz="2400" b="1">
              <a:solidFill>
                <a:schemeClr val="accent2"/>
              </a:solidFill>
              <a:latin typeface="Palatino Linotype" panose="02040502050505030304" pitchFamily="18" charset="0"/>
            </a:endParaRPr>
          </a:p>
        </p:txBody>
      </p:sp>
    </p:spTree>
    <p:extLst>
      <p:ext uri="{BB962C8B-B14F-4D97-AF65-F5344CB8AC3E}">
        <p14:creationId xmlns:p14="http://schemas.microsoft.com/office/powerpoint/2010/main" val="168807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dissolv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dissolv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err="1"/>
              <a:t>Cyclomatic</a:t>
            </a:r>
            <a:r>
              <a:rPr lang="en-US" altLang="en-US" dirty="0"/>
              <a:t> Complexity</a:t>
            </a:r>
            <a:endParaRPr lang="en-US" dirty="0"/>
          </a:p>
        </p:txBody>
      </p:sp>
      <p:sp>
        <p:nvSpPr>
          <p:cNvPr id="4" name="Text Placeholder 3"/>
          <p:cNvSpPr>
            <a:spLocks noGrp="1"/>
          </p:cNvSpPr>
          <p:nvPr>
            <p:ph type="body" sz="quarter" idx="4294967295"/>
          </p:nvPr>
        </p:nvSpPr>
        <p:spPr>
          <a:xfrm>
            <a:off x="755333" y="2366328"/>
            <a:ext cx="8647112" cy="5200650"/>
          </a:xfrm>
          <a:prstGeom prst="rect">
            <a:avLst/>
          </a:prstGeom>
          <a:noFill/>
          <a:ln>
            <a:noFill/>
          </a:ln>
        </p:spPr>
        <p:txBody>
          <a:bodyPr>
            <a:normAutofit fontScale="70000" lnSpcReduction="20000"/>
          </a:bodyPr>
          <a:lstStyle/>
          <a:p>
            <a:pPr fontAlgn="auto">
              <a:spcAft>
                <a:spcPts val="0"/>
              </a:spcAft>
              <a:defRPr/>
            </a:pPr>
            <a:r>
              <a:rPr lang="en-US" dirty="0" smtClean="0">
                <a:latin typeface="Arial" pitchFamily="34" charset="0"/>
              </a:rPr>
              <a:t>Need a tool to measure the goodness of your code!</a:t>
            </a:r>
          </a:p>
          <a:p>
            <a:pPr fontAlgn="auto">
              <a:spcAft>
                <a:spcPts val="0"/>
              </a:spcAft>
              <a:defRPr/>
            </a:pPr>
            <a:endParaRPr lang="en-US" dirty="0" smtClean="0">
              <a:latin typeface="Arial" pitchFamily="34" charset="0"/>
            </a:endParaRPr>
          </a:p>
          <a:p>
            <a:pPr fontAlgn="auto">
              <a:spcAft>
                <a:spcPts val="0"/>
              </a:spcAft>
              <a:defRPr/>
            </a:pPr>
            <a:r>
              <a:rPr lang="en-US" dirty="0" smtClean="0">
                <a:latin typeface="Arial" pitchFamily="34" charset="0"/>
              </a:rPr>
              <a:t>Cyclomatic complexity is a measurement developed by Thomas McCabe to determine the stability and level of confidence in a program. </a:t>
            </a:r>
          </a:p>
          <a:p>
            <a:pPr lvl="3" fontAlgn="auto">
              <a:spcAft>
                <a:spcPts val="0"/>
              </a:spcAft>
              <a:defRPr/>
            </a:pPr>
            <a:r>
              <a:rPr lang="en-US" sz="2000" dirty="0" smtClean="0">
                <a:latin typeface="Arial" pitchFamily="34" charset="0"/>
              </a:rPr>
              <a:t>It measures the number of linearly-independent paths through a program module. </a:t>
            </a:r>
          </a:p>
          <a:p>
            <a:pPr lvl="2" fontAlgn="auto">
              <a:spcAft>
                <a:spcPts val="0"/>
              </a:spcAft>
              <a:defRPr/>
            </a:pPr>
            <a:endParaRPr lang="en-US" sz="2200" dirty="0" smtClean="0">
              <a:latin typeface="Arial" pitchFamily="34" charset="0"/>
            </a:endParaRPr>
          </a:p>
          <a:p>
            <a:pPr lvl="3" fontAlgn="auto">
              <a:spcAft>
                <a:spcPts val="0"/>
              </a:spcAft>
              <a:defRPr/>
            </a:pPr>
            <a:r>
              <a:rPr lang="en-US" sz="2000" dirty="0" smtClean="0">
                <a:latin typeface="Arial" pitchFamily="34" charset="0"/>
              </a:rPr>
              <a:t>Programs with lower </a:t>
            </a:r>
            <a:r>
              <a:rPr lang="en-US" sz="2000" dirty="0" err="1" smtClean="0">
                <a:latin typeface="Arial" pitchFamily="34" charset="0"/>
              </a:rPr>
              <a:t>cyclomatic</a:t>
            </a:r>
            <a:r>
              <a:rPr lang="en-US" sz="2000" dirty="0" smtClean="0">
                <a:latin typeface="Arial" pitchFamily="34" charset="0"/>
              </a:rPr>
              <a:t> complexity are easier to understand and less risky to modify. </a:t>
            </a:r>
          </a:p>
          <a:p>
            <a:pPr lvl="2" fontAlgn="auto">
              <a:spcAft>
                <a:spcPts val="0"/>
              </a:spcAft>
              <a:defRPr/>
            </a:pPr>
            <a:endParaRPr lang="en-US" sz="2200" dirty="0" smtClean="0">
              <a:latin typeface="Arial" pitchFamily="34" charset="0"/>
            </a:endParaRPr>
          </a:p>
          <a:p>
            <a:pPr lvl="3" fontAlgn="auto">
              <a:spcAft>
                <a:spcPts val="0"/>
              </a:spcAft>
              <a:defRPr/>
            </a:pPr>
            <a:r>
              <a:rPr lang="en-US" sz="2000" dirty="0" smtClean="0">
                <a:latin typeface="Arial" pitchFamily="34" charset="0"/>
              </a:rPr>
              <a:t>It provides an indication of the amount of testing (including reviews) necessary to practically avoid defects.</a:t>
            </a:r>
          </a:p>
          <a:p>
            <a:pPr lvl="2" fontAlgn="auto">
              <a:spcAft>
                <a:spcPts val="0"/>
              </a:spcAft>
              <a:defRPr/>
            </a:pPr>
            <a:endParaRPr lang="en-US" dirty="0" smtClean="0">
              <a:latin typeface="Arial" pitchFamily="34" charset="0"/>
            </a:endParaRPr>
          </a:p>
        </p:txBody>
      </p:sp>
    </p:spTree>
    <p:extLst>
      <p:ext uri="{BB962C8B-B14F-4D97-AF65-F5344CB8AC3E}">
        <p14:creationId xmlns:p14="http://schemas.microsoft.com/office/powerpoint/2010/main" val="83135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dissolve">
                                      <p:cBhvr>
                                        <p:cTn id="15" dur="500"/>
                                        <p:tgtEl>
                                          <p:spTgt spid="4">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dissolve">
                                      <p:cBhvr>
                                        <p:cTn id="18" dur="500"/>
                                        <p:tgtEl>
                                          <p:spTgt spid="4">
                                            <p:txEl>
                                              <p:pRg st="5" end="5"/>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dissolve">
                                      <p:cBhvr>
                                        <p:cTn id="2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err="1"/>
              <a:t>Cyclomatic</a:t>
            </a:r>
            <a:r>
              <a:rPr lang="en-US" altLang="en-US" dirty="0"/>
              <a:t> Complexity - </a:t>
            </a:r>
            <a:r>
              <a:rPr lang="en-US" altLang="en-US" dirty="0" err="1"/>
              <a:t>cyclo</a:t>
            </a:r>
            <a:endParaRPr lang="en-US" dirty="0"/>
          </a:p>
        </p:txBody>
      </p:sp>
      <p:sp>
        <p:nvSpPr>
          <p:cNvPr id="4" name="Text Placeholder 3"/>
          <p:cNvSpPr>
            <a:spLocks noGrp="1"/>
          </p:cNvSpPr>
          <p:nvPr>
            <p:ph type="body" sz="quarter" idx="4294967295"/>
          </p:nvPr>
        </p:nvSpPr>
        <p:spPr bwMode="auto">
          <a:xfrm>
            <a:off x="834390" y="2492058"/>
            <a:ext cx="8789988" cy="520065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p>
            <a:pPr lvl="1"/>
            <a:r>
              <a:rPr lang="en-US" altLang="en-US" sz="2400" dirty="0" smtClean="0">
                <a:latin typeface="Arial" panose="020B0604020202020204" pitchFamily="34" charset="0"/>
              </a:rPr>
              <a:t>Tips to reduce </a:t>
            </a:r>
            <a:r>
              <a:rPr lang="en-US" altLang="en-US" sz="2400" dirty="0" err="1" smtClean="0">
                <a:latin typeface="Arial" panose="020B0604020202020204" pitchFamily="34" charset="0"/>
              </a:rPr>
              <a:t>cyclometic</a:t>
            </a:r>
            <a:r>
              <a:rPr lang="en-US" altLang="en-US" sz="2400" dirty="0" smtClean="0">
                <a:latin typeface="Arial" panose="020B0604020202020204" pitchFamily="34" charset="0"/>
              </a:rPr>
              <a:t> complexity</a:t>
            </a:r>
          </a:p>
          <a:p>
            <a:pPr lvl="3"/>
            <a:r>
              <a:rPr lang="en-US" altLang="en-US" sz="2000" dirty="0" smtClean="0">
                <a:latin typeface="Arial" panose="020B0604020202020204" pitchFamily="34" charset="0"/>
              </a:rPr>
              <a:t>Modularity: refactor the functions to reduce </a:t>
            </a:r>
            <a:r>
              <a:rPr lang="en-US" altLang="en-US" sz="2000" dirty="0" err="1" smtClean="0">
                <a:latin typeface="Arial" panose="020B0604020202020204" pitchFamily="34" charset="0"/>
              </a:rPr>
              <a:t>cyclomatic</a:t>
            </a:r>
            <a:r>
              <a:rPr lang="en-US" altLang="en-US" sz="2000" dirty="0" smtClean="0">
                <a:latin typeface="Arial" panose="020B0604020202020204" pitchFamily="34" charset="0"/>
              </a:rPr>
              <a:t> complexity of functions</a:t>
            </a:r>
          </a:p>
          <a:p>
            <a:pPr lvl="4"/>
            <a:r>
              <a:rPr lang="en-US" altLang="en-US" sz="2000" dirty="0" smtClean="0">
                <a:latin typeface="Arial" panose="020B0604020202020204" pitchFamily="34" charset="0"/>
              </a:rPr>
              <a:t>Apply cohesion principle</a:t>
            </a:r>
          </a:p>
          <a:p>
            <a:pPr lvl="3"/>
            <a:endParaRPr lang="en-US" altLang="en-US" sz="2000" dirty="0" smtClean="0">
              <a:latin typeface="Arial" panose="020B0604020202020204" pitchFamily="34" charset="0"/>
            </a:endParaRPr>
          </a:p>
          <a:p>
            <a:pPr lvl="3"/>
            <a:r>
              <a:rPr lang="en-US" altLang="en-US" sz="2000" dirty="0" smtClean="0">
                <a:latin typeface="Arial" panose="020B0604020202020204" pitchFamily="34" charset="0"/>
              </a:rPr>
              <a:t>Modularity: refactor you code to different files to reduce overall </a:t>
            </a:r>
            <a:r>
              <a:rPr lang="en-US" altLang="en-US" sz="2000" dirty="0" err="1" smtClean="0">
                <a:latin typeface="Arial" panose="020B0604020202020204" pitchFamily="34" charset="0"/>
              </a:rPr>
              <a:t>cyclomatic</a:t>
            </a:r>
            <a:r>
              <a:rPr lang="en-US" altLang="en-US" sz="2000" dirty="0" smtClean="0">
                <a:latin typeface="Arial" panose="020B0604020202020204" pitchFamily="34" charset="0"/>
              </a:rPr>
              <a:t> complexity</a:t>
            </a:r>
          </a:p>
          <a:p>
            <a:pPr lvl="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2661791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Objectives</a:t>
            </a:r>
            <a:endParaRPr lang="en-US" dirty="0"/>
          </a:p>
        </p:txBody>
      </p:sp>
      <p:sp>
        <p:nvSpPr>
          <p:cNvPr id="5" name="Text Placeholder 4"/>
          <p:cNvSpPr>
            <a:spLocks noGrp="1"/>
          </p:cNvSpPr>
          <p:nvPr>
            <p:ph type="body" sz="quarter" idx="30"/>
          </p:nvPr>
        </p:nvSpPr>
        <p:spPr>
          <a:xfrm>
            <a:off x="172427" y="2160956"/>
            <a:ext cx="12044384" cy="6696000"/>
          </a:xfrm>
        </p:spPr>
        <p:txBody>
          <a:bodyPr/>
          <a:lstStyle/>
          <a:p>
            <a:r>
              <a:rPr lang="en-US" altLang="en-US" sz="2400" dirty="0">
                <a:latin typeface="Arial" panose="020B0604020202020204" pitchFamily="34" charset="0"/>
              </a:rPr>
              <a:t>To be a better developer by being able to: </a:t>
            </a:r>
          </a:p>
          <a:p>
            <a:pPr lvl="1"/>
            <a:r>
              <a:rPr lang="en-US" altLang="en-US" dirty="0">
                <a:latin typeface="Arial" panose="020B0604020202020204" pitchFamily="34" charset="0"/>
              </a:rPr>
              <a:t> </a:t>
            </a:r>
            <a:r>
              <a:rPr lang="en-US" altLang="en-US" sz="2000" dirty="0">
                <a:latin typeface="Arial" panose="020B0604020202020204" pitchFamily="34" charset="0"/>
              </a:rPr>
              <a:t>Write code as per Coding Guidelines</a:t>
            </a:r>
          </a:p>
          <a:p>
            <a:pPr lvl="1"/>
            <a:r>
              <a:rPr lang="en-US" altLang="en-US" sz="2000" dirty="0">
                <a:latin typeface="Arial" panose="020B0604020202020204" pitchFamily="34" charset="0"/>
              </a:rPr>
              <a:t> Use Abstract Data Types and Wrapper Functions</a:t>
            </a:r>
          </a:p>
          <a:p>
            <a:pPr lvl="1"/>
            <a:r>
              <a:rPr lang="en-US" altLang="en-US" sz="2000" dirty="0">
                <a:latin typeface="Arial" panose="020B0604020202020204" pitchFamily="34" charset="0"/>
              </a:rPr>
              <a:t> Demonstrate critical programming skills including</a:t>
            </a:r>
          </a:p>
          <a:p>
            <a:pPr lvl="2"/>
            <a:r>
              <a:rPr lang="en-US" altLang="en-US" sz="2000" dirty="0">
                <a:latin typeface="Arial" panose="020B0604020202020204" pitchFamily="34" charset="0"/>
              </a:rPr>
              <a:t>Organizing code sensibly</a:t>
            </a:r>
          </a:p>
          <a:p>
            <a:pPr lvl="2"/>
            <a:r>
              <a:rPr lang="en-US" altLang="en-US" sz="2000" dirty="0">
                <a:latin typeface="Arial" panose="020B0604020202020204" pitchFamily="34" charset="0"/>
              </a:rPr>
              <a:t>Using debuggers, editors and memory leak tools expertly</a:t>
            </a:r>
          </a:p>
          <a:p>
            <a:pPr marL="347663" indent="-347663"/>
            <a:endParaRPr lang="en-US" sz="2000" dirty="0">
              <a:latin typeface="+mj-lt"/>
              <a:ea typeface="BentonSans"/>
              <a:cs typeface="BentonSans"/>
            </a:endParaRPr>
          </a:p>
        </p:txBody>
      </p:sp>
    </p:spTree>
    <p:extLst>
      <p:ext uri="{BB962C8B-B14F-4D97-AF65-F5344CB8AC3E}">
        <p14:creationId xmlns:p14="http://schemas.microsoft.com/office/powerpoint/2010/main" val="2377076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dirty="0">
                <a:latin typeface="Arial" pitchFamily="34" charset="0"/>
              </a:rPr>
              <a:t>Implementation </a:t>
            </a:r>
            <a:r>
              <a:rPr lang="en-US" dirty="0" smtClean="0">
                <a:latin typeface="Arial" pitchFamily="34" charset="0"/>
              </a:rPr>
              <a:t>Time - Subscriber</a:t>
            </a:r>
            <a:r>
              <a:rPr lang="en-US" dirty="0">
                <a:latin typeface="Arial" pitchFamily="34" charset="0"/>
              </a:rPr>
              <a:t/>
            </a:r>
            <a:br>
              <a:rPr lang="en-US" dirty="0">
                <a:latin typeface="Arial" pitchFamily="34" charset="0"/>
              </a:rPr>
            </a:br>
            <a:endParaRPr lang="en-US" dirty="0"/>
          </a:p>
        </p:txBody>
      </p:sp>
      <p:sp>
        <p:nvSpPr>
          <p:cNvPr id="4" name="Text Placeholder 3"/>
          <p:cNvSpPr>
            <a:spLocks noGrp="1"/>
          </p:cNvSpPr>
          <p:nvPr>
            <p:ph type="body" sz="quarter" idx="4294967295"/>
          </p:nvPr>
        </p:nvSpPr>
        <p:spPr>
          <a:xfrm>
            <a:off x="1804988" y="2172018"/>
            <a:ext cx="4276725" cy="5089525"/>
          </a:xfrm>
          <a:prstGeom prst="rect">
            <a:avLst/>
          </a:prstGeom>
        </p:spPr>
        <p:txBody>
          <a:bodyPr>
            <a:normAutofit fontScale="92500" lnSpcReduction="10000"/>
          </a:bodyPr>
          <a:lstStyle/>
          <a:p>
            <a:pPr lvl="1" fontAlgn="auto">
              <a:spcAft>
                <a:spcPts val="0"/>
              </a:spcAft>
              <a:buFont typeface="Wingdings" panose="05000000000000000000" pitchFamily="2" charset="2"/>
              <a:buNone/>
              <a:defRPr/>
            </a:pPr>
            <a:r>
              <a:rPr lang="en-US" sz="4000" dirty="0" smtClean="0">
                <a:latin typeface="Arial" pitchFamily="34" charset="0"/>
              </a:rPr>
              <a:t>Lets practice !</a:t>
            </a:r>
          </a:p>
          <a:p>
            <a:pPr fontAlgn="auto">
              <a:spcAft>
                <a:spcPts val="0"/>
              </a:spcAft>
              <a:buFont typeface="Arial" pitchFamily="34" charset="0"/>
              <a:buChar char="•"/>
              <a:defRPr/>
            </a:pPr>
            <a:endParaRPr lang="en-US" dirty="0" smtClean="0">
              <a:latin typeface="Arial" pitchFamily="34" charset="0"/>
            </a:endParaRPr>
          </a:p>
          <a:p>
            <a:pPr fontAlgn="auto">
              <a:spcAft>
                <a:spcPts val="0"/>
              </a:spcAft>
              <a:defRPr/>
            </a:pPr>
            <a:r>
              <a:rPr lang="en-US" dirty="0" smtClean="0">
                <a:latin typeface="Arial" pitchFamily="34" charset="0"/>
              </a:rPr>
              <a:t>Let us look at “subscriber”</a:t>
            </a:r>
          </a:p>
          <a:p>
            <a:pPr lvl="3" fontAlgn="auto">
              <a:spcAft>
                <a:spcPts val="0"/>
              </a:spcAft>
              <a:defRPr/>
            </a:pPr>
            <a:r>
              <a:rPr lang="en-US" sz="2000" dirty="0" smtClean="0">
                <a:latin typeface="Arial" pitchFamily="34" charset="0"/>
              </a:rPr>
              <a:t>Implement the mentioned the functions</a:t>
            </a:r>
          </a:p>
          <a:p>
            <a:pPr lvl="3" fontAlgn="auto">
              <a:spcAft>
                <a:spcPts val="0"/>
              </a:spcAft>
              <a:defRPr/>
            </a:pPr>
            <a:r>
              <a:rPr lang="en-US" sz="2000" dirty="0" smtClean="0">
                <a:latin typeface="Arial" pitchFamily="34" charset="0"/>
              </a:rPr>
              <a:t> Fix the “main” function so that </a:t>
            </a:r>
            <a:r>
              <a:rPr lang="en-US" sz="2000" dirty="0" err="1" smtClean="0">
                <a:latin typeface="Arial" pitchFamily="34" charset="0"/>
              </a:rPr>
              <a:t>cyclomatic</a:t>
            </a:r>
            <a:r>
              <a:rPr lang="en-US" sz="2000" dirty="0" smtClean="0">
                <a:latin typeface="Arial" pitchFamily="34" charset="0"/>
              </a:rPr>
              <a:t> complexity is &lt; 10 </a:t>
            </a:r>
          </a:p>
          <a:p>
            <a:pPr lvl="4" fontAlgn="auto">
              <a:spcAft>
                <a:spcPts val="0"/>
              </a:spcAft>
              <a:buFont typeface="Wingdings" panose="05000000000000000000" pitchFamily="2" charset="2"/>
              <a:buNone/>
              <a:defRPr/>
            </a:pPr>
            <a:endParaRPr lang="en-US" sz="3600" dirty="0" smtClean="0">
              <a:latin typeface="Arial" pitchFamily="34" charset="0"/>
            </a:endParaRPr>
          </a:p>
        </p:txBody>
      </p:sp>
      <p:pic>
        <p:nvPicPr>
          <p:cNvPr id="5" name="Picture 2" descr="C:\Users\gur02530\AppData\Local\Microsoft\Windows\Temporary Internet Files\Content.IE5\30WO007H\MC90006032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713" y="2413318"/>
            <a:ext cx="3746500"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89468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Memory Analysis</a:t>
            </a:r>
            <a:endParaRPr lang="en-US" dirty="0"/>
          </a:p>
        </p:txBody>
      </p:sp>
      <p:sp>
        <p:nvSpPr>
          <p:cNvPr id="4" name="Text Placeholder 3"/>
          <p:cNvSpPr>
            <a:spLocks noGrp="1"/>
          </p:cNvSpPr>
          <p:nvPr>
            <p:ph type="body" sz="quarter" idx="4294967295"/>
          </p:nvPr>
        </p:nvSpPr>
        <p:spPr bwMode="auto">
          <a:xfrm>
            <a:off x="971550" y="2465070"/>
            <a:ext cx="8469313" cy="81915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Wingdings" panose="05000000000000000000" pitchFamily="2" charset="2"/>
              <a:buNone/>
            </a:pPr>
            <a:r>
              <a:rPr lang="en-US" altLang="en-US" dirty="0" smtClean="0">
                <a:latin typeface="Arial" panose="020B0604020202020204" pitchFamily="34" charset="0"/>
              </a:rPr>
              <a:t>What the common memory related programming bugs?</a:t>
            </a:r>
          </a:p>
          <a:p>
            <a:pPr>
              <a:buFont typeface="Wingdings" panose="05000000000000000000" pitchFamily="2" charset="2"/>
              <a:buNone/>
            </a:pPr>
            <a:endParaRPr lang="en-US" altLang="en-US" dirty="0" smtClean="0">
              <a:latin typeface="Arial" panose="020B0604020202020204" pitchFamily="34" charset="0"/>
            </a:endParaRPr>
          </a:p>
          <a:p>
            <a:pPr>
              <a:buFont typeface="Wingdings" panose="05000000000000000000" pitchFamily="2" charset="2"/>
              <a:buNone/>
            </a:pPr>
            <a:r>
              <a:rPr lang="en-US" altLang="en-US" dirty="0" smtClean="0">
                <a:latin typeface="Arial" panose="020B0604020202020204" pitchFamily="34" charset="0"/>
              </a:rPr>
              <a:t>Why are they dangerous to have?</a:t>
            </a:r>
          </a:p>
          <a:p>
            <a:pPr lvl="2"/>
            <a:endParaRPr lang="en-US" altLang="en-US" sz="1600" dirty="0" smtClean="0">
              <a:latin typeface="Arial" panose="020B0604020202020204" pitchFamily="34" charset="0"/>
            </a:endParaRPr>
          </a:p>
        </p:txBody>
      </p:sp>
    </p:spTree>
    <p:extLst>
      <p:ext uri="{BB962C8B-B14F-4D97-AF65-F5344CB8AC3E}">
        <p14:creationId xmlns:p14="http://schemas.microsoft.com/office/powerpoint/2010/main" val="31479831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Memory Analysis - </a:t>
            </a:r>
            <a:r>
              <a:rPr lang="en-US" altLang="en-US" dirty="0" err="1"/>
              <a:t>valgrind</a:t>
            </a:r>
            <a:endParaRPr lang="en-US" dirty="0"/>
          </a:p>
        </p:txBody>
      </p:sp>
      <p:sp>
        <p:nvSpPr>
          <p:cNvPr id="4" name="Text Placeholder 3"/>
          <p:cNvSpPr>
            <a:spLocks noGrp="1"/>
          </p:cNvSpPr>
          <p:nvPr>
            <p:ph type="body" sz="quarter" idx="4294967295"/>
          </p:nvPr>
        </p:nvSpPr>
        <p:spPr bwMode="auto">
          <a:xfrm>
            <a:off x="1240154" y="2640648"/>
            <a:ext cx="8109585" cy="5486400"/>
          </a:xfrm>
          <a:prstGeom prst="rect">
            <a:avLst/>
          </a:prstGeom>
          <a:noFill/>
          <a:ln w="9525">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Lst>
        </p:spPr>
        <p:txBody>
          <a:bodyPr wrap="square" numCol="1" anchor="t" anchorCtr="0" compatLnSpc="1">
            <a:prstTxWarp prst="textNoShape">
              <a:avLst/>
            </a:prstTxWarp>
          </a:bodyPr>
          <a:lstStyle/>
          <a:p>
            <a:pPr lvl="1"/>
            <a:r>
              <a:rPr lang="en-US" altLang="en-US" sz="2400" dirty="0" err="1" smtClean="0">
                <a:latin typeface="Arial" panose="020B0604020202020204" pitchFamily="34" charset="0"/>
              </a:rPr>
              <a:t>Valgrind</a:t>
            </a:r>
            <a:r>
              <a:rPr lang="en-US" altLang="en-US" sz="2400" dirty="0" smtClean="0">
                <a:latin typeface="Arial" panose="020B0604020202020204" pitchFamily="34" charset="0"/>
              </a:rPr>
              <a:t>  will tell you about tough to find memory errors early!</a:t>
            </a:r>
          </a:p>
          <a:p>
            <a:pPr lvl="1"/>
            <a:endParaRPr lang="en-US" altLang="en-US" sz="2400" dirty="0" smtClean="0">
              <a:latin typeface="Arial" panose="020B0604020202020204" pitchFamily="34" charset="0"/>
            </a:endParaRPr>
          </a:p>
          <a:p>
            <a:pPr lvl="1"/>
            <a:r>
              <a:rPr lang="en-US" altLang="en-US" sz="2400" dirty="0" err="1" smtClean="0">
                <a:latin typeface="Arial" panose="020B0604020202020204" pitchFamily="34" charset="0"/>
              </a:rPr>
              <a:t>Valgrind</a:t>
            </a:r>
            <a:r>
              <a:rPr lang="en-US" altLang="en-US" sz="2400" dirty="0" smtClean="0">
                <a:latin typeface="Arial" panose="020B0604020202020204" pitchFamily="34" charset="0"/>
              </a:rPr>
              <a:t> is very thorough – great to find memory leaks</a:t>
            </a:r>
          </a:p>
          <a:p>
            <a:pPr lvl="1"/>
            <a:endParaRPr lang="en-US" altLang="en-US" sz="2400" dirty="0" smtClean="0">
              <a:latin typeface="Arial" panose="020B0604020202020204" pitchFamily="34" charset="0"/>
            </a:endParaRPr>
          </a:p>
          <a:p>
            <a:pPr lvl="1"/>
            <a:r>
              <a:rPr lang="en-US" altLang="en-US" sz="2400" dirty="0" smtClean="0">
                <a:latin typeface="Arial" panose="020B0604020202020204" pitchFamily="34" charset="0"/>
              </a:rPr>
              <a:t>Downside!</a:t>
            </a:r>
          </a:p>
          <a:p>
            <a:pPr lvl="3"/>
            <a:r>
              <a:rPr lang="en-US" altLang="en-US" sz="1800" dirty="0" smtClean="0">
                <a:latin typeface="Arial" panose="020B0604020202020204" pitchFamily="34" charset="0"/>
              </a:rPr>
              <a:t>Your program will run 10 to 30 times slower then normal</a:t>
            </a:r>
          </a:p>
          <a:p>
            <a:pPr lvl="1"/>
            <a:endParaRPr lang="en-US" altLang="en-US" dirty="0" smtClean="0">
              <a:latin typeface="Arial" panose="020B0604020202020204" pitchFamily="34" charset="0"/>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7676" y="3090228"/>
            <a:ext cx="2035175"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0355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err="1"/>
              <a:t>Valgrind</a:t>
            </a:r>
            <a:r>
              <a:rPr lang="en-US" altLang="en-US" dirty="0"/>
              <a:t> – Types of memory errors</a:t>
            </a:r>
            <a:endParaRPr lang="en-US" dirty="0"/>
          </a:p>
        </p:txBody>
      </p:sp>
      <p:sp>
        <p:nvSpPr>
          <p:cNvPr id="4" name="Text Placeholder 3"/>
          <p:cNvSpPr>
            <a:spLocks noGrp="1"/>
          </p:cNvSpPr>
          <p:nvPr>
            <p:ph type="body" sz="quarter" idx="4294967295"/>
          </p:nvPr>
        </p:nvSpPr>
        <p:spPr>
          <a:xfrm>
            <a:off x="1108710" y="2652078"/>
            <a:ext cx="8228013" cy="5081587"/>
          </a:xfrm>
          <a:prstGeom prst="rect">
            <a:avLst/>
          </a:prstGeom>
          <a:noFill/>
          <a:ln>
            <a:noFill/>
          </a:ln>
        </p:spPr>
        <p:txBody>
          <a:bodyPr>
            <a:normAutofit fontScale="62500" lnSpcReduction="20000"/>
          </a:bodyPr>
          <a:lstStyle/>
          <a:p>
            <a:pPr fontAlgn="auto">
              <a:spcAft>
                <a:spcPts val="0"/>
              </a:spcAft>
              <a:defRPr/>
            </a:pPr>
            <a:r>
              <a:rPr lang="en-US" dirty="0" err="1" smtClean="0">
                <a:latin typeface="Arial" pitchFamily="34" charset="0"/>
              </a:rPr>
              <a:t>Memcheck</a:t>
            </a:r>
            <a:r>
              <a:rPr lang="en-US" dirty="0" smtClean="0">
                <a:latin typeface="Arial" pitchFamily="34" charset="0"/>
              </a:rPr>
              <a:t> will detect and report the following types of memory errors:</a:t>
            </a:r>
          </a:p>
          <a:p>
            <a:pPr lvl="1" fontAlgn="auto">
              <a:spcAft>
                <a:spcPts val="0"/>
              </a:spcAft>
              <a:defRPr/>
            </a:pPr>
            <a:r>
              <a:rPr lang="en-US" dirty="0" smtClean="0">
                <a:latin typeface="Arial" pitchFamily="34" charset="0"/>
              </a:rPr>
              <a:t>Use of uninitialized memory</a:t>
            </a:r>
          </a:p>
          <a:p>
            <a:pPr lvl="1" fontAlgn="auto">
              <a:spcAft>
                <a:spcPts val="0"/>
              </a:spcAft>
              <a:defRPr/>
            </a:pPr>
            <a:r>
              <a:rPr lang="en-US" dirty="0" smtClean="0">
                <a:latin typeface="Arial" pitchFamily="34" charset="0"/>
              </a:rPr>
              <a:t>Reading/writing memory after it has been </a:t>
            </a:r>
            <a:r>
              <a:rPr lang="en-US" dirty="0" err="1" smtClean="0">
                <a:latin typeface="Arial" pitchFamily="34" charset="0"/>
              </a:rPr>
              <a:t>free'd</a:t>
            </a:r>
            <a:endParaRPr lang="en-US" dirty="0" smtClean="0">
              <a:latin typeface="Arial" pitchFamily="34" charset="0"/>
            </a:endParaRPr>
          </a:p>
          <a:p>
            <a:pPr lvl="1" fontAlgn="auto">
              <a:spcAft>
                <a:spcPts val="0"/>
              </a:spcAft>
              <a:defRPr/>
            </a:pPr>
            <a:r>
              <a:rPr lang="en-US" dirty="0" smtClean="0">
                <a:latin typeface="Arial" pitchFamily="34" charset="0"/>
              </a:rPr>
              <a:t>Reading/writing off the end of </a:t>
            </a:r>
            <a:r>
              <a:rPr lang="en-US" dirty="0" err="1" smtClean="0">
                <a:latin typeface="Arial" pitchFamily="34" charset="0"/>
              </a:rPr>
              <a:t>malloc'd</a:t>
            </a:r>
            <a:r>
              <a:rPr lang="en-US" dirty="0" smtClean="0">
                <a:latin typeface="Arial" pitchFamily="34" charset="0"/>
              </a:rPr>
              <a:t> blocks</a:t>
            </a:r>
          </a:p>
          <a:p>
            <a:pPr lvl="1" fontAlgn="auto">
              <a:spcAft>
                <a:spcPts val="0"/>
              </a:spcAft>
              <a:defRPr/>
            </a:pPr>
            <a:r>
              <a:rPr lang="en-US" dirty="0" smtClean="0">
                <a:latin typeface="Arial" pitchFamily="34" charset="0"/>
              </a:rPr>
              <a:t>Reading/writing inappropriate areas on the stack</a:t>
            </a:r>
          </a:p>
          <a:p>
            <a:pPr lvl="1" fontAlgn="auto">
              <a:spcAft>
                <a:spcPts val="0"/>
              </a:spcAft>
              <a:defRPr/>
            </a:pPr>
            <a:r>
              <a:rPr lang="en-US" dirty="0" smtClean="0">
                <a:latin typeface="Arial" pitchFamily="34" charset="0"/>
              </a:rPr>
              <a:t>Memory leaks -- where pointers to </a:t>
            </a:r>
            <a:r>
              <a:rPr lang="en-US" dirty="0" err="1" smtClean="0">
                <a:latin typeface="Arial" pitchFamily="34" charset="0"/>
              </a:rPr>
              <a:t>malloc'd</a:t>
            </a:r>
            <a:r>
              <a:rPr lang="en-US" dirty="0" smtClean="0">
                <a:latin typeface="Arial" pitchFamily="34" charset="0"/>
              </a:rPr>
              <a:t> blocks are lost forever</a:t>
            </a:r>
          </a:p>
          <a:p>
            <a:pPr lvl="1" fontAlgn="auto">
              <a:spcAft>
                <a:spcPts val="0"/>
              </a:spcAft>
              <a:defRPr/>
            </a:pPr>
            <a:r>
              <a:rPr lang="en-US" dirty="0" smtClean="0">
                <a:latin typeface="Arial" pitchFamily="34" charset="0"/>
              </a:rPr>
              <a:t>Mismatched use of </a:t>
            </a:r>
            <a:r>
              <a:rPr lang="en-US" dirty="0" err="1" smtClean="0">
                <a:latin typeface="Arial" pitchFamily="34" charset="0"/>
              </a:rPr>
              <a:t>malloc</a:t>
            </a:r>
            <a:r>
              <a:rPr lang="en-US" dirty="0" smtClean="0">
                <a:latin typeface="Arial" pitchFamily="34" charset="0"/>
              </a:rPr>
              <a:t>/new/new [] </a:t>
            </a:r>
            <a:r>
              <a:rPr lang="en-US" dirty="0" err="1" smtClean="0">
                <a:latin typeface="Arial" pitchFamily="34" charset="0"/>
              </a:rPr>
              <a:t>vs</a:t>
            </a:r>
            <a:r>
              <a:rPr lang="en-US" dirty="0" smtClean="0">
                <a:latin typeface="Arial" pitchFamily="34" charset="0"/>
              </a:rPr>
              <a:t> free/delete/delete []</a:t>
            </a:r>
          </a:p>
          <a:p>
            <a:pPr lvl="1" fontAlgn="auto">
              <a:spcAft>
                <a:spcPts val="0"/>
              </a:spcAft>
              <a:defRPr/>
            </a:pPr>
            <a:r>
              <a:rPr lang="en-US" dirty="0" smtClean="0">
                <a:latin typeface="Arial" pitchFamily="34" charset="0"/>
              </a:rPr>
              <a:t>Overlapping </a:t>
            </a:r>
            <a:r>
              <a:rPr lang="en-US" dirty="0" err="1" smtClean="0">
                <a:latin typeface="Arial" pitchFamily="34" charset="0"/>
              </a:rPr>
              <a:t>src</a:t>
            </a:r>
            <a:r>
              <a:rPr lang="en-US" dirty="0" smtClean="0">
                <a:latin typeface="Arial" pitchFamily="34" charset="0"/>
              </a:rPr>
              <a:t> and </a:t>
            </a:r>
            <a:r>
              <a:rPr lang="en-US" dirty="0" err="1" smtClean="0">
                <a:latin typeface="Arial" pitchFamily="34" charset="0"/>
              </a:rPr>
              <a:t>dst</a:t>
            </a:r>
            <a:r>
              <a:rPr lang="en-US" dirty="0" smtClean="0">
                <a:latin typeface="Arial" pitchFamily="34" charset="0"/>
              </a:rPr>
              <a:t> pointers in </a:t>
            </a:r>
            <a:r>
              <a:rPr lang="en-US" dirty="0" err="1" smtClean="0">
                <a:latin typeface="Arial" pitchFamily="34" charset="0"/>
              </a:rPr>
              <a:t>memcpy</a:t>
            </a:r>
            <a:r>
              <a:rPr lang="en-US" dirty="0" smtClean="0">
                <a:latin typeface="Arial" pitchFamily="34" charset="0"/>
              </a:rPr>
              <a:t>() and related functions</a:t>
            </a:r>
          </a:p>
        </p:txBody>
      </p:sp>
    </p:spTree>
    <p:extLst>
      <p:ext uri="{BB962C8B-B14F-4D97-AF65-F5344CB8AC3E}">
        <p14:creationId xmlns:p14="http://schemas.microsoft.com/office/powerpoint/2010/main" val="21825839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Example</a:t>
            </a:r>
            <a:endParaRPr lang="en-US" dirty="0"/>
          </a:p>
        </p:txBody>
      </p:sp>
      <p:sp>
        <p:nvSpPr>
          <p:cNvPr id="4" name="Content Placeholder 1"/>
          <p:cNvSpPr txBox="1">
            <a:spLocks/>
          </p:cNvSpPr>
          <p:nvPr/>
        </p:nvSpPr>
        <p:spPr>
          <a:xfrm>
            <a:off x="1280160" y="2367280"/>
            <a:ext cx="8116888" cy="5133975"/>
          </a:xfrm>
          <a:prstGeom prst="rect">
            <a:avLst/>
          </a:prstGeom>
        </p:spPr>
        <p:txBody>
          <a:bodyPr>
            <a:normAutofit/>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defRPr/>
            </a:pPr>
            <a:r>
              <a:rPr lang="en-US" sz="1800" smtClean="0"/>
              <a:t>//example.c</a:t>
            </a:r>
          </a:p>
          <a:p>
            <a:pPr>
              <a:buFont typeface="Wingdings" panose="05000000000000000000" pitchFamily="2" charset="2"/>
              <a:buNone/>
              <a:defRPr/>
            </a:pPr>
            <a:endParaRPr lang="en-US" sz="1800" smtClean="0"/>
          </a:p>
          <a:p>
            <a:pPr>
              <a:buFont typeface="Wingdings" panose="05000000000000000000" pitchFamily="2" charset="2"/>
              <a:buNone/>
              <a:defRPr/>
            </a:pPr>
            <a:r>
              <a:rPr lang="en-US" sz="1800" smtClean="0"/>
              <a:t>#include &lt;stdlib.h&gt; </a:t>
            </a:r>
          </a:p>
          <a:p>
            <a:pPr>
              <a:buFont typeface="Wingdings" panose="05000000000000000000" pitchFamily="2" charset="2"/>
              <a:buNone/>
              <a:defRPr/>
            </a:pPr>
            <a:r>
              <a:rPr lang="en-US" sz="1800" smtClean="0"/>
              <a:t>void f(void) </a:t>
            </a:r>
          </a:p>
          <a:p>
            <a:pPr>
              <a:buFont typeface="Wingdings" panose="05000000000000000000" pitchFamily="2" charset="2"/>
              <a:buNone/>
              <a:defRPr/>
            </a:pPr>
            <a:r>
              <a:rPr lang="en-US" sz="1800" smtClean="0"/>
              <a:t>{ </a:t>
            </a:r>
          </a:p>
          <a:p>
            <a:pPr lvl="1">
              <a:buFont typeface="Wingdings" panose="05000000000000000000" pitchFamily="2" charset="2"/>
              <a:buNone/>
              <a:defRPr/>
            </a:pPr>
            <a:r>
              <a:rPr lang="en-US" sz="1800" smtClean="0"/>
              <a:t>int* x = malloc(10 * sizeof(int)); </a:t>
            </a:r>
          </a:p>
          <a:p>
            <a:pPr lvl="1">
              <a:buFont typeface="Wingdings" panose="05000000000000000000" pitchFamily="2" charset="2"/>
              <a:buNone/>
              <a:defRPr/>
            </a:pPr>
            <a:r>
              <a:rPr lang="en-US" sz="1800" smtClean="0"/>
              <a:t>x[10] = 0; 	// problem 1: heap block overrun </a:t>
            </a:r>
          </a:p>
          <a:p>
            <a:pPr>
              <a:buFont typeface="Wingdings" panose="05000000000000000000" pitchFamily="2" charset="2"/>
              <a:buNone/>
              <a:defRPr/>
            </a:pPr>
            <a:r>
              <a:rPr lang="en-US" sz="1800" smtClean="0"/>
              <a:t>} 			// problem 2: memory leak -- x not freed </a:t>
            </a:r>
          </a:p>
          <a:p>
            <a:pPr>
              <a:buFont typeface="Wingdings" panose="05000000000000000000" pitchFamily="2" charset="2"/>
              <a:buNone/>
              <a:defRPr/>
            </a:pPr>
            <a:endParaRPr lang="en-US" sz="1800" smtClean="0"/>
          </a:p>
          <a:p>
            <a:pPr>
              <a:buFont typeface="Wingdings" panose="05000000000000000000" pitchFamily="2" charset="2"/>
              <a:buNone/>
              <a:defRPr/>
            </a:pPr>
            <a:r>
              <a:rPr lang="en-US" sz="1800" smtClean="0"/>
              <a:t>int main(void) </a:t>
            </a:r>
          </a:p>
          <a:p>
            <a:pPr>
              <a:buFont typeface="Wingdings" panose="05000000000000000000" pitchFamily="2" charset="2"/>
              <a:buNone/>
              <a:defRPr/>
            </a:pPr>
            <a:r>
              <a:rPr lang="en-US" sz="1800" smtClean="0"/>
              <a:t>{ </a:t>
            </a:r>
          </a:p>
          <a:p>
            <a:pPr lvl="1">
              <a:buFont typeface="Wingdings" panose="05000000000000000000" pitchFamily="2" charset="2"/>
              <a:buNone/>
              <a:defRPr/>
            </a:pPr>
            <a:r>
              <a:rPr lang="en-US" sz="1800" smtClean="0"/>
              <a:t>f(); </a:t>
            </a:r>
          </a:p>
          <a:p>
            <a:pPr lvl="1">
              <a:buFont typeface="Wingdings" panose="05000000000000000000" pitchFamily="2" charset="2"/>
              <a:buNone/>
              <a:defRPr/>
            </a:pPr>
            <a:r>
              <a:rPr lang="en-US" sz="1800" smtClean="0"/>
              <a:t>return 0; </a:t>
            </a:r>
          </a:p>
          <a:p>
            <a:pPr>
              <a:buFont typeface="Wingdings" panose="05000000000000000000" pitchFamily="2" charset="2"/>
              <a:buNone/>
              <a:defRPr/>
            </a:pPr>
            <a:r>
              <a:rPr lang="en-US" sz="1800" smtClean="0"/>
              <a:t>}</a:t>
            </a:r>
            <a:endParaRPr lang="en-US" sz="1800" dirty="0"/>
          </a:p>
        </p:txBody>
      </p:sp>
    </p:spTree>
    <p:extLst>
      <p:ext uri="{BB962C8B-B14F-4D97-AF65-F5344CB8AC3E}">
        <p14:creationId xmlns:p14="http://schemas.microsoft.com/office/powerpoint/2010/main" val="720860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err="1"/>
              <a:t>Valgrind</a:t>
            </a:r>
            <a:r>
              <a:rPr lang="en-US" altLang="en-US" dirty="0"/>
              <a:t> output</a:t>
            </a:r>
            <a:endParaRPr lang="en-US" dirty="0"/>
          </a:p>
        </p:txBody>
      </p:sp>
      <p:sp>
        <p:nvSpPr>
          <p:cNvPr id="4" name="Content Placeholder 1"/>
          <p:cNvSpPr txBox="1">
            <a:spLocks/>
          </p:cNvSpPr>
          <p:nvPr/>
        </p:nvSpPr>
        <p:spPr bwMode="auto">
          <a:xfrm>
            <a:off x="457200" y="1600200"/>
            <a:ext cx="8116888" cy="4860925"/>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buFont typeface="Wingdings" panose="05000000000000000000" pitchFamily="2" charset="2"/>
              <a:buNone/>
            </a:pPr>
            <a:r>
              <a:rPr lang="en-US" altLang="en-US" sz="1800" smtClean="0"/>
              <a:t>==19182== Invalid write of size 4 </a:t>
            </a:r>
          </a:p>
          <a:p>
            <a:pPr>
              <a:buFont typeface="Wingdings" panose="05000000000000000000" pitchFamily="2" charset="2"/>
              <a:buNone/>
            </a:pPr>
            <a:r>
              <a:rPr lang="en-US" altLang="en-US" sz="1800" smtClean="0"/>
              <a:t>==19182== at 0x804838F: f (example.c:6) </a:t>
            </a:r>
          </a:p>
          <a:p>
            <a:pPr>
              <a:buFont typeface="Wingdings" panose="05000000000000000000" pitchFamily="2" charset="2"/>
              <a:buNone/>
            </a:pPr>
            <a:r>
              <a:rPr lang="en-US" altLang="en-US" sz="1800" smtClean="0"/>
              <a:t>==19182== by 0x80483AB: main (example.c:11) </a:t>
            </a:r>
          </a:p>
          <a:p>
            <a:pPr>
              <a:buFont typeface="Wingdings" panose="05000000000000000000" pitchFamily="2" charset="2"/>
              <a:buNone/>
            </a:pPr>
            <a:endParaRPr lang="en-US" altLang="en-US" sz="1800" smtClean="0"/>
          </a:p>
          <a:p>
            <a:pPr>
              <a:buFont typeface="Wingdings" panose="05000000000000000000" pitchFamily="2" charset="2"/>
              <a:buNone/>
            </a:pPr>
            <a:r>
              <a:rPr lang="en-US" altLang="en-US" sz="1800" smtClean="0"/>
              <a:t>==19182== Address 0x1BA45050 is 0 bytes after a block of size 40 alloc'd </a:t>
            </a:r>
          </a:p>
          <a:p>
            <a:pPr>
              <a:buFont typeface="Wingdings" panose="05000000000000000000" pitchFamily="2" charset="2"/>
              <a:buNone/>
            </a:pPr>
            <a:r>
              <a:rPr lang="en-US" altLang="en-US" sz="1800" smtClean="0"/>
              <a:t>==19182== at 0x1B8FF5CD: malloc (vg_replace_malloc.c:130) </a:t>
            </a:r>
          </a:p>
          <a:p>
            <a:pPr>
              <a:buFont typeface="Wingdings" panose="05000000000000000000" pitchFamily="2" charset="2"/>
              <a:buNone/>
            </a:pPr>
            <a:r>
              <a:rPr lang="en-US" altLang="en-US" sz="1800" smtClean="0"/>
              <a:t>==19182== by 0x8048385: f (example.c:5) </a:t>
            </a:r>
          </a:p>
          <a:p>
            <a:pPr>
              <a:buFont typeface="Wingdings" panose="05000000000000000000" pitchFamily="2" charset="2"/>
              <a:buNone/>
            </a:pPr>
            <a:r>
              <a:rPr lang="en-US" altLang="en-US" sz="1800" smtClean="0"/>
              <a:t>==19182== by 0x80483AB: main (example.c:11)</a:t>
            </a:r>
            <a:endParaRPr lang="en-US" altLang="en-US" sz="1800" dirty="0"/>
          </a:p>
        </p:txBody>
      </p:sp>
    </p:spTree>
    <p:extLst>
      <p:ext uri="{BB962C8B-B14F-4D97-AF65-F5344CB8AC3E}">
        <p14:creationId xmlns:p14="http://schemas.microsoft.com/office/powerpoint/2010/main" val="4682842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References</a:t>
            </a:r>
            <a:endParaRPr lang="en-US" dirty="0"/>
          </a:p>
        </p:txBody>
      </p:sp>
      <p:sp>
        <p:nvSpPr>
          <p:cNvPr id="4" name="Text Placeholder 3"/>
          <p:cNvSpPr>
            <a:spLocks noGrp="1"/>
          </p:cNvSpPr>
          <p:nvPr>
            <p:ph type="body" sz="quarter" idx="4294967295"/>
          </p:nvPr>
        </p:nvSpPr>
        <p:spPr bwMode="auto">
          <a:xfrm>
            <a:off x="851218" y="2412048"/>
            <a:ext cx="8647112" cy="5200650"/>
          </a:xfrm>
          <a:prstGeom prst="rect">
            <a:avLst/>
          </a:prstGeom>
          <a:noFill/>
          <a:ln w="9525">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lgn="ctr">
                <a:solidFill>
                  <a:schemeClr val="bg1"/>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AutoNum type="arabicPeriod"/>
            </a:pPr>
            <a:r>
              <a:rPr lang="en-US" altLang="en-US" sz="1800" dirty="0" smtClean="0">
                <a:latin typeface="Arial" panose="020B0604020202020204" pitchFamily="34" charset="0"/>
                <a:hlinkClick r:id="rId2"/>
              </a:rPr>
              <a:t>http://www.yolinux.com/TUTORIALS/LinuxTutorialAdvanced_vi.html</a:t>
            </a:r>
            <a:endParaRPr lang="en-US" altLang="en-US" sz="1800" dirty="0" smtClean="0">
              <a:latin typeface="Arial" panose="020B0604020202020204" pitchFamily="34" charset="0"/>
            </a:endParaRPr>
          </a:p>
          <a:p>
            <a:pPr>
              <a:buFont typeface="Wingdings" panose="05000000000000000000" pitchFamily="2" charset="2"/>
              <a:buAutoNum type="arabicPeriod"/>
            </a:pPr>
            <a:r>
              <a:rPr lang="en-US" altLang="en-US" sz="1800" dirty="0" smtClean="0">
                <a:latin typeface="Arial" panose="020B0604020202020204" pitchFamily="34" charset="0"/>
                <a:hlinkClick r:id="rId3"/>
              </a:rPr>
              <a:t>http://home3.intra.aricent.com/sites/quality/QMS/QMS-Core%20Process%20Coding.aspx</a:t>
            </a:r>
            <a:endParaRPr lang="en-US" altLang="en-US" sz="1800" dirty="0" smtClean="0">
              <a:latin typeface="Arial" panose="020B0604020202020204" pitchFamily="34" charset="0"/>
            </a:endParaRPr>
          </a:p>
          <a:p>
            <a:pPr>
              <a:buFont typeface="Arial" panose="020B0604020202020204" pitchFamily="34" charset="0"/>
              <a:buAutoNum type="arabicPeriod"/>
            </a:pPr>
            <a:r>
              <a:rPr lang="en-US" altLang="en-US" sz="1800" dirty="0" smtClean="0">
                <a:latin typeface="Arial" panose="020B0604020202020204" pitchFamily="34" charset="0"/>
                <a:hlinkClick r:id="rId4"/>
              </a:rPr>
              <a:t>http://hpux.connect.org.uk/hppd/hpux/Development/Tools/cyclo-2.0/readme.html</a:t>
            </a:r>
            <a:endParaRPr lang="en-US" altLang="en-US" sz="1800" dirty="0" smtClean="0">
              <a:latin typeface="Arial" panose="020B0604020202020204" pitchFamily="34" charset="0"/>
            </a:endParaRPr>
          </a:p>
          <a:p>
            <a:pPr>
              <a:buFont typeface="Wingdings" panose="05000000000000000000" pitchFamily="2" charset="2"/>
              <a:buAutoNum type="arabicPeriod"/>
            </a:pPr>
            <a:r>
              <a:rPr lang="en-US" altLang="en-US" sz="1800" dirty="0" smtClean="0">
                <a:latin typeface="Arial" panose="020B0604020202020204" pitchFamily="34" charset="0"/>
                <a:hlinkClick r:id="rId5"/>
              </a:rPr>
              <a:t>http://inst.eecs.berkeley.edu/~selfpace/studyguide/9C.sg/Output/ADTs.in.C.html</a:t>
            </a:r>
            <a:endParaRPr lang="en-US" altLang="en-US" sz="1800" dirty="0" smtClean="0">
              <a:latin typeface="Arial" panose="020B0604020202020204" pitchFamily="34" charset="0"/>
            </a:endParaRPr>
          </a:p>
          <a:p>
            <a:pPr>
              <a:buFont typeface="Wingdings" panose="05000000000000000000" pitchFamily="2" charset="2"/>
              <a:buAutoNum type="arabicPeriod"/>
            </a:pPr>
            <a:r>
              <a:rPr lang="en-US" altLang="en-US" sz="1800" dirty="0" smtClean="0">
                <a:latin typeface="Arial" panose="020B0604020202020204" pitchFamily="34" charset="0"/>
                <a:hlinkClick r:id="rId6"/>
              </a:rPr>
              <a:t>http://stackoverflow.com/questions/262439/create-a-wrapper-function-for-malloc-and-free-in-c</a:t>
            </a:r>
            <a:endParaRPr lang="en-US" altLang="en-US" sz="1800" dirty="0" smtClean="0">
              <a:latin typeface="Arial" panose="020B0604020202020204" pitchFamily="34" charset="0"/>
            </a:endParaRPr>
          </a:p>
          <a:p>
            <a:pPr>
              <a:buFont typeface="Wingdings" panose="05000000000000000000" pitchFamily="2" charset="2"/>
              <a:buAutoNum type="arabicPeriod"/>
            </a:pPr>
            <a:r>
              <a:rPr lang="en-US" altLang="en-US" sz="1800" dirty="0" smtClean="0">
                <a:latin typeface="Arial" panose="020B0604020202020204" pitchFamily="34" charset="0"/>
                <a:hlinkClick r:id="rId7"/>
              </a:rPr>
              <a:t>http://www.gnu.org/software/gdb/documentation/</a:t>
            </a:r>
            <a:endParaRPr lang="en-US" altLang="en-US" sz="1800" dirty="0" smtClean="0">
              <a:latin typeface="Arial" panose="020B0604020202020204" pitchFamily="34" charset="0"/>
            </a:endParaRPr>
          </a:p>
          <a:p>
            <a:pPr>
              <a:buFont typeface="Wingdings" panose="05000000000000000000" pitchFamily="2" charset="2"/>
              <a:buAutoNum type="arabicPeriod"/>
            </a:pPr>
            <a:r>
              <a:rPr lang="en-US" altLang="en-US" sz="1800" dirty="0" smtClean="0">
                <a:latin typeface="Arial" panose="020B0604020202020204" pitchFamily="34" charset="0"/>
                <a:hlinkClick r:id="rId8"/>
              </a:rPr>
              <a:t>http://valgrind.org/docs/manual/manual.html</a:t>
            </a:r>
            <a:endParaRPr lang="en-US" altLang="en-US" sz="1800" dirty="0" smtClean="0">
              <a:latin typeface="Arial" panose="020B0604020202020204" pitchFamily="34" charset="0"/>
            </a:endParaRPr>
          </a:p>
        </p:txBody>
      </p:sp>
    </p:spTree>
    <p:extLst>
      <p:ext uri="{BB962C8B-B14F-4D97-AF65-F5344CB8AC3E}">
        <p14:creationId xmlns:p14="http://schemas.microsoft.com/office/powerpoint/2010/main" val="12560260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Code Development Tools</a:t>
            </a:r>
            <a:endParaRPr lang="en-US" dirty="0"/>
          </a:p>
        </p:txBody>
      </p:sp>
      <p:sp>
        <p:nvSpPr>
          <p:cNvPr id="4" name="Text Placeholder 3"/>
          <p:cNvSpPr>
            <a:spLocks noGrp="1"/>
          </p:cNvSpPr>
          <p:nvPr>
            <p:ph type="body" sz="quarter" idx="4294967295"/>
          </p:nvPr>
        </p:nvSpPr>
        <p:spPr bwMode="auto">
          <a:xfrm>
            <a:off x="1525905" y="2537778"/>
            <a:ext cx="8647113" cy="548640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endParaRPr lang="en-US" altLang="en-US" dirty="0" smtClean="0">
              <a:latin typeface="Arial" panose="020B0604020202020204" pitchFamily="34" charset="0"/>
            </a:endParaRPr>
          </a:p>
          <a:p>
            <a:pPr>
              <a:buFont typeface="Arial" panose="020B0604020202020204" pitchFamily="34" charset="0"/>
              <a:buChar char="•"/>
            </a:pPr>
            <a:r>
              <a:rPr lang="en-US" altLang="en-US" dirty="0" smtClean="0">
                <a:latin typeface="Arial" panose="020B0604020202020204" pitchFamily="34" charset="0"/>
              </a:rPr>
              <a:t>Static Analysis – splint</a:t>
            </a:r>
          </a:p>
          <a:p>
            <a:pPr>
              <a:buFont typeface="Arial" panose="020B0604020202020204" pitchFamily="34" charset="0"/>
              <a:buChar char="•"/>
            </a:pPr>
            <a:endParaRPr lang="en-US" altLang="en-US" dirty="0" smtClean="0">
              <a:latin typeface="Arial" panose="020B0604020202020204" pitchFamily="34" charset="0"/>
            </a:endParaRPr>
          </a:p>
          <a:p>
            <a:pPr>
              <a:buFont typeface="Arial" panose="020B0604020202020204" pitchFamily="34" charset="0"/>
              <a:buChar char="•"/>
            </a:pPr>
            <a:r>
              <a:rPr lang="en-US" altLang="en-US" dirty="0" smtClean="0">
                <a:latin typeface="Arial" panose="020B0604020202020204" pitchFamily="34" charset="0"/>
              </a:rPr>
              <a:t>Code Coverage – </a:t>
            </a:r>
            <a:r>
              <a:rPr lang="en-US" altLang="en-US" dirty="0" err="1" smtClean="0">
                <a:latin typeface="Arial" panose="020B0604020202020204" pitchFamily="34" charset="0"/>
              </a:rPr>
              <a:t>gcov</a:t>
            </a:r>
            <a:endParaRPr lang="en-US" altLang="en-US" dirty="0" smtClean="0">
              <a:latin typeface="Arial" panose="020B0604020202020204" pitchFamily="34" charset="0"/>
            </a:endParaRPr>
          </a:p>
          <a:p>
            <a:pPr>
              <a:buFont typeface="Arial" panose="020B0604020202020204" pitchFamily="34" charset="0"/>
              <a:buChar char="•"/>
            </a:pPr>
            <a:endParaRPr lang="en-US" altLang="en-US" dirty="0" smtClean="0">
              <a:latin typeface="Arial" panose="020B0604020202020204" pitchFamily="34" charset="0"/>
            </a:endParaRPr>
          </a:p>
          <a:p>
            <a:pPr>
              <a:buFont typeface="Arial" panose="020B0604020202020204" pitchFamily="34" charset="0"/>
              <a:buChar char="•"/>
            </a:pPr>
            <a:r>
              <a:rPr lang="en-US" altLang="en-US" dirty="0" smtClean="0">
                <a:latin typeface="Arial" panose="020B0604020202020204" pitchFamily="34" charset="0"/>
              </a:rPr>
              <a:t>Version Control</a:t>
            </a:r>
          </a:p>
          <a:p>
            <a:pPr>
              <a:buFont typeface="Arial" panose="020B0604020202020204" pitchFamily="34" charset="0"/>
              <a:buChar char="•"/>
            </a:pPr>
            <a:endParaRPr lang="en-US" altLang="en-US" dirty="0" smtClean="0">
              <a:latin typeface="Arial" panose="020B0604020202020204" pitchFamily="34" charset="0"/>
            </a:endParaRPr>
          </a:p>
          <a:p>
            <a:pPr lvl="2"/>
            <a:endParaRPr lang="en-US" altLang="en-US" dirty="0" smtClean="0">
              <a:latin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693" y="3679190"/>
            <a:ext cx="3857625"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913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Static Analysis</a:t>
            </a:r>
            <a:endParaRPr lang="en-US" dirty="0"/>
          </a:p>
        </p:txBody>
      </p:sp>
      <p:sp>
        <p:nvSpPr>
          <p:cNvPr id="4" name="Text Placeholder 3"/>
          <p:cNvSpPr>
            <a:spLocks noGrp="1"/>
          </p:cNvSpPr>
          <p:nvPr>
            <p:ph type="body" sz="quarter" idx="4294967295"/>
          </p:nvPr>
        </p:nvSpPr>
        <p:spPr bwMode="auto">
          <a:xfrm>
            <a:off x="1228725" y="2332038"/>
            <a:ext cx="8647113" cy="520065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altLang="en-US" sz="2800" smtClean="0">
                <a:latin typeface="Arial" panose="020B0604020202020204" pitchFamily="34" charset="0"/>
              </a:rPr>
              <a:t>What is the need of static analysis?</a:t>
            </a:r>
            <a:endParaRPr lang="en-US" altLang="en-US" sz="1800" smtClean="0">
              <a:latin typeface="Arial" panose="020B0604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3225800"/>
            <a:ext cx="6226175"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611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Static Analysis - splint</a:t>
            </a:r>
            <a:endParaRPr lang="en-US" dirty="0"/>
          </a:p>
        </p:txBody>
      </p:sp>
      <p:sp>
        <p:nvSpPr>
          <p:cNvPr id="4" name="Text Placeholder 3"/>
          <p:cNvSpPr>
            <a:spLocks noGrp="1"/>
          </p:cNvSpPr>
          <p:nvPr>
            <p:ph type="body" sz="quarter" idx="4294967295"/>
          </p:nvPr>
        </p:nvSpPr>
        <p:spPr bwMode="auto">
          <a:xfrm>
            <a:off x="1102995" y="3052128"/>
            <a:ext cx="8647113" cy="4448175"/>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altLang="en-US" sz="2800" smtClean="0">
                <a:latin typeface="Arial" panose="020B0604020202020204" pitchFamily="34" charset="0"/>
              </a:rPr>
              <a:t>What are the typical errors caught by splint?</a:t>
            </a:r>
            <a:endParaRPr lang="en-US" altLang="en-US" sz="1800" smtClean="0">
              <a:latin typeface="Arial" panose="020B0604020202020204" pitchFamily="34" charset="0"/>
            </a:endParaRP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883" y="4603115"/>
            <a:ext cx="6810375"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2801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dirty="0" smtClean="0"/>
              <a:t>Static Code Analysis</a:t>
            </a:r>
            <a:endParaRPr lang="en-US" dirty="0"/>
          </a:p>
        </p:txBody>
      </p:sp>
      <p:sp>
        <p:nvSpPr>
          <p:cNvPr id="6" name="Text Placeholder 1"/>
          <p:cNvSpPr>
            <a:spLocks noGrp="1"/>
          </p:cNvSpPr>
          <p:nvPr>
            <p:ph type="body" sz="quarter" idx="4294967295"/>
          </p:nvPr>
        </p:nvSpPr>
        <p:spPr bwMode="auto">
          <a:xfrm>
            <a:off x="4010978" y="6343015"/>
            <a:ext cx="4543425" cy="1046163"/>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Wingdings" panose="05000000000000000000" pitchFamily="2" charset="2"/>
              <a:buNone/>
            </a:pPr>
            <a:r>
              <a:rPr lang="en-US" altLang="en-US" sz="2800" b="1" smtClean="0"/>
              <a:t>Here we go!</a:t>
            </a:r>
          </a:p>
        </p:txBody>
      </p:sp>
      <p:pic>
        <p:nvPicPr>
          <p:cNvPr id="7" name="Picture 3" descr="C:\Users\gur02530\AppData\Local\Microsoft\Windows\Temporary Internet Files\Content.IE5\30WO007H\MP90034132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890" y="2390140"/>
            <a:ext cx="5254625"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2107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a:t>Coding-foundation</a:t>
            </a:r>
          </a:p>
        </p:txBody>
      </p:sp>
      <p:sp>
        <p:nvSpPr>
          <p:cNvPr id="4" name="Text Placeholder 3"/>
          <p:cNvSpPr>
            <a:spLocks noGrp="1"/>
          </p:cNvSpPr>
          <p:nvPr>
            <p:ph type="body" sz="quarter" idx="4294967295"/>
          </p:nvPr>
        </p:nvSpPr>
        <p:spPr bwMode="auto">
          <a:xfrm>
            <a:off x="1593850" y="3006408"/>
            <a:ext cx="8647113" cy="520065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altLang="en-US" smtClean="0">
                <a:latin typeface="Arial" panose="020B0604020202020204" pitchFamily="34" charset="0"/>
              </a:rPr>
              <a:t>Let us splint our “subscriber”!</a:t>
            </a:r>
            <a:endParaRPr lang="en-US" altLang="en-US" sz="2200" smtClean="0">
              <a:latin typeface="Arial" panose="020B0604020202020204" pitchFamily="34" charset="0"/>
            </a:endParaRPr>
          </a:p>
          <a:p>
            <a:pPr lvl="2"/>
            <a:endParaRPr lang="en-US" altLang="en-US" smtClean="0">
              <a:latin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3928745"/>
            <a:ext cx="75819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5440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a:t>Coding-foundation</a:t>
            </a:r>
          </a:p>
        </p:txBody>
      </p:sp>
      <p:sp>
        <p:nvSpPr>
          <p:cNvPr id="4" name="Text Placeholder 3"/>
          <p:cNvSpPr>
            <a:spLocks noGrp="1"/>
          </p:cNvSpPr>
          <p:nvPr>
            <p:ph type="body" sz="quarter" idx="4294967295"/>
          </p:nvPr>
        </p:nvSpPr>
        <p:spPr bwMode="auto">
          <a:xfrm>
            <a:off x="817245" y="2172018"/>
            <a:ext cx="8647113" cy="5486400"/>
          </a:xfrm>
          <a:prstGeom prst="rect">
            <a:avLst/>
          </a:prstGeom>
          <a:solidFill>
            <a:schemeClr val="bg1"/>
          </a:solidFill>
          <a:ln>
            <a:miter lim="800000"/>
            <a:headEnd/>
            <a:tailEnd/>
          </a:ln>
        </p:spPr>
        <p:txBody>
          <a:bodyPr wrap="square" numCol="1" anchor="t" anchorCtr="0" compatLnSpc="1">
            <a:prstTxWarp prst="textNoShape">
              <a:avLst/>
            </a:prstTxWarp>
          </a:bodyPr>
          <a:lstStyle/>
          <a:p>
            <a:pPr lvl="1"/>
            <a:r>
              <a:rPr lang="en-US" altLang="en-US" smtClean="0">
                <a:latin typeface="Arial" panose="020B0604020202020204" pitchFamily="34" charset="0"/>
              </a:rPr>
              <a:t>What is code coverage and what is its impact?</a:t>
            </a:r>
          </a:p>
          <a:p>
            <a:pPr lvl="1"/>
            <a:endParaRPr lang="en-US" altLang="en-US" smtClean="0">
              <a:latin typeface="Arial" panose="020B0604020202020204" pitchFamily="34" charset="0"/>
            </a:endParaRPr>
          </a:p>
          <a:p>
            <a:pPr lvl="1"/>
            <a:r>
              <a:rPr lang="en-US" altLang="en-US" smtClean="0">
                <a:latin typeface="Arial" panose="020B0604020202020204" pitchFamily="34" charset="0"/>
              </a:rPr>
              <a:t>How do we increase coverage?</a:t>
            </a:r>
          </a:p>
        </p:txBody>
      </p:sp>
      <p:pic>
        <p:nvPicPr>
          <p:cNvPr id="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670" y="3934143"/>
            <a:ext cx="4483100"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15313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dirty="0" smtClean="0"/>
              <a:t>Why Static Code Analysis is needed</a:t>
            </a:r>
            <a:endParaRPr lang="en-US" dirty="0"/>
          </a:p>
        </p:txBody>
      </p:sp>
      <p:sp>
        <p:nvSpPr>
          <p:cNvPr id="4" name="Text Placeholder 3"/>
          <p:cNvSpPr>
            <a:spLocks noGrp="1"/>
          </p:cNvSpPr>
          <p:nvPr>
            <p:ph type="body" sz="quarter" idx="4294967295"/>
          </p:nvPr>
        </p:nvSpPr>
        <p:spPr bwMode="auto">
          <a:xfrm>
            <a:off x="520065" y="2789238"/>
            <a:ext cx="8647113" cy="520065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altLang="en-US" dirty="0" smtClean="0">
                <a:latin typeface="Arial" panose="020B0604020202020204" pitchFamily="34" charset="0"/>
              </a:rPr>
              <a:t> Let us achieve 100% coverage on “subscriber / switch”</a:t>
            </a:r>
            <a:endParaRPr lang="en-GB" altLang="en-US" dirty="0" smtClean="0">
              <a:latin typeface="Arial" panose="020B0604020202020204" pitchFamily="34" charset="0"/>
            </a:endParaRPr>
          </a:p>
          <a:p>
            <a:pPr lvl="2"/>
            <a:endParaRPr lang="en-US" altLang="en-US" dirty="0" smtClean="0">
              <a:latin typeface="Arial" panose="020B0604020202020204"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628" y="3711575"/>
            <a:ext cx="75819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27271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a:t>Coding-foundation</a:t>
            </a:r>
          </a:p>
        </p:txBody>
      </p:sp>
      <p:sp>
        <p:nvSpPr>
          <p:cNvPr id="2" name="Rectangle 1"/>
          <p:cNvSpPr/>
          <p:nvPr/>
        </p:nvSpPr>
        <p:spPr>
          <a:xfrm>
            <a:off x="1440180" y="2012405"/>
            <a:ext cx="8284845" cy="4493538"/>
          </a:xfrm>
          <a:prstGeom prst="rect">
            <a:avLst/>
          </a:prstGeom>
        </p:spPr>
        <p:txBody>
          <a:bodyPr wrap="square">
            <a:spAutoFit/>
          </a:bodyPr>
          <a:lstStyle/>
          <a:p>
            <a:pPr fontAlgn="auto">
              <a:spcAft>
                <a:spcPts val="0"/>
              </a:spcAft>
              <a:buFont typeface="Arial" pitchFamily="34" charset="0"/>
              <a:buChar char="•"/>
              <a:defRPr/>
            </a:pPr>
            <a:r>
              <a:rPr lang="en-US" dirty="0">
                <a:latin typeface="Arial" pitchFamily="34" charset="0"/>
              </a:rPr>
              <a:t>Working in </a:t>
            </a:r>
            <a:r>
              <a:rPr lang="en-US" dirty="0">
                <a:solidFill>
                  <a:srgbClr val="C4212C"/>
                </a:solidFill>
                <a:latin typeface="Arial" pitchFamily="34" charset="0"/>
              </a:rPr>
              <a:t>isolation</a:t>
            </a:r>
            <a:r>
              <a:rPr lang="en-US" dirty="0">
                <a:latin typeface="Arial" pitchFamily="34" charset="0"/>
              </a:rPr>
              <a:t>, you can’t “see” code changes made by team members</a:t>
            </a:r>
          </a:p>
          <a:p>
            <a:pPr fontAlgn="auto">
              <a:spcAft>
                <a:spcPts val="0"/>
              </a:spcAft>
              <a:buFont typeface="Arial" pitchFamily="34" charset="0"/>
              <a:buChar char="•"/>
              <a:defRPr/>
            </a:pPr>
            <a:r>
              <a:rPr lang="en-US" dirty="0">
                <a:latin typeface="Arial" pitchFamily="34" charset="0"/>
              </a:rPr>
              <a:t>You can’t work in </a:t>
            </a:r>
            <a:r>
              <a:rPr lang="en-US" dirty="0">
                <a:solidFill>
                  <a:srgbClr val="C4212C"/>
                </a:solidFill>
                <a:latin typeface="Arial" pitchFamily="34" charset="0"/>
              </a:rPr>
              <a:t>parallel</a:t>
            </a:r>
            <a:r>
              <a:rPr lang="en-US" dirty="0">
                <a:latin typeface="Arial" pitchFamily="34" charset="0"/>
              </a:rPr>
              <a:t> on files that a co-worker is modifying </a:t>
            </a:r>
          </a:p>
          <a:p>
            <a:pPr fontAlgn="auto">
              <a:spcAft>
                <a:spcPts val="0"/>
              </a:spcAft>
              <a:buFont typeface="Arial" pitchFamily="34" charset="0"/>
              <a:buChar char="•"/>
              <a:defRPr/>
            </a:pPr>
            <a:r>
              <a:rPr lang="en-US" dirty="0">
                <a:latin typeface="Arial" pitchFamily="34" charset="0"/>
              </a:rPr>
              <a:t>You frequently lose time and have to redo work because of lost defects or </a:t>
            </a:r>
            <a:r>
              <a:rPr lang="en-US" dirty="0">
                <a:solidFill>
                  <a:srgbClr val="C4212C"/>
                </a:solidFill>
                <a:latin typeface="Arial" pitchFamily="34" charset="0"/>
              </a:rPr>
              <a:t>overwritten code</a:t>
            </a:r>
          </a:p>
          <a:p>
            <a:pPr fontAlgn="auto">
              <a:spcAft>
                <a:spcPts val="0"/>
              </a:spcAft>
              <a:buFont typeface="Arial" pitchFamily="34" charset="0"/>
              <a:buChar char="•"/>
              <a:defRPr/>
            </a:pPr>
            <a:r>
              <a:rPr lang="en-US" dirty="0">
                <a:latin typeface="Arial" pitchFamily="34" charset="0"/>
              </a:rPr>
              <a:t>You have trouble determining </a:t>
            </a:r>
            <a:r>
              <a:rPr lang="en-US" dirty="0">
                <a:solidFill>
                  <a:srgbClr val="C4212C"/>
                </a:solidFill>
                <a:latin typeface="Arial" pitchFamily="34" charset="0"/>
              </a:rPr>
              <a:t>which versions </a:t>
            </a:r>
            <a:r>
              <a:rPr lang="en-US" dirty="0">
                <a:latin typeface="Arial" pitchFamily="34" charset="0"/>
              </a:rPr>
              <a:t>of the code you should be working on</a:t>
            </a:r>
          </a:p>
          <a:p>
            <a:pPr fontAlgn="auto">
              <a:spcAft>
                <a:spcPts val="0"/>
              </a:spcAft>
              <a:buFont typeface="Arial" pitchFamily="34" charset="0"/>
              <a:buChar char="•"/>
              <a:defRPr/>
            </a:pPr>
            <a:r>
              <a:rPr lang="en-US" dirty="0">
                <a:latin typeface="Arial" pitchFamily="34" charset="0"/>
              </a:rPr>
              <a:t>You don’t know </a:t>
            </a:r>
            <a:r>
              <a:rPr lang="en-US" dirty="0">
                <a:solidFill>
                  <a:srgbClr val="C4212C"/>
                </a:solidFill>
                <a:latin typeface="Arial" pitchFamily="34" charset="0"/>
              </a:rPr>
              <a:t>who</a:t>
            </a:r>
            <a:r>
              <a:rPr lang="en-US" dirty="0">
                <a:latin typeface="Arial" pitchFamily="34" charset="0"/>
              </a:rPr>
              <a:t> on the team is working on </a:t>
            </a:r>
            <a:r>
              <a:rPr lang="en-US" dirty="0">
                <a:solidFill>
                  <a:srgbClr val="C4212C"/>
                </a:solidFill>
                <a:latin typeface="Arial" pitchFamily="34" charset="0"/>
              </a:rPr>
              <a:t>what</a:t>
            </a:r>
            <a:r>
              <a:rPr lang="en-US" dirty="0">
                <a:latin typeface="Arial" pitchFamily="34" charset="0"/>
              </a:rPr>
              <a:t> </a:t>
            </a:r>
          </a:p>
          <a:p>
            <a:pPr fontAlgn="auto">
              <a:spcAft>
                <a:spcPts val="0"/>
              </a:spcAft>
              <a:buFont typeface="Arial" pitchFamily="34" charset="0"/>
              <a:buChar char="•"/>
              <a:defRPr/>
            </a:pPr>
            <a:r>
              <a:rPr lang="en-US" dirty="0">
                <a:latin typeface="Arial" pitchFamily="34" charset="0"/>
              </a:rPr>
              <a:t>You have no idea </a:t>
            </a:r>
            <a:r>
              <a:rPr lang="en-US" dirty="0">
                <a:solidFill>
                  <a:srgbClr val="C4212C"/>
                </a:solidFill>
                <a:latin typeface="Arial" pitchFamily="34" charset="0"/>
              </a:rPr>
              <a:t>which versions </a:t>
            </a:r>
            <a:r>
              <a:rPr lang="en-US" dirty="0">
                <a:latin typeface="Arial" pitchFamily="34" charset="0"/>
              </a:rPr>
              <a:t>of files went into a </a:t>
            </a:r>
            <a:r>
              <a:rPr lang="en-US" dirty="0">
                <a:solidFill>
                  <a:srgbClr val="C4212C"/>
                </a:solidFill>
                <a:latin typeface="Arial" pitchFamily="34" charset="0"/>
              </a:rPr>
              <a:t>build</a:t>
            </a:r>
          </a:p>
        </p:txBody>
      </p:sp>
    </p:spTree>
    <p:extLst>
      <p:ext uri="{BB962C8B-B14F-4D97-AF65-F5344CB8AC3E}">
        <p14:creationId xmlns:p14="http://schemas.microsoft.com/office/powerpoint/2010/main" val="23348588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a:t>Coding-foundation</a:t>
            </a:r>
          </a:p>
        </p:txBody>
      </p:sp>
      <p:sp>
        <p:nvSpPr>
          <p:cNvPr id="6" name="Rectangle 3"/>
          <p:cNvSpPr>
            <a:spLocks noGrp="1"/>
          </p:cNvSpPr>
          <p:nvPr>
            <p:ph type="body" sz="quarter" idx="4294967295"/>
          </p:nvPr>
        </p:nvSpPr>
        <p:spPr>
          <a:xfrm>
            <a:off x="702945" y="2377440"/>
            <a:ext cx="9912319" cy="6348413"/>
          </a:xfrm>
          <a:prstGeom prst="rect">
            <a:avLst/>
          </a:prstGeom>
        </p:spPr>
        <p:txBody>
          <a:bodyPr>
            <a:normAutofit/>
          </a:bodyPr>
          <a:lstStyle/>
          <a:p>
            <a:pPr fontAlgn="auto">
              <a:spcAft>
                <a:spcPts val="0"/>
              </a:spcAft>
              <a:buFont typeface="Arial" pitchFamily="34" charset="0"/>
              <a:buChar char="•"/>
              <a:defRPr/>
            </a:pPr>
            <a:r>
              <a:rPr lang="en-US" sz="2200" dirty="0" smtClean="0">
                <a:latin typeface="Arial" pitchFamily="34" charset="0"/>
              </a:rPr>
              <a:t>A successful SCM effort ensures:</a:t>
            </a:r>
          </a:p>
          <a:p>
            <a:pPr lvl="2" fontAlgn="auto">
              <a:spcAft>
                <a:spcPts val="0"/>
              </a:spcAft>
              <a:defRPr/>
            </a:pPr>
            <a:r>
              <a:rPr lang="en-US" sz="2000" dirty="0" smtClean="0">
                <a:solidFill>
                  <a:srgbClr val="C4212C"/>
                </a:solidFill>
                <a:latin typeface="Arial" pitchFamily="34" charset="0"/>
              </a:rPr>
              <a:t>Safety</a:t>
            </a:r>
            <a:r>
              <a:rPr lang="en-US" sz="2000" dirty="0" smtClean="0">
                <a:latin typeface="Arial" pitchFamily="34" charset="0"/>
              </a:rPr>
              <a:t>: Ability to recover from failure and to prevent unauthorized use</a:t>
            </a:r>
          </a:p>
          <a:p>
            <a:pPr lvl="2" fontAlgn="auto">
              <a:spcAft>
                <a:spcPts val="0"/>
              </a:spcAft>
              <a:defRPr/>
            </a:pPr>
            <a:r>
              <a:rPr lang="en-US" sz="2000" dirty="0" smtClean="0">
                <a:solidFill>
                  <a:srgbClr val="C4212C"/>
                </a:solidFill>
                <a:latin typeface="Arial" pitchFamily="34" charset="0"/>
              </a:rPr>
              <a:t>Stability</a:t>
            </a:r>
            <a:r>
              <a:rPr lang="en-US" sz="2000" dirty="0" smtClean="0">
                <a:latin typeface="Arial" pitchFamily="34" charset="0"/>
              </a:rPr>
              <a:t>: Ability to create stable, user-controlled workspaces</a:t>
            </a:r>
          </a:p>
          <a:p>
            <a:pPr lvl="2" fontAlgn="auto">
              <a:spcAft>
                <a:spcPts val="0"/>
              </a:spcAft>
              <a:defRPr/>
            </a:pPr>
            <a:r>
              <a:rPr lang="en-US" sz="2000" dirty="0" smtClean="0">
                <a:solidFill>
                  <a:srgbClr val="C4212C"/>
                </a:solidFill>
                <a:latin typeface="Arial" pitchFamily="34" charset="0"/>
              </a:rPr>
              <a:t>Control</a:t>
            </a:r>
            <a:r>
              <a:rPr lang="en-US" sz="2000" dirty="0" smtClean="0">
                <a:latin typeface="Arial" pitchFamily="34" charset="0"/>
              </a:rPr>
              <a:t>: Ability to enforce appropriate project-specific workflow controls</a:t>
            </a:r>
          </a:p>
          <a:p>
            <a:pPr lvl="2" fontAlgn="auto">
              <a:spcAft>
                <a:spcPts val="0"/>
              </a:spcAft>
              <a:defRPr/>
            </a:pPr>
            <a:r>
              <a:rPr lang="en-US" sz="2000" dirty="0" err="1" smtClean="0">
                <a:solidFill>
                  <a:srgbClr val="C4212C"/>
                </a:solidFill>
                <a:latin typeface="Arial" pitchFamily="34" charset="0"/>
              </a:rPr>
              <a:t>Auditability</a:t>
            </a:r>
            <a:r>
              <a:rPr lang="en-US" sz="2000" dirty="0" smtClean="0">
                <a:latin typeface="Arial" pitchFamily="34" charset="0"/>
              </a:rPr>
              <a:t>: Ability to know what is included in a particular build</a:t>
            </a:r>
          </a:p>
          <a:p>
            <a:pPr lvl="2" fontAlgn="auto">
              <a:spcAft>
                <a:spcPts val="0"/>
              </a:spcAft>
              <a:defRPr/>
            </a:pPr>
            <a:r>
              <a:rPr lang="en-US" sz="2000" dirty="0" smtClean="0">
                <a:solidFill>
                  <a:srgbClr val="C4212C"/>
                </a:solidFill>
                <a:latin typeface="Arial" pitchFamily="34" charset="0"/>
              </a:rPr>
              <a:t>Reproducibility</a:t>
            </a:r>
            <a:r>
              <a:rPr lang="en-US" sz="2000" dirty="0" smtClean="0">
                <a:latin typeface="Arial" pitchFamily="34" charset="0"/>
              </a:rPr>
              <a:t>: Ability to mark milestones and reconstruct configurations</a:t>
            </a:r>
          </a:p>
          <a:p>
            <a:pPr lvl="2" fontAlgn="auto">
              <a:spcAft>
                <a:spcPts val="0"/>
              </a:spcAft>
              <a:defRPr/>
            </a:pPr>
            <a:r>
              <a:rPr lang="en-US" sz="2000" dirty="0" smtClean="0">
                <a:solidFill>
                  <a:srgbClr val="C4212C"/>
                </a:solidFill>
                <a:latin typeface="Arial" pitchFamily="34" charset="0"/>
              </a:rPr>
              <a:t>Traceability</a:t>
            </a:r>
            <a:r>
              <a:rPr lang="en-US" sz="2000" dirty="0" smtClean="0">
                <a:latin typeface="Arial" pitchFamily="34" charset="0"/>
              </a:rPr>
              <a:t>: Ability to identify and reconstruct particular versions of a software product</a:t>
            </a:r>
          </a:p>
          <a:p>
            <a:pPr lvl="2" fontAlgn="auto">
              <a:spcAft>
                <a:spcPts val="0"/>
              </a:spcAft>
              <a:defRPr/>
            </a:pPr>
            <a:r>
              <a:rPr lang="en-US" sz="2000" dirty="0" smtClean="0">
                <a:latin typeface="Arial" pitchFamily="34" charset="0"/>
              </a:rPr>
              <a:t>Scalability: Ability to support small and large projects </a:t>
            </a:r>
          </a:p>
          <a:p>
            <a:pPr lvl="2" fontAlgn="auto">
              <a:spcAft>
                <a:spcPts val="0"/>
              </a:spcAft>
              <a:defRPr/>
            </a:pPr>
            <a:endParaRPr lang="en-US" dirty="0" smtClean="0">
              <a:latin typeface="Arial" pitchFamily="34" charset="0"/>
            </a:endParaRPr>
          </a:p>
        </p:txBody>
      </p:sp>
    </p:spTree>
    <p:extLst>
      <p:ext uri="{BB962C8B-B14F-4D97-AF65-F5344CB8AC3E}">
        <p14:creationId xmlns:p14="http://schemas.microsoft.com/office/powerpoint/2010/main" val="1846434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err="1" smtClean="0"/>
              <a:t>Klocwork</a:t>
            </a:r>
            <a:endParaRPr lang="en-US" dirty="0"/>
          </a:p>
        </p:txBody>
      </p:sp>
      <p:sp>
        <p:nvSpPr>
          <p:cNvPr id="3" name="Text Placeholder 2"/>
          <p:cNvSpPr>
            <a:spLocks noGrp="1"/>
          </p:cNvSpPr>
          <p:nvPr>
            <p:ph type="body" sz="quarter" idx="24"/>
          </p:nvPr>
        </p:nvSpPr>
        <p:spPr/>
        <p:txBody>
          <a:bodyPr/>
          <a:lstStyle/>
          <a:p>
            <a:r>
              <a:rPr lang="en-US" dirty="0"/>
              <a:t>Coding-foundation</a:t>
            </a:r>
          </a:p>
        </p:txBody>
      </p:sp>
      <p:sp>
        <p:nvSpPr>
          <p:cNvPr id="7" name="Rectangle 3"/>
          <p:cNvSpPr>
            <a:spLocks noGrp="1"/>
          </p:cNvSpPr>
          <p:nvPr>
            <p:ph type="body" sz="quarter" idx="4294967295"/>
          </p:nvPr>
        </p:nvSpPr>
        <p:spPr bwMode="auto">
          <a:xfrm>
            <a:off x="1203638" y="2503488"/>
            <a:ext cx="8647113" cy="548640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altLang="en-US" sz="2200" dirty="0" smtClean="0">
                <a:latin typeface="Arial" panose="020B0604020202020204" pitchFamily="34" charset="0"/>
              </a:rPr>
              <a:t>All code changes are being tracked</a:t>
            </a:r>
          </a:p>
          <a:p>
            <a:pPr lvl="3"/>
            <a:r>
              <a:rPr lang="en-US" altLang="en-US" sz="1800" dirty="0" smtClean="0">
                <a:latin typeface="Arial" panose="020B0604020202020204" pitchFamily="34" charset="0"/>
              </a:rPr>
              <a:t>Allows you to roll back changes</a:t>
            </a:r>
          </a:p>
          <a:p>
            <a:pPr lvl="3"/>
            <a:r>
              <a:rPr lang="en-US" altLang="en-US" sz="1800" dirty="0" smtClean="0">
                <a:latin typeface="Arial" panose="020B0604020202020204" pitchFamily="34" charset="0"/>
              </a:rPr>
              <a:t>Allows you to track who “broke” the application</a:t>
            </a:r>
          </a:p>
          <a:p>
            <a:pPr>
              <a:buFont typeface="Arial" panose="020B0604020202020204" pitchFamily="34" charset="0"/>
              <a:buChar char="•"/>
            </a:pPr>
            <a:endParaRPr lang="en-US" altLang="en-US" sz="2200" dirty="0" smtClean="0">
              <a:latin typeface="Arial" panose="020B0604020202020204" pitchFamily="34" charset="0"/>
            </a:endParaRPr>
          </a:p>
          <a:p>
            <a:pPr>
              <a:buFont typeface="Arial" panose="020B0604020202020204" pitchFamily="34" charset="0"/>
              <a:buChar char="•"/>
            </a:pPr>
            <a:r>
              <a:rPr lang="en-US" altLang="en-US" sz="2200" dirty="0" smtClean="0">
                <a:latin typeface="Arial" panose="020B0604020202020204" pitchFamily="34" charset="0"/>
              </a:rPr>
              <a:t>Codes changes across several developers can be synchronized</a:t>
            </a:r>
          </a:p>
          <a:p>
            <a:pPr>
              <a:buFont typeface="Arial" panose="020B0604020202020204" pitchFamily="34" charset="0"/>
              <a:buChar char="•"/>
            </a:pPr>
            <a:endParaRPr lang="en-US" altLang="en-US" sz="2200" dirty="0" smtClean="0">
              <a:latin typeface="Arial" panose="020B0604020202020204" pitchFamily="34" charset="0"/>
            </a:endParaRPr>
          </a:p>
          <a:p>
            <a:pPr>
              <a:buFont typeface="Arial" panose="020B0604020202020204" pitchFamily="34" charset="0"/>
              <a:buChar char="•"/>
            </a:pPr>
            <a:r>
              <a:rPr lang="en-US" altLang="en-US" sz="2200" dirty="0" smtClean="0">
                <a:latin typeface="Arial" panose="020B0604020202020204" pitchFamily="34" charset="0"/>
              </a:rPr>
              <a:t>Makes it easy to backup your source code</a:t>
            </a:r>
          </a:p>
          <a:p>
            <a:pPr>
              <a:buFont typeface="Arial" panose="020B0604020202020204" pitchFamily="34" charset="0"/>
              <a:buChar char="•"/>
            </a:pPr>
            <a:endParaRPr lang="en-US" altLang="en-US" sz="2200" dirty="0" smtClean="0">
              <a:latin typeface="Arial" panose="020B0604020202020204" pitchFamily="34" charset="0"/>
            </a:endParaRPr>
          </a:p>
          <a:p>
            <a:pPr>
              <a:buFont typeface="Arial" panose="020B0604020202020204" pitchFamily="34" charset="0"/>
              <a:buChar char="•"/>
            </a:pPr>
            <a:r>
              <a:rPr lang="en-US" altLang="en-US" sz="2200" dirty="0" smtClean="0">
                <a:latin typeface="Arial" panose="020B0604020202020204" pitchFamily="34" charset="0"/>
              </a:rPr>
              <a:t>You can work on several different copies of the same application at the same time. Example: Development and Production</a:t>
            </a:r>
            <a:endParaRPr lang="en-US" altLang="en-US" sz="1800" dirty="0" smtClean="0">
              <a:latin typeface="Arial" panose="020B0604020202020204" pitchFamily="34" charset="0"/>
            </a:endParaRPr>
          </a:p>
        </p:txBody>
      </p:sp>
    </p:spTree>
    <p:extLst>
      <p:ext uri="{BB962C8B-B14F-4D97-AF65-F5344CB8AC3E}">
        <p14:creationId xmlns:p14="http://schemas.microsoft.com/office/powerpoint/2010/main" val="82565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Disclaimer</a:t>
            </a:r>
            <a:endParaRPr lang="en-US" dirty="0"/>
          </a:p>
        </p:txBody>
      </p:sp>
      <p:sp>
        <p:nvSpPr>
          <p:cNvPr id="3" name="Text Placeholder 2"/>
          <p:cNvSpPr>
            <a:spLocks noGrp="1"/>
          </p:cNvSpPr>
          <p:nvPr>
            <p:ph type="body" sz="quarter" idx="24"/>
          </p:nvPr>
        </p:nvSpPr>
        <p:spPr/>
        <p:txBody>
          <a:bodyPr/>
          <a:lstStyle/>
          <a:p>
            <a:r>
              <a:rPr lang="en-US" altLang="en-US" dirty="0" smtClean="0"/>
              <a:t>Disclaimer</a:t>
            </a:r>
            <a:endParaRPr lang="en-US" dirty="0"/>
          </a:p>
        </p:txBody>
      </p:sp>
      <p:sp>
        <p:nvSpPr>
          <p:cNvPr id="7" name="Rectangle 3"/>
          <p:cNvSpPr>
            <a:spLocks noGrp="1"/>
          </p:cNvSpPr>
          <p:nvPr>
            <p:ph type="body" sz="quarter" idx="4294967295"/>
          </p:nvPr>
        </p:nvSpPr>
        <p:spPr bwMode="auto">
          <a:xfrm>
            <a:off x="1203638" y="2503488"/>
            <a:ext cx="8647113" cy="5486400"/>
          </a:xfrm>
          <a:prstGeom prst="rect">
            <a:avLst/>
          </a:prstGeom>
          <a:solidFill>
            <a:schemeClr val="bg1"/>
          </a:solidFill>
          <a:ln>
            <a:miter lim="800000"/>
            <a:headEnd/>
            <a:tailEnd/>
          </a:ln>
        </p:spPr>
        <p:txBody>
          <a:bodyPr wrap="square" numCol="1" anchor="t" anchorCtr="0" compatLnSpc="1">
            <a:prstTxWarp prst="textNoShape">
              <a:avLst/>
            </a:prstTxWarp>
          </a:bodyPr>
          <a:lstStyle/>
          <a:p>
            <a:pPr>
              <a:buFont typeface="Arial" panose="020B0604020202020204" pitchFamily="34" charset="0"/>
              <a:buChar char="•"/>
            </a:pPr>
            <a:r>
              <a:rPr lang="en-US" sz="1800" i="1" dirty="0">
                <a:latin typeface="Arial" pitchFamily="34" charset="0"/>
              </a:rPr>
              <a:t>Aricent Group makes no representations or warranties with respect to contents of these slides and the same are being provided “as is”.  The content/materials in the slides are of a general nature and are not intended to address the specific circumstances of any particular individual or entity.  The material may provide links to internet sites (for the convenience of users) over which Aricent Group has no control and for which Aricent Group  assumes no responsibility for the availability or content of these external sites.  While the attempt has been to acknowledge sources of materials wherever traceable to an individual or an institution; any materials not specifically acknowledged is purely unintentional </a:t>
            </a:r>
          </a:p>
          <a:p>
            <a:pPr>
              <a:buFont typeface="Arial" panose="020B0604020202020204" pitchFamily="34" charset="0"/>
              <a:buChar char="•"/>
            </a:pPr>
            <a:endParaRPr lang="en-US" altLang="en-US" sz="1800" dirty="0" smtClean="0">
              <a:latin typeface="Arial" panose="020B0604020202020204" pitchFamily="34" charset="0"/>
            </a:endParaRPr>
          </a:p>
        </p:txBody>
      </p:sp>
    </p:spTree>
    <p:extLst>
      <p:ext uri="{BB962C8B-B14F-4D97-AF65-F5344CB8AC3E}">
        <p14:creationId xmlns:p14="http://schemas.microsoft.com/office/powerpoint/2010/main" val="24044908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smtClean="0"/>
              <a:t>Revision History</a:t>
            </a:r>
            <a:endParaRPr lang="en-US" dirty="0"/>
          </a:p>
        </p:txBody>
      </p:sp>
      <p:sp>
        <p:nvSpPr>
          <p:cNvPr id="3" name="Text Placeholder 2"/>
          <p:cNvSpPr>
            <a:spLocks noGrp="1"/>
          </p:cNvSpPr>
          <p:nvPr>
            <p:ph type="body" sz="quarter" idx="24"/>
          </p:nvPr>
        </p:nvSpPr>
        <p:spPr/>
        <p:txBody>
          <a:bodyPr/>
          <a:lstStyle/>
          <a:p>
            <a:r>
              <a:rPr lang="en-US" dirty="0" smtClean="0"/>
              <a:t>Revision History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44118712"/>
              </p:ext>
            </p:extLst>
          </p:nvPr>
        </p:nvGraphicFramePr>
        <p:xfrm>
          <a:off x="1348316" y="2105642"/>
          <a:ext cx="8989485" cy="3962400"/>
        </p:xfrm>
        <a:graphic>
          <a:graphicData uri="http://schemas.openxmlformats.org/drawingml/2006/table">
            <a:tbl>
              <a:tblPr firstRow="1" bandRow="1">
                <a:tableStyleId>{F5AB1C69-6EDB-4FF4-983F-18BD219EF322}</a:tableStyleId>
              </a:tblPr>
              <a:tblGrid>
                <a:gridCol w="1797897"/>
                <a:gridCol w="1797897"/>
                <a:gridCol w="1797897"/>
                <a:gridCol w="1797897"/>
                <a:gridCol w="1797897"/>
              </a:tblGrid>
              <a:tr h="370840">
                <a:tc>
                  <a:txBody>
                    <a:bodyPr/>
                    <a:lstStyle/>
                    <a:p>
                      <a:r>
                        <a:rPr lang="en-US" dirty="0" smtClean="0"/>
                        <a:t>Version No</a:t>
                      </a:r>
                      <a:endParaRPr lang="en-US" dirty="0"/>
                    </a:p>
                  </a:txBody>
                  <a:tcPr/>
                </a:tc>
                <a:tc>
                  <a:txBody>
                    <a:bodyPr/>
                    <a:lstStyle/>
                    <a:p>
                      <a:r>
                        <a:rPr lang="en-US" dirty="0" smtClean="0"/>
                        <a:t>Date of Release</a:t>
                      </a:r>
                      <a:endParaRPr lang="en-US" dirty="0"/>
                    </a:p>
                  </a:txBody>
                  <a:tcPr/>
                </a:tc>
                <a:tc>
                  <a:txBody>
                    <a:bodyPr/>
                    <a:lstStyle/>
                    <a:p>
                      <a:r>
                        <a:rPr lang="en-US" dirty="0" smtClean="0"/>
                        <a:t>Author</a:t>
                      </a:r>
                      <a:endParaRPr lang="en-US" dirty="0"/>
                    </a:p>
                  </a:txBody>
                  <a:tcPr/>
                </a:tc>
                <a:tc>
                  <a:txBody>
                    <a:bodyPr/>
                    <a:lstStyle/>
                    <a:p>
                      <a:r>
                        <a:rPr lang="en-US" dirty="0" smtClean="0"/>
                        <a:t>Approved by</a:t>
                      </a:r>
                      <a:endParaRPr lang="en-US" dirty="0"/>
                    </a:p>
                  </a:txBody>
                  <a:tcPr/>
                </a:tc>
                <a:tc>
                  <a:txBody>
                    <a:bodyPr/>
                    <a:lstStyle/>
                    <a:p>
                      <a:r>
                        <a:rPr lang="en-US" dirty="0" smtClean="0"/>
                        <a:t>Changes</a:t>
                      </a:r>
                      <a:endParaRPr lang="en-US" dirty="0"/>
                    </a:p>
                  </a:txBody>
                  <a:tcPr/>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0.1</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29</a:t>
                      </a:r>
                      <a:r>
                        <a:rPr kumimoji="0" lang="en-US" sz="1400" b="0" i="0" u="none" strike="noStrike" cap="none" normalizeH="0" baseline="30000" dirty="0" smtClean="0">
                          <a:ln>
                            <a:noFill/>
                          </a:ln>
                          <a:solidFill>
                            <a:schemeClr val="accent2"/>
                          </a:solidFill>
                          <a:effectLst/>
                          <a:latin typeface="Arial" pitchFamily="34" charset="0"/>
                        </a:rPr>
                        <a:t>th</a:t>
                      </a:r>
                      <a:r>
                        <a:rPr kumimoji="0" lang="en-US" sz="1400" b="0" i="0" u="none" strike="noStrike" cap="none" normalizeH="0" baseline="0" dirty="0" smtClean="0">
                          <a:ln>
                            <a:noFill/>
                          </a:ln>
                          <a:solidFill>
                            <a:schemeClr val="accent2"/>
                          </a:solidFill>
                          <a:effectLst/>
                          <a:latin typeface="Arial" pitchFamily="34" charset="0"/>
                        </a:rPr>
                        <a:t> Oct 2013</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cap="none" normalizeH="0" baseline="0" dirty="0" smtClean="0">
                          <a:ln>
                            <a:noFill/>
                          </a:ln>
                          <a:solidFill>
                            <a:schemeClr val="accent2"/>
                          </a:solidFill>
                          <a:effectLst/>
                          <a:latin typeface="Arial" pitchFamily="34" charset="0"/>
                        </a:rPr>
                        <a:t>Shiv</a:t>
                      </a:r>
                    </a:p>
                  </a:txBody>
                  <a:tcPr horzOverflow="overflow"/>
                </a:tc>
                <a:tc>
                  <a:txBody>
                    <a:bodyPr/>
                    <a:lstStyle/>
                    <a:p>
                      <a:endParaRPr lang="en-US" sz="2000" dirty="0"/>
                    </a:p>
                  </a:txBody>
                  <a:tcPr/>
                </a:tc>
                <a:tc>
                  <a:txBody>
                    <a:bodyPr/>
                    <a:lstStyle/>
                    <a:p>
                      <a:r>
                        <a:rPr lang="en-US" sz="2000" dirty="0" smtClean="0"/>
                        <a:t>First Draft</a:t>
                      </a:r>
                      <a:endParaRPr lang="en-US" sz="2000" dirty="0"/>
                    </a:p>
                  </a:txBody>
                  <a:tcPr/>
                </a:tc>
              </a:tr>
              <a:tr h="370840">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smtClean="0">
                          <a:ln>
                            <a:noFill/>
                          </a:ln>
                          <a:solidFill>
                            <a:schemeClr val="accent2"/>
                          </a:solidFill>
                          <a:effectLst/>
                          <a:latin typeface="Arial" pitchFamily="34" charset="0"/>
                          <a:ea typeface="+mn-ea"/>
                          <a:cs typeface="+mn-cs"/>
                        </a:rPr>
                        <a:t>1.0</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smtClean="0">
                          <a:ln>
                            <a:noFill/>
                          </a:ln>
                          <a:solidFill>
                            <a:schemeClr val="accent2"/>
                          </a:solidFill>
                          <a:effectLst/>
                          <a:latin typeface="Arial" pitchFamily="34" charset="0"/>
                          <a:ea typeface="+mn-ea"/>
                          <a:cs typeface="+mn-cs"/>
                        </a:rPr>
                        <a:t>28-Dec-2013</a:t>
                      </a:r>
                    </a:p>
                  </a:txBody>
                  <a:tcPr horzOverflow="overflow"/>
                </a:tc>
                <a:tc>
                  <a:txBody>
                    <a:bodyPr/>
                    <a:lstStyle/>
                    <a:p>
                      <a:pPr marL="0" marR="0" lvl="0" indent="0" algn="l" defTabSz="914400" rtl="0" eaLnBrk="0" fontAlgn="t" latinLnBrk="0" hangingPunct="0">
                        <a:lnSpc>
                          <a:spcPct val="110000"/>
                        </a:lnSpc>
                        <a:spcBef>
                          <a:spcPct val="0"/>
                        </a:spcBef>
                        <a:spcAft>
                          <a:spcPts val="800"/>
                        </a:spcAft>
                        <a:buClrTx/>
                        <a:buSzTx/>
                        <a:buFontTx/>
                        <a:buNone/>
                        <a:tabLst/>
                      </a:pPr>
                      <a:r>
                        <a:rPr kumimoji="0" lang="en-US" sz="1400" b="0" i="0" u="none" strike="noStrike" kern="1200" cap="none" normalizeH="0" baseline="0" dirty="0" err="1" smtClean="0">
                          <a:ln>
                            <a:noFill/>
                          </a:ln>
                          <a:solidFill>
                            <a:schemeClr val="accent2"/>
                          </a:solidFill>
                          <a:effectLst/>
                          <a:latin typeface="Arial" pitchFamily="34" charset="0"/>
                          <a:ea typeface="+mn-ea"/>
                          <a:cs typeface="+mn-cs"/>
                        </a:rPr>
                        <a:t>Shiv,Sibu</a:t>
                      </a:r>
                      <a:endParaRPr kumimoji="0" lang="en-US" sz="1400" b="0" i="0" u="none" strike="noStrike" kern="1200" cap="none" normalizeH="0" baseline="0" dirty="0" smtClean="0">
                        <a:ln>
                          <a:noFill/>
                        </a:ln>
                        <a:solidFill>
                          <a:schemeClr val="accent2"/>
                        </a:solidFill>
                        <a:effectLst/>
                        <a:latin typeface="Arial" pitchFamily="34" charset="0"/>
                        <a:ea typeface="+mn-ea"/>
                        <a:cs typeface="+mn-cs"/>
                      </a:endParaRPr>
                    </a:p>
                  </a:txBody>
                  <a:tcPr horzOverflow="overflow"/>
                </a:tc>
                <a:tc>
                  <a:txBody>
                    <a:bodyPr/>
                    <a:lstStyle/>
                    <a:p>
                      <a:endParaRPr lang="en-US" dirty="0"/>
                    </a:p>
                  </a:txBody>
                  <a:tcPr/>
                </a:tc>
                <a:tc>
                  <a:txBody>
                    <a:bodyPr/>
                    <a:lstStyle/>
                    <a:p>
                      <a:pPr marL="0" marR="0" lvl="0" indent="0" algn="l" defTabSz="647695" rtl="0" eaLnBrk="1" fontAlgn="auto" latinLnBrk="0" hangingPunct="1">
                        <a:lnSpc>
                          <a:spcPct val="100000"/>
                        </a:lnSpc>
                        <a:spcBef>
                          <a:spcPts val="0"/>
                        </a:spcBef>
                        <a:spcAft>
                          <a:spcPts val="0"/>
                        </a:spcAft>
                        <a:buClrTx/>
                        <a:buSzTx/>
                        <a:buFontTx/>
                        <a:buNone/>
                        <a:tabLst/>
                        <a:defRPr/>
                      </a:pPr>
                      <a:r>
                        <a:rPr kumimoji="0" lang="en-US" sz="2800" b="0" i="0" u="none" strike="noStrike" kern="1200" cap="none" normalizeH="0" baseline="0" dirty="0" smtClean="0">
                          <a:ln>
                            <a:noFill/>
                          </a:ln>
                          <a:solidFill>
                            <a:schemeClr val="accent2"/>
                          </a:solidFill>
                          <a:effectLst/>
                          <a:latin typeface="Arial" pitchFamily="34" charset="0"/>
                          <a:ea typeface="+mn-ea"/>
                          <a:cs typeface="+mn-cs"/>
                        </a:rPr>
                        <a:t>Updated for comments</a:t>
                      </a:r>
                    </a:p>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3429173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997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 Switch &amp; Subscribers</a:t>
            </a:r>
            <a:endParaRPr lang="en-US" dirty="0"/>
          </a:p>
        </p:txBody>
      </p:sp>
      <p:sp>
        <p:nvSpPr>
          <p:cNvPr id="6" name="Rectangle 2"/>
          <p:cNvSpPr txBox="1">
            <a:spLocks noChangeArrowheads="1"/>
          </p:cNvSpPr>
          <p:nvPr/>
        </p:nvSpPr>
        <p:spPr>
          <a:xfrm>
            <a:off x="874078" y="2251393"/>
            <a:ext cx="8247062" cy="5441950"/>
          </a:xfrm>
          <a:prstGeom prst="rect">
            <a:avLst/>
          </a:prstGeom>
        </p:spPr>
        <p:txBody>
          <a:bodyPr>
            <a:normAutofit fontScale="62500" lnSpcReduction="20000"/>
          </a:bodyPr>
          <a:lstStyle>
            <a:lvl1pPr marL="485770" indent="-485770" algn="l" defTabSz="647695" rtl="0" eaLnBrk="1" latinLnBrk="0" hangingPunct="1">
              <a:spcBef>
                <a:spcPct val="20000"/>
              </a:spcBef>
              <a:buFont typeface="Arial"/>
              <a:buChar char="•"/>
              <a:defRPr sz="4599" kern="1200">
                <a:solidFill>
                  <a:schemeClr val="tx1"/>
                </a:solidFill>
                <a:latin typeface="+mn-lt"/>
                <a:ea typeface="+mn-ea"/>
                <a:cs typeface="+mn-cs"/>
              </a:defRPr>
            </a:lvl1pPr>
            <a:lvl2pPr marL="1052503" indent="-404809" algn="l" defTabSz="647695" rtl="0" eaLnBrk="1" latinLnBrk="0" hangingPunct="1">
              <a:spcBef>
                <a:spcPct val="20000"/>
              </a:spcBef>
              <a:buFont typeface="Arial"/>
              <a:buChar char="–"/>
              <a:defRPr sz="3999" kern="1200">
                <a:solidFill>
                  <a:schemeClr val="tx1"/>
                </a:solidFill>
                <a:latin typeface="+mn-lt"/>
                <a:ea typeface="+mn-ea"/>
                <a:cs typeface="+mn-cs"/>
              </a:defRPr>
            </a:lvl2pPr>
            <a:lvl3pPr marL="1619237" indent="-323848" algn="l" defTabSz="647695" rtl="0" eaLnBrk="1" latinLnBrk="0" hangingPunct="1">
              <a:spcBef>
                <a:spcPct val="20000"/>
              </a:spcBef>
              <a:buFont typeface="Arial"/>
              <a:buChar char="•"/>
              <a:defRPr sz="3399" kern="1200">
                <a:solidFill>
                  <a:schemeClr val="tx1"/>
                </a:solidFill>
                <a:latin typeface="+mn-lt"/>
                <a:ea typeface="+mn-ea"/>
                <a:cs typeface="+mn-cs"/>
              </a:defRPr>
            </a:lvl3pPr>
            <a:lvl4pPr marL="2266931" indent="-323848" algn="l" defTabSz="647695" rtl="0" eaLnBrk="1" latinLnBrk="0" hangingPunct="1">
              <a:spcBef>
                <a:spcPct val="20000"/>
              </a:spcBef>
              <a:buFont typeface="Arial"/>
              <a:buChar char="–"/>
              <a:defRPr sz="2800" kern="1200">
                <a:solidFill>
                  <a:schemeClr val="tx1"/>
                </a:solidFill>
                <a:latin typeface="+mn-lt"/>
                <a:ea typeface="+mn-ea"/>
                <a:cs typeface="+mn-cs"/>
              </a:defRPr>
            </a:lvl4pPr>
            <a:lvl5pPr marL="2914625" indent="-323848" algn="l" defTabSz="647695" rtl="0" eaLnBrk="1" latinLnBrk="0" hangingPunct="1">
              <a:spcBef>
                <a:spcPct val="20000"/>
              </a:spcBef>
              <a:buFont typeface="Arial"/>
              <a:buChar char="»"/>
              <a:defRPr sz="2800" kern="1200">
                <a:solidFill>
                  <a:schemeClr val="tx1"/>
                </a:solidFill>
                <a:latin typeface="+mn-lt"/>
                <a:ea typeface="+mn-ea"/>
                <a:cs typeface="+mn-cs"/>
              </a:defRPr>
            </a:lvl5pPr>
            <a:lvl6pPr marL="3562320" indent="-323848" algn="l" defTabSz="647695" rtl="0" eaLnBrk="1" latinLnBrk="0" hangingPunct="1">
              <a:spcBef>
                <a:spcPct val="20000"/>
              </a:spcBef>
              <a:buFont typeface="Arial"/>
              <a:buChar char="•"/>
              <a:defRPr sz="2800" kern="1200">
                <a:solidFill>
                  <a:schemeClr val="tx1"/>
                </a:solidFill>
                <a:latin typeface="+mn-lt"/>
                <a:ea typeface="+mn-ea"/>
                <a:cs typeface="+mn-cs"/>
              </a:defRPr>
            </a:lvl6pPr>
            <a:lvl7pPr marL="4210015" indent="-323848" algn="l" defTabSz="647695" rtl="0" eaLnBrk="1" latinLnBrk="0" hangingPunct="1">
              <a:spcBef>
                <a:spcPct val="20000"/>
              </a:spcBef>
              <a:buFont typeface="Arial"/>
              <a:buChar char="•"/>
              <a:defRPr sz="2800" kern="1200">
                <a:solidFill>
                  <a:schemeClr val="tx1"/>
                </a:solidFill>
                <a:latin typeface="+mn-lt"/>
                <a:ea typeface="+mn-ea"/>
                <a:cs typeface="+mn-cs"/>
              </a:defRPr>
            </a:lvl7pPr>
            <a:lvl8pPr marL="4857710" indent="-323848" algn="l" defTabSz="647695" rtl="0" eaLnBrk="1" latinLnBrk="0" hangingPunct="1">
              <a:spcBef>
                <a:spcPct val="20000"/>
              </a:spcBef>
              <a:buFont typeface="Arial"/>
              <a:buChar char="•"/>
              <a:defRPr sz="2800" kern="1200">
                <a:solidFill>
                  <a:schemeClr val="tx1"/>
                </a:solidFill>
                <a:latin typeface="+mn-lt"/>
                <a:ea typeface="+mn-ea"/>
                <a:cs typeface="+mn-cs"/>
              </a:defRPr>
            </a:lvl8pPr>
            <a:lvl9pPr marL="5505404" indent="-323848" algn="l" defTabSz="647695" rtl="0" eaLnBrk="1" latinLnBrk="0" hangingPunct="1">
              <a:spcBef>
                <a:spcPct val="20000"/>
              </a:spcBef>
              <a:buFont typeface="Arial"/>
              <a:buChar char="•"/>
              <a:defRPr sz="2800" kern="1200">
                <a:solidFill>
                  <a:schemeClr val="tx1"/>
                </a:solidFill>
                <a:latin typeface="+mn-lt"/>
                <a:ea typeface="+mn-ea"/>
                <a:cs typeface="+mn-cs"/>
              </a:defRPr>
            </a:lvl9pPr>
          </a:lstStyle>
          <a:p>
            <a:pPr>
              <a:defRPr/>
            </a:pPr>
            <a:r>
              <a:rPr lang="en-US" smtClean="0">
                <a:latin typeface="Arial" pitchFamily="34" charset="0"/>
              </a:rPr>
              <a:t>Two Components </a:t>
            </a:r>
          </a:p>
          <a:p>
            <a:pPr lvl="2">
              <a:defRPr/>
            </a:pPr>
            <a:r>
              <a:rPr lang="en-US" smtClean="0">
                <a:latin typeface="Arial" pitchFamily="34" charset="0"/>
              </a:rPr>
              <a:t>Switch</a:t>
            </a:r>
          </a:p>
          <a:p>
            <a:pPr lvl="2">
              <a:defRPr/>
            </a:pPr>
            <a:r>
              <a:rPr lang="en-US" smtClean="0">
                <a:latin typeface="Arial" pitchFamily="34" charset="0"/>
              </a:rPr>
              <a:t>Subscribers</a:t>
            </a:r>
          </a:p>
          <a:p>
            <a:pPr>
              <a:defRPr/>
            </a:pPr>
            <a:r>
              <a:rPr lang="en-US" smtClean="0">
                <a:latin typeface="Arial" pitchFamily="34" charset="0"/>
              </a:rPr>
              <a:t>Flow of exchange of data between the switch and the subscribers</a:t>
            </a:r>
          </a:p>
          <a:p>
            <a:pPr lvl="2">
              <a:defRPr/>
            </a:pPr>
            <a:r>
              <a:rPr lang="en-US" smtClean="0">
                <a:latin typeface="Arial" pitchFamily="34" charset="0"/>
              </a:rPr>
              <a:t>Switch is waiting for a subscriber to connect</a:t>
            </a:r>
          </a:p>
          <a:p>
            <a:pPr lvl="2">
              <a:defRPr/>
            </a:pPr>
            <a:r>
              <a:rPr lang="en-US" smtClean="0">
                <a:latin typeface="Arial" pitchFamily="34" charset="0"/>
              </a:rPr>
              <a:t>A subscriber connects to the switch</a:t>
            </a:r>
          </a:p>
          <a:p>
            <a:pPr lvl="3">
              <a:defRPr/>
            </a:pPr>
            <a:r>
              <a:rPr lang="en-US" smtClean="0">
                <a:latin typeface="Arial" pitchFamily="34" charset="0"/>
              </a:rPr>
              <a:t>The switch creates a call object for this subscriber connection</a:t>
            </a:r>
          </a:p>
          <a:p>
            <a:pPr lvl="2">
              <a:defRPr/>
            </a:pPr>
            <a:r>
              <a:rPr lang="en-US" smtClean="0">
                <a:latin typeface="Arial" pitchFamily="34" charset="0"/>
              </a:rPr>
              <a:t>The subscriber and the switch exchange data</a:t>
            </a:r>
          </a:p>
          <a:p>
            <a:pPr lvl="3">
              <a:defRPr/>
            </a:pPr>
            <a:r>
              <a:rPr lang="en-US" smtClean="0">
                <a:latin typeface="Arial" pitchFamily="34" charset="0"/>
              </a:rPr>
              <a:t>The call object on the switch goes through various states during this phase</a:t>
            </a:r>
          </a:p>
          <a:p>
            <a:pPr lvl="2">
              <a:defRPr/>
            </a:pPr>
            <a:r>
              <a:rPr lang="en-US" smtClean="0">
                <a:latin typeface="Arial" pitchFamily="34" charset="0"/>
              </a:rPr>
              <a:t>Subscriber disconnects</a:t>
            </a:r>
          </a:p>
          <a:p>
            <a:pPr lvl="3">
              <a:defRPr/>
            </a:pPr>
            <a:r>
              <a:rPr lang="en-US" smtClean="0">
                <a:latin typeface="Arial" pitchFamily="34" charset="0"/>
              </a:rPr>
              <a:t>Call object is removed on the switch</a:t>
            </a:r>
          </a:p>
          <a:p>
            <a:pPr lvl="1">
              <a:defRPr/>
            </a:pPr>
            <a:r>
              <a:rPr lang="en-US" smtClean="0">
                <a:latin typeface="Arial" pitchFamily="34" charset="0"/>
              </a:rPr>
              <a:t>The switch goes through this process for various subscribers again and again</a:t>
            </a:r>
            <a:endParaRPr lang="en-US" dirty="0" smtClean="0">
              <a:latin typeface="Arial" pitchFamily="34" charset="0"/>
            </a:endParaRPr>
          </a:p>
        </p:txBody>
      </p:sp>
    </p:spTree>
    <p:extLst>
      <p:ext uri="{BB962C8B-B14F-4D97-AF65-F5344CB8AC3E}">
        <p14:creationId xmlns:p14="http://schemas.microsoft.com/office/powerpoint/2010/main" val="267146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1000"/>
                                        <p:tgtEl>
                                          <p:spTgt spid="6">
                                            <p:txEl>
                                              <p:pRg st="6" end="6"/>
                                            </p:txEl>
                                          </p:spTgt>
                                        </p:tgtEl>
                                      </p:cBhvr>
                                    </p:animEffect>
                                    <p:anim calcmode="lin" valueType="num">
                                      <p:cBhvr>
                                        <p:cTn id="4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1000"/>
                                        <p:tgtEl>
                                          <p:spTgt spid="6">
                                            <p:txEl>
                                              <p:pRg st="7" end="7"/>
                                            </p:txEl>
                                          </p:spTgt>
                                        </p:tgtEl>
                                      </p:cBhvr>
                                    </p:animEffect>
                                    <p:anim calcmode="lin" valueType="num">
                                      <p:cBhvr>
                                        <p:cTn id="4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fade">
                                      <p:cBhvr>
                                        <p:cTn id="49" dur="1000"/>
                                        <p:tgtEl>
                                          <p:spTgt spid="6">
                                            <p:txEl>
                                              <p:pRg st="8" end="8"/>
                                            </p:txEl>
                                          </p:spTgt>
                                        </p:tgtEl>
                                      </p:cBhvr>
                                    </p:animEffect>
                                    <p:anim calcmode="lin" valueType="num">
                                      <p:cBhvr>
                                        <p:cTn id="5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fade">
                                      <p:cBhvr>
                                        <p:cTn id="54" dur="1000"/>
                                        <p:tgtEl>
                                          <p:spTgt spid="6">
                                            <p:txEl>
                                              <p:pRg st="9" end="9"/>
                                            </p:txEl>
                                          </p:spTgt>
                                        </p:tgtEl>
                                      </p:cBhvr>
                                    </p:animEffect>
                                    <p:anim calcmode="lin" valueType="num">
                                      <p:cBhvr>
                                        <p:cTn id="5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Effect transition="in" filter="fade">
                                      <p:cBhvr>
                                        <p:cTn id="59" dur="1000"/>
                                        <p:tgtEl>
                                          <p:spTgt spid="6">
                                            <p:txEl>
                                              <p:pRg st="10" end="10"/>
                                            </p:txEl>
                                          </p:spTgt>
                                        </p:tgtEl>
                                      </p:cBhvr>
                                    </p:animEffect>
                                    <p:anim calcmode="lin" valueType="num">
                                      <p:cBhvr>
                                        <p:cTn id="6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6">
                                            <p:txEl>
                                              <p:pRg st="11" end="11"/>
                                            </p:txEl>
                                          </p:spTgt>
                                        </p:tgtEl>
                                        <p:attrNameLst>
                                          <p:attrName>style.visibility</p:attrName>
                                        </p:attrNameLst>
                                      </p:cBhvr>
                                      <p:to>
                                        <p:strVal val="visible"/>
                                      </p:to>
                                    </p:set>
                                    <p:animEffect transition="in" filter="fade">
                                      <p:cBhvr>
                                        <p:cTn id="64" dur="1000"/>
                                        <p:tgtEl>
                                          <p:spTgt spid="6">
                                            <p:txEl>
                                              <p:pRg st="11" end="11"/>
                                            </p:txEl>
                                          </p:spTgt>
                                        </p:tgtEl>
                                      </p:cBhvr>
                                    </p:animEffect>
                                    <p:anim calcmode="lin" valueType="num">
                                      <p:cBhvr>
                                        <p:cTn id="6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latin typeface="Arial" panose="020B0604020202020204" pitchFamily="34" charset="0"/>
              </a:rPr>
              <a:t>Case study - Switch &amp; Subscribers - Call Flow</a:t>
            </a:r>
            <a:endParaRPr lang="en-US" dirty="0"/>
          </a:p>
        </p:txBody>
      </p:sp>
      <p:sp>
        <p:nvSpPr>
          <p:cNvPr id="4" name="Line 5"/>
          <p:cNvSpPr>
            <a:spLocks noChangeShapeType="1"/>
          </p:cNvSpPr>
          <p:nvPr/>
        </p:nvSpPr>
        <p:spPr bwMode="auto">
          <a:xfrm>
            <a:off x="6694170" y="2853690"/>
            <a:ext cx="0" cy="457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6"/>
          <p:cNvSpPr>
            <a:spLocks noChangeShapeType="1"/>
          </p:cNvSpPr>
          <p:nvPr/>
        </p:nvSpPr>
        <p:spPr bwMode="auto">
          <a:xfrm>
            <a:off x="2058670" y="3158490"/>
            <a:ext cx="4606925" cy="3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Text Box 8"/>
          <p:cNvSpPr txBox="1">
            <a:spLocks noChangeArrowheads="1"/>
          </p:cNvSpPr>
          <p:nvPr/>
        </p:nvSpPr>
        <p:spPr bwMode="auto">
          <a:xfrm>
            <a:off x="3566795" y="2853690"/>
            <a:ext cx="1731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FF0000"/>
                </a:solidFill>
              </a:rPr>
              <a:t>Socket Connect</a:t>
            </a:r>
          </a:p>
        </p:txBody>
      </p:sp>
      <p:sp>
        <p:nvSpPr>
          <p:cNvPr id="7" name="Line 9"/>
          <p:cNvSpPr>
            <a:spLocks noChangeShapeType="1"/>
          </p:cNvSpPr>
          <p:nvPr/>
        </p:nvSpPr>
        <p:spPr bwMode="auto">
          <a:xfrm>
            <a:off x="2058670" y="2853690"/>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11"/>
          <p:cNvSpPr txBox="1">
            <a:spLocks noChangeArrowheads="1"/>
          </p:cNvSpPr>
          <p:nvPr/>
        </p:nvSpPr>
        <p:spPr bwMode="auto">
          <a:xfrm>
            <a:off x="6284595" y="2386965"/>
            <a:ext cx="78740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t>Switch</a:t>
            </a:r>
          </a:p>
        </p:txBody>
      </p:sp>
      <p:sp>
        <p:nvSpPr>
          <p:cNvPr id="9" name="Text Box 12"/>
          <p:cNvSpPr txBox="1">
            <a:spLocks noChangeArrowheads="1"/>
          </p:cNvSpPr>
          <p:nvPr/>
        </p:nvSpPr>
        <p:spPr bwMode="auto">
          <a:xfrm>
            <a:off x="1568133" y="2402840"/>
            <a:ext cx="1165225"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t>Subscriber</a:t>
            </a:r>
          </a:p>
        </p:txBody>
      </p:sp>
      <p:sp>
        <p:nvSpPr>
          <p:cNvPr id="10" name="Line 15"/>
          <p:cNvSpPr>
            <a:spLocks noChangeShapeType="1"/>
          </p:cNvSpPr>
          <p:nvPr/>
        </p:nvSpPr>
        <p:spPr bwMode="auto">
          <a:xfrm>
            <a:off x="2058670" y="4606290"/>
            <a:ext cx="4606925" cy="3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16"/>
          <p:cNvSpPr txBox="1">
            <a:spLocks noChangeArrowheads="1"/>
          </p:cNvSpPr>
          <p:nvPr/>
        </p:nvSpPr>
        <p:spPr bwMode="auto">
          <a:xfrm>
            <a:off x="3687445" y="4301490"/>
            <a:ext cx="1428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FF0000"/>
                </a:solidFill>
              </a:rPr>
              <a:t>Digits Dialed</a:t>
            </a:r>
          </a:p>
        </p:txBody>
      </p:sp>
      <p:sp>
        <p:nvSpPr>
          <p:cNvPr id="12" name="Line 20"/>
          <p:cNvSpPr>
            <a:spLocks noChangeShapeType="1"/>
          </p:cNvSpPr>
          <p:nvPr/>
        </p:nvSpPr>
        <p:spPr bwMode="auto">
          <a:xfrm flipH="1" flipV="1">
            <a:off x="2058670" y="5031740"/>
            <a:ext cx="4606925" cy="3175"/>
          </a:xfrm>
          <a:prstGeom prst="line">
            <a:avLst/>
          </a:prstGeom>
          <a:noFill/>
          <a:ln w="952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21"/>
          <p:cNvSpPr txBox="1">
            <a:spLocks noChangeArrowheads="1"/>
          </p:cNvSpPr>
          <p:nvPr/>
        </p:nvSpPr>
        <p:spPr bwMode="auto">
          <a:xfrm>
            <a:off x="3852545" y="4726940"/>
            <a:ext cx="9255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3300"/>
                </a:solidFill>
              </a:rPr>
              <a:t>Answer</a:t>
            </a:r>
          </a:p>
        </p:txBody>
      </p:sp>
      <p:sp>
        <p:nvSpPr>
          <p:cNvPr id="14" name="Line 22"/>
          <p:cNvSpPr>
            <a:spLocks noChangeShapeType="1"/>
          </p:cNvSpPr>
          <p:nvPr/>
        </p:nvSpPr>
        <p:spPr bwMode="auto">
          <a:xfrm>
            <a:off x="2058670" y="5488940"/>
            <a:ext cx="460692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23"/>
          <p:cNvSpPr txBox="1">
            <a:spLocks noChangeArrowheads="1"/>
          </p:cNvSpPr>
          <p:nvPr/>
        </p:nvSpPr>
        <p:spPr bwMode="auto">
          <a:xfrm>
            <a:off x="3104833" y="5184140"/>
            <a:ext cx="2055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FF0000"/>
                </a:solidFill>
              </a:rPr>
              <a:t>Data sent to switch</a:t>
            </a:r>
          </a:p>
        </p:txBody>
      </p:sp>
      <p:sp>
        <p:nvSpPr>
          <p:cNvPr id="16" name="Text Box 25"/>
          <p:cNvSpPr txBox="1">
            <a:spLocks noChangeArrowheads="1"/>
          </p:cNvSpPr>
          <p:nvPr/>
        </p:nvSpPr>
        <p:spPr bwMode="auto">
          <a:xfrm>
            <a:off x="2973070" y="5565140"/>
            <a:ext cx="24653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3300"/>
                </a:solidFill>
              </a:rPr>
              <a:t>Data sent to subscriber</a:t>
            </a:r>
          </a:p>
        </p:txBody>
      </p:sp>
      <p:sp>
        <p:nvSpPr>
          <p:cNvPr id="17" name="Line 26"/>
          <p:cNvSpPr>
            <a:spLocks noChangeShapeType="1"/>
          </p:cNvSpPr>
          <p:nvPr/>
        </p:nvSpPr>
        <p:spPr bwMode="auto">
          <a:xfrm flipV="1">
            <a:off x="2058670" y="6435090"/>
            <a:ext cx="4606925"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27"/>
          <p:cNvSpPr txBox="1">
            <a:spLocks noChangeArrowheads="1"/>
          </p:cNvSpPr>
          <p:nvPr/>
        </p:nvSpPr>
        <p:spPr bwMode="auto">
          <a:xfrm>
            <a:off x="3387408" y="6130290"/>
            <a:ext cx="21097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FF0000"/>
                </a:solidFill>
              </a:rPr>
              <a:t>Release connection</a:t>
            </a:r>
          </a:p>
        </p:txBody>
      </p:sp>
      <p:sp>
        <p:nvSpPr>
          <p:cNvPr id="19" name="Line 31"/>
          <p:cNvSpPr>
            <a:spLocks noChangeShapeType="1"/>
          </p:cNvSpPr>
          <p:nvPr/>
        </p:nvSpPr>
        <p:spPr bwMode="auto">
          <a:xfrm flipH="1">
            <a:off x="2058670" y="6892290"/>
            <a:ext cx="4606925" cy="0"/>
          </a:xfrm>
          <a:prstGeom prst="line">
            <a:avLst/>
          </a:prstGeom>
          <a:noFill/>
          <a:ln w="9525">
            <a:solidFill>
              <a:srgbClr val="33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32"/>
          <p:cNvSpPr txBox="1">
            <a:spLocks noChangeArrowheads="1"/>
          </p:cNvSpPr>
          <p:nvPr/>
        </p:nvSpPr>
        <p:spPr bwMode="auto">
          <a:xfrm>
            <a:off x="3125470" y="6587490"/>
            <a:ext cx="20081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solidFill>
                  <a:srgbClr val="003300"/>
                </a:solidFill>
              </a:rPr>
              <a:t>Release confirmed</a:t>
            </a:r>
          </a:p>
        </p:txBody>
      </p:sp>
      <p:sp>
        <p:nvSpPr>
          <p:cNvPr id="21" name="Oval 20"/>
          <p:cNvSpPr>
            <a:spLocks noChangeArrowheads="1"/>
          </p:cNvSpPr>
          <p:nvPr/>
        </p:nvSpPr>
        <p:spPr bwMode="auto">
          <a:xfrm>
            <a:off x="7395845" y="7197090"/>
            <a:ext cx="1597025"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chemeClr val="bg1"/>
                </a:solidFill>
              </a:rPr>
              <a:t>Call object </a:t>
            </a:r>
          </a:p>
          <a:p>
            <a:pPr algn="ctr" eaLnBrk="1" hangingPunct="1"/>
            <a:r>
              <a:rPr lang="en-US" altLang="en-US" sz="1400">
                <a:solidFill>
                  <a:schemeClr val="bg1"/>
                </a:solidFill>
              </a:rPr>
              <a:t>Deleted</a:t>
            </a:r>
          </a:p>
        </p:txBody>
      </p:sp>
      <p:sp>
        <p:nvSpPr>
          <p:cNvPr id="22" name="Oval 21"/>
          <p:cNvSpPr>
            <a:spLocks noChangeArrowheads="1"/>
          </p:cNvSpPr>
          <p:nvPr/>
        </p:nvSpPr>
        <p:spPr bwMode="auto">
          <a:xfrm>
            <a:off x="7316470" y="2925128"/>
            <a:ext cx="1676400" cy="533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a:solidFill>
                  <a:schemeClr val="bg1"/>
                </a:solidFill>
              </a:rPr>
              <a:t>Call object </a:t>
            </a:r>
          </a:p>
          <a:p>
            <a:pPr algn="ctr" eaLnBrk="1" hangingPunct="1"/>
            <a:r>
              <a:rPr lang="en-US" altLang="en-US" sz="1400">
                <a:solidFill>
                  <a:schemeClr val="bg1"/>
                </a:solidFill>
              </a:rPr>
              <a:t>Created</a:t>
            </a:r>
          </a:p>
        </p:txBody>
      </p:sp>
      <p:sp>
        <p:nvSpPr>
          <p:cNvPr id="23" name="Line 37"/>
          <p:cNvSpPr>
            <a:spLocks noChangeShapeType="1"/>
          </p:cNvSpPr>
          <p:nvPr/>
        </p:nvSpPr>
        <p:spPr bwMode="auto">
          <a:xfrm>
            <a:off x="8281670" y="3539490"/>
            <a:ext cx="0" cy="3657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38"/>
          <p:cNvSpPr>
            <a:spLocks noChangeShapeType="1"/>
          </p:cNvSpPr>
          <p:nvPr/>
        </p:nvSpPr>
        <p:spPr bwMode="auto">
          <a:xfrm>
            <a:off x="6757670" y="3158490"/>
            <a:ext cx="762000" cy="0"/>
          </a:xfrm>
          <a:prstGeom prst="line">
            <a:avLst/>
          </a:prstGeom>
          <a:noFill/>
          <a:ln w="9525">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8754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dissolv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dissolv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dissolv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dissolve">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P spid="11" grpId="0"/>
      <p:bldP spid="12" grpId="0" animBg="1"/>
      <p:bldP spid="13" grpId="0"/>
      <p:bldP spid="14" grpId="0" animBg="1"/>
      <p:bldP spid="15" grpId="0"/>
      <p:bldP spid="16" grpId="0"/>
      <p:bldP spid="17" grpId="0" animBg="1"/>
      <p:bldP spid="18" grpId="0"/>
      <p:bldP spid="19" grpId="0" animBg="1"/>
      <p:bldP spid="20" grpId="0"/>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Code Walk-through</a:t>
            </a:r>
            <a:endParaRPr lang="en-US" dirty="0"/>
          </a:p>
        </p:txBody>
      </p:sp>
      <p:sp>
        <p:nvSpPr>
          <p:cNvPr id="4" name="Text Placeholder 3"/>
          <p:cNvSpPr>
            <a:spLocks noGrp="1"/>
          </p:cNvSpPr>
          <p:nvPr>
            <p:ph type="body" sz="quarter" idx="4294967295"/>
          </p:nvPr>
        </p:nvSpPr>
        <p:spPr bwMode="auto">
          <a:xfrm>
            <a:off x="891540" y="2331720"/>
            <a:ext cx="6999288" cy="4756150"/>
          </a:xfrm>
          <a:prstGeom prst="rect">
            <a:avLst/>
          </a:prstGeom>
          <a:noFill/>
          <a:ln>
            <a:miter lim="800000"/>
            <a:headEnd/>
            <a:tailEnd/>
          </a:ln>
          <a:extLst>
            <a:ext uri="{909E8E84-426E-40DD-AFC4-6F175D3DCCD1}">
              <a14:hiddenFill xmlns:a14="http://schemas.microsoft.com/office/drawing/2010/main">
                <a:solidFill>
                  <a:schemeClr val="bg1"/>
                </a:solidFill>
              </a14:hiddenFill>
            </a:ext>
          </a:extLst>
        </p:spPr>
        <p:txBody>
          <a:bodyPr wrap="square" numCol="1" anchor="t" anchorCtr="0" compatLnSpc="1">
            <a:prstTxWarp prst="textNoShape">
              <a:avLst/>
            </a:prstTxWarp>
          </a:bodyPr>
          <a:lstStyle/>
          <a:p>
            <a:r>
              <a:rPr lang="en-US" altLang="en-US" dirty="0" smtClean="0">
                <a:latin typeface="Arial" panose="020B0604020202020204" pitchFamily="34" charset="0"/>
              </a:rPr>
              <a:t> </a:t>
            </a:r>
            <a:r>
              <a:rPr lang="en-US" altLang="en-US" sz="2800" dirty="0" smtClean="0">
                <a:latin typeface="Arial" panose="020B0604020202020204" pitchFamily="34" charset="0"/>
              </a:rPr>
              <a:t>Let us look at the “switch”</a:t>
            </a:r>
          </a:p>
          <a:p>
            <a:pPr lvl="2"/>
            <a:r>
              <a:rPr lang="en-US" altLang="en-US" sz="2000" dirty="0" smtClean="0">
                <a:latin typeface="Arial" panose="020B0604020202020204" pitchFamily="34" charset="0"/>
              </a:rPr>
              <a:t>vim and </a:t>
            </a:r>
            <a:r>
              <a:rPr lang="en-US" altLang="en-US" sz="2000" dirty="0" err="1" smtClean="0">
                <a:latin typeface="Arial" panose="020B0604020202020204" pitchFamily="34" charset="0"/>
              </a:rPr>
              <a:t>ctags</a:t>
            </a:r>
            <a:endParaRPr lang="en-US" altLang="en-US" sz="2000" dirty="0" smtClean="0">
              <a:latin typeface="Arial" panose="020B0604020202020204" pitchFamily="34" charset="0"/>
            </a:endParaRPr>
          </a:p>
          <a:p>
            <a:pPr lvl="2"/>
            <a:r>
              <a:rPr lang="en-US" altLang="en-US" sz="2000" dirty="0" smtClean="0">
                <a:latin typeface="Arial" panose="020B0604020202020204" pitchFamily="34" charset="0"/>
              </a:rPr>
              <a:t>Code Organization</a:t>
            </a:r>
          </a:p>
          <a:p>
            <a:pPr lvl="2"/>
            <a:r>
              <a:rPr lang="en-US" altLang="en-US" sz="2000" dirty="0" smtClean="0">
                <a:latin typeface="Arial" panose="020B0604020202020204" pitchFamily="34" charset="0"/>
              </a:rPr>
              <a:t>Coding Guidelines</a:t>
            </a:r>
          </a:p>
          <a:p>
            <a:pPr lvl="2"/>
            <a:endParaRPr lang="en-US" altLang="en-US" sz="2200" dirty="0" smtClean="0">
              <a:latin typeface="Arial" panose="020B0604020202020204" pitchFamily="34" charset="0"/>
            </a:endParaRPr>
          </a:p>
          <a:p>
            <a:pPr lvl="2"/>
            <a:endParaRPr lang="en-US" altLang="en-US" sz="2200" dirty="0" smtClean="0">
              <a:latin typeface="Arial" panose="020B0604020202020204" pitchFamily="34" charset="0"/>
            </a:endParaRPr>
          </a:p>
        </p:txBody>
      </p:sp>
      <p:pic>
        <p:nvPicPr>
          <p:cNvPr id="5" name="Picture 4" descr="C:\Users\gur02530\AppData\Local\Microsoft\Windows\Temporary Internet Files\Content.IE5\XI9Q0BCC\MC900434609[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580" y="2326958"/>
            <a:ext cx="29718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790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p:cNvSpPr>
            <a:spLocks noGrp="1"/>
          </p:cNvSpPr>
          <p:nvPr>
            <p:ph type="body" sz="quarter" idx="20"/>
          </p:nvPr>
        </p:nvSpPr>
        <p:spPr/>
        <p:txBody>
          <a:bodyPr/>
          <a:lstStyle/>
          <a:p>
            <a:r>
              <a:rPr lang="en-US" dirty="0"/>
              <a:t>Coding-foundation</a:t>
            </a:r>
          </a:p>
        </p:txBody>
      </p:sp>
      <p:sp>
        <p:nvSpPr>
          <p:cNvPr id="3" name="Text Placeholder 2"/>
          <p:cNvSpPr>
            <a:spLocks noGrp="1"/>
          </p:cNvSpPr>
          <p:nvPr>
            <p:ph type="body" sz="quarter" idx="24"/>
          </p:nvPr>
        </p:nvSpPr>
        <p:spPr/>
        <p:txBody>
          <a:bodyPr/>
          <a:lstStyle/>
          <a:p>
            <a:r>
              <a:rPr lang="en-US" altLang="en-US" dirty="0"/>
              <a:t>Abstract Data Types</a:t>
            </a:r>
            <a:endParaRPr lang="en-US" dirty="0"/>
          </a:p>
        </p:txBody>
      </p:sp>
      <p:sp>
        <p:nvSpPr>
          <p:cNvPr id="4" name="Text Placeholder 3"/>
          <p:cNvSpPr>
            <a:spLocks noGrp="1"/>
          </p:cNvSpPr>
          <p:nvPr>
            <p:ph type="body" sz="quarter" idx="4294967295"/>
          </p:nvPr>
        </p:nvSpPr>
        <p:spPr>
          <a:xfrm>
            <a:off x="760095" y="2643188"/>
            <a:ext cx="8647113" cy="936625"/>
          </a:xfrm>
          <a:prstGeom prst="rect">
            <a:avLst/>
          </a:prstGeom>
          <a:noFill/>
          <a:ln>
            <a:noFill/>
          </a:ln>
        </p:spPr>
        <p:txBody>
          <a:bodyPr>
            <a:normAutofit fontScale="77500" lnSpcReduction="20000"/>
          </a:bodyPr>
          <a:lstStyle/>
          <a:p>
            <a:pPr lvl="2" algn="r" fontAlgn="auto">
              <a:spcAft>
                <a:spcPts val="0"/>
              </a:spcAft>
              <a:buFont typeface="Wingdings" panose="05000000000000000000" pitchFamily="2" charset="2"/>
              <a:buNone/>
              <a:defRPr/>
            </a:pPr>
            <a:r>
              <a:rPr lang="en-US" sz="2800" dirty="0" smtClean="0">
                <a:latin typeface="Footlight MT Light" pitchFamily="18" charset="0"/>
              </a:rPr>
              <a:t>Bad programmers worry about the code. Good programmers worry about data structures and their relationships.  - </a:t>
            </a:r>
            <a:r>
              <a:rPr lang="en-US" sz="2800" dirty="0" err="1" smtClean="0">
                <a:latin typeface="Footlight MT Light" pitchFamily="18" charset="0"/>
              </a:rPr>
              <a:t>Linus</a:t>
            </a:r>
            <a:r>
              <a:rPr lang="en-US" sz="2800" dirty="0" smtClean="0">
                <a:latin typeface="Footlight MT Light" pitchFamily="18" charset="0"/>
              </a:rPr>
              <a:t> </a:t>
            </a:r>
            <a:r>
              <a:rPr lang="en-US" sz="2800" dirty="0" err="1" smtClean="0">
                <a:latin typeface="Footlight MT Light" pitchFamily="18" charset="0"/>
              </a:rPr>
              <a:t>Torvalds</a:t>
            </a:r>
            <a:endParaRPr lang="en-US" sz="2800" dirty="0" smtClean="0">
              <a:latin typeface="Footlight MT Light" pitchFamily="18" charset="0"/>
            </a:endParaRPr>
          </a:p>
        </p:txBody>
      </p:sp>
      <p:sp>
        <p:nvSpPr>
          <p:cNvPr id="5" name="TextBox 4"/>
          <p:cNvSpPr txBox="1">
            <a:spLocks noChangeArrowheads="1"/>
          </p:cNvSpPr>
          <p:nvPr/>
        </p:nvSpPr>
        <p:spPr bwMode="auto">
          <a:xfrm>
            <a:off x="1779270" y="6173788"/>
            <a:ext cx="70072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pPr>
            <a:r>
              <a:rPr lang="en-US" altLang="en-US" sz="2000" b="1">
                <a:latin typeface="Lucida Bright" panose="02040602050505020304" pitchFamily="18" charset="0"/>
              </a:rPr>
              <a:t>A list is only as strong as its weakest link.</a:t>
            </a:r>
          </a:p>
          <a:p>
            <a:pPr eaLnBrk="1" hangingPunct="1">
              <a:lnSpc>
                <a:spcPct val="150000"/>
              </a:lnSpc>
            </a:pPr>
            <a:r>
              <a:rPr lang="en-US" altLang="en-US" sz="2000" b="1">
                <a:latin typeface="Lucida Bright" panose="02040602050505020304" pitchFamily="18" charset="0"/>
              </a:rPr>
              <a:t>- Donald Knuth</a:t>
            </a:r>
          </a:p>
        </p:txBody>
      </p:sp>
      <p:sp>
        <p:nvSpPr>
          <p:cNvPr id="6" name="TextBox 5"/>
          <p:cNvSpPr txBox="1"/>
          <p:nvPr/>
        </p:nvSpPr>
        <p:spPr>
          <a:xfrm>
            <a:off x="996633" y="4273550"/>
            <a:ext cx="8572500" cy="1376363"/>
          </a:xfrm>
          <a:prstGeom prst="rect">
            <a:avLst/>
          </a:prstGeom>
          <a:noFill/>
        </p:spPr>
        <p:txBody>
          <a:bodyPr lIns="0" rIns="0">
            <a:spAutoFit/>
          </a:bodyPr>
          <a:lstStyle/>
          <a:p>
            <a:pPr marL="155575" indent="-155575" eaLnBrk="0" hangingPunct="0">
              <a:lnSpc>
                <a:spcPct val="110000"/>
              </a:lnSpc>
              <a:spcAft>
                <a:spcPts val="800"/>
              </a:spcAft>
              <a:defRPr/>
            </a:pPr>
            <a:r>
              <a:rPr lang="en-US" sz="2400" b="1" dirty="0">
                <a:latin typeface="Gulim" pitchFamily="34" charset="-127"/>
                <a:ea typeface="Gulim" pitchFamily="34" charset="-127"/>
                <a:cs typeface="+mn-cs"/>
              </a:rPr>
              <a:t>Get your data structures correct first, and the rest of the program will write itself.      - </a:t>
            </a:r>
            <a:r>
              <a:rPr lang="en-US" sz="2400" b="1" dirty="0" err="1">
                <a:latin typeface="Gulim" pitchFamily="34" charset="-127"/>
                <a:ea typeface="Gulim" pitchFamily="34" charset="-127"/>
                <a:cs typeface="+mn-cs"/>
              </a:rPr>
              <a:t>Davids</a:t>
            </a:r>
            <a:r>
              <a:rPr lang="en-US" sz="2400" b="1" dirty="0">
                <a:latin typeface="Gulim" pitchFamily="34" charset="-127"/>
                <a:ea typeface="Gulim" pitchFamily="34" charset="-127"/>
                <a:cs typeface="+mn-cs"/>
              </a:rPr>
              <a:t> Johnson</a:t>
            </a:r>
            <a:endParaRPr lang="en-US" b="1" dirty="0">
              <a:latin typeface="Gulim" pitchFamily="34" charset="-127"/>
              <a:ea typeface="Gulim" pitchFamily="34" charset="-127"/>
              <a:cs typeface="+mn-cs"/>
            </a:endParaRPr>
          </a:p>
          <a:p>
            <a:pPr algn="ctr">
              <a:defRPr/>
            </a:pPr>
            <a:endParaRPr lang="en-US" sz="2400" b="1" dirty="0">
              <a:latin typeface="Gulim" pitchFamily="34" charset="-127"/>
              <a:ea typeface="Gulim" pitchFamily="34" charset="-127"/>
              <a:cs typeface="+mn-cs"/>
            </a:endParaRPr>
          </a:p>
        </p:txBody>
      </p:sp>
    </p:spTree>
    <p:extLst>
      <p:ext uri="{BB962C8B-B14F-4D97-AF65-F5344CB8AC3E}">
        <p14:creationId xmlns:p14="http://schemas.microsoft.com/office/powerpoint/2010/main" val="256730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Lst>
  </p:timing>
</p:sld>
</file>

<file path=ppt/theme/theme1.xml><?xml version="1.0" encoding="utf-8"?>
<a:theme xmlns:a="http://schemas.openxmlformats.org/drawingml/2006/main" name="Office Theme">
  <a:themeElements>
    <a:clrScheme name="Aricent">
      <a:dk1>
        <a:sysClr val="windowText" lastClr="000000"/>
      </a:dk1>
      <a:lt1>
        <a:sysClr val="window" lastClr="FFFFFF"/>
      </a:lt1>
      <a:dk2>
        <a:srgbClr val="1F497D"/>
      </a:dk2>
      <a:lt2>
        <a:srgbClr val="FFFFFF"/>
      </a:lt2>
      <a:accent1>
        <a:srgbClr val="3EC73C"/>
      </a:accent1>
      <a:accent2>
        <a:srgbClr val="ED5041"/>
      </a:accent2>
      <a:accent3>
        <a:srgbClr val="F1AC00"/>
      </a:accent3>
      <a:accent4>
        <a:srgbClr val="3FB2E8"/>
      </a:accent4>
      <a:accent5>
        <a:srgbClr val="EB8024"/>
      </a:accent5>
      <a:accent6>
        <a:srgbClr val="000000"/>
      </a:accent6>
      <a:hlink>
        <a:srgbClr val="000000"/>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ma14="http://schemas.microsoft.com/office/mac/drawingml/2011/main" xmlns=""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2.xml><?xml version="1.0" encoding="utf-8"?>
<a:theme xmlns:a="http://schemas.openxmlformats.org/drawingml/2006/main" name="1_Office Theme">
  <a:themeElements>
    <a:clrScheme name="Aricent-New-2016">
      <a:dk1>
        <a:sysClr val="windowText" lastClr="000000"/>
      </a:dk1>
      <a:lt1>
        <a:sysClr val="window" lastClr="FFFFFF"/>
      </a:lt1>
      <a:dk2>
        <a:srgbClr val="1F497D"/>
      </a:dk2>
      <a:lt2>
        <a:srgbClr val="EEECE1"/>
      </a:lt2>
      <a:accent1>
        <a:srgbClr val="32C225"/>
      </a:accent1>
      <a:accent2>
        <a:srgbClr val="F1262C"/>
      </a:accent2>
      <a:accent3>
        <a:srgbClr val="F1781C"/>
      </a:accent3>
      <a:accent4>
        <a:srgbClr val="2F9DDB"/>
      </a:accent4>
      <a:accent5>
        <a:srgbClr val="FFC300"/>
      </a:accent5>
      <a:accent6>
        <a:srgbClr val="23252D"/>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miter lim="400000"/>
        </a:ln>
        <a:extLst>
          <a:ext uri="{C572A759-6A51-4108-AA02-DFA0A04FC94B}">
            <ma14:wrappingTextBoxFlag xmlns="" xmlns:ma14="http://schemas.microsoft.com/office/mac/drawingml/2011/main" val="1"/>
          </a:ext>
        </a:extLst>
      </a:spPr>
      <a:bodyPr lIns="0" tIns="0" rIns="0" bIns="0" anchor="b">
        <a:normAutofit/>
      </a:bodyPr>
      <a:lstStyle>
        <a:defPPr>
          <a:defRPr sz="1500" b="1" cap="all" dirty="0">
            <a:solidFill>
              <a:srgbClr val="FFFFFF"/>
            </a:solidFil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wrap="square" rtlCol="0">
        <a:spAutoFit/>
      </a:bodyPr>
      <a:lstStyle>
        <a:defPPr marL="0" indent="0">
          <a:defRPr sz="2400" dirty="0" smtClean="0">
            <a:latin typeface="+mj-lt"/>
            <a:ea typeface="BentonSans"/>
            <a:cs typeface="BentonSans"/>
            <a:sym typeface="BentonSan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57036045D59C468F23ED5CAE37EC2F" ma:contentTypeVersion="0" ma:contentTypeDescription="Create a new document." ma:contentTypeScope="" ma:versionID="b1130b813bf75c4d924c6d53e8dc8c5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B54723-3793-4A83-A805-F22BB13EC4C9}">
  <ds:schemaRefs>
    <ds:schemaRef ds:uri="http://schemas.microsoft.com/office/2006/documentManagement/type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3926F468-B197-4B56-B42A-93342D143027}">
  <ds:schemaRefs>
    <ds:schemaRef ds:uri="http://schemas.microsoft.com/sharepoint/v3/contenttype/forms"/>
  </ds:schemaRefs>
</ds:datastoreItem>
</file>

<file path=customXml/itemProps3.xml><?xml version="1.0" encoding="utf-8"?>
<ds:datastoreItem xmlns:ds="http://schemas.openxmlformats.org/officeDocument/2006/customXml" ds:itemID="{A39CD6D6-E987-4F03-BC82-3A399803D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9688</TotalTime>
  <Words>2894</Words>
  <Application>Microsoft Office PowerPoint</Application>
  <PresentationFormat>Custom</PresentationFormat>
  <Paragraphs>609</Paragraphs>
  <Slides>58</Slides>
  <Notes>15</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58</vt:i4>
      </vt:variant>
    </vt:vector>
  </HeadingPairs>
  <TitlesOfParts>
    <vt:vector size="76" baseType="lpstr">
      <vt:lpstr>Gulim</vt:lpstr>
      <vt:lpstr>ＭＳ Ｐゴシック</vt:lpstr>
      <vt:lpstr>Arial</vt:lpstr>
      <vt:lpstr>Arial Narrow</vt:lpstr>
      <vt:lpstr>BentonSans</vt:lpstr>
      <vt:lpstr>BentonSans Book</vt:lpstr>
      <vt:lpstr>Bodoni MT</vt:lpstr>
      <vt:lpstr>Calibri</vt:lpstr>
      <vt:lpstr>Courier New</vt:lpstr>
      <vt:lpstr>Engravers MT</vt:lpstr>
      <vt:lpstr>Footlight MT Light</vt:lpstr>
      <vt:lpstr>Georgia</vt:lpstr>
      <vt:lpstr>Lucida Bright</vt:lpstr>
      <vt:lpstr>Palatino Linotype</vt:lpstr>
      <vt:lpstr>Segoe UI</vt:lpstr>
      <vt:lpstr>Wingdings</vt:lpstr>
      <vt:lpstr>Office Theme</vt:lpstr>
      <vt:lpstr>1_Office Theme</vt:lpstr>
      <vt:lpstr>Coding-Foundation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MING Labs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Jeroen Jonkers</dc:creator>
  <cp:lastModifiedBy>Soma Tiwari</cp:lastModifiedBy>
  <cp:revision>439</cp:revision>
  <cp:lastPrinted>2016-03-09T02:56:02Z</cp:lastPrinted>
  <dcterms:created xsi:type="dcterms:W3CDTF">2016-03-05T20:37:49Z</dcterms:created>
  <dcterms:modified xsi:type="dcterms:W3CDTF">2017-02-15T06:35:23Z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0x010100B157036045D59C468F23ED5CAE37EC2F</vt:lpwstr>
  </property>
  <property fmtid="{D5CDD505-2E9C-101B-9397-08002B2CF9AE}" pid="3" name="Order">
    <vt:r8>300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