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06" r:id="rId5"/>
  </p:sldMasterIdLst>
  <p:notesMasterIdLst>
    <p:notesMasterId r:id="rId35"/>
  </p:notesMasterIdLst>
  <p:handoutMasterIdLst>
    <p:handoutMasterId r:id="rId36"/>
  </p:handoutMasterIdLst>
  <p:sldIdLst>
    <p:sldId id="372" r:id="rId6"/>
    <p:sldId id="492" r:id="rId7"/>
    <p:sldId id="691" r:id="rId8"/>
    <p:sldId id="589" r:id="rId9"/>
    <p:sldId id="590" r:id="rId10"/>
    <p:sldId id="591" r:id="rId11"/>
    <p:sldId id="592" r:id="rId12"/>
    <p:sldId id="593" r:id="rId13"/>
    <p:sldId id="594" r:id="rId14"/>
    <p:sldId id="595" r:id="rId15"/>
    <p:sldId id="597" r:id="rId16"/>
    <p:sldId id="599" r:id="rId17"/>
    <p:sldId id="693" r:id="rId18"/>
    <p:sldId id="695" r:id="rId19"/>
    <p:sldId id="696" r:id="rId20"/>
    <p:sldId id="697" r:id="rId21"/>
    <p:sldId id="698" r:id="rId22"/>
    <p:sldId id="699" r:id="rId23"/>
    <p:sldId id="700" r:id="rId24"/>
    <p:sldId id="701" r:id="rId25"/>
    <p:sldId id="702" r:id="rId26"/>
    <p:sldId id="703" r:id="rId27"/>
    <p:sldId id="704" r:id="rId28"/>
    <p:sldId id="705" r:id="rId29"/>
    <p:sldId id="706" r:id="rId30"/>
    <p:sldId id="709" r:id="rId31"/>
    <p:sldId id="588" r:id="rId32"/>
    <p:sldId id="491" r:id="rId33"/>
    <p:sldId id="475" r:id="rId34"/>
  </p:sldIdLst>
  <p:sldSz cx="12966700" cy="9720263"/>
  <p:notesSz cx="6858000" cy="9144000"/>
  <p:defaultTextStyle>
    <a:defPPr>
      <a:defRPr lang="en-US"/>
    </a:defPPr>
    <a:lvl1pPr marL="0" algn="l" defTabSz="647889" rtl="0" eaLnBrk="1" latinLnBrk="0" hangingPunct="1">
      <a:defRPr sz="2600" kern="1200">
        <a:solidFill>
          <a:schemeClr val="tx1"/>
        </a:solidFill>
        <a:latin typeface="+mn-lt"/>
        <a:ea typeface="+mn-ea"/>
        <a:cs typeface="+mn-cs"/>
      </a:defRPr>
    </a:lvl1pPr>
    <a:lvl2pPr marL="647889" algn="l" defTabSz="647889" rtl="0" eaLnBrk="1" latinLnBrk="0" hangingPunct="1">
      <a:defRPr sz="2600" kern="1200">
        <a:solidFill>
          <a:schemeClr val="tx1"/>
        </a:solidFill>
        <a:latin typeface="+mn-lt"/>
        <a:ea typeface="+mn-ea"/>
        <a:cs typeface="+mn-cs"/>
      </a:defRPr>
    </a:lvl2pPr>
    <a:lvl3pPr marL="1295778" algn="l" defTabSz="647889" rtl="0" eaLnBrk="1" latinLnBrk="0" hangingPunct="1">
      <a:defRPr sz="2600" kern="1200">
        <a:solidFill>
          <a:schemeClr val="tx1"/>
        </a:solidFill>
        <a:latin typeface="+mn-lt"/>
        <a:ea typeface="+mn-ea"/>
        <a:cs typeface="+mn-cs"/>
      </a:defRPr>
    </a:lvl3pPr>
    <a:lvl4pPr marL="1943668" algn="l" defTabSz="647889" rtl="0" eaLnBrk="1" latinLnBrk="0" hangingPunct="1">
      <a:defRPr sz="2600" kern="1200">
        <a:solidFill>
          <a:schemeClr val="tx1"/>
        </a:solidFill>
        <a:latin typeface="+mn-lt"/>
        <a:ea typeface="+mn-ea"/>
        <a:cs typeface="+mn-cs"/>
      </a:defRPr>
    </a:lvl4pPr>
    <a:lvl5pPr marL="2591556" algn="l" defTabSz="647889" rtl="0" eaLnBrk="1" latinLnBrk="0" hangingPunct="1">
      <a:defRPr sz="2600" kern="1200">
        <a:solidFill>
          <a:schemeClr val="tx1"/>
        </a:solidFill>
        <a:latin typeface="+mn-lt"/>
        <a:ea typeface="+mn-ea"/>
        <a:cs typeface="+mn-cs"/>
      </a:defRPr>
    </a:lvl5pPr>
    <a:lvl6pPr marL="3239445" algn="l" defTabSz="647889" rtl="0" eaLnBrk="1" latinLnBrk="0" hangingPunct="1">
      <a:defRPr sz="2600" kern="1200">
        <a:solidFill>
          <a:schemeClr val="tx1"/>
        </a:solidFill>
        <a:latin typeface="+mn-lt"/>
        <a:ea typeface="+mn-ea"/>
        <a:cs typeface="+mn-cs"/>
      </a:defRPr>
    </a:lvl6pPr>
    <a:lvl7pPr marL="3887334" algn="l" defTabSz="647889" rtl="0" eaLnBrk="1" latinLnBrk="0" hangingPunct="1">
      <a:defRPr sz="2600" kern="1200">
        <a:solidFill>
          <a:schemeClr val="tx1"/>
        </a:solidFill>
        <a:latin typeface="+mn-lt"/>
        <a:ea typeface="+mn-ea"/>
        <a:cs typeface="+mn-cs"/>
      </a:defRPr>
    </a:lvl7pPr>
    <a:lvl8pPr marL="4535223" algn="l" defTabSz="647889" rtl="0" eaLnBrk="1" latinLnBrk="0" hangingPunct="1">
      <a:defRPr sz="2600" kern="1200">
        <a:solidFill>
          <a:schemeClr val="tx1"/>
        </a:solidFill>
        <a:latin typeface="+mn-lt"/>
        <a:ea typeface="+mn-ea"/>
        <a:cs typeface="+mn-cs"/>
      </a:defRPr>
    </a:lvl8pPr>
    <a:lvl9pPr marL="5183112" algn="l" defTabSz="647889"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2" userDrawn="1">
          <p15:clr>
            <a:srgbClr val="A4A3A4"/>
          </p15:clr>
        </p15:guide>
        <p15:guide id="2" pos="4082" userDrawn="1">
          <p15:clr>
            <a:srgbClr val="A4A3A4"/>
          </p15:clr>
        </p15:guide>
        <p15:guide id="3" pos="40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024"/>
    <a:srgbClr val="F1AC00"/>
    <a:srgbClr val="3EC73C"/>
    <a:srgbClr val="ED5041"/>
    <a:srgbClr val="3FB2E8"/>
    <a:srgbClr val="E2E2E2"/>
    <a:srgbClr val="EB8204"/>
    <a:srgbClr val="D64712"/>
    <a:srgbClr val="2F9DDB"/>
    <a:srgbClr val="32C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66" autoAdjust="0"/>
    <p:restoredTop sz="71781" autoAdjust="0"/>
  </p:normalViewPr>
  <p:slideViewPr>
    <p:cSldViewPr snapToGrid="0">
      <p:cViewPr varScale="1">
        <p:scale>
          <a:sx n="51" d="100"/>
          <a:sy n="51" d="100"/>
        </p:scale>
        <p:origin x="1987" y="53"/>
      </p:cViewPr>
      <p:guideLst>
        <p:guide orient="horz" pos="3062"/>
        <p:guide pos="4082"/>
        <p:guide pos="40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211"/>
    </p:cViewPr>
  </p:sorterViewPr>
  <p:notesViewPr>
    <p:cSldViewPr snapToGrid="0" snapToObjects="1">
      <p:cViewPr varScale="1">
        <p:scale>
          <a:sx n="68" d="100"/>
          <a:sy n="68" d="100"/>
        </p:scale>
        <p:origin x="3101"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D5D4AB-C385-4EC4-AB98-7C863E74081A}" type="datetimeFigureOut">
              <a:rPr lang="en-GB" smtClean="0"/>
              <a:pPr/>
              <a:t>15/02/2017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E11891-CCEA-4FC7-9DD4-8693E2D81B3A}" type="slidenum">
              <a:rPr lang="en-GB" smtClean="0"/>
              <a:pPr/>
              <a:t>‹#›</a:t>
            </a:fld>
            <a:endParaRPr lang="en-GB"/>
          </a:p>
        </p:txBody>
      </p:sp>
    </p:spTree>
    <p:extLst>
      <p:ext uri="{BB962C8B-B14F-4D97-AF65-F5344CB8AC3E}">
        <p14:creationId xmlns:p14="http://schemas.microsoft.com/office/powerpoint/2010/main" val="1574117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3616D-4ABF-334D-BA17-A750DE1DA60C}" type="datetimeFigureOut">
              <a:rPr lang="en-US" smtClean="0"/>
              <a:pPr/>
              <a:t>2/15/2017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6ED3F8-F0F5-0740-80BB-A0AC688E8499}" type="slidenum">
              <a:rPr lang="en-US" smtClean="0"/>
              <a:pPr/>
              <a:t>‹#›</a:t>
            </a:fld>
            <a:endParaRPr lang="en-US"/>
          </a:p>
        </p:txBody>
      </p:sp>
    </p:spTree>
    <p:extLst>
      <p:ext uri="{BB962C8B-B14F-4D97-AF65-F5344CB8AC3E}">
        <p14:creationId xmlns:p14="http://schemas.microsoft.com/office/powerpoint/2010/main" val="2346710879"/>
      </p:ext>
    </p:extLst>
  </p:cSld>
  <p:clrMap bg1="lt1" tx1="dk1" bg2="lt2" tx2="dk2" accent1="accent1" accent2="accent2" accent3="accent3" accent4="accent4" accent5="accent5" accent6="accent6" hlink="hlink" folHlink="folHlink"/>
  <p:notesStyle>
    <a:lvl1pPr marL="0" algn="l" defTabSz="455554" rtl="0" eaLnBrk="1" latinLnBrk="0" hangingPunct="1">
      <a:defRPr sz="1200" kern="1200">
        <a:solidFill>
          <a:schemeClr val="tx1"/>
        </a:solidFill>
        <a:latin typeface="+mn-lt"/>
        <a:ea typeface="+mn-ea"/>
        <a:cs typeface="+mn-cs"/>
      </a:defRPr>
    </a:lvl1pPr>
    <a:lvl2pPr marL="455554" algn="l" defTabSz="455554" rtl="0" eaLnBrk="1" latinLnBrk="0" hangingPunct="1">
      <a:defRPr sz="1200" kern="1200">
        <a:solidFill>
          <a:schemeClr val="tx1"/>
        </a:solidFill>
        <a:latin typeface="+mn-lt"/>
        <a:ea typeface="+mn-ea"/>
        <a:cs typeface="+mn-cs"/>
      </a:defRPr>
    </a:lvl2pPr>
    <a:lvl3pPr marL="911108" algn="l" defTabSz="455554" rtl="0" eaLnBrk="1" latinLnBrk="0" hangingPunct="1">
      <a:defRPr sz="1200" kern="1200">
        <a:solidFill>
          <a:schemeClr val="tx1"/>
        </a:solidFill>
        <a:latin typeface="+mn-lt"/>
        <a:ea typeface="+mn-ea"/>
        <a:cs typeface="+mn-cs"/>
      </a:defRPr>
    </a:lvl3pPr>
    <a:lvl4pPr marL="1366662" algn="l" defTabSz="455554" rtl="0" eaLnBrk="1" latinLnBrk="0" hangingPunct="1">
      <a:defRPr sz="1200" kern="1200">
        <a:solidFill>
          <a:schemeClr val="tx1"/>
        </a:solidFill>
        <a:latin typeface="+mn-lt"/>
        <a:ea typeface="+mn-ea"/>
        <a:cs typeface="+mn-cs"/>
      </a:defRPr>
    </a:lvl4pPr>
    <a:lvl5pPr marL="1822216" algn="l" defTabSz="455554" rtl="0" eaLnBrk="1" latinLnBrk="0" hangingPunct="1">
      <a:defRPr sz="1200" kern="1200">
        <a:solidFill>
          <a:schemeClr val="tx1"/>
        </a:solidFill>
        <a:latin typeface="+mn-lt"/>
        <a:ea typeface="+mn-ea"/>
        <a:cs typeface="+mn-cs"/>
      </a:defRPr>
    </a:lvl5pPr>
    <a:lvl6pPr marL="2277770" algn="l" defTabSz="455554" rtl="0" eaLnBrk="1" latinLnBrk="0" hangingPunct="1">
      <a:defRPr sz="1200" kern="1200">
        <a:solidFill>
          <a:schemeClr val="tx1"/>
        </a:solidFill>
        <a:latin typeface="+mn-lt"/>
        <a:ea typeface="+mn-ea"/>
        <a:cs typeface="+mn-cs"/>
      </a:defRPr>
    </a:lvl6pPr>
    <a:lvl7pPr marL="2733324" algn="l" defTabSz="455554" rtl="0" eaLnBrk="1" latinLnBrk="0" hangingPunct="1">
      <a:defRPr sz="1200" kern="1200">
        <a:solidFill>
          <a:schemeClr val="tx1"/>
        </a:solidFill>
        <a:latin typeface="+mn-lt"/>
        <a:ea typeface="+mn-ea"/>
        <a:cs typeface="+mn-cs"/>
      </a:defRPr>
    </a:lvl7pPr>
    <a:lvl8pPr marL="3188879" algn="l" defTabSz="455554" rtl="0" eaLnBrk="1" latinLnBrk="0" hangingPunct="1">
      <a:defRPr sz="1200" kern="1200">
        <a:solidFill>
          <a:schemeClr val="tx1"/>
        </a:solidFill>
        <a:latin typeface="+mn-lt"/>
        <a:ea typeface="+mn-ea"/>
        <a:cs typeface="+mn-cs"/>
      </a:defRPr>
    </a:lvl8pPr>
    <a:lvl9pPr marL="3644433" algn="l" defTabSz="4555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err="1" smtClean="0"/>
              <a:t>Cyclomatic</a:t>
            </a:r>
            <a:r>
              <a:rPr lang="en-US" altLang="en-US" dirty="0" smtClean="0"/>
              <a:t> complexity of less than 10 is something they need to show in all the code they write.</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4</a:t>
            </a:fld>
            <a:endParaRPr lang="en-US"/>
          </a:p>
        </p:txBody>
      </p:sp>
    </p:spTree>
    <p:extLst>
      <p:ext uri="{BB962C8B-B14F-4D97-AF65-F5344CB8AC3E}">
        <p14:creationId xmlns:p14="http://schemas.microsoft.com/office/powerpoint/2010/main" val="1521231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BRIEF_TRACE: </a:t>
            </a:r>
          </a:p>
          <a:p>
            <a:pPr lvl="1"/>
            <a:r>
              <a:rPr lang="en-US" altLang="en-US" dirty="0" smtClean="0"/>
              <a:t>Major events are logged</a:t>
            </a:r>
          </a:p>
          <a:p>
            <a:pPr lvl="1"/>
            <a:r>
              <a:rPr lang="en-US" altLang="en-US" dirty="0" smtClean="0"/>
              <a:t>The general guideline is that this level will provide just enough information to effectively trace the flow of execution</a:t>
            </a:r>
          </a:p>
          <a:p>
            <a:r>
              <a:rPr lang="en-US" altLang="en-US" dirty="0" smtClean="0"/>
              <a:t>DETAILED_TRACE: </a:t>
            </a:r>
          </a:p>
          <a:p>
            <a:pPr lvl="1"/>
            <a:r>
              <a:rPr lang="en-US" altLang="en-US" dirty="0" smtClean="0"/>
              <a:t>Major events are logged</a:t>
            </a:r>
          </a:p>
          <a:p>
            <a:pPr lvl="1"/>
            <a:r>
              <a:rPr lang="en-US" altLang="en-US" dirty="0" smtClean="0"/>
              <a:t>Other information like hex dump of entire message (including API headers), action taken, state changes </a:t>
            </a:r>
            <a:r>
              <a:rPr lang="en-US" altLang="en-US" dirty="0" err="1" smtClean="0"/>
              <a:t>etc</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16</a:t>
            </a:fld>
            <a:endParaRPr lang="en-US"/>
          </a:p>
        </p:txBody>
      </p:sp>
    </p:spTree>
    <p:extLst>
      <p:ext uri="{BB962C8B-B14F-4D97-AF65-F5344CB8AC3E}">
        <p14:creationId xmlns:p14="http://schemas.microsoft.com/office/powerpoint/2010/main" val="1557307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Error handling routine goes hand in hand with tracing – appropriate trace / error messages</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17</a:t>
            </a:fld>
            <a:endParaRPr lang="en-US"/>
          </a:p>
        </p:txBody>
      </p:sp>
    </p:spTree>
    <p:extLst>
      <p:ext uri="{BB962C8B-B14F-4D97-AF65-F5344CB8AC3E}">
        <p14:creationId xmlns:p14="http://schemas.microsoft.com/office/powerpoint/2010/main" val="3958666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0988" indent="-7381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u="sng" dirty="0" smtClean="0">
                <a:solidFill>
                  <a:srgbClr val="F77205"/>
                </a:solidFill>
              </a:rPr>
              <a:t>Critical errors</a:t>
            </a:r>
            <a:r>
              <a:rPr lang="en-GB" altLang="en-US" dirty="0" smtClean="0"/>
              <a:t> which if occur do not allow the system to proceed. E.g. memory allocation is unsuccessful</a:t>
            </a:r>
          </a:p>
          <a:p>
            <a:pPr marL="280988" indent="-7381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smtClean="0"/>
          </a:p>
          <a:p>
            <a:pPr marL="280988" indent="-7381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u="sng" dirty="0" smtClean="0">
                <a:solidFill>
                  <a:srgbClr val="F77205"/>
                </a:solidFill>
              </a:rPr>
              <a:t>Major errors</a:t>
            </a:r>
            <a:r>
              <a:rPr lang="en-GB" altLang="en-US" u="sng" dirty="0" smtClean="0"/>
              <a:t> </a:t>
            </a:r>
            <a:r>
              <a:rPr lang="en-GB" altLang="en-US" dirty="0" smtClean="0"/>
              <a:t>which if occur impact a major functionality of the system. E.g. A telecom switch stops logging the start and end of a call thus impacting the billing system</a:t>
            </a:r>
          </a:p>
          <a:p>
            <a:pPr marL="280988" indent="-7381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smtClean="0"/>
          </a:p>
          <a:p>
            <a:pPr marL="280988" indent="-7381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u="sng" dirty="0" smtClean="0">
                <a:solidFill>
                  <a:srgbClr val="F77205"/>
                </a:solidFill>
              </a:rPr>
              <a:t>Minor errors</a:t>
            </a:r>
            <a:r>
              <a:rPr lang="en-GB" altLang="en-US" dirty="0" smtClean="0"/>
              <a:t> which if occur impact a small functionality of the system. E.g. An online exam stops giving remarks (excellent/very good/good/fair/poor) to the participant based on his marks, though the system is giving the marks and percentage</a:t>
            </a:r>
          </a:p>
          <a:p>
            <a:pPr marL="280988" indent="-7381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smtClean="0"/>
          </a:p>
          <a:p>
            <a:pPr marL="738188" lvl="1" indent="-7381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u="sng" dirty="0" smtClean="0">
                <a:solidFill>
                  <a:srgbClr val="F77205"/>
                </a:solidFill>
              </a:rPr>
              <a:t>Protocol Errors</a:t>
            </a:r>
            <a:r>
              <a:rPr lang="en-GB" altLang="en-US" dirty="0" smtClean="0">
                <a:solidFill>
                  <a:srgbClr val="F77205"/>
                </a:solidFill>
              </a:rPr>
              <a:t>:</a:t>
            </a:r>
            <a:r>
              <a:rPr lang="en-GB" altLang="en-US" dirty="0" smtClean="0"/>
              <a:t> Errors which violate a protocol E.g. problems in messages transferred between 2 entities, </a:t>
            </a:r>
          </a:p>
          <a:p>
            <a:pPr marL="738188" lvl="1" indent="-7381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u="sng" dirty="0" smtClean="0">
                <a:solidFill>
                  <a:srgbClr val="F77205"/>
                </a:solidFill>
              </a:rPr>
              <a:t>API Errors</a:t>
            </a:r>
            <a:r>
              <a:rPr lang="en-GB" altLang="en-US" dirty="0" smtClean="0">
                <a:solidFill>
                  <a:srgbClr val="F77205"/>
                </a:solidFill>
              </a:rPr>
              <a:t>:</a:t>
            </a:r>
            <a:r>
              <a:rPr lang="en-GB" altLang="en-US" dirty="0" smtClean="0"/>
              <a:t> Errors occurring when an API is invoked by another module. E.g. A particular argument passed to the API is null though it should never be null.</a:t>
            </a:r>
          </a:p>
          <a:p>
            <a:pPr marL="738188" lvl="1" indent="-7381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u="sng" dirty="0" smtClean="0">
                <a:solidFill>
                  <a:srgbClr val="F77205"/>
                </a:solidFill>
              </a:rPr>
              <a:t>System Error</a:t>
            </a:r>
            <a:r>
              <a:rPr lang="en-GB" altLang="en-US" dirty="0" smtClean="0">
                <a:solidFill>
                  <a:srgbClr val="F77205"/>
                </a:solidFill>
              </a:rPr>
              <a:t>:</a:t>
            </a:r>
            <a:r>
              <a:rPr lang="en-GB" altLang="en-US" dirty="0" smtClean="0"/>
              <a:t> Errors that are returned by the operating system. E.g. unable to open a socket</a:t>
            </a:r>
          </a:p>
          <a:p>
            <a:pPr marL="280988" indent="-7381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smtClean="0"/>
          </a:p>
          <a:p>
            <a:pPr marL="280988" indent="-7381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18</a:t>
            </a:fld>
            <a:endParaRPr lang="en-US"/>
          </a:p>
        </p:txBody>
      </p:sp>
    </p:spTree>
    <p:extLst>
      <p:ext uri="{BB962C8B-B14F-4D97-AF65-F5344CB8AC3E}">
        <p14:creationId xmlns:p14="http://schemas.microsoft.com/office/powerpoint/2010/main" val="4177218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Porting is the process of adapting software so that an executable program can be created for a computing environment that is different from the one for which it was originally designed </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19</a:t>
            </a:fld>
            <a:endParaRPr lang="en-US"/>
          </a:p>
        </p:txBody>
      </p:sp>
    </p:spTree>
    <p:extLst>
      <p:ext uri="{BB962C8B-B14F-4D97-AF65-F5344CB8AC3E}">
        <p14:creationId xmlns:p14="http://schemas.microsoft.com/office/powerpoint/2010/main" val="3878980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eaLnBrk="1" hangingPunct="1"/>
            <a:r>
              <a:rPr lang="en-US" altLang="en-US" dirty="0" smtClean="0"/>
              <a:t>Porting is the process of adapting software so that an executable program can be created for a computing environment that is different from the one for which it was originally designed </a:t>
            </a:r>
          </a:p>
          <a:p>
            <a:pPr marL="0" lvl="2" eaLnBrk="1" hangingPunct="1"/>
            <a:endParaRPr lang="en-US" altLang="en-US" dirty="0" smtClean="0"/>
          </a:p>
          <a:p>
            <a:pPr marL="0" lvl="2" eaLnBrk="1" hangingPunct="1"/>
            <a:r>
              <a:rPr lang="en-US" altLang="en-US" dirty="0" smtClean="0"/>
              <a:t>Demonstrate the embedded “portable code” – Execute the same!</a:t>
            </a:r>
          </a:p>
          <a:p>
            <a:pPr marL="0" lvl="2" eaLnBrk="1" hangingPunct="1"/>
            <a:r>
              <a:rPr lang="en-US" altLang="en-US" dirty="0" smtClean="0"/>
              <a:t>	Comment the “</a:t>
            </a:r>
            <a:r>
              <a:rPr lang="en-US" altLang="en-US" dirty="0" err="1" smtClean="0"/>
              <a:t>htons</a:t>
            </a:r>
            <a:r>
              <a:rPr lang="en-US" altLang="en-US" dirty="0" smtClean="0"/>
              <a:t>(port)” (line 38) from “</a:t>
            </a:r>
            <a:r>
              <a:rPr lang="en-US" altLang="en-US" dirty="0" err="1" smtClean="0"/>
              <a:t>daytime_server.c</a:t>
            </a:r>
            <a:r>
              <a:rPr lang="en-US" altLang="en-US" dirty="0" smtClean="0"/>
              <a:t>” and demonstrate again</a:t>
            </a:r>
          </a:p>
          <a:p>
            <a:pPr marL="0" lvl="2" eaLnBrk="1" hangingPunct="1"/>
            <a:endParaRPr lang="en-US" altLang="en-US" dirty="0" smtClean="0"/>
          </a:p>
          <a:p>
            <a:pPr marL="0" lvl="2" eaLnBrk="1" hangingPunct="1"/>
            <a:r>
              <a:rPr lang="en-US" altLang="en-US" dirty="0" smtClean="0"/>
              <a:t>Discuss network level portability based on this</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21</a:t>
            </a:fld>
            <a:endParaRPr lang="en-US"/>
          </a:p>
        </p:txBody>
      </p:sp>
    </p:spTree>
    <p:extLst>
      <p:ext uri="{BB962C8B-B14F-4D97-AF65-F5344CB8AC3E}">
        <p14:creationId xmlns:p14="http://schemas.microsoft.com/office/powerpoint/2010/main" val="1574328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Need to touch upon functions with variable number of arguments</a:t>
            </a:r>
          </a:p>
          <a:p>
            <a:pPr eaLnBrk="1" hangingPunct="1"/>
            <a:endParaRPr lang="en-US" altLang="en-US" dirty="0" smtClean="0"/>
          </a:p>
          <a:p>
            <a:pPr eaLnBrk="1" hangingPunct="1"/>
            <a:r>
              <a:rPr lang="en-US" altLang="en-US" dirty="0" smtClean="0"/>
              <a:t>Later we will demonstrate the “Anagram” Code – emphasize on portability and tracing. </a:t>
            </a:r>
          </a:p>
          <a:p>
            <a:pPr eaLnBrk="1" hangingPunct="1"/>
            <a:endParaRPr lang="en-US" altLang="en-US" dirty="0" smtClean="0"/>
          </a:p>
          <a:p>
            <a:pPr eaLnBrk="1" hangingPunct="1"/>
            <a:r>
              <a:rPr lang="en-US" altLang="en-US" dirty="0" smtClean="0"/>
              <a:t>Also demonstrate the code by disabling the trace. Discuss about the importance of tracing.</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22</a:t>
            </a:fld>
            <a:endParaRPr lang="en-US"/>
          </a:p>
        </p:txBody>
      </p:sp>
    </p:spTree>
    <p:extLst>
      <p:ext uri="{BB962C8B-B14F-4D97-AF65-F5344CB8AC3E}">
        <p14:creationId xmlns:p14="http://schemas.microsoft.com/office/powerpoint/2010/main" val="3703550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Bring “portability” and non-availability of some libraries in certain systems (embedded, as an example)</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23</a:t>
            </a:fld>
            <a:endParaRPr lang="en-US"/>
          </a:p>
        </p:txBody>
      </p:sp>
    </p:spTree>
    <p:extLst>
      <p:ext uri="{BB962C8B-B14F-4D97-AF65-F5344CB8AC3E}">
        <p14:creationId xmlns:p14="http://schemas.microsoft.com/office/powerpoint/2010/main" val="331370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Bring “portability” and non-availability of some libraries in certain systems (embedded, as an example)</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24</a:t>
            </a:fld>
            <a:endParaRPr lang="en-US"/>
          </a:p>
        </p:txBody>
      </p:sp>
    </p:spTree>
    <p:extLst>
      <p:ext uri="{BB962C8B-B14F-4D97-AF65-F5344CB8AC3E}">
        <p14:creationId xmlns:p14="http://schemas.microsoft.com/office/powerpoint/2010/main" val="234253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revisit this question.</a:t>
            </a:r>
          </a:p>
          <a:p>
            <a:endParaRPr lang="en-US" dirty="0" smtClean="0"/>
          </a:p>
          <a:p>
            <a:r>
              <a:rPr lang="en-US" dirty="0" smtClean="0"/>
              <a:t>Someone</a:t>
            </a:r>
            <a:r>
              <a:rPr lang="en-US" baseline="0" dirty="0" smtClean="0"/>
              <a:t> who codes as per design, to meet the requirements and creates a code which is highly maintainable and has no bugs. NO BUGS!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5</a:t>
            </a:fld>
            <a:endParaRPr lang="en-US"/>
          </a:p>
        </p:txBody>
      </p:sp>
    </p:spTree>
    <p:extLst>
      <p:ext uri="{BB962C8B-B14F-4D97-AF65-F5344CB8AC3E}">
        <p14:creationId xmlns:p14="http://schemas.microsoft.com/office/powerpoint/2010/main" val="2569241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6</a:t>
            </a:fld>
            <a:endParaRPr lang="en-US"/>
          </a:p>
        </p:txBody>
      </p:sp>
    </p:spTree>
    <p:extLst>
      <p:ext uri="{BB962C8B-B14F-4D97-AF65-F5344CB8AC3E}">
        <p14:creationId xmlns:p14="http://schemas.microsoft.com/office/powerpoint/2010/main" val="3262795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These are open source options. Show and tell – L&amp;D trainer will enable the participants to access Linux and try out these tools.</a:t>
            </a:r>
          </a:p>
          <a:p>
            <a:r>
              <a:rPr lang="en-US" altLang="en-US" dirty="0" smtClean="0"/>
              <a:t>Trainer may choose to list and practice on project specific tools</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8</a:t>
            </a:fld>
            <a:endParaRPr lang="en-US"/>
          </a:p>
        </p:txBody>
      </p:sp>
    </p:spTree>
    <p:extLst>
      <p:ext uri="{BB962C8B-B14F-4D97-AF65-F5344CB8AC3E}">
        <p14:creationId xmlns:p14="http://schemas.microsoft.com/office/powerpoint/2010/main" val="3892813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err="1" smtClean="0"/>
              <a:t>ctags</a:t>
            </a:r>
            <a:r>
              <a:rPr lang="en-US" altLang="en-US" dirty="0" smtClean="0"/>
              <a:t> *.h *.c This creates a file names "tags".</a:t>
            </a:r>
          </a:p>
          <a:p>
            <a:r>
              <a:rPr lang="en-US" altLang="en-US" dirty="0" smtClean="0"/>
              <a:t>Update the “.</a:t>
            </a:r>
            <a:r>
              <a:rPr lang="en-US" altLang="en-US" dirty="0" err="1" smtClean="0"/>
              <a:t>vimrc</a:t>
            </a:r>
            <a:r>
              <a:rPr lang="en-US" altLang="en-US" dirty="0" smtClean="0"/>
              <a:t>” file with the  absolute path of the tag file</a:t>
            </a:r>
          </a:p>
          <a:p>
            <a:r>
              <a:rPr lang="en-US" altLang="en-US" dirty="0" smtClean="0"/>
              <a:t> </a:t>
            </a:r>
          </a:p>
          <a:p>
            <a:r>
              <a:rPr lang="en-US" altLang="en-US" dirty="0" smtClean="0"/>
              <a:t>Edit the file using vi.</a:t>
            </a:r>
          </a:p>
          <a:p>
            <a:r>
              <a:rPr lang="en-US" altLang="en-US" dirty="0" smtClean="0"/>
              <a:t>        Unix command line: vi -t   </a:t>
            </a:r>
            <a:r>
              <a:rPr lang="en-US" altLang="en-US" dirty="0" err="1" smtClean="0"/>
              <a:t>subroutine_name</a:t>
            </a:r>
            <a:r>
              <a:rPr lang="en-US" altLang="en-US" dirty="0" smtClean="0"/>
              <a:t> This will find the correct file to edit.</a:t>
            </a:r>
          </a:p>
          <a:p>
            <a:r>
              <a:rPr lang="en-US" altLang="en-US" dirty="0" smtClean="0"/>
              <a:t>        OR</a:t>
            </a:r>
          </a:p>
          <a:p>
            <a:r>
              <a:rPr lang="en-US" altLang="en-US" dirty="0" smtClean="0"/>
              <a:t>        Vi command line: :tag </a:t>
            </a:r>
            <a:r>
              <a:rPr lang="en-US" altLang="en-US" dirty="0" err="1" smtClean="0"/>
              <a:t>subroutine_name</a:t>
            </a:r>
            <a:r>
              <a:rPr lang="en-US" altLang="en-US" dirty="0" smtClean="0"/>
              <a:t> This will jump from your current file to the file containing the subroutine. (short form :ta </a:t>
            </a:r>
            <a:r>
              <a:rPr lang="en-US" altLang="en-US" dirty="0" err="1" smtClean="0"/>
              <a:t>subroutine_name</a:t>
            </a:r>
            <a:r>
              <a:rPr lang="en-US" altLang="en-US" dirty="0" smtClean="0"/>
              <a:t> )</a:t>
            </a:r>
          </a:p>
          <a:p>
            <a:r>
              <a:rPr lang="en-US" altLang="en-US" dirty="0" smtClean="0"/>
              <a:t>        OR</a:t>
            </a:r>
          </a:p>
          <a:p>
            <a:r>
              <a:rPr lang="en-US" altLang="en-US" dirty="0" smtClean="0"/>
              <a:t>        By cursor position: ctrl-] Place cursor on the first character of the subroutine name and press ctrl-] This will jump to the file containing the subroutine.</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9</a:t>
            </a:fld>
            <a:endParaRPr lang="en-US"/>
          </a:p>
        </p:txBody>
      </p:sp>
    </p:spTree>
    <p:extLst>
      <p:ext uri="{BB962C8B-B14F-4D97-AF65-F5344CB8AC3E}">
        <p14:creationId xmlns:p14="http://schemas.microsoft.com/office/powerpoint/2010/main" val="296862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1. cd to the top-level of your project directory and then use a find command to gather up all of the source code files in your project. The following command will recursively find all of the .c, .</a:t>
            </a:r>
            <a:r>
              <a:rPr lang="en-US" dirty="0" err="1" smtClean="0"/>
              <a:t>cpp</a:t>
            </a:r>
            <a:r>
              <a:rPr lang="en-US" dirty="0" smtClean="0"/>
              <a:t>,.h, and .</a:t>
            </a:r>
            <a:r>
              <a:rPr lang="en-US" dirty="0" err="1" smtClean="0"/>
              <a:t>hpp</a:t>
            </a:r>
            <a:r>
              <a:rPr lang="en-US" dirty="0" smtClean="0"/>
              <a:t> files in your current directory and any subdirectories, and store the list of these filenames in </a:t>
            </a:r>
            <a:r>
              <a:rPr lang="en-US" i="1" dirty="0" err="1" smtClean="0"/>
              <a:t>cscope.files</a:t>
            </a:r>
            <a:r>
              <a:rPr lang="en-US" dirty="0" smtClean="0"/>
              <a:t>:</a:t>
            </a:r>
          </a:p>
          <a:p>
            <a:pPr>
              <a:defRPr/>
            </a:pPr>
            <a:endParaRPr lang="en-US" dirty="0" smtClean="0"/>
          </a:p>
          <a:p>
            <a:pPr>
              <a:defRPr/>
            </a:pPr>
            <a:r>
              <a:rPr lang="en-US" dirty="0" smtClean="0"/>
              <a:t>cd ~/small-project/ find . -name "*.c" -o -name "*.</a:t>
            </a:r>
            <a:r>
              <a:rPr lang="en-US" dirty="0" err="1" smtClean="0"/>
              <a:t>cpp</a:t>
            </a:r>
            <a:r>
              <a:rPr lang="en-US" dirty="0" smtClean="0"/>
              <a:t>" -o -name "*.h" -o -name "*.</a:t>
            </a:r>
            <a:r>
              <a:rPr lang="en-US" dirty="0" err="1" smtClean="0"/>
              <a:t>hpp</a:t>
            </a:r>
            <a:r>
              <a:rPr lang="en-US" dirty="0" smtClean="0"/>
              <a:t>" &gt; </a:t>
            </a:r>
            <a:r>
              <a:rPr lang="en-US" dirty="0" err="1" smtClean="0"/>
              <a:t>cscope.files</a:t>
            </a:r>
            <a:r>
              <a:rPr lang="en-US" dirty="0" smtClean="0"/>
              <a:t> </a:t>
            </a:r>
          </a:p>
          <a:p>
            <a:pPr>
              <a:defRPr/>
            </a:pPr>
            <a:endParaRPr lang="en-US" dirty="0" smtClean="0"/>
          </a:p>
          <a:p>
            <a:pPr>
              <a:defRPr/>
            </a:pPr>
            <a:r>
              <a:rPr lang="en-US" dirty="0" smtClean="0"/>
              <a:t>Depending on your project, you can use additional file extensions in this command, such as .java, .</a:t>
            </a:r>
            <a:r>
              <a:rPr lang="en-US" dirty="0" err="1" smtClean="0"/>
              <a:t>py</a:t>
            </a:r>
            <a:r>
              <a:rPr lang="en-US" dirty="0" smtClean="0"/>
              <a:t>, .s, etc.</a:t>
            </a:r>
          </a:p>
          <a:p>
            <a:pPr>
              <a:defRPr/>
            </a:pPr>
            <a:endParaRPr lang="en-US" dirty="0" smtClean="0"/>
          </a:p>
          <a:p>
            <a:pPr>
              <a:defRPr/>
            </a:pPr>
            <a:r>
              <a:rPr lang="en-US" dirty="0" smtClean="0"/>
              <a:t>2. Now, pass the list of source files to </a:t>
            </a:r>
            <a:r>
              <a:rPr lang="en-US" dirty="0" err="1" smtClean="0"/>
              <a:t>Cscope</a:t>
            </a:r>
            <a:r>
              <a:rPr lang="en-US" dirty="0" smtClean="0"/>
              <a:t>, which will build a reference database:</a:t>
            </a:r>
          </a:p>
          <a:p>
            <a:pPr>
              <a:defRPr/>
            </a:pPr>
            <a:endParaRPr lang="en-US" dirty="0" smtClean="0"/>
          </a:p>
          <a:p>
            <a:pPr>
              <a:defRPr/>
            </a:pPr>
            <a:r>
              <a:rPr lang="en-US" dirty="0" err="1" smtClean="0"/>
              <a:t>cscope</a:t>
            </a:r>
            <a:r>
              <a:rPr lang="en-US" dirty="0" smtClean="0"/>
              <a:t> -q -R -b -</a:t>
            </a:r>
            <a:r>
              <a:rPr lang="en-US" dirty="0" err="1" smtClean="0"/>
              <a:t>i</a:t>
            </a:r>
            <a:r>
              <a:rPr lang="en-US" dirty="0" smtClean="0"/>
              <a:t> </a:t>
            </a:r>
            <a:r>
              <a:rPr lang="en-US" dirty="0" err="1" smtClean="0"/>
              <a:t>cscope.files</a:t>
            </a:r>
            <a:r>
              <a:rPr lang="en-US" dirty="0" smtClean="0"/>
              <a:t> </a:t>
            </a:r>
          </a:p>
          <a:p>
            <a:pPr>
              <a:defRPr/>
            </a:pPr>
            <a:endParaRPr lang="en-US" dirty="0" smtClean="0"/>
          </a:p>
          <a:p>
            <a:pPr>
              <a:defRPr/>
            </a:pPr>
            <a:r>
              <a:rPr lang="en-US" dirty="0" smtClean="0"/>
              <a:t>The -q flag is used to build a faster (but larger) database. -R tells </a:t>
            </a:r>
            <a:r>
              <a:rPr lang="en-US" dirty="0" err="1" smtClean="0"/>
              <a:t>Cscope</a:t>
            </a:r>
            <a:r>
              <a:rPr lang="en-US" dirty="0" smtClean="0"/>
              <a:t> to search for symbols recursively. -b builds the database only, but does not start the </a:t>
            </a:r>
            <a:r>
              <a:rPr lang="en-US" dirty="0" err="1" smtClean="0"/>
              <a:t>Cscope</a:t>
            </a:r>
            <a:r>
              <a:rPr lang="en-US" dirty="0" smtClean="0"/>
              <a:t> browser. -</a:t>
            </a:r>
            <a:r>
              <a:rPr lang="en-US" dirty="0" err="1" smtClean="0"/>
              <a:t>icscope.files</a:t>
            </a:r>
            <a:r>
              <a:rPr lang="en-US" dirty="0" smtClean="0"/>
              <a:t> specifies the list of source files. The output of this command will be a set of files in your current directory: </a:t>
            </a:r>
            <a:r>
              <a:rPr lang="en-US" i="1" dirty="0" err="1" smtClean="0"/>
              <a:t>cscope.in.out</a:t>
            </a:r>
            <a:r>
              <a:rPr lang="en-US" dirty="0" smtClean="0"/>
              <a:t>, </a:t>
            </a:r>
            <a:r>
              <a:rPr lang="en-US" i="1" dirty="0" err="1" smtClean="0"/>
              <a:t>cscope.out</a:t>
            </a:r>
            <a:r>
              <a:rPr lang="en-US" dirty="0" smtClean="0"/>
              <a:t>, and </a:t>
            </a:r>
            <a:r>
              <a:rPr lang="en-US" i="1" dirty="0" err="1" smtClean="0"/>
              <a:t>cscope.po.out</a:t>
            </a:r>
            <a:r>
              <a:rPr lang="en-US" dirty="0" smtClean="0"/>
              <a:t>.</a:t>
            </a:r>
          </a:p>
          <a:p>
            <a:pPr>
              <a:defRPr/>
            </a:pPr>
            <a:endParaRPr lang="en-US" dirty="0" smtClean="0"/>
          </a:p>
          <a:p>
            <a:pPr>
              <a:defRPr/>
            </a:pPr>
            <a:r>
              <a:rPr lang="en-US" dirty="0" smtClean="0"/>
              <a:t>Finally, start the </a:t>
            </a:r>
            <a:r>
              <a:rPr lang="en-US" dirty="0" err="1" smtClean="0"/>
              <a:t>Cscope</a:t>
            </a:r>
            <a:r>
              <a:rPr lang="en-US" dirty="0" smtClean="0"/>
              <a:t> browser:</a:t>
            </a:r>
          </a:p>
          <a:p>
            <a:pPr>
              <a:defRPr/>
            </a:pPr>
            <a:endParaRPr lang="en-US" dirty="0" smtClean="0"/>
          </a:p>
          <a:p>
            <a:pPr>
              <a:defRPr/>
            </a:pPr>
            <a:r>
              <a:rPr lang="en-US" dirty="0" err="1" smtClean="0"/>
              <a:t>cscope</a:t>
            </a:r>
            <a:r>
              <a:rPr lang="en-US" dirty="0" smtClean="0"/>
              <a:t> -d </a:t>
            </a:r>
          </a:p>
          <a:p>
            <a:pPr>
              <a:defRPr/>
            </a:pPr>
            <a:endParaRPr lang="en-US" dirty="0" smtClean="0"/>
          </a:p>
          <a:p>
            <a:pPr>
              <a:defRPr/>
            </a:pPr>
            <a:r>
              <a:rPr lang="en-US" dirty="0" smtClean="0"/>
              <a:t>The -d flag tells </a:t>
            </a:r>
            <a:r>
              <a:rPr lang="en-US" dirty="0" err="1" smtClean="0"/>
              <a:t>Cscope</a:t>
            </a:r>
            <a:r>
              <a:rPr lang="en-US" dirty="0" smtClean="0"/>
              <a:t> not to regenerate the database (which you already did in the previous step). Within the </a:t>
            </a:r>
            <a:r>
              <a:rPr lang="en-US" dirty="0" err="1" smtClean="0"/>
              <a:t>Cscope</a:t>
            </a:r>
            <a:r>
              <a:rPr lang="en-US" dirty="0" smtClean="0"/>
              <a:t> browser, type ? to see the help page, and type Ctrl-d to exit. The browser will show you a list of the searches you can perform in your code:</a:t>
            </a:r>
          </a:p>
          <a:p>
            <a:pPr>
              <a:defRPr/>
            </a:pPr>
            <a:endParaRPr lang="en-US" dirty="0" smtClean="0"/>
          </a:p>
          <a:p>
            <a:pPr>
              <a:defRPr/>
            </a:pPr>
            <a:r>
              <a:rPr lang="en-US" dirty="0" smtClean="0"/>
              <a:t>Find this C symbol: </a:t>
            </a:r>
          </a:p>
          <a:p>
            <a:pPr>
              <a:defRPr/>
            </a:pPr>
            <a:r>
              <a:rPr lang="en-US" dirty="0" smtClean="0"/>
              <a:t>Find this global definition: </a:t>
            </a:r>
          </a:p>
          <a:p>
            <a:pPr>
              <a:defRPr/>
            </a:pPr>
            <a:r>
              <a:rPr lang="en-US" dirty="0" smtClean="0"/>
              <a:t>Find functions called by this function: </a:t>
            </a:r>
          </a:p>
          <a:p>
            <a:pPr>
              <a:defRPr/>
            </a:pPr>
            <a:r>
              <a:rPr lang="en-US" dirty="0" smtClean="0"/>
              <a:t>Find functions calling this function: </a:t>
            </a:r>
          </a:p>
          <a:p>
            <a:pPr>
              <a:defRPr/>
            </a:pPr>
            <a:r>
              <a:rPr lang="en-US" dirty="0" smtClean="0"/>
              <a:t>Find this text string: </a:t>
            </a:r>
          </a:p>
          <a:p>
            <a:pPr>
              <a:defRPr/>
            </a:pPr>
            <a:r>
              <a:rPr lang="en-US" dirty="0" smtClean="0"/>
              <a:t>Change this text string: </a:t>
            </a:r>
          </a:p>
          <a:p>
            <a:pPr>
              <a:defRPr/>
            </a:pPr>
            <a:r>
              <a:rPr lang="en-US" dirty="0" smtClean="0"/>
              <a:t>Find this </a:t>
            </a:r>
            <a:r>
              <a:rPr lang="en-US" dirty="0" err="1" smtClean="0"/>
              <a:t>egrep</a:t>
            </a:r>
            <a:r>
              <a:rPr lang="en-US" dirty="0" smtClean="0"/>
              <a:t> pattern: </a:t>
            </a:r>
          </a:p>
          <a:p>
            <a:pPr>
              <a:defRPr/>
            </a:pPr>
            <a:r>
              <a:rPr lang="en-US" dirty="0" smtClean="0"/>
              <a:t>Find this file: </a:t>
            </a:r>
          </a:p>
          <a:p>
            <a:pPr>
              <a:defRPr/>
            </a:pPr>
            <a:r>
              <a:rPr lang="en-US" dirty="0" smtClean="0"/>
              <a:t>Find files #including this file:</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10</a:t>
            </a:fld>
            <a:endParaRPr lang="en-US"/>
          </a:p>
        </p:txBody>
      </p:sp>
    </p:spTree>
    <p:extLst>
      <p:ext uri="{BB962C8B-B14F-4D97-AF65-F5344CB8AC3E}">
        <p14:creationId xmlns:p14="http://schemas.microsoft.com/office/powerpoint/2010/main" val="209341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Just put:</a:t>
            </a:r>
          </a:p>
          <a:p>
            <a:r>
              <a:rPr lang="en-US" altLang="en-US" i="1" dirty="0" err="1" smtClean="0"/>
              <a:t>filetype</a:t>
            </a:r>
            <a:r>
              <a:rPr lang="en-US" altLang="en-US" i="1" dirty="0" smtClean="0"/>
              <a:t> plugin on</a:t>
            </a:r>
          </a:p>
          <a:p>
            <a:r>
              <a:rPr lang="en-US" altLang="en-US" i="1" dirty="0" smtClean="0"/>
              <a:t>au </a:t>
            </a:r>
            <a:r>
              <a:rPr lang="en-US" altLang="en-US" i="1" dirty="0" err="1" smtClean="0"/>
              <a:t>FileType</a:t>
            </a:r>
            <a:r>
              <a:rPr lang="en-US" altLang="en-US" i="1" dirty="0" smtClean="0"/>
              <a:t> </a:t>
            </a:r>
            <a:r>
              <a:rPr lang="en-US" altLang="en-US" i="1" dirty="0" err="1" smtClean="0"/>
              <a:t>php</a:t>
            </a:r>
            <a:r>
              <a:rPr lang="en-US" altLang="en-US" i="1" dirty="0" smtClean="0"/>
              <a:t> </a:t>
            </a:r>
            <a:r>
              <a:rPr lang="en-US" altLang="en-US" i="1" dirty="0" err="1" smtClean="0"/>
              <a:t>setl</a:t>
            </a:r>
            <a:r>
              <a:rPr lang="en-US" altLang="en-US" i="1" dirty="0" smtClean="0"/>
              <a:t> </a:t>
            </a:r>
            <a:r>
              <a:rPr lang="en-US" altLang="en-US" i="1" dirty="0" err="1" smtClean="0"/>
              <a:t>ofu</a:t>
            </a:r>
            <a:r>
              <a:rPr lang="en-US" altLang="en-US" i="1" dirty="0" smtClean="0"/>
              <a:t>=</a:t>
            </a:r>
            <a:r>
              <a:rPr lang="en-US" altLang="en-US" i="1" dirty="0" err="1" smtClean="0"/>
              <a:t>phpcomplete#CompletePHP</a:t>
            </a:r>
            <a:endParaRPr lang="en-US" altLang="en-US" i="1" dirty="0" smtClean="0"/>
          </a:p>
          <a:p>
            <a:r>
              <a:rPr lang="en-US" altLang="en-US" i="1" dirty="0" smtClean="0"/>
              <a:t>au </a:t>
            </a:r>
            <a:r>
              <a:rPr lang="en-US" altLang="en-US" i="1" dirty="0" err="1" smtClean="0"/>
              <a:t>FileType</a:t>
            </a:r>
            <a:r>
              <a:rPr lang="en-US" altLang="en-US" i="1" dirty="0" smtClean="0"/>
              <a:t> </a:t>
            </a:r>
            <a:r>
              <a:rPr lang="en-US" altLang="en-US" i="1" dirty="0" err="1" smtClean="0"/>
              <a:t>ruby,eruby</a:t>
            </a:r>
            <a:r>
              <a:rPr lang="en-US" altLang="en-US" i="1" dirty="0" smtClean="0"/>
              <a:t> </a:t>
            </a:r>
            <a:r>
              <a:rPr lang="en-US" altLang="en-US" i="1" dirty="0" err="1" smtClean="0"/>
              <a:t>setl</a:t>
            </a:r>
            <a:r>
              <a:rPr lang="en-US" altLang="en-US" i="1" dirty="0" smtClean="0"/>
              <a:t> </a:t>
            </a:r>
            <a:r>
              <a:rPr lang="en-US" altLang="en-US" i="1" dirty="0" err="1" smtClean="0"/>
              <a:t>ofu</a:t>
            </a:r>
            <a:r>
              <a:rPr lang="en-US" altLang="en-US" i="1" dirty="0" smtClean="0"/>
              <a:t>=</a:t>
            </a:r>
            <a:r>
              <a:rPr lang="en-US" altLang="en-US" i="1" dirty="0" err="1" smtClean="0"/>
              <a:t>rubycomplete#Complete</a:t>
            </a:r>
            <a:endParaRPr lang="en-US" altLang="en-US" i="1" dirty="0" smtClean="0"/>
          </a:p>
          <a:p>
            <a:r>
              <a:rPr lang="en-US" altLang="en-US" i="1" dirty="0" smtClean="0"/>
              <a:t>au </a:t>
            </a:r>
            <a:r>
              <a:rPr lang="en-US" altLang="en-US" i="1" dirty="0" err="1" smtClean="0"/>
              <a:t>FileType</a:t>
            </a:r>
            <a:r>
              <a:rPr lang="en-US" altLang="en-US" i="1" dirty="0" smtClean="0"/>
              <a:t> </a:t>
            </a:r>
            <a:r>
              <a:rPr lang="en-US" altLang="en-US" i="1" dirty="0" err="1" smtClean="0"/>
              <a:t>html,xhtml</a:t>
            </a:r>
            <a:r>
              <a:rPr lang="en-US" altLang="en-US" i="1" dirty="0" smtClean="0"/>
              <a:t> </a:t>
            </a:r>
            <a:r>
              <a:rPr lang="en-US" altLang="en-US" i="1" dirty="0" err="1" smtClean="0"/>
              <a:t>setl</a:t>
            </a:r>
            <a:r>
              <a:rPr lang="en-US" altLang="en-US" i="1" dirty="0" smtClean="0"/>
              <a:t> </a:t>
            </a:r>
            <a:r>
              <a:rPr lang="en-US" altLang="en-US" i="1" dirty="0" err="1" smtClean="0"/>
              <a:t>ofu</a:t>
            </a:r>
            <a:r>
              <a:rPr lang="en-US" altLang="en-US" i="1" dirty="0" smtClean="0"/>
              <a:t>=</a:t>
            </a:r>
            <a:r>
              <a:rPr lang="en-US" altLang="en-US" i="1" dirty="0" err="1" smtClean="0"/>
              <a:t>htmlcomplete#CompleteTags</a:t>
            </a:r>
            <a:endParaRPr lang="en-US" altLang="en-US" i="1" dirty="0" smtClean="0"/>
          </a:p>
          <a:p>
            <a:r>
              <a:rPr lang="en-US" altLang="en-US" i="1" dirty="0" smtClean="0"/>
              <a:t>au </a:t>
            </a:r>
            <a:r>
              <a:rPr lang="en-US" altLang="en-US" i="1" dirty="0" err="1" smtClean="0"/>
              <a:t>FileType</a:t>
            </a:r>
            <a:r>
              <a:rPr lang="en-US" altLang="en-US" i="1" dirty="0" smtClean="0"/>
              <a:t> c </a:t>
            </a:r>
            <a:r>
              <a:rPr lang="en-US" altLang="en-US" i="1" dirty="0" err="1" smtClean="0"/>
              <a:t>setl</a:t>
            </a:r>
            <a:r>
              <a:rPr lang="en-US" altLang="en-US" i="1" dirty="0" smtClean="0"/>
              <a:t> </a:t>
            </a:r>
            <a:r>
              <a:rPr lang="en-US" altLang="en-US" i="1" dirty="0" err="1" smtClean="0"/>
              <a:t>ofu</a:t>
            </a:r>
            <a:r>
              <a:rPr lang="en-US" altLang="en-US" i="1" dirty="0" smtClean="0"/>
              <a:t>=</a:t>
            </a:r>
            <a:r>
              <a:rPr lang="en-US" altLang="en-US" i="1" dirty="0" err="1" smtClean="0"/>
              <a:t>ccomplete#CompleteCpp</a:t>
            </a:r>
            <a:endParaRPr lang="en-US" altLang="en-US" i="1" dirty="0" smtClean="0"/>
          </a:p>
          <a:p>
            <a:r>
              <a:rPr lang="en-US" altLang="en-US" i="1" dirty="0" smtClean="0"/>
              <a:t>au </a:t>
            </a:r>
            <a:r>
              <a:rPr lang="en-US" altLang="en-US" i="1" dirty="0" err="1" smtClean="0"/>
              <a:t>FileType</a:t>
            </a:r>
            <a:r>
              <a:rPr lang="en-US" altLang="en-US" i="1" dirty="0" smtClean="0"/>
              <a:t> </a:t>
            </a:r>
            <a:r>
              <a:rPr lang="en-US" altLang="en-US" i="1" dirty="0" err="1" smtClean="0"/>
              <a:t>css</a:t>
            </a:r>
            <a:r>
              <a:rPr lang="en-US" altLang="en-US" i="1" dirty="0" smtClean="0"/>
              <a:t> </a:t>
            </a:r>
            <a:r>
              <a:rPr lang="en-US" altLang="en-US" i="1" dirty="0" err="1" smtClean="0"/>
              <a:t>setl</a:t>
            </a:r>
            <a:r>
              <a:rPr lang="en-US" altLang="en-US" i="1" dirty="0" smtClean="0"/>
              <a:t> </a:t>
            </a:r>
            <a:r>
              <a:rPr lang="en-US" altLang="en-US" i="1" dirty="0" err="1" smtClean="0"/>
              <a:t>ofu</a:t>
            </a:r>
            <a:r>
              <a:rPr lang="en-US" altLang="en-US" i="1" dirty="0" smtClean="0"/>
              <a:t>=</a:t>
            </a:r>
            <a:r>
              <a:rPr lang="en-US" altLang="en-US" i="1" dirty="0" err="1" smtClean="0"/>
              <a:t>csscomplete#CompleteCSS</a:t>
            </a:r>
            <a:endParaRPr lang="en-US" altLang="en-US" i="1" dirty="0" smtClean="0"/>
          </a:p>
          <a:p>
            <a:endParaRPr lang="en-US" altLang="en-US" dirty="0" smtClean="0"/>
          </a:p>
          <a:p>
            <a:r>
              <a:rPr lang="en-US" altLang="en-US" dirty="0" smtClean="0"/>
              <a:t>on the bottom of your .</a:t>
            </a:r>
            <a:r>
              <a:rPr lang="en-US" altLang="en-US" dirty="0" err="1" smtClean="0"/>
              <a:t>vimrc</a:t>
            </a:r>
            <a:r>
              <a:rPr lang="en-US" altLang="en-US" dirty="0" smtClean="0"/>
              <a:t>, then type &lt;Ctrl-P&gt;in insert mode. &lt;Ctrl-N&gt; for undoing.</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11</a:t>
            </a:fld>
            <a:endParaRPr lang="en-US"/>
          </a:p>
        </p:txBody>
      </p:sp>
    </p:spTree>
    <p:extLst>
      <p:ext uri="{BB962C8B-B14F-4D97-AF65-F5344CB8AC3E}">
        <p14:creationId xmlns:p14="http://schemas.microsoft.com/office/powerpoint/2010/main" val="2840690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Show and tell </a:t>
            </a:r>
          </a:p>
          <a:p>
            <a:endParaRPr lang="en-US" altLang="en-US" dirty="0" smtClean="0"/>
          </a:p>
          <a:p>
            <a:r>
              <a:rPr lang="en-US" altLang="en-US" dirty="0" smtClean="0"/>
              <a:t>Take a simple code to work on – say creating a node in a linked list</a:t>
            </a:r>
          </a:p>
          <a:p>
            <a:endParaRPr lang="en-US" altLang="en-US" dirty="0" smtClean="0"/>
          </a:p>
          <a:p>
            <a:r>
              <a:rPr lang="en-US" altLang="en-US" dirty="0" smtClean="0"/>
              <a:t>Linked list ([in out] head pointer, [in] data, [out]error code)</a:t>
            </a:r>
          </a:p>
          <a:p>
            <a:endParaRPr lang="en-US" altLang="en-US" dirty="0" smtClean="0"/>
          </a:p>
          <a:p>
            <a:r>
              <a:rPr lang="en-US" altLang="en-US" dirty="0" smtClean="0"/>
              <a:t>// check head pointer</a:t>
            </a:r>
          </a:p>
          <a:p>
            <a:r>
              <a:rPr lang="en-US" altLang="en-US" dirty="0" smtClean="0"/>
              <a:t>// if null then it’s a new linked list. allocate memory to it</a:t>
            </a:r>
          </a:p>
          <a:p>
            <a:r>
              <a:rPr lang="en-US" altLang="en-US" dirty="0" smtClean="0"/>
              <a:t>..</a:t>
            </a:r>
          </a:p>
          <a:p>
            <a:r>
              <a:rPr lang="en-US" altLang="en-US" dirty="0" smtClean="0"/>
              <a:t>…</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12</a:t>
            </a:fld>
            <a:endParaRPr lang="en-US"/>
          </a:p>
        </p:txBody>
      </p:sp>
    </p:spTree>
    <p:extLst>
      <p:ext uri="{BB962C8B-B14F-4D97-AF65-F5344CB8AC3E}">
        <p14:creationId xmlns:p14="http://schemas.microsoft.com/office/powerpoint/2010/main" val="1157207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Bring out the importance of this activity by giving some real-time examples from your project</a:t>
            </a:r>
          </a:p>
          <a:p>
            <a:endParaRPr lang="en-US" altLang="en-US" dirty="0" smtClean="0"/>
          </a:p>
          <a:p>
            <a:r>
              <a:rPr lang="en-US" altLang="en-US" dirty="0" smtClean="0"/>
              <a:t>Reflect – relook at the need for creating the code and think</a:t>
            </a:r>
          </a:p>
          <a:p>
            <a:r>
              <a:rPr lang="en-US" altLang="en-US" dirty="0" smtClean="0"/>
              <a:t> - is this code doing what I want</a:t>
            </a:r>
          </a:p>
          <a:p>
            <a:r>
              <a:rPr lang="en-US" altLang="en-US" dirty="0" smtClean="0"/>
              <a:t> - is this code familiar – is it located elsewhere so I can reuse</a:t>
            </a:r>
          </a:p>
          <a:p>
            <a:r>
              <a:rPr lang="en-US" altLang="en-US" dirty="0" smtClean="0"/>
              <a:t> - can I break it?</a:t>
            </a:r>
          </a:p>
          <a:p>
            <a:endParaRPr lang="en-US" altLang="en-US" dirty="0" smtClean="0"/>
          </a:p>
          <a:p>
            <a:r>
              <a:rPr lang="en-US" altLang="en-US" dirty="0" smtClean="0"/>
              <a:t>Review</a:t>
            </a:r>
          </a:p>
          <a:p>
            <a:r>
              <a:rPr lang="en-US" altLang="en-US" dirty="0" smtClean="0"/>
              <a:t> - coding guidelines</a:t>
            </a:r>
          </a:p>
          <a:p>
            <a:r>
              <a:rPr lang="en-US" altLang="en-US" dirty="0" smtClean="0"/>
              <a:t>- Code complexity</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13</a:t>
            </a:fld>
            <a:endParaRPr lang="en-US"/>
          </a:p>
        </p:txBody>
      </p:sp>
    </p:spTree>
    <p:extLst>
      <p:ext uri="{BB962C8B-B14F-4D97-AF65-F5344CB8AC3E}">
        <p14:creationId xmlns:p14="http://schemas.microsoft.com/office/powerpoint/2010/main" val="2124874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3016879" cy="9720265"/>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20246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lvl="0">
              <a:defRPr sz="2400">
                <a:solidFill>
                  <a:srgbClr val="FFFFFF"/>
                </a:solidFill>
              </a:defRPr>
            </a:pPr>
            <a:endParaRPr sz="2400"/>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2"/>
            <a:ext cx="12260134" cy="5659163"/>
          </a:xfrm>
          <a:prstGeom prst="rect">
            <a:avLst/>
          </a:prstGeom>
          <a:ln w="12700">
            <a:miter lim="400000"/>
          </a:ln>
        </p:spPr>
      </p:pic>
      <p:sp>
        <p:nvSpPr>
          <p:cNvPr id="6"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8" name="Shape 797"/>
          <p:cNvSpPr/>
          <p:nvPr userDrawn="1"/>
        </p:nvSpPr>
        <p:spPr>
          <a:xfrm>
            <a:off x="530612" y="898822"/>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mj-lt"/>
                <a:ea typeface="BentonSans Book"/>
                <a:cs typeface="BentonSans Book"/>
                <a:sym typeface="BentonSans Book"/>
              </a:rPr>
              <a:t>Our </a:t>
            </a:r>
            <a:r>
              <a:rPr sz="3001" b="1" dirty="0">
                <a:solidFill>
                  <a:srgbClr val="FFFFFF"/>
                </a:solidFill>
                <a:latin typeface="+mj-lt"/>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3" name="Shape 739"/>
          <p:cNvSpPr/>
          <p:nvPr userDrawn="1"/>
        </p:nvSpPr>
        <p:spPr>
          <a:xfrm>
            <a:off x="10004993" y="5103441"/>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76" name="Shape 742"/>
          <p:cNvSpPr/>
          <p:nvPr userDrawn="1"/>
        </p:nvSpPr>
        <p:spPr>
          <a:xfrm>
            <a:off x="3160549" y="4582410"/>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77" name="Shape 743"/>
          <p:cNvSpPr/>
          <p:nvPr userDrawn="1"/>
        </p:nvSpPr>
        <p:spPr>
          <a:xfrm>
            <a:off x="3049864" y="4743364"/>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78"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80" name="Shape 746"/>
          <p:cNvSpPr/>
          <p:nvPr userDrawn="1"/>
        </p:nvSpPr>
        <p:spPr>
          <a:xfrm>
            <a:off x="2201435" y="4107398"/>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81"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2"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3" name="Shape 749"/>
          <p:cNvSpPr/>
          <p:nvPr userDrawn="1"/>
        </p:nvSpPr>
        <p:spPr>
          <a:xfrm>
            <a:off x="3838225" y="4225778"/>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84"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86"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7" name="Shape 753"/>
          <p:cNvSpPr/>
          <p:nvPr userDrawn="1"/>
        </p:nvSpPr>
        <p:spPr>
          <a:xfrm>
            <a:off x="6594531" y="3751285"/>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88"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9"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0" name="Shape 756"/>
          <p:cNvSpPr/>
          <p:nvPr userDrawn="1"/>
        </p:nvSpPr>
        <p:spPr>
          <a:xfrm>
            <a:off x="4995561"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91" name="Shape 757"/>
          <p:cNvSpPr/>
          <p:nvPr userDrawn="1"/>
        </p:nvSpPr>
        <p:spPr>
          <a:xfrm>
            <a:off x="6759645" y="408791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92"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3"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4" name="Shape 760"/>
          <p:cNvSpPr/>
          <p:nvPr userDrawn="1"/>
        </p:nvSpPr>
        <p:spPr>
          <a:xfrm>
            <a:off x="6637666" y="4246416"/>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95"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8" name="Shape 764"/>
          <p:cNvSpPr/>
          <p:nvPr userDrawn="1"/>
        </p:nvSpPr>
        <p:spPr>
          <a:xfrm>
            <a:off x="5204692" y="4113023"/>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99"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101"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2" name="Shape 768"/>
          <p:cNvSpPr/>
          <p:nvPr userDrawn="1"/>
        </p:nvSpPr>
        <p:spPr>
          <a:xfrm>
            <a:off x="8832244"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103"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105"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6" name="Shape 772"/>
          <p:cNvSpPr/>
          <p:nvPr userDrawn="1"/>
        </p:nvSpPr>
        <p:spPr>
          <a:xfrm>
            <a:off x="8952185" y="5576320"/>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107"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8" name="Shape 774"/>
          <p:cNvSpPr/>
          <p:nvPr userDrawn="1"/>
        </p:nvSpPr>
        <p:spPr>
          <a:xfrm>
            <a:off x="7341121" y="5568777"/>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109" name="Shape 775"/>
          <p:cNvSpPr/>
          <p:nvPr userDrawn="1"/>
        </p:nvSpPr>
        <p:spPr>
          <a:xfrm>
            <a:off x="9710488" y="5865752"/>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110"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1"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113"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116" name="Shape 782"/>
          <p:cNvSpPr/>
          <p:nvPr userDrawn="1"/>
        </p:nvSpPr>
        <p:spPr>
          <a:xfrm>
            <a:off x="1202302"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118"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9" name="Shape 785"/>
          <p:cNvSpPr/>
          <p:nvPr userDrawn="1"/>
        </p:nvSpPr>
        <p:spPr>
          <a:xfrm>
            <a:off x="1202302" y="821487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120"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Tree>
    <p:extLst>
      <p:ext uri="{BB962C8B-B14F-4D97-AF65-F5344CB8AC3E}">
        <p14:creationId xmlns:p14="http://schemas.microsoft.com/office/powerpoint/2010/main" val="35360608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550567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0"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073914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baseline="0">
                <a:solidFill>
                  <a:srgbClr val="F1AC00"/>
                </a:solidFill>
                <a:latin typeface="+mj-lt"/>
                <a:cs typeface="BentonSans Book"/>
              </a:defRPr>
            </a:lvl1pPr>
          </a:lstStyle>
          <a:p>
            <a:r>
              <a:rPr lang="en-US" dirty="0" smtClean="0"/>
              <a:t>Coding-Advanced</a:t>
            </a:r>
            <a:endParaRPr lang="en-US"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112872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F1AC00"/>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59403"/>
            <a:ext cx="10176137" cy="566383"/>
          </a:xfrm>
          <a:prstGeom prst="rect">
            <a:avLst/>
          </a:prstGeom>
        </p:spPr>
        <p:txBody>
          <a:bodyPr vert="horz" lIns="91111" tIns="45555" rIns="91111" bIns="45555" anchor="b"/>
          <a:lstStyle>
            <a:lvl1pPr marL="0" indent="0">
              <a:buNone/>
              <a:defRPr sz="1499" b="1" cap="all" baseline="0">
                <a:solidFill>
                  <a:srgbClr val="F1AC00"/>
                </a:solidFill>
                <a:latin typeface="+mj-lt"/>
                <a:cs typeface="BentonSans Book"/>
              </a:defRPr>
            </a:lvl1pPr>
          </a:lstStyle>
          <a:p>
            <a:r>
              <a:rPr lang="en-US" dirty="0" smtClean="0"/>
              <a:t>Coding-Advanced</a:t>
            </a:r>
            <a:endParaRPr lang="en-US"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0"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468883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7664425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solidFill>
                  <a:schemeClr val="bg1"/>
                </a:solidFill>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9"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01147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8230684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572805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89848799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3505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9" name="Picture Placeholder 18"/>
          <p:cNvSpPr>
            <a:spLocks noGrp="1"/>
          </p:cNvSpPr>
          <p:nvPr>
            <p:ph type="pic" sz="quarter" idx="10"/>
          </p:nvPr>
        </p:nvSpPr>
        <p:spPr>
          <a:xfrm>
            <a:off x="555079"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Text Placeholder 23"/>
          <p:cNvSpPr>
            <a:spLocks noGrp="1"/>
          </p:cNvSpPr>
          <p:nvPr>
            <p:ph type="body" sz="quarter" idx="14" hasCustomPrompt="1"/>
          </p:nvPr>
        </p:nvSpPr>
        <p:spPr>
          <a:xfrm>
            <a:off x="1998180" y="345050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0" y="383246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3" name="Text Placeholder 23"/>
          <p:cNvSpPr>
            <a:spLocks noGrp="1"/>
          </p:cNvSpPr>
          <p:nvPr>
            <p:ph type="body" sz="quarter" idx="18" hasCustomPrompt="1"/>
          </p:nvPr>
        </p:nvSpPr>
        <p:spPr>
          <a:xfrm>
            <a:off x="1998180" y="5925813"/>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0" y="6307777"/>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4"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3" y="383246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4" y="421752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4"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7"/>
            <a:ext cx="4203748"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1" y="6692833"/>
            <a:ext cx="4203745"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5981752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2"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922417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2758667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r>
              <a:rPr lang="en-US" dirty="0" smtClean="0"/>
              <a:t>Coding-Advanced</a:t>
            </a:r>
            <a:endParaRPr lang="en-US" dirty="0"/>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1411373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EC73C"/>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r>
              <a:rPr lang="en-US" dirty="0" smtClean="0"/>
              <a:t>Coding-Advanced</a:t>
            </a:r>
            <a:endParaRPr lang="en-US" dirty="0"/>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482599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normAutofit fontScale="25000" lnSpcReduction="20000"/>
          </a:bodyP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783832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27750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07333998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8193263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992635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6318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3"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Text Placeholder 23"/>
          <p:cNvSpPr>
            <a:spLocks noGrp="1"/>
          </p:cNvSpPr>
          <p:nvPr>
            <p:ph type="body" sz="quarter" idx="40" hasCustomPrompt="1"/>
          </p:nvPr>
        </p:nvSpPr>
        <p:spPr>
          <a:xfrm>
            <a:off x="1982494" y="258908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4" y="297104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7"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6" y="297104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7" y="335610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Text Placeholder 23"/>
          <p:cNvSpPr>
            <a:spLocks noGrp="1"/>
          </p:cNvSpPr>
          <p:nvPr>
            <p:ph type="body" sz="quarter" idx="48" hasCustomPrompt="1"/>
          </p:nvPr>
        </p:nvSpPr>
        <p:spPr>
          <a:xfrm>
            <a:off x="1993788" y="490504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8" y="528701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Text Placeholder 23"/>
          <p:cNvSpPr>
            <a:spLocks noGrp="1"/>
          </p:cNvSpPr>
          <p:nvPr>
            <p:ph type="body" sz="quarter" idx="52" hasCustomPrompt="1"/>
          </p:nvPr>
        </p:nvSpPr>
        <p:spPr>
          <a:xfrm>
            <a:off x="8220180" y="490504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2"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0" name="Text Placeholder 23"/>
          <p:cNvSpPr>
            <a:spLocks noGrp="1"/>
          </p:cNvSpPr>
          <p:nvPr>
            <p:ph type="body" sz="quarter" idx="56" hasCustomPrompt="1"/>
          </p:nvPr>
        </p:nvSpPr>
        <p:spPr>
          <a:xfrm>
            <a:off x="2005083" y="725236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3" y="763433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6"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5" y="763433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6" y="801938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Tree>
    <p:extLst>
      <p:ext uri="{BB962C8B-B14F-4D97-AF65-F5344CB8AC3E}">
        <p14:creationId xmlns:p14="http://schemas.microsoft.com/office/powerpoint/2010/main" val="27797127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565409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173012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r>
              <a:rPr lang="en-US" dirty="0" smtClean="0"/>
              <a:t>Coding-Advanced</a:t>
            </a:r>
            <a:endParaRPr lang="en-US" dirty="0"/>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920185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FB2E8"/>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r>
              <a:rPr lang="en-US" dirty="0" smtClean="0"/>
              <a:t>Coding-Advanced</a:t>
            </a:r>
            <a:endParaRPr lang="en-US" dirty="0"/>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280333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279427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864599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51084946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0"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28997503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462444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96639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1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2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0"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1700"/>
          </a:p>
        </p:txBody>
      </p:sp>
      <p:sp>
        <p:nvSpPr>
          <p:cNvPr id="50"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1"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2"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3"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4"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5"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6"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7"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8"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9"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1"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2"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3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216767367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1"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1254598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9423727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r>
              <a:rPr lang="en-US" dirty="0" smtClean="0"/>
              <a:t>Coding-Advanced</a:t>
            </a:r>
            <a:endParaRPr lang="en-US" dirty="0"/>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574355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D5041"/>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1"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r>
              <a:rPr lang="en-US" dirty="0" smtClean="0"/>
              <a:t>Coding-Advanced</a:t>
            </a:r>
            <a:endParaRPr lang="en-US" dirty="0"/>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3059244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2461857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4"/>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8" name="Rectangle 7"/>
          <p:cNvSpPr/>
          <p:nvPr userDrawn="1"/>
        </p:nvSpPr>
        <p:spPr>
          <a:xfrm>
            <a:off x="1" y="4"/>
            <a:ext cx="7445722" cy="9719067"/>
          </a:xfrm>
          <a:prstGeom prst="rect">
            <a:avLst/>
          </a:prstGeom>
          <a:ln w="12700">
            <a:miter lim="400000"/>
          </a:ln>
          <a:extLst>
            <a:ext uri="{C572A759-6A51-4108-AA02-DFA0A04FC94B}">
              <ma14:wrappingTextBoxFlag xmlns:ma14="http://schemas.microsoft.com/office/mac/drawingml/2011/main" xmlns="" val="1"/>
            </a:ext>
          </a:extLst>
        </p:spPr>
        <p:txBody>
          <a:bodyPr lIns="0" tIns="0" rIns="0" bIns="0" rtlCol="0" anchor="b">
            <a:normAutofit/>
          </a:bodyPr>
          <a:lstStyle/>
          <a:p>
            <a:pPr algn="ctr"/>
            <a:endParaRPr lang="en-GB" sz="1499" b="1" cap="all" dirty="0">
              <a:solidFill>
                <a:srgbClr val="FFFFFF"/>
              </a:solidFill>
            </a:endParaRPr>
          </a:p>
        </p:txBody>
      </p:sp>
      <p:sp>
        <p:nvSpPr>
          <p:cNvPr id="12"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5609926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1122351"/>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5" y="8587633"/>
            <a:ext cx="3337676" cy="338426"/>
          </a:xfrm>
          <a:prstGeom prst="rect">
            <a:avLst/>
          </a:prstGeom>
        </p:spPr>
        <p:txBody>
          <a:bodyPr wrap="none">
            <a:spAutoFit/>
          </a:bodyPr>
          <a:lstStyle/>
          <a:p>
            <a:r>
              <a:rPr lang="en-GB" sz="1599" dirty="0">
                <a:solidFill>
                  <a:prstClr val="black"/>
                </a:solidFill>
                <a:latin typeface="Arial"/>
              </a:rPr>
              <a:t>© </a:t>
            </a:r>
            <a:r>
              <a:rPr lang="en-GB" sz="1599" dirty="0" smtClean="0">
                <a:solidFill>
                  <a:prstClr val="black"/>
                </a:solidFill>
                <a:latin typeface="Arial"/>
              </a:rPr>
              <a:t>2016 </a:t>
            </a:r>
            <a:r>
              <a:rPr lang="en-GB" sz="1599" dirty="0">
                <a:solidFill>
                  <a:prstClr val="black"/>
                </a:solidFill>
                <a:latin typeface="Arial"/>
              </a:rPr>
              <a:t>Aricent. All rights reserved.</a:t>
            </a:r>
          </a:p>
        </p:txBody>
      </p:sp>
      <p:sp>
        <p:nvSpPr>
          <p:cNvPr id="4" name="Rectangle 3"/>
          <p:cNvSpPr/>
          <p:nvPr userDrawn="1"/>
        </p:nvSpPr>
        <p:spPr>
          <a:xfrm>
            <a:off x="288026" y="8862368"/>
            <a:ext cx="6483350" cy="738664"/>
          </a:xfrm>
          <a:prstGeom prst="rect">
            <a:avLst/>
          </a:prstGeom>
        </p:spPr>
        <p:txBody>
          <a:bodyPr>
            <a:spAutoFit/>
          </a:bodyPr>
          <a:lstStyle/>
          <a:p>
            <a:r>
              <a:rPr lang="en-GB" sz="1399" dirty="0">
                <a:solidFill>
                  <a:prstClr val="black"/>
                </a:solidFill>
              </a:rPr>
              <a:t>All </a:t>
            </a:r>
            <a:r>
              <a:rPr lang="en-GB" sz="1399" dirty="0" err="1">
                <a:solidFill>
                  <a:prstClr val="black"/>
                </a:solidFill>
              </a:rPr>
              <a:t>Aricent</a:t>
            </a:r>
            <a:r>
              <a:rPr lang="en-GB" sz="1399" dirty="0">
                <a:solidFill>
                  <a:prstClr val="black"/>
                </a:solidFill>
              </a:rPr>
              <a:t> brand and product names are service marks, trademarks, or registered marks of </a:t>
            </a:r>
            <a:r>
              <a:rPr lang="en-GB" sz="1399" dirty="0" err="1">
                <a:solidFill>
                  <a:prstClr val="black"/>
                </a:solidFill>
              </a:rPr>
              <a:t>Aricent</a:t>
            </a:r>
            <a:r>
              <a:rPr lang="en-GB" sz="1399" dirty="0">
                <a:solidFill>
                  <a:prstClr val="black"/>
                </a:solidFill>
              </a:rPr>
              <a:t> in the United States and other countries</a:t>
            </a:r>
          </a:p>
          <a:p>
            <a:endParaRPr lang="en-GB" sz="1399" dirty="0">
              <a:solidFill>
                <a:prstClr val="black"/>
              </a:solidFill>
            </a:endParaRPr>
          </a:p>
        </p:txBody>
      </p:sp>
    </p:spTree>
    <p:extLst>
      <p:ext uri="{BB962C8B-B14F-4D97-AF65-F5344CB8AC3E}">
        <p14:creationId xmlns:p14="http://schemas.microsoft.com/office/powerpoint/2010/main" val="1176143105"/>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5"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75055565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7"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APAC HQ</a:t>
            </a:r>
            <a:endParaRPr lang="en-GB" sz="1599" b="1" dirty="0">
              <a:solidFill>
                <a:prstClr val="white"/>
              </a:solidFill>
            </a:endParaRPr>
          </a:p>
        </p:txBody>
      </p:sp>
      <p:sp>
        <p:nvSpPr>
          <p:cNvPr id="15" name="Text Placeholder 3"/>
          <p:cNvSpPr txBox="1">
            <a:spLocks/>
          </p:cNvSpPr>
          <p:nvPr userDrawn="1"/>
        </p:nvSpPr>
        <p:spPr>
          <a:xfrm>
            <a:off x="3939827" y="7606934"/>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Plot 31, Electronic City</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Sector 18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Gurgaon, Haryana </a:t>
            </a:r>
            <a:r>
              <a:rPr lang="en-US" sz="1699" dirty="0" smtClean="0">
                <a:solidFill>
                  <a:prstClr val="white"/>
                </a:solidFill>
                <a:latin typeface="Arial"/>
                <a:ea typeface="ＭＳ Ｐゴシック" charset="0"/>
                <a:cs typeface="Arial"/>
              </a:rPr>
              <a:t>122017 </a:t>
            </a:r>
            <a:r>
              <a:rPr lang="en-US" sz="1699" dirty="0">
                <a:solidFill>
                  <a:prstClr val="white"/>
                </a:solidFill>
                <a:latin typeface="Arial"/>
                <a:ea typeface="ＭＳ Ｐゴシック" charset="0"/>
                <a:cs typeface="Arial"/>
              </a:rPr>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India</a:t>
            </a:r>
          </a:p>
          <a:p>
            <a:pPr fontAlgn="base">
              <a:spcBef>
                <a:spcPct val="0"/>
              </a:spcBef>
              <a:spcAft>
                <a:spcPct val="0"/>
              </a:spcAft>
            </a:pPr>
            <a:r>
              <a:rPr lang="en-US" sz="1699" dirty="0">
                <a:solidFill>
                  <a:prstClr val="white"/>
                </a:solidFill>
                <a:latin typeface="Arial"/>
                <a:ea typeface="ＭＳ Ｐゴシック" charset="0"/>
                <a:cs typeface="Arial"/>
              </a:rPr>
              <a:t>Tel: +91 124 4095888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+91 124 2455100</a:t>
            </a:r>
          </a:p>
        </p:txBody>
      </p:sp>
      <p:sp>
        <p:nvSpPr>
          <p:cNvPr id="16" name="Text Placeholder 3"/>
          <p:cNvSpPr txBox="1">
            <a:spLocks/>
          </p:cNvSpPr>
          <p:nvPr userDrawn="1"/>
        </p:nvSpPr>
        <p:spPr>
          <a:xfrm>
            <a:off x="7374994" y="7597970"/>
            <a:ext cx="4146680"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Intec 4, Wade Road,</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Basingstoke,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Hampshire RG24 8NE,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United Kingdom</a:t>
            </a:r>
          </a:p>
          <a:p>
            <a:pPr fontAlgn="base">
              <a:spcBef>
                <a:spcPct val="0"/>
              </a:spcBef>
              <a:spcAft>
                <a:spcPct val="0"/>
              </a:spcAft>
            </a:pPr>
            <a:r>
              <a:rPr lang="en-US" sz="1699" dirty="0">
                <a:solidFill>
                  <a:prstClr val="white"/>
                </a:solidFill>
                <a:latin typeface="Arial"/>
                <a:ea typeface="ＭＳ Ｐゴシック" charset="0"/>
                <a:cs typeface="Arial"/>
              </a:rPr>
              <a:t>Tel: +44 1256 339500</a:t>
            </a:r>
          </a:p>
        </p:txBody>
      </p:sp>
      <p:sp>
        <p:nvSpPr>
          <p:cNvPr id="17" name="Text Placeholder 3"/>
          <p:cNvSpPr txBox="1">
            <a:spLocks/>
          </p:cNvSpPr>
          <p:nvPr userDrawn="1"/>
        </p:nvSpPr>
        <p:spPr>
          <a:xfrm>
            <a:off x="560872" y="7619813"/>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303 Twin Dolphin Drive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6th Floor</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Redwood City, CA 94065</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USA</a:t>
            </a:r>
          </a:p>
          <a:p>
            <a:pPr fontAlgn="base">
              <a:spcBef>
                <a:spcPct val="0"/>
              </a:spcBef>
              <a:spcAft>
                <a:spcPct val="0"/>
              </a:spcAft>
            </a:pPr>
            <a:r>
              <a:rPr lang="en-US" sz="1699" dirty="0">
                <a:solidFill>
                  <a:prstClr val="white"/>
                </a:solidFill>
                <a:latin typeface="Arial"/>
                <a:ea typeface="ＭＳ Ｐゴシック" charset="0"/>
                <a:cs typeface="Arial"/>
              </a:rPr>
              <a:t>Tel: +1 650 632 4310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+1 650 551 9901</a:t>
            </a:r>
          </a:p>
          <a:p>
            <a:endParaRPr lang="en-GB" sz="1699" dirty="0">
              <a:solidFill>
                <a:prstClr val="white"/>
              </a:solidFill>
            </a:endParaRPr>
          </a:p>
        </p:txBody>
      </p:sp>
      <p:sp>
        <p:nvSpPr>
          <p:cNvPr id="2" name="Rectangle 1"/>
          <p:cNvSpPr/>
          <p:nvPr userDrawn="1"/>
        </p:nvSpPr>
        <p:spPr>
          <a:xfrm>
            <a:off x="560872" y="7267421"/>
            <a:ext cx="1912037" cy="338554"/>
          </a:xfrm>
          <a:prstGeom prst="rect">
            <a:avLst/>
          </a:prstGeom>
        </p:spPr>
        <p:txBody>
          <a:bodyPr wrap="none">
            <a:spAutoFit/>
          </a:bodyPr>
          <a:lstStyle/>
          <a:p>
            <a:r>
              <a:rPr lang="nl-NL" sz="1599" b="1" dirty="0">
                <a:solidFill>
                  <a:prstClr val="white"/>
                </a:solidFill>
                <a:latin typeface="Arial"/>
              </a:rPr>
              <a:t>HEADQUARTERS</a:t>
            </a:r>
            <a:endParaRPr lang="en-GB" sz="1599" b="1" dirty="0">
              <a:solidFill>
                <a:prstClr val="white"/>
              </a:solidFill>
              <a:latin typeface="Arial"/>
            </a:endParaRPr>
          </a:p>
        </p:txBody>
      </p:sp>
      <p:sp>
        <p:nvSpPr>
          <p:cNvPr id="3" name="Rectangle 2"/>
          <p:cNvSpPr/>
          <p:nvPr userDrawn="1"/>
        </p:nvSpPr>
        <p:spPr>
          <a:xfrm>
            <a:off x="560872" y="6969487"/>
            <a:ext cx="938537" cy="353943"/>
          </a:xfrm>
          <a:prstGeom prst="rect">
            <a:avLst/>
          </a:prstGeom>
        </p:spPr>
        <p:txBody>
          <a:bodyPr wrap="none">
            <a:spAutoFit/>
          </a:bodyPr>
          <a:lstStyle/>
          <a:p>
            <a:r>
              <a:rPr lang="nl-NL" sz="1699" dirty="0">
                <a:solidFill>
                  <a:prstClr val="white"/>
                </a:solidFill>
                <a:latin typeface="Arial"/>
              </a:rPr>
              <a:t>Contact</a:t>
            </a:r>
            <a:endParaRPr lang="en-GB" sz="1699" dirty="0">
              <a:solidFill>
                <a:prstClr val="white"/>
              </a:solidFill>
              <a:latin typeface="Arial"/>
            </a:endParaRPr>
          </a:p>
        </p:txBody>
      </p:sp>
      <p:sp>
        <p:nvSpPr>
          <p:cNvPr id="19" name="Text Placeholder 2"/>
          <p:cNvSpPr txBox="1">
            <a:spLocks/>
          </p:cNvSpPr>
          <p:nvPr userDrawn="1"/>
        </p:nvSpPr>
        <p:spPr>
          <a:xfrm>
            <a:off x="7343362"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EUROPE HQ</a:t>
            </a:r>
            <a:endParaRPr lang="en-GB" sz="1599" b="1" dirty="0">
              <a:solidFill>
                <a:prstClr val="white"/>
              </a:solidFill>
            </a:endParaRPr>
          </a:p>
        </p:txBody>
      </p:sp>
      <p:sp>
        <p:nvSpPr>
          <p:cNvPr id="18"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1482571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3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36" name="TextBox 3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9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2"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3"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5"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6"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7"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9"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0"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1"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2"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3"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4"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spTree>
    <p:extLst>
      <p:ext uri="{BB962C8B-B14F-4D97-AF65-F5344CB8AC3E}">
        <p14:creationId xmlns:p14="http://schemas.microsoft.com/office/powerpoint/2010/main" val="216767367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Tree>
    <p:extLst>
      <p:ext uri="{BB962C8B-B14F-4D97-AF65-F5344CB8AC3E}">
        <p14:creationId xmlns:p14="http://schemas.microsoft.com/office/powerpoint/2010/main" val="57548725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1"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6817365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65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89432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65_EMPTY with Logo">
    <p:spTree>
      <p:nvGrpSpPr>
        <p:cNvPr id="1" name=""/>
        <p:cNvGrpSpPr/>
        <p:nvPr/>
      </p:nvGrpSpPr>
      <p:grpSpPr>
        <a:xfrm>
          <a:off x="0" y="0"/>
          <a:ext cx="0" cy="0"/>
          <a:chOff x="0" y="0"/>
          <a:chExt cx="0" cy="0"/>
        </a:xfrm>
      </p:grpSpPr>
      <p:pic>
        <p:nvPicPr>
          <p:cNvPr id="2" name="Picture 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Tree>
    <p:extLst>
      <p:ext uri="{BB962C8B-B14F-4D97-AF65-F5344CB8AC3E}">
        <p14:creationId xmlns:p14="http://schemas.microsoft.com/office/powerpoint/2010/main" val="101647358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05-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50" y="0"/>
            <a:ext cx="12966350" cy="9683986"/>
          </a:xfrm>
          <a:prstGeom prst="rect">
            <a:avLst/>
          </a:prstGeom>
        </p:spPr>
      </p:pic>
      <p:sp>
        <p:nvSpPr>
          <p:cNvPr id="12" name="Shape 127"/>
          <p:cNvSpPr/>
          <p:nvPr userDrawn="1"/>
        </p:nvSpPr>
        <p:spPr>
          <a:xfrm>
            <a:off x="350" y="3107905"/>
            <a:ext cx="12966350"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14527" t="30948" r="8692" b="38814"/>
          <a:stretch/>
        </p:blipFill>
        <p:spPr>
          <a:xfrm>
            <a:off x="9694182" y="245870"/>
            <a:ext cx="2808743" cy="1068714"/>
          </a:xfrm>
          <a:prstGeom prst="rect">
            <a:avLst/>
          </a:prstGeom>
        </p:spPr>
      </p:pic>
    </p:spTree>
    <p:extLst>
      <p:ext uri="{BB962C8B-B14F-4D97-AF65-F5344CB8AC3E}">
        <p14:creationId xmlns:p14="http://schemas.microsoft.com/office/powerpoint/2010/main" val="135526321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5_EMPTY">
    <p:bg>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18264" y="9127007"/>
            <a:ext cx="12930174" cy="593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83">
              <a:solidFill>
                <a:prstClr val="white"/>
              </a:solidFill>
            </a:endParaRPr>
          </a:p>
        </p:txBody>
      </p:sp>
    </p:spTree>
    <p:extLst>
      <p:ext uri="{BB962C8B-B14F-4D97-AF65-F5344CB8AC3E}">
        <p14:creationId xmlns:p14="http://schemas.microsoft.com/office/powerpoint/2010/main" val="2828181749"/>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43493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3945963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20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2111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1" cy="9720266"/>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437102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smtClean="0"/>
              <a:t>Coding-foundation</a:t>
            </a:r>
            <a:endParaRPr lang="en-US" dirty="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EB8024"/>
              </a:buClr>
              <a:buFont typeface="Arial"/>
              <a:buChar char="•"/>
              <a:defRPr sz="2400">
                <a:latin typeface="Arial" panose="020B0604020202020204" pitchFamily="34" charset="0"/>
                <a:cs typeface="Arial" panose="020B0604020202020204" pitchFamily="34" charset="0"/>
              </a:defRPr>
            </a:lvl1pPr>
            <a:lvl2pPr marL="933768" indent="-285750">
              <a:buClr>
                <a:srgbClr val="EB8024"/>
              </a:buClr>
              <a:buFont typeface="Arial"/>
              <a:buChar char="•"/>
              <a:defRPr sz="2000">
                <a:latin typeface="Arial" panose="020B0604020202020204" pitchFamily="34" charset="0"/>
                <a:cs typeface="Arial" panose="020B0604020202020204" pitchFamily="34" charset="0"/>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64"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911315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B8024"/>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a:cs typeface="Arial"/>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879799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1"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511042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1"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8077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2916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lvl="0">
              <a:defRPr sz="2400">
                <a:solidFill>
                  <a:srgbClr val="FFFFFF"/>
                </a:solidFill>
              </a:defRPr>
            </a:pPr>
            <a:endParaRPr sz="2400">
              <a:latin typeface="+mj-lt"/>
            </a:endParaRPr>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4089064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443641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0"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3016881" cy="9728354"/>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214625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Tree>
    <p:extLst>
      <p:ext uri="{BB962C8B-B14F-4D97-AF65-F5344CB8AC3E}">
        <p14:creationId xmlns:p14="http://schemas.microsoft.com/office/powerpoint/2010/main" val="32498394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F1AC00"/>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0"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911315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82863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solidFill>
                  <a:schemeClr val="bg1"/>
                </a:solidFill>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9"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1560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31213402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Tree>
    <p:extLst>
      <p:ext uri="{BB962C8B-B14F-4D97-AF65-F5344CB8AC3E}">
        <p14:creationId xmlns:p14="http://schemas.microsoft.com/office/powerpoint/2010/main" val="17231835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2"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0" cy="9720263"/>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283887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4139927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EC73C"/>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normAutofit fontScale="25000" lnSpcReduction="20000"/>
          </a:bodyP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799390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8002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10945238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6"/>
            <a:ext cx="12982392"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379379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475625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FB2E8"/>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0989920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53259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1"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8632800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3321821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1"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433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8" name="Picture Placeholder 17"/>
          <p:cNvSpPr>
            <a:spLocks noGrp="1"/>
          </p:cNvSpPr>
          <p:nvPr>
            <p:ph type="pic" sz="quarter" idx="11"/>
          </p:nvPr>
        </p:nvSpPr>
        <p:spPr>
          <a:xfrm>
            <a:off x="0" y="2"/>
            <a:ext cx="4157542" cy="9720263"/>
          </a:xfrm>
          <a:prstGeom prst="rect">
            <a:avLst/>
          </a:prstGeom>
        </p:spPr>
        <p:txBody>
          <a:bodyPr/>
          <a:lstStyle>
            <a:lvl1pPr>
              <a:buNone/>
              <a:defRPr sz="3200"/>
            </a:lvl1pPr>
          </a:lstStyle>
          <a:p>
            <a:endParaRPr lang="en-GB" dirty="0"/>
          </a:p>
        </p:txBody>
      </p:sp>
      <p:sp>
        <p:nvSpPr>
          <p:cNvPr id="22" name="Text Placeholder 21"/>
          <p:cNvSpPr>
            <a:spLocks noGrp="1"/>
          </p:cNvSpPr>
          <p:nvPr>
            <p:ph type="body" sz="quarter" idx="10" hasCustomPrompt="1"/>
          </p:nvPr>
        </p:nvSpPr>
        <p:spPr>
          <a:xfrm>
            <a:off x="5033460" y="2828751"/>
            <a:ext cx="6609978" cy="5678487"/>
          </a:xfrm>
          <a:prstGeom prst="rect">
            <a:avLst/>
          </a:prstGeom>
        </p:spPr>
        <p:txBody>
          <a:bodyPr lIns="91111" tIns="45555" rIns="91111" bIns="45555"/>
          <a:lstStyle>
            <a:lvl1pPr>
              <a:buClr>
                <a:srgbClr val="EB8024"/>
              </a:buClr>
              <a:buSzPct val="130000"/>
              <a:buFont typeface="+mj-lt"/>
              <a:buAutoNum type="arabicPeriod"/>
              <a:defRPr sz="2400" baseline="0"/>
            </a:lvl1pPr>
            <a:lvl2pPr marL="914400" indent="-457200">
              <a:defRPr sz="2400"/>
            </a:lvl2pPr>
            <a:lvl3pPr marL="1371600" indent="-457200">
              <a:defRPr sz="2400"/>
            </a:lvl3pPr>
            <a:lvl4pPr marL="685800"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19"/>
          <p:cNvSpPr>
            <a:spLocks noGrp="1"/>
          </p:cNvSpPr>
          <p:nvPr>
            <p:ph type="body" sz="quarter" idx="29" hasCustomPrompt="1"/>
          </p:nvPr>
        </p:nvSpPr>
        <p:spPr>
          <a:xfrm>
            <a:off x="4582060" y="865526"/>
            <a:ext cx="3041489"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16333120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3682811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D5041"/>
          </a:solidFill>
          <a:ln w="12700">
            <a:noFill/>
            <a:miter lim="400000"/>
          </a:ln>
        </p:spPr>
        <p:txBody>
          <a:bodyPr lIns="0" tIns="0" rIns="0" bIns="0" anchor="ctr"/>
          <a:lstStyle/>
          <a:p>
            <a:pPr lvl="0">
              <a:defRPr sz="2400">
                <a:solidFill>
                  <a:srgbClr val="FFFFFF"/>
                </a:solidFill>
              </a:defRPr>
            </a:pPr>
            <a:endParaRPr sz="240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1"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Tree>
    <p:extLst>
      <p:ext uri="{BB962C8B-B14F-4D97-AF65-F5344CB8AC3E}">
        <p14:creationId xmlns:p14="http://schemas.microsoft.com/office/powerpoint/2010/main" val="19113152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1029078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2"/>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8" name="Rectangle 7"/>
          <p:cNvSpPr/>
          <p:nvPr userDrawn="1"/>
        </p:nvSpPr>
        <p:spPr>
          <a:xfrm>
            <a:off x="1" y="2"/>
            <a:ext cx="7445722" cy="9719067"/>
          </a:xfrm>
          <a:prstGeom prst="rect">
            <a:avLst/>
          </a:prstGeom>
          <a:ln w="12700">
            <a:miter lim="400000"/>
          </a:ln>
          <a:extLst>
            <a:ext uri="{C572A759-6A51-4108-AA02-DFA0A04FC94B}">
              <ma14:wrappingTextBoxFlag xmlns="" xmlns:ma14="http://schemas.microsoft.com/office/mac/drawingml/2011/main" val="1"/>
            </a:ext>
          </a:extLst>
        </p:spPr>
        <p:txBody>
          <a:bodyPr lIns="0" tIns="0" rIns="0" bIns="0" rtlCol="0" anchor="b">
            <a:normAutofit/>
          </a:bodyPr>
          <a:lstStyle/>
          <a:p>
            <a:pPr algn="ctr"/>
            <a:endParaRPr lang="en-GB" sz="1500" b="1" cap="all" dirty="0">
              <a:solidFill>
                <a:srgbClr val="FFFFFF"/>
              </a:solidFill>
            </a:endParaRPr>
          </a:p>
        </p:txBody>
      </p:sp>
      <p:sp>
        <p:nvSpPr>
          <p:cNvPr id="12"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815788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4" y="8587633"/>
            <a:ext cx="3411579" cy="338554"/>
          </a:xfrm>
          <a:prstGeom prst="rect">
            <a:avLst/>
          </a:prstGeom>
        </p:spPr>
        <p:txBody>
          <a:bodyPr wrap="none">
            <a:spAutoFit/>
          </a:bodyPr>
          <a:lstStyle/>
          <a:p>
            <a:r>
              <a:rPr lang="en-GB" sz="1600" dirty="0">
                <a:latin typeface="+mj-lt"/>
              </a:rPr>
              <a:t>© </a:t>
            </a:r>
            <a:r>
              <a:rPr lang="en-GB" sz="1600" dirty="0" smtClean="0">
                <a:latin typeface="+mj-lt"/>
              </a:rPr>
              <a:t>2015 </a:t>
            </a:r>
            <a:r>
              <a:rPr lang="en-GB" sz="1600" dirty="0">
                <a:latin typeface="+mj-lt"/>
              </a:rPr>
              <a:t>Aricent. All rights reserved.</a:t>
            </a:r>
          </a:p>
        </p:txBody>
      </p:sp>
      <p:sp>
        <p:nvSpPr>
          <p:cNvPr id="4" name="Rectangle 3"/>
          <p:cNvSpPr/>
          <p:nvPr userDrawn="1"/>
        </p:nvSpPr>
        <p:spPr>
          <a:xfrm>
            <a:off x="288025" y="8862368"/>
            <a:ext cx="6483350" cy="738664"/>
          </a:xfrm>
          <a:prstGeom prst="rect">
            <a:avLst/>
          </a:prstGeom>
        </p:spPr>
        <p:txBody>
          <a:bodyPr>
            <a:spAutoFit/>
          </a:bodyPr>
          <a:lstStyle/>
          <a:p>
            <a:r>
              <a:rPr lang="en-GB" sz="1400" dirty="0"/>
              <a:t>All </a:t>
            </a:r>
            <a:r>
              <a:rPr lang="en-GB" sz="1400" dirty="0" err="1"/>
              <a:t>Aricent</a:t>
            </a:r>
            <a:r>
              <a:rPr lang="en-GB" sz="1400" dirty="0"/>
              <a:t> brand and product names are service marks, trademarks, or registered marks of </a:t>
            </a:r>
            <a:r>
              <a:rPr lang="en-GB" sz="1400" dirty="0" err="1"/>
              <a:t>Aricent</a:t>
            </a:r>
            <a:r>
              <a:rPr lang="en-GB" sz="1400" dirty="0"/>
              <a:t> in the United States and other countries</a:t>
            </a:r>
          </a:p>
          <a:p>
            <a:endParaRPr lang="en-GB" sz="1400" dirty="0"/>
          </a:p>
        </p:txBody>
      </p:sp>
    </p:spTree>
    <p:extLst>
      <p:ext uri="{BB962C8B-B14F-4D97-AF65-F5344CB8AC3E}">
        <p14:creationId xmlns:p14="http://schemas.microsoft.com/office/powerpoint/2010/main" val="3579978447"/>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5"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1004784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6"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APAC HQ</a:t>
            </a:r>
            <a:endParaRPr lang="en-GB" sz="1600" b="1" dirty="0">
              <a:solidFill>
                <a:schemeClr val="bg1"/>
              </a:solidFill>
            </a:endParaRPr>
          </a:p>
        </p:txBody>
      </p:sp>
      <p:sp>
        <p:nvSpPr>
          <p:cNvPr id="15" name="Text Placeholder 3"/>
          <p:cNvSpPr txBox="1">
            <a:spLocks/>
          </p:cNvSpPr>
          <p:nvPr userDrawn="1"/>
        </p:nvSpPr>
        <p:spPr>
          <a:xfrm>
            <a:off x="3939826" y="7606934"/>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Plot 31, Electronic City</a:t>
            </a:r>
            <a:br>
              <a:rPr lang="en-US" dirty="0">
                <a:latin typeface="Arial"/>
                <a:ea typeface="ＭＳ Ｐゴシック" charset="0"/>
                <a:cs typeface="Arial"/>
              </a:rPr>
            </a:br>
            <a:r>
              <a:rPr lang="en-US" dirty="0">
                <a:latin typeface="Arial"/>
                <a:ea typeface="ＭＳ Ｐゴシック" charset="0"/>
                <a:cs typeface="Arial"/>
              </a:rPr>
              <a:t>Sector 18</a:t>
            </a:r>
            <a:br>
              <a:rPr lang="en-US" dirty="0">
                <a:latin typeface="Arial"/>
                <a:ea typeface="ＭＳ Ｐゴシック" charset="0"/>
                <a:cs typeface="Arial"/>
              </a:rPr>
            </a:br>
            <a:r>
              <a:rPr lang="en-US" dirty="0">
                <a:latin typeface="Arial"/>
                <a:ea typeface="ＭＳ Ｐゴシック" charset="0"/>
                <a:cs typeface="Arial"/>
              </a:rPr>
              <a:t>Gurgaon, Haryana </a:t>
            </a:r>
            <a:r>
              <a:rPr lang="en-US" dirty="0" smtClean="0">
                <a:latin typeface="Arial"/>
                <a:ea typeface="ＭＳ Ｐゴシック" charset="0"/>
                <a:cs typeface="Arial"/>
              </a:rPr>
              <a:t>122017 </a:t>
            </a:r>
            <a:r>
              <a:rPr lang="en-US" dirty="0">
                <a:latin typeface="Arial"/>
                <a:ea typeface="ＭＳ Ｐゴシック" charset="0"/>
                <a:cs typeface="Arial"/>
              </a:rPr>
              <a:t/>
            </a:r>
            <a:br>
              <a:rPr lang="en-US" dirty="0">
                <a:latin typeface="Arial"/>
                <a:ea typeface="ＭＳ Ｐゴシック" charset="0"/>
                <a:cs typeface="Arial"/>
              </a:rPr>
            </a:br>
            <a:r>
              <a:rPr lang="en-US" dirty="0">
                <a:latin typeface="Arial"/>
                <a:ea typeface="ＭＳ Ｐゴシック" charset="0"/>
                <a:cs typeface="Arial"/>
              </a:rPr>
              <a:t>India</a:t>
            </a:r>
          </a:p>
          <a:p>
            <a:pPr fontAlgn="base">
              <a:spcBef>
                <a:spcPct val="0"/>
              </a:spcBef>
              <a:spcAft>
                <a:spcPct val="0"/>
              </a:spcAft>
            </a:pPr>
            <a:r>
              <a:rPr lang="en-US" dirty="0">
                <a:latin typeface="Arial"/>
                <a:ea typeface="ＭＳ Ｐゴシック" charset="0"/>
                <a:cs typeface="Arial"/>
              </a:rPr>
              <a:t>Tel: +91 124 4095888</a:t>
            </a:r>
            <a:br>
              <a:rPr lang="en-US" dirty="0">
                <a:latin typeface="Arial"/>
                <a:ea typeface="ＭＳ Ｐゴシック" charset="0"/>
                <a:cs typeface="Arial"/>
              </a:rPr>
            </a:br>
            <a:r>
              <a:rPr lang="en-US" dirty="0">
                <a:latin typeface="Arial"/>
                <a:ea typeface="ＭＳ Ｐゴシック" charset="0"/>
                <a:cs typeface="Arial"/>
              </a:rPr>
              <a:t>Fax: +91 124 2455100</a:t>
            </a:r>
          </a:p>
        </p:txBody>
      </p:sp>
      <p:sp>
        <p:nvSpPr>
          <p:cNvPr id="16" name="Text Placeholder 3"/>
          <p:cNvSpPr txBox="1">
            <a:spLocks/>
          </p:cNvSpPr>
          <p:nvPr userDrawn="1"/>
        </p:nvSpPr>
        <p:spPr>
          <a:xfrm>
            <a:off x="7374993" y="7597970"/>
            <a:ext cx="4146680"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Intec 4, Wade Road,</a:t>
            </a:r>
            <a:br>
              <a:rPr lang="en-US" dirty="0">
                <a:latin typeface="Arial"/>
                <a:ea typeface="ＭＳ Ｐゴシック" charset="0"/>
                <a:cs typeface="Arial"/>
              </a:rPr>
            </a:br>
            <a:r>
              <a:rPr lang="en-US" dirty="0">
                <a:latin typeface="Arial"/>
                <a:ea typeface="ＭＳ Ｐゴシック" charset="0"/>
                <a:cs typeface="Arial"/>
              </a:rPr>
              <a:t>Basingstoke,</a:t>
            </a:r>
            <a:br>
              <a:rPr lang="en-US" dirty="0">
                <a:latin typeface="Arial"/>
                <a:ea typeface="ＭＳ Ｐゴシック" charset="0"/>
                <a:cs typeface="Arial"/>
              </a:rPr>
            </a:br>
            <a:r>
              <a:rPr lang="en-US" dirty="0">
                <a:latin typeface="Arial"/>
                <a:ea typeface="ＭＳ Ｐゴシック" charset="0"/>
                <a:cs typeface="Arial"/>
              </a:rPr>
              <a:t>Hampshire RG24 8NE,</a:t>
            </a:r>
            <a:br>
              <a:rPr lang="en-US" dirty="0">
                <a:latin typeface="Arial"/>
                <a:ea typeface="ＭＳ Ｐゴシック" charset="0"/>
                <a:cs typeface="Arial"/>
              </a:rPr>
            </a:br>
            <a:r>
              <a:rPr lang="en-US" dirty="0">
                <a:latin typeface="Arial"/>
                <a:ea typeface="ＭＳ Ｐゴシック" charset="0"/>
                <a:cs typeface="Arial"/>
              </a:rPr>
              <a:t>United Kingdom</a:t>
            </a:r>
          </a:p>
          <a:p>
            <a:pPr fontAlgn="base">
              <a:spcBef>
                <a:spcPct val="0"/>
              </a:spcBef>
              <a:spcAft>
                <a:spcPct val="0"/>
              </a:spcAft>
            </a:pPr>
            <a:r>
              <a:rPr lang="en-US" dirty="0">
                <a:latin typeface="Arial"/>
                <a:ea typeface="ＭＳ Ｐゴシック" charset="0"/>
                <a:cs typeface="Arial"/>
              </a:rPr>
              <a:t>Tel: +44 1256 339500</a:t>
            </a:r>
          </a:p>
        </p:txBody>
      </p:sp>
      <p:sp>
        <p:nvSpPr>
          <p:cNvPr id="17" name="Text Placeholder 3"/>
          <p:cNvSpPr txBox="1">
            <a:spLocks/>
          </p:cNvSpPr>
          <p:nvPr userDrawn="1"/>
        </p:nvSpPr>
        <p:spPr>
          <a:xfrm>
            <a:off x="560871" y="7619813"/>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303 Twin Dolphin Drive</a:t>
            </a:r>
            <a:br>
              <a:rPr lang="en-US" dirty="0">
                <a:latin typeface="Arial"/>
                <a:ea typeface="ＭＳ Ｐゴシック" charset="0"/>
                <a:cs typeface="Arial"/>
              </a:rPr>
            </a:br>
            <a:r>
              <a:rPr lang="en-US" dirty="0">
                <a:latin typeface="Arial"/>
                <a:ea typeface="ＭＳ Ｐゴシック" charset="0"/>
                <a:cs typeface="Arial"/>
              </a:rPr>
              <a:t>6th Floor</a:t>
            </a:r>
            <a:br>
              <a:rPr lang="en-US" dirty="0">
                <a:latin typeface="Arial"/>
                <a:ea typeface="ＭＳ Ｐゴシック" charset="0"/>
                <a:cs typeface="Arial"/>
              </a:rPr>
            </a:br>
            <a:r>
              <a:rPr lang="en-US" dirty="0">
                <a:latin typeface="Arial"/>
                <a:ea typeface="ＭＳ Ｐゴシック" charset="0"/>
                <a:cs typeface="Arial"/>
              </a:rPr>
              <a:t>Redwood City, CA 94065</a:t>
            </a:r>
            <a:br>
              <a:rPr lang="en-US" dirty="0">
                <a:latin typeface="Arial"/>
                <a:ea typeface="ＭＳ Ｐゴシック" charset="0"/>
                <a:cs typeface="Arial"/>
              </a:rPr>
            </a:br>
            <a:r>
              <a:rPr lang="en-US" dirty="0">
                <a:latin typeface="Arial"/>
                <a:ea typeface="ＭＳ Ｐゴシック" charset="0"/>
                <a:cs typeface="Arial"/>
              </a:rPr>
              <a:t>USA</a:t>
            </a:r>
          </a:p>
          <a:p>
            <a:pPr fontAlgn="base">
              <a:spcBef>
                <a:spcPct val="0"/>
              </a:spcBef>
              <a:spcAft>
                <a:spcPct val="0"/>
              </a:spcAft>
            </a:pPr>
            <a:r>
              <a:rPr lang="en-US" dirty="0">
                <a:latin typeface="Arial"/>
                <a:ea typeface="ＭＳ Ｐゴシック" charset="0"/>
                <a:cs typeface="Arial"/>
              </a:rPr>
              <a:t>Tel: +1 650 632 4310 </a:t>
            </a:r>
            <a:br>
              <a:rPr lang="en-US" dirty="0">
                <a:latin typeface="Arial"/>
                <a:ea typeface="ＭＳ Ｐゴシック" charset="0"/>
                <a:cs typeface="Arial"/>
              </a:rPr>
            </a:br>
            <a:r>
              <a:rPr lang="en-US" dirty="0">
                <a:latin typeface="Arial"/>
                <a:ea typeface="ＭＳ Ｐゴシック" charset="0"/>
                <a:cs typeface="Arial"/>
              </a:rPr>
              <a:t>Fax: +1 650 551 9901</a:t>
            </a:r>
          </a:p>
          <a:p>
            <a:endParaRPr lang="en-GB" dirty="0"/>
          </a:p>
        </p:txBody>
      </p:sp>
      <p:sp>
        <p:nvSpPr>
          <p:cNvPr id="2" name="Rectangle 1"/>
          <p:cNvSpPr/>
          <p:nvPr userDrawn="1"/>
        </p:nvSpPr>
        <p:spPr>
          <a:xfrm>
            <a:off x="560871" y="7267421"/>
            <a:ext cx="1912037" cy="338554"/>
          </a:xfrm>
          <a:prstGeom prst="rect">
            <a:avLst/>
          </a:prstGeom>
        </p:spPr>
        <p:txBody>
          <a:bodyPr wrap="none">
            <a:spAutoFit/>
          </a:bodyPr>
          <a:lstStyle/>
          <a:p>
            <a:r>
              <a:rPr lang="nl-NL" sz="1600" b="1" dirty="0">
                <a:solidFill>
                  <a:schemeClr val="bg1"/>
                </a:solidFill>
                <a:latin typeface="+mj-lt"/>
              </a:rPr>
              <a:t>HEADQUARTERS</a:t>
            </a:r>
            <a:endParaRPr lang="en-GB" sz="1600" b="1" dirty="0">
              <a:solidFill>
                <a:schemeClr val="bg1"/>
              </a:solidFill>
              <a:latin typeface="+mj-lt"/>
            </a:endParaRPr>
          </a:p>
        </p:txBody>
      </p:sp>
      <p:sp>
        <p:nvSpPr>
          <p:cNvPr id="3" name="Rectangle 2"/>
          <p:cNvSpPr/>
          <p:nvPr userDrawn="1"/>
        </p:nvSpPr>
        <p:spPr>
          <a:xfrm>
            <a:off x="560871" y="6969485"/>
            <a:ext cx="938537" cy="353943"/>
          </a:xfrm>
          <a:prstGeom prst="rect">
            <a:avLst/>
          </a:prstGeom>
        </p:spPr>
        <p:txBody>
          <a:bodyPr wrap="none">
            <a:spAutoFit/>
          </a:bodyPr>
          <a:lstStyle/>
          <a:p>
            <a:r>
              <a:rPr lang="nl-NL" sz="1700" dirty="0">
                <a:solidFill>
                  <a:schemeClr val="bg1"/>
                </a:solidFill>
                <a:latin typeface="+mj-lt"/>
              </a:rPr>
              <a:t>Contact</a:t>
            </a:r>
            <a:endParaRPr lang="en-GB" sz="1700" dirty="0">
              <a:solidFill>
                <a:schemeClr val="bg1"/>
              </a:solidFill>
              <a:latin typeface="+mj-lt"/>
            </a:endParaRPr>
          </a:p>
        </p:txBody>
      </p:sp>
      <p:sp>
        <p:nvSpPr>
          <p:cNvPr id="19" name="Text Placeholder 2"/>
          <p:cNvSpPr txBox="1">
            <a:spLocks/>
          </p:cNvSpPr>
          <p:nvPr userDrawn="1"/>
        </p:nvSpPr>
        <p:spPr>
          <a:xfrm>
            <a:off x="7343361"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EUROPE HQ</a:t>
            </a:r>
            <a:endParaRPr lang="en-GB" sz="1600" b="1" dirty="0">
              <a:solidFill>
                <a:schemeClr val="bg1"/>
              </a:solidFill>
            </a:endParaRPr>
          </a:p>
        </p:txBody>
      </p:sp>
      <p:sp>
        <p:nvSpPr>
          <p:cNvPr id="18"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39558491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0"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077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12996410" cy="9720263"/>
          </a:xfrm>
          <a:prstGeom prst="rect">
            <a:avLst/>
          </a:prstGeom>
          <a:ln w="12700">
            <a:miter lim="400000"/>
          </a:ln>
        </p:spPr>
      </p:pic>
      <p:sp>
        <p:nvSpPr>
          <p:cNvPr id="7" name="Shape 140"/>
          <p:cNvSpPr/>
          <p:nvPr userDrawn="1"/>
        </p:nvSpPr>
        <p:spPr>
          <a:xfrm>
            <a:off x="-29706" y="3107905"/>
            <a:ext cx="13026114" cy="6625243"/>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1" name="Shape 144"/>
          <p:cNvSpPr>
            <a:spLocks noGrp="1"/>
          </p:cNvSpPr>
          <p:nvPr>
            <p:ph type="ctrTitle"/>
          </p:nvPr>
        </p:nvSpPr>
        <p:spPr>
          <a:xfrm>
            <a:off x="439127" y="5840547"/>
            <a:ext cx="11401956" cy="1330081"/>
          </a:xfrm>
          <a:prstGeom prst="rect">
            <a:avLst/>
          </a:prstGeom>
        </p:spPr>
        <p:txBody>
          <a:bodyPr lIns="91111" tIns="45555" rIns="91111" bIns="45555" anchor="b"/>
          <a:lstStyle>
            <a:lvl1pPr algn="l">
              <a:defRPr sz="4501">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7" y="817787"/>
            <a:ext cx="9808917" cy="903364"/>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ts val="0"/>
              </a:spcBef>
              <a:spcAft>
                <a:spcPts val="0"/>
              </a:spcAft>
              <a:buClrTx/>
              <a:buSzTx/>
              <a:buFontTx/>
              <a:buNone/>
              <a:tabLst/>
              <a:defRPr sz="1500"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400">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643543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6601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16-Blank/Basic Content (Oran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758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1- Blank (Yellow)">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9851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3"/>
            <a:ext cx="13016879" cy="9720265"/>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027032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3016881" cy="9720266"/>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076492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3016881" cy="9728354"/>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276052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3"/>
            <a:ext cx="13016880" cy="9720263"/>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3466554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8"/>
            <a:ext cx="12982392"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5346667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8" name="Picture Placeholder 17"/>
          <p:cNvSpPr>
            <a:spLocks noGrp="1"/>
          </p:cNvSpPr>
          <p:nvPr>
            <p:ph type="pic" sz="quarter" idx="11"/>
          </p:nvPr>
        </p:nvSpPr>
        <p:spPr>
          <a:xfrm>
            <a:off x="0" y="4"/>
            <a:ext cx="4157542" cy="9720263"/>
          </a:xfrm>
          <a:prstGeom prst="rect">
            <a:avLst/>
          </a:prstGeom>
        </p:spPr>
        <p:txBody>
          <a:bodyPr/>
          <a:lstStyle>
            <a:lvl1pPr>
              <a:buNone/>
              <a:defRPr sz="3198"/>
            </a:lvl1pPr>
          </a:lstStyle>
          <a:p>
            <a:endParaRPr lang="en-GB" dirty="0"/>
          </a:p>
        </p:txBody>
      </p:sp>
      <p:sp>
        <p:nvSpPr>
          <p:cNvPr id="22" name="Text Placeholder 21"/>
          <p:cNvSpPr>
            <a:spLocks noGrp="1"/>
          </p:cNvSpPr>
          <p:nvPr>
            <p:ph type="body" sz="quarter" idx="10" hasCustomPrompt="1"/>
          </p:nvPr>
        </p:nvSpPr>
        <p:spPr>
          <a:xfrm>
            <a:off x="5033460" y="2828753"/>
            <a:ext cx="6609978" cy="5678487"/>
          </a:xfrm>
          <a:prstGeom prst="rect">
            <a:avLst/>
          </a:prstGeom>
        </p:spPr>
        <p:txBody>
          <a:bodyPr lIns="91111" tIns="45555" rIns="91111" bIns="45555"/>
          <a:lstStyle>
            <a:lvl1pPr>
              <a:buClr>
                <a:srgbClr val="EB8024"/>
              </a:buClr>
              <a:buSzPct val="130000"/>
              <a:buFont typeface="+mj-lt"/>
              <a:buAutoNum type="arabicPeriod"/>
              <a:defRPr sz="2399" baseline="0"/>
            </a:lvl1pPr>
            <a:lvl2pPr marL="913943" indent="-456971">
              <a:defRPr sz="2399"/>
            </a:lvl2pPr>
            <a:lvl3pPr marL="1370914" indent="-456971">
              <a:defRPr sz="2399"/>
            </a:lvl3pPr>
            <a:lvl4pPr marL="685457"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19"/>
          <p:cNvSpPr>
            <a:spLocks noGrp="1"/>
          </p:cNvSpPr>
          <p:nvPr>
            <p:ph type="body" sz="quarter" idx="29" hasCustomPrompt="1"/>
          </p:nvPr>
        </p:nvSpPr>
        <p:spPr>
          <a:xfrm>
            <a:off x="4582060" y="865528"/>
            <a:ext cx="3041489"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20749891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3"/>
            <a:ext cx="12996410" cy="9720263"/>
          </a:xfrm>
          <a:prstGeom prst="rect">
            <a:avLst/>
          </a:prstGeom>
          <a:ln w="12700">
            <a:miter lim="400000"/>
          </a:ln>
        </p:spPr>
      </p:pic>
      <p:sp>
        <p:nvSpPr>
          <p:cNvPr id="7" name="Shape 140"/>
          <p:cNvSpPr/>
          <p:nvPr userDrawn="1"/>
        </p:nvSpPr>
        <p:spPr>
          <a:xfrm>
            <a:off x="-29706" y="3107907"/>
            <a:ext cx="13026114" cy="6625243"/>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1" name="Shape 144"/>
          <p:cNvSpPr>
            <a:spLocks noGrp="1"/>
          </p:cNvSpPr>
          <p:nvPr>
            <p:ph type="ctrTitle"/>
          </p:nvPr>
        </p:nvSpPr>
        <p:spPr>
          <a:xfrm>
            <a:off x="439127" y="5840549"/>
            <a:ext cx="11401956" cy="1330081"/>
          </a:xfrm>
          <a:prstGeom prst="rect">
            <a:avLst/>
          </a:prstGeom>
        </p:spPr>
        <p:txBody>
          <a:bodyPr lIns="91111" tIns="45555" rIns="91111" bIns="45555" anchor="b"/>
          <a:lstStyle>
            <a:lvl1pPr algn="l">
              <a:defRPr sz="4499">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8" y="817787"/>
            <a:ext cx="9808917" cy="903364"/>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ts val="0"/>
              </a:spcBef>
              <a:spcAft>
                <a:spcPts val="0"/>
              </a:spcAft>
              <a:buClrTx/>
              <a:buSzTx/>
              <a:buFontTx/>
              <a:buNone/>
              <a:tabLst/>
              <a:defRPr sz="1499"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399">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Tree>
    <p:extLst>
      <p:ext uri="{BB962C8B-B14F-4D97-AF65-F5344CB8AC3E}">
        <p14:creationId xmlns:p14="http://schemas.microsoft.com/office/powerpoint/2010/main" val="261573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2" y="1"/>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29" tIns="50629" rIns="50629" bIns="50629" anchor="ctr"/>
          <a:lstStyle/>
          <a:p>
            <a:pPr>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7" y="8346468"/>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5"/>
            <a:ext cx="11570264" cy="555471"/>
          </a:xfrm>
          <a:prstGeom prst="rect">
            <a:avLst/>
          </a:prstGeom>
        </p:spPr>
        <p:txBody>
          <a:bodyPr vert="horz" lIns="91111" tIns="45555" rIns="91111" bIns="45555" anchor="b"/>
          <a:lstStyle>
            <a:lvl1pPr marL="0" indent="0">
              <a:buNone/>
              <a:defRPr sz="1500"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0"/>
            <a:ext cx="10205834" cy="554983"/>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700">
                <a:solidFill>
                  <a:schemeClr val="bg1"/>
                </a:solidFill>
                <a:latin typeface="Georgia"/>
                <a:cs typeface="Georgia"/>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8" y="5979959"/>
            <a:ext cx="10205833" cy="358579"/>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500" b="1" cap="all">
                <a:solidFill>
                  <a:schemeClr val="tx1"/>
                </a:solidFill>
                <a:latin typeface="Arial"/>
                <a:cs typeface="Arial"/>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8" y="2041525"/>
            <a:ext cx="10205833" cy="3765550"/>
          </a:xfrm>
          <a:prstGeom prst="rect">
            <a:avLst/>
          </a:prstGeom>
        </p:spPr>
        <p:txBody>
          <a:bodyPr/>
          <a:lstStyle>
            <a:lvl1pPr marL="0" marR="0" indent="0" algn="l" defTabSz="648019" rtl="0" eaLnBrk="1" fontAlgn="auto" latinLnBrk="0" hangingPunct="1">
              <a:lnSpc>
                <a:spcPct val="160000"/>
              </a:lnSpc>
              <a:spcBef>
                <a:spcPct val="0"/>
              </a:spcBef>
              <a:spcAft>
                <a:spcPts val="0"/>
              </a:spcAft>
              <a:buClrTx/>
              <a:buSzTx/>
              <a:buFontTx/>
              <a:buNone/>
              <a:tabLst/>
              <a:defRPr sz="2400"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811664763"/>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3" y="3"/>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8" y="8346470"/>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7"/>
            <a:ext cx="11570264" cy="555471"/>
          </a:xfrm>
          <a:prstGeom prst="rect">
            <a:avLst/>
          </a:prstGeom>
        </p:spPr>
        <p:txBody>
          <a:bodyPr vert="horz" lIns="91111" tIns="45555" rIns="91111" bIns="45555" anchor="b"/>
          <a:lstStyle>
            <a:lvl1pPr marL="0" indent="0">
              <a:buNone/>
              <a:defRPr sz="1499"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2"/>
            <a:ext cx="10205834" cy="554983"/>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699">
                <a:solidFill>
                  <a:schemeClr val="bg1"/>
                </a:solidFill>
                <a:latin typeface="Georgia"/>
                <a:cs typeface="Georgia"/>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9" y="5979961"/>
            <a:ext cx="10205833" cy="358579"/>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499" b="1" cap="all">
                <a:solidFill>
                  <a:schemeClr val="tx1"/>
                </a:solidFill>
                <a:latin typeface="Arial"/>
                <a:cs typeface="Arial"/>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9" y="2041525"/>
            <a:ext cx="10205833" cy="3765550"/>
          </a:xfrm>
          <a:prstGeom prst="rect">
            <a:avLst/>
          </a:prstGeom>
        </p:spPr>
        <p:txBody>
          <a:bodyPr/>
          <a:lstStyle>
            <a:lvl1pPr marL="0" marR="0" indent="0" algn="l" defTabSz="647695" rtl="0" eaLnBrk="1" fontAlgn="auto" latinLnBrk="0" hangingPunct="1">
              <a:lnSpc>
                <a:spcPct val="160000"/>
              </a:lnSpc>
              <a:spcBef>
                <a:spcPct val="0"/>
              </a:spcBef>
              <a:spcAft>
                <a:spcPts val="0"/>
              </a:spcAft>
              <a:buClrTx/>
              <a:buSzTx/>
              <a:buFontTx/>
              <a:buNone/>
              <a:tabLst/>
              <a:defRPr sz="2399"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18888658"/>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 name="Shape 739"/>
          <p:cNvSpPr/>
          <p:nvPr userDrawn="1"/>
        </p:nvSpPr>
        <p:spPr>
          <a:xfrm>
            <a:off x="10004993" y="5103443"/>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14" name="Shape 742"/>
          <p:cNvSpPr/>
          <p:nvPr userDrawn="1"/>
        </p:nvSpPr>
        <p:spPr>
          <a:xfrm>
            <a:off x="3160550" y="4582412"/>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15" name="Shape 743"/>
          <p:cNvSpPr/>
          <p:nvPr userDrawn="1"/>
        </p:nvSpPr>
        <p:spPr>
          <a:xfrm>
            <a:off x="3049864" y="4743366"/>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16"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18" name="Shape 746"/>
          <p:cNvSpPr/>
          <p:nvPr userDrawn="1"/>
        </p:nvSpPr>
        <p:spPr>
          <a:xfrm>
            <a:off x="2201436" y="4107400"/>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19"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0"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1" name="Shape 749"/>
          <p:cNvSpPr/>
          <p:nvPr userDrawn="1"/>
        </p:nvSpPr>
        <p:spPr>
          <a:xfrm>
            <a:off x="3838226" y="4225780"/>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22"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24"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5" name="Shape 753"/>
          <p:cNvSpPr/>
          <p:nvPr userDrawn="1"/>
        </p:nvSpPr>
        <p:spPr>
          <a:xfrm>
            <a:off x="6594531" y="3751287"/>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26"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7"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8" name="Shape 756"/>
          <p:cNvSpPr/>
          <p:nvPr userDrawn="1"/>
        </p:nvSpPr>
        <p:spPr>
          <a:xfrm>
            <a:off x="4995562"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29" name="Shape 757"/>
          <p:cNvSpPr/>
          <p:nvPr userDrawn="1"/>
        </p:nvSpPr>
        <p:spPr>
          <a:xfrm>
            <a:off x="6759645" y="408791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30"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1"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2" name="Shape 760"/>
          <p:cNvSpPr/>
          <p:nvPr userDrawn="1"/>
        </p:nvSpPr>
        <p:spPr>
          <a:xfrm>
            <a:off x="6637667" y="4246418"/>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33"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6" name="Shape 764"/>
          <p:cNvSpPr/>
          <p:nvPr userDrawn="1"/>
        </p:nvSpPr>
        <p:spPr>
          <a:xfrm>
            <a:off x="5204692" y="4113025"/>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37"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39"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0" name="Shape 768"/>
          <p:cNvSpPr/>
          <p:nvPr userDrawn="1"/>
        </p:nvSpPr>
        <p:spPr>
          <a:xfrm>
            <a:off x="8832245"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41"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43"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4" name="Shape 772"/>
          <p:cNvSpPr/>
          <p:nvPr userDrawn="1"/>
        </p:nvSpPr>
        <p:spPr>
          <a:xfrm>
            <a:off x="8952185" y="5576322"/>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45"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6" name="Shape 774"/>
          <p:cNvSpPr/>
          <p:nvPr userDrawn="1"/>
        </p:nvSpPr>
        <p:spPr>
          <a:xfrm>
            <a:off x="7341121" y="5568779"/>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47" name="Shape 775"/>
          <p:cNvSpPr/>
          <p:nvPr userDrawn="1"/>
        </p:nvSpPr>
        <p:spPr>
          <a:xfrm>
            <a:off x="9710488" y="5865754"/>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48"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9"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51"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4" name="Shape 782"/>
          <p:cNvSpPr/>
          <p:nvPr userDrawn="1"/>
        </p:nvSpPr>
        <p:spPr>
          <a:xfrm>
            <a:off x="1202303"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56"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7" name="Shape 785"/>
          <p:cNvSpPr/>
          <p:nvPr userDrawn="1"/>
        </p:nvSpPr>
        <p:spPr>
          <a:xfrm>
            <a:off x="1202302" y="821487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58"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a:lnSpc>
                <a:spcPct val="130000"/>
              </a:lnSpc>
              <a:defRPr sz="1800"/>
            </a:pPr>
            <a:r>
              <a:rPr sz="2999" dirty="0">
                <a:solidFill>
                  <a:prstClr val="black"/>
                </a:solidFill>
                <a:latin typeface="Arial"/>
                <a:ea typeface="BentonSans Book"/>
                <a:cs typeface="BentonSans Book"/>
                <a:sym typeface="BentonSans Book"/>
              </a:rPr>
              <a:t>Our </a:t>
            </a:r>
            <a:r>
              <a:rPr sz="2999" b="1" dirty="0">
                <a:solidFill>
                  <a:srgbClr val="EB8024"/>
                </a:solidFill>
                <a:latin typeface="Arial"/>
                <a:ea typeface="BentonSans Book"/>
                <a:cs typeface="BentonSans Book"/>
                <a:sym typeface="BentonSans"/>
              </a:rPr>
              <a:t>Locations</a:t>
            </a:r>
          </a:p>
        </p:txBody>
      </p:sp>
      <p:sp>
        <p:nvSpPr>
          <p:cNvPr id="67" name="Shape 789"/>
          <p:cNvSpPr/>
          <p:nvPr userDrawn="1"/>
        </p:nvSpPr>
        <p:spPr>
          <a:xfrm>
            <a:off x="555259" y="1735028"/>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62" name="TextBox 6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64" name="Rectangle 6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757073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4"/>
            <a:ext cx="12260134" cy="5659163"/>
          </a:xfrm>
          <a:prstGeom prst="rect">
            <a:avLst/>
          </a:prstGeom>
          <a:ln w="12700">
            <a:miter lim="400000"/>
          </a:ln>
        </p:spPr>
      </p:pic>
      <p:sp>
        <p:nvSpPr>
          <p:cNvPr id="6"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8" name="Shape 797"/>
          <p:cNvSpPr/>
          <p:nvPr userDrawn="1"/>
        </p:nvSpPr>
        <p:spPr>
          <a:xfrm>
            <a:off x="530612" y="898824"/>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a:ea typeface="BentonSans Book"/>
                <a:cs typeface="BentonSans Book"/>
                <a:sym typeface="BentonSans Book"/>
              </a:rPr>
              <a:t>Our </a:t>
            </a:r>
            <a:r>
              <a:rPr sz="2999" b="1" dirty="0">
                <a:solidFill>
                  <a:srgbClr val="FFFFFF"/>
                </a:solidFill>
                <a:latin typeface="Arial"/>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3" name="Shape 739"/>
          <p:cNvSpPr/>
          <p:nvPr userDrawn="1"/>
        </p:nvSpPr>
        <p:spPr>
          <a:xfrm>
            <a:off x="10004993" y="5103443"/>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76" name="Shape 742"/>
          <p:cNvSpPr/>
          <p:nvPr userDrawn="1"/>
        </p:nvSpPr>
        <p:spPr>
          <a:xfrm>
            <a:off x="3160550" y="4582412"/>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77" name="Shape 743"/>
          <p:cNvSpPr/>
          <p:nvPr userDrawn="1"/>
        </p:nvSpPr>
        <p:spPr>
          <a:xfrm>
            <a:off x="3049864" y="4743366"/>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78"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80" name="Shape 746"/>
          <p:cNvSpPr/>
          <p:nvPr userDrawn="1"/>
        </p:nvSpPr>
        <p:spPr>
          <a:xfrm>
            <a:off x="2201436" y="4107400"/>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81"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2"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3" name="Shape 749"/>
          <p:cNvSpPr/>
          <p:nvPr userDrawn="1"/>
        </p:nvSpPr>
        <p:spPr>
          <a:xfrm>
            <a:off x="3838226" y="4225780"/>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84"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86"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7" name="Shape 753"/>
          <p:cNvSpPr/>
          <p:nvPr userDrawn="1"/>
        </p:nvSpPr>
        <p:spPr>
          <a:xfrm>
            <a:off x="6594531" y="3751287"/>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88"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9"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0" name="Shape 756"/>
          <p:cNvSpPr/>
          <p:nvPr userDrawn="1"/>
        </p:nvSpPr>
        <p:spPr>
          <a:xfrm>
            <a:off x="4995562"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91" name="Shape 757"/>
          <p:cNvSpPr/>
          <p:nvPr userDrawn="1"/>
        </p:nvSpPr>
        <p:spPr>
          <a:xfrm>
            <a:off x="6759645" y="408791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92"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3"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4" name="Shape 760"/>
          <p:cNvSpPr/>
          <p:nvPr userDrawn="1"/>
        </p:nvSpPr>
        <p:spPr>
          <a:xfrm>
            <a:off x="6637667" y="4246418"/>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95"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8" name="Shape 764"/>
          <p:cNvSpPr/>
          <p:nvPr userDrawn="1"/>
        </p:nvSpPr>
        <p:spPr>
          <a:xfrm>
            <a:off x="5204692" y="4113025"/>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99"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101"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2" name="Shape 768"/>
          <p:cNvSpPr/>
          <p:nvPr userDrawn="1"/>
        </p:nvSpPr>
        <p:spPr>
          <a:xfrm>
            <a:off x="8832245"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103"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105"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6" name="Shape 772"/>
          <p:cNvSpPr/>
          <p:nvPr userDrawn="1"/>
        </p:nvSpPr>
        <p:spPr>
          <a:xfrm>
            <a:off x="8952185" y="5576322"/>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107"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8" name="Shape 774"/>
          <p:cNvSpPr/>
          <p:nvPr userDrawn="1"/>
        </p:nvSpPr>
        <p:spPr>
          <a:xfrm>
            <a:off x="7341121" y="5568779"/>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109" name="Shape 775"/>
          <p:cNvSpPr/>
          <p:nvPr userDrawn="1"/>
        </p:nvSpPr>
        <p:spPr>
          <a:xfrm>
            <a:off x="9710488" y="5865754"/>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110"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1"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113"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16" name="Shape 782"/>
          <p:cNvSpPr/>
          <p:nvPr userDrawn="1"/>
        </p:nvSpPr>
        <p:spPr>
          <a:xfrm>
            <a:off x="1202303"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118"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9" name="Shape 785"/>
          <p:cNvSpPr/>
          <p:nvPr userDrawn="1"/>
        </p:nvSpPr>
        <p:spPr>
          <a:xfrm>
            <a:off x="1202302" y="821487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120"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3" name="Rectangle 6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81558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9" name="Picture Placeholder 18"/>
          <p:cNvSpPr>
            <a:spLocks noGrp="1"/>
          </p:cNvSpPr>
          <p:nvPr>
            <p:ph type="pic" sz="quarter" idx="10"/>
          </p:nvPr>
        </p:nvSpPr>
        <p:spPr>
          <a:xfrm>
            <a:off x="555079"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Text Placeholder 23"/>
          <p:cNvSpPr>
            <a:spLocks noGrp="1"/>
          </p:cNvSpPr>
          <p:nvPr>
            <p:ph type="body" sz="quarter" idx="14" hasCustomPrompt="1"/>
          </p:nvPr>
        </p:nvSpPr>
        <p:spPr>
          <a:xfrm>
            <a:off x="1998181" y="345050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1" y="383247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3" name="Text Placeholder 23"/>
          <p:cNvSpPr>
            <a:spLocks noGrp="1"/>
          </p:cNvSpPr>
          <p:nvPr>
            <p:ph type="body" sz="quarter" idx="18" hasCustomPrompt="1"/>
          </p:nvPr>
        </p:nvSpPr>
        <p:spPr>
          <a:xfrm>
            <a:off x="1998181" y="5925813"/>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1" y="6307779"/>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5"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4" y="383247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5" y="421752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5"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9"/>
            <a:ext cx="4203748"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2" y="6692833"/>
            <a:ext cx="4203745"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212834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4"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Text Placeholder 23"/>
          <p:cNvSpPr>
            <a:spLocks noGrp="1"/>
          </p:cNvSpPr>
          <p:nvPr>
            <p:ph type="body" sz="quarter" idx="40" hasCustomPrompt="1"/>
          </p:nvPr>
        </p:nvSpPr>
        <p:spPr>
          <a:xfrm>
            <a:off x="1982495" y="258908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5" y="297105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8"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7" y="297105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8" y="335610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Text Placeholder 23"/>
          <p:cNvSpPr>
            <a:spLocks noGrp="1"/>
          </p:cNvSpPr>
          <p:nvPr>
            <p:ph type="body" sz="quarter" idx="48" hasCustomPrompt="1"/>
          </p:nvPr>
        </p:nvSpPr>
        <p:spPr>
          <a:xfrm>
            <a:off x="1993789" y="490504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9" y="528701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Text Placeholder 23"/>
          <p:cNvSpPr>
            <a:spLocks noGrp="1"/>
          </p:cNvSpPr>
          <p:nvPr>
            <p:ph type="body" sz="quarter" idx="52" hasCustomPrompt="1"/>
          </p:nvPr>
        </p:nvSpPr>
        <p:spPr>
          <a:xfrm>
            <a:off x="8220181" y="490504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3"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0" name="Text Placeholder 23"/>
          <p:cNvSpPr>
            <a:spLocks noGrp="1"/>
          </p:cNvSpPr>
          <p:nvPr>
            <p:ph type="body" sz="quarter" idx="56" hasCustomPrompt="1"/>
          </p:nvPr>
        </p:nvSpPr>
        <p:spPr>
          <a:xfrm>
            <a:off x="2005084" y="725236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4" y="763433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7"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6" y="763433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7" y="801938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456385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2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0"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1699">
              <a:solidFill>
                <a:srgbClr val="F2AC00"/>
              </a:solidFill>
            </a:endParaRPr>
          </a:p>
        </p:txBody>
      </p:sp>
      <p:sp>
        <p:nvSpPr>
          <p:cNvPr id="50"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1"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2"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3"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4"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5"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6"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7"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8"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9"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1"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2"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3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6" name="Rectangle 3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809951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3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36" name="TextBox 3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9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2"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3"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5"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6"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7"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9"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0"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1"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2"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3"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4"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Rectangle 3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6202584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dirty="0">
              <a:solidFill>
                <a:srgbClr val="FFFFFF"/>
              </a:solidFill>
            </a:endParaRPr>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5" name="Rectangle 14"/>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347933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Rectangle 1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40300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8210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 name="Shape 739"/>
          <p:cNvSpPr/>
          <p:nvPr userDrawn="1"/>
        </p:nvSpPr>
        <p:spPr>
          <a:xfrm>
            <a:off x="10004993" y="5103441"/>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14" name="Shape 742"/>
          <p:cNvSpPr/>
          <p:nvPr userDrawn="1"/>
        </p:nvSpPr>
        <p:spPr>
          <a:xfrm>
            <a:off x="3160549" y="4582410"/>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15" name="Shape 743"/>
          <p:cNvSpPr/>
          <p:nvPr userDrawn="1"/>
        </p:nvSpPr>
        <p:spPr>
          <a:xfrm>
            <a:off x="3049864" y="4743364"/>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16"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18" name="Shape 746"/>
          <p:cNvSpPr/>
          <p:nvPr userDrawn="1"/>
        </p:nvSpPr>
        <p:spPr>
          <a:xfrm>
            <a:off x="2201435" y="4107398"/>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19"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0"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1" name="Shape 749"/>
          <p:cNvSpPr/>
          <p:nvPr userDrawn="1"/>
        </p:nvSpPr>
        <p:spPr>
          <a:xfrm>
            <a:off x="3838225" y="4225778"/>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22"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24"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5" name="Shape 753"/>
          <p:cNvSpPr/>
          <p:nvPr userDrawn="1"/>
        </p:nvSpPr>
        <p:spPr>
          <a:xfrm>
            <a:off x="6594531" y="3751285"/>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26"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7"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8" name="Shape 756"/>
          <p:cNvSpPr/>
          <p:nvPr userDrawn="1"/>
        </p:nvSpPr>
        <p:spPr>
          <a:xfrm>
            <a:off x="4995561"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29" name="Shape 757"/>
          <p:cNvSpPr/>
          <p:nvPr userDrawn="1"/>
        </p:nvSpPr>
        <p:spPr>
          <a:xfrm>
            <a:off x="6759645" y="408791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30"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1"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2" name="Shape 760"/>
          <p:cNvSpPr/>
          <p:nvPr userDrawn="1"/>
        </p:nvSpPr>
        <p:spPr>
          <a:xfrm>
            <a:off x="6637666" y="4246416"/>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33"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6" name="Shape 764"/>
          <p:cNvSpPr/>
          <p:nvPr userDrawn="1"/>
        </p:nvSpPr>
        <p:spPr>
          <a:xfrm>
            <a:off x="5204692" y="4113023"/>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37"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39"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0" name="Shape 768"/>
          <p:cNvSpPr/>
          <p:nvPr userDrawn="1"/>
        </p:nvSpPr>
        <p:spPr>
          <a:xfrm>
            <a:off x="8832244"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41"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43"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4" name="Shape 772"/>
          <p:cNvSpPr/>
          <p:nvPr userDrawn="1"/>
        </p:nvSpPr>
        <p:spPr>
          <a:xfrm>
            <a:off x="8952185" y="5576320"/>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45"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6" name="Shape 774"/>
          <p:cNvSpPr/>
          <p:nvPr userDrawn="1"/>
        </p:nvSpPr>
        <p:spPr>
          <a:xfrm>
            <a:off x="7341121" y="5568777"/>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47" name="Shape 775"/>
          <p:cNvSpPr/>
          <p:nvPr userDrawn="1"/>
        </p:nvSpPr>
        <p:spPr>
          <a:xfrm>
            <a:off x="9710488" y="5865752"/>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48"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9"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51"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54" name="Shape 782"/>
          <p:cNvSpPr/>
          <p:nvPr userDrawn="1"/>
        </p:nvSpPr>
        <p:spPr>
          <a:xfrm>
            <a:off x="1202302"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56"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7" name="Shape 785"/>
          <p:cNvSpPr/>
          <p:nvPr userDrawn="1"/>
        </p:nvSpPr>
        <p:spPr>
          <a:xfrm>
            <a:off x="1202302" y="821487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58"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p>
            <a:pPr lvl="0" algn="l">
              <a:lnSpc>
                <a:spcPct val="130000"/>
              </a:lnSpc>
              <a:defRPr sz="1800"/>
            </a:pPr>
            <a:r>
              <a:rPr sz="3001" dirty="0">
                <a:latin typeface="+mj-lt"/>
                <a:ea typeface="BentonSans Book"/>
                <a:cs typeface="BentonSans Book"/>
                <a:sym typeface="BentonSans Book"/>
              </a:rPr>
              <a:t>Our </a:t>
            </a:r>
            <a:r>
              <a:rPr sz="3001" b="1" dirty="0">
                <a:solidFill>
                  <a:srgbClr val="EB8024"/>
                </a:solidFill>
                <a:latin typeface="+mj-lt"/>
                <a:ea typeface="BentonSans Book"/>
                <a:cs typeface="BentonSans Book"/>
                <a:sym typeface="BentonSans"/>
              </a:rPr>
              <a:t>Locations</a:t>
            </a:r>
          </a:p>
        </p:txBody>
      </p:sp>
      <p:sp>
        <p:nvSpPr>
          <p:cNvPr id="67" name="Shape 789"/>
          <p:cNvSpPr/>
          <p:nvPr userDrawn="1"/>
        </p:nvSpPr>
        <p:spPr>
          <a:xfrm>
            <a:off x="555258" y="1735026"/>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62" name="TextBox 6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828799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20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66131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2261678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r>
              <a:rPr lang="en-US" dirty="0" smtClean="0"/>
              <a:t>Coding-Advanced</a:t>
            </a:r>
            <a:endParaRPr lang="en-US" dirty="0"/>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64"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448752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B8024"/>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59404"/>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a:cs typeface="Arial"/>
              </a:defRPr>
            </a:lvl1pPr>
          </a:lstStyle>
          <a:p>
            <a:r>
              <a:rPr lang="en-US" dirty="0" smtClean="0"/>
              <a:t>Coding-Advanced</a:t>
            </a:r>
            <a:endParaRPr lang="en-US" dirty="0"/>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78332708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2"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486752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2"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217090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smtClean="0"/>
              <a:t>Coding-foundation</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5214810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latin typeface="Aria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2108740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90353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49986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slideLayout" Target="../slideLayouts/slideLayout111.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slideLayout" Target="../slideLayouts/slideLayout114.xml"/><Relationship Id="rId47" Type="http://schemas.openxmlformats.org/officeDocument/2006/relationships/slideLayout" Target="../slideLayouts/slideLayout119.xml"/><Relationship Id="rId50" Type="http://schemas.openxmlformats.org/officeDocument/2006/relationships/slideLayout" Target="../slideLayouts/slideLayout122.xml"/><Relationship Id="rId55" Type="http://schemas.openxmlformats.org/officeDocument/2006/relationships/slideLayout" Target="../slideLayouts/slideLayout127.xml"/><Relationship Id="rId63" Type="http://schemas.openxmlformats.org/officeDocument/2006/relationships/slideLayout" Target="../slideLayouts/slideLayout135.xml"/><Relationship Id="rId68" Type="http://schemas.openxmlformats.org/officeDocument/2006/relationships/slideLayout" Target="../slideLayouts/slideLayout140.xml"/><Relationship Id="rId7" Type="http://schemas.openxmlformats.org/officeDocument/2006/relationships/slideLayout" Target="../slideLayouts/slideLayout79.xml"/><Relationship Id="rId71" Type="http://schemas.openxmlformats.org/officeDocument/2006/relationships/slideLayout" Target="../slideLayouts/slideLayout143.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9" Type="http://schemas.openxmlformats.org/officeDocument/2006/relationships/slideLayout" Target="../slideLayouts/slideLayout101.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slideLayout" Target="../slideLayouts/slideLayout109.xml"/><Relationship Id="rId40" Type="http://schemas.openxmlformats.org/officeDocument/2006/relationships/slideLayout" Target="../slideLayouts/slideLayout112.xml"/><Relationship Id="rId45" Type="http://schemas.openxmlformats.org/officeDocument/2006/relationships/slideLayout" Target="../slideLayouts/slideLayout117.xml"/><Relationship Id="rId53" Type="http://schemas.openxmlformats.org/officeDocument/2006/relationships/slideLayout" Target="../slideLayouts/slideLayout125.xml"/><Relationship Id="rId58" Type="http://schemas.openxmlformats.org/officeDocument/2006/relationships/slideLayout" Target="../slideLayouts/slideLayout130.xml"/><Relationship Id="rId66" Type="http://schemas.openxmlformats.org/officeDocument/2006/relationships/slideLayout" Target="../slideLayouts/slideLayout138.xml"/><Relationship Id="rId74" Type="http://schemas.openxmlformats.org/officeDocument/2006/relationships/theme" Target="../theme/theme2.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49" Type="http://schemas.openxmlformats.org/officeDocument/2006/relationships/slideLayout" Target="../slideLayouts/slideLayout121.xml"/><Relationship Id="rId57" Type="http://schemas.openxmlformats.org/officeDocument/2006/relationships/slideLayout" Target="../slideLayouts/slideLayout129.xml"/><Relationship Id="rId61" Type="http://schemas.openxmlformats.org/officeDocument/2006/relationships/slideLayout" Target="../slideLayouts/slideLayout133.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4" Type="http://schemas.openxmlformats.org/officeDocument/2006/relationships/slideLayout" Target="../slideLayouts/slideLayout116.xml"/><Relationship Id="rId52" Type="http://schemas.openxmlformats.org/officeDocument/2006/relationships/slideLayout" Target="../slideLayouts/slideLayout124.xml"/><Relationship Id="rId60" Type="http://schemas.openxmlformats.org/officeDocument/2006/relationships/slideLayout" Target="../slideLayouts/slideLayout132.xml"/><Relationship Id="rId65" Type="http://schemas.openxmlformats.org/officeDocument/2006/relationships/slideLayout" Target="../slideLayouts/slideLayout137.xml"/><Relationship Id="rId73" Type="http://schemas.openxmlformats.org/officeDocument/2006/relationships/slideLayout" Target="../slideLayouts/slideLayout145.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43" Type="http://schemas.openxmlformats.org/officeDocument/2006/relationships/slideLayout" Target="../slideLayouts/slideLayout115.xml"/><Relationship Id="rId48" Type="http://schemas.openxmlformats.org/officeDocument/2006/relationships/slideLayout" Target="../slideLayouts/slideLayout120.xml"/><Relationship Id="rId56" Type="http://schemas.openxmlformats.org/officeDocument/2006/relationships/slideLayout" Target="../slideLayouts/slideLayout128.xml"/><Relationship Id="rId64" Type="http://schemas.openxmlformats.org/officeDocument/2006/relationships/slideLayout" Target="../slideLayouts/slideLayout136.xml"/><Relationship Id="rId69" Type="http://schemas.openxmlformats.org/officeDocument/2006/relationships/slideLayout" Target="../slideLayouts/slideLayout141.xml"/><Relationship Id="rId8" Type="http://schemas.openxmlformats.org/officeDocument/2006/relationships/slideLayout" Target="../slideLayouts/slideLayout80.xml"/><Relationship Id="rId51" Type="http://schemas.openxmlformats.org/officeDocument/2006/relationships/slideLayout" Target="../slideLayouts/slideLayout123.xml"/><Relationship Id="rId72" Type="http://schemas.openxmlformats.org/officeDocument/2006/relationships/slideLayout" Target="../slideLayouts/slideLayout144.xml"/><Relationship Id="rId3" Type="http://schemas.openxmlformats.org/officeDocument/2006/relationships/slideLayout" Target="../slideLayouts/slideLayout75.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slideLayout" Target="../slideLayouts/slideLayout110.xml"/><Relationship Id="rId46" Type="http://schemas.openxmlformats.org/officeDocument/2006/relationships/slideLayout" Target="../slideLayouts/slideLayout118.xml"/><Relationship Id="rId59" Type="http://schemas.openxmlformats.org/officeDocument/2006/relationships/slideLayout" Target="../slideLayouts/slideLayout131.xml"/><Relationship Id="rId67" Type="http://schemas.openxmlformats.org/officeDocument/2006/relationships/slideLayout" Target="../slideLayouts/slideLayout139.xml"/><Relationship Id="rId20" Type="http://schemas.openxmlformats.org/officeDocument/2006/relationships/slideLayout" Target="../slideLayouts/slideLayout92.xml"/><Relationship Id="rId41" Type="http://schemas.openxmlformats.org/officeDocument/2006/relationships/slideLayout" Target="../slideLayouts/slideLayout113.xml"/><Relationship Id="rId54" Type="http://schemas.openxmlformats.org/officeDocument/2006/relationships/slideLayout" Target="../slideLayouts/slideLayout126.xml"/><Relationship Id="rId62" Type="http://schemas.openxmlformats.org/officeDocument/2006/relationships/slideLayout" Target="../slideLayouts/slideLayout134.xml"/><Relationship Id="rId70" Type="http://schemas.openxmlformats.org/officeDocument/2006/relationships/slideLayout" Target="../slideLayouts/slideLayout142.xml"/><Relationship Id="rId1" Type="http://schemas.openxmlformats.org/officeDocument/2006/relationships/slideLayout" Target="../slideLayouts/slideLayout73.xml"/><Relationship Id="rId6"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858298"/>
      </p:ext>
    </p:extLst>
  </p:cSld>
  <p:clrMap bg1="lt1" tx1="dk1" bg2="lt2" tx2="dk2" accent1="accent1" accent2="accent2" accent3="accent3" accent4="accent4" accent5="accent5" accent6="accent6" hlink="hlink" folHlink="folHlink"/>
  <p:sldLayoutIdLst>
    <p:sldLayoutId id="2147483775" r:id="rId1"/>
    <p:sldLayoutId id="2147483782" r:id="rId2"/>
    <p:sldLayoutId id="2147483651" r:id="rId3"/>
    <p:sldLayoutId id="2147483783" r:id="rId4"/>
    <p:sldLayoutId id="2147483784" r:id="rId5"/>
    <p:sldLayoutId id="2147483652" r:id="rId6"/>
    <p:sldLayoutId id="2147483733" r:id="rId7"/>
    <p:sldLayoutId id="2147483655" r:id="rId8"/>
    <p:sldLayoutId id="2147483716" r:id="rId9"/>
    <p:sldLayoutId id="2147483717" r:id="rId10"/>
    <p:sldLayoutId id="2147483697" r:id="rId11"/>
    <p:sldLayoutId id="2147483802" r:id="rId12"/>
    <p:sldLayoutId id="2147483696" r:id="rId13"/>
    <p:sldLayoutId id="2147483761" r:id="rId14"/>
    <p:sldLayoutId id="2147483719" r:id="rId15"/>
    <p:sldLayoutId id="2147483778" r:id="rId16"/>
    <p:sldLayoutId id="2147483762" r:id="rId17"/>
    <p:sldLayoutId id="2147483779" r:id="rId18"/>
    <p:sldLayoutId id="2147483767" r:id="rId19"/>
    <p:sldLayoutId id="2147483749" r:id="rId20"/>
    <p:sldLayoutId id="2147483786" r:id="rId21"/>
    <p:sldLayoutId id="2147483795" r:id="rId22"/>
    <p:sldLayoutId id="2147483787" r:id="rId23"/>
    <p:sldLayoutId id="2147483788" r:id="rId24"/>
    <p:sldLayoutId id="2147483701" r:id="rId25"/>
    <p:sldLayoutId id="2147483711" r:id="rId26"/>
    <p:sldLayoutId id="2147483789" r:id="rId27"/>
    <p:sldLayoutId id="2147483772" r:id="rId28"/>
    <p:sldLayoutId id="2147483773" r:id="rId29"/>
    <p:sldLayoutId id="2147483785" r:id="rId30"/>
    <p:sldLayoutId id="2147483735" r:id="rId31"/>
    <p:sldLayoutId id="2147483796" r:id="rId32"/>
    <p:sldLayoutId id="2147483752" r:id="rId33"/>
    <p:sldLayoutId id="2147483743" r:id="rId34"/>
    <p:sldLayoutId id="2147483702" r:id="rId35"/>
    <p:sldLayoutId id="2147483712" r:id="rId36"/>
    <p:sldLayoutId id="2147483764" r:id="rId37"/>
    <p:sldLayoutId id="2147483770" r:id="rId38"/>
    <p:sldLayoutId id="2147483771" r:id="rId39"/>
    <p:sldLayoutId id="2147483792" r:id="rId40"/>
    <p:sldLayoutId id="2147483736" r:id="rId41"/>
    <p:sldLayoutId id="2147483797" r:id="rId42"/>
    <p:sldLayoutId id="2147483746" r:id="rId43"/>
    <p:sldLayoutId id="2147483745" r:id="rId44"/>
    <p:sldLayoutId id="2147483703" r:id="rId45"/>
    <p:sldLayoutId id="2147483713" r:id="rId46"/>
    <p:sldLayoutId id="2147483763" r:id="rId47"/>
    <p:sldLayoutId id="2147483768" r:id="rId48"/>
    <p:sldLayoutId id="2147483769" r:id="rId49"/>
    <p:sldLayoutId id="2147483791" r:id="rId50"/>
    <p:sldLayoutId id="2147483734" r:id="rId51"/>
    <p:sldLayoutId id="2147483798" r:id="rId52"/>
    <p:sldLayoutId id="2147483751" r:id="rId53"/>
    <p:sldLayoutId id="2147483741" r:id="rId54"/>
    <p:sldLayoutId id="2147483704" r:id="rId55"/>
    <p:sldLayoutId id="2147483714" r:id="rId56"/>
    <p:sldLayoutId id="2147483780" r:id="rId57"/>
    <p:sldLayoutId id="2147483766" r:id="rId58"/>
    <p:sldLayoutId id="2147483777" r:id="rId59"/>
    <p:sldLayoutId id="2147483793" r:id="rId60"/>
    <p:sldLayoutId id="2147483737" r:id="rId61"/>
    <p:sldLayoutId id="2147483799" r:id="rId62"/>
    <p:sldLayoutId id="2147483748" r:id="rId63"/>
    <p:sldLayoutId id="2147483747" r:id="rId64"/>
    <p:sldLayoutId id="2147483800" r:id="rId65"/>
    <p:sldLayoutId id="2147483707" r:id="rId66"/>
    <p:sldLayoutId id="2147483801" r:id="rId67"/>
    <p:sldLayoutId id="2147483750" r:id="rId68"/>
    <p:sldLayoutId id="2147483774" r:id="rId69"/>
    <p:sldLayoutId id="2147483776" r:id="rId70"/>
    <p:sldLayoutId id="2147483803" r:id="rId71"/>
    <p:sldLayoutId id="2147483804" r:id="rId72"/>
  </p:sldLayoutIdLst>
  <p:hf hdr="0" ftr="0" dt="0"/>
  <p:txStyles>
    <p:titleStyle>
      <a:lvl1pPr algn="ctr" defTabSz="648019" rtl="0" eaLnBrk="1" latinLnBrk="0" hangingPunct="1">
        <a:spcBef>
          <a:spcPct val="0"/>
        </a:spcBef>
        <a:buNone/>
        <a:defRPr sz="6301" kern="1200">
          <a:solidFill>
            <a:schemeClr val="tx1"/>
          </a:solidFill>
          <a:latin typeface="+mj-lt"/>
          <a:ea typeface="+mj-ea"/>
          <a:cs typeface="+mj-cs"/>
        </a:defRPr>
      </a:lvl1pPr>
    </p:titleStyle>
    <p:bodyStyle>
      <a:lvl1pPr marL="486013" indent="-486013" algn="l" defTabSz="648019" rtl="0" eaLnBrk="1" latinLnBrk="0" hangingPunct="1">
        <a:spcBef>
          <a:spcPct val="20000"/>
        </a:spcBef>
        <a:buFont typeface="Arial"/>
        <a:buChar char="•"/>
        <a:defRPr sz="4601" kern="1200">
          <a:solidFill>
            <a:schemeClr val="tx1"/>
          </a:solidFill>
          <a:latin typeface="+mn-lt"/>
          <a:ea typeface="+mn-ea"/>
          <a:cs typeface="+mn-cs"/>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p:bodyStyle>
    <p:otherStyle>
      <a:defPPr>
        <a:defRPr lang="en-US"/>
      </a:defPPr>
      <a:lvl1pPr marL="0" algn="l" defTabSz="648019" rtl="0" eaLnBrk="1" latinLnBrk="0" hangingPunct="1">
        <a:defRPr sz="2601" kern="1200">
          <a:solidFill>
            <a:schemeClr val="tx1"/>
          </a:solidFill>
          <a:latin typeface="+mn-lt"/>
          <a:ea typeface="+mn-ea"/>
          <a:cs typeface="+mn-cs"/>
        </a:defRPr>
      </a:lvl1pPr>
      <a:lvl2pPr marL="648019" algn="l" defTabSz="648019" rtl="0" eaLnBrk="1" latinLnBrk="0" hangingPunct="1">
        <a:defRPr sz="2601" kern="1200">
          <a:solidFill>
            <a:schemeClr val="tx1"/>
          </a:solidFill>
          <a:latin typeface="+mn-lt"/>
          <a:ea typeface="+mn-ea"/>
          <a:cs typeface="+mn-cs"/>
        </a:defRPr>
      </a:lvl2pPr>
      <a:lvl3pPr marL="1296037" algn="l" defTabSz="648019" rtl="0" eaLnBrk="1" latinLnBrk="0" hangingPunct="1">
        <a:defRPr sz="2601" kern="1200">
          <a:solidFill>
            <a:schemeClr val="tx1"/>
          </a:solidFill>
          <a:latin typeface="+mn-lt"/>
          <a:ea typeface="+mn-ea"/>
          <a:cs typeface="+mn-cs"/>
        </a:defRPr>
      </a:lvl3pPr>
      <a:lvl4pPr marL="1944057" algn="l" defTabSz="648019" rtl="0" eaLnBrk="1" latinLnBrk="0" hangingPunct="1">
        <a:defRPr sz="2601" kern="1200">
          <a:solidFill>
            <a:schemeClr val="tx1"/>
          </a:solidFill>
          <a:latin typeface="+mn-lt"/>
          <a:ea typeface="+mn-ea"/>
          <a:cs typeface="+mn-cs"/>
        </a:defRPr>
      </a:lvl4pPr>
      <a:lvl5pPr marL="2592074" algn="l" defTabSz="648019" rtl="0" eaLnBrk="1" latinLnBrk="0" hangingPunct="1">
        <a:defRPr sz="2601" kern="1200">
          <a:solidFill>
            <a:schemeClr val="tx1"/>
          </a:solidFill>
          <a:latin typeface="+mn-lt"/>
          <a:ea typeface="+mn-ea"/>
          <a:cs typeface="+mn-cs"/>
        </a:defRPr>
      </a:lvl5pPr>
      <a:lvl6pPr marL="3240093" algn="l" defTabSz="648019" rtl="0" eaLnBrk="1" latinLnBrk="0" hangingPunct="1">
        <a:defRPr sz="2601" kern="1200">
          <a:solidFill>
            <a:schemeClr val="tx1"/>
          </a:solidFill>
          <a:latin typeface="+mn-lt"/>
          <a:ea typeface="+mn-ea"/>
          <a:cs typeface="+mn-cs"/>
        </a:defRPr>
      </a:lvl6pPr>
      <a:lvl7pPr marL="3888111" algn="l" defTabSz="648019" rtl="0" eaLnBrk="1" latinLnBrk="0" hangingPunct="1">
        <a:defRPr sz="2601" kern="1200">
          <a:solidFill>
            <a:schemeClr val="tx1"/>
          </a:solidFill>
          <a:latin typeface="+mn-lt"/>
          <a:ea typeface="+mn-ea"/>
          <a:cs typeface="+mn-cs"/>
        </a:defRPr>
      </a:lvl7pPr>
      <a:lvl8pPr marL="4536130" algn="l" defTabSz="648019" rtl="0" eaLnBrk="1" latinLnBrk="0" hangingPunct="1">
        <a:defRPr sz="2601" kern="1200">
          <a:solidFill>
            <a:schemeClr val="tx1"/>
          </a:solidFill>
          <a:latin typeface="+mn-lt"/>
          <a:ea typeface="+mn-ea"/>
          <a:cs typeface="+mn-cs"/>
        </a:defRPr>
      </a:lvl8pPr>
      <a:lvl9pPr marL="5184149" algn="l" defTabSz="648019" rtl="0" eaLnBrk="1" latinLnBrk="0" hangingPunct="1">
        <a:defRPr sz="26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482650"/>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 id="2147483836" r:id="rId30"/>
    <p:sldLayoutId id="2147483837" r:id="rId31"/>
    <p:sldLayoutId id="2147483838" r:id="rId32"/>
    <p:sldLayoutId id="2147483839" r:id="rId33"/>
    <p:sldLayoutId id="2147483840" r:id="rId34"/>
    <p:sldLayoutId id="2147483841" r:id="rId35"/>
    <p:sldLayoutId id="2147483842" r:id="rId36"/>
    <p:sldLayoutId id="2147483843" r:id="rId37"/>
    <p:sldLayoutId id="2147483844" r:id="rId38"/>
    <p:sldLayoutId id="2147483845" r:id="rId39"/>
    <p:sldLayoutId id="2147483846" r:id="rId40"/>
    <p:sldLayoutId id="2147483847" r:id="rId41"/>
    <p:sldLayoutId id="2147483848" r:id="rId42"/>
    <p:sldLayoutId id="2147483849"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59" r:id="rId53"/>
    <p:sldLayoutId id="2147483860" r:id="rId54"/>
    <p:sldLayoutId id="2147483861" r:id="rId55"/>
    <p:sldLayoutId id="2147483862" r:id="rId56"/>
    <p:sldLayoutId id="2147483863" r:id="rId57"/>
    <p:sldLayoutId id="2147483864" r:id="rId58"/>
    <p:sldLayoutId id="2147483865" r:id="rId59"/>
    <p:sldLayoutId id="2147483866" r:id="rId60"/>
    <p:sldLayoutId id="2147483867" r:id="rId61"/>
    <p:sldLayoutId id="2147483868" r:id="rId62"/>
    <p:sldLayoutId id="2147483869" r:id="rId63"/>
    <p:sldLayoutId id="2147483870" r:id="rId64"/>
    <p:sldLayoutId id="2147483871" r:id="rId65"/>
    <p:sldLayoutId id="2147483872" r:id="rId66"/>
    <p:sldLayoutId id="2147483873" r:id="rId67"/>
    <p:sldLayoutId id="2147483874" r:id="rId68"/>
    <p:sldLayoutId id="2147483875" r:id="rId69"/>
    <p:sldLayoutId id="2147483876" r:id="rId70"/>
    <p:sldLayoutId id="2147483877" r:id="rId71"/>
    <p:sldLayoutId id="2147483878" r:id="rId72"/>
    <p:sldLayoutId id="2147483879" r:id="rId73"/>
  </p:sldLayoutIdLst>
  <p:hf hdr="0" ftr="0" dt="0"/>
  <p:txStyles>
    <p:titleStyle>
      <a:lvl1pPr algn="ctr" defTabSz="647695" rtl="0" eaLnBrk="1" latinLnBrk="0" hangingPunct="1">
        <a:spcBef>
          <a:spcPct val="0"/>
        </a:spcBef>
        <a:buNone/>
        <a:defRPr sz="6298" kern="1200">
          <a:solidFill>
            <a:schemeClr val="tx1"/>
          </a:solidFill>
          <a:latin typeface="+mj-lt"/>
          <a:ea typeface="+mj-ea"/>
          <a:cs typeface="+mj-cs"/>
        </a:defRPr>
      </a:lvl1pPr>
    </p:titleStyle>
    <p:body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47695" rtl="0" eaLnBrk="1" latinLnBrk="0" hangingPunct="1">
        <a:defRPr sz="2600" kern="1200">
          <a:solidFill>
            <a:schemeClr val="tx1"/>
          </a:solidFill>
          <a:latin typeface="+mn-lt"/>
          <a:ea typeface="+mn-ea"/>
          <a:cs typeface="+mn-cs"/>
        </a:defRPr>
      </a:lvl1pPr>
      <a:lvl2pPr marL="647695" algn="l" defTabSz="647695" rtl="0" eaLnBrk="1" latinLnBrk="0" hangingPunct="1">
        <a:defRPr sz="2600" kern="1200">
          <a:solidFill>
            <a:schemeClr val="tx1"/>
          </a:solidFill>
          <a:latin typeface="+mn-lt"/>
          <a:ea typeface="+mn-ea"/>
          <a:cs typeface="+mn-cs"/>
        </a:defRPr>
      </a:lvl2pPr>
      <a:lvl3pPr marL="1295389" algn="l" defTabSz="647695" rtl="0" eaLnBrk="1" latinLnBrk="0" hangingPunct="1">
        <a:defRPr sz="2600" kern="1200">
          <a:solidFill>
            <a:schemeClr val="tx1"/>
          </a:solidFill>
          <a:latin typeface="+mn-lt"/>
          <a:ea typeface="+mn-ea"/>
          <a:cs typeface="+mn-cs"/>
        </a:defRPr>
      </a:lvl3pPr>
      <a:lvl4pPr marL="1943085" algn="l" defTabSz="647695" rtl="0" eaLnBrk="1" latinLnBrk="0" hangingPunct="1">
        <a:defRPr sz="2600" kern="1200">
          <a:solidFill>
            <a:schemeClr val="tx1"/>
          </a:solidFill>
          <a:latin typeface="+mn-lt"/>
          <a:ea typeface="+mn-ea"/>
          <a:cs typeface="+mn-cs"/>
        </a:defRPr>
      </a:lvl4pPr>
      <a:lvl5pPr marL="2590778" algn="l" defTabSz="647695" rtl="0" eaLnBrk="1" latinLnBrk="0" hangingPunct="1">
        <a:defRPr sz="2600" kern="1200">
          <a:solidFill>
            <a:schemeClr val="tx1"/>
          </a:solidFill>
          <a:latin typeface="+mn-lt"/>
          <a:ea typeface="+mn-ea"/>
          <a:cs typeface="+mn-cs"/>
        </a:defRPr>
      </a:lvl5pPr>
      <a:lvl6pPr marL="3238473" algn="l" defTabSz="647695" rtl="0" eaLnBrk="1" latinLnBrk="0" hangingPunct="1">
        <a:defRPr sz="2600" kern="1200">
          <a:solidFill>
            <a:schemeClr val="tx1"/>
          </a:solidFill>
          <a:latin typeface="+mn-lt"/>
          <a:ea typeface="+mn-ea"/>
          <a:cs typeface="+mn-cs"/>
        </a:defRPr>
      </a:lvl6pPr>
      <a:lvl7pPr marL="3886167" algn="l" defTabSz="647695" rtl="0" eaLnBrk="1" latinLnBrk="0" hangingPunct="1">
        <a:defRPr sz="2600" kern="1200">
          <a:solidFill>
            <a:schemeClr val="tx1"/>
          </a:solidFill>
          <a:latin typeface="+mn-lt"/>
          <a:ea typeface="+mn-ea"/>
          <a:cs typeface="+mn-cs"/>
        </a:defRPr>
      </a:lvl7pPr>
      <a:lvl8pPr marL="4533862" algn="l" defTabSz="647695" rtl="0" eaLnBrk="1" latinLnBrk="0" hangingPunct="1">
        <a:defRPr sz="2600" kern="1200">
          <a:solidFill>
            <a:schemeClr val="tx1"/>
          </a:solidFill>
          <a:latin typeface="+mn-lt"/>
          <a:ea typeface="+mn-ea"/>
          <a:cs typeface="+mn-cs"/>
        </a:defRPr>
      </a:lvl8pPr>
      <a:lvl9pPr marL="5181557" algn="l" defTabSz="64769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9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9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9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9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9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9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6.xml.rels><?xml version="1.0" encoding="UTF-8" standalone="yes"?>
<Relationships xmlns="http://schemas.openxmlformats.org/package/2006/relationships"><Relationship Id="rId3" Type="http://schemas.openxmlformats.org/officeDocument/2006/relationships/hyperlink" Target="http://programmers.stackexchange.com/questions/65705/how-to-code-faster-without-sacrificing-quality" TargetMode="External"/><Relationship Id="rId2" Type="http://schemas.openxmlformats.org/officeDocument/2006/relationships/hyperlink" Target="http://www.yolinux.com/TUTORIALS/LinuxTutorialPosixThreads.html" TargetMode="External"/><Relationship Id="rId1" Type="http://schemas.openxmlformats.org/officeDocument/2006/relationships/slideLayout" Target="../slideLayouts/slideLayout92.xml"/><Relationship Id="rId4" Type="http://schemas.openxmlformats.org/officeDocument/2006/relationships/hyperlink" Target="http://vim.wikia.com/wiki/Cscop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nl-NL" b="0" dirty="0" smtClean="0"/>
              <a:t>Coding-Proficient</a:t>
            </a:r>
            <a:endParaRPr lang="en-GB" dirty="0"/>
          </a:p>
        </p:txBody>
      </p:sp>
    </p:spTree>
    <p:extLst>
      <p:ext uri="{BB962C8B-B14F-4D97-AF65-F5344CB8AC3E}">
        <p14:creationId xmlns:p14="http://schemas.microsoft.com/office/powerpoint/2010/main" val="3487450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err="1"/>
              <a:t>cscope</a:t>
            </a:r>
            <a:endParaRPr lang="en-US" dirty="0"/>
          </a:p>
        </p:txBody>
      </p:sp>
      <p:sp>
        <p:nvSpPr>
          <p:cNvPr id="2" name="Rectangle 1"/>
          <p:cNvSpPr/>
          <p:nvPr/>
        </p:nvSpPr>
        <p:spPr>
          <a:xfrm>
            <a:off x="777240" y="2109352"/>
            <a:ext cx="10195559" cy="3231654"/>
          </a:xfrm>
          <a:prstGeom prst="rect">
            <a:avLst/>
          </a:prstGeom>
        </p:spPr>
        <p:txBody>
          <a:bodyPr wrap="square">
            <a:spAutoFit/>
          </a:bodyPr>
          <a:lstStyle/>
          <a:p>
            <a:pPr fontAlgn="auto">
              <a:spcAft>
                <a:spcPts val="0"/>
              </a:spcAft>
              <a:buFont typeface="Wingdings" panose="05000000000000000000" pitchFamily="2" charset="2"/>
              <a:buNone/>
              <a:defRPr/>
            </a:pPr>
            <a:r>
              <a:rPr lang="en-US" sz="2400" dirty="0">
                <a:latin typeface="Arial" pitchFamily="34" charset="0"/>
              </a:rPr>
              <a:t>What </a:t>
            </a:r>
            <a:r>
              <a:rPr lang="en-US" sz="2400" dirty="0" err="1">
                <a:latin typeface="Arial" pitchFamily="34" charset="0"/>
              </a:rPr>
              <a:t>cscope</a:t>
            </a:r>
            <a:r>
              <a:rPr lang="en-US" sz="2400" dirty="0">
                <a:latin typeface="Arial" pitchFamily="34" charset="0"/>
              </a:rPr>
              <a:t> can do</a:t>
            </a:r>
          </a:p>
          <a:p>
            <a:pPr marL="342900" indent="-342900" fontAlgn="auto">
              <a:spcAft>
                <a:spcPts val="0"/>
              </a:spcAft>
              <a:buFont typeface="Arial" panose="020B0604020202020204" pitchFamily="34" charset="0"/>
              <a:buChar char="•"/>
              <a:defRPr/>
            </a:pPr>
            <a:r>
              <a:rPr lang="en-US" sz="2000" dirty="0">
                <a:latin typeface="Arial" pitchFamily="34" charset="0"/>
              </a:rPr>
              <a:t>Find C symbols</a:t>
            </a:r>
          </a:p>
          <a:p>
            <a:pPr marL="342900" indent="-342900" fontAlgn="auto">
              <a:spcAft>
                <a:spcPts val="0"/>
              </a:spcAft>
              <a:buFont typeface="Arial" panose="020B0604020202020204" pitchFamily="34" charset="0"/>
              <a:buChar char="•"/>
              <a:defRPr/>
            </a:pPr>
            <a:r>
              <a:rPr lang="en-US" sz="2000" dirty="0">
                <a:latin typeface="Arial" pitchFamily="34" charset="0"/>
              </a:rPr>
              <a:t>Find global definitions</a:t>
            </a:r>
          </a:p>
          <a:p>
            <a:pPr marL="342900" indent="-342900" fontAlgn="auto">
              <a:spcAft>
                <a:spcPts val="0"/>
              </a:spcAft>
              <a:buFont typeface="Arial" panose="020B0604020202020204" pitchFamily="34" charset="0"/>
              <a:buChar char="•"/>
              <a:defRPr/>
            </a:pPr>
            <a:r>
              <a:rPr lang="en-US" sz="2000" dirty="0">
                <a:latin typeface="Arial" pitchFamily="34" charset="0"/>
              </a:rPr>
              <a:t>Find functions called by give function</a:t>
            </a:r>
          </a:p>
          <a:p>
            <a:pPr marL="342900" indent="-342900" fontAlgn="auto">
              <a:spcAft>
                <a:spcPts val="0"/>
              </a:spcAft>
              <a:buFont typeface="Arial" panose="020B0604020202020204" pitchFamily="34" charset="0"/>
              <a:buChar char="•"/>
              <a:defRPr/>
            </a:pPr>
            <a:r>
              <a:rPr lang="en-US" sz="2000" dirty="0">
                <a:latin typeface="Arial" pitchFamily="34" charset="0"/>
              </a:rPr>
              <a:t>Find functions calling given function</a:t>
            </a:r>
          </a:p>
          <a:p>
            <a:pPr marL="342900" indent="-342900" fontAlgn="auto">
              <a:spcAft>
                <a:spcPts val="0"/>
              </a:spcAft>
              <a:buFont typeface="Arial" panose="020B0604020202020204" pitchFamily="34" charset="0"/>
              <a:buChar char="•"/>
              <a:defRPr/>
            </a:pPr>
            <a:r>
              <a:rPr lang="en-US" sz="2000" dirty="0">
                <a:latin typeface="Arial" pitchFamily="34" charset="0"/>
              </a:rPr>
              <a:t>Find given text string</a:t>
            </a:r>
          </a:p>
          <a:p>
            <a:pPr marL="342900" indent="-342900" fontAlgn="auto">
              <a:spcAft>
                <a:spcPts val="0"/>
              </a:spcAft>
              <a:buFont typeface="Arial" panose="020B0604020202020204" pitchFamily="34" charset="0"/>
              <a:buChar char="•"/>
              <a:defRPr/>
            </a:pPr>
            <a:r>
              <a:rPr lang="en-US" sz="2000" dirty="0">
                <a:latin typeface="Arial" pitchFamily="34" charset="0"/>
              </a:rPr>
              <a:t>Find a file</a:t>
            </a:r>
          </a:p>
          <a:p>
            <a:pPr marL="342900" indent="-342900" fontAlgn="auto">
              <a:spcAft>
                <a:spcPts val="0"/>
              </a:spcAft>
              <a:buFont typeface="Arial" panose="020B0604020202020204" pitchFamily="34" charset="0"/>
              <a:buChar char="•"/>
              <a:defRPr/>
            </a:pPr>
            <a:r>
              <a:rPr lang="en-US" sz="2000" dirty="0">
                <a:latin typeface="Arial" pitchFamily="34" charset="0"/>
              </a:rPr>
              <a:t>Find files #including a file:</a:t>
            </a:r>
          </a:p>
          <a:p>
            <a:pPr marL="342900" indent="-342900" fontAlgn="auto">
              <a:spcAft>
                <a:spcPts val="0"/>
              </a:spcAft>
              <a:buFont typeface="Arial" panose="020B0604020202020204" pitchFamily="34" charset="0"/>
              <a:buChar char="•"/>
              <a:defRPr/>
            </a:pPr>
            <a:r>
              <a:rPr lang="en-US" sz="2000" dirty="0">
                <a:latin typeface="Arial" pitchFamily="34" charset="0"/>
              </a:rPr>
              <a:t>Find all function definitions</a:t>
            </a:r>
          </a:p>
          <a:p>
            <a:endParaRPr lang="en-US" altLang="en-US" sz="2000" dirty="0"/>
          </a:p>
        </p:txBody>
      </p:sp>
    </p:spTree>
    <p:extLst>
      <p:ext uri="{BB962C8B-B14F-4D97-AF65-F5344CB8AC3E}">
        <p14:creationId xmlns:p14="http://schemas.microsoft.com/office/powerpoint/2010/main" val="375815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t>Autocomplete with vim</a:t>
            </a:r>
            <a:endParaRPr lang="en-US" dirty="0"/>
          </a:p>
        </p:txBody>
      </p:sp>
      <p:sp>
        <p:nvSpPr>
          <p:cNvPr id="6" name="Rectangle 3"/>
          <p:cNvSpPr>
            <a:spLocks noGrp="1"/>
          </p:cNvSpPr>
          <p:nvPr>
            <p:ph type="body" sz="quarter" idx="4294967295"/>
          </p:nvPr>
        </p:nvSpPr>
        <p:spPr bwMode="auto">
          <a:xfrm>
            <a:off x="742950" y="2446338"/>
            <a:ext cx="8069263" cy="835025"/>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p>
            <a:r>
              <a:rPr lang="en-US" altLang="en-US" sz="2400" dirty="0" smtClean="0">
                <a:latin typeface="Arial" panose="020B0604020202020204" pitchFamily="34" charset="0"/>
              </a:rPr>
              <a:t>Auto Complete with vim</a:t>
            </a:r>
          </a:p>
          <a:p>
            <a:endParaRPr lang="en-US" altLang="en-US" sz="2200" dirty="0" smtClean="0">
              <a:latin typeface="Arial" panose="020B0604020202020204" pitchFamily="34" charset="0"/>
            </a:endParaRPr>
          </a:p>
          <a:p>
            <a:pPr lvl="2"/>
            <a:endParaRPr lang="en-US" altLang="en-US" sz="2200" dirty="0" smtClean="0">
              <a:latin typeface="Arial" panose="020B0604020202020204" pitchFamily="34"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023" y="4039973"/>
            <a:ext cx="4757737"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7860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t>Be more organized</a:t>
            </a:r>
            <a:endParaRPr lang="en-US" dirty="0"/>
          </a:p>
        </p:txBody>
      </p:sp>
      <p:sp>
        <p:nvSpPr>
          <p:cNvPr id="5" name="Content Placeholder 1"/>
          <p:cNvSpPr txBox="1">
            <a:spLocks/>
          </p:cNvSpPr>
          <p:nvPr/>
        </p:nvSpPr>
        <p:spPr>
          <a:xfrm>
            <a:off x="868680" y="2518410"/>
            <a:ext cx="11921490" cy="4860925"/>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sz="2400" dirty="0" smtClean="0"/>
              <a:t>Frame the code carefully with intent of getting it right the very first time</a:t>
            </a:r>
          </a:p>
          <a:p>
            <a:pPr>
              <a:defRPr/>
            </a:pPr>
            <a:r>
              <a:rPr lang="en-US" sz="2400" dirty="0" smtClean="0"/>
              <a:t>When writing a function</a:t>
            </a:r>
          </a:p>
          <a:p>
            <a:pPr marL="914400" lvl="1" indent="-457200">
              <a:buFont typeface="+mj-lt"/>
              <a:buAutoNum type="arabicPeriod"/>
              <a:defRPr/>
            </a:pPr>
            <a:r>
              <a:rPr lang="en-US" sz="2000" dirty="0" smtClean="0"/>
              <a:t>Write the prototype and rough flow</a:t>
            </a:r>
          </a:p>
          <a:p>
            <a:pPr marL="914400" lvl="1" indent="-457200">
              <a:buFont typeface="+mj-lt"/>
              <a:buAutoNum type="arabicPeriod"/>
              <a:defRPr/>
            </a:pPr>
            <a:r>
              <a:rPr lang="en-US" sz="2000" dirty="0" smtClean="0"/>
              <a:t>Evaluate the flow – apply factoring</a:t>
            </a:r>
          </a:p>
          <a:p>
            <a:pPr marL="914400" lvl="1" indent="-457200">
              <a:buFont typeface="+mj-lt"/>
              <a:buAutoNum type="arabicPeriod"/>
              <a:defRPr/>
            </a:pPr>
            <a:r>
              <a:rPr lang="en-US" sz="2000" dirty="0" smtClean="0"/>
              <a:t>Is the function cohesive and clear?</a:t>
            </a:r>
          </a:p>
          <a:p>
            <a:pPr marL="1371600" lvl="2" indent="-457200">
              <a:buFont typeface="+mj-lt"/>
              <a:buAutoNum type="alphaLcPeriod"/>
              <a:defRPr/>
            </a:pPr>
            <a:r>
              <a:rPr lang="en-US" sz="2000" dirty="0" smtClean="0"/>
              <a:t>No? Break the function into smaller functions</a:t>
            </a:r>
          </a:p>
          <a:p>
            <a:pPr marL="1771650" lvl="3" indent="-457200">
              <a:buFont typeface="+mj-lt"/>
              <a:buAutoNum type="alphaLcPeriod"/>
              <a:defRPr/>
            </a:pPr>
            <a:r>
              <a:rPr lang="en-US" sz="2000" dirty="0" smtClean="0"/>
              <a:t>Repeat from step 1.</a:t>
            </a:r>
          </a:p>
          <a:p>
            <a:pPr marL="1314450" lvl="2" indent="-457200">
              <a:buFont typeface="+mj-lt"/>
              <a:buAutoNum type="alphaLcPeriod"/>
              <a:defRPr/>
            </a:pPr>
            <a:r>
              <a:rPr lang="en-US" sz="2000" dirty="0" smtClean="0"/>
              <a:t>Yes, time to write the code for the resultant functions</a:t>
            </a:r>
          </a:p>
          <a:p>
            <a:pPr marL="914400" lvl="1" indent="-457200">
              <a:buFont typeface="+mj-lt"/>
              <a:buAutoNum type="arabicPeriod"/>
              <a:defRPr/>
            </a:pPr>
            <a:endParaRPr lang="en-US" dirty="0"/>
          </a:p>
        </p:txBody>
      </p:sp>
    </p:spTree>
    <p:extLst>
      <p:ext uri="{BB962C8B-B14F-4D97-AF65-F5344CB8AC3E}">
        <p14:creationId xmlns:p14="http://schemas.microsoft.com/office/powerpoint/2010/main" val="1216174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t>Zero Errors</a:t>
            </a:r>
            <a:endParaRPr lang="en-US" dirty="0"/>
          </a:p>
        </p:txBody>
      </p:sp>
      <p:sp>
        <p:nvSpPr>
          <p:cNvPr id="4" name="Text Placeholder 3"/>
          <p:cNvSpPr>
            <a:spLocks noGrp="1"/>
          </p:cNvSpPr>
          <p:nvPr>
            <p:ph type="body" sz="quarter" idx="4294967295"/>
          </p:nvPr>
        </p:nvSpPr>
        <p:spPr>
          <a:xfrm>
            <a:off x="1097280" y="2366328"/>
            <a:ext cx="8069263" cy="1730375"/>
          </a:xfrm>
          <a:prstGeom prst="rect">
            <a:avLst/>
          </a:prstGeom>
          <a:noFill/>
        </p:spPr>
        <p:txBody>
          <a:bodyPr>
            <a:normAutofit fontScale="62500" lnSpcReduction="20000"/>
          </a:bodyPr>
          <a:lstStyle/>
          <a:p>
            <a:pPr fontAlgn="auto">
              <a:spcAft>
                <a:spcPts val="0"/>
              </a:spcAft>
              <a:defRPr/>
            </a:pPr>
            <a:r>
              <a:rPr lang="en-US" dirty="0" smtClean="0">
                <a:latin typeface="Arial" pitchFamily="34" charset="0"/>
              </a:rPr>
              <a:t>Self Review</a:t>
            </a:r>
          </a:p>
          <a:p>
            <a:pPr lvl="1" fontAlgn="auto">
              <a:spcAft>
                <a:spcPts val="0"/>
              </a:spcAft>
              <a:defRPr/>
            </a:pPr>
            <a:r>
              <a:rPr lang="en-US" dirty="0" smtClean="0">
                <a:latin typeface="Arial" pitchFamily="34" charset="0"/>
              </a:rPr>
              <a:t>Take time out to do self-review</a:t>
            </a:r>
          </a:p>
          <a:p>
            <a:pPr lvl="2" fontAlgn="auto">
              <a:spcAft>
                <a:spcPts val="0"/>
              </a:spcAft>
              <a:defRPr/>
            </a:pPr>
            <a:r>
              <a:rPr lang="en-US" dirty="0" smtClean="0">
                <a:latin typeface="Arial" pitchFamily="34" charset="0"/>
              </a:rPr>
              <a:t>Look at breaking your code</a:t>
            </a:r>
          </a:p>
          <a:p>
            <a:pPr lvl="2" fontAlgn="auto">
              <a:spcAft>
                <a:spcPts val="0"/>
              </a:spcAft>
              <a:defRPr/>
            </a:pPr>
            <a:r>
              <a:rPr lang="en-US" dirty="0" smtClean="0">
                <a:latin typeface="Arial" pitchFamily="34" charset="0"/>
              </a:rPr>
              <a:t>In every function, identify all possible Error Codes impacting the function</a:t>
            </a:r>
          </a:p>
          <a:p>
            <a:pPr lvl="1" fontAlgn="auto">
              <a:spcAft>
                <a:spcPts val="0"/>
              </a:spcAft>
              <a:defRPr/>
            </a:pPr>
            <a:endParaRPr lang="en-US" dirty="0" smtClean="0">
              <a:latin typeface="Arial" pitchFamily="34" charset="0"/>
            </a:endParaRPr>
          </a:p>
          <a:p>
            <a:pPr lvl="1" fontAlgn="auto">
              <a:spcAft>
                <a:spcPts val="0"/>
              </a:spcAft>
              <a:defRPr/>
            </a:pPr>
            <a:endParaRPr lang="en-US" dirty="0" smtClean="0">
              <a:latin typeface="Arial" pitchFamily="34" charset="0"/>
            </a:endParaRPr>
          </a:p>
          <a:p>
            <a:pPr fontAlgn="auto">
              <a:spcAft>
                <a:spcPts val="0"/>
              </a:spcAft>
              <a:defRPr/>
            </a:pPr>
            <a:endParaRPr lang="en-US" sz="2200" dirty="0" smtClean="0">
              <a:latin typeface="Arial" pitchFamily="34" charset="0"/>
            </a:endParaRPr>
          </a:p>
          <a:p>
            <a:pPr lvl="2" fontAlgn="auto">
              <a:spcAft>
                <a:spcPts val="0"/>
              </a:spcAft>
              <a:defRPr/>
            </a:pPr>
            <a:endParaRPr lang="en-US" sz="2200" dirty="0" smtClean="0">
              <a:latin typeface="Arial" pitchFamily="34" charset="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568" y="4096703"/>
            <a:ext cx="4837112" cy="331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2599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Coding Advanced - Objectives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5588" y="2513793"/>
            <a:ext cx="2830513"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Grp="1"/>
          </p:cNvSpPr>
          <p:nvPr>
            <p:ph type="body" sz="quarter" idx="4294967295"/>
          </p:nvPr>
        </p:nvSpPr>
        <p:spPr>
          <a:xfrm>
            <a:off x="1322257" y="2513793"/>
            <a:ext cx="5303838" cy="5186362"/>
          </a:xfrm>
          <a:prstGeom prst="rect">
            <a:avLst/>
          </a:prstGeom>
        </p:spPr>
        <p:txBody>
          <a:bodyPr>
            <a:normAutofit fontScale="47500" lnSpcReduction="20000"/>
          </a:bodyPr>
          <a:lstStyle/>
          <a:p>
            <a:pPr fontAlgn="auto">
              <a:spcAft>
                <a:spcPts val="0"/>
              </a:spcAft>
              <a:defRPr/>
            </a:pPr>
            <a:r>
              <a:rPr lang="en-US" dirty="0" smtClean="0">
                <a:latin typeface="Arial" pitchFamily="34" charset="0"/>
              </a:rPr>
              <a:t>To be a better developer by being able to: </a:t>
            </a:r>
          </a:p>
          <a:p>
            <a:pPr lvl="1" fontAlgn="auto">
              <a:spcAft>
                <a:spcPts val="0"/>
              </a:spcAft>
              <a:defRPr/>
            </a:pPr>
            <a:r>
              <a:rPr lang="en-US" dirty="0" smtClean="0">
                <a:solidFill>
                  <a:schemeClr val="bg1">
                    <a:lumMod val="75000"/>
                  </a:schemeClr>
                </a:solidFill>
                <a:latin typeface="Arial" pitchFamily="34" charset="0"/>
              </a:rPr>
              <a:t> Code has zero errors in very first attempt</a:t>
            </a:r>
          </a:p>
          <a:p>
            <a:pPr lvl="1" fontAlgn="auto">
              <a:spcAft>
                <a:spcPts val="0"/>
              </a:spcAft>
              <a:defRPr/>
            </a:pPr>
            <a:endParaRPr lang="en-US" dirty="0" smtClean="0">
              <a:solidFill>
                <a:schemeClr val="bg1">
                  <a:lumMod val="75000"/>
                </a:schemeClr>
              </a:solidFill>
              <a:latin typeface="Arial" pitchFamily="34" charset="0"/>
            </a:endParaRPr>
          </a:p>
          <a:p>
            <a:pPr lvl="1" fontAlgn="auto">
              <a:spcAft>
                <a:spcPts val="0"/>
              </a:spcAft>
              <a:defRPr/>
            </a:pPr>
            <a:r>
              <a:rPr lang="en-US" dirty="0" smtClean="0">
                <a:solidFill>
                  <a:schemeClr val="bg1">
                    <a:lumMod val="75000"/>
                  </a:schemeClr>
                </a:solidFill>
                <a:latin typeface="Arial" pitchFamily="34" charset="0"/>
              </a:rPr>
              <a:t>Cyclomatic complexity less than 10 for atleast 70% of code</a:t>
            </a:r>
          </a:p>
          <a:p>
            <a:pPr lvl="1" fontAlgn="auto">
              <a:spcAft>
                <a:spcPts val="0"/>
              </a:spcAft>
              <a:defRPr/>
            </a:pPr>
            <a:endParaRPr lang="en-US" dirty="0" smtClean="0">
              <a:solidFill>
                <a:schemeClr val="bg1">
                  <a:lumMod val="75000"/>
                </a:schemeClr>
              </a:solidFill>
              <a:latin typeface="Arial" pitchFamily="34" charset="0"/>
            </a:endParaRPr>
          </a:p>
          <a:p>
            <a:pPr lvl="1" fontAlgn="auto">
              <a:spcAft>
                <a:spcPts val="0"/>
              </a:spcAft>
              <a:defRPr/>
            </a:pPr>
            <a:r>
              <a:rPr lang="en-US" b="1" dirty="0" smtClean="0">
                <a:latin typeface="Arial" pitchFamily="34" charset="0"/>
              </a:rPr>
              <a:t>Written code is easily debugged remotely</a:t>
            </a:r>
          </a:p>
          <a:p>
            <a:pPr lvl="1" fontAlgn="auto">
              <a:spcAft>
                <a:spcPts val="0"/>
              </a:spcAft>
              <a:defRPr/>
            </a:pPr>
            <a:endParaRPr lang="en-US" dirty="0" smtClean="0">
              <a:solidFill>
                <a:schemeClr val="bg1">
                  <a:lumMod val="75000"/>
                </a:schemeClr>
              </a:solidFill>
              <a:latin typeface="Arial" pitchFamily="34" charset="0"/>
            </a:endParaRPr>
          </a:p>
          <a:p>
            <a:pPr lvl="1" fontAlgn="auto">
              <a:spcAft>
                <a:spcPts val="0"/>
              </a:spcAft>
              <a:defRPr/>
            </a:pPr>
            <a:r>
              <a:rPr lang="en-US" b="1" dirty="0" smtClean="0">
                <a:latin typeface="Arial" pitchFamily="34" charset="0"/>
              </a:rPr>
              <a:t>To be aware of already available libraries and to be able to use them efficiently</a:t>
            </a:r>
          </a:p>
          <a:p>
            <a:pPr lvl="1" fontAlgn="auto">
              <a:spcAft>
                <a:spcPts val="0"/>
              </a:spcAft>
              <a:defRPr/>
            </a:pPr>
            <a:endParaRPr lang="en-US" dirty="0" smtClean="0">
              <a:solidFill>
                <a:schemeClr val="bg1">
                  <a:lumMod val="75000"/>
                </a:schemeClr>
              </a:solidFill>
              <a:latin typeface="Arial" pitchFamily="34" charset="0"/>
            </a:endParaRPr>
          </a:p>
          <a:p>
            <a:pPr lvl="1" fontAlgn="auto">
              <a:spcAft>
                <a:spcPts val="0"/>
              </a:spcAft>
              <a:defRPr/>
            </a:pPr>
            <a:r>
              <a:rPr lang="en-US" b="1" dirty="0" smtClean="0">
                <a:latin typeface="Arial" pitchFamily="34" charset="0"/>
              </a:rPr>
              <a:t>To be able to produce portable code</a:t>
            </a:r>
          </a:p>
          <a:p>
            <a:pPr lvl="1" fontAlgn="auto">
              <a:spcAft>
                <a:spcPts val="0"/>
              </a:spcAft>
              <a:defRPr/>
            </a:pPr>
            <a:endParaRPr lang="en-US" dirty="0" smtClean="0">
              <a:solidFill>
                <a:schemeClr val="bg1">
                  <a:lumMod val="75000"/>
                </a:schemeClr>
              </a:solidFill>
              <a:latin typeface="Arial" pitchFamily="34" charset="0"/>
            </a:endParaRPr>
          </a:p>
        </p:txBody>
      </p:sp>
    </p:spTree>
    <p:extLst>
      <p:ext uri="{BB962C8B-B14F-4D97-AF65-F5344CB8AC3E}">
        <p14:creationId xmlns:p14="http://schemas.microsoft.com/office/powerpoint/2010/main" val="2702662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What do we do to enable debugging remotely</a:t>
            </a:r>
            <a:endParaRPr lang="en-US" dirty="0"/>
          </a:p>
        </p:txBody>
      </p:sp>
      <p:sp>
        <p:nvSpPr>
          <p:cNvPr id="4" name="Rectangle 2"/>
          <p:cNvSpPr txBox="1">
            <a:spLocks noChangeArrowheads="1"/>
          </p:cNvSpPr>
          <p:nvPr/>
        </p:nvSpPr>
        <p:spPr bwMode="auto">
          <a:xfrm>
            <a:off x="544669" y="2194055"/>
            <a:ext cx="5537200" cy="5441950"/>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buFont typeface="Wingdings" panose="05000000000000000000" pitchFamily="2" charset="2"/>
              <a:buNone/>
            </a:pPr>
            <a:r>
              <a:rPr lang="en-US" altLang="en-US" sz="2400" dirty="0" smtClean="0">
                <a:latin typeface="Arial" panose="020B0604020202020204" pitchFamily="34" charset="0"/>
              </a:rPr>
              <a:t>Traces</a:t>
            </a:r>
          </a:p>
          <a:p>
            <a:r>
              <a:rPr lang="en-US" altLang="en-US" sz="2400" dirty="0" smtClean="0">
                <a:latin typeface="Arial" panose="020B0604020202020204" pitchFamily="34" charset="0"/>
              </a:rPr>
              <a:t>Trace API to be used</a:t>
            </a:r>
          </a:p>
          <a:p>
            <a:r>
              <a:rPr lang="en-US" altLang="en-US" sz="2400" dirty="0" smtClean="0">
                <a:latin typeface="Arial" panose="020B0604020202020204" pitchFamily="34" charset="0"/>
              </a:rPr>
              <a:t>System Trace on/off</a:t>
            </a:r>
          </a:p>
          <a:p>
            <a:r>
              <a:rPr lang="en-US" altLang="en-US" sz="2400" dirty="0" smtClean="0">
                <a:latin typeface="Arial" panose="020B0604020202020204" pitchFamily="34" charset="0"/>
              </a:rPr>
              <a:t>Trace feature on/off</a:t>
            </a:r>
          </a:p>
          <a:p>
            <a:r>
              <a:rPr lang="en-US" altLang="en-US" sz="2400" dirty="0" smtClean="0">
                <a:latin typeface="Arial" panose="020B0604020202020204" pitchFamily="34" charset="0"/>
              </a:rPr>
              <a:t>Trace level </a:t>
            </a:r>
          </a:p>
          <a:p>
            <a:pPr lvl="1"/>
            <a:r>
              <a:rPr lang="en-US" altLang="en-US" sz="2400" dirty="0" smtClean="0">
                <a:latin typeface="Arial" panose="020B0604020202020204" pitchFamily="34" charset="0"/>
              </a:rPr>
              <a:t>Brief</a:t>
            </a:r>
          </a:p>
          <a:p>
            <a:pPr lvl="1"/>
            <a:r>
              <a:rPr lang="en-US" altLang="en-US" sz="2400" dirty="0" smtClean="0">
                <a:latin typeface="Arial" panose="020B0604020202020204" pitchFamily="34" charset="0"/>
              </a:rPr>
              <a:t>Detailed</a:t>
            </a:r>
          </a:p>
          <a:p>
            <a:r>
              <a:rPr lang="en-US" altLang="en-US" sz="2400" dirty="0" smtClean="0">
                <a:latin typeface="Arial" panose="020B0604020202020204" pitchFamily="34" charset="0"/>
              </a:rPr>
              <a:t>Trace message</a:t>
            </a:r>
          </a:p>
          <a:p>
            <a:r>
              <a:rPr lang="en-US" altLang="en-US" sz="2400" dirty="0" smtClean="0">
                <a:latin typeface="Arial" panose="020B0604020202020204" pitchFamily="34" charset="0"/>
              </a:rPr>
              <a:t>To be able to control Traces remotely</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3503" y="2720247"/>
            <a:ext cx="3192463"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69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1000"/>
                                        <p:tgtEl>
                                          <p:spTgt spid="4">
                                            <p:txEl>
                                              <p:pRg st="5" end="5"/>
                                            </p:txEl>
                                          </p:spTgt>
                                        </p:tgtEl>
                                      </p:cBhvr>
                                    </p:animEffect>
                                    <p:anim calcmode="lin" valueType="num">
                                      <p:cBhvr>
                                        <p:cTn id="4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fade">
                                      <p:cBhvr>
                                        <p:cTn id="45" dur="1000"/>
                                        <p:tgtEl>
                                          <p:spTgt spid="4">
                                            <p:txEl>
                                              <p:pRg st="6" end="6"/>
                                            </p:txEl>
                                          </p:spTgt>
                                        </p:tgtEl>
                                      </p:cBhvr>
                                    </p:animEffect>
                                    <p:anim calcmode="lin" valueType="num">
                                      <p:cBhvr>
                                        <p:cTn id="4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fade">
                                      <p:cBhvr>
                                        <p:cTn id="52" dur="1000"/>
                                        <p:tgtEl>
                                          <p:spTgt spid="4">
                                            <p:txEl>
                                              <p:pRg st="7" end="7"/>
                                            </p:txEl>
                                          </p:spTgt>
                                        </p:tgtEl>
                                      </p:cBhvr>
                                    </p:animEffect>
                                    <p:anim calcmode="lin" valueType="num">
                                      <p:cBhvr>
                                        <p:cTn id="5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animEffect transition="in" filter="fade">
                                      <p:cBhvr>
                                        <p:cTn id="59" dur="1000"/>
                                        <p:tgtEl>
                                          <p:spTgt spid="4">
                                            <p:txEl>
                                              <p:pRg st="8" end="8"/>
                                            </p:txEl>
                                          </p:spTgt>
                                        </p:tgtEl>
                                      </p:cBhvr>
                                    </p:animEffect>
                                    <p:anim calcmode="lin" valueType="num">
                                      <p:cBhvr>
                                        <p:cTn id="6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Tracing</a:t>
            </a:r>
            <a:endParaRPr lang="en-US" dirty="0"/>
          </a:p>
        </p:txBody>
      </p:sp>
      <p:sp>
        <p:nvSpPr>
          <p:cNvPr id="4" name="Rectangle 2"/>
          <p:cNvSpPr txBox="1">
            <a:spLocks noChangeArrowheads="1"/>
          </p:cNvSpPr>
          <p:nvPr/>
        </p:nvSpPr>
        <p:spPr>
          <a:xfrm>
            <a:off x="801973" y="2467365"/>
            <a:ext cx="10785424" cy="5440362"/>
          </a:xfrm>
          <a:prstGeom prst="rect">
            <a:avLst/>
          </a:prstGeom>
        </p:spPr>
        <p:txBody>
          <a:bodyPr>
            <a:normAutofit fontScale="85000" lnSpcReduction="1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smtClean="0"/>
              <a:t>The traces may be updated at compile time using a compile time flag or at runtime using:</a:t>
            </a:r>
          </a:p>
          <a:p>
            <a:pPr lvl="1">
              <a:defRPr/>
            </a:pPr>
            <a:r>
              <a:rPr lang="en-US" smtClean="0"/>
              <a:t>Command line arguments</a:t>
            </a:r>
          </a:p>
          <a:p>
            <a:pPr lvl="1">
              <a:defRPr/>
            </a:pPr>
            <a:r>
              <a:rPr lang="en-US" smtClean="0"/>
              <a:t>A config data file</a:t>
            </a:r>
          </a:p>
          <a:p>
            <a:pPr>
              <a:defRPr/>
            </a:pPr>
            <a:endParaRPr lang="en-US" smtClean="0"/>
          </a:p>
          <a:p>
            <a:pPr>
              <a:defRPr/>
            </a:pPr>
            <a:r>
              <a:rPr lang="en-US" smtClean="0"/>
              <a:t>The different levels of traces may be:</a:t>
            </a:r>
          </a:p>
          <a:p>
            <a:pPr lvl="1">
              <a:defRPr/>
            </a:pPr>
            <a:r>
              <a:rPr lang="en-US" smtClean="0"/>
              <a:t>NO_TRACE</a:t>
            </a:r>
          </a:p>
          <a:p>
            <a:pPr lvl="1">
              <a:defRPr/>
            </a:pPr>
            <a:r>
              <a:rPr lang="en-US" smtClean="0"/>
              <a:t>BRIEF_TRACE: </a:t>
            </a:r>
          </a:p>
          <a:p>
            <a:pPr lvl="1">
              <a:defRPr/>
            </a:pPr>
            <a:r>
              <a:rPr lang="en-US" smtClean="0"/>
              <a:t>DETAILED_TRACE: </a:t>
            </a:r>
          </a:p>
          <a:p>
            <a:pPr>
              <a:buFont typeface="Wingdings" panose="05000000000000000000" pitchFamily="2" charset="2"/>
              <a:buNone/>
              <a:defRPr/>
            </a:pPr>
            <a:endParaRPr lang="en-US" dirty="0" smtClean="0">
              <a:latin typeface="Arial" pitchFamily="34" charset="0"/>
            </a:endParaRPr>
          </a:p>
        </p:txBody>
      </p:sp>
    </p:spTree>
    <p:extLst>
      <p:ext uri="{BB962C8B-B14F-4D97-AF65-F5344CB8AC3E}">
        <p14:creationId xmlns:p14="http://schemas.microsoft.com/office/powerpoint/2010/main" val="258034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anim calcmode="lin" valueType="num">
                                      <p:cBhvr>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1000"/>
                                        <p:tgtEl>
                                          <p:spTgt spid="4">
                                            <p:txEl>
                                              <p:pRg st="5" end="5"/>
                                            </p:txEl>
                                          </p:spTgt>
                                        </p:tgtEl>
                                      </p:cBhvr>
                                    </p:animEffect>
                                    <p:anim calcmode="lin" valueType="num">
                                      <p:cBhvr>
                                        <p:cTn id="3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1000"/>
                                        <p:tgtEl>
                                          <p:spTgt spid="4">
                                            <p:txEl>
                                              <p:pRg st="6" end="6"/>
                                            </p:txEl>
                                          </p:spTgt>
                                        </p:tgtEl>
                                      </p:cBhvr>
                                    </p:animEffect>
                                    <p:anim calcmode="lin" valueType="num">
                                      <p:cBhvr>
                                        <p:cTn id="3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1000"/>
                                        <p:tgtEl>
                                          <p:spTgt spid="4">
                                            <p:txEl>
                                              <p:pRg st="7" end="7"/>
                                            </p:txEl>
                                          </p:spTgt>
                                        </p:tgtEl>
                                      </p:cBhvr>
                                    </p:animEffect>
                                    <p:anim calcmode="lin" valueType="num">
                                      <p:cBhvr>
                                        <p:cTn id="4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Error Handling</a:t>
            </a:r>
            <a:endParaRPr lang="en-US" dirty="0"/>
          </a:p>
        </p:txBody>
      </p:sp>
      <p:sp>
        <p:nvSpPr>
          <p:cNvPr id="4" name="Rectangle 2"/>
          <p:cNvSpPr txBox="1">
            <a:spLocks noChangeArrowheads="1"/>
          </p:cNvSpPr>
          <p:nvPr/>
        </p:nvSpPr>
        <p:spPr bwMode="auto">
          <a:xfrm>
            <a:off x="1266669" y="1941643"/>
            <a:ext cx="4914900" cy="5440362"/>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marL="338138"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800" dirty="0" smtClean="0"/>
              <a:t>Error Handling</a:t>
            </a:r>
          </a:p>
          <a:p>
            <a:pPr marL="738188" lvl="1"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Handling all possible errors</a:t>
            </a:r>
          </a:p>
          <a:p>
            <a:pPr marL="738188" lvl="1"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400" dirty="0" smtClean="0"/>
          </a:p>
          <a:p>
            <a:pPr marL="738188" lvl="1"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Uniform Error Handling Interface</a:t>
            </a:r>
          </a:p>
          <a:p>
            <a:pPr marL="738188" lvl="1"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400" dirty="0" smtClean="0"/>
          </a:p>
          <a:p>
            <a:pPr marL="738188" lvl="1"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Error Classification</a:t>
            </a:r>
          </a:p>
        </p:txBody>
      </p:sp>
      <p:pic>
        <p:nvPicPr>
          <p:cNvPr id="5" name="Picture 6" descr="http://www.scraps20.com/wp-content/uploads/2013/09/Confusing-Funny-Computer-Err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1874" y="3659318"/>
            <a:ext cx="4010025"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326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anim calcmode="lin" valueType="num">
                                      <p:cBhvr>
                                        <p:cTn id="2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smtClean="0">
                <a:latin typeface="Arial" panose="020B0604020202020204" pitchFamily="34" charset="0"/>
              </a:rPr>
              <a:t>Error Handling – Classification of Errors</a:t>
            </a:r>
            <a:endParaRPr lang="en-US" dirty="0"/>
          </a:p>
        </p:txBody>
      </p:sp>
      <p:sp>
        <p:nvSpPr>
          <p:cNvPr id="4" name="Rectangle 2"/>
          <p:cNvSpPr txBox="1">
            <a:spLocks noChangeArrowheads="1"/>
          </p:cNvSpPr>
          <p:nvPr/>
        </p:nvSpPr>
        <p:spPr>
          <a:xfrm>
            <a:off x="667061" y="2272494"/>
            <a:ext cx="6033541" cy="5440362"/>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marL="338138"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Severity of errors can be classified into:</a:t>
            </a:r>
          </a:p>
          <a:p>
            <a:pPr marL="738188" lvl="2"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Critical errors</a:t>
            </a:r>
          </a:p>
          <a:p>
            <a:pPr marL="738188" lvl="2"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Major errors</a:t>
            </a:r>
          </a:p>
          <a:p>
            <a:pPr marL="738188" lvl="2"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Minor errors</a:t>
            </a:r>
          </a:p>
          <a:p>
            <a:pPr marL="338138"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Type of errors can be classified into:</a:t>
            </a:r>
          </a:p>
          <a:p>
            <a:pPr marL="738188" lvl="2" indent="-338138" defTabSz="457200">
              <a:lnSpc>
                <a:spcPct val="16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Protocol Errors</a:t>
            </a:r>
          </a:p>
          <a:p>
            <a:pPr marL="738188" lvl="2" indent="-338138" defTabSz="457200">
              <a:lnSpc>
                <a:spcPct val="16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API Errors</a:t>
            </a:r>
          </a:p>
          <a:p>
            <a:pPr marL="738188" lvl="2" indent="-338138" defTabSz="457200">
              <a:lnSpc>
                <a:spcPct val="16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System Error</a:t>
            </a:r>
          </a:p>
        </p:txBody>
      </p:sp>
      <p:pic>
        <p:nvPicPr>
          <p:cNvPr id="5" name="Picture 3" descr="http://whitsblog.com/wp-content/uploads/2011/12/epic-fai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0079" y="2753377"/>
            <a:ext cx="4865687"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152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1000"/>
                                        <p:tgtEl>
                                          <p:spTgt spid="4">
                                            <p:txEl>
                                              <p:pRg st="5" end="5"/>
                                            </p:txEl>
                                          </p:spTgt>
                                        </p:tgtEl>
                                      </p:cBhvr>
                                    </p:animEffect>
                                    <p:anim calcmode="lin" valueType="num">
                                      <p:cBhvr>
                                        <p:cTn id="3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1000"/>
                                        <p:tgtEl>
                                          <p:spTgt spid="4">
                                            <p:txEl>
                                              <p:pRg st="6" end="6"/>
                                            </p:txEl>
                                          </p:spTgt>
                                        </p:tgtEl>
                                      </p:cBhvr>
                                    </p:animEffect>
                                    <p:anim calcmode="lin" valueType="num">
                                      <p:cBhvr>
                                        <p:cTn id="4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fade">
                                      <p:cBhvr>
                                        <p:cTn id="44" dur="1000"/>
                                        <p:tgtEl>
                                          <p:spTgt spid="4">
                                            <p:txEl>
                                              <p:pRg st="7" end="7"/>
                                            </p:txEl>
                                          </p:spTgt>
                                        </p:tgtEl>
                                      </p:cBhvr>
                                    </p:animEffect>
                                    <p:anim calcmode="lin" valueType="num">
                                      <p:cBhvr>
                                        <p:cTn id="4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Portability</a:t>
            </a:r>
            <a:endParaRPr lang="en-US" dirty="0"/>
          </a:p>
        </p:txBody>
      </p:sp>
      <p:sp>
        <p:nvSpPr>
          <p:cNvPr id="4" name="Rectangle 2"/>
          <p:cNvSpPr txBox="1">
            <a:spLocks noChangeArrowheads="1"/>
          </p:cNvSpPr>
          <p:nvPr/>
        </p:nvSpPr>
        <p:spPr bwMode="auto">
          <a:xfrm>
            <a:off x="549068" y="2313977"/>
            <a:ext cx="7070334" cy="5441950"/>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marL="342900" lvl="2" indent="-342900"/>
            <a:r>
              <a:rPr lang="en-US" altLang="en-US" sz="2800" dirty="0" smtClean="0"/>
              <a:t>Porting is the process of adapting software so that an executable program can be created for a computing environment that is different from the one for which it was originally designed </a:t>
            </a:r>
          </a:p>
          <a:p>
            <a:endParaRPr lang="en-US" altLang="en-US" sz="1800" dirty="0" smtClean="0"/>
          </a:p>
          <a:p>
            <a:r>
              <a:rPr lang="en-US" altLang="en-US" sz="2800" dirty="0" smtClean="0"/>
              <a:t>Portability means</a:t>
            </a:r>
          </a:p>
          <a:p>
            <a:pPr lvl="1"/>
            <a:r>
              <a:rPr lang="en-US" altLang="en-US" sz="2400" dirty="0" smtClean="0"/>
              <a:t>Across multiple platforms</a:t>
            </a:r>
          </a:p>
          <a:p>
            <a:pPr lvl="1"/>
            <a:r>
              <a:rPr lang="en-US" altLang="en-US" sz="2400" dirty="0" smtClean="0"/>
              <a:t>Across multiple architectures</a:t>
            </a:r>
          </a:p>
          <a:p>
            <a:pPr lvl="1"/>
            <a:r>
              <a:rPr lang="en-US" altLang="en-US" sz="2400" dirty="0" smtClean="0"/>
              <a:t>Across network (Little endian Vs Big Endian)</a:t>
            </a:r>
          </a:p>
          <a:p>
            <a:endParaRPr lang="en-US" altLang="en-US" sz="1800"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79" y="3003980"/>
            <a:ext cx="4170362" cy="346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5196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smtClean="0"/>
              <a:t>Coding-Proficient</a:t>
            </a:r>
            <a:endParaRPr lang="en-US" dirty="0"/>
          </a:p>
        </p:txBody>
      </p:sp>
      <p:sp>
        <p:nvSpPr>
          <p:cNvPr id="3" name="Text Placeholder 2"/>
          <p:cNvSpPr>
            <a:spLocks noGrp="1"/>
          </p:cNvSpPr>
          <p:nvPr>
            <p:ph type="body" sz="quarter" idx="24"/>
          </p:nvPr>
        </p:nvSpPr>
        <p:spPr/>
        <p:txBody>
          <a:bodyPr/>
          <a:lstStyle/>
          <a:p>
            <a:r>
              <a:rPr lang="en-US" dirty="0">
                <a:latin typeface="Arial" pitchFamily="34" charset="0"/>
              </a:rPr>
              <a:t>Coding Foundation - Summary</a:t>
            </a:r>
            <a:endParaRPr lang="en-US" dirty="0"/>
          </a:p>
        </p:txBody>
      </p:sp>
      <p:sp>
        <p:nvSpPr>
          <p:cNvPr id="5" name="Rectangle 3"/>
          <p:cNvSpPr>
            <a:spLocks noGrp="1"/>
          </p:cNvSpPr>
          <p:nvPr>
            <p:ph type="body" sz="quarter" idx="4294967295"/>
          </p:nvPr>
        </p:nvSpPr>
        <p:spPr>
          <a:xfrm>
            <a:off x="910589" y="2194879"/>
            <a:ext cx="6827521" cy="5186576"/>
          </a:xfrm>
          <a:prstGeom prst="rect">
            <a:avLst/>
          </a:prstGeom>
        </p:spPr>
        <p:txBody>
          <a:bodyPr>
            <a:normAutofit/>
          </a:bodyPr>
          <a:lstStyle/>
          <a:p>
            <a:pPr>
              <a:buFont typeface="Wingdings" pitchFamily="2" charset="2"/>
              <a:buChar char="ü"/>
            </a:pPr>
            <a:r>
              <a:rPr lang="en-US" sz="2800" dirty="0" smtClean="0">
                <a:solidFill>
                  <a:schemeClr val="tx1"/>
                </a:solidFill>
                <a:latin typeface="Arial" pitchFamily="34" charset="0"/>
              </a:rPr>
              <a:t>Writing code as per coding guidelines</a:t>
            </a:r>
          </a:p>
          <a:p>
            <a:pPr>
              <a:buFont typeface="Wingdings" pitchFamily="2" charset="2"/>
              <a:buChar char="ü"/>
            </a:pPr>
            <a:r>
              <a:rPr lang="en-US" sz="2800" dirty="0" smtClean="0">
                <a:latin typeface="Arial" pitchFamily="34" charset="0"/>
              </a:rPr>
              <a:t>Organizing the code sensibly</a:t>
            </a:r>
            <a:endParaRPr lang="en-US" sz="2800" dirty="0" smtClean="0">
              <a:solidFill>
                <a:schemeClr val="tx1"/>
              </a:solidFill>
              <a:latin typeface="Arial" pitchFamily="34" charset="0"/>
            </a:endParaRPr>
          </a:p>
          <a:p>
            <a:pPr>
              <a:buFont typeface="Wingdings" pitchFamily="2" charset="2"/>
              <a:buChar char="ü"/>
            </a:pPr>
            <a:r>
              <a:rPr lang="en-US" sz="2800" dirty="0" smtClean="0">
                <a:latin typeface="Arial" pitchFamily="34" charset="0"/>
              </a:rPr>
              <a:t>Abstract Data Types and Wrapper Functions</a:t>
            </a:r>
          </a:p>
          <a:p>
            <a:pPr>
              <a:buFont typeface="Wingdings" pitchFamily="2" charset="2"/>
              <a:buChar char="ü"/>
            </a:pPr>
            <a:r>
              <a:rPr lang="en-US" sz="2800" dirty="0" smtClean="0">
                <a:solidFill>
                  <a:schemeClr val="tx1"/>
                </a:solidFill>
                <a:latin typeface="Arial" pitchFamily="34" charset="0"/>
              </a:rPr>
              <a:t>Tools for better programming</a:t>
            </a:r>
          </a:p>
          <a:p>
            <a:pPr lvl="1">
              <a:buFont typeface="Wingdings" pitchFamily="2" charset="2"/>
              <a:buChar char="ü"/>
            </a:pPr>
            <a:r>
              <a:rPr lang="en-US" sz="2800" dirty="0" smtClean="0">
                <a:latin typeface="Arial" pitchFamily="34" charset="0"/>
              </a:rPr>
              <a:t>Editors</a:t>
            </a:r>
          </a:p>
          <a:p>
            <a:pPr lvl="1">
              <a:buFont typeface="Wingdings" pitchFamily="2" charset="2"/>
              <a:buChar char="ü"/>
            </a:pPr>
            <a:r>
              <a:rPr lang="en-US" sz="2800" dirty="0" smtClean="0">
                <a:solidFill>
                  <a:schemeClr val="tx1"/>
                </a:solidFill>
                <a:latin typeface="Arial" pitchFamily="34" charset="0"/>
              </a:rPr>
              <a:t>Debugger</a:t>
            </a:r>
          </a:p>
          <a:p>
            <a:pPr lvl="1">
              <a:buFont typeface="Wingdings" pitchFamily="2" charset="2"/>
              <a:buChar char="ü"/>
            </a:pPr>
            <a:r>
              <a:rPr lang="en-US" sz="2800" dirty="0" smtClean="0">
                <a:latin typeface="Arial" pitchFamily="34" charset="0"/>
              </a:rPr>
              <a:t>Memory Analysis tools</a:t>
            </a:r>
            <a:endParaRPr lang="en-US" sz="2800" dirty="0" smtClean="0">
              <a:solidFill>
                <a:schemeClr val="tx1"/>
              </a:solidFill>
              <a:latin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8348314" y="2604694"/>
            <a:ext cx="2095500" cy="2854779"/>
          </a:xfrm>
          <a:prstGeom prst="rect">
            <a:avLst/>
          </a:prstGeom>
          <a:noFill/>
          <a:ln w="9525">
            <a:noFill/>
            <a:miter lim="800000"/>
            <a:headEnd/>
            <a:tailEnd/>
          </a:ln>
        </p:spPr>
      </p:pic>
    </p:spTree>
    <p:extLst>
      <p:ext uri="{BB962C8B-B14F-4D97-AF65-F5344CB8AC3E}">
        <p14:creationId xmlns:p14="http://schemas.microsoft.com/office/powerpoint/2010/main" val="2671464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Portability – a quick review</a:t>
            </a:r>
            <a:endParaRPr lang="en-US" dirty="0"/>
          </a:p>
        </p:txBody>
      </p:sp>
      <p:sp>
        <p:nvSpPr>
          <p:cNvPr id="4" name="Oval 4"/>
          <p:cNvSpPr>
            <a:spLocks noChangeArrowheads="1"/>
          </p:cNvSpPr>
          <p:nvPr/>
        </p:nvSpPr>
        <p:spPr bwMode="auto">
          <a:xfrm>
            <a:off x="4457310" y="2377321"/>
            <a:ext cx="4800600" cy="403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p>
          <a:p>
            <a:pPr algn="ctr" eaLnBrk="1" hangingPunct="1"/>
            <a:endParaRPr lang="en-US" altLang="en-US"/>
          </a:p>
          <a:p>
            <a:pPr algn="ctr" eaLnBrk="1" hangingPunct="1"/>
            <a:endParaRPr lang="en-US" altLang="en-US"/>
          </a:p>
          <a:p>
            <a:pPr algn="ctr" eaLnBrk="1" hangingPunct="1"/>
            <a:endParaRPr lang="en-US" altLang="en-US"/>
          </a:p>
          <a:p>
            <a:pPr algn="ctr" eaLnBrk="1" hangingPunct="1"/>
            <a:endParaRPr lang="en-US" altLang="en-US"/>
          </a:p>
          <a:p>
            <a:pPr algn="ctr" eaLnBrk="1" hangingPunct="1"/>
            <a:endParaRPr lang="en-US" altLang="en-US"/>
          </a:p>
          <a:p>
            <a:pPr algn="ctr" eaLnBrk="1" hangingPunct="1"/>
            <a:endParaRPr lang="en-US" altLang="en-US"/>
          </a:p>
          <a:p>
            <a:pPr algn="ctr" eaLnBrk="1" hangingPunct="1"/>
            <a:endParaRPr lang="en-US" altLang="en-US" sz="2000"/>
          </a:p>
          <a:p>
            <a:pPr algn="ctr" eaLnBrk="1" hangingPunct="1"/>
            <a:endParaRPr lang="en-US" altLang="en-US" sz="2000"/>
          </a:p>
          <a:p>
            <a:pPr algn="ctr" eaLnBrk="1" hangingPunct="1"/>
            <a:r>
              <a:rPr lang="en-US" altLang="en-US" sz="2000"/>
              <a:t>Platform specific code</a:t>
            </a:r>
          </a:p>
        </p:txBody>
      </p:sp>
      <p:sp>
        <p:nvSpPr>
          <p:cNvPr id="5" name="Oval 5"/>
          <p:cNvSpPr>
            <a:spLocks noChangeArrowheads="1"/>
          </p:cNvSpPr>
          <p:nvPr/>
        </p:nvSpPr>
        <p:spPr bwMode="auto">
          <a:xfrm>
            <a:off x="5447910" y="3291721"/>
            <a:ext cx="2743200" cy="2133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Core Code</a:t>
            </a:r>
          </a:p>
        </p:txBody>
      </p:sp>
      <p:sp>
        <p:nvSpPr>
          <p:cNvPr id="6" name="Text Box 6"/>
          <p:cNvSpPr txBox="1">
            <a:spLocks noChangeArrowheads="1"/>
          </p:cNvSpPr>
          <p:nvPr/>
        </p:nvSpPr>
        <p:spPr bwMode="auto">
          <a:xfrm>
            <a:off x="1256910" y="2834521"/>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outside world</a:t>
            </a:r>
          </a:p>
        </p:txBody>
      </p:sp>
      <p:sp>
        <p:nvSpPr>
          <p:cNvPr id="7" name="Line 7"/>
          <p:cNvSpPr>
            <a:spLocks noChangeShapeType="1"/>
          </p:cNvSpPr>
          <p:nvPr/>
        </p:nvSpPr>
        <p:spPr bwMode="auto">
          <a:xfrm>
            <a:off x="3466710" y="4434721"/>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8"/>
          <p:cNvSpPr>
            <a:spLocks noChangeShapeType="1"/>
          </p:cNvSpPr>
          <p:nvPr/>
        </p:nvSpPr>
        <p:spPr bwMode="auto">
          <a:xfrm>
            <a:off x="3390510" y="5653921"/>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9"/>
          <p:cNvSpPr>
            <a:spLocks noChangeShapeType="1"/>
          </p:cNvSpPr>
          <p:nvPr/>
        </p:nvSpPr>
        <p:spPr bwMode="auto">
          <a:xfrm>
            <a:off x="3695310" y="3215521"/>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0"/>
          <p:cNvSpPr>
            <a:spLocks noChangeShapeType="1"/>
          </p:cNvSpPr>
          <p:nvPr/>
        </p:nvSpPr>
        <p:spPr bwMode="auto">
          <a:xfrm>
            <a:off x="4228710" y="2377321"/>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1"/>
          <p:cNvSpPr>
            <a:spLocks noChangeShapeType="1"/>
          </p:cNvSpPr>
          <p:nvPr/>
        </p:nvSpPr>
        <p:spPr bwMode="auto">
          <a:xfrm flipH="1" flipV="1">
            <a:off x="2552310" y="4891921"/>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12"/>
          <p:cNvSpPr>
            <a:spLocks noChangeShapeType="1"/>
          </p:cNvSpPr>
          <p:nvPr/>
        </p:nvSpPr>
        <p:spPr bwMode="auto">
          <a:xfrm flipH="1" flipV="1">
            <a:off x="3542910" y="6111121"/>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13"/>
          <p:cNvSpPr>
            <a:spLocks noChangeShapeType="1"/>
          </p:cNvSpPr>
          <p:nvPr/>
        </p:nvSpPr>
        <p:spPr bwMode="auto">
          <a:xfrm flipH="1" flipV="1">
            <a:off x="2780910" y="3520321"/>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4"/>
          <p:cNvSpPr>
            <a:spLocks noChangeShapeType="1"/>
          </p:cNvSpPr>
          <p:nvPr/>
        </p:nvSpPr>
        <p:spPr bwMode="auto">
          <a:xfrm flipH="1" flipV="1">
            <a:off x="3161910" y="2529721"/>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Text Box 15"/>
          <p:cNvSpPr txBox="1">
            <a:spLocks noChangeArrowheads="1"/>
          </p:cNvSpPr>
          <p:nvPr/>
        </p:nvSpPr>
        <p:spPr bwMode="auto">
          <a:xfrm>
            <a:off x="2076060" y="6727071"/>
            <a:ext cx="784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Port code enables the Core code to communicate with the outside world</a:t>
            </a:r>
          </a:p>
        </p:txBody>
      </p:sp>
    </p:spTree>
    <p:extLst>
      <p:ext uri="{BB962C8B-B14F-4D97-AF65-F5344CB8AC3E}">
        <p14:creationId xmlns:p14="http://schemas.microsoft.com/office/powerpoint/2010/main" val="15266282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Network Portability</a:t>
            </a:r>
            <a:endParaRPr lang="en-US" dirty="0"/>
          </a:p>
        </p:txBody>
      </p:sp>
      <p:sp>
        <p:nvSpPr>
          <p:cNvPr id="4" name="Rectangle 2"/>
          <p:cNvSpPr txBox="1">
            <a:spLocks noChangeArrowheads="1"/>
          </p:cNvSpPr>
          <p:nvPr/>
        </p:nvSpPr>
        <p:spPr bwMode="auto">
          <a:xfrm>
            <a:off x="634610" y="2119105"/>
            <a:ext cx="7145286" cy="5441950"/>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800" dirty="0" smtClean="0"/>
              <a:t>Endianness</a:t>
            </a:r>
          </a:p>
          <a:p>
            <a:pPr lvl="1"/>
            <a:r>
              <a:rPr lang="en-US" altLang="en-US" sz="2400" dirty="0" smtClean="0">
                <a:latin typeface="Arial" panose="020B0604020202020204" pitchFamily="34" charset="0"/>
              </a:rPr>
              <a:t>Architecture can be big endian or little endian</a:t>
            </a:r>
          </a:p>
          <a:p>
            <a:pPr lvl="1"/>
            <a:r>
              <a:rPr lang="en-US" altLang="en-US" sz="2400" dirty="0" smtClean="0">
                <a:latin typeface="Arial" panose="020B0604020202020204" pitchFamily="34" charset="0"/>
              </a:rPr>
              <a:t>But the network is always big-endian.</a:t>
            </a:r>
          </a:p>
          <a:p>
            <a:pPr lvl="1"/>
            <a:r>
              <a:rPr lang="en-US" altLang="en-US" sz="2400" dirty="0" smtClean="0">
                <a:latin typeface="Arial" panose="020B0604020202020204" pitchFamily="34" charset="0"/>
              </a:rPr>
              <a:t>So always convert data to big-endian format before sending</a:t>
            </a:r>
          </a:p>
          <a:p>
            <a:pPr lvl="1"/>
            <a:endParaRPr lang="en-US" altLang="en-US" dirty="0" smtClean="0">
              <a:latin typeface="Arial" panose="020B0604020202020204" pitchFamily="34" charset="0"/>
            </a:endParaRPr>
          </a:p>
          <a:p>
            <a:pPr>
              <a:buFont typeface="Wingdings" panose="05000000000000000000" pitchFamily="2" charset="2"/>
              <a:buNone/>
            </a:pPr>
            <a:endParaRPr lang="en-US" altLang="en-US" dirty="0" smtClean="0">
              <a:latin typeface="Arial" panose="020B0604020202020204"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7447" y="3185566"/>
            <a:ext cx="360045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510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Portability related Activities </a:t>
            </a:r>
            <a:endParaRPr lang="en-US" dirty="0"/>
          </a:p>
        </p:txBody>
      </p:sp>
      <p:sp>
        <p:nvSpPr>
          <p:cNvPr id="4" name="Rectangle 2"/>
          <p:cNvSpPr txBox="1">
            <a:spLocks noChangeArrowheads="1"/>
          </p:cNvSpPr>
          <p:nvPr/>
        </p:nvSpPr>
        <p:spPr bwMode="auto">
          <a:xfrm>
            <a:off x="493713" y="2029164"/>
            <a:ext cx="7462941" cy="5441950"/>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GB" altLang="en-US" sz="2800" dirty="0" smtClean="0"/>
              <a:t>Porting Consists of </a:t>
            </a:r>
          </a:p>
          <a:p>
            <a:pPr lvl="1"/>
            <a:r>
              <a:rPr lang="en-GB" altLang="en-US" sz="2400" dirty="0" smtClean="0"/>
              <a:t>Platform Porting</a:t>
            </a:r>
          </a:p>
          <a:p>
            <a:pPr lvl="2"/>
            <a:r>
              <a:rPr lang="en-US" altLang="en-US" sz="2400" dirty="0" smtClean="0"/>
              <a:t>Memory Management</a:t>
            </a:r>
          </a:p>
          <a:p>
            <a:pPr lvl="2"/>
            <a:r>
              <a:rPr lang="en-US" altLang="en-US" sz="2400" dirty="0" smtClean="0"/>
              <a:t>Timer Management</a:t>
            </a:r>
          </a:p>
          <a:p>
            <a:pPr lvl="2"/>
            <a:r>
              <a:rPr lang="en-US" altLang="en-US" sz="2400" dirty="0" smtClean="0"/>
              <a:t>IPC mechanism</a:t>
            </a:r>
          </a:p>
          <a:p>
            <a:pPr lvl="2"/>
            <a:r>
              <a:rPr lang="en-US" altLang="en-US" sz="2400" dirty="0" smtClean="0"/>
              <a:t>Locking mechanism</a:t>
            </a:r>
            <a:endParaRPr lang="en-US" altLang="en-US" sz="2400" dirty="0" smtClean="0">
              <a:latin typeface="Arial" panose="020B0604020202020204" pitchFamily="34" charset="0"/>
            </a:endParaRPr>
          </a:p>
          <a:p>
            <a:pPr lvl="1"/>
            <a:endParaRPr lang="en-GB" altLang="en-US" sz="1800" dirty="0" smtClean="0"/>
          </a:p>
          <a:p>
            <a:pPr lvl="1"/>
            <a:r>
              <a:rPr lang="en-GB" altLang="en-US" sz="2400" dirty="0" smtClean="0"/>
              <a:t>Porting the API Library</a:t>
            </a:r>
          </a:p>
          <a:p>
            <a:pPr lvl="1"/>
            <a:endParaRPr lang="en-GB" altLang="en-US" sz="2400" dirty="0" smtClean="0"/>
          </a:p>
          <a:p>
            <a:pPr lvl="1"/>
            <a:r>
              <a:rPr lang="en-GB" altLang="en-US" sz="2400" dirty="0" smtClean="0"/>
              <a:t>Error Handling </a:t>
            </a:r>
          </a:p>
          <a:p>
            <a:pPr lvl="1"/>
            <a:endParaRPr lang="en-GB" altLang="en-US" sz="2400" dirty="0" smtClean="0"/>
          </a:p>
          <a:p>
            <a:pPr lvl="1"/>
            <a:r>
              <a:rPr lang="en-GB" altLang="en-US" sz="2400" dirty="0" smtClean="0"/>
              <a:t>Debug Support</a:t>
            </a:r>
            <a:endParaRPr lang="en-US" altLang="en-US" sz="2400" dirty="0" smtClean="0">
              <a:latin typeface="Arial" panose="020B0604020202020204"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654" y="2594314"/>
            <a:ext cx="38481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198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Library and Third Party Tools</a:t>
            </a:r>
            <a:endParaRPr lang="en-US" dirty="0"/>
          </a:p>
        </p:txBody>
      </p:sp>
      <p:sp>
        <p:nvSpPr>
          <p:cNvPr id="2" name="Rectangle 1"/>
          <p:cNvSpPr/>
          <p:nvPr/>
        </p:nvSpPr>
        <p:spPr>
          <a:xfrm>
            <a:off x="1173032" y="2263171"/>
            <a:ext cx="10699177" cy="2923877"/>
          </a:xfrm>
          <a:prstGeom prst="rect">
            <a:avLst/>
          </a:prstGeom>
        </p:spPr>
        <p:txBody>
          <a:bodyPr wrap="square">
            <a:spAutoFit/>
          </a:bodyPr>
          <a:lstStyle/>
          <a:p>
            <a:r>
              <a:rPr lang="en-US" altLang="en-US" sz="2800" dirty="0">
                <a:latin typeface="Arial" panose="020B0604020202020204" pitchFamily="34" charset="0"/>
              </a:rPr>
              <a:t>How to choose a library?</a:t>
            </a:r>
          </a:p>
          <a:p>
            <a:pPr marL="1105089" lvl="1" indent="-457200">
              <a:buFont typeface="Arial" panose="020B0604020202020204" pitchFamily="34" charset="0"/>
              <a:buChar char="•"/>
            </a:pPr>
            <a:r>
              <a:rPr lang="en-US" altLang="en-US" dirty="0">
                <a:latin typeface="Arial" panose="020B0604020202020204" pitchFamily="34" charset="0"/>
              </a:rPr>
              <a:t>Runs on all the target platforms</a:t>
            </a:r>
          </a:p>
          <a:p>
            <a:pPr marL="1105089" lvl="1" indent="-457200">
              <a:buFont typeface="Arial" panose="020B0604020202020204" pitchFamily="34" charset="0"/>
              <a:buChar char="•"/>
            </a:pPr>
            <a:r>
              <a:rPr lang="en-US" altLang="en-US" dirty="0">
                <a:latin typeface="Arial" panose="020B0604020202020204" pitchFamily="34" charset="0"/>
              </a:rPr>
              <a:t>Can be compiled easily using the compiler of choice</a:t>
            </a:r>
          </a:p>
          <a:p>
            <a:pPr marL="1105089" lvl="1" indent="-457200">
              <a:buFont typeface="Arial" panose="020B0604020202020204" pitchFamily="34" charset="0"/>
              <a:buChar char="•"/>
            </a:pPr>
            <a:r>
              <a:rPr lang="en-US" altLang="en-US" dirty="0">
                <a:latin typeface="Arial" panose="020B0604020202020204" pitchFamily="34" charset="0"/>
              </a:rPr>
              <a:t>Has all the modern functions required, but adheres to standard</a:t>
            </a:r>
          </a:p>
          <a:p>
            <a:pPr marL="1105089" lvl="1" indent="-457200">
              <a:buFont typeface="Arial" panose="020B0604020202020204" pitchFamily="34" charset="0"/>
              <a:buChar char="•"/>
            </a:pPr>
            <a:r>
              <a:rPr lang="en-US" altLang="en-US" dirty="0">
                <a:latin typeface="Arial" panose="020B0604020202020204" pitchFamily="34" charset="0"/>
              </a:rPr>
              <a:t>Is as small as possible</a:t>
            </a:r>
          </a:p>
          <a:p>
            <a:pPr marL="1105089" lvl="1" indent="-457200">
              <a:buFont typeface="Arial" panose="020B0604020202020204" pitchFamily="34" charset="0"/>
              <a:buChar char="•"/>
            </a:pPr>
            <a:r>
              <a:rPr lang="en-US" altLang="en-US" dirty="0">
                <a:latin typeface="Arial" panose="020B0604020202020204" pitchFamily="34" charset="0"/>
              </a:rPr>
              <a:t>Can easily be pruned to meet the constraints of one’s target system</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881" y="5600244"/>
            <a:ext cx="22860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522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 Standard Library Vs POSIX Library</a:t>
            </a:r>
            <a:endParaRPr lang="en-US" dirty="0"/>
          </a:p>
        </p:txBody>
      </p:sp>
      <p:sp>
        <p:nvSpPr>
          <p:cNvPr id="4" name="Rectangle 2"/>
          <p:cNvSpPr txBox="1">
            <a:spLocks noChangeArrowheads="1"/>
          </p:cNvSpPr>
          <p:nvPr/>
        </p:nvSpPr>
        <p:spPr>
          <a:xfrm>
            <a:off x="679580" y="2269006"/>
            <a:ext cx="7355148" cy="5441950"/>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sz="2400" dirty="0" smtClean="0">
                <a:latin typeface="Arial" pitchFamily="34" charset="0"/>
              </a:rPr>
              <a:t>The C standard library is the standard library for the C programming language, as specified in the ANSI C standard (Currently ISO C Library)</a:t>
            </a:r>
          </a:p>
          <a:p>
            <a:pPr>
              <a:defRPr/>
            </a:pPr>
            <a:endParaRPr lang="en-US" sz="2400" dirty="0" smtClean="0">
              <a:latin typeface="Arial" pitchFamily="34" charset="0"/>
            </a:endParaRPr>
          </a:p>
          <a:p>
            <a:pPr>
              <a:defRPr/>
            </a:pPr>
            <a:r>
              <a:rPr lang="en-US" sz="2400" dirty="0" smtClean="0">
                <a:latin typeface="Arial" pitchFamily="34" charset="0"/>
              </a:rPr>
              <a:t>The C POSIX library is a specification of a C standard library for POSIX systems. It was developed at the same time as the ANSI C standard (as a super set!)</a:t>
            </a:r>
          </a:p>
          <a:p>
            <a:pPr>
              <a:defRPr/>
            </a:pPr>
            <a:endParaRPr lang="en-US" dirty="0" smtClean="0">
              <a:latin typeface="Arial"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833" y="2377113"/>
            <a:ext cx="21812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9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t>What should you do</a:t>
            </a:r>
            <a:endParaRPr lang="en-US" dirty="0"/>
          </a:p>
        </p:txBody>
      </p:sp>
      <p:sp>
        <p:nvSpPr>
          <p:cNvPr id="2" name="Rectangle 1"/>
          <p:cNvSpPr/>
          <p:nvPr/>
        </p:nvSpPr>
        <p:spPr>
          <a:xfrm>
            <a:off x="1124262" y="2612569"/>
            <a:ext cx="9923489" cy="3016210"/>
          </a:xfrm>
          <a:prstGeom prst="rect">
            <a:avLst/>
          </a:prstGeom>
        </p:spPr>
        <p:txBody>
          <a:bodyPr wrap="square">
            <a:spAutoFit/>
          </a:bodyPr>
          <a:lstStyle/>
          <a:p>
            <a:pPr marL="457200" indent="-457200">
              <a:buFont typeface="Arial" panose="020B0604020202020204" pitchFamily="34" charset="0"/>
              <a:buChar char="•"/>
            </a:pPr>
            <a:r>
              <a:rPr lang="en-US" altLang="en-US" sz="2800" dirty="0"/>
              <a:t>Prefer standard libraries like POSIX for your code</a:t>
            </a:r>
          </a:p>
          <a:p>
            <a:pPr marL="457200" indent="-457200">
              <a:buFont typeface="Arial" panose="020B0604020202020204" pitchFamily="34" charset="0"/>
              <a:buChar char="•"/>
            </a:pPr>
            <a:r>
              <a:rPr lang="en-US" altLang="en-US" sz="2800" dirty="0"/>
              <a:t>If you are new in a project - Read the common library as one of the first things to read</a:t>
            </a:r>
          </a:p>
          <a:p>
            <a:pPr marL="457200" indent="-457200">
              <a:buFont typeface="Arial" panose="020B0604020202020204" pitchFamily="34" charset="0"/>
              <a:buChar char="•"/>
            </a:pPr>
            <a:r>
              <a:rPr lang="en-US" altLang="en-US" sz="2800" dirty="0"/>
              <a:t>When you create code</a:t>
            </a:r>
          </a:p>
          <a:p>
            <a:pPr marL="990789" lvl="1" indent="-342900">
              <a:buFont typeface="Arial" panose="020B0604020202020204" pitchFamily="34" charset="0"/>
              <a:buChar char="•"/>
            </a:pPr>
            <a:r>
              <a:rPr lang="en-US" altLang="en-US" sz="2400" dirty="0"/>
              <a:t>Break the code to a low enough level that you can reuse small generic common functions</a:t>
            </a:r>
          </a:p>
          <a:p>
            <a:pPr marL="990789" lvl="1" indent="-342900">
              <a:buFont typeface="Arial" panose="020B0604020202020204" pitchFamily="34" charset="0"/>
              <a:buChar char="•"/>
            </a:pPr>
            <a:r>
              <a:rPr lang="en-US" altLang="en-US" sz="2400" dirty="0"/>
              <a:t>Communicate to all about the generic code </a:t>
            </a:r>
            <a:r>
              <a:rPr lang="en-US" altLang="en-US" sz="2400" b="1" dirty="0"/>
              <a:t>added</a:t>
            </a:r>
            <a:r>
              <a:rPr lang="en-US" altLang="en-US" sz="2400" dirty="0"/>
              <a:t> by you</a:t>
            </a:r>
          </a:p>
        </p:txBody>
      </p:sp>
    </p:spTree>
    <p:extLst>
      <p:ext uri="{BB962C8B-B14F-4D97-AF65-F5344CB8AC3E}">
        <p14:creationId xmlns:p14="http://schemas.microsoft.com/office/powerpoint/2010/main" val="2813284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t>References</a:t>
            </a:r>
            <a:endParaRPr lang="en-US" dirty="0"/>
          </a:p>
        </p:txBody>
      </p:sp>
      <p:sp>
        <p:nvSpPr>
          <p:cNvPr id="4" name="Text Placeholder 3"/>
          <p:cNvSpPr>
            <a:spLocks noGrp="1"/>
          </p:cNvSpPr>
          <p:nvPr>
            <p:ph type="body" sz="quarter" idx="4294967295"/>
          </p:nvPr>
        </p:nvSpPr>
        <p:spPr bwMode="auto">
          <a:xfrm>
            <a:off x="661780" y="2288941"/>
            <a:ext cx="11105499" cy="4752975"/>
          </a:xfrm>
          <a:prstGeom prst="rect">
            <a:avLst/>
          </a:prstGeom>
          <a:noFill/>
          <a:ln w="9525">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chemeClr val="bg1"/>
                </a:solidFill>
                <a:miter lim="800000"/>
                <a:headEnd/>
                <a:tailEnd/>
              </a14:hiddenLine>
            </a:ext>
          </a:extLst>
        </p:spPr>
        <p:txBody>
          <a:bodyPr wrap="square" numCol="1" anchor="t" anchorCtr="0" compatLnSpc="1">
            <a:prstTxWarp prst="textNoShape">
              <a:avLst/>
            </a:prstTxWarp>
          </a:bodyPr>
          <a:lstStyle/>
          <a:p>
            <a:pPr>
              <a:buFont typeface="Wingdings" panose="05000000000000000000" pitchFamily="2" charset="2"/>
              <a:buAutoNum type="arabicPeriod"/>
            </a:pPr>
            <a:r>
              <a:rPr lang="en-US" altLang="en-US" sz="2400" dirty="0" smtClean="0">
                <a:hlinkClick r:id="rId2"/>
              </a:rPr>
              <a:t>http://www.yolinux.com/TUTORIALS/LinuxTutorialPosixThreads.html</a:t>
            </a:r>
            <a:endParaRPr lang="en-US" altLang="en-US" sz="2400" dirty="0" smtClean="0"/>
          </a:p>
          <a:p>
            <a:pPr>
              <a:buFont typeface="Wingdings" panose="05000000000000000000" pitchFamily="2" charset="2"/>
              <a:buAutoNum type="arabicPeriod"/>
            </a:pPr>
            <a:r>
              <a:rPr lang="en-US" altLang="en-US" sz="2400" dirty="0" smtClean="0">
                <a:hlinkClick r:id="rId3"/>
              </a:rPr>
              <a:t>http://programmers.stackexchange.com/questions/65705/how-to-code-faster-without-sacrificing-quality</a:t>
            </a:r>
            <a:endParaRPr lang="en-US" altLang="en-US" sz="2400" dirty="0" smtClean="0"/>
          </a:p>
          <a:p>
            <a:pPr>
              <a:buFont typeface="Wingdings" panose="05000000000000000000" pitchFamily="2" charset="2"/>
              <a:buAutoNum type="arabicPeriod"/>
            </a:pPr>
            <a:r>
              <a:rPr lang="en-US" altLang="en-US" sz="2400" dirty="0" smtClean="0">
                <a:hlinkClick r:id="rId4"/>
              </a:rPr>
              <a:t>http://vim.wikia.com/wiki/Cscope</a:t>
            </a:r>
            <a:endParaRPr lang="en-US" altLang="en-US" sz="2400" dirty="0" smtClean="0">
              <a:latin typeface="Arial" panose="020B0604020202020204" pitchFamily="34" charset="0"/>
            </a:endParaRPr>
          </a:p>
        </p:txBody>
      </p:sp>
    </p:spTree>
    <p:extLst>
      <p:ext uri="{BB962C8B-B14F-4D97-AF65-F5344CB8AC3E}">
        <p14:creationId xmlns:p14="http://schemas.microsoft.com/office/powerpoint/2010/main" val="3455468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smtClean="0"/>
              <a:t>Disclaimer</a:t>
            </a:r>
            <a:endParaRPr lang="en-US" dirty="0"/>
          </a:p>
        </p:txBody>
      </p:sp>
      <p:sp>
        <p:nvSpPr>
          <p:cNvPr id="3" name="Text Placeholder 2"/>
          <p:cNvSpPr>
            <a:spLocks noGrp="1"/>
          </p:cNvSpPr>
          <p:nvPr>
            <p:ph type="body" sz="quarter" idx="24"/>
          </p:nvPr>
        </p:nvSpPr>
        <p:spPr/>
        <p:txBody>
          <a:bodyPr/>
          <a:lstStyle/>
          <a:p>
            <a:r>
              <a:rPr lang="en-US" altLang="en-US" dirty="0" smtClean="0"/>
              <a:t>Disclaimer</a:t>
            </a:r>
            <a:endParaRPr lang="en-US" dirty="0"/>
          </a:p>
        </p:txBody>
      </p:sp>
      <p:sp>
        <p:nvSpPr>
          <p:cNvPr id="7" name="Rectangle 3"/>
          <p:cNvSpPr>
            <a:spLocks noGrp="1"/>
          </p:cNvSpPr>
          <p:nvPr>
            <p:ph type="body" sz="quarter" idx="4294967295"/>
          </p:nvPr>
        </p:nvSpPr>
        <p:spPr bwMode="auto">
          <a:xfrm>
            <a:off x="552128" y="2011998"/>
            <a:ext cx="10992172" cy="5486400"/>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Arial" panose="020B0604020202020204" pitchFamily="34" charset="0"/>
              <a:buChar char="•"/>
            </a:pPr>
            <a:r>
              <a:rPr lang="en-US" sz="1800" i="1" dirty="0">
                <a:latin typeface="Arial" pitchFamily="34" charset="0"/>
              </a:rPr>
              <a:t>Aricent Group makes no representations or warranties with respect to contents of these slides and the same are being provided “as is”.  The content/materials in the slides are of a general nature and are not intended to address the specific circumstances of any particular individual or entity.  The material may provide links to internet sites (for the convenience of users) over which Aricent Group has no control and for which Aricent Group  assumes no responsibility for the availability or content of these external sites.  While the attempt has been to acknowledge sources of materials wherever traceable to an individual or an institution; any materials not specifically acknowledged is purely unintentional </a:t>
            </a:r>
          </a:p>
          <a:p>
            <a:pPr>
              <a:buFont typeface="Arial" panose="020B0604020202020204" pitchFamily="34" charset="0"/>
              <a:buChar char="•"/>
            </a:pPr>
            <a:endParaRPr lang="en-US" altLang="en-US" sz="1800" dirty="0" smtClean="0">
              <a:latin typeface="Arial" panose="020B0604020202020204" pitchFamily="34" charset="0"/>
            </a:endParaRPr>
          </a:p>
        </p:txBody>
      </p:sp>
    </p:spTree>
    <p:extLst>
      <p:ext uri="{BB962C8B-B14F-4D97-AF65-F5344CB8AC3E}">
        <p14:creationId xmlns:p14="http://schemas.microsoft.com/office/powerpoint/2010/main" val="24044908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smtClean="0"/>
              <a:t>Revision History</a:t>
            </a:r>
            <a:endParaRPr lang="en-US" dirty="0"/>
          </a:p>
        </p:txBody>
      </p:sp>
      <p:sp>
        <p:nvSpPr>
          <p:cNvPr id="3" name="Text Placeholder 2"/>
          <p:cNvSpPr>
            <a:spLocks noGrp="1"/>
          </p:cNvSpPr>
          <p:nvPr>
            <p:ph type="body" sz="quarter" idx="24"/>
          </p:nvPr>
        </p:nvSpPr>
        <p:spPr/>
        <p:txBody>
          <a:bodyPr/>
          <a:lstStyle/>
          <a:p>
            <a:r>
              <a:rPr lang="en-US" dirty="0" smtClean="0"/>
              <a:t>Revision History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91917143"/>
              </p:ext>
            </p:extLst>
          </p:nvPr>
        </p:nvGraphicFramePr>
        <p:xfrm>
          <a:off x="1348316" y="2105642"/>
          <a:ext cx="8989485" cy="2230120"/>
        </p:xfrm>
        <a:graphic>
          <a:graphicData uri="http://schemas.openxmlformats.org/drawingml/2006/table">
            <a:tbl>
              <a:tblPr firstRow="1" bandRow="1">
                <a:tableStyleId>{F5AB1C69-6EDB-4FF4-983F-18BD219EF322}</a:tableStyleId>
              </a:tblPr>
              <a:tblGrid>
                <a:gridCol w="1797897"/>
                <a:gridCol w="1797897"/>
                <a:gridCol w="1797897"/>
                <a:gridCol w="1797897"/>
                <a:gridCol w="1797897"/>
              </a:tblGrid>
              <a:tr h="370840">
                <a:tc>
                  <a:txBody>
                    <a:bodyPr/>
                    <a:lstStyle/>
                    <a:p>
                      <a:r>
                        <a:rPr lang="en-US" dirty="0" smtClean="0"/>
                        <a:t>Version No</a:t>
                      </a:r>
                      <a:endParaRPr lang="en-US" dirty="0"/>
                    </a:p>
                  </a:txBody>
                  <a:tcPr/>
                </a:tc>
                <a:tc>
                  <a:txBody>
                    <a:bodyPr/>
                    <a:lstStyle/>
                    <a:p>
                      <a:r>
                        <a:rPr lang="en-US" dirty="0" smtClean="0"/>
                        <a:t>Date of Release</a:t>
                      </a:r>
                      <a:endParaRPr lang="en-US" dirty="0"/>
                    </a:p>
                  </a:txBody>
                  <a:tcPr/>
                </a:tc>
                <a:tc>
                  <a:txBody>
                    <a:bodyPr/>
                    <a:lstStyle/>
                    <a:p>
                      <a:r>
                        <a:rPr lang="en-US" dirty="0" smtClean="0"/>
                        <a:t>Author</a:t>
                      </a:r>
                      <a:endParaRPr lang="en-US" dirty="0"/>
                    </a:p>
                  </a:txBody>
                  <a:tcPr/>
                </a:tc>
                <a:tc>
                  <a:txBody>
                    <a:bodyPr/>
                    <a:lstStyle/>
                    <a:p>
                      <a:r>
                        <a:rPr lang="en-US" dirty="0" smtClean="0"/>
                        <a:t>Approved by</a:t>
                      </a:r>
                      <a:endParaRPr lang="en-US" dirty="0"/>
                    </a:p>
                  </a:txBody>
                  <a:tcPr/>
                </a:tc>
                <a:tc>
                  <a:txBody>
                    <a:bodyPr/>
                    <a:lstStyle/>
                    <a:p>
                      <a:r>
                        <a:rPr lang="en-US" dirty="0" smtClean="0"/>
                        <a:t>Changes</a:t>
                      </a:r>
                      <a:endParaRPr lang="en-US" dirty="0"/>
                    </a:p>
                  </a:txBody>
                  <a:tcPr/>
                </a:tc>
              </a:tr>
              <a:tr h="370840">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0.1</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17</a:t>
                      </a:r>
                      <a:r>
                        <a:rPr kumimoji="0" lang="en-US" sz="1400" b="0" i="0" u="none" strike="noStrike" cap="none" normalizeH="0" baseline="30000" dirty="0" smtClean="0">
                          <a:ln>
                            <a:noFill/>
                          </a:ln>
                          <a:solidFill>
                            <a:schemeClr val="accent2"/>
                          </a:solidFill>
                          <a:effectLst/>
                          <a:latin typeface="Arial" pitchFamily="34" charset="0"/>
                        </a:rPr>
                        <a:t>th</a:t>
                      </a:r>
                      <a:r>
                        <a:rPr kumimoji="0" lang="en-US" sz="1400" b="0" i="0" u="none" strike="noStrike" cap="none" normalizeH="0" baseline="0" dirty="0" smtClean="0">
                          <a:ln>
                            <a:noFill/>
                          </a:ln>
                          <a:solidFill>
                            <a:schemeClr val="accent2"/>
                          </a:solidFill>
                          <a:effectLst/>
                          <a:latin typeface="Arial" pitchFamily="34" charset="0"/>
                        </a:rPr>
                        <a:t> Dec 2013</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Sibu/Shiv</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Sibu/Shiv</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Initial Draft</a:t>
                      </a:r>
                    </a:p>
                  </a:txBody>
                  <a:tcPr horzOverflow="overflow"/>
                </a:tc>
              </a:tr>
              <a:tr h="370840">
                <a:tc>
                  <a:txBody>
                    <a:bodyPr/>
                    <a:lstStyle/>
                    <a:p>
                      <a:pPr marL="0" marR="0" lvl="0" indent="0" algn="l" defTabSz="914400" rtl="0" eaLnBrk="0" fontAlgn="t" latinLnBrk="0" hangingPunct="0">
                        <a:lnSpc>
                          <a:spcPct val="110000"/>
                        </a:lnSpc>
                        <a:spcBef>
                          <a:spcPct val="0"/>
                        </a:spcBef>
                        <a:spcAft>
                          <a:spcPts val="800"/>
                        </a:spcAft>
                        <a:buClrTx/>
                        <a:buSzTx/>
                        <a:buFontTx/>
                        <a:buNone/>
                        <a:tabLst/>
                      </a:pPr>
                      <a:endParaRPr kumimoji="0" lang="en-US" sz="1400" b="0" i="0" u="none" strike="noStrike" kern="1200" cap="none" normalizeH="0" baseline="0" dirty="0" smtClean="0">
                        <a:ln>
                          <a:noFill/>
                        </a:ln>
                        <a:solidFill>
                          <a:schemeClr val="accent2"/>
                        </a:solidFill>
                        <a:effectLst/>
                        <a:latin typeface="Arial" pitchFamily="34" charset="0"/>
                        <a:ea typeface="+mn-ea"/>
                        <a:cs typeface="+mn-cs"/>
                      </a:endParaRP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endParaRPr kumimoji="0" lang="en-US" sz="1400" b="0" i="0" u="none" strike="noStrike" kern="1200" cap="none" normalizeH="0" baseline="0" dirty="0" smtClean="0">
                        <a:ln>
                          <a:noFill/>
                        </a:ln>
                        <a:solidFill>
                          <a:schemeClr val="accent2"/>
                        </a:solidFill>
                        <a:effectLst/>
                        <a:latin typeface="Arial" pitchFamily="34" charset="0"/>
                        <a:ea typeface="+mn-ea"/>
                        <a:cs typeface="+mn-cs"/>
                      </a:endParaRP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endParaRPr kumimoji="0" lang="en-US" sz="1400" b="0" i="0" u="none" strike="noStrike" kern="1200" cap="none" normalizeH="0" baseline="0" dirty="0" smtClean="0">
                        <a:ln>
                          <a:noFill/>
                        </a:ln>
                        <a:solidFill>
                          <a:schemeClr val="accent2"/>
                        </a:solidFill>
                        <a:effectLst/>
                        <a:latin typeface="Arial" pitchFamily="34" charset="0"/>
                        <a:ea typeface="+mn-ea"/>
                        <a:cs typeface="+mn-cs"/>
                      </a:endParaRPr>
                    </a:p>
                  </a:txBody>
                  <a:tcPr horzOverflow="overflow"/>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42917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4997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Discussion!</a:t>
            </a:r>
            <a:endParaRPr lang="en-US" dirty="0"/>
          </a:p>
        </p:txBody>
      </p:sp>
      <p:sp>
        <p:nvSpPr>
          <p:cNvPr id="6" name="Rectangle 3"/>
          <p:cNvSpPr txBox="1">
            <a:spLocks/>
          </p:cNvSpPr>
          <p:nvPr/>
        </p:nvSpPr>
        <p:spPr>
          <a:xfrm>
            <a:off x="717653" y="2102606"/>
            <a:ext cx="10869743" cy="1035050"/>
          </a:xfrm>
          <a:prstGeom prst="rect">
            <a:avLst/>
          </a:prstGeom>
          <a:solidFill>
            <a:sysClr val="window" lastClr="FFFFFF"/>
          </a:solidFill>
          <a:ln w="25400" cap="flat" cmpd="sng" algn="ctr">
            <a:solidFill>
              <a:sysClr val="window" lastClr="FFFFFF"/>
            </a:solidFill>
            <a:prstDash val="solid"/>
          </a:ln>
          <a:effectLst/>
        </p:spPr>
        <p:txBody>
          <a:bodyPr vert="horz" lIns="91440" tIns="45720" rIns="91440" bIns="45720" rtlCol="0">
            <a:normAutofit fontScale="92500" lnSpcReduction="20000"/>
          </a:bodyPr>
          <a:lstStyle>
            <a:lvl1pPr marL="342900" indent="-342900" algn="l" rtl="0" fontAlgn="base">
              <a:lnSpc>
                <a:spcPct val="150000"/>
              </a:lnSpc>
              <a:spcBef>
                <a:spcPct val="20000"/>
              </a:spcBef>
              <a:spcAft>
                <a:spcPct val="0"/>
              </a:spcAft>
              <a:buSzPct val="70000"/>
              <a:buFont typeface="Wingdings" panose="05000000000000000000" pitchFamily="2" charset="2"/>
              <a:buChar char="q"/>
              <a:defRPr sz="2400" kern="1200">
                <a:solidFill>
                  <a:schemeClr val="tx1"/>
                </a:solidFill>
                <a:latin typeface="Segoe UI" pitchFamily="34" charset="0"/>
                <a:ea typeface="Segoe UI" pitchFamily="34" charset="0"/>
                <a:cs typeface="Segoe UI" pitchFamily="34" charset="0"/>
              </a:defRPr>
            </a:lvl1pPr>
            <a:lvl2pPr marL="742950" indent="-285750" algn="l" rtl="0" fontAlgn="base">
              <a:lnSpc>
                <a:spcPct val="150000"/>
              </a:lnSpc>
              <a:spcBef>
                <a:spcPct val="20000"/>
              </a:spcBef>
              <a:spcAft>
                <a:spcPct val="0"/>
              </a:spcAft>
              <a:buSzPct val="70000"/>
              <a:buFont typeface="Wingdings" panose="05000000000000000000" pitchFamily="2" charset="2"/>
              <a:buChar char="q"/>
              <a:defRPr sz="2000" kern="1200">
                <a:solidFill>
                  <a:schemeClr val="tx1"/>
                </a:solidFill>
                <a:latin typeface="Segoe UI" pitchFamily="34" charset="0"/>
                <a:ea typeface="Segoe UI" pitchFamily="34" charset="0"/>
                <a:cs typeface="Segoe UI" pitchFamily="34" charset="0"/>
              </a:defRPr>
            </a:lvl2pPr>
            <a:lvl3pPr marL="1143000" indent="-228600" algn="l" rtl="0" fontAlgn="base">
              <a:lnSpc>
                <a:spcPct val="150000"/>
              </a:lnSpc>
              <a:spcBef>
                <a:spcPct val="20000"/>
              </a:spcBef>
              <a:spcAft>
                <a:spcPct val="0"/>
              </a:spcAft>
              <a:buSzPct val="70000"/>
              <a:buFont typeface="Wingdings" panose="05000000000000000000" pitchFamily="2" charset="2"/>
              <a:buChar char="q"/>
              <a:defRPr kern="1200">
                <a:solidFill>
                  <a:schemeClr val="tx1"/>
                </a:solidFill>
                <a:latin typeface="Segoe UI" pitchFamily="34" charset="0"/>
                <a:ea typeface="Segoe UI" pitchFamily="34" charset="0"/>
                <a:cs typeface="Segoe UI" pitchFamily="34" charset="0"/>
              </a:defRPr>
            </a:lvl3pPr>
            <a:lvl4pPr marL="1600200" indent="-228600" algn="l" rtl="0" fontAlgn="base">
              <a:lnSpc>
                <a:spcPct val="150000"/>
              </a:lnSpc>
              <a:spcBef>
                <a:spcPct val="20000"/>
              </a:spcBef>
              <a:spcAft>
                <a:spcPct val="0"/>
              </a:spcAft>
              <a:buSzPct val="70000"/>
              <a:buFont typeface="Wingdings" panose="05000000000000000000" pitchFamily="2" charset="2"/>
              <a:buChar char="q"/>
              <a:defRPr sz="1600" kern="1200">
                <a:solidFill>
                  <a:schemeClr val="tx1"/>
                </a:solidFill>
                <a:latin typeface="Segoe UI" pitchFamily="34" charset="0"/>
                <a:ea typeface="Segoe UI" pitchFamily="34" charset="0"/>
                <a:cs typeface="Segoe UI" pitchFamily="34" charset="0"/>
              </a:defRPr>
            </a:lvl4pPr>
            <a:lvl5pPr marL="2057400" indent="-228600" algn="l" rtl="0" fontAlgn="base">
              <a:lnSpc>
                <a:spcPct val="150000"/>
              </a:lnSpc>
              <a:spcBef>
                <a:spcPct val="20000"/>
              </a:spcBef>
              <a:spcAft>
                <a:spcPct val="0"/>
              </a:spcAft>
              <a:buSzPct val="70000"/>
              <a:buFont typeface="Wingdings" panose="05000000000000000000" pitchFamily="2" charset="2"/>
              <a:buChar char="q"/>
              <a:defRPr sz="16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ct val="20000"/>
              </a:spcBef>
              <a:spcAft>
                <a:spcPts val="0"/>
              </a:spcAft>
              <a:buClrTx/>
              <a:buSzPct val="70000"/>
              <a:buFont typeface="Wingdings" panose="05000000000000000000" pitchFamily="2" charset="2"/>
              <a:buNone/>
              <a:tabLst/>
              <a:defRPr/>
            </a:pPr>
            <a:r>
              <a:rPr kumimoji="0" lang="en-US" sz="2400" b="0" i="0" u="none" strike="noStrike" kern="1200" cap="none" spc="0" normalizeH="0" baseline="0" noProof="0" dirty="0" smtClean="0">
                <a:ln>
                  <a:noFill/>
                </a:ln>
                <a:solidFill>
                  <a:sysClr val="windowText" lastClr="000000"/>
                </a:solidFill>
                <a:effectLst/>
                <a:uLnTx/>
                <a:uFillTx/>
                <a:latin typeface="Arial" pitchFamily="34" charset="0"/>
                <a:ea typeface="Segoe UI" pitchFamily="34" charset="0"/>
                <a:cs typeface="Segoe UI" pitchFamily="34" charset="0"/>
              </a:rPr>
              <a:t>How do you write code with zero errors in the first attempt?</a:t>
            </a:r>
          </a:p>
          <a:p>
            <a:pPr marL="342900" marR="0" lvl="0" indent="-342900" algn="l" defTabSz="914400" rtl="0" eaLnBrk="1" fontAlgn="auto" latinLnBrk="0" hangingPunct="1">
              <a:lnSpc>
                <a:spcPct val="150000"/>
              </a:lnSpc>
              <a:spcBef>
                <a:spcPct val="20000"/>
              </a:spcBef>
              <a:spcAft>
                <a:spcPts val="0"/>
              </a:spcAft>
              <a:buClrTx/>
              <a:buSzPct val="70000"/>
              <a:buFont typeface="Wingdings" panose="05000000000000000000" pitchFamily="2" charset="2"/>
              <a:buNone/>
              <a:tabLst/>
              <a:defRPr/>
            </a:pPr>
            <a:r>
              <a:rPr kumimoji="0" lang="en-US" sz="2200" b="0" i="1" u="none" strike="noStrike" kern="1200" cap="none" spc="0" normalizeH="0" baseline="0" noProof="0" dirty="0" smtClean="0">
                <a:ln>
                  <a:noFill/>
                </a:ln>
                <a:solidFill>
                  <a:sysClr val="windowText" lastClr="000000"/>
                </a:solidFill>
                <a:effectLst/>
                <a:uLnTx/>
                <a:uFillTx/>
                <a:latin typeface="Arial" pitchFamily="34" charset="0"/>
                <a:ea typeface="Segoe UI" pitchFamily="34" charset="0"/>
                <a:cs typeface="Segoe UI" pitchFamily="34" charset="0"/>
              </a:rPr>
              <a:t>(Why do I have to write code with zero errors in the first attempt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072" y="3846306"/>
            <a:ext cx="8526192" cy="361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6755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Coding </a:t>
            </a:r>
            <a:r>
              <a:rPr lang="en-US" altLang="en-US" dirty="0" smtClean="0">
                <a:latin typeface="Arial" panose="020B0604020202020204" pitchFamily="34" charset="0"/>
              </a:rPr>
              <a:t>Proficient </a:t>
            </a:r>
            <a:r>
              <a:rPr lang="en-US" altLang="en-US" dirty="0">
                <a:latin typeface="Arial" panose="020B0604020202020204" pitchFamily="34" charset="0"/>
              </a:rPr>
              <a:t>- Objectives</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090" y="2386648"/>
            <a:ext cx="2830513"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p:cNvSpPr>
          <p:nvPr>
            <p:ph type="body" sz="quarter" idx="4294967295"/>
          </p:nvPr>
        </p:nvSpPr>
        <p:spPr>
          <a:xfrm>
            <a:off x="1756410" y="2046288"/>
            <a:ext cx="5303838" cy="5186362"/>
          </a:xfrm>
          <a:prstGeom prst="rect">
            <a:avLst/>
          </a:prstGeom>
        </p:spPr>
        <p:txBody>
          <a:bodyPr>
            <a:normAutofit fontScale="55000" lnSpcReduction="20000"/>
          </a:bodyPr>
          <a:lstStyle/>
          <a:p>
            <a:pPr fontAlgn="auto">
              <a:spcAft>
                <a:spcPts val="0"/>
              </a:spcAft>
              <a:buFont typeface="Wingdings" panose="05000000000000000000" pitchFamily="2" charset="2"/>
              <a:buNone/>
              <a:defRPr/>
            </a:pPr>
            <a:r>
              <a:rPr lang="en-US" dirty="0" smtClean="0">
                <a:latin typeface="Arial" pitchFamily="34" charset="0"/>
              </a:rPr>
              <a:t>To be a better developer : </a:t>
            </a:r>
          </a:p>
          <a:p>
            <a:pPr lvl="1" fontAlgn="auto">
              <a:spcAft>
                <a:spcPts val="0"/>
              </a:spcAft>
              <a:defRPr/>
            </a:pPr>
            <a:r>
              <a:rPr lang="en-US" dirty="0" smtClean="0">
                <a:latin typeface="Arial" pitchFamily="34" charset="0"/>
              </a:rPr>
              <a:t> Code has zero errors in very first attempt</a:t>
            </a:r>
          </a:p>
          <a:p>
            <a:pPr lvl="1" fontAlgn="auto">
              <a:spcAft>
                <a:spcPts val="0"/>
              </a:spcAft>
              <a:defRPr/>
            </a:pPr>
            <a:endParaRPr lang="en-US" dirty="0" smtClean="0">
              <a:latin typeface="Arial" pitchFamily="34" charset="0"/>
            </a:endParaRPr>
          </a:p>
          <a:p>
            <a:pPr lvl="1" fontAlgn="auto">
              <a:spcAft>
                <a:spcPts val="0"/>
              </a:spcAft>
              <a:defRPr/>
            </a:pPr>
            <a:r>
              <a:rPr lang="en-US" dirty="0" smtClean="0">
                <a:latin typeface="Arial" pitchFamily="34" charset="0"/>
              </a:rPr>
              <a:t>Cyclomatic complexity less than 10 for atleast 70% of code</a:t>
            </a:r>
          </a:p>
          <a:p>
            <a:pPr lvl="1" fontAlgn="auto">
              <a:spcAft>
                <a:spcPts val="0"/>
              </a:spcAft>
              <a:defRPr/>
            </a:pPr>
            <a:endParaRPr lang="en-US" dirty="0" smtClean="0">
              <a:latin typeface="Arial" pitchFamily="34" charset="0"/>
            </a:endParaRPr>
          </a:p>
          <a:p>
            <a:pPr lvl="1" fontAlgn="auto">
              <a:spcAft>
                <a:spcPts val="0"/>
              </a:spcAft>
              <a:defRPr/>
            </a:pPr>
            <a:r>
              <a:rPr lang="en-US" dirty="0" smtClean="0">
                <a:latin typeface="Arial" pitchFamily="34" charset="0"/>
              </a:rPr>
              <a:t>Written code is easily debugged remotely</a:t>
            </a:r>
          </a:p>
          <a:p>
            <a:pPr lvl="1" fontAlgn="auto">
              <a:spcAft>
                <a:spcPts val="0"/>
              </a:spcAft>
              <a:defRPr/>
            </a:pPr>
            <a:endParaRPr lang="en-US" dirty="0" smtClean="0">
              <a:latin typeface="Arial" pitchFamily="34" charset="0"/>
            </a:endParaRPr>
          </a:p>
          <a:p>
            <a:pPr lvl="1" fontAlgn="auto">
              <a:spcAft>
                <a:spcPts val="0"/>
              </a:spcAft>
              <a:defRPr/>
            </a:pPr>
            <a:r>
              <a:rPr lang="en-US" dirty="0" smtClean="0">
                <a:latin typeface="Arial" pitchFamily="34" charset="0"/>
              </a:rPr>
              <a:t>To be aware of already available libraries and to be able to use them efficiently</a:t>
            </a:r>
          </a:p>
          <a:p>
            <a:pPr lvl="1" fontAlgn="auto">
              <a:spcAft>
                <a:spcPts val="0"/>
              </a:spcAft>
              <a:defRPr/>
            </a:pPr>
            <a:endParaRPr lang="en-US" dirty="0" smtClean="0">
              <a:latin typeface="Arial" pitchFamily="34" charset="0"/>
            </a:endParaRPr>
          </a:p>
          <a:p>
            <a:pPr lvl="1" fontAlgn="auto">
              <a:spcAft>
                <a:spcPts val="0"/>
              </a:spcAft>
              <a:defRPr/>
            </a:pPr>
            <a:r>
              <a:rPr lang="en-US" dirty="0" smtClean="0">
                <a:latin typeface="Arial" pitchFamily="34" charset="0"/>
              </a:rPr>
              <a:t>To be able to produce portable code</a:t>
            </a:r>
          </a:p>
        </p:txBody>
      </p:sp>
    </p:spTree>
    <p:extLst>
      <p:ext uri="{BB962C8B-B14F-4D97-AF65-F5344CB8AC3E}">
        <p14:creationId xmlns:p14="http://schemas.microsoft.com/office/powerpoint/2010/main" val="768637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dirty="0" smtClean="0"/>
              <a:t>Coding</a:t>
            </a:r>
            <a:endParaRPr lang="en-US" dirty="0"/>
          </a:p>
        </p:txBody>
      </p:sp>
      <p:sp>
        <p:nvSpPr>
          <p:cNvPr id="6" name="Text Placeholder 1"/>
          <p:cNvSpPr>
            <a:spLocks noGrp="1"/>
          </p:cNvSpPr>
          <p:nvPr>
            <p:ph type="body" sz="quarter" idx="4294967295"/>
          </p:nvPr>
        </p:nvSpPr>
        <p:spPr bwMode="auto">
          <a:xfrm>
            <a:off x="3576955" y="6796723"/>
            <a:ext cx="4541838" cy="1046162"/>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Wingdings" panose="05000000000000000000" pitchFamily="2" charset="2"/>
              <a:buNone/>
            </a:pPr>
            <a:r>
              <a:rPr lang="en-US" altLang="en-US" sz="2800" b="1" smtClean="0"/>
              <a:t>Here we go!</a:t>
            </a:r>
          </a:p>
        </p:txBody>
      </p:sp>
      <p:pic>
        <p:nvPicPr>
          <p:cNvPr id="7" name="Picture 2" descr="C:\Users\gur02530\AppData\Local\Microsoft\Windows\Temporary Internet Files\Content.IE5\LLEYWW0Q\MP90042242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05" y="2856548"/>
            <a:ext cx="5310188"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867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dirty="0">
                <a:latin typeface="Arial" pitchFamily="34" charset="0"/>
              </a:rPr>
              <a:t>Coding Advanced - Objectives</a:t>
            </a:r>
            <a:endParaRPr lang="en-US" dirty="0"/>
          </a:p>
        </p:txBody>
      </p:sp>
      <p:sp>
        <p:nvSpPr>
          <p:cNvPr id="4" name="Text Placeholder 3"/>
          <p:cNvSpPr>
            <a:spLocks noGrp="1"/>
          </p:cNvSpPr>
          <p:nvPr>
            <p:ph type="body" sz="quarter" idx="4294967295"/>
          </p:nvPr>
        </p:nvSpPr>
        <p:spPr>
          <a:xfrm>
            <a:off x="910589" y="2274889"/>
            <a:ext cx="9704675" cy="5186576"/>
          </a:xfrm>
          <a:prstGeom prst="rect">
            <a:avLst/>
          </a:prstGeom>
        </p:spPr>
        <p:txBody>
          <a:bodyPr>
            <a:normAutofit fontScale="62500" lnSpcReduction="20000"/>
          </a:bodyPr>
          <a:lstStyle/>
          <a:p>
            <a:pPr fontAlgn="auto">
              <a:spcAft>
                <a:spcPts val="0"/>
              </a:spcAft>
              <a:defRPr/>
            </a:pPr>
            <a:r>
              <a:rPr lang="en-US" dirty="0">
                <a:latin typeface="Arial" pitchFamily="34" charset="0"/>
              </a:rPr>
              <a:t>To be a better developer: </a:t>
            </a:r>
          </a:p>
          <a:p>
            <a:pPr lvl="1" fontAlgn="auto">
              <a:spcAft>
                <a:spcPts val="0"/>
              </a:spcAft>
              <a:defRPr/>
            </a:pPr>
            <a:endParaRPr lang="en-US" b="1" dirty="0">
              <a:latin typeface="Arial" pitchFamily="34" charset="0"/>
            </a:endParaRPr>
          </a:p>
          <a:p>
            <a:pPr lvl="1" fontAlgn="auto">
              <a:spcAft>
                <a:spcPts val="0"/>
              </a:spcAft>
              <a:defRPr/>
            </a:pPr>
            <a:r>
              <a:rPr lang="en-US" b="1" dirty="0">
                <a:latin typeface="Arial" pitchFamily="34" charset="0"/>
              </a:rPr>
              <a:t> Code has zero errors in very first attempt</a:t>
            </a:r>
          </a:p>
          <a:p>
            <a:pPr lvl="1" fontAlgn="auto">
              <a:spcAft>
                <a:spcPts val="0"/>
              </a:spcAft>
              <a:defRPr/>
            </a:pPr>
            <a:endParaRPr lang="en-US" b="1" dirty="0">
              <a:latin typeface="Arial" pitchFamily="34" charset="0"/>
            </a:endParaRPr>
          </a:p>
          <a:p>
            <a:pPr lvl="1" fontAlgn="auto">
              <a:spcAft>
                <a:spcPts val="0"/>
              </a:spcAft>
              <a:defRPr/>
            </a:pPr>
            <a:r>
              <a:rPr lang="en-US" b="1" dirty="0" err="1">
                <a:latin typeface="Arial" pitchFamily="34" charset="0"/>
              </a:rPr>
              <a:t>Cyclomatic</a:t>
            </a:r>
            <a:r>
              <a:rPr lang="en-US" b="1" dirty="0">
                <a:latin typeface="Arial" pitchFamily="34" charset="0"/>
              </a:rPr>
              <a:t> complexity less than 10 for </a:t>
            </a:r>
            <a:r>
              <a:rPr lang="en-US" b="1" dirty="0" err="1">
                <a:latin typeface="Arial" pitchFamily="34" charset="0"/>
              </a:rPr>
              <a:t>atleast</a:t>
            </a:r>
            <a:r>
              <a:rPr lang="en-US" b="1" dirty="0">
                <a:latin typeface="Arial" pitchFamily="34" charset="0"/>
              </a:rPr>
              <a:t> 70% of code</a:t>
            </a:r>
          </a:p>
          <a:p>
            <a:pPr lvl="1" fontAlgn="auto">
              <a:spcAft>
                <a:spcPts val="0"/>
              </a:spcAft>
              <a:defRPr/>
            </a:pPr>
            <a:endParaRPr lang="en-US" b="1" dirty="0">
              <a:solidFill>
                <a:schemeClr val="bg1">
                  <a:lumMod val="65000"/>
                </a:schemeClr>
              </a:solidFill>
              <a:latin typeface="Arial" pitchFamily="34" charset="0"/>
            </a:endParaRPr>
          </a:p>
          <a:p>
            <a:pPr lvl="1" fontAlgn="auto">
              <a:spcAft>
                <a:spcPts val="0"/>
              </a:spcAft>
              <a:defRPr/>
            </a:pPr>
            <a:r>
              <a:rPr lang="en-US" b="1" dirty="0">
                <a:solidFill>
                  <a:schemeClr val="bg1">
                    <a:lumMod val="65000"/>
                  </a:schemeClr>
                </a:solidFill>
                <a:latin typeface="Arial" pitchFamily="34" charset="0"/>
              </a:rPr>
              <a:t>Written code is easily debugged remotely</a:t>
            </a:r>
          </a:p>
          <a:p>
            <a:pPr lvl="1" fontAlgn="auto">
              <a:spcAft>
                <a:spcPts val="0"/>
              </a:spcAft>
              <a:defRPr/>
            </a:pPr>
            <a:endParaRPr lang="en-US" b="1" dirty="0">
              <a:solidFill>
                <a:schemeClr val="bg1">
                  <a:lumMod val="65000"/>
                </a:schemeClr>
              </a:solidFill>
              <a:latin typeface="Arial" pitchFamily="34" charset="0"/>
            </a:endParaRPr>
          </a:p>
          <a:p>
            <a:pPr lvl="1" fontAlgn="auto">
              <a:spcAft>
                <a:spcPts val="0"/>
              </a:spcAft>
              <a:defRPr/>
            </a:pPr>
            <a:r>
              <a:rPr lang="en-US" b="1" dirty="0">
                <a:solidFill>
                  <a:schemeClr val="bg1">
                    <a:lumMod val="65000"/>
                  </a:schemeClr>
                </a:solidFill>
                <a:latin typeface="Arial" pitchFamily="34" charset="0"/>
              </a:rPr>
              <a:t>To be aware of already available libraries and to be able to use them efficiently</a:t>
            </a:r>
          </a:p>
          <a:p>
            <a:pPr lvl="1" fontAlgn="auto">
              <a:spcAft>
                <a:spcPts val="0"/>
              </a:spcAft>
              <a:defRPr/>
            </a:pPr>
            <a:endParaRPr lang="en-US" b="1" dirty="0">
              <a:solidFill>
                <a:schemeClr val="bg1">
                  <a:lumMod val="65000"/>
                </a:schemeClr>
              </a:solidFill>
              <a:latin typeface="Arial" pitchFamily="34" charset="0"/>
            </a:endParaRPr>
          </a:p>
          <a:p>
            <a:pPr lvl="1" fontAlgn="auto">
              <a:spcAft>
                <a:spcPts val="0"/>
              </a:spcAft>
              <a:defRPr/>
            </a:pPr>
            <a:r>
              <a:rPr lang="en-US" b="1" dirty="0">
                <a:solidFill>
                  <a:schemeClr val="bg1">
                    <a:lumMod val="65000"/>
                  </a:schemeClr>
                </a:solidFill>
                <a:latin typeface="Arial" pitchFamily="34" charset="0"/>
              </a:rPr>
              <a:t>To be able to produce portable code</a:t>
            </a:r>
          </a:p>
        </p:txBody>
      </p:sp>
    </p:spTree>
    <p:extLst>
      <p:ext uri="{BB962C8B-B14F-4D97-AF65-F5344CB8AC3E}">
        <p14:creationId xmlns:p14="http://schemas.microsoft.com/office/powerpoint/2010/main" val="2869338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t>Need to be a smart developer</a:t>
            </a:r>
            <a:endParaRPr lang="en-US" dirty="0"/>
          </a:p>
        </p:txBody>
      </p:sp>
      <p:sp>
        <p:nvSpPr>
          <p:cNvPr id="7" name="Rectangle 3"/>
          <p:cNvSpPr txBox="1">
            <a:spLocks/>
          </p:cNvSpPr>
          <p:nvPr/>
        </p:nvSpPr>
        <p:spPr>
          <a:xfrm>
            <a:off x="678498" y="2968943"/>
            <a:ext cx="5014912" cy="4046537"/>
          </a:xfrm>
          <a:prstGeom prst="rect">
            <a:avLst/>
          </a:prstGeom>
          <a:solidFill>
            <a:schemeClr val="lt1"/>
          </a:solidFill>
          <a:ln w="25400" cap="flat" cmpd="sng" algn="ctr">
            <a:solidFill>
              <a:schemeClr val="bg1"/>
            </a:solidFill>
            <a:prstDash val="solid"/>
          </a:ln>
          <a:effectLst/>
        </p:spPr>
        <p:txBody>
          <a:bodyPr>
            <a:normAutofit fontScale="85000" lnSpcReduction="10000"/>
          </a:bodyPr>
          <a:lstStyle/>
          <a:p>
            <a:pPr marL="342900" indent="-342900" fontAlgn="auto">
              <a:lnSpc>
                <a:spcPct val="150000"/>
              </a:lnSpc>
              <a:spcBef>
                <a:spcPct val="20000"/>
              </a:spcBef>
              <a:spcAft>
                <a:spcPts val="0"/>
              </a:spcAft>
              <a:buSzPct val="70000"/>
              <a:buFont typeface="Wingdings" pitchFamily="2" charset="2"/>
              <a:buChar char="q"/>
              <a:defRPr/>
            </a:pPr>
            <a:r>
              <a:rPr lang="en-US" sz="2400" dirty="0">
                <a:ea typeface="Segoe UI" pitchFamily="34" charset="0"/>
                <a:cs typeface="Segoe UI" pitchFamily="34" charset="0"/>
              </a:rPr>
              <a:t>Be aware of the latest tools &amp; use them</a:t>
            </a:r>
          </a:p>
          <a:p>
            <a:pPr marL="342900" indent="-342900" fontAlgn="auto">
              <a:lnSpc>
                <a:spcPct val="150000"/>
              </a:lnSpc>
              <a:spcBef>
                <a:spcPct val="20000"/>
              </a:spcBef>
              <a:spcAft>
                <a:spcPts val="0"/>
              </a:spcAft>
              <a:buSzPct val="70000"/>
              <a:buFont typeface="Wingdings" pitchFamily="2" charset="2"/>
              <a:buChar char="q"/>
              <a:defRPr/>
            </a:pPr>
            <a:r>
              <a:rPr lang="en-US" sz="2400" dirty="0">
                <a:ea typeface="Segoe UI" pitchFamily="34" charset="0"/>
                <a:cs typeface="Segoe UI" pitchFamily="34" charset="0"/>
              </a:rPr>
              <a:t>Keep practicing. Type faster.</a:t>
            </a:r>
          </a:p>
          <a:p>
            <a:pPr marL="342900" indent="-342900" fontAlgn="auto">
              <a:lnSpc>
                <a:spcPct val="150000"/>
              </a:lnSpc>
              <a:spcBef>
                <a:spcPct val="20000"/>
              </a:spcBef>
              <a:spcAft>
                <a:spcPts val="0"/>
              </a:spcAft>
              <a:buSzPct val="70000"/>
              <a:buFont typeface="Wingdings" pitchFamily="2" charset="2"/>
              <a:buChar char="q"/>
              <a:defRPr/>
            </a:pPr>
            <a:r>
              <a:rPr lang="en-US" sz="2400" dirty="0">
                <a:ea typeface="Segoe UI" pitchFamily="34" charset="0"/>
                <a:cs typeface="Segoe UI" pitchFamily="34" charset="0"/>
              </a:rPr>
              <a:t>Work on open source projects.</a:t>
            </a:r>
          </a:p>
          <a:p>
            <a:pPr marL="342900" indent="-342900" fontAlgn="auto">
              <a:lnSpc>
                <a:spcPct val="150000"/>
              </a:lnSpc>
              <a:spcBef>
                <a:spcPct val="20000"/>
              </a:spcBef>
              <a:spcAft>
                <a:spcPts val="0"/>
              </a:spcAft>
              <a:buSzPct val="70000"/>
              <a:buFont typeface="Wingdings" pitchFamily="2" charset="2"/>
              <a:buChar char="q"/>
              <a:defRPr/>
            </a:pPr>
            <a:r>
              <a:rPr lang="en-US" sz="2400" dirty="0">
                <a:ea typeface="Segoe UI" pitchFamily="34" charset="0"/>
                <a:cs typeface="Segoe UI" pitchFamily="34" charset="0"/>
              </a:rPr>
              <a:t>Work with developers who are better than you. Pair program!</a:t>
            </a:r>
          </a:p>
          <a:p>
            <a:pPr marL="342900" indent="-342900" fontAlgn="auto">
              <a:lnSpc>
                <a:spcPct val="150000"/>
              </a:lnSpc>
              <a:spcBef>
                <a:spcPct val="20000"/>
              </a:spcBef>
              <a:spcAft>
                <a:spcPts val="0"/>
              </a:spcAft>
              <a:buSzPct val="70000"/>
              <a:buFont typeface="Wingdings" pitchFamily="2" charset="2"/>
              <a:buChar char="q"/>
              <a:defRPr/>
            </a:pPr>
            <a:r>
              <a:rPr lang="en-US" sz="2400" dirty="0">
                <a:ea typeface="Segoe UI" pitchFamily="34" charset="0"/>
                <a:cs typeface="Segoe UI" pitchFamily="34" charset="0"/>
              </a:rPr>
              <a:t>Code more consciously</a:t>
            </a:r>
          </a:p>
          <a:p>
            <a:pPr marL="800100" lvl="1" indent="-342900" fontAlgn="auto">
              <a:lnSpc>
                <a:spcPct val="150000"/>
              </a:lnSpc>
              <a:spcBef>
                <a:spcPct val="20000"/>
              </a:spcBef>
              <a:spcAft>
                <a:spcPts val="0"/>
              </a:spcAft>
              <a:buSzPct val="70000"/>
              <a:buFont typeface="Wingdings" pitchFamily="2" charset="2"/>
              <a:buChar char="q"/>
              <a:defRPr/>
            </a:pPr>
            <a:r>
              <a:rPr lang="en-US" dirty="0">
                <a:cs typeface="+mn-cs"/>
              </a:rPr>
              <a:t>"</a:t>
            </a:r>
            <a:r>
              <a:rPr lang="en-US" b="1" dirty="0">
                <a:cs typeface="+mn-cs"/>
              </a:rPr>
              <a:t>slow</a:t>
            </a:r>
            <a:r>
              <a:rPr lang="en-US" dirty="0">
                <a:cs typeface="+mn-cs"/>
              </a:rPr>
              <a:t> is </a:t>
            </a:r>
            <a:r>
              <a:rPr lang="en-US" b="1" dirty="0">
                <a:cs typeface="+mn-cs"/>
              </a:rPr>
              <a:t>smooth</a:t>
            </a:r>
            <a:r>
              <a:rPr lang="en-US" dirty="0">
                <a:cs typeface="+mn-cs"/>
              </a:rPr>
              <a:t> and </a:t>
            </a:r>
            <a:r>
              <a:rPr lang="en-US" b="1" dirty="0">
                <a:cs typeface="+mn-cs"/>
              </a:rPr>
              <a:t>smooth</a:t>
            </a:r>
            <a:r>
              <a:rPr lang="en-US" dirty="0">
                <a:cs typeface="+mn-cs"/>
              </a:rPr>
              <a:t> is </a:t>
            </a:r>
            <a:r>
              <a:rPr lang="en-US" b="1" dirty="0">
                <a:cs typeface="+mn-cs"/>
              </a:rPr>
              <a:t>fast</a:t>
            </a:r>
            <a:r>
              <a:rPr lang="en-US" dirty="0">
                <a:cs typeface="+mn-cs"/>
              </a:rPr>
              <a:t>" </a:t>
            </a:r>
            <a:endParaRPr lang="en-US" dirty="0">
              <a:ea typeface="Segoe UI" pitchFamily="34" charset="0"/>
              <a:cs typeface="Segoe UI" pitchFamily="34" charset="0"/>
            </a:endParaRPr>
          </a:p>
        </p:txBody>
      </p:sp>
      <p:pic>
        <p:nvPicPr>
          <p:cNvPr id="8" name="Picture 4" descr="http://blog.timesunion.com/tech/files/2009/05/multi-tasking-optimiz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3143" y="3186113"/>
            <a:ext cx="3949700"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580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dissolve">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a:t>Useful vim plug-ins</a:t>
            </a:r>
            <a:endParaRPr lang="en-US" dirty="0"/>
          </a:p>
        </p:txBody>
      </p:sp>
      <p:sp>
        <p:nvSpPr>
          <p:cNvPr id="2" name="Rectangle 1"/>
          <p:cNvSpPr/>
          <p:nvPr/>
        </p:nvSpPr>
        <p:spPr>
          <a:xfrm>
            <a:off x="1218565" y="2543781"/>
            <a:ext cx="6483350" cy="1384995"/>
          </a:xfrm>
          <a:prstGeom prst="rect">
            <a:avLst/>
          </a:prstGeom>
        </p:spPr>
        <p:txBody>
          <a:bodyPr>
            <a:spAutoFit/>
          </a:bodyPr>
          <a:lstStyle/>
          <a:p>
            <a:r>
              <a:rPr lang="en-US" altLang="en-US" sz="2800" dirty="0" err="1">
                <a:latin typeface="Arial" panose="020B0604020202020204" pitchFamily="34" charset="0"/>
              </a:rPr>
              <a:t>Ctags</a:t>
            </a:r>
            <a:endParaRPr lang="en-US" altLang="en-US" sz="2800" dirty="0">
              <a:latin typeface="Arial" panose="020B0604020202020204" pitchFamily="34" charset="0"/>
            </a:endParaRPr>
          </a:p>
          <a:p>
            <a:r>
              <a:rPr lang="en-US" altLang="en-US" sz="2800" dirty="0" err="1">
                <a:latin typeface="Arial" panose="020B0604020202020204" pitchFamily="34" charset="0"/>
              </a:rPr>
              <a:t>Cscope</a:t>
            </a:r>
            <a:endParaRPr lang="en-US" altLang="en-US" sz="2800" dirty="0">
              <a:latin typeface="Arial" panose="020B0604020202020204" pitchFamily="34" charset="0"/>
            </a:endParaRPr>
          </a:p>
          <a:p>
            <a:r>
              <a:rPr lang="en-US" altLang="en-US" sz="2800" dirty="0">
                <a:latin typeface="Arial" panose="020B0604020202020204" pitchFamily="34" charset="0"/>
              </a:rPr>
              <a:t>autocomplete</a:t>
            </a:r>
          </a:p>
        </p:txBody>
      </p:sp>
    </p:spTree>
    <p:extLst>
      <p:ext uri="{BB962C8B-B14F-4D97-AF65-F5344CB8AC3E}">
        <p14:creationId xmlns:p14="http://schemas.microsoft.com/office/powerpoint/2010/main" val="36965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a:xfrm>
            <a:off x="553427" y="441842"/>
            <a:ext cx="10176137" cy="566383"/>
          </a:xfrm>
        </p:spPr>
        <p:txBody>
          <a:bodyPr/>
          <a:lstStyle/>
          <a:p>
            <a:r>
              <a:rPr lang="en-US" dirty="0"/>
              <a:t>Coding-Proficient</a:t>
            </a:r>
          </a:p>
        </p:txBody>
      </p:sp>
      <p:sp>
        <p:nvSpPr>
          <p:cNvPr id="3" name="Text Placeholder 2"/>
          <p:cNvSpPr>
            <a:spLocks noGrp="1"/>
          </p:cNvSpPr>
          <p:nvPr>
            <p:ph type="body" sz="quarter" idx="24"/>
          </p:nvPr>
        </p:nvSpPr>
        <p:spPr/>
        <p:txBody>
          <a:bodyPr/>
          <a:lstStyle/>
          <a:p>
            <a:r>
              <a:rPr lang="en-US" altLang="en-US" dirty="0" err="1"/>
              <a:t>ctags</a:t>
            </a:r>
            <a:endParaRPr lang="en-US" dirty="0"/>
          </a:p>
        </p:txBody>
      </p:sp>
      <p:sp>
        <p:nvSpPr>
          <p:cNvPr id="5" name="Content Placeholder 1"/>
          <p:cNvSpPr txBox="1">
            <a:spLocks/>
          </p:cNvSpPr>
          <p:nvPr/>
        </p:nvSpPr>
        <p:spPr>
          <a:xfrm>
            <a:off x="1245870" y="2496820"/>
            <a:ext cx="8116888" cy="4860925"/>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sz="3100" smtClean="0">
                <a:latin typeface="Arial" pitchFamily="34" charset="0"/>
              </a:rPr>
              <a:t>Ctags</a:t>
            </a:r>
          </a:p>
          <a:p>
            <a:pPr lvl="1">
              <a:defRPr/>
            </a:pPr>
            <a:r>
              <a:rPr lang="en-US" sz="2800" smtClean="0">
                <a:latin typeface="Arial" pitchFamily="34" charset="0"/>
              </a:rPr>
              <a:t>To quickly jump to definitions of functions, data structures etc.</a:t>
            </a:r>
          </a:p>
          <a:p>
            <a:pPr lvl="1">
              <a:defRPr/>
            </a:pPr>
            <a:r>
              <a:rPr lang="en-US" sz="2800" smtClean="0">
                <a:latin typeface="Arial" pitchFamily="34" charset="0"/>
              </a:rPr>
              <a:t>Very useful aid for understanding and traversing code</a:t>
            </a:r>
          </a:p>
          <a:p>
            <a:pPr lvl="2">
              <a:defRPr/>
            </a:pPr>
            <a:endParaRPr lang="en-US" sz="2800" smtClean="0">
              <a:latin typeface="Arial" pitchFamily="34" charset="0"/>
            </a:endParaRPr>
          </a:p>
          <a:p>
            <a:pPr lvl="2">
              <a:defRPr/>
            </a:pPr>
            <a:r>
              <a:rPr lang="en-US" sz="2800" smtClean="0">
                <a:latin typeface="Arial" pitchFamily="34" charset="0"/>
              </a:rPr>
              <a:t>How about some revision practice</a:t>
            </a:r>
          </a:p>
          <a:p>
            <a:pPr>
              <a:defRPr/>
            </a:pPr>
            <a:endParaRPr lang="en-US" dirty="0"/>
          </a:p>
        </p:txBody>
      </p:sp>
    </p:spTree>
    <p:extLst>
      <p:ext uri="{BB962C8B-B14F-4D97-AF65-F5344CB8AC3E}">
        <p14:creationId xmlns:p14="http://schemas.microsoft.com/office/powerpoint/2010/main" val="3742126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ricent">
      <a:dk1>
        <a:sysClr val="windowText" lastClr="000000"/>
      </a:dk1>
      <a:lt1>
        <a:sysClr val="window" lastClr="FFFFFF"/>
      </a:lt1>
      <a:dk2>
        <a:srgbClr val="1F497D"/>
      </a:dk2>
      <a:lt2>
        <a:srgbClr val="FFFFFF"/>
      </a:lt2>
      <a:accent1>
        <a:srgbClr val="3EC73C"/>
      </a:accent1>
      <a:accent2>
        <a:srgbClr val="ED5041"/>
      </a:accent2>
      <a:accent3>
        <a:srgbClr val="F1AC00"/>
      </a:accent3>
      <a:accent4>
        <a:srgbClr val="3FB2E8"/>
      </a:accent4>
      <a:accent5>
        <a:srgbClr val="EB8024"/>
      </a:accent5>
      <a:accent6>
        <a:srgbClr val="000000"/>
      </a:accent6>
      <a:hlink>
        <a:srgbClr val="000000"/>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 xmlns:ma14="http://schemas.microsoft.com/office/mac/drawingml/2011/main"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2.xml><?xml version="1.0" encoding="utf-8"?>
<a:theme xmlns:a="http://schemas.openxmlformats.org/drawingml/2006/main" name="1_Office Theme">
  <a:themeElements>
    <a:clrScheme name="Aricent-New-2016">
      <a:dk1>
        <a:sysClr val="windowText" lastClr="000000"/>
      </a:dk1>
      <a:lt1>
        <a:sysClr val="window" lastClr="FFFFFF"/>
      </a:lt1>
      <a:dk2>
        <a:srgbClr val="1F497D"/>
      </a:dk2>
      <a:lt2>
        <a:srgbClr val="EEECE1"/>
      </a:lt2>
      <a:accent1>
        <a:srgbClr val="32C225"/>
      </a:accent1>
      <a:accent2>
        <a:srgbClr val="F1262C"/>
      </a:accent2>
      <a:accent3>
        <a:srgbClr val="F1781C"/>
      </a:accent3>
      <a:accent4>
        <a:srgbClr val="2F9DDB"/>
      </a:accent4>
      <a:accent5>
        <a:srgbClr val="FFC300"/>
      </a:accent5>
      <a:accent6>
        <a:srgbClr val="23252D"/>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ma14="http://schemas.microsoft.com/office/mac/drawingml/2011/main" xmlns=""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157036045D59C468F23ED5CAE37EC2F" ma:contentTypeVersion="0" ma:contentTypeDescription="Create a new document." ma:contentTypeScope="" ma:versionID="b1130b813bf75c4d924c6d53e8dc8c5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26F468-B197-4B56-B42A-93342D143027}">
  <ds:schemaRefs>
    <ds:schemaRef ds:uri="http://schemas.microsoft.com/sharepoint/v3/contenttype/forms"/>
  </ds:schemaRefs>
</ds:datastoreItem>
</file>

<file path=customXml/itemProps2.xml><?xml version="1.0" encoding="utf-8"?>
<ds:datastoreItem xmlns:ds="http://schemas.openxmlformats.org/officeDocument/2006/customXml" ds:itemID="{A39CD6D6-E987-4F03-BC82-3A399803D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AB54723-3793-4A83-A805-F22BB13EC4C9}">
  <ds:schemaRefs>
    <ds:schemaRef ds:uri="http://purl.org/dc/terms/"/>
    <ds:schemaRef ds:uri="http://schemas.microsoft.com/office/infopath/2007/PartnerControls"/>
    <ds:schemaRef ds:uri="http://schemas.openxmlformats.org/package/2006/metadata/core-properties"/>
    <ds:schemaRef ds:uri="http://purl.org/dc/dcmitype/"/>
    <ds:schemaRef ds:uri="http://www.w3.org/XML/1998/namespace"/>
    <ds:schemaRef ds:uri="http://schemas.microsoft.com/office/2006/documentManagement/types"/>
    <ds:schemaRef ds:uri="http://purl.org/dc/elements/1.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10202</TotalTime>
  <Words>1658</Words>
  <Application>Microsoft Office PowerPoint</Application>
  <PresentationFormat>Custom</PresentationFormat>
  <Paragraphs>347</Paragraphs>
  <Slides>29</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ＭＳ Ｐゴシック</vt:lpstr>
      <vt:lpstr>Arial</vt:lpstr>
      <vt:lpstr>BentonSans</vt:lpstr>
      <vt:lpstr>BentonSans Book</vt:lpstr>
      <vt:lpstr>Calibri</vt:lpstr>
      <vt:lpstr>Georgia</vt:lpstr>
      <vt:lpstr>Segoe UI</vt:lpstr>
      <vt:lpstr>Wingdings</vt:lpstr>
      <vt:lpstr>Office Theme</vt:lpstr>
      <vt:lpstr>1_Office Theme</vt:lpstr>
      <vt:lpstr>Coding-Proficient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MING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Jeroen Jonkers</dc:creator>
  <cp:lastModifiedBy>Soma Tiwari</cp:lastModifiedBy>
  <cp:revision>466</cp:revision>
  <cp:lastPrinted>2016-03-09T02:56:02Z</cp:lastPrinted>
  <dcterms:created xsi:type="dcterms:W3CDTF">2016-03-05T20:37:49Z</dcterms:created>
  <dcterms:modified xsi:type="dcterms:W3CDTF">2017-02-15T06:37:28Z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0x010100B157036045D59C468F23ED5CAE37EC2F</vt:lpwstr>
  </property>
  <property fmtid="{D5CDD505-2E9C-101B-9397-08002B2CF9AE}" pid="3" name="Order">
    <vt:r8>300</vt:r8>
  </property>
  <property fmtid="{D5CDD505-2E9C-101B-9397-08002B2CF9AE}" pid="4" name="TemplateUrl">
    <vt:lpwstr/>
  </property>
  <property fmtid="{D5CDD505-2E9C-101B-9397-08002B2CF9AE}" pid="5" name="xd_Signature">
    <vt:bool>false</vt:bool>
  </property>
  <property fmtid="{D5CDD505-2E9C-101B-9397-08002B2CF9AE}" pid="6" name="xd_ProgID">
    <vt:lpwstr/>
  </property>
</Properties>
</file>