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4"/>
    <p:sldMasterId id="2147483828" r:id="rId5"/>
  </p:sldMasterIdLst>
  <p:notesMasterIdLst>
    <p:notesMasterId r:id="rId56"/>
  </p:notesMasterIdLst>
  <p:handoutMasterIdLst>
    <p:handoutMasterId r:id="rId57"/>
  </p:handoutMasterIdLst>
  <p:sldIdLst>
    <p:sldId id="507" r:id="rId6"/>
    <p:sldId id="655" r:id="rId7"/>
    <p:sldId id="656" r:id="rId8"/>
    <p:sldId id="657" r:id="rId9"/>
    <p:sldId id="659" r:id="rId10"/>
    <p:sldId id="658" r:id="rId11"/>
    <p:sldId id="660" r:id="rId12"/>
    <p:sldId id="696" r:id="rId13"/>
    <p:sldId id="661" r:id="rId14"/>
    <p:sldId id="662" r:id="rId15"/>
    <p:sldId id="663" r:id="rId16"/>
    <p:sldId id="664" r:id="rId17"/>
    <p:sldId id="665" r:id="rId18"/>
    <p:sldId id="666" r:id="rId19"/>
    <p:sldId id="667" r:id="rId20"/>
    <p:sldId id="668" r:id="rId21"/>
    <p:sldId id="669" r:id="rId22"/>
    <p:sldId id="697" r:id="rId23"/>
    <p:sldId id="670" r:id="rId24"/>
    <p:sldId id="698" r:id="rId25"/>
    <p:sldId id="671" r:id="rId26"/>
    <p:sldId id="672" r:id="rId27"/>
    <p:sldId id="673" r:id="rId28"/>
    <p:sldId id="674" r:id="rId29"/>
    <p:sldId id="675" r:id="rId30"/>
    <p:sldId id="676" r:id="rId31"/>
    <p:sldId id="677" r:id="rId32"/>
    <p:sldId id="678" r:id="rId33"/>
    <p:sldId id="679" r:id="rId34"/>
    <p:sldId id="680" r:id="rId35"/>
    <p:sldId id="681" r:id="rId36"/>
    <p:sldId id="682" r:id="rId37"/>
    <p:sldId id="699" r:id="rId38"/>
    <p:sldId id="683" r:id="rId39"/>
    <p:sldId id="684" r:id="rId40"/>
    <p:sldId id="700" r:id="rId41"/>
    <p:sldId id="685" r:id="rId42"/>
    <p:sldId id="701" r:id="rId43"/>
    <p:sldId id="686" r:id="rId44"/>
    <p:sldId id="687" r:id="rId45"/>
    <p:sldId id="688" r:id="rId46"/>
    <p:sldId id="689" r:id="rId47"/>
    <p:sldId id="690" r:id="rId48"/>
    <p:sldId id="691" r:id="rId49"/>
    <p:sldId id="702" r:id="rId50"/>
    <p:sldId id="692" r:id="rId51"/>
    <p:sldId id="693" r:id="rId52"/>
    <p:sldId id="694" r:id="rId53"/>
    <p:sldId id="695" r:id="rId54"/>
    <p:sldId id="654" r:id="rId55"/>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2">
          <p15:clr>
            <a:srgbClr val="A4A3A4"/>
          </p15:clr>
        </p15:guide>
        <p15:guide id="2" orient="horz" pos="280">
          <p15:clr>
            <a:srgbClr val="A4A3A4"/>
          </p15:clr>
        </p15:guide>
        <p15:guide id="3" orient="horz" pos="433">
          <p15:clr>
            <a:srgbClr val="A4A3A4"/>
          </p15:clr>
        </p15:guide>
        <p15:guide id="4" pos="5534">
          <p15:clr>
            <a:srgbClr val="A4A3A4"/>
          </p15:clr>
        </p15:guide>
        <p15:guide id="5" pos="286">
          <p15:clr>
            <a:srgbClr val="A4A3A4"/>
          </p15:clr>
        </p15:guide>
      </p15:sldGuideLst>
    </p:ext>
    <p:ext uri="{2D200454-40CA-4A62-9FC3-DE9A4176ACB9}">
      <p15:notesGuideLst xmlns:p15="http://schemas.microsoft.com/office/powerpoint/2012/main">
        <p15:guide id="1" orient="horz" pos="2237">
          <p15:clr>
            <a:srgbClr val="A4A3A4"/>
          </p15:clr>
        </p15:guide>
        <p15:guide id="2" pos="29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2F1F3"/>
    <a:srgbClr val="685F57"/>
    <a:srgbClr val="A09D9A"/>
    <a:srgbClr val="F4F1F3"/>
    <a:srgbClr val="AFA9A6"/>
    <a:srgbClr val="C7C2BA"/>
    <a:srgbClr val="EB8024"/>
    <a:srgbClr val="B6A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7471" autoAdjust="0"/>
  </p:normalViewPr>
  <p:slideViewPr>
    <p:cSldViewPr snapToGrid="0">
      <p:cViewPr varScale="1">
        <p:scale>
          <a:sx n="85" d="100"/>
          <a:sy n="85" d="100"/>
        </p:scale>
        <p:origin x="1526" y="58"/>
      </p:cViewPr>
      <p:guideLst>
        <p:guide orient="horz" pos="2522"/>
        <p:guide orient="horz" pos="280"/>
        <p:guide orient="horz" pos="433"/>
        <p:guide pos="5534"/>
        <p:guide pos="286"/>
      </p:guideLst>
    </p:cSldViewPr>
  </p:slideViewPr>
  <p:outlineViewPr>
    <p:cViewPr>
      <p:scale>
        <a:sx n="33" d="100"/>
        <a:sy n="33" d="100"/>
      </p:scale>
      <p:origin x="0" y="2889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70" d="100"/>
          <a:sy n="70" d="100"/>
        </p:scale>
        <p:origin x="-2004" y="-102"/>
      </p:cViewPr>
      <p:guideLst>
        <p:guide orient="horz" pos="2237"/>
        <p:guide pos="295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fld id="{7166CC87-30A1-C841-B76F-25695AA0B725}" type="datetime1">
              <a:rPr lang="en-US" smtClean="0"/>
              <a:pPr/>
              <a:t>4/19/2016</a:t>
            </a:fld>
            <a:endParaRPr lang="en-US" dirty="0"/>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AECABB6E-EB62-4D88-B3E7-408903A4E4B0}" type="slidenum">
              <a:rPr lang="en-US" smtClean="0"/>
              <a:pPr/>
              <a:t>‹#›</a:t>
            </a:fld>
            <a:endParaRPr lang="en-US" dirty="0"/>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fld id="{3BFBBAB4-7812-634A-9335-51F329345093}" type="datetime1">
              <a:rPr lang="en-US" smtClean="0"/>
              <a:pPr/>
              <a:t>4/19/2016</a:t>
            </a:fld>
            <a:endParaRPr lang="en-US" dirty="0"/>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373675"/>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36E82501-53DA-4152-84B0-51135B15EEA8}" type="slidenum">
              <a:rPr lang="en-US" smtClean="0"/>
              <a:pPr/>
              <a:t>‹#›</a:t>
            </a:fld>
            <a:endParaRPr lang="en-US" dirty="0"/>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19413" y="533400"/>
            <a:ext cx="3549650" cy="26622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dirty="0"/>
          </a:p>
        </p:txBody>
      </p:sp>
      <p:sp>
        <p:nvSpPr>
          <p:cNvPr id="5" name="Date Placeholder 4"/>
          <p:cNvSpPr>
            <a:spLocks noGrp="1"/>
          </p:cNvSpPr>
          <p:nvPr>
            <p:ph type="dt" idx="11"/>
          </p:nvPr>
        </p:nvSpPr>
        <p:spPr/>
        <p:txBody>
          <a:bodyPr/>
          <a:lstStyle/>
          <a:p>
            <a:fld id="{A6D2EDD1-A109-2040-ABD0-C498F881238F}" type="datetime1">
              <a:rPr lang="en-US" smtClean="0"/>
              <a:pPr/>
              <a:t>4/19/2016</a:t>
            </a:fld>
            <a:endParaRPr lang="en-US" dirty="0"/>
          </a:p>
        </p:txBody>
      </p:sp>
    </p:spTree>
    <p:extLst>
      <p:ext uri="{BB962C8B-B14F-4D97-AF65-F5344CB8AC3E}">
        <p14:creationId xmlns:p14="http://schemas.microsoft.com/office/powerpoint/2010/main" val="109884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BFBBAB4-7812-634A-9335-51F329345093}" type="datetime1">
              <a:rPr lang="en-US" smtClean="0"/>
              <a:pPr/>
              <a:t>4/19/2016</a:t>
            </a:fld>
            <a:endParaRPr lang="en-US" dirty="0"/>
          </a:p>
        </p:txBody>
      </p:sp>
      <p:sp>
        <p:nvSpPr>
          <p:cNvPr id="5" name="Slide Number Placeholder 4"/>
          <p:cNvSpPr>
            <a:spLocks noGrp="1"/>
          </p:cNvSpPr>
          <p:nvPr>
            <p:ph type="sldNum" sz="quarter" idx="11"/>
          </p:nvPr>
        </p:nvSpPr>
        <p:spPr/>
        <p:txBody>
          <a:bodyPr/>
          <a:lstStyle/>
          <a:p>
            <a:fld id="{36E82501-53DA-4152-84B0-51135B15EEA8}" type="slidenum">
              <a:rPr lang="en-US" smtClean="0"/>
              <a:pPr/>
              <a:t>24</a:t>
            </a:fld>
            <a:endParaRPr lang="en-US" dirty="0"/>
          </a:p>
        </p:txBody>
      </p:sp>
    </p:spTree>
    <p:extLst>
      <p:ext uri="{BB962C8B-B14F-4D97-AF65-F5344CB8AC3E}">
        <p14:creationId xmlns:p14="http://schemas.microsoft.com/office/powerpoint/2010/main" val="185082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Quote/Black page">
    <p:bg>
      <p:bgPr>
        <a:solidFill>
          <a:srgbClr val="00000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16B6871-7541-1541-80D1-FA6368ACC0B1}" type="slidenum">
              <a:rPr lang="en-US" smtClean="0"/>
              <a:pPr/>
              <a:t>‹#›</a:t>
            </a:fld>
            <a:endParaRPr lang="en-US" dirty="0"/>
          </a:p>
        </p:txBody>
      </p:sp>
    </p:spTree>
    <p:extLst>
      <p:ext uri="{BB962C8B-B14F-4D97-AF65-F5344CB8AC3E}">
        <p14:creationId xmlns:p14="http://schemas.microsoft.com/office/powerpoint/2010/main" val="2416459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7" name="Text Placeholder 4"/>
          <p:cNvSpPr>
            <a:spLocks noGrp="1"/>
          </p:cNvSpPr>
          <p:nvPr>
            <p:ph type="body" sz="quarter" idx="13"/>
          </p:nvPr>
        </p:nvSpPr>
        <p:spPr>
          <a:xfrm>
            <a:off x="673269" y="727808"/>
            <a:ext cx="8229600" cy="406400"/>
          </a:xfrm>
          <a:prstGeom prst="rect">
            <a:avLst/>
          </a:prstGeom>
          <a:ln>
            <a:noFill/>
          </a:ln>
        </p:spPr>
        <p:txBody>
          <a:bodyPr anchor="t" anchorCtr="0">
            <a:noAutofit/>
          </a:bodyPr>
          <a:lstStyle>
            <a:lvl1pPr marL="0" indent="0">
              <a:spcAft>
                <a:spcPts val="0"/>
              </a:spcAft>
              <a:buFontTx/>
              <a:buNone/>
              <a:defRPr sz="2000">
                <a:solidFill>
                  <a:srgbClr val="EB8024"/>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7" name="Title Placeholder 1"/>
          <p:cNvSpPr>
            <a:spLocks noGrp="1"/>
          </p:cNvSpPr>
          <p:nvPr>
            <p:ph type="title"/>
          </p:nvPr>
        </p:nvSpPr>
        <p:spPr>
          <a:xfrm>
            <a:off x="673269" y="327385"/>
            <a:ext cx="8229590" cy="54186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12" name="Content Placeholder 5"/>
          <p:cNvSpPr>
            <a:spLocks noGrp="1"/>
          </p:cNvSpPr>
          <p:nvPr>
            <p:ph sz="quarter" idx="12"/>
          </p:nvPr>
        </p:nvSpPr>
        <p:spPr>
          <a:xfrm>
            <a:off x="700565" y="2029468"/>
            <a:ext cx="8229600" cy="4083475"/>
          </a:xfrm>
          <a:prstGeom prst="rect">
            <a:avLst/>
          </a:prstGeom>
          <a:ln>
            <a:noFill/>
          </a:ln>
        </p:spPr>
        <p:txBody>
          <a:bodyPr/>
          <a:lstStyle>
            <a:lvl1pPr>
              <a:buClr>
                <a:srgbClr val="EB8024"/>
              </a:buClr>
              <a:defRPr>
                <a:solidFill>
                  <a:srgbClr val="685F57"/>
                </a:solidFill>
              </a:defRPr>
            </a:lvl1pPr>
            <a:lvl2pPr>
              <a:defRPr>
                <a:solidFill>
                  <a:srgbClr val="685F57"/>
                </a:solidFill>
              </a:defRPr>
            </a:lvl2pPr>
            <a:lvl3pPr>
              <a:buClr>
                <a:srgbClr val="EB8024"/>
              </a:buClr>
              <a:defRPr>
                <a:solidFill>
                  <a:srgbClr val="685F57"/>
                </a:solidFill>
              </a:defRPr>
            </a:lvl3pPr>
            <a:lvl4pPr>
              <a:defRPr>
                <a:solidFill>
                  <a:srgbClr val="685F57"/>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3"/>
          <p:cNvSpPr>
            <a:spLocks noGrp="1"/>
          </p:cNvSpPr>
          <p:nvPr>
            <p:ph type="sldNum" sz="quarter" idx="4"/>
          </p:nvPr>
        </p:nvSpPr>
        <p:spPr>
          <a:xfrm>
            <a:off x="8491215" y="6551124"/>
            <a:ext cx="463965" cy="234725"/>
          </a:xfrm>
          <a:prstGeom prst="rect">
            <a:avLst/>
          </a:prstGeom>
        </p:spPr>
        <p:txBody>
          <a:bodyPr/>
          <a:lstStyle>
            <a:lvl1pPr>
              <a:defRPr sz="700">
                <a:solidFill>
                  <a:srgbClr val="000000"/>
                </a:solidFill>
              </a:defRPr>
            </a:lvl1pPr>
          </a:lstStyle>
          <a:p>
            <a:pPr algn="r"/>
            <a:fld id="{7C28F666-401F-4D3F-91D7-F1926E7E74D7}" type="slidenum">
              <a:rPr lang="en-US" smtClean="0"/>
              <a:pPr algn="r"/>
              <a:t>‹#›</a:t>
            </a:fld>
            <a:endParaRPr lang="en-US" dirty="0"/>
          </a:p>
        </p:txBody>
      </p:sp>
    </p:spTree>
    <p:extLst>
      <p:ext uri="{BB962C8B-B14F-4D97-AF65-F5344CB8AC3E}">
        <p14:creationId xmlns:p14="http://schemas.microsoft.com/office/powerpoint/2010/main" val="305956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702865" y="1501423"/>
            <a:ext cx="2607406" cy="4199467"/>
          </a:xfrm>
          <a:prstGeom prst="rect">
            <a:avLst/>
          </a:prstGeom>
          <a:noFill/>
        </p:spPr>
        <p:txBody>
          <a:bodyPr lIns="0" tIns="0" rIns="0" bIns="0" anchor="ctr" anchorCtr="0">
            <a:noAutofit/>
          </a:bodyPr>
          <a:lstStyle>
            <a:lvl1pPr marL="177800" marR="0" indent="-177800" algn="l" defTabSz="228600" rtl="0" eaLnBrk="1" fontAlgn="auto" latinLnBrk="0" hangingPunct="1">
              <a:lnSpc>
                <a:spcPct val="100000"/>
              </a:lnSpc>
              <a:spcBef>
                <a:spcPts val="0"/>
              </a:spcBef>
              <a:spcAft>
                <a:spcPts val="600"/>
              </a:spcAft>
              <a:buClr>
                <a:srgbClr val="EB8024"/>
              </a:buClr>
              <a:buSzPct val="85000"/>
              <a:buFont typeface="Wingdings" pitchFamily="2" charset="2"/>
              <a:buChar char="§"/>
              <a:tabLst/>
              <a:defRPr sz="1800" b="0" cap="none" baseline="0">
                <a:solidFill>
                  <a:srgbClr val="685F57"/>
                </a:solidFill>
              </a:defRPr>
            </a:lvl1pPr>
            <a:lvl2pPr marL="334963" indent="-169863">
              <a:buClrTx/>
              <a:buFont typeface="Arial" pitchFamily="34" charset="0"/>
              <a:buChar char="̶"/>
              <a:defRPr sz="1600">
                <a:solidFill>
                  <a:srgbClr val="685F57"/>
                </a:solidFill>
              </a:defRPr>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944203" y="1498601"/>
            <a:ext cx="4775333" cy="4202289"/>
          </a:xfrm>
          <a:prstGeom prst="rect">
            <a:avLst/>
          </a:prstGeom>
        </p:spPr>
        <p:txBody>
          <a:bodyPr anchor="ctr" anchorCtr="1"/>
          <a:lstStyle>
            <a:lvl1pPr marL="60325" indent="0" algn="ctr">
              <a:buNone/>
              <a:defRPr/>
            </a:lvl1pPr>
          </a:lstStyle>
          <a:p>
            <a:r>
              <a:rPr lang="en-US" dirty="0" smtClean="0"/>
              <a:t>Insert Chart Here</a:t>
            </a:r>
            <a:endParaRPr lang="en-US" dirty="0"/>
          </a:p>
        </p:txBody>
      </p:sp>
      <p:sp>
        <p:nvSpPr>
          <p:cNvPr id="8" name="Rectangle 26"/>
          <p:cNvSpPr>
            <a:spLocks noChangeArrowheads="1"/>
          </p:cNvSpPr>
          <p:nvPr userDrawn="1"/>
        </p:nvSpPr>
        <p:spPr bwMode="auto">
          <a:xfrm flipH="1">
            <a:off x="3501686" y="1491134"/>
            <a:ext cx="27432" cy="4206876"/>
          </a:xfrm>
          <a:prstGeom prst="rect">
            <a:avLst/>
          </a:prstGeom>
          <a:solidFill>
            <a:srgbClr val="EB8024"/>
          </a:solidFill>
          <a:ln>
            <a:noFill/>
          </a:ln>
          <a:effectLst/>
          <a:extLst/>
        </p:spPr>
        <p:txBody>
          <a:bodyPr wrap="none" lIns="34281" tIns="17140" rIns="34281" bIns="17140" anchor="ctr"/>
          <a:lstStyle/>
          <a:p>
            <a:pPr lvl="0"/>
            <a:endParaRPr lang="en-US" dirty="0"/>
          </a:p>
        </p:txBody>
      </p:sp>
      <p:sp>
        <p:nvSpPr>
          <p:cNvPr id="6" name="Title Placeholder 1"/>
          <p:cNvSpPr>
            <a:spLocks noGrp="1"/>
          </p:cNvSpPr>
          <p:nvPr>
            <p:ph type="title"/>
          </p:nvPr>
        </p:nvSpPr>
        <p:spPr>
          <a:xfrm>
            <a:off x="673269" y="327385"/>
            <a:ext cx="8229590" cy="54186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7" name="Slide Number Placeholder 3"/>
          <p:cNvSpPr>
            <a:spLocks noGrp="1"/>
          </p:cNvSpPr>
          <p:nvPr>
            <p:ph type="sldNum" sz="quarter" idx="4"/>
          </p:nvPr>
        </p:nvSpPr>
        <p:spPr>
          <a:xfrm>
            <a:off x="8491215" y="6551124"/>
            <a:ext cx="463965" cy="234725"/>
          </a:xfrm>
          <a:prstGeom prst="rect">
            <a:avLst/>
          </a:prstGeom>
        </p:spPr>
        <p:txBody>
          <a:bodyPr/>
          <a:lstStyle>
            <a:lvl1pPr>
              <a:defRPr sz="700">
                <a:solidFill>
                  <a:srgbClr val="000000"/>
                </a:solidFill>
              </a:defRPr>
            </a:lvl1pPr>
          </a:lstStyle>
          <a:p>
            <a:pPr algn="r"/>
            <a:fld id="{7C28F666-401F-4D3F-91D7-F1926E7E74D7}" type="slidenum">
              <a:rPr lang="en-US" smtClean="0"/>
              <a:pPr algn="r"/>
              <a:t>‹#›</a:t>
            </a:fld>
            <a:endParaRPr lang="en-US" dirty="0"/>
          </a:p>
        </p:txBody>
      </p:sp>
    </p:spTree>
    <p:extLst>
      <p:ext uri="{BB962C8B-B14F-4D97-AF65-F5344CB8AC3E}">
        <p14:creationId xmlns:p14="http://schemas.microsoft.com/office/powerpoint/2010/main" val="309642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ew Template_Content 2 Line Title">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700565" y="2029468"/>
            <a:ext cx="8229600" cy="4083475"/>
          </a:xfrm>
          <a:prstGeom prst="rect">
            <a:avLst/>
          </a:prstGeom>
          <a:ln>
            <a:noFill/>
          </a:ln>
        </p:spPr>
        <p:txBody>
          <a:bodyPr/>
          <a:lstStyle>
            <a:lvl1pPr>
              <a:buClr>
                <a:srgbClr val="EB8024"/>
              </a:buClr>
              <a:defRPr>
                <a:solidFill>
                  <a:srgbClr val="685F57"/>
                </a:solidFill>
              </a:defRPr>
            </a:lvl1pPr>
            <a:lvl2pPr>
              <a:defRPr>
                <a:solidFill>
                  <a:srgbClr val="685F57"/>
                </a:solidFill>
              </a:defRPr>
            </a:lvl2pPr>
            <a:lvl3pPr>
              <a:buClr>
                <a:srgbClr val="EB8024"/>
              </a:buClr>
              <a:defRPr>
                <a:solidFill>
                  <a:srgbClr val="685F57"/>
                </a:solidFill>
              </a:defRPr>
            </a:lvl3pPr>
            <a:lvl4pPr>
              <a:defRPr>
                <a:solidFill>
                  <a:srgbClr val="685F57"/>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673269" y="1372308"/>
            <a:ext cx="8229600" cy="406400"/>
          </a:xfrm>
          <a:prstGeom prst="rect">
            <a:avLst/>
          </a:prstGeom>
          <a:ln>
            <a:noFill/>
          </a:ln>
        </p:spPr>
        <p:txBody>
          <a:bodyPr anchor="t" anchorCtr="0">
            <a:noAutofit/>
          </a:bodyPr>
          <a:lstStyle>
            <a:lvl1pPr marL="0" indent="0">
              <a:spcAft>
                <a:spcPts val="0"/>
              </a:spcAft>
              <a:buFontTx/>
              <a:buNone/>
              <a:defRPr sz="2000">
                <a:solidFill>
                  <a:srgbClr val="EB8024"/>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8" name="Title Placeholder 1"/>
          <p:cNvSpPr>
            <a:spLocks noGrp="1"/>
          </p:cNvSpPr>
          <p:nvPr>
            <p:ph type="title"/>
          </p:nvPr>
        </p:nvSpPr>
        <p:spPr>
          <a:xfrm>
            <a:off x="673269" y="327385"/>
            <a:ext cx="8229590" cy="54186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9" name="Slide Number Placeholder 3"/>
          <p:cNvSpPr>
            <a:spLocks noGrp="1"/>
          </p:cNvSpPr>
          <p:nvPr>
            <p:ph type="sldNum" sz="quarter" idx="4"/>
          </p:nvPr>
        </p:nvSpPr>
        <p:spPr>
          <a:xfrm>
            <a:off x="8491215" y="6551124"/>
            <a:ext cx="463965" cy="234725"/>
          </a:xfrm>
          <a:prstGeom prst="rect">
            <a:avLst/>
          </a:prstGeom>
        </p:spPr>
        <p:txBody>
          <a:bodyPr/>
          <a:lstStyle>
            <a:lvl1pPr>
              <a:defRPr sz="700">
                <a:solidFill>
                  <a:srgbClr val="000000"/>
                </a:solidFill>
              </a:defRPr>
            </a:lvl1pPr>
          </a:lstStyle>
          <a:p>
            <a:pPr algn="r"/>
            <a:fld id="{7C28F666-401F-4D3F-91D7-F1926E7E74D7}" type="slidenum">
              <a:rPr lang="en-US" smtClean="0"/>
              <a:pPr algn="r"/>
              <a:t>‹#›</a:t>
            </a:fld>
            <a:endParaRPr lang="en-US" dirty="0"/>
          </a:p>
        </p:txBody>
      </p:sp>
    </p:spTree>
    <p:extLst>
      <p:ext uri="{BB962C8B-B14F-4D97-AF65-F5344CB8AC3E}">
        <p14:creationId xmlns:p14="http://schemas.microsoft.com/office/powerpoint/2010/main" val="230811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p page">
    <p:bg>
      <p:bgPr>
        <a:solidFill>
          <a:srgbClr val="FFFFFF"/>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16B6871-7541-1541-80D1-FA6368ACC0B1}" type="slidenum">
              <a:rPr lang="en-US" smtClean="0"/>
              <a:pPr/>
              <a:t>‹#›</a:t>
            </a:fld>
            <a:endParaRPr lang="en-US" dirty="0"/>
          </a:p>
        </p:txBody>
      </p:sp>
    </p:spTree>
    <p:extLst>
      <p:ext uri="{BB962C8B-B14F-4D97-AF65-F5344CB8AC3E}">
        <p14:creationId xmlns:p14="http://schemas.microsoft.com/office/powerpoint/2010/main" val="101179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eneric page">
    <p:bg>
      <p:bgPr>
        <a:solidFill>
          <a:srgbClr val="FFFFFF"/>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16B6871-7541-1541-80D1-FA6368ACC0B1}" type="slidenum">
              <a:rPr lang="en-US" smtClean="0"/>
              <a:pPr/>
              <a:t>‹#›</a:t>
            </a:fld>
            <a:endParaRPr lang="en-US" dirty="0"/>
          </a:p>
        </p:txBody>
      </p:sp>
    </p:spTree>
    <p:extLst>
      <p:ext uri="{BB962C8B-B14F-4D97-AF65-F5344CB8AC3E}">
        <p14:creationId xmlns:p14="http://schemas.microsoft.com/office/powerpoint/2010/main" val="5621571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O NOT USE_Instructions 2">
    <p:bg>
      <p:bgPr>
        <a:solidFill>
          <a:srgbClr val="FFFFFF"/>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597" y="1323052"/>
            <a:ext cx="8229600" cy="4507725"/>
          </a:xfrm>
          <a:prstGeom prst="rect">
            <a:avLst/>
          </a:prstGeom>
        </p:spPr>
        <p:txBody>
          <a:bodyPr>
            <a:noAutofit/>
          </a:bodyPr>
          <a:lstStyle>
            <a:lvl1pPr>
              <a:buClr>
                <a:srgbClr val="EB8024"/>
              </a:buClr>
              <a:defRPr sz="1600">
                <a:solidFill>
                  <a:srgbClr val="000000"/>
                </a:solidFill>
              </a:defRPr>
            </a:lvl1pPr>
            <a:lvl2pPr>
              <a:defRPr sz="1400">
                <a:solidFill>
                  <a:srgbClr val="000000"/>
                </a:solidFill>
              </a:defRPr>
            </a:lvl2pPr>
            <a:lvl3pPr>
              <a:buClr>
                <a:srgbClr val="EB8024"/>
              </a:buClr>
              <a:defRPr sz="1200">
                <a:solidFill>
                  <a:srgbClr val="000000"/>
                </a:solidFill>
              </a:defRPr>
            </a:lvl3pPr>
            <a:lvl4pPr>
              <a:defRPr sz="1000">
                <a:solidFill>
                  <a:srgbClr val="000000"/>
                </a:solidFill>
              </a:defRPr>
            </a:lvl4pPr>
            <a:lvl5pPr>
              <a:buClr>
                <a:srgbClr val="EB8024"/>
              </a:buClr>
              <a:defRPr sz="10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673269" y="327385"/>
            <a:ext cx="8229590" cy="541860"/>
          </a:xfrm>
          <a:prstGeom prst="rect">
            <a:avLst/>
          </a:prstGeom>
        </p:spPr>
        <p:txBody>
          <a:bodyPr vert="horz" lIns="0" tIns="0" rIns="0" bIns="0" rtlCol="0" anchor="t" anchorCtr="0">
            <a:noAutofit/>
          </a:bodyPr>
          <a:lstStyle>
            <a:lvl1pPr>
              <a:defRPr>
                <a:solidFill>
                  <a:srgbClr val="000000"/>
                </a:solidFill>
              </a:defRPr>
            </a:lvl1pPr>
          </a:lstStyle>
          <a:p>
            <a:r>
              <a:rPr lang="en-US" smtClean="0"/>
              <a:t>Click to edit Master title style</a:t>
            </a:r>
            <a:endParaRPr lang="en-US" dirty="0"/>
          </a:p>
        </p:txBody>
      </p:sp>
      <p:sp>
        <p:nvSpPr>
          <p:cNvPr id="5" name="Slide Number Placeholder 3"/>
          <p:cNvSpPr>
            <a:spLocks noGrp="1"/>
          </p:cNvSpPr>
          <p:nvPr>
            <p:ph type="sldNum" sz="quarter" idx="4"/>
          </p:nvPr>
        </p:nvSpPr>
        <p:spPr>
          <a:xfrm>
            <a:off x="8491215" y="6551124"/>
            <a:ext cx="463965" cy="234725"/>
          </a:xfrm>
          <a:prstGeom prst="rect">
            <a:avLst/>
          </a:prstGeom>
        </p:spPr>
        <p:txBody>
          <a:bodyPr/>
          <a:lstStyle>
            <a:lvl1pPr>
              <a:defRPr sz="700">
                <a:solidFill>
                  <a:srgbClr val="A09D9A"/>
                </a:solidFill>
              </a:defRPr>
            </a:lvl1pPr>
          </a:lstStyle>
          <a:p>
            <a:fld id="{7C28F666-401F-4D3F-91D7-F1926E7E74D7}" type="slidenum">
              <a:rPr lang="en-US" smtClean="0"/>
              <a:pPr/>
              <a:t>‹#›</a:t>
            </a:fld>
            <a:endParaRPr lang="en-US" dirty="0"/>
          </a:p>
        </p:txBody>
      </p:sp>
    </p:spTree>
    <p:extLst>
      <p:ext uri="{BB962C8B-B14F-4D97-AF65-F5344CB8AC3E}">
        <p14:creationId xmlns:p14="http://schemas.microsoft.com/office/powerpoint/2010/main" val="83508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ckout">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0"/>
            <a:ext cx="9144000" cy="400110"/>
          </a:xfrm>
          <a:prstGeom prst="rect">
            <a:avLst/>
          </a:prstGeom>
          <a:solidFill>
            <a:srgbClr val="000000"/>
          </a:solidFill>
        </p:spPr>
        <p:txBody>
          <a:bodyPr wrap="square" rtlCol="0">
            <a:spAutoFit/>
          </a:bodyPr>
          <a:lstStyle/>
          <a:p>
            <a:endParaRPr lang="en-US" sz="2000" dirty="0" err="1" smtClean="0">
              <a:solidFill>
                <a:schemeClr val="tx2"/>
              </a:solidFill>
            </a:endParaRPr>
          </a:p>
        </p:txBody>
      </p:sp>
      <p:sp>
        <p:nvSpPr>
          <p:cNvPr id="7" name="Rectangle 6"/>
          <p:cNvSpPr/>
          <p:nvPr userDrawn="1"/>
        </p:nvSpPr>
        <p:spPr>
          <a:xfrm>
            <a:off x="0" y="6502400"/>
            <a:ext cx="9144000" cy="355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9144000" cy="88900"/>
          </a:xfrm>
          <a:prstGeom prst="rect">
            <a:avLst/>
          </a:prstGeom>
          <a:solidFill>
            <a:srgbClr val="EB8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8000"/>
              </a:solidFill>
            </a:endParaRPr>
          </a:p>
        </p:txBody>
      </p:sp>
    </p:spTree>
    <p:extLst>
      <p:ext uri="{BB962C8B-B14F-4D97-AF65-F5344CB8AC3E}">
        <p14:creationId xmlns:p14="http://schemas.microsoft.com/office/powerpoint/2010/main" val="4016213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3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O NOT USE_Instructions 1">
    <p:spTree>
      <p:nvGrpSpPr>
        <p:cNvPr id="1" name=""/>
        <p:cNvGrpSpPr/>
        <p:nvPr/>
      </p:nvGrpSpPr>
      <p:grpSpPr>
        <a:xfrm>
          <a:off x="0" y="0"/>
          <a:ext cx="0" cy="0"/>
          <a:chOff x="0" y="0"/>
          <a:chExt cx="0" cy="0"/>
        </a:xfrm>
      </p:grpSpPr>
      <p:sp>
        <p:nvSpPr>
          <p:cNvPr id="3" name="Slide Number Placeholder 3"/>
          <p:cNvSpPr>
            <a:spLocks noGrp="1"/>
          </p:cNvSpPr>
          <p:nvPr>
            <p:ph type="sldNum" sz="quarter" idx="4"/>
          </p:nvPr>
        </p:nvSpPr>
        <p:spPr>
          <a:xfrm>
            <a:off x="8491215" y="6551124"/>
            <a:ext cx="463965" cy="234725"/>
          </a:xfrm>
          <a:prstGeom prst="rect">
            <a:avLst/>
          </a:prstGeom>
        </p:spPr>
        <p:txBody>
          <a:bodyPr/>
          <a:lstStyle>
            <a:lvl1pPr>
              <a:defRPr sz="700">
                <a:solidFill>
                  <a:srgbClr val="000000"/>
                </a:solidFill>
              </a:defRPr>
            </a:lvl1pPr>
          </a:lstStyle>
          <a:p>
            <a:pPr algn="r"/>
            <a:fld id="{7C28F666-401F-4D3F-91D7-F1926E7E74D7}" type="slidenum">
              <a:rPr lang="en-US" smtClean="0"/>
              <a:pPr algn="r"/>
              <a:t>‹#›</a:t>
            </a:fld>
            <a:endParaRPr lang="en-US" dirty="0"/>
          </a:p>
        </p:txBody>
      </p:sp>
    </p:spTree>
    <p:extLst>
      <p:ext uri="{BB962C8B-B14F-4D97-AF65-F5344CB8AC3E}">
        <p14:creationId xmlns:p14="http://schemas.microsoft.com/office/powerpoint/2010/main" val="400189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O NOT USE_Instructions 2">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811" y="1602452"/>
            <a:ext cx="8229600" cy="4507725"/>
          </a:xfrm>
          <a:prstGeom prst="rect">
            <a:avLst/>
          </a:prstGeom>
        </p:spPr>
        <p:txBody>
          <a:bodyPr>
            <a:noAutofit/>
          </a:bodyPr>
          <a:lstStyle>
            <a:lvl1pPr>
              <a:buClr>
                <a:srgbClr val="EB8024"/>
              </a:buClr>
              <a:defRPr sz="1600">
                <a:solidFill>
                  <a:srgbClr val="685F57"/>
                </a:solidFill>
              </a:defRPr>
            </a:lvl1pPr>
            <a:lvl2pPr>
              <a:defRPr sz="1400">
                <a:solidFill>
                  <a:srgbClr val="685F57"/>
                </a:solidFill>
              </a:defRPr>
            </a:lvl2pPr>
            <a:lvl3pPr>
              <a:buClr>
                <a:srgbClr val="EB8024"/>
              </a:buClr>
              <a:defRPr sz="1200">
                <a:solidFill>
                  <a:srgbClr val="685F57"/>
                </a:solidFill>
              </a:defRPr>
            </a:lvl3pPr>
            <a:lvl4pPr>
              <a:defRPr sz="1000">
                <a:solidFill>
                  <a:srgbClr val="685F57"/>
                </a:solidFill>
              </a:defRPr>
            </a:lvl4pPr>
            <a:lvl5pPr>
              <a:buClr>
                <a:srgbClr val="EB8024"/>
              </a:buClr>
              <a:defRPr sz="1000">
                <a:solidFill>
                  <a:srgbClr val="685F5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73269" y="327385"/>
            <a:ext cx="8229590" cy="54186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5" name="Slide Number Placeholder 3"/>
          <p:cNvSpPr>
            <a:spLocks noGrp="1"/>
          </p:cNvSpPr>
          <p:nvPr>
            <p:ph type="sldNum" sz="quarter" idx="4"/>
          </p:nvPr>
        </p:nvSpPr>
        <p:spPr>
          <a:xfrm>
            <a:off x="8491215" y="6551124"/>
            <a:ext cx="463965" cy="234725"/>
          </a:xfrm>
          <a:prstGeom prst="rect">
            <a:avLst/>
          </a:prstGeom>
        </p:spPr>
        <p:txBody>
          <a:bodyPr/>
          <a:lstStyle>
            <a:lvl1pPr>
              <a:defRPr sz="700">
                <a:solidFill>
                  <a:srgbClr val="000000"/>
                </a:solidFill>
              </a:defRPr>
            </a:lvl1pPr>
          </a:lstStyle>
          <a:p>
            <a:pPr algn="r"/>
            <a:fld id="{7C28F666-401F-4D3F-91D7-F1926E7E74D7}" type="slidenum">
              <a:rPr lang="en-US" smtClean="0"/>
              <a:pPr algn="r"/>
              <a:t>‹#›</a:t>
            </a:fld>
            <a:endParaRPr lang="en-US" dirty="0"/>
          </a:p>
        </p:txBody>
      </p:sp>
    </p:spTree>
    <p:extLst>
      <p:ext uri="{BB962C8B-B14F-4D97-AF65-F5344CB8AC3E}">
        <p14:creationId xmlns:p14="http://schemas.microsoft.com/office/powerpoint/2010/main" val="259634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O NOT USE_Instructions 3">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673269" y="727808"/>
            <a:ext cx="8229600" cy="406400"/>
          </a:xfrm>
          <a:prstGeom prst="rect">
            <a:avLst/>
          </a:prstGeom>
          <a:ln>
            <a:noFill/>
          </a:ln>
        </p:spPr>
        <p:txBody>
          <a:bodyPr anchor="t" anchorCtr="0">
            <a:noAutofit/>
          </a:bodyPr>
          <a:lstStyle>
            <a:lvl1pPr marL="0" indent="0">
              <a:spcAft>
                <a:spcPts val="0"/>
              </a:spcAft>
              <a:buFontTx/>
              <a:buNone/>
              <a:defRPr sz="2000">
                <a:solidFill>
                  <a:srgbClr val="EB8024"/>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8" name="Title Placeholder 1"/>
          <p:cNvSpPr>
            <a:spLocks noGrp="1"/>
          </p:cNvSpPr>
          <p:nvPr>
            <p:ph type="title"/>
          </p:nvPr>
        </p:nvSpPr>
        <p:spPr>
          <a:xfrm>
            <a:off x="673269" y="327385"/>
            <a:ext cx="8229590" cy="54186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9" name="Content Placeholder 2"/>
          <p:cNvSpPr>
            <a:spLocks noGrp="1"/>
          </p:cNvSpPr>
          <p:nvPr>
            <p:ph idx="1"/>
          </p:nvPr>
        </p:nvSpPr>
        <p:spPr>
          <a:xfrm>
            <a:off x="708811" y="1602452"/>
            <a:ext cx="8229600" cy="4507725"/>
          </a:xfrm>
          <a:prstGeom prst="rect">
            <a:avLst/>
          </a:prstGeom>
        </p:spPr>
        <p:txBody>
          <a:bodyPr>
            <a:noAutofit/>
          </a:bodyPr>
          <a:lstStyle>
            <a:lvl1pPr>
              <a:buClr>
                <a:srgbClr val="EB8024"/>
              </a:buClr>
              <a:defRPr sz="1600">
                <a:solidFill>
                  <a:srgbClr val="000000"/>
                </a:solidFill>
              </a:defRPr>
            </a:lvl1pPr>
            <a:lvl2pPr>
              <a:defRPr sz="1400">
                <a:solidFill>
                  <a:srgbClr val="000000"/>
                </a:solidFill>
              </a:defRPr>
            </a:lvl2pPr>
            <a:lvl3pPr>
              <a:buClr>
                <a:srgbClr val="EB8024"/>
              </a:buClr>
              <a:defRPr sz="1200">
                <a:solidFill>
                  <a:srgbClr val="000000"/>
                </a:solidFill>
              </a:defRPr>
            </a:lvl3pPr>
            <a:lvl4pPr>
              <a:defRPr sz="1000">
                <a:solidFill>
                  <a:srgbClr val="000000"/>
                </a:solidFill>
              </a:defRPr>
            </a:lvl4pPr>
            <a:lvl5pPr>
              <a:buClr>
                <a:srgbClr val="EB8024"/>
              </a:buClr>
              <a:defRPr sz="10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3"/>
          <p:cNvSpPr>
            <a:spLocks noGrp="1"/>
          </p:cNvSpPr>
          <p:nvPr>
            <p:ph type="sldNum" sz="quarter" idx="4"/>
          </p:nvPr>
        </p:nvSpPr>
        <p:spPr>
          <a:xfrm>
            <a:off x="8491215" y="6551124"/>
            <a:ext cx="463965" cy="234725"/>
          </a:xfrm>
          <a:prstGeom prst="rect">
            <a:avLst/>
          </a:prstGeom>
        </p:spPr>
        <p:txBody>
          <a:bodyPr/>
          <a:lstStyle>
            <a:lvl1pPr>
              <a:defRPr sz="700">
                <a:solidFill>
                  <a:srgbClr val="000000"/>
                </a:solidFill>
              </a:defRPr>
            </a:lvl1pPr>
          </a:lstStyle>
          <a:p>
            <a:pPr algn="r"/>
            <a:fld id="{7C28F666-401F-4D3F-91D7-F1926E7E74D7}" type="slidenum">
              <a:rPr lang="en-US" smtClean="0"/>
              <a:pPr algn="r"/>
              <a:t>‹#›</a:t>
            </a:fld>
            <a:endParaRPr lang="en-US" dirty="0"/>
          </a:p>
        </p:txBody>
      </p:sp>
    </p:spTree>
    <p:extLst>
      <p:ext uri="{BB962C8B-B14F-4D97-AF65-F5344CB8AC3E}">
        <p14:creationId xmlns:p14="http://schemas.microsoft.com/office/powerpoint/2010/main" val="242208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88900"/>
          </a:xfrm>
          <a:prstGeom prst="rect">
            <a:avLst/>
          </a:prstGeom>
          <a:solidFill>
            <a:srgbClr val="EB8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hape 19"/>
          <p:cNvSpPr/>
          <p:nvPr userDrawn="1"/>
        </p:nvSpPr>
        <p:spPr>
          <a:xfrm>
            <a:off x="4626488" y="6669434"/>
            <a:ext cx="3905952" cy="769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r">
              <a:defRPr sz="500" spc="9">
                <a:solidFill>
                  <a:srgbClr val="888888"/>
                </a:solidFill>
              </a:defRPr>
            </a:lvl1pPr>
          </a:lstStyle>
          <a:p>
            <a:pPr lvl="0">
              <a:defRPr sz="1800" spc="0">
                <a:solidFill>
                  <a:srgbClr val="000000"/>
                </a:solidFill>
              </a:defRPr>
            </a:pPr>
            <a:r>
              <a:rPr sz="500" spc="9" dirty="0">
                <a:solidFill>
                  <a:srgbClr val="888888"/>
                </a:solidFill>
              </a:rPr>
              <a:t>Proprietary &amp; Confidential. © Aricent </a:t>
            </a:r>
            <a:r>
              <a:rPr sz="500" spc="9" dirty="0" smtClean="0">
                <a:solidFill>
                  <a:srgbClr val="888888"/>
                </a:solidFill>
              </a:rPr>
              <a:t>201</a:t>
            </a:r>
            <a:r>
              <a:rPr lang="en-US" sz="500" spc="9" dirty="0" smtClean="0">
                <a:solidFill>
                  <a:srgbClr val="888888"/>
                </a:solidFill>
              </a:rPr>
              <a:t>5</a:t>
            </a:r>
            <a:endParaRPr sz="500" spc="9" dirty="0">
              <a:solidFill>
                <a:srgbClr val="888888"/>
              </a:solidFill>
            </a:endParaRPr>
          </a:p>
        </p:txBody>
      </p:sp>
      <p:pic>
        <p:nvPicPr>
          <p:cNvPr id="13" name="image1.pdf" descr="Aricent_Logo_CMYK_Legal.eps"/>
          <p:cNvPicPr/>
          <p:nvPr userDrawn="1"/>
        </p:nvPicPr>
        <p:blipFill>
          <a:blip r:embed="rId7" cstate="print">
            <a:extLst/>
          </a:blip>
          <a:stretch>
            <a:fillRect/>
          </a:stretch>
        </p:blipFill>
        <p:spPr>
          <a:xfrm>
            <a:off x="352074" y="6550090"/>
            <a:ext cx="763544" cy="178259"/>
          </a:xfrm>
          <a:prstGeom prst="rect">
            <a:avLst/>
          </a:prstGeom>
          <a:ln w="12700">
            <a:miter lim="400000"/>
          </a:ln>
        </p:spPr>
      </p:pic>
      <p:sp>
        <p:nvSpPr>
          <p:cNvPr id="14" name="Shape 22"/>
          <p:cNvSpPr/>
          <p:nvPr userDrawn="1"/>
        </p:nvSpPr>
        <p:spPr>
          <a:xfrm>
            <a:off x="358774" y="6483350"/>
            <a:ext cx="8431214" cy="0"/>
          </a:xfrm>
          <a:prstGeom prst="line">
            <a:avLst/>
          </a:prstGeom>
          <a:ln w="3175">
            <a:solidFill>
              <a:srgbClr val="7F7F7F"/>
            </a:solidFill>
          </a:ln>
        </p:spPr>
        <p:txBody>
          <a:bodyPr lIns="0" tIns="0" rIns="0" bIns="0"/>
          <a:lstStyle/>
          <a:p>
            <a:pPr lvl="0" defTabSz="457200">
              <a:defRPr sz="1200">
                <a:latin typeface="+mn-lt"/>
                <a:ea typeface="+mn-ea"/>
                <a:cs typeface="+mn-cs"/>
                <a:sym typeface="Helvetica"/>
              </a:defRPr>
            </a:pPr>
            <a:endParaRPr/>
          </a:p>
        </p:txBody>
      </p:sp>
      <p:sp>
        <p:nvSpPr>
          <p:cNvPr id="15" name="Slide Number Placeholder 14"/>
          <p:cNvSpPr>
            <a:spLocks noGrp="1"/>
          </p:cNvSpPr>
          <p:nvPr>
            <p:ph type="sldNum" sz="quarter" idx="4"/>
          </p:nvPr>
        </p:nvSpPr>
        <p:spPr>
          <a:xfrm>
            <a:off x="8674008" y="6618215"/>
            <a:ext cx="128766" cy="153192"/>
          </a:xfrm>
          <a:prstGeom prst="rect">
            <a:avLst/>
          </a:prstGeom>
          <a:ln>
            <a:noFill/>
          </a:ln>
        </p:spPr>
        <p:txBody>
          <a:bodyPr vert="horz" lIns="0" tIns="0" rIns="0" bIns="0" rtlCol="0" anchor="ctr"/>
          <a:lstStyle>
            <a:lvl1pPr algn="r">
              <a:defRPr sz="700" b="1" i="0">
                <a:solidFill>
                  <a:schemeClr val="tx1">
                    <a:tint val="75000"/>
                  </a:schemeClr>
                </a:solidFill>
                <a:latin typeface="Arial"/>
                <a:cs typeface="Arial"/>
              </a:defRPr>
            </a:lvl1pPr>
          </a:lstStyle>
          <a:p>
            <a:fld id="{816B6871-7541-1541-80D1-FA6368ACC0B1}" type="slidenum">
              <a:rPr lang="en-US" smtClean="0"/>
              <a:pPr/>
              <a:t>‹#›</a:t>
            </a:fld>
            <a:endParaRPr lang="en-US" dirty="0"/>
          </a:p>
        </p:txBody>
      </p:sp>
    </p:spTree>
    <p:extLst>
      <p:ext uri="{BB962C8B-B14F-4D97-AF65-F5344CB8AC3E}">
        <p14:creationId xmlns:p14="http://schemas.microsoft.com/office/powerpoint/2010/main" val="317983677"/>
      </p:ext>
    </p:extLst>
  </p:cSld>
  <p:clrMap bg1="lt1" tx1="dk1" bg2="lt2" tx2="dk2" accent1="accent1" accent2="accent2" accent3="accent3" accent4="accent4" accent5="accent5" accent6="accent6" hlink="hlink" folHlink="folHlink"/>
  <p:sldLayoutIdLst>
    <p:sldLayoutId id="2147483823" r:id="rId1"/>
    <p:sldLayoutId id="2147483841" r:id="rId2"/>
    <p:sldLayoutId id="2147483842" r:id="rId3"/>
    <p:sldLayoutId id="2147483843" r:id="rId4"/>
    <p:sldLayoutId id="214748385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rgbClr val="685F57"/>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rgbClr val="EB8024"/>
        </a:buClr>
        <a:buSzPct val="85000"/>
        <a:buFont typeface="Wingdings" pitchFamily="2" charset="2"/>
        <a:buChar char="§"/>
        <a:tabLst/>
        <a:defRPr sz="1600" kern="1200">
          <a:solidFill>
            <a:srgbClr val="685F57"/>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400" kern="1200">
          <a:solidFill>
            <a:srgbClr val="685F57"/>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rgbClr val="EB8024"/>
        </a:buClr>
        <a:buSzPct val="85000"/>
        <a:buFont typeface="Wingdings" pitchFamily="2" charset="2"/>
        <a:buChar char="§"/>
        <a:defRPr sz="1200" kern="1200">
          <a:solidFill>
            <a:srgbClr val="685F57"/>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000" kern="1200">
          <a:solidFill>
            <a:srgbClr val="685F57"/>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descr="aricent_burst.pn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346" y="-8881"/>
            <a:ext cx="9127773" cy="6858000"/>
          </a:xfrm>
          <a:prstGeom prst="rect">
            <a:avLst/>
          </a:prstGeom>
        </p:spPr>
      </p:pic>
    </p:spTree>
    <p:extLst>
      <p:ext uri="{BB962C8B-B14F-4D97-AF65-F5344CB8AC3E}">
        <p14:creationId xmlns:p14="http://schemas.microsoft.com/office/powerpoint/2010/main" val="1240343205"/>
      </p:ext>
    </p:extLst>
  </p:cSld>
  <p:clrMap bg1="lt1" tx1="dk1" bg2="lt2" tx2="dk2" accent1="accent1" accent2="accent2" accent3="accent3" accent4="accent4" accent5="accent5" accent6="accent6" hlink="hlink" folHlink="folHlink"/>
  <p:sldLayoutIdLst>
    <p:sldLayoutId id="2147483840" r:id="rId1"/>
    <p:sldLayoutId id="2147483844" r:id="rId2"/>
    <p:sldLayoutId id="2147483845" r:id="rId3"/>
    <p:sldLayoutId id="2147483846" r:id="rId4"/>
    <p:sldLayoutId id="2147483847" r:id="rId5"/>
    <p:sldLayoutId id="2147483848" r:id="rId6"/>
    <p:sldLayoutId id="2147483849"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bwMode="gray">
          <a:xfrm>
            <a:off x="348492" y="5485272"/>
            <a:ext cx="6158034" cy="96488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kern="1200">
                <a:solidFill>
                  <a:srgbClr val="000000"/>
                </a:solidFill>
                <a:latin typeface="Arial" pitchFamily="34" charset="0"/>
                <a:ea typeface="+mj-ea"/>
                <a:cs typeface="Arial" pitchFamily="34" charset="0"/>
              </a:defRPr>
            </a:lvl1pPr>
          </a:lstStyle>
          <a:p>
            <a:r>
              <a:rPr lang="en-US" sz="1800" dirty="0" smtClean="0">
                <a:solidFill>
                  <a:schemeClr val="bg1"/>
                </a:solidFill>
              </a:rPr>
              <a:t>UT and Code Coverage in C</a:t>
            </a:r>
            <a:endParaRPr lang="en-US" sz="1800" dirty="0">
              <a:solidFill>
                <a:schemeClr val="bg1"/>
              </a:solidFill>
            </a:endParaRPr>
          </a:p>
        </p:txBody>
      </p:sp>
    </p:spTree>
    <p:extLst>
      <p:ext uri="{BB962C8B-B14F-4D97-AF65-F5344CB8AC3E}">
        <p14:creationId xmlns:p14="http://schemas.microsoft.com/office/powerpoint/2010/main" val="3836489994"/>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If instead you wait until something breaks, you will probably have forgotten how the code works. Working under pressure, you will need to figure it out again, which takes time, and the fixes will be less thorough because your refreshed understanding is likely to be incomplete</a:t>
            </a:r>
          </a:p>
          <a:p>
            <a:endParaRPr lang="en-US" dirty="0"/>
          </a:p>
        </p:txBody>
      </p:sp>
      <p:sp>
        <p:nvSpPr>
          <p:cNvPr id="3" name="Title 2"/>
          <p:cNvSpPr>
            <a:spLocks noGrp="1"/>
          </p:cNvSpPr>
          <p:nvPr>
            <p:ph type="title"/>
          </p:nvPr>
        </p:nvSpPr>
        <p:spPr/>
        <p:txBody>
          <a:bodyPr/>
          <a:lstStyle/>
          <a:p>
            <a:r>
              <a:rPr lang="en-GB" dirty="0"/>
              <a:t>Creating test cases during low level design and coding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10</a:t>
            </a:fld>
            <a:endParaRPr lang="en-US" dirty="0"/>
          </a:p>
        </p:txBody>
      </p:sp>
    </p:spTree>
    <p:extLst>
      <p:ext uri="{BB962C8B-B14F-4D97-AF65-F5344CB8AC3E}">
        <p14:creationId xmlns:p14="http://schemas.microsoft.com/office/powerpoint/2010/main" val="251652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0200" y="1456322"/>
            <a:ext cx="8229600" cy="4507725"/>
          </a:xfrm>
        </p:spPr>
        <p:txBody>
          <a:bodyPr/>
          <a:lstStyle/>
          <a:p>
            <a:pPr>
              <a:buFont typeface="Arial" pitchFamily="34" charset="0"/>
              <a:buChar char="•"/>
            </a:pPr>
            <a:r>
              <a:rPr lang="en-GB" dirty="0"/>
              <a:t>If you think systematically about what you are writing as you write it, you can verify simple properties of the program as it is being constructed. The result being, that your program will have gone through one round of testing before it is even compiled</a:t>
            </a:r>
          </a:p>
          <a:p>
            <a:endParaRPr lang="en-GB" dirty="0"/>
          </a:p>
          <a:p>
            <a:r>
              <a:rPr lang="en-GB" dirty="0"/>
              <a:t>Test code at its boundaries</a:t>
            </a:r>
          </a:p>
          <a:p>
            <a:pPr lvl="1"/>
            <a:r>
              <a:rPr lang="en-GB" dirty="0"/>
              <a:t>A loop executes proper number of times or a conditional statement branches the right way for non existent or empty input or for an exactly full array</a:t>
            </a:r>
          </a:p>
          <a:p>
            <a:pPr lvl="1"/>
            <a:r>
              <a:rPr lang="en-GB" dirty="0"/>
              <a:t>Example:</a:t>
            </a:r>
          </a:p>
          <a:p>
            <a:endParaRPr lang="en-US" dirty="0"/>
          </a:p>
        </p:txBody>
      </p:sp>
      <p:sp>
        <p:nvSpPr>
          <p:cNvPr id="3" name="Title 2"/>
          <p:cNvSpPr>
            <a:spLocks noGrp="1"/>
          </p:cNvSpPr>
          <p:nvPr>
            <p:ph type="title"/>
          </p:nvPr>
        </p:nvSpPr>
        <p:spPr/>
        <p:txBody>
          <a:bodyPr/>
          <a:lstStyle/>
          <a:p>
            <a:r>
              <a:rPr lang="en-GB" dirty="0"/>
              <a:t>Test as you code</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11</a:t>
            </a:fld>
            <a:endParaRPr lang="en-US" dirty="0"/>
          </a:p>
        </p:txBody>
      </p:sp>
    </p:spTree>
    <p:extLst>
      <p:ext uri="{BB962C8B-B14F-4D97-AF65-F5344CB8AC3E}">
        <p14:creationId xmlns:p14="http://schemas.microsoft.com/office/powerpoint/2010/main" val="42283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following code snippet reads characters until it finds a newline or fills a buffer:</a:t>
            </a:r>
          </a:p>
          <a:p>
            <a:r>
              <a:rPr lang="en-GB" dirty="0" err="1">
                <a:latin typeface="Courier New" pitchFamily="49" charset="0"/>
                <a:cs typeface="Courier New" pitchFamily="49" charset="0"/>
              </a:rPr>
              <a:t>int</a:t>
            </a:r>
            <a:r>
              <a:rPr lang="en-GB" dirty="0">
                <a:latin typeface="Courier New" pitchFamily="49" charset="0"/>
                <a:cs typeface="Courier New" pitchFamily="49" charset="0"/>
              </a:rPr>
              <a:t> j;</a:t>
            </a:r>
          </a:p>
          <a:p>
            <a:r>
              <a:rPr lang="en-GB" dirty="0">
                <a:latin typeface="Courier New" pitchFamily="49" charset="0"/>
                <a:cs typeface="Courier New" pitchFamily="49" charset="0"/>
              </a:rPr>
              <a:t>char s[MAX];</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for (j = 0; (s[j] = </a:t>
            </a:r>
            <a:r>
              <a:rPr lang="en-GB" dirty="0" err="1">
                <a:latin typeface="Courier New" pitchFamily="49" charset="0"/>
                <a:cs typeface="Courier New" pitchFamily="49" charset="0"/>
              </a:rPr>
              <a:t>getchar</a:t>
            </a:r>
            <a:r>
              <a:rPr lang="en-GB" dirty="0">
                <a:latin typeface="Courier New" pitchFamily="49" charset="0"/>
                <a:cs typeface="Courier New" pitchFamily="49" charset="0"/>
              </a:rPr>
              <a:t>()) != ‘\n’ &amp;&amp; j &lt; MAX-1; ++j);</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s[--j] = ‘\0’;</a:t>
            </a:r>
          </a:p>
          <a:p>
            <a:r>
              <a:rPr lang="en-GB" dirty="0"/>
              <a:t>Test the above code with the following test cases:</a:t>
            </a:r>
          </a:p>
          <a:p>
            <a:pPr lvl="1"/>
            <a:r>
              <a:rPr lang="en-GB" dirty="0"/>
              <a:t>An empty line (first character is newline)‏</a:t>
            </a:r>
          </a:p>
          <a:p>
            <a:endParaRPr lang="en-US" dirty="0"/>
          </a:p>
        </p:txBody>
      </p:sp>
      <p:sp>
        <p:nvSpPr>
          <p:cNvPr id="3" name="Title 2"/>
          <p:cNvSpPr>
            <a:spLocks noGrp="1"/>
          </p:cNvSpPr>
          <p:nvPr>
            <p:ph type="title"/>
          </p:nvPr>
        </p:nvSpPr>
        <p:spPr/>
        <p:txBody>
          <a:bodyPr/>
          <a:lstStyle/>
          <a:p>
            <a:r>
              <a:rPr lang="en-GB" dirty="0"/>
              <a:t>Boundary Condition testing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12</a:t>
            </a:fld>
            <a:endParaRPr lang="en-US" dirty="0"/>
          </a:p>
        </p:txBody>
      </p:sp>
    </p:spTree>
    <p:extLst>
      <p:ext uri="{BB962C8B-B14F-4D97-AF65-F5344CB8AC3E}">
        <p14:creationId xmlns:p14="http://schemas.microsoft.com/office/powerpoint/2010/main" val="265476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above test cases reveals an error in the code</a:t>
            </a:r>
          </a:p>
          <a:p>
            <a:r>
              <a:rPr lang="en-GB" dirty="0"/>
              <a:t>Next step is to test the code at the other boundary, where the number of characters given are:</a:t>
            </a:r>
          </a:p>
          <a:p>
            <a:pPr lvl="1"/>
            <a:r>
              <a:rPr lang="en-GB" dirty="0"/>
              <a:t> just less than size of array</a:t>
            </a:r>
          </a:p>
          <a:p>
            <a:pPr lvl="1"/>
            <a:r>
              <a:rPr lang="en-GB" dirty="0"/>
              <a:t>Equal to the size of array</a:t>
            </a:r>
          </a:p>
          <a:p>
            <a:pPr lvl="1"/>
            <a:r>
              <a:rPr lang="en-GB" dirty="0"/>
              <a:t>More than the size of array</a:t>
            </a:r>
          </a:p>
          <a:p>
            <a:pPr lvl="1"/>
            <a:endParaRPr lang="en-GB" dirty="0"/>
          </a:p>
          <a:p>
            <a:r>
              <a:rPr lang="en-GB" dirty="0"/>
              <a:t>Boundary condition checking is effective for off-by-one errors. </a:t>
            </a:r>
          </a:p>
          <a:p>
            <a:endParaRPr lang="en-GB" dirty="0"/>
          </a:p>
          <a:p>
            <a:r>
              <a:rPr lang="en-GB" dirty="0"/>
              <a:t>With practice, it becomes second nature, and many trivial bugs are eliminated before they ever happen</a:t>
            </a:r>
          </a:p>
          <a:p>
            <a:endParaRPr lang="en-GB" dirty="0"/>
          </a:p>
          <a:p>
            <a:endParaRPr lang="en-US" dirty="0"/>
          </a:p>
        </p:txBody>
      </p:sp>
      <p:sp>
        <p:nvSpPr>
          <p:cNvPr id="3" name="Title 2"/>
          <p:cNvSpPr>
            <a:spLocks noGrp="1"/>
          </p:cNvSpPr>
          <p:nvPr>
            <p:ph type="title"/>
          </p:nvPr>
        </p:nvSpPr>
        <p:spPr/>
        <p:txBody>
          <a:bodyPr/>
          <a:lstStyle/>
          <a:p>
            <a:r>
              <a:rPr lang="en-GB" dirty="0"/>
              <a:t>Boundary Condition testing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13</a:t>
            </a:fld>
            <a:endParaRPr lang="en-US" dirty="0"/>
          </a:p>
        </p:txBody>
      </p:sp>
    </p:spTree>
    <p:extLst>
      <p:ext uri="{BB962C8B-B14F-4D97-AF65-F5344CB8AC3E}">
        <p14:creationId xmlns:p14="http://schemas.microsoft.com/office/powerpoint/2010/main" val="229222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Test pre- and post- conditions:</a:t>
            </a:r>
          </a:p>
          <a:p>
            <a:pPr lvl="1"/>
            <a:r>
              <a:rPr lang="en-GB" dirty="0"/>
              <a:t>Verify that expected or necessary properties hold before and after some piece of code executes</a:t>
            </a:r>
          </a:p>
          <a:p>
            <a:r>
              <a:rPr lang="en-GB" dirty="0"/>
              <a:t>Example: </a:t>
            </a:r>
          </a:p>
          <a:p>
            <a:pPr lvl="1">
              <a:buNone/>
            </a:pPr>
            <a:r>
              <a:rPr lang="en-GB" dirty="0">
                <a:latin typeface="Courier New" pitchFamily="49" charset="0"/>
                <a:cs typeface="Courier New" pitchFamily="49" charset="0"/>
              </a:rPr>
              <a:t>double </a:t>
            </a:r>
            <a:r>
              <a:rPr lang="en-GB" dirty="0" err="1">
                <a:latin typeface="Courier New" pitchFamily="49" charset="0"/>
                <a:cs typeface="Courier New" pitchFamily="49" charset="0"/>
              </a:rPr>
              <a:t>avg</a:t>
            </a:r>
            <a:r>
              <a:rPr lang="en-GB" dirty="0">
                <a:latin typeface="Courier New" pitchFamily="49" charset="0"/>
                <a:cs typeface="Courier New" pitchFamily="49" charset="0"/>
              </a:rPr>
              <a:t> (double a[], </a:t>
            </a:r>
            <a:r>
              <a:rPr lang="en-GB" dirty="0" err="1">
                <a:latin typeface="Courier New" pitchFamily="49" charset="0"/>
                <a:cs typeface="Courier New" pitchFamily="49" charset="0"/>
              </a:rPr>
              <a:t>int</a:t>
            </a:r>
            <a:r>
              <a:rPr lang="en-GB" dirty="0">
                <a:latin typeface="Courier New" pitchFamily="49" charset="0"/>
                <a:cs typeface="Courier New" pitchFamily="49" charset="0"/>
              </a:rPr>
              <a:t> n)‏</a:t>
            </a:r>
          </a:p>
          <a:p>
            <a:pPr lvl="1">
              <a:buNone/>
            </a:pPr>
            <a:r>
              <a:rPr lang="en-GB" dirty="0">
                <a:latin typeface="Courier New" pitchFamily="49" charset="0"/>
                <a:cs typeface="Courier New" pitchFamily="49" charset="0"/>
              </a:rPr>
              <a:t>{</a:t>
            </a:r>
          </a:p>
          <a:p>
            <a:pPr lvl="1">
              <a:buNone/>
            </a:pPr>
            <a:r>
              <a:rPr lang="en-GB" dirty="0">
                <a:latin typeface="Courier New" pitchFamily="49" charset="0"/>
                <a:cs typeface="Courier New" pitchFamily="49" charset="0"/>
              </a:rPr>
              <a:t>	</a:t>
            </a:r>
            <a:r>
              <a:rPr lang="en-GB" dirty="0" err="1">
                <a:latin typeface="Courier New" pitchFamily="49" charset="0"/>
                <a:cs typeface="Courier New" pitchFamily="49" charset="0"/>
              </a:rPr>
              <a:t>int</a:t>
            </a:r>
            <a:r>
              <a:rPr lang="en-GB" dirty="0">
                <a:latin typeface="Courier New" pitchFamily="49" charset="0"/>
                <a:cs typeface="Courier New" pitchFamily="49" charset="0"/>
              </a:rPr>
              <a:t> j;</a:t>
            </a:r>
          </a:p>
          <a:p>
            <a:pPr lvl="1">
              <a:buNone/>
            </a:pPr>
            <a:r>
              <a:rPr lang="en-GB" dirty="0">
                <a:latin typeface="Courier New" pitchFamily="49" charset="0"/>
                <a:cs typeface="Courier New" pitchFamily="49" charset="0"/>
              </a:rPr>
              <a:t>	double sum;</a:t>
            </a:r>
          </a:p>
          <a:p>
            <a:pPr lvl="1">
              <a:buNone/>
            </a:pPr>
            <a:r>
              <a:rPr lang="en-GB" dirty="0">
                <a:latin typeface="Courier New" pitchFamily="49" charset="0"/>
                <a:cs typeface="Courier New" pitchFamily="49" charset="0"/>
              </a:rPr>
              <a:t>	sum = 0.0;</a:t>
            </a:r>
          </a:p>
          <a:p>
            <a:pPr lvl="1">
              <a:buNone/>
            </a:pPr>
            <a:r>
              <a:rPr lang="en-GB" dirty="0">
                <a:latin typeface="Courier New" pitchFamily="49" charset="0"/>
                <a:cs typeface="Courier New" pitchFamily="49" charset="0"/>
              </a:rPr>
              <a:t>	for (j = 0; j &lt; n; </a:t>
            </a:r>
            <a:r>
              <a:rPr lang="en-GB" dirty="0" err="1">
                <a:latin typeface="Courier New" pitchFamily="49" charset="0"/>
                <a:cs typeface="Courier New" pitchFamily="49" charset="0"/>
              </a:rPr>
              <a:t>j++</a:t>
            </a:r>
            <a:r>
              <a:rPr lang="en-GB" dirty="0">
                <a:latin typeface="Courier New" pitchFamily="49" charset="0"/>
                <a:cs typeface="Courier New" pitchFamily="49" charset="0"/>
              </a:rPr>
              <a:t>)‏</a:t>
            </a:r>
          </a:p>
          <a:p>
            <a:pPr lvl="1">
              <a:buNone/>
            </a:pPr>
            <a:r>
              <a:rPr lang="en-GB" dirty="0">
                <a:latin typeface="Courier New" pitchFamily="49" charset="0"/>
                <a:cs typeface="Courier New" pitchFamily="49" charset="0"/>
              </a:rPr>
              <a:t>		sum += a[j];</a:t>
            </a:r>
          </a:p>
          <a:p>
            <a:pPr lvl="1">
              <a:buNone/>
            </a:pPr>
            <a:r>
              <a:rPr lang="en-GB" dirty="0">
                <a:latin typeface="Courier New" pitchFamily="49" charset="0"/>
                <a:cs typeface="Courier New" pitchFamily="49" charset="0"/>
              </a:rPr>
              <a:t>	return sum / n;</a:t>
            </a:r>
          </a:p>
          <a:p>
            <a:pPr lvl="1">
              <a:buNone/>
            </a:pPr>
            <a:r>
              <a:rPr lang="en-GB" dirty="0">
                <a:latin typeface="Courier New" pitchFamily="49" charset="0"/>
                <a:cs typeface="Courier New" pitchFamily="49" charset="0"/>
              </a:rPr>
              <a:t>}</a:t>
            </a:r>
          </a:p>
          <a:p>
            <a:endParaRPr lang="en-US" dirty="0"/>
          </a:p>
        </p:txBody>
      </p:sp>
      <p:sp>
        <p:nvSpPr>
          <p:cNvPr id="3" name="Title 2"/>
          <p:cNvSpPr>
            <a:spLocks noGrp="1"/>
          </p:cNvSpPr>
          <p:nvPr>
            <p:ph type="title"/>
          </p:nvPr>
        </p:nvSpPr>
        <p:spPr/>
        <p:txBody>
          <a:bodyPr/>
          <a:lstStyle/>
          <a:p>
            <a:r>
              <a:rPr lang="en-GB" dirty="0"/>
              <a:t>Test as you code</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14</a:t>
            </a:fld>
            <a:endParaRPr lang="en-US" dirty="0"/>
          </a:p>
        </p:txBody>
      </p:sp>
    </p:spTree>
    <p:extLst>
      <p:ext uri="{BB962C8B-B14F-4D97-AF65-F5344CB8AC3E}">
        <p14:creationId xmlns:p14="http://schemas.microsoft.com/office/powerpoint/2010/main" val="297907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597" y="1387299"/>
            <a:ext cx="8229600" cy="4507725"/>
          </a:xfrm>
        </p:spPr>
        <p:txBody>
          <a:bodyPr/>
          <a:lstStyle/>
          <a:p>
            <a:pPr>
              <a:buFont typeface="Arial" pitchFamily="34" charset="0"/>
              <a:buChar char="•"/>
            </a:pPr>
            <a:r>
              <a:rPr lang="en-GB" dirty="0"/>
              <a:t>What should </a:t>
            </a:r>
            <a:r>
              <a:rPr lang="en-GB" dirty="0" err="1"/>
              <a:t>avg</a:t>
            </a:r>
            <a:r>
              <a:rPr lang="en-GB" dirty="0"/>
              <a:t> do if n is 0?</a:t>
            </a:r>
          </a:p>
          <a:p>
            <a:pPr>
              <a:buFont typeface="Arial" pitchFamily="34" charset="0"/>
              <a:buChar char="•"/>
            </a:pPr>
            <a:r>
              <a:rPr lang="en-GB" dirty="0"/>
              <a:t>An array with no values is a meaningful concept but its average is not</a:t>
            </a:r>
          </a:p>
          <a:p>
            <a:pPr>
              <a:buFont typeface="Arial" pitchFamily="34" charset="0"/>
              <a:buChar char="•"/>
            </a:pPr>
            <a:r>
              <a:rPr lang="en-GB" dirty="0"/>
              <a:t>The function should handle this test gracefully e.g. by returning 0 if n is 0.</a:t>
            </a:r>
          </a:p>
          <a:p>
            <a:pPr>
              <a:buFont typeface="Arial" pitchFamily="34" charset="0"/>
              <a:buChar char="•"/>
            </a:pPr>
            <a:endParaRPr lang="en-GB" dirty="0"/>
          </a:p>
          <a:p>
            <a:pPr>
              <a:buFont typeface="Arial" pitchFamily="34" charset="0"/>
              <a:buChar char="•"/>
            </a:pPr>
            <a:r>
              <a:rPr lang="en-GB" dirty="0"/>
              <a:t>Use assertions: E.g. </a:t>
            </a:r>
          </a:p>
          <a:p>
            <a:pPr lvl="1"/>
            <a:r>
              <a:rPr lang="en-GB" dirty="0"/>
              <a:t>assert (n &gt; 0);</a:t>
            </a:r>
          </a:p>
          <a:p>
            <a:pPr lvl="1"/>
            <a:r>
              <a:rPr lang="en-GB" dirty="0"/>
              <a:t>If the assertion is violated, it will cause the program to abort with a standard message:</a:t>
            </a:r>
          </a:p>
          <a:p>
            <a:pPr lvl="1"/>
            <a:r>
              <a:rPr lang="en-GB" dirty="0">
                <a:solidFill>
                  <a:schemeClr val="accent6"/>
                </a:solidFill>
              </a:rPr>
              <a:t>Assertion failed: n &gt; 0, file </a:t>
            </a:r>
            <a:r>
              <a:rPr lang="en-GB" dirty="0" err="1">
                <a:solidFill>
                  <a:schemeClr val="accent6"/>
                </a:solidFill>
              </a:rPr>
              <a:t>avgtest.c</a:t>
            </a:r>
            <a:r>
              <a:rPr lang="en-GB" dirty="0">
                <a:solidFill>
                  <a:schemeClr val="accent6"/>
                </a:solidFill>
              </a:rPr>
              <a:t>, line 7</a:t>
            </a:r>
          </a:p>
          <a:p>
            <a:endParaRPr lang="en-US" dirty="0"/>
          </a:p>
        </p:txBody>
      </p:sp>
      <p:sp>
        <p:nvSpPr>
          <p:cNvPr id="3" name="Title 2"/>
          <p:cNvSpPr>
            <a:spLocks noGrp="1"/>
          </p:cNvSpPr>
          <p:nvPr>
            <p:ph type="title"/>
          </p:nvPr>
        </p:nvSpPr>
        <p:spPr/>
        <p:txBody>
          <a:bodyPr/>
          <a:lstStyle/>
          <a:p>
            <a:r>
              <a:rPr lang="en-GB" dirty="0"/>
              <a:t>Test pre and post conditions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15</a:t>
            </a:fld>
            <a:endParaRPr lang="en-US" dirty="0"/>
          </a:p>
        </p:txBody>
      </p:sp>
    </p:spTree>
    <p:extLst>
      <p:ext uri="{BB962C8B-B14F-4D97-AF65-F5344CB8AC3E}">
        <p14:creationId xmlns:p14="http://schemas.microsoft.com/office/powerpoint/2010/main" val="348209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Assertions are particularly helpful for validating properties of interfaces. They draw attention to inconsistencies between caller and </a:t>
            </a:r>
            <a:r>
              <a:rPr lang="en-GB" dirty="0" err="1"/>
              <a:t>callee</a:t>
            </a:r>
            <a:endParaRPr lang="en-GB" dirty="0"/>
          </a:p>
          <a:p>
            <a:endParaRPr lang="en-US" dirty="0"/>
          </a:p>
        </p:txBody>
      </p:sp>
      <p:sp>
        <p:nvSpPr>
          <p:cNvPr id="3" name="Title 2"/>
          <p:cNvSpPr>
            <a:spLocks noGrp="1"/>
          </p:cNvSpPr>
          <p:nvPr>
            <p:ph type="title"/>
          </p:nvPr>
        </p:nvSpPr>
        <p:spPr/>
        <p:txBody>
          <a:bodyPr/>
          <a:lstStyle/>
          <a:p>
            <a:r>
              <a:rPr lang="en-GB" dirty="0"/>
              <a:t>Test pre and post conditions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16</a:t>
            </a:fld>
            <a:endParaRPr lang="en-US" dirty="0"/>
          </a:p>
        </p:txBody>
      </p:sp>
    </p:spTree>
    <p:extLst>
      <p:ext uri="{BB962C8B-B14F-4D97-AF65-F5344CB8AC3E}">
        <p14:creationId xmlns:p14="http://schemas.microsoft.com/office/powerpoint/2010/main" val="372627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Check Error returns: Always check the return values from library functions and system calls. </a:t>
            </a:r>
          </a:p>
          <a:p>
            <a:endParaRPr lang="en-GB" dirty="0"/>
          </a:p>
          <a:p>
            <a:r>
              <a:rPr lang="en-GB" dirty="0"/>
              <a:t>Examples</a:t>
            </a:r>
          </a:p>
          <a:p>
            <a:pPr lvl="1"/>
            <a:r>
              <a:rPr lang="en-GB" dirty="0"/>
              <a:t>Input routines like: </a:t>
            </a:r>
            <a:r>
              <a:rPr lang="en-GB" dirty="0" err="1"/>
              <a:t>fread</a:t>
            </a:r>
            <a:r>
              <a:rPr lang="en-GB" dirty="0"/>
              <a:t>, </a:t>
            </a:r>
            <a:r>
              <a:rPr lang="en-GB" dirty="0" err="1"/>
              <a:t>fscanf</a:t>
            </a:r>
            <a:endParaRPr lang="en-GB" dirty="0"/>
          </a:p>
          <a:p>
            <a:pPr lvl="1"/>
            <a:r>
              <a:rPr lang="en-GB" dirty="0"/>
              <a:t>File open routines: </a:t>
            </a:r>
            <a:r>
              <a:rPr lang="en-GB" dirty="0" err="1"/>
              <a:t>fopen</a:t>
            </a:r>
            <a:endParaRPr lang="en-GB" dirty="0"/>
          </a:p>
          <a:p>
            <a:pPr lvl="1"/>
            <a:r>
              <a:rPr lang="en-GB" dirty="0"/>
              <a:t>Output routines like: </a:t>
            </a:r>
            <a:r>
              <a:rPr lang="en-GB" dirty="0" err="1"/>
              <a:t>fprintf</a:t>
            </a:r>
            <a:r>
              <a:rPr lang="en-GB" dirty="0"/>
              <a:t>, </a:t>
            </a:r>
            <a:r>
              <a:rPr lang="en-GB" dirty="0" err="1"/>
              <a:t>fwrite</a:t>
            </a:r>
            <a:endParaRPr lang="en-GB" dirty="0"/>
          </a:p>
          <a:p>
            <a:pPr lvl="1"/>
            <a:r>
              <a:rPr lang="en-GB" dirty="0"/>
              <a:t>File close routines: </a:t>
            </a:r>
            <a:r>
              <a:rPr lang="en-GB" dirty="0" err="1"/>
              <a:t>fclose</a:t>
            </a:r>
            <a:endParaRPr lang="en-GB" dirty="0"/>
          </a:p>
          <a:p>
            <a:endParaRPr lang="en-US" dirty="0"/>
          </a:p>
        </p:txBody>
      </p:sp>
      <p:sp>
        <p:nvSpPr>
          <p:cNvPr id="3" name="Title 2"/>
          <p:cNvSpPr>
            <a:spLocks noGrp="1"/>
          </p:cNvSpPr>
          <p:nvPr>
            <p:ph type="title"/>
          </p:nvPr>
        </p:nvSpPr>
        <p:spPr/>
        <p:txBody>
          <a:bodyPr/>
          <a:lstStyle/>
          <a:p>
            <a:r>
              <a:rPr lang="en-GB" dirty="0"/>
              <a:t>Test as you code</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17</a:t>
            </a:fld>
            <a:endParaRPr lang="en-US" dirty="0"/>
          </a:p>
        </p:txBody>
      </p:sp>
    </p:spTree>
    <p:extLst>
      <p:ext uri="{BB962C8B-B14F-4D97-AF65-F5344CB8AC3E}">
        <p14:creationId xmlns:p14="http://schemas.microsoft.com/office/powerpoint/2010/main" val="10737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body" idx="4294967295"/>
          </p:nvPr>
        </p:nvSpPr>
        <p:spPr>
          <a:xfrm>
            <a:off x="330200" y="2730500"/>
            <a:ext cx="7013575" cy="1397000"/>
          </a:xfrm>
          <a:prstGeom prst="rect">
            <a:avLst/>
          </a:prstGeom>
        </p:spPr>
        <p:txBody>
          <a:bodyPr lIns="0" tIns="0" rIns="0" bIns="0">
            <a:normAutofit/>
          </a:bodyPr>
          <a:lstStyle/>
          <a:p>
            <a:pPr marL="0" lvl="0" indent="0" algn="ctr">
              <a:buNone/>
              <a:defRPr sz="1800" cap="none">
                <a:solidFill>
                  <a:srgbClr val="000000"/>
                </a:solidFill>
              </a:defRPr>
            </a:pPr>
            <a:r>
              <a:rPr lang="en-GB" sz="2800" dirty="0">
                <a:solidFill>
                  <a:schemeClr val="bg1"/>
                </a:solidFill>
              </a:rPr>
              <a:t>Entry criteria for Unit Testing </a:t>
            </a:r>
            <a:endParaRPr lang="en-US" sz="1500" b="1" dirty="0" smtClean="0">
              <a:solidFill>
                <a:srgbClr val="EB8024"/>
              </a:solidFill>
              <a:latin typeface="Arial Bold"/>
              <a:ea typeface="Arial Bold"/>
              <a:cs typeface="Arial Bold"/>
              <a:sym typeface="Arial Bold"/>
            </a:endParaRPr>
          </a:p>
        </p:txBody>
      </p:sp>
      <p:sp>
        <p:nvSpPr>
          <p:cNvPr id="3" name="Rectangle 2"/>
          <p:cNvSpPr/>
          <p:nvPr/>
        </p:nvSpPr>
        <p:spPr>
          <a:xfrm>
            <a:off x="0" y="-9769"/>
            <a:ext cx="9144000" cy="91913"/>
          </a:xfrm>
          <a:prstGeom prst="rect">
            <a:avLst/>
          </a:prstGeom>
          <a:solidFill>
            <a:srgbClr val="EB8024"/>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9" name="Slide Number Placeholder 1"/>
          <p:cNvSpPr>
            <a:spLocks noGrp="1"/>
          </p:cNvSpPr>
          <p:nvPr>
            <p:ph type="sldNum" sz="quarter" idx="10"/>
          </p:nvPr>
        </p:nvSpPr>
        <p:spPr>
          <a:xfrm>
            <a:off x="8674008" y="6618215"/>
            <a:ext cx="128766" cy="153192"/>
          </a:xfrm>
        </p:spPr>
        <p:txBody>
          <a:bodyPr/>
          <a:lstStyle/>
          <a:p>
            <a:fld id="{816B6871-7541-1541-80D1-FA6368ACC0B1}" type="slidenum">
              <a:rPr lang="en-US" smtClean="0"/>
              <a:pPr/>
              <a:t>18</a:t>
            </a:fld>
            <a:endParaRPr lang="en-US" dirty="0"/>
          </a:p>
        </p:txBody>
      </p:sp>
    </p:spTree>
    <p:extLst>
      <p:ext uri="{BB962C8B-B14F-4D97-AF65-F5344CB8AC3E}">
        <p14:creationId xmlns:p14="http://schemas.microsoft.com/office/powerpoint/2010/main" val="224801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Code Compilation is successful with no warnings</a:t>
            </a:r>
          </a:p>
          <a:p>
            <a:pPr>
              <a:buFont typeface="Arial" pitchFamily="34" charset="0"/>
              <a:buChar char="•"/>
            </a:pPr>
            <a:r>
              <a:rPr lang="en-GB" dirty="0"/>
              <a:t>Static analysis of code complete using tools like </a:t>
            </a:r>
            <a:r>
              <a:rPr lang="en-GB" dirty="0" err="1"/>
              <a:t>Klocwork</a:t>
            </a:r>
            <a:r>
              <a:rPr lang="en-GB" dirty="0"/>
              <a:t> insight, </a:t>
            </a:r>
            <a:r>
              <a:rPr lang="en-GB" dirty="0" err="1"/>
              <a:t>Coverity</a:t>
            </a:r>
            <a:r>
              <a:rPr lang="en-GB" dirty="0"/>
              <a:t> prevent or open source </a:t>
            </a:r>
            <a:r>
              <a:rPr lang="en-GB" dirty="0" err="1"/>
              <a:t>softwares</a:t>
            </a:r>
            <a:r>
              <a:rPr lang="en-GB" dirty="0"/>
              <a:t> like splint etc.</a:t>
            </a:r>
          </a:p>
          <a:p>
            <a:pPr>
              <a:buFont typeface="Arial" pitchFamily="34" charset="0"/>
              <a:buChar char="•"/>
            </a:pPr>
            <a:r>
              <a:rPr lang="en-GB" dirty="0"/>
              <a:t>Code sent for review</a:t>
            </a:r>
          </a:p>
          <a:p>
            <a:pPr>
              <a:buFont typeface="Arial" pitchFamily="34" charset="0"/>
              <a:buChar char="•"/>
            </a:pPr>
            <a:r>
              <a:rPr lang="en-GB" dirty="0"/>
              <a:t>Base label applied on those versions of the file which are going to be unit tested</a:t>
            </a:r>
          </a:p>
          <a:p>
            <a:endParaRPr lang="en-US" dirty="0"/>
          </a:p>
        </p:txBody>
      </p:sp>
      <p:sp>
        <p:nvSpPr>
          <p:cNvPr id="3" name="Title 2"/>
          <p:cNvSpPr>
            <a:spLocks noGrp="1"/>
          </p:cNvSpPr>
          <p:nvPr>
            <p:ph type="title"/>
          </p:nvPr>
        </p:nvSpPr>
        <p:spPr/>
        <p:txBody>
          <a:bodyPr/>
          <a:lstStyle/>
          <a:p>
            <a:r>
              <a:rPr lang="en-GB" dirty="0"/>
              <a:t>Entry Criteria for Unit Testing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19</a:t>
            </a:fld>
            <a:endParaRPr lang="en-US" dirty="0"/>
          </a:p>
        </p:txBody>
      </p:sp>
    </p:spTree>
    <p:extLst>
      <p:ext uri="{BB962C8B-B14F-4D97-AF65-F5344CB8AC3E}">
        <p14:creationId xmlns:p14="http://schemas.microsoft.com/office/powerpoint/2010/main" val="301323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To be able to:</a:t>
            </a:r>
          </a:p>
          <a:p>
            <a:pPr lvl="1"/>
            <a:r>
              <a:rPr lang="en-GB" dirty="0"/>
              <a:t>Appreciate the various tasks of the Unit Testing phase and the approach to be taken in order to accomplish these tasks effectively:</a:t>
            </a:r>
          </a:p>
          <a:p>
            <a:pPr lvl="2"/>
            <a:r>
              <a:rPr lang="en-GB" dirty="0"/>
              <a:t>Creating test cases</a:t>
            </a:r>
          </a:p>
          <a:p>
            <a:pPr lvl="2"/>
            <a:r>
              <a:rPr lang="en-GB" dirty="0"/>
              <a:t>Creating stubs for unit testing</a:t>
            </a:r>
          </a:p>
          <a:p>
            <a:pPr lvl="2"/>
            <a:r>
              <a:rPr lang="en-GB" dirty="0"/>
              <a:t>Executing the test cases</a:t>
            </a:r>
          </a:p>
          <a:p>
            <a:pPr lvl="2"/>
            <a:r>
              <a:rPr lang="en-GB" dirty="0"/>
              <a:t>Finding out the code coverage (the tool used in the session will be the GNU coverage tool </a:t>
            </a:r>
            <a:r>
              <a:rPr lang="en-GB" dirty="0" err="1"/>
              <a:t>gcov</a:t>
            </a:r>
            <a:r>
              <a:rPr lang="en-GB" dirty="0"/>
              <a:t>)‏</a:t>
            </a:r>
          </a:p>
          <a:p>
            <a:endParaRPr lang="en-US" dirty="0"/>
          </a:p>
        </p:txBody>
      </p:sp>
      <p:sp>
        <p:nvSpPr>
          <p:cNvPr id="3" name="Title 2"/>
          <p:cNvSpPr>
            <a:spLocks noGrp="1"/>
          </p:cNvSpPr>
          <p:nvPr>
            <p:ph type="title"/>
          </p:nvPr>
        </p:nvSpPr>
        <p:spPr/>
        <p:txBody>
          <a:bodyPr/>
          <a:lstStyle/>
          <a:p>
            <a:r>
              <a:rPr lang="en-GB" dirty="0"/>
              <a:t>Objectives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a:t>
            </a:fld>
            <a:endParaRPr lang="en-US" dirty="0"/>
          </a:p>
        </p:txBody>
      </p:sp>
    </p:spTree>
    <p:extLst>
      <p:ext uri="{BB962C8B-B14F-4D97-AF65-F5344CB8AC3E}">
        <p14:creationId xmlns:p14="http://schemas.microsoft.com/office/powerpoint/2010/main" val="391935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body" idx="4294967295"/>
          </p:nvPr>
        </p:nvSpPr>
        <p:spPr>
          <a:xfrm>
            <a:off x="330200" y="2730500"/>
            <a:ext cx="7013575" cy="1397000"/>
          </a:xfrm>
          <a:prstGeom prst="rect">
            <a:avLst/>
          </a:prstGeom>
        </p:spPr>
        <p:txBody>
          <a:bodyPr lIns="0" tIns="0" rIns="0" bIns="0">
            <a:normAutofit/>
          </a:bodyPr>
          <a:lstStyle/>
          <a:p>
            <a:pPr marL="0" lvl="0" indent="0" algn="ctr">
              <a:buNone/>
              <a:defRPr sz="1800" cap="none">
                <a:solidFill>
                  <a:srgbClr val="000000"/>
                </a:solidFill>
              </a:defRPr>
            </a:pPr>
            <a:r>
              <a:rPr lang="en-GB" sz="2800" dirty="0">
                <a:solidFill>
                  <a:schemeClr val="bg1"/>
                </a:solidFill>
              </a:rPr>
              <a:t>Creating Unit Test Cases</a:t>
            </a:r>
            <a:endParaRPr lang="en-US" sz="1500" b="1" dirty="0" smtClean="0">
              <a:solidFill>
                <a:srgbClr val="EB8024"/>
              </a:solidFill>
              <a:latin typeface="Arial Bold"/>
              <a:ea typeface="Arial Bold"/>
              <a:cs typeface="Arial Bold"/>
              <a:sym typeface="Arial Bold"/>
            </a:endParaRPr>
          </a:p>
        </p:txBody>
      </p:sp>
      <p:sp>
        <p:nvSpPr>
          <p:cNvPr id="3" name="Rectangle 2"/>
          <p:cNvSpPr/>
          <p:nvPr/>
        </p:nvSpPr>
        <p:spPr>
          <a:xfrm>
            <a:off x="0" y="-9769"/>
            <a:ext cx="9144000" cy="91913"/>
          </a:xfrm>
          <a:prstGeom prst="rect">
            <a:avLst/>
          </a:prstGeom>
          <a:solidFill>
            <a:srgbClr val="EB8024"/>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9" name="Slide Number Placeholder 1"/>
          <p:cNvSpPr>
            <a:spLocks noGrp="1"/>
          </p:cNvSpPr>
          <p:nvPr>
            <p:ph type="sldNum" sz="quarter" idx="10"/>
          </p:nvPr>
        </p:nvSpPr>
        <p:spPr>
          <a:xfrm>
            <a:off x="8674008" y="6618215"/>
            <a:ext cx="128766" cy="153192"/>
          </a:xfrm>
        </p:spPr>
        <p:txBody>
          <a:bodyPr/>
          <a:lstStyle/>
          <a:p>
            <a:fld id="{816B6871-7541-1541-80D1-FA6368ACC0B1}" type="slidenum">
              <a:rPr lang="en-US" smtClean="0"/>
              <a:pPr/>
              <a:t>20</a:t>
            </a:fld>
            <a:endParaRPr lang="en-US" dirty="0"/>
          </a:p>
        </p:txBody>
      </p:sp>
    </p:spTree>
    <p:extLst>
      <p:ext uri="{BB962C8B-B14F-4D97-AF65-F5344CB8AC3E}">
        <p14:creationId xmlns:p14="http://schemas.microsoft.com/office/powerpoint/2010/main" val="3312819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Test incrementally</a:t>
            </a:r>
          </a:p>
          <a:p>
            <a:pPr lvl="1"/>
            <a:r>
              <a:rPr lang="en-GB" dirty="0"/>
              <a:t>The initial tests should focus first on the simplest and most commonly executed features</a:t>
            </a:r>
          </a:p>
          <a:p>
            <a:pPr lvl="1"/>
            <a:r>
              <a:rPr lang="en-GB" dirty="0"/>
              <a:t>Only when those are working properly should one move on</a:t>
            </a:r>
          </a:p>
          <a:p>
            <a:pPr lvl="1"/>
            <a:r>
              <a:rPr lang="en-GB" dirty="0"/>
              <a:t>Example, suppose in your module there is a function that performs binary search in an array of integers. This function should be tested thoroughly first before moving on</a:t>
            </a:r>
          </a:p>
          <a:p>
            <a:pPr lvl="1"/>
            <a:r>
              <a:rPr lang="en-GB" dirty="0"/>
              <a:t>Test cases for this function:</a:t>
            </a:r>
          </a:p>
          <a:p>
            <a:endParaRPr lang="en-US" dirty="0"/>
          </a:p>
        </p:txBody>
      </p:sp>
      <p:sp>
        <p:nvSpPr>
          <p:cNvPr id="3" name="Title 2"/>
          <p:cNvSpPr>
            <a:spLocks noGrp="1"/>
          </p:cNvSpPr>
          <p:nvPr>
            <p:ph type="title"/>
          </p:nvPr>
        </p:nvSpPr>
        <p:spPr/>
        <p:txBody>
          <a:bodyPr/>
          <a:lstStyle/>
          <a:p>
            <a:r>
              <a:rPr lang="en-GB" dirty="0"/>
              <a:t>Unit Test Cases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21</a:t>
            </a:fld>
            <a:endParaRPr lang="en-US" dirty="0"/>
          </a:p>
        </p:txBody>
      </p:sp>
    </p:spTree>
    <p:extLst>
      <p:ext uri="{BB962C8B-B14F-4D97-AF65-F5344CB8AC3E}">
        <p14:creationId xmlns:p14="http://schemas.microsoft.com/office/powerpoint/2010/main" val="346813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Test cases for this function:</a:t>
            </a:r>
          </a:p>
          <a:p>
            <a:pPr lvl="2"/>
            <a:r>
              <a:rPr lang="en-GB" dirty="0"/>
              <a:t>Search an array with no elements</a:t>
            </a:r>
          </a:p>
          <a:p>
            <a:pPr lvl="2"/>
            <a:r>
              <a:rPr lang="en-GB" dirty="0"/>
              <a:t>Search an array with one element and a trial value that is:</a:t>
            </a:r>
          </a:p>
          <a:p>
            <a:pPr lvl="3"/>
            <a:r>
              <a:rPr lang="en-GB" dirty="0"/>
              <a:t>&lt; the single element in the array</a:t>
            </a:r>
          </a:p>
          <a:p>
            <a:pPr lvl="3"/>
            <a:r>
              <a:rPr lang="en-GB" dirty="0"/>
              <a:t>= the single element in the array</a:t>
            </a:r>
          </a:p>
          <a:p>
            <a:pPr lvl="3"/>
            <a:r>
              <a:rPr lang="en-GB" dirty="0"/>
              <a:t>&gt; the single element in the array</a:t>
            </a:r>
          </a:p>
          <a:p>
            <a:pPr lvl="2"/>
            <a:r>
              <a:rPr lang="en-GB" dirty="0"/>
              <a:t>Search an array with two elements and trial values that:</a:t>
            </a:r>
          </a:p>
          <a:p>
            <a:pPr lvl="3"/>
            <a:r>
              <a:rPr lang="en-GB" dirty="0"/>
              <a:t>Check all five possible positions</a:t>
            </a:r>
          </a:p>
          <a:p>
            <a:pPr lvl="2"/>
            <a:r>
              <a:rPr lang="en-GB" dirty="0"/>
              <a:t>Check </a:t>
            </a:r>
            <a:r>
              <a:rPr lang="en-GB" dirty="0" err="1"/>
              <a:t>behavior</a:t>
            </a:r>
            <a:r>
              <a:rPr lang="en-GB" dirty="0"/>
              <a:t> with duplicate elements in the array and trial values</a:t>
            </a:r>
          </a:p>
          <a:p>
            <a:pPr lvl="3"/>
            <a:r>
              <a:rPr lang="en-GB" dirty="0"/>
              <a:t>&lt; the value in the array</a:t>
            </a:r>
          </a:p>
          <a:p>
            <a:pPr lvl="3"/>
            <a:r>
              <a:rPr lang="en-GB" dirty="0"/>
              <a:t>= the value in the array</a:t>
            </a:r>
          </a:p>
          <a:p>
            <a:pPr lvl="3"/>
            <a:r>
              <a:rPr lang="en-GB" dirty="0"/>
              <a:t>&gt; the value in the array</a:t>
            </a:r>
          </a:p>
          <a:p>
            <a:pPr lvl="2"/>
            <a:r>
              <a:rPr lang="en-GB" dirty="0"/>
              <a:t>Search an array with three elements as with 2 elements</a:t>
            </a:r>
          </a:p>
          <a:p>
            <a:pPr lvl="2"/>
            <a:r>
              <a:rPr lang="en-GB" dirty="0"/>
              <a:t>Search an array with four elements as with 2 and 3 elements</a:t>
            </a:r>
          </a:p>
          <a:p>
            <a:endParaRPr lang="en-US" dirty="0"/>
          </a:p>
        </p:txBody>
      </p:sp>
      <p:sp>
        <p:nvSpPr>
          <p:cNvPr id="3" name="Title 2"/>
          <p:cNvSpPr>
            <a:spLocks noGrp="1"/>
          </p:cNvSpPr>
          <p:nvPr>
            <p:ph type="title"/>
          </p:nvPr>
        </p:nvSpPr>
        <p:spPr/>
        <p:txBody>
          <a:bodyPr/>
          <a:lstStyle/>
          <a:p>
            <a:r>
              <a:rPr lang="en-GB" dirty="0"/>
              <a:t>Test simplest routines first</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22</a:t>
            </a:fld>
            <a:endParaRPr lang="en-US" dirty="0"/>
          </a:p>
        </p:txBody>
      </p:sp>
    </p:spTree>
    <p:extLst>
      <p:ext uri="{BB962C8B-B14F-4D97-AF65-F5344CB8AC3E}">
        <p14:creationId xmlns:p14="http://schemas.microsoft.com/office/powerpoint/2010/main" val="49230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If the function gets past this unscathed, it’s likely to work fine, but it could still be tested further</a:t>
            </a:r>
          </a:p>
          <a:p>
            <a:pPr>
              <a:buFont typeface="Arial" pitchFamily="34" charset="0"/>
              <a:buChar char="•"/>
            </a:pPr>
            <a:r>
              <a:rPr lang="en-GB" dirty="0"/>
              <a:t>Let’s automate this process by writing a small piece of code:</a:t>
            </a:r>
          </a:p>
          <a:p>
            <a:pPr marL="60325" indent="0">
              <a:buNone/>
            </a:pPr>
            <a:r>
              <a:rPr lang="en-GB" dirty="0" err="1">
                <a:latin typeface="Courier New" pitchFamily="49" charset="0"/>
                <a:cs typeface="Courier New" pitchFamily="49" charset="0"/>
              </a:rPr>
              <a:t>int</a:t>
            </a:r>
            <a:r>
              <a:rPr lang="en-GB" dirty="0">
                <a:latin typeface="Courier New" pitchFamily="49" charset="0"/>
                <a:cs typeface="Courier New" pitchFamily="49" charset="0"/>
              </a:rPr>
              <a:t> main (void)‏{	</a:t>
            </a:r>
          </a:p>
          <a:p>
            <a:pPr marL="60325" indent="0">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int</a:t>
            </a:r>
            <a:r>
              <a:rPr lang="en-GB" dirty="0" smtClean="0">
                <a:latin typeface="Courier New" pitchFamily="49" charset="0"/>
                <a:cs typeface="Courier New" pitchFamily="49" charset="0"/>
              </a:rPr>
              <a:t> </a:t>
            </a:r>
            <a:r>
              <a:rPr lang="en-GB" dirty="0">
                <a:latin typeface="Courier New" pitchFamily="49" charset="0"/>
                <a:cs typeface="Courier New" pitchFamily="49" charset="0"/>
              </a:rPr>
              <a:t>j, key, </a:t>
            </a:r>
            <a:r>
              <a:rPr lang="en-GB" dirty="0" err="1">
                <a:latin typeface="Courier New" pitchFamily="49" charset="0"/>
                <a:cs typeface="Courier New" pitchFamily="49" charset="0"/>
              </a:rPr>
              <a:t>nelem</a:t>
            </a:r>
            <a:r>
              <a:rPr lang="en-GB" dirty="0">
                <a:latin typeface="Courier New" pitchFamily="49" charset="0"/>
                <a:cs typeface="Courier New" pitchFamily="49" charset="0"/>
              </a:rPr>
              <a:t>, </a:t>
            </a:r>
            <a:r>
              <a:rPr lang="en-GB" dirty="0" err="1">
                <a:latin typeface="Courier New" pitchFamily="49" charset="0"/>
                <a:cs typeface="Courier New" pitchFamily="49" charset="0"/>
              </a:rPr>
              <a:t>arr</a:t>
            </a:r>
            <a:r>
              <a:rPr lang="en-GB" dirty="0">
                <a:latin typeface="Courier New" pitchFamily="49" charset="0"/>
                <a:cs typeface="Courier New" pitchFamily="49" charset="0"/>
              </a:rPr>
              <a:t>[1000];</a:t>
            </a:r>
          </a:p>
          <a:p>
            <a:pPr marL="60325" indent="0">
              <a:buNone/>
            </a:pPr>
            <a:r>
              <a:rPr lang="en-GB" dirty="0" smtClean="0">
                <a:latin typeface="Courier New" pitchFamily="49" charset="0"/>
                <a:cs typeface="Courier New" pitchFamily="49" charset="0"/>
              </a:rPr>
              <a:t>	while </a:t>
            </a:r>
            <a:r>
              <a:rPr lang="en-GB" dirty="0">
                <a:latin typeface="Courier New" pitchFamily="49" charset="0"/>
                <a:cs typeface="Courier New" pitchFamily="49" charset="0"/>
              </a:rPr>
              <a:t>(</a:t>
            </a:r>
            <a:r>
              <a:rPr lang="en-GB" dirty="0" err="1">
                <a:latin typeface="Courier New" pitchFamily="49" charset="0"/>
                <a:cs typeface="Courier New" pitchFamily="49" charset="0"/>
              </a:rPr>
              <a:t>scanf</a:t>
            </a:r>
            <a:r>
              <a:rPr lang="en-GB" dirty="0">
                <a:latin typeface="Courier New" pitchFamily="49" charset="0"/>
                <a:cs typeface="Courier New" pitchFamily="49" charset="0"/>
              </a:rPr>
              <a:t> (“%d %d”, &amp;key, &amp;</a:t>
            </a:r>
            <a:r>
              <a:rPr lang="en-GB" dirty="0" err="1">
                <a:latin typeface="Courier New" pitchFamily="49" charset="0"/>
                <a:cs typeface="Courier New" pitchFamily="49" charset="0"/>
              </a:rPr>
              <a:t>nelem</a:t>
            </a:r>
            <a:r>
              <a:rPr lang="en-GB" dirty="0">
                <a:latin typeface="Courier New" pitchFamily="49" charset="0"/>
                <a:cs typeface="Courier New" pitchFamily="49" charset="0"/>
              </a:rPr>
              <a:t>) != EOF) {</a:t>
            </a:r>
          </a:p>
          <a:p>
            <a:pPr marL="60325" indent="0">
              <a:buNone/>
            </a:pPr>
            <a:r>
              <a:rPr lang="en-GB" dirty="0" smtClean="0">
                <a:latin typeface="Courier New" pitchFamily="49" charset="0"/>
                <a:cs typeface="Courier New" pitchFamily="49" charset="0"/>
              </a:rPr>
              <a:t>			for </a:t>
            </a:r>
            <a:r>
              <a:rPr lang="en-GB" dirty="0">
                <a:latin typeface="Courier New" pitchFamily="49" charset="0"/>
                <a:cs typeface="Courier New" pitchFamily="49" charset="0"/>
              </a:rPr>
              <a:t>(j = 0; j &lt; </a:t>
            </a:r>
            <a:r>
              <a:rPr lang="en-GB" dirty="0" err="1">
                <a:latin typeface="Courier New" pitchFamily="49" charset="0"/>
                <a:cs typeface="Courier New" pitchFamily="49" charset="0"/>
              </a:rPr>
              <a:t>nelem</a:t>
            </a:r>
            <a:r>
              <a:rPr lang="en-GB" dirty="0">
                <a:latin typeface="Courier New" pitchFamily="49" charset="0"/>
                <a:cs typeface="Courier New" pitchFamily="49" charset="0"/>
              </a:rPr>
              <a:t>; </a:t>
            </a:r>
            <a:r>
              <a:rPr lang="en-GB" dirty="0" err="1">
                <a:latin typeface="Courier New" pitchFamily="49" charset="0"/>
                <a:cs typeface="Courier New" pitchFamily="49" charset="0"/>
              </a:rPr>
              <a:t>j++</a:t>
            </a:r>
            <a:r>
              <a:rPr lang="en-GB" dirty="0">
                <a:latin typeface="Courier New" pitchFamily="49" charset="0"/>
                <a:cs typeface="Courier New" pitchFamily="49" charset="0"/>
              </a:rPr>
              <a:t>)‏</a:t>
            </a:r>
          </a:p>
          <a:p>
            <a:pPr marL="60325" indent="0">
              <a:buNone/>
            </a:pP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arr</a:t>
            </a:r>
            <a:r>
              <a:rPr lang="en-GB" dirty="0" smtClean="0">
                <a:latin typeface="Courier New" pitchFamily="49" charset="0"/>
                <a:cs typeface="Courier New" pitchFamily="49" charset="0"/>
              </a:rPr>
              <a:t>[j</a:t>
            </a:r>
            <a:r>
              <a:rPr lang="en-GB" dirty="0">
                <a:latin typeface="Courier New" pitchFamily="49" charset="0"/>
                <a:cs typeface="Courier New" pitchFamily="49" charset="0"/>
              </a:rPr>
              <a:t>] = </a:t>
            </a:r>
            <a:r>
              <a:rPr lang="en-GB" dirty="0" smtClean="0">
                <a:latin typeface="Courier New" pitchFamily="49" charset="0"/>
                <a:cs typeface="Courier New" pitchFamily="49" charset="0"/>
              </a:rPr>
              <a:t>2*j+1;	</a:t>
            </a:r>
          </a:p>
          <a:p>
            <a:pPr marL="60325"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printf</a:t>
            </a:r>
            <a:r>
              <a:rPr lang="en-GB" dirty="0">
                <a:latin typeface="Courier New" pitchFamily="49" charset="0"/>
                <a:cs typeface="Courier New" pitchFamily="49" charset="0"/>
              </a:rPr>
              <a:t>(“%d\n”, </a:t>
            </a:r>
            <a:r>
              <a:rPr lang="en-GB" dirty="0" err="1">
                <a:latin typeface="Courier New" pitchFamily="49" charset="0"/>
                <a:cs typeface="Courier New" pitchFamily="49" charset="0"/>
              </a:rPr>
              <a:t>binsearch</a:t>
            </a:r>
            <a:r>
              <a:rPr lang="en-GB" dirty="0">
                <a:latin typeface="Courier New" pitchFamily="49" charset="0"/>
                <a:cs typeface="Courier New" pitchFamily="49" charset="0"/>
              </a:rPr>
              <a:t>(key, </a:t>
            </a:r>
            <a:r>
              <a:rPr lang="en-GB" dirty="0" err="1">
                <a:latin typeface="Courier New" pitchFamily="49" charset="0"/>
                <a:cs typeface="Courier New" pitchFamily="49" charset="0"/>
              </a:rPr>
              <a:t>arr</a:t>
            </a:r>
            <a:r>
              <a:rPr lang="en-GB" dirty="0">
                <a:latin typeface="Courier New" pitchFamily="49" charset="0"/>
                <a:cs typeface="Courier New" pitchFamily="49" charset="0"/>
              </a:rPr>
              <a:t>, </a:t>
            </a:r>
            <a:r>
              <a:rPr lang="en-GB" dirty="0" err="1">
                <a:latin typeface="Courier New" pitchFamily="49" charset="0"/>
                <a:cs typeface="Courier New" pitchFamily="49" charset="0"/>
              </a:rPr>
              <a:t>nelem</a:t>
            </a:r>
            <a:r>
              <a:rPr lang="en-GB" dirty="0">
                <a:latin typeface="Courier New" pitchFamily="49" charset="0"/>
                <a:cs typeface="Courier New" pitchFamily="49" charset="0"/>
              </a:rPr>
              <a:t>));</a:t>
            </a:r>
          </a:p>
          <a:p>
            <a:pPr marL="60325" indent="0">
              <a:buNone/>
            </a:pPr>
            <a:r>
              <a:rPr lang="en-GB" dirty="0" smtClean="0">
                <a:latin typeface="Courier New" pitchFamily="49" charset="0"/>
                <a:cs typeface="Courier New" pitchFamily="49" charset="0"/>
              </a:rPr>
              <a:t>	}</a:t>
            </a:r>
            <a:endParaRPr lang="en-GB" dirty="0">
              <a:latin typeface="Courier New" pitchFamily="49" charset="0"/>
              <a:cs typeface="Courier New" pitchFamily="49" charset="0"/>
            </a:endParaRPr>
          </a:p>
          <a:p>
            <a:pPr marL="60325" indent="0">
              <a:buNone/>
            </a:pPr>
            <a:r>
              <a:rPr lang="en-GB" dirty="0" smtClean="0">
                <a:latin typeface="Courier New" pitchFamily="49" charset="0"/>
                <a:cs typeface="Courier New" pitchFamily="49" charset="0"/>
              </a:rPr>
              <a:t>return </a:t>
            </a:r>
            <a:r>
              <a:rPr lang="en-GB" dirty="0">
                <a:latin typeface="Courier New" pitchFamily="49" charset="0"/>
                <a:cs typeface="Courier New" pitchFamily="49" charset="0"/>
              </a:rPr>
              <a:t>0;</a:t>
            </a:r>
          </a:p>
          <a:p>
            <a:pPr marL="60325" indent="0">
              <a:buNone/>
            </a:pPr>
            <a:r>
              <a:rPr lang="en-GB" dirty="0">
                <a:latin typeface="Courier New" pitchFamily="49" charset="0"/>
                <a:cs typeface="Courier New" pitchFamily="49" charset="0"/>
              </a:rPr>
              <a:t>}</a:t>
            </a:r>
          </a:p>
          <a:p>
            <a:endParaRPr lang="en-US" dirty="0"/>
          </a:p>
        </p:txBody>
      </p:sp>
      <p:sp>
        <p:nvSpPr>
          <p:cNvPr id="3" name="Title 2"/>
          <p:cNvSpPr>
            <a:spLocks noGrp="1"/>
          </p:cNvSpPr>
          <p:nvPr>
            <p:ph type="title"/>
          </p:nvPr>
        </p:nvSpPr>
        <p:spPr/>
        <p:txBody>
          <a:bodyPr/>
          <a:lstStyle/>
          <a:p>
            <a:r>
              <a:rPr lang="en-GB" dirty="0"/>
              <a:t>Test simplest routines first</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23</a:t>
            </a:fld>
            <a:endParaRPr lang="en-US" dirty="0"/>
          </a:p>
        </p:txBody>
      </p:sp>
    </p:spTree>
    <p:extLst>
      <p:ext uri="{BB962C8B-B14F-4D97-AF65-F5344CB8AC3E}">
        <p14:creationId xmlns:p14="http://schemas.microsoft.com/office/powerpoint/2010/main" val="267816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The idea is to test each statement in a program at least once.</a:t>
            </a:r>
          </a:p>
          <a:p>
            <a:pPr>
              <a:buFont typeface="Arial" pitchFamily="34" charset="0"/>
              <a:buChar char="•"/>
            </a:pPr>
            <a:r>
              <a:rPr lang="en-GB" dirty="0"/>
              <a:t>If the statement is a logical statement – e.g. an if or a while, depending on the expression inside the if or while, we need to include cases such that the statement is fully tested.</a:t>
            </a:r>
          </a:p>
          <a:p>
            <a:pPr>
              <a:buFont typeface="Arial" pitchFamily="34" charset="0"/>
              <a:buChar char="•"/>
            </a:pPr>
            <a:r>
              <a:rPr lang="en-GB" dirty="0"/>
              <a:t>The way to make sure that all the bases are covered is to calculate the number of paths through the program and develop minimum number of test cases that will exercise every path through the program</a:t>
            </a:r>
          </a:p>
          <a:p>
            <a:endParaRPr lang="en-US" dirty="0"/>
          </a:p>
        </p:txBody>
      </p:sp>
      <p:sp>
        <p:nvSpPr>
          <p:cNvPr id="3" name="Title 2"/>
          <p:cNvSpPr>
            <a:spLocks noGrp="1"/>
          </p:cNvSpPr>
          <p:nvPr>
            <p:ph type="title"/>
          </p:nvPr>
        </p:nvSpPr>
        <p:spPr/>
        <p:txBody>
          <a:bodyPr/>
          <a:lstStyle/>
          <a:p>
            <a:r>
              <a:rPr lang="en-GB" dirty="0"/>
              <a:t>Structured basis test cases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24</a:t>
            </a:fld>
            <a:endParaRPr lang="en-US" dirty="0"/>
          </a:p>
        </p:txBody>
      </p:sp>
    </p:spTree>
    <p:extLst>
      <p:ext uri="{BB962C8B-B14F-4D97-AF65-F5344CB8AC3E}">
        <p14:creationId xmlns:p14="http://schemas.microsoft.com/office/powerpoint/2010/main" val="9396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Example:</a:t>
            </a:r>
          </a:p>
          <a:p>
            <a:endParaRPr lang="en-GB" dirty="0"/>
          </a:p>
          <a:p>
            <a:r>
              <a:rPr lang="en-GB" dirty="0" err="1"/>
              <a:t>strcpy</a:t>
            </a:r>
            <a:r>
              <a:rPr lang="en-GB" dirty="0"/>
              <a:t>(x, y</a:t>
            </a:r>
            <a:r>
              <a:rPr lang="en-GB" dirty="0" smtClean="0"/>
              <a:t>);											</a:t>
            </a:r>
            <a:r>
              <a:rPr lang="en-GB" dirty="0" smtClean="0">
                <a:solidFill>
                  <a:srgbClr val="7E7E7E"/>
                </a:solidFill>
              </a:rPr>
              <a:t>Count </a:t>
            </a:r>
            <a:r>
              <a:rPr lang="en-GB" dirty="0">
                <a:solidFill>
                  <a:srgbClr val="7E7E7E"/>
                </a:solidFill>
              </a:rPr>
              <a:t>minimum 1 test case for the called function</a:t>
            </a:r>
          </a:p>
          <a:p>
            <a:endParaRPr lang="en-GB" dirty="0"/>
          </a:p>
          <a:p>
            <a:r>
              <a:rPr lang="en-GB" dirty="0"/>
              <a:t>if ( </a:t>
            </a:r>
            <a:r>
              <a:rPr lang="en-GB" dirty="0" err="1"/>
              <a:t>strlen</a:t>
            </a:r>
            <a:r>
              <a:rPr lang="en-GB" dirty="0"/>
              <a:t>(x) &lt; 10) {</a:t>
            </a:r>
          </a:p>
          <a:p>
            <a:r>
              <a:rPr lang="en-GB" dirty="0"/>
              <a:t>	statement 3;</a:t>
            </a:r>
          </a:p>
          <a:p>
            <a:r>
              <a:rPr lang="en-GB" dirty="0"/>
              <a:t>}</a:t>
            </a:r>
          </a:p>
          <a:p>
            <a:r>
              <a:rPr lang="en-GB" dirty="0"/>
              <a:t>else statement 4;</a:t>
            </a:r>
            <a:endParaRPr lang="en-US" dirty="0"/>
          </a:p>
        </p:txBody>
      </p:sp>
      <p:sp>
        <p:nvSpPr>
          <p:cNvPr id="3" name="Title 2"/>
          <p:cNvSpPr>
            <a:spLocks noGrp="1"/>
          </p:cNvSpPr>
          <p:nvPr>
            <p:ph type="title"/>
          </p:nvPr>
        </p:nvSpPr>
        <p:spPr/>
        <p:txBody>
          <a:bodyPr/>
          <a:lstStyle/>
          <a:p>
            <a:r>
              <a:rPr lang="en-GB" dirty="0"/>
              <a:t>Structured basis test cases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25</a:t>
            </a:fld>
            <a:endParaRPr lang="en-US" dirty="0"/>
          </a:p>
        </p:txBody>
      </p:sp>
      <p:sp>
        <p:nvSpPr>
          <p:cNvPr id="5" name="Line 10"/>
          <p:cNvSpPr>
            <a:spLocks noChangeShapeType="1"/>
          </p:cNvSpPr>
          <p:nvPr/>
        </p:nvSpPr>
        <p:spPr bwMode="auto">
          <a:xfrm>
            <a:off x="3499076" y="2407023"/>
            <a:ext cx="838200" cy="1588"/>
          </a:xfrm>
          <a:prstGeom prst="line">
            <a:avLst/>
          </a:prstGeom>
          <a:noFill/>
          <a:ln w="9360">
            <a:solidFill>
              <a:srgbClr val="7E7E7E"/>
            </a:solidFill>
            <a:miter lim="800000"/>
            <a:headEnd/>
            <a:tailEnd type="triangle" w="med" len="med"/>
          </a:ln>
          <a:effectLst/>
        </p:spPr>
        <p:txBody>
          <a:bodyPr/>
          <a:lstStyle/>
          <a:p>
            <a:endParaRPr lang="en-US"/>
          </a:p>
        </p:txBody>
      </p:sp>
      <p:sp>
        <p:nvSpPr>
          <p:cNvPr id="6" name="Line 10"/>
          <p:cNvSpPr>
            <a:spLocks noChangeShapeType="1"/>
          </p:cNvSpPr>
          <p:nvPr/>
        </p:nvSpPr>
        <p:spPr bwMode="auto">
          <a:xfrm>
            <a:off x="4404511" y="3276910"/>
            <a:ext cx="838200" cy="1588"/>
          </a:xfrm>
          <a:prstGeom prst="line">
            <a:avLst/>
          </a:prstGeom>
          <a:noFill/>
          <a:ln w="9360">
            <a:solidFill>
              <a:srgbClr val="7E7E7E"/>
            </a:solidFill>
            <a:miter lim="800000"/>
            <a:headEnd/>
            <a:tailEnd type="triangle" w="med" len="med"/>
          </a:ln>
          <a:effectLst/>
        </p:spPr>
        <p:txBody>
          <a:bodyPr/>
          <a:lstStyle/>
          <a:p>
            <a:endParaRPr lang="en-US"/>
          </a:p>
        </p:txBody>
      </p:sp>
      <p:sp>
        <p:nvSpPr>
          <p:cNvPr id="7" name="Line 10"/>
          <p:cNvSpPr>
            <a:spLocks noChangeShapeType="1"/>
          </p:cNvSpPr>
          <p:nvPr/>
        </p:nvSpPr>
        <p:spPr bwMode="auto">
          <a:xfrm>
            <a:off x="4583805" y="4262717"/>
            <a:ext cx="838200" cy="1588"/>
          </a:xfrm>
          <a:prstGeom prst="line">
            <a:avLst/>
          </a:prstGeom>
          <a:noFill/>
          <a:ln w="9360">
            <a:solidFill>
              <a:srgbClr val="7E7E7E"/>
            </a:solidFill>
            <a:miter lim="800000"/>
            <a:headEnd/>
            <a:tailEnd type="triangle" w="med" len="med"/>
          </a:ln>
          <a:effectLst/>
        </p:spPr>
        <p:txBody>
          <a:bodyPr/>
          <a:lstStyle/>
          <a:p>
            <a:endParaRPr lang="en-US"/>
          </a:p>
        </p:txBody>
      </p:sp>
      <p:sp>
        <p:nvSpPr>
          <p:cNvPr id="8" name="Text Box 6"/>
          <p:cNvSpPr txBox="1">
            <a:spLocks noChangeArrowheads="1"/>
          </p:cNvSpPr>
          <p:nvPr/>
        </p:nvSpPr>
        <p:spPr bwMode="auto">
          <a:xfrm>
            <a:off x="5242711" y="3087832"/>
            <a:ext cx="3200400" cy="371513"/>
          </a:xfrm>
          <a:prstGeom prst="rect">
            <a:avLst/>
          </a:prstGeom>
          <a:noFill/>
          <a:ln w="9525">
            <a:noFill/>
            <a:round/>
            <a:headEnd/>
            <a:tailEnd/>
          </a:ln>
          <a:effectLst/>
        </p:spPr>
        <p:txBody>
          <a:bodyPr wrap="square" lIns="90000" tIns="46800" rIns="90000" bIns="46800">
            <a:spAutoFit/>
          </a:bodyPr>
          <a:lstStyle/>
          <a:p>
            <a:pPr>
              <a:spcBef>
                <a:spcPts val="1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7E7E7E"/>
                </a:solidFill>
              </a:rPr>
              <a:t>1 test case for true condition</a:t>
            </a:r>
          </a:p>
        </p:txBody>
      </p:sp>
      <p:sp>
        <p:nvSpPr>
          <p:cNvPr id="9" name="Text Box 6"/>
          <p:cNvSpPr txBox="1">
            <a:spLocks noChangeArrowheads="1"/>
          </p:cNvSpPr>
          <p:nvPr/>
        </p:nvSpPr>
        <p:spPr bwMode="auto">
          <a:xfrm>
            <a:off x="5702459" y="4076960"/>
            <a:ext cx="3200400" cy="371513"/>
          </a:xfrm>
          <a:prstGeom prst="rect">
            <a:avLst/>
          </a:prstGeom>
          <a:noFill/>
          <a:ln w="9525">
            <a:noFill/>
            <a:round/>
            <a:headEnd/>
            <a:tailEnd/>
          </a:ln>
          <a:effectLst/>
        </p:spPr>
        <p:txBody>
          <a:bodyPr wrap="square" lIns="90000" tIns="46800" rIns="90000" bIns="46800">
            <a:spAutoFit/>
          </a:bodyPr>
          <a:lstStyle/>
          <a:p>
            <a:pPr>
              <a:spcBef>
                <a:spcPts val="1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7E7E7E"/>
                </a:solidFill>
              </a:rPr>
              <a:t>1 test case for </a:t>
            </a:r>
            <a:r>
              <a:rPr lang="en-GB" dirty="0" smtClean="0">
                <a:solidFill>
                  <a:srgbClr val="7E7E7E"/>
                </a:solidFill>
              </a:rPr>
              <a:t>false </a:t>
            </a:r>
            <a:r>
              <a:rPr lang="en-GB" dirty="0">
                <a:solidFill>
                  <a:srgbClr val="7E7E7E"/>
                </a:solidFill>
              </a:rPr>
              <a:t>condition</a:t>
            </a:r>
          </a:p>
        </p:txBody>
      </p:sp>
    </p:spTree>
    <p:extLst>
      <p:ext uri="{BB962C8B-B14F-4D97-AF65-F5344CB8AC3E}">
        <p14:creationId xmlns:p14="http://schemas.microsoft.com/office/powerpoint/2010/main" val="17097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Let us define 2 states of data:</a:t>
            </a:r>
          </a:p>
          <a:p>
            <a:pPr lvl="1"/>
            <a:r>
              <a:rPr lang="en-GB" dirty="0"/>
              <a:t>Defined: Data has been initialized, but it hasn’t been used yet</a:t>
            </a:r>
          </a:p>
          <a:p>
            <a:pPr lvl="1"/>
            <a:r>
              <a:rPr lang="en-GB" dirty="0"/>
              <a:t>Used: Data has been used for computation, as an argument to a routine, or for something else</a:t>
            </a:r>
          </a:p>
          <a:p>
            <a:pPr lvl="1"/>
            <a:endParaRPr lang="en-GB" dirty="0"/>
          </a:p>
          <a:p>
            <a:r>
              <a:rPr lang="en-GB" dirty="0"/>
              <a:t>Create data-flow test cases such that all possible defined-used paths are covered</a:t>
            </a:r>
          </a:p>
          <a:p>
            <a:endParaRPr lang="en-GB" dirty="0"/>
          </a:p>
          <a:p>
            <a:r>
              <a:rPr lang="en-GB" dirty="0"/>
              <a:t>Example:</a:t>
            </a:r>
          </a:p>
          <a:p>
            <a:endParaRPr lang="en-US" dirty="0"/>
          </a:p>
        </p:txBody>
      </p:sp>
      <p:sp>
        <p:nvSpPr>
          <p:cNvPr id="3" name="Title 2"/>
          <p:cNvSpPr>
            <a:spLocks noGrp="1"/>
          </p:cNvSpPr>
          <p:nvPr>
            <p:ph type="title"/>
          </p:nvPr>
        </p:nvSpPr>
        <p:spPr/>
        <p:txBody>
          <a:bodyPr/>
          <a:lstStyle/>
          <a:p>
            <a:r>
              <a:rPr lang="en-GB" dirty="0"/>
              <a:t>Data Flow Test cases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26</a:t>
            </a:fld>
            <a:endParaRPr lang="en-US" dirty="0"/>
          </a:p>
        </p:txBody>
      </p:sp>
    </p:spTree>
    <p:extLst>
      <p:ext uri="{BB962C8B-B14F-4D97-AF65-F5344CB8AC3E}">
        <p14:creationId xmlns:p14="http://schemas.microsoft.com/office/powerpoint/2010/main" val="404339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0325" indent="0">
              <a:buNone/>
            </a:pPr>
            <a:r>
              <a:rPr lang="en-GB" dirty="0">
                <a:latin typeface="Courier New" pitchFamily="49" charset="0"/>
                <a:cs typeface="Courier New" pitchFamily="49" charset="0"/>
              </a:rPr>
              <a:t>if  ( condition 1 ) {</a:t>
            </a:r>
          </a:p>
          <a:p>
            <a:pPr marL="60325" indent="0">
              <a:buNone/>
            </a:pPr>
            <a:r>
              <a:rPr lang="en-GB" dirty="0" smtClean="0">
                <a:latin typeface="Courier New" pitchFamily="49" charset="0"/>
                <a:cs typeface="Courier New" pitchFamily="49" charset="0"/>
              </a:rPr>
              <a:t>	x </a:t>
            </a:r>
            <a:r>
              <a:rPr lang="en-GB" dirty="0">
                <a:latin typeface="Courier New" pitchFamily="49" charset="0"/>
                <a:cs typeface="Courier New" pitchFamily="49" charset="0"/>
              </a:rPr>
              <a:t>= a</a:t>
            </a:r>
            <a:r>
              <a:rPr lang="en-GB" dirty="0" smtClean="0">
                <a:latin typeface="Courier New" pitchFamily="49" charset="0"/>
                <a:cs typeface="Courier New" pitchFamily="49" charset="0"/>
              </a:rPr>
              <a:t>;</a:t>
            </a:r>
          </a:p>
          <a:p>
            <a:pPr marL="60325" indent="0">
              <a:buNone/>
            </a:pPr>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a:p>
            <a:pPr marL="60325" indent="0">
              <a:buNone/>
            </a:pPr>
            <a:r>
              <a:rPr lang="en-GB" dirty="0">
                <a:latin typeface="Courier New" pitchFamily="49" charset="0"/>
                <a:cs typeface="Courier New" pitchFamily="49" charset="0"/>
              </a:rPr>
              <a:t>else {</a:t>
            </a:r>
          </a:p>
          <a:p>
            <a:pPr marL="60325" indent="0">
              <a:buNone/>
            </a:pPr>
            <a:r>
              <a:rPr lang="en-GB" dirty="0" smtClean="0">
                <a:latin typeface="Courier New" pitchFamily="49" charset="0"/>
                <a:cs typeface="Courier New" pitchFamily="49" charset="0"/>
              </a:rPr>
              <a:t>	x </a:t>
            </a:r>
            <a:r>
              <a:rPr lang="en-GB" dirty="0">
                <a:latin typeface="Courier New" pitchFamily="49" charset="0"/>
                <a:cs typeface="Courier New" pitchFamily="49" charset="0"/>
              </a:rPr>
              <a:t>= b;</a:t>
            </a:r>
          </a:p>
          <a:p>
            <a:pPr marL="60325" indent="0">
              <a:buNone/>
            </a:pPr>
            <a:r>
              <a:rPr lang="en-GB" dirty="0">
                <a:latin typeface="Courier New" pitchFamily="49" charset="0"/>
                <a:cs typeface="Courier New" pitchFamily="49" charset="0"/>
              </a:rPr>
              <a:t>}</a:t>
            </a:r>
          </a:p>
          <a:p>
            <a:pPr marL="60325" indent="0">
              <a:buNone/>
            </a:pPr>
            <a:r>
              <a:rPr lang="en-GB" dirty="0">
                <a:latin typeface="Courier New" pitchFamily="49" charset="0"/>
                <a:cs typeface="Courier New" pitchFamily="49" charset="0"/>
              </a:rPr>
              <a:t>if  ( condition 2 ) {</a:t>
            </a:r>
          </a:p>
          <a:p>
            <a:pPr marL="60325" indent="0">
              <a:buNone/>
            </a:pPr>
            <a:r>
              <a:rPr lang="en-GB" dirty="0" smtClean="0">
                <a:latin typeface="Courier New" pitchFamily="49" charset="0"/>
                <a:cs typeface="Courier New" pitchFamily="49" charset="0"/>
              </a:rPr>
              <a:t>	y </a:t>
            </a:r>
            <a:r>
              <a:rPr lang="en-GB" dirty="0">
                <a:latin typeface="Courier New" pitchFamily="49" charset="0"/>
                <a:cs typeface="Courier New" pitchFamily="49" charset="0"/>
              </a:rPr>
              <a:t>= x + 1;</a:t>
            </a:r>
          </a:p>
          <a:p>
            <a:pPr marL="60325" indent="0">
              <a:buNone/>
            </a:pPr>
            <a:r>
              <a:rPr lang="en-GB" dirty="0" smtClean="0">
                <a:latin typeface="Courier New" pitchFamily="49" charset="0"/>
                <a:cs typeface="Courier New" pitchFamily="49" charset="0"/>
              </a:rPr>
              <a:t>	}</a:t>
            </a:r>
            <a:endParaRPr lang="en-GB" dirty="0">
              <a:latin typeface="Courier New" pitchFamily="49" charset="0"/>
              <a:cs typeface="Courier New" pitchFamily="49" charset="0"/>
            </a:endParaRPr>
          </a:p>
          <a:p>
            <a:pPr marL="60325" indent="0">
              <a:buNone/>
            </a:pPr>
            <a:r>
              <a:rPr lang="en-GB" dirty="0">
                <a:latin typeface="Courier New" pitchFamily="49" charset="0"/>
                <a:cs typeface="Courier New" pitchFamily="49" charset="0"/>
              </a:rPr>
              <a:t>else {</a:t>
            </a:r>
          </a:p>
          <a:p>
            <a:pPr marL="60325" indent="0">
              <a:buNone/>
            </a:pPr>
            <a:r>
              <a:rPr lang="en-GB" dirty="0" smtClean="0">
                <a:latin typeface="Courier New" pitchFamily="49" charset="0"/>
                <a:cs typeface="Courier New" pitchFamily="49" charset="0"/>
              </a:rPr>
              <a:t>	y </a:t>
            </a:r>
            <a:r>
              <a:rPr lang="en-GB" dirty="0">
                <a:latin typeface="Courier New" pitchFamily="49" charset="0"/>
                <a:cs typeface="Courier New" pitchFamily="49" charset="0"/>
              </a:rPr>
              <a:t>= x - 1;</a:t>
            </a:r>
          </a:p>
          <a:p>
            <a:pPr marL="60325" indent="0">
              <a:buNone/>
            </a:pPr>
            <a:r>
              <a:rPr lang="en-GB" dirty="0">
                <a:latin typeface="Courier New" pitchFamily="49" charset="0"/>
                <a:cs typeface="Courier New" pitchFamily="49" charset="0"/>
              </a:rPr>
              <a:t>}</a:t>
            </a:r>
          </a:p>
          <a:p>
            <a:endParaRPr lang="en-US" dirty="0"/>
          </a:p>
        </p:txBody>
      </p:sp>
      <p:sp>
        <p:nvSpPr>
          <p:cNvPr id="3" name="Title 2"/>
          <p:cNvSpPr>
            <a:spLocks noGrp="1"/>
          </p:cNvSpPr>
          <p:nvPr>
            <p:ph type="title"/>
          </p:nvPr>
        </p:nvSpPr>
        <p:spPr/>
        <p:txBody>
          <a:bodyPr/>
          <a:lstStyle/>
          <a:p>
            <a:r>
              <a:rPr lang="en-GB" dirty="0"/>
              <a:t>Data Flow Test cases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27</a:t>
            </a:fld>
            <a:endParaRPr lang="en-US" dirty="0"/>
          </a:p>
        </p:txBody>
      </p:sp>
    </p:spTree>
    <p:extLst>
      <p:ext uri="{BB962C8B-B14F-4D97-AF65-F5344CB8AC3E}">
        <p14:creationId xmlns:p14="http://schemas.microsoft.com/office/powerpoint/2010/main" val="182405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Create data-flow test cases for the above example such that all possible defined-used paths are covered</a:t>
            </a:r>
          </a:p>
          <a:p>
            <a:pPr>
              <a:buFont typeface="Arial" pitchFamily="34" charset="0"/>
              <a:buChar char="•"/>
            </a:pPr>
            <a:endParaRPr lang="en-GB" dirty="0"/>
          </a:p>
          <a:p>
            <a:pPr>
              <a:buFont typeface="Arial" pitchFamily="34" charset="0"/>
              <a:buChar char="•"/>
            </a:pPr>
            <a:r>
              <a:rPr lang="en-GB" dirty="0"/>
              <a:t>Exercise on creating test cases: </a:t>
            </a:r>
            <a:r>
              <a:rPr lang="en-GB" dirty="0">
                <a:solidFill>
                  <a:schemeClr val="accent6"/>
                </a:solidFill>
              </a:rPr>
              <a:t>Refer the hands-on document</a:t>
            </a:r>
          </a:p>
          <a:p>
            <a:endParaRPr lang="en-US" dirty="0"/>
          </a:p>
        </p:txBody>
      </p:sp>
      <p:sp>
        <p:nvSpPr>
          <p:cNvPr id="3" name="Title 2"/>
          <p:cNvSpPr>
            <a:spLocks noGrp="1"/>
          </p:cNvSpPr>
          <p:nvPr>
            <p:ph type="title"/>
          </p:nvPr>
        </p:nvSpPr>
        <p:spPr/>
        <p:txBody>
          <a:bodyPr/>
          <a:lstStyle/>
          <a:p>
            <a:r>
              <a:rPr lang="en-GB" dirty="0"/>
              <a:t>Data Flow Test cases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28</a:t>
            </a:fld>
            <a:endParaRPr lang="en-US" dirty="0"/>
          </a:p>
        </p:txBody>
      </p:sp>
    </p:spTree>
    <p:extLst>
      <p:ext uri="{BB962C8B-B14F-4D97-AF65-F5344CB8AC3E}">
        <p14:creationId xmlns:p14="http://schemas.microsoft.com/office/powerpoint/2010/main" val="348017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If two test cases find out exactly the same errors, only one of them is required</a:t>
            </a:r>
          </a:p>
          <a:p>
            <a:pPr>
              <a:buFont typeface="Arial" pitchFamily="34" charset="0"/>
              <a:buChar char="•"/>
            </a:pPr>
            <a:endParaRPr lang="en-GB" dirty="0"/>
          </a:p>
          <a:p>
            <a:pPr>
              <a:buFont typeface="Arial" pitchFamily="34" charset="0"/>
              <a:buChar char="•"/>
            </a:pPr>
            <a:r>
              <a:rPr lang="en-GB" dirty="0"/>
              <a:t>The concept of equivalence partitioning is a formalization of this idea and helps reduce the number of test cases required</a:t>
            </a:r>
          </a:p>
          <a:p>
            <a:endParaRPr lang="en-US" dirty="0"/>
          </a:p>
        </p:txBody>
      </p:sp>
      <p:sp>
        <p:nvSpPr>
          <p:cNvPr id="3" name="Title 2"/>
          <p:cNvSpPr>
            <a:spLocks noGrp="1"/>
          </p:cNvSpPr>
          <p:nvPr>
            <p:ph type="title"/>
          </p:nvPr>
        </p:nvSpPr>
        <p:spPr/>
        <p:txBody>
          <a:bodyPr/>
          <a:lstStyle/>
          <a:p>
            <a:r>
              <a:rPr lang="en-GB" dirty="0"/>
              <a:t>Equivalence Partitioning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29</a:t>
            </a:fld>
            <a:endParaRPr lang="en-US" dirty="0"/>
          </a:p>
        </p:txBody>
      </p:sp>
    </p:spTree>
    <p:extLst>
      <p:ext uri="{BB962C8B-B14F-4D97-AF65-F5344CB8AC3E}">
        <p14:creationId xmlns:p14="http://schemas.microsoft.com/office/powerpoint/2010/main" val="378825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Testing is a determined, systematic attempt to break a program that you think is working</a:t>
            </a:r>
          </a:p>
          <a:p>
            <a:pPr>
              <a:buFont typeface="Arial" pitchFamily="34" charset="0"/>
              <a:buChar char="•"/>
            </a:pPr>
            <a:endParaRPr lang="en-GB" dirty="0"/>
          </a:p>
          <a:p>
            <a:pPr>
              <a:buFont typeface="Arial" pitchFamily="34" charset="0"/>
              <a:buChar char="•"/>
            </a:pPr>
            <a:r>
              <a:rPr lang="en-GB" dirty="0"/>
              <a:t>Unit Testing is the execution of a complete module that has been written by a single programmer or team of programmers, which is tested in isolation from the complete system</a:t>
            </a:r>
          </a:p>
          <a:p>
            <a:pPr>
              <a:buFont typeface="Arial" pitchFamily="34" charset="0"/>
              <a:buChar char="•"/>
            </a:pPr>
            <a:endParaRPr lang="en-GB" dirty="0"/>
          </a:p>
          <a:p>
            <a:pPr>
              <a:buFont typeface="Arial" pitchFamily="34" charset="0"/>
              <a:buChar char="•"/>
            </a:pPr>
            <a:r>
              <a:rPr lang="en-GB" dirty="0"/>
              <a:t>The goal of testing is to find errors. A successful test is one that breaks the software</a:t>
            </a:r>
          </a:p>
          <a:p>
            <a:pPr>
              <a:buFont typeface="Arial" pitchFamily="34" charset="0"/>
              <a:buChar char="•"/>
            </a:pPr>
            <a:endParaRPr lang="en-GB" dirty="0"/>
          </a:p>
          <a:p>
            <a:pPr>
              <a:buFont typeface="Arial" pitchFamily="34" charset="0"/>
              <a:buChar char="•"/>
            </a:pPr>
            <a:r>
              <a:rPr lang="en-GB" dirty="0"/>
              <a:t>Testing requires you to assume that you'll find errors in the code.  Hope to find errors in your code. </a:t>
            </a:r>
          </a:p>
          <a:p>
            <a:endParaRPr lang="en-GB" dirty="0"/>
          </a:p>
        </p:txBody>
      </p:sp>
      <p:sp>
        <p:nvSpPr>
          <p:cNvPr id="3" name="Title 2"/>
          <p:cNvSpPr>
            <a:spLocks noGrp="1"/>
          </p:cNvSpPr>
          <p:nvPr>
            <p:ph type="title"/>
          </p:nvPr>
        </p:nvSpPr>
        <p:spPr/>
        <p:txBody>
          <a:bodyPr/>
          <a:lstStyle/>
          <a:p>
            <a:r>
              <a:rPr lang="en-GB" dirty="0"/>
              <a:t>Unit Testing </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3</a:t>
            </a:fld>
            <a:endParaRPr lang="en-US" dirty="0"/>
          </a:p>
        </p:txBody>
      </p:sp>
    </p:spTree>
    <p:extLst>
      <p:ext uri="{BB962C8B-B14F-4D97-AF65-F5344CB8AC3E}">
        <p14:creationId xmlns:p14="http://schemas.microsoft.com/office/powerpoint/2010/main" val="407291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In addition to the formal test techniques, good programmers use a variety of less formal, heuristic techniques. </a:t>
            </a:r>
          </a:p>
          <a:p>
            <a:pPr>
              <a:buFont typeface="Arial" pitchFamily="34" charset="0"/>
              <a:buChar char="•"/>
            </a:pPr>
            <a:r>
              <a:rPr lang="en-GB" dirty="0"/>
              <a:t>One such technique is error guessing which means creating test cases based upon guesses about where the program might have errors</a:t>
            </a:r>
          </a:p>
          <a:p>
            <a:pPr>
              <a:buFont typeface="Arial" pitchFamily="34" charset="0"/>
              <a:buChar char="•"/>
            </a:pPr>
            <a:r>
              <a:rPr lang="en-GB" dirty="0"/>
              <a:t>This guessing may be based on past experience e.g. records of the kinds of errors you’ve made before and the kinds of errors caught during code review </a:t>
            </a:r>
          </a:p>
          <a:p>
            <a:endParaRPr lang="en-US" dirty="0"/>
          </a:p>
        </p:txBody>
      </p:sp>
      <p:sp>
        <p:nvSpPr>
          <p:cNvPr id="3" name="Title 2"/>
          <p:cNvSpPr>
            <a:spLocks noGrp="1"/>
          </p:cNvSpPr>
          <p:nvPr>
            <p:ph type="title"/>
          </p:nvPr>
        </p:nvSpPr>
        <p:spPr/>
        <p:txBody>
          <a:bodyPr/>
          <a:lstStyle/>
          <a:p>
            <a:r>
              <a:rPr lang="en-GB" dirty="0"/>
              <a:t>Error Guessing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30</a:t>
            </a:fld>
            <a:endParaRPr lang="en-US" dirty="0"/>
          </a:p>
        </p:txBody>
      </p:sp>
    </p:spTree>
    <p:extLst>
      <p:ext uri="{BB962C8B-B14F-4D97-AF65-F5344CB8AC3E}">
        <p14:creationId xmlns:p14="http://schemas.microsoft.com/office/powerpoint/2010/main" val="65896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Template present on Aricent World:</a:t>
            </a:r>
          </a:p>
          <a:p>
            <a:pPr lvl="1"/>
            <a:r>
              <a:rPr lang="en-GB" dirty="0"/>
              <a:t>Functions &gt; Quality &gt; QMS Home &gt; Coding &gt; Templates &gt; Unit Test Plan / Report</a:t>
            </a:r>
          </a:p>
          <a:p>
            <a:endParaRPr lang="en-US" dirty="0"/>
          </a:p>
        </p:txBody>
      </p:sp>
      <p:sp>
        <p:nvSpPr>
          <p:cNvPr id="3" name="Title 2"/>
          <p:cNvSpPr>
            <a:spLocks noGrp="1"/>
          </p:cNvSpPr>
          <p:nvPr>
            <p:ph type="title"/>
          </p:nvPr>
        </p:nvSpPr>
        <p:spPr/>
        <p:txBody>
          <a:bodyPr/>
          <a:lstStyle/>
          <a:p>
            <a:r>
              <a:rPr lang="en-GB" dirty="0"/>
              <a:t>Unit Test Plan and Report </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31</a:t>
            </a:fld>
            <a:endParaRPr lang="en-US" dirty="0"/>
          </a:p>
        </p:txBody>
      </p:sp>
    </p:spTree>
    <p:extLst>
      <p:ext uri="{BB962C8B-B14F-4D97-AF65-F5344CB8AC3E}">
        <p14:creationId xmlns:p14="http://schemas.microsoft.com/office/powerpoint/2010/main" val="8043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Template present in the intranet:</a:t>
            </a:r>
          </a:p>
          <a:p>
            <a:pPr lvl="1"/>
            <a:r>
              <a:rPr lang="en-GB" dirty="0"/>
              <a:t>Functions &gt; Quality &gt; QMS Home &gt; Requirement Specification &gt; Templates &gt; Requirements Traceability</a:t>
            </a:r>
          </a:p>
          <a:p>
            <a:endParaRPr lang="en-US" dirty="0"/>
          </a:p>
          <a:p>
            <a:endParaRPr lang="en-US" dirty="0"/>
          </a:p>
        </p:txBody>
      </p:sp>
      <p:sp>
        <p:nvSpPr>
          <p:cNvPr id="3" name="Title 2"/>
          <p:cNvSpPr>
            <a:spLocks noGrp="1"/>
          </p:cNvSpPr>
          <p:nvPr>
            <p:ph type="title"/>
          </p:nvPr>
        </p:nvSpPr>
        <p:spPr/>
        <p:txBody>
          <a:bodyPr/>
          <a:lstStyle/>
          <a:p>
            <a:r>
              <a:rPr lang="en-US" dirty="0"/>
              <a:t>Requirement Traceability Matrix</a:t>
            </a:r>
          </a:p>
        </p:txBody>
      </p:sp>
      <p:sp>
        <p:nvSpPr>
          <p:cNvPr id="4" name="Slide Number Placeholder 3"/>
          <p:cNvSpPr>
            <a:spLocks noGrp="1"/>
          </p:cNvSpPr>
          <p:nvPr>
            <p:ph type="sldNum" sz="quarter" idx="4"/>
          </p:nvPr>
        </p:nvSpPr>
        <p:spPr/>
        <p:txBody>
          <a:bodyPr/>
          <a:lstStyle/>
          <a:p>
            <a:fld id="{7C28F666-401F-4D3F-91D7-F1926E7E74D7}" type="slidenum">
              <a:rPr lang="en-US" smtClean="0"/>
              <a:pPr/>
              <a:t>32</a:t>
            </a:fld>
            <a:endParaRPr lang="en-US" dirty="0"/>
          </a:p>
        </p:txBody>
      </p:sp>
    </p:spTree>
    <p:extLst>
      <p:ext uri="{BB962C8B-B14F-4D97-AF65-F5344CB8AC3E}">
        <p14:creationId xmlns:p14="http://schemas.microsoft.com/office/powerpoint/2010/main" val="421188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body" idx="4294967295"/>
          </p:nvPr>
        </p:nvSpPr>
        <p:spPr>
          <a:xfrm>
            <a:off x="330200" y="2730500"/>
            <a:ext cx="7013575" cy="1397000"/>
          </a:xfrm>
          <a:prstGeom prst="rect">
            <a:avLst/>
          </a:prstGeom>
        </p:spPr>
        <p:txBody>
          <a:bodyPr lIns="0" tIns="0" rIns="0" bIns="0">
            <a:normAutofit/>
          </a:bodyPr>
          <a:lstStyle/>
          <a:p>
            <a:pPr marL="0" lvl="0" indent="0" algn="ctr">
              <a:buNone/>
              <a:defRPr sz="1800" cap="none">
                <a:solidFill>
                  <a:srgbClr val="000000"/>
                </a:solidFill>
              </a:defRPr>
            </a:pPr>
            <a:r>
              <a:rPr lang="en-GB" sz="2800" dirty="0">
                <a:solidFill>
                  <a:schemeClr val="bg1"/>
                </a:solidFill>
              </a:rPr>
              <a:t>Creating </a:t>
            </a:r>
            <a:r>
              <a:rPr lang="en-GB" sz="2800" dirty="0" smtClean="0">
                <a:solidFill>
                  <a:schemeClr val="bg1"/>
                </a:solidFill>
              </a:rPr>
              <a:t>Stubs/Driver for Unit Testing</a:t>
            </a:r>
            <a:endParaRPr lang="en-US" sz="1500" b="1" dirty="0" smtClean="0">
              <a:solidFill>
                <a:srgbClr val="EB8024"/>
              </a:solidFill>
              <a:latin typeface="Arial Bold"/>
              <a:ea typeface="Arial Bold"/>
              <a:cs typeface="Arial Bold"/>
              <a:sym typeface="Arial Bold"/>
            </a:endParaRPr>
          </a:p>
        </p:txBody>
      </p:sp>
      <p:sp>
        <p:nvSpPr>
          <p:cNvPr id="3" name="Rectangle 2"/>
          <p:cNvSpPr/>
          <p:nvPr/>
        </p:nvSpPr>
        <p:spPr>
          <a:xfrm>
            <a:off x="0" y="-9769"/>
            <a:ext cx="9144000" cy="91913"/>
          </a:xfrm>
          <a:prstGeom prst="rect">
            <a:avLst/>
          </a:prstGeom>
          <a:solidFill>
            <a:srgbClr val="EB8024"/>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9" name="Slide Number Placeholder 1"/>
          <p:cNvSpPr>
            <a:spLocks noGrp="1"/>
          </p:cNvSpPr>
          <p:nvPr>
            <p:ph type="sldNum" sz="quarter" idx="10"/>
          </p:nvPr>
        </p:nvSpPr>
        <p:spPr>
          <a:xfrm>
            <a:off x="8674008" y="6618215"/>
            <a:ext cx="128766" cy="153192"/>
          </a:xfrm>
        </p:spPr>
        <p:txBody>
          <a:bodyPr/>
          <a:lstStyle/>
          <a:p>
            <a:fld id="{816B6871-7541-1541-80D1-FA6368ACC0B1}" type="slidenum">
              <a:rPr lang="en-US" smtClean="0"/>
              <a:pPr/>
              <a:t>33</a:t>
            </a:fld>
            <a:endParaRPr lang="en-US" dirty="0"/>
          </a:p>
        </p:txBody>
      </p:sp>
    </p:spTree>
    <p:extLst>
      <p:ext uri="{BB962C8B-B14F-4D97-AF65-F5344CB8AC3E}">
        <p14:creationId xmlns:p14="http://schemas.microsoft.com/office/powerpoint/2010/main" val="298618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To test a component in isolation, it’s usually necessary to create some kind of framework or stubs that provides enough support and interface to the rest of the system </a:t>
            </a:r>
          </a:p>
          <a:p>
            <a:endParaRPr lang="en-GB" dirty="0"/>
          </a:p>
          <a:p>
            <a:r>
              <a:rPr lang="en-GB" dirty="0"/>
              <a:t>A stub can: </a:t>
            </a:r>
          </a:p>
          <a:p>
            <a:pPr lvl="1"/>
            <a:r>
              <a:rPr lang="en-GB" dirty="0"/>
              <a:t>Call the module with a fixed set of inputs</a:t>
            </a:r>
          </a:p>
          <a:p>
            <a:pPr lvl="1"/>
            <a:r>
              <a:rPr lang="en-GB" dirty="0"/>
              <a:t>Prompt for input interactively and call the module with it</a:t>
            </a:r>
          </a:p>
          <a:p>
            <a:pPr lvl="1"/>
            <a:r>
              <a:rPr lang="en-GB" dirty="0"/>
              <a:t>Take arguments from the command line and call the module</a:t>
            </a:r>
          </a:p>
          <a:p>
            <a:pPr lvl="1"/>
            <a:r>
              <a:rPr lang="en-GB" dirty="0"/>
              <a:t>Read arguments from a file and call the module</a:t>
            </a:r>
          </a:p>
          <a:p>
            <a:pPr lvl="1"/>
            <a:r>
              <a:rPr lang="en-GB" dirty="0"/>
              <a:t>Run through pre-defined sets of input data in multiple calls to the module</a:t>
            </a:r>
          </a:p>
          <a:p>
            <a:pPr lvl="1"/>
            <a:endParaRPr lang="en-GB" dirty="0"/>
          </a:p>
          <a:p>
            <a:endParaRPr lang="en-US" dirty="0"/>
          </a:p>
        </p:txBody>
      </p:sp>
      <p:sp>
        <p:nvSpPr>
          <p:cNvPr id="3" name="Title 2"/>
          <p:cNvSpPr>
            <a:spLocks noGrp="1"/>
          </p:cNvSpPr>
          <p:nvPr>
            <p:ph type="title"/>
          </p:nvPr>
        </p:nvSpPr>
        <p:spPr/>
        <p:txBody>
          <a:bodyPr/>
          <a:lstStyle/>
          <a:p>
            <a:r>
              <a:rPr lang="en-GB" dirty="0"/>
              <a:t>Stubs for Unit Testing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34</a:t>
            </a:fld>
            <a:endParaRPr lang="en-US" dirty="0"/>
          </a:p>
        </p:txBody>
      </p:sp>
    </p:spTree>
    <p:extLst>
      <p:ext uri="{BB962C8B-B14F-4D97-AF65-F5344CB8AC3E}">
        <p14:creationId xmlns:p14="http://schemas.microsoft.com/office/powerpoint/2010/main" val="13214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Stubs can be high level language programs or shell scripts or scripts in any other scripting language depending on the functionality required in the stub</a:t>
            </a:r>
          </a:p>
          <a:p>
            <a:pPr>
              <a:buFont typeface="Arial" pitchFamily="34" charset="0"/>
              <a:buChar char="•"/>
            </a:pPr>
            <a:endParaRPr lang="en-GB" dirty="0"/>
          </a:p>
          <a:p>
            <a:pPr>
              <a:buFont typeface="Arial" pitchFamily="34" charset="0"/>
              <a:buChar char="•"/>
            </a:pPr>
            <a:r>
              <a:rPr lang="en-GB" dirty="0"/>
              <a:t>Stubs also offer a good way to cover those parts of the code which are not reached under normal circumstances e.g. code to be executed if </a:t>
            </a:r>
            <a:r>
              <a:rPr lang="en-GB" dirty="0" err="1">
                <a:latin typeface="Courier New" pitchFamily="49" charset="0"/>
                <a:cs typeface="Courier New" pitchFamily="49" charset="0"/>
              </a:rPr>
              <a:t>malloc</a:t>
            </a:r>
            <a:r>
              <a:rPr lang="en-GB" dirty="0"/>
              <a:t> returns a failure </a:t>
            </a:r>
          </a:p>
          <a:p>
            <a:endParaRPr lang="en-GB" dirty="0"/>
          </a:p>
          <a:p>
            <a:endParaRPr lang="en-US" dirty="0"/>
          </a:p>
        </p:txBody>
      </p:sp>
      <p:sp>
        <p:nvSpPr>
          <p:cNvPr id="3" name="Title 2"/>
          <p:cNvSpPr>
            <a:spLocks noGrp="1"/>
          </p:cNvSpPr>
          <p:nvPr>
            <p:ph type="title"/>
          </p:nvPr>
        </p:nvSpPr>
        <p:spPr/>
        <p:txBody>
          <a:bodyPr/>
          <a:lstStyle/>
          <a:p>
            <a:r>
              <a:rPr lang="en-GB" dirty="0"/>
              <a:t>Stubs for Unit Testing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35</a:t>
            </a:fld>
            <a:endParaRPr lang="en-US" dirty="0"/>
          </a:p>
        </p:txBody>
      </p:sp>
    </p:spTree>
    <p:extLst>
      <p:ext uri="{BB962C8B-B14F-4D97-AF65-F5344CB8AC3E}">
        <p14:creationId xmlns:p14="http://schemas.microsoft.com/office/powerpoint/2010/main" val="229240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body" idx="4294967295"/>
          </p:nvPr>
        </p:nvSpPr>
        <p:spPr>
          <a:xfrm>
            <a:off x="330200" y="2730500"/>
            <a:ext cx="7013575" cy="1397000"/>
          </a:xfrm>
          <a:prstGeom prst="rect">
            <a:avLst/>
          </a:prstGeom>
        </p:spPr>
        <p:txBody>
          <a:bodyPr lIns="0" tIns="0" rIns="0" bIns="0">
            <a:normAutofit/>
          </a:bodyPr>
          <a:lstStyle/>
          <a:p>
            <a:pPr marL="0" lvl="0" indent="0" algn="ctr">
              <a:buNone/>
              <a:defRPr sz="1800" cap="none">
                <a:solidFill>
                  <a:srgbClr val="000000"/>
                </a:solidFill>
              </a:defRPr>
            </a:pPr>
            <a:r>
              <a:rPr lang="en-GB" sz="2800" dirty="0" smtClean="0">
                <a:solidFill>
                  <a:schemeClr val="bg1"/>
                </a:solidFill>
              </a:rPr>
              <a:t>Executing Test Cases</a:t>
            </a:r>
            <a:endParaRPr lang="en-US" sz="1500" b="1" dirty="0" smtClean="0">
              <a:solidFill>
                <a:srgbClr val="EB8024"/>
              </a:solidFill>
              <a:latin typeface="Arial Bold"/>
              <a:ea typeface="Arial Bold"/>
              <a:cs typeface="Arial Bold"/>
              <a:sym typeface="Arial Bold"/>
            </a:endParaRPr>
          </a:p>
        </p:txBody>
      </p:sp>
      <p:sp>
        <p:nvSpPr>
          <p:cNvPr id="3" name="Rectangle 2"/>
          <p:cNvSpPr/>
          <p:nvPr/>
        </p:nvSpPr>
        <p:spPr>
          <a:xfrm>
            <a:off x="0" y="-9769"/>
            <a:ext cx="9144000" cy="91913"/>
          </a:xfrm>
          <a:prstGeom prst="rect">
            <a:avLst/>
          </a:prstGeom>
          <a:solidFill>
            <a:srgbClr val="EB8024"/>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9" name="Slide Number Placeholder 1"/>
          <p:cNvSpPr>
            <a:spLocks noGrp="1"/>
          </p:cNvSpPr>
          <p:nvPr>
            <p:ph type="sldNum" sz="quarter" idx="10"/>
          </p:nvPr>
        </p:nvSpPr>
        <p:spPr>
          <a:xfrm>
            <a:off x="8674008" y="6618215"/>
            <a:ext cx="128766" cy="153192"/>
          </a:xfrm>
        </p:spPr>
        <p:txBody>
          <a:bodyPr/>
          <a:lstStyle/>
          <a:p>
            <a:fld id="{816B6871-7541-1541-80D1-FA6368ACC0B1}" type="slidenum">
              <a:rPr lang="en-US" smtClean="0"/>
              <a:pPr/>
              <a:t>36</a:t>
            </a:fld>
            <a:endParaRPr lang="en-US" dirty="0"/>
          </a:p>
        </p:txBody>
      </p:sp>
    </p:spTree>
    <p:extLst>
      <p:ext uri="{BB962C8B-B14F-4D97-AF65-F5344CB8AC3E}">
        <p14:creationId xmlns:p14="http://schemas.microsoft.com/office/powerpoint/2010/main" val="509881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When the test cases are executed, the following must be kept in mind:</a:t>
            </a:r>
          </a:p>
          <a:p>
            <a:pPr lvl="1"/>
            <a:r>
              <a:rPr lang="en-GB" dirty="0"/>
              <a:t>Memory errors e.g. out of bounds array read/write, beyond stack read/write, free memory read/write, uninitialized memory read, null pointer read/write must be checked using a memory errors debugging tool</a:t>
            </a:r>
          </a:p>
          <a:p>
            <a:pPr lvl="1"/>
            <a:endParaRPr lang="en-GB" dirty="0"/>
          </a:p>
          <a:p>
            <a:pPr lvl="1"/>
            <a:r>
              <a:rPr lang="en-GB" dirty="0"/>
              <a:t>Memory leaks must be checked using a memory errors debugging tool . For finding out the memory leak, any memory management wrapper utility will have to be disabled and directly system calls for memory allocation and de-allocation will be called</a:t>
            </a:r>
          </a:p>
          <a:p>
            <a:endParaRPr lang="en-US" dirty="0"/>
          </a:p>
        </p:txBody>
      </p:sp>
      <p:sp>
        <p:nvSpPr>
          <p:cNvPr id="3" name="Title 2"/>
          <p:cNvSpPr>
            <a:spLocks noGrp="1"/>
          </p:cNvSpPr>
          <p:nvPr>
            <p:ph type="title"/>
          </p:nvPr>
        </p:nvSpPr>
        <p:spPr/>
        <p:txBody>
          <a:bodyPr/>
          <a:lstStyle/>
          <a:p>
            <a:r>
              <a:rPr lang="en-GB" dirty="0"/>
              <a:t>Executing the test cases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37</a:t>
            </a:fld>
            <a:endParaRPr lang="en-US" dirty="0"/>
          </a:p>
        </p:txBody>
      </p:sp>
    </p:spTree>
    <p:extLst>
      <p:ext uri="{BB962C8B-B14F-4D97-AF65-F5344CB8AC3E}">
        <p14:creationId xmlns:p14="http://schemas.microsoft.com/office/powerpoint/2010/main" val="260253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body" idx="4294967295"/>
          </p:nvPr>
        </p:nvSpPr>
        <p:spPr>
          <a:xfrm>
            <a:off x="330200" y="2730500"/>
            <a:ext cx="7013575" cy="1397000"/>
          </a:xfrm>
          <a:prstGeom prst="rect">
            <a:avLst/>
          </a:prstGeom>
        </p:spPr>
        <p:txBody>
          <a:bodyPr lIns="0" tIns="0" rIns="0" bIns="0">
            <a:normAutofit/>
          </a:bodyPr>
          <a:lstStyle/>
          <a:p>
            <a:pPr marL="0" lvl="0" indent="0" algn="ctr">
              <a:buNone/>
              <a:defRPr sz="1800" cap="none">
                <a:solidFill>
                  <a:srgbClr val="000000"/>
                </a:solidFill>
              </a:defRPr>
            </a:pPr>
            <a:r>
              <a:rPr lang="en-GB" sz="2800" dirty="0" smtClean="0">
                <a:solidFill>
                  <a:schemeClr val="bg1"/>
                </a:solidFill>
              </a:rPr>
              <a:t>Finding Code Coverage</a:t>
            </a:r>
            <a:endParaRPr lang="en-US" sz="1500" b="1" dirty="0" smtClean="0">
              <a:solidFill>
                <a:srgbClr val="EB8024"/>
              </a:solidFill>
              <a:latin typeface="Arial Bold"/>
              <a:ea typeface="Arial Bold"/>
              <a:cs typeface="Arial Bold"/>
              <a:sym typeface="Arial Bold"/>
            </a:endParaRPr>
          </a:p>
        </p:txBody>
      </p:sp>
      <p:sp>
        <p:nvSpPr>
          <p:cNvPr id="3" name="Rectangle 2"/>
          <p:cNvSpPr/>
          <p:nvPr/>
        </p:nvSpPr>
        <p:spPr>
          <a:xfrm>
            <a:off x="0" y="-9769"/>
            <a:ext cx="9144000" cy="91913"/>
          </a:xfrm>
          <a:prstGeom prst="rect">
            <a:avLst/>
          </a:prstGeom>
          <a:solidFill>
            <a:srgbClr val="EB8024"/>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9" name="Slide Number Placeholder 1"/>
          <p:cNvSpPr>
            <a:spLocks noGrp="1"/>
          </p:cNvSpPr>
          <p:nvPr>
            <p:ph type="sldNum" sz="quarter" idx="10"/>
          </p:nvPr>
        </p:nvSpPr>
        <p:spPr>
          <a:xfrm>
            <a:off x="8674008" y="6618215"/>
            <a:ext cx="128766" cy="153192"/>
          </a:xfrm>
        </p:spPr>
        <p:txBody>
          <a:bodyPr/>
          <a:lstStyle/>
          <a:p>
            <a:fld id="{816B6871-7541-1541-80D1-FA6368ACC0B1}" type="slidenum">
              <a:rPr lang="en-US" smtClean="0"/>
              <a:pPr/>
              <a:t>38</a:t>
            </a:fld>
            <a:endParaRPr lang="en-US" dirty="0"/>
          </a:p>
        </p:txBody>
      </p:sp>
    </p:spTree>
    <p:extLst>
      <p:ext uri="{BB962C8B-B14F-4D97-AF65-F5344CB8AC3E}">
        <p14:creationId xmlns:p14="http://schemas.microsoft.com/office/powerpoint/2010/main" val="1336092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Some facts..</a:t>
            </a:r>
          </a:p>
          <a:p>
            <a:pPr lvl="1"/>
            <a:r>
              <a:rPr lang="en-GB" dirty="0"/>
              <a:t>A program source code is only as good as its test suite</a:t>
            </a:r>
          </a:p>
          <a:p>
            <a:pPr lvl="1"/>
            <a:r>
              <a:rPr lang="en-GB" dirty="0"/>
              <a:t>The later a bug is found, the more costly it is to fix</a:t>
            </a:r>
          </a:p>
          <a:p>
            <a:pPr lvl="2"/>
            <a:r>
              <a:rPr lang="en-GB" dirty="0"/>
              <a:t>Ideally most bugs should be fixed at UT level</a:t>
            </a:r>
          </a:p>
          <a:p>
            <a:pPr lvl="1"/>
            <a:endParaRPr lang="en-GB" dirty="0"/>
          </a:p>
          <a:p>
            <a:r>
              <a:rPr lang="en-GB" dirty="0"/>
              <a:t>How to make sure that we have unit tested all the bugs ??</a:t>
            </a:r>
          </a:p>
          <a:p>
            <a:pPr lvl="1"/>
            <a:r>
              <a:rPr lang="en-GB" dirty="0"/>
              <a:t>By ensuring that our test suite have covered each line of code</a:t>
            </a:r>
          </a:p>
          <a:p>
            <a:pPr lvl="1"/>
            <a:r>
              <a:rPr lang="en-GB" dirty="0"/>
              <a:t>i.e. we have covered 100% of the code during unit testing</a:t>
            </a:r>
          </a:p>
          <a:p>
            <a:pPr lvl="1"/>
            <a:r>
              <a:rPr lang="en-GB" dirty="0"/>
              <a:t>Engineering projects mandate that we reach 100% code coverage</a:t>
            </a:r>
          </a:p>
          <a:p>
            <a:pPr lvl="2"/>
            <a:r>
              <a:rPr lang="en-GB" dirty="0"/>
              <a:t>Code coverage reports must be part of Unit test results!!</a:t>
            </a:r>
          </a:p>
          <a:p>
            <a:endParaRPr lang="en-US" dirty="0"/>
          </a:p>
        </p:txBody>
      </p:sp>
      <p:sp>
        <p:nvSpPr>
          <p:cNvPr id="3" name="Title 2"/>
          <p:cNvSpPr>
            <a:spLocks noGrp="1"/>
          </p:cNvSpPr>
          <p:nvPr>
            <p:ph type="title"/>
          </p:nvPr>
        </p:nvSpPr>
        <p:spPr/>
        <p:txBody>
          <a:bodyPr/>
          <a:lstStyle/>
          <a:p>
            <a:r>
              <a:rPr lang="en-GB" dirty="0"/>
              <a:t>Code Coverage </a:t>
            </a:r>
            <a:r>
              <a:rPr lang="en-GB" dirty="0" smtClean="0"/>
              <a:t>Analysis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39</a:t>
            </a:fld>
            <a:endParaRPr lang="en-US" dirty="0"/>
          </a:p>
        </p:txBody>
      </p:sp>
    </p:spTree>
    <p:extLst>
      <p:ext uri="{BB962C8B-B14F-4D97-AF65-F5344CB8AC3E}">
        <p14:creationId xmlns:p14="http://schemas.microsoft.com/office/powerpoint/2010/main" val="234515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As developers are creating the unit test cases, they must watch out for the following limitations in their test cases:</a:t>
            </a:r>
          </a:p>
          <a:p>
            <a:pPr lvl="1"/>
            <a:r>
              <a:rPr lang="en-GB" dirty="0"/>
              <a:t>Unit test cases tend to be positive cases</a:t>
            </a:r>
          </a:p>
          <a:p>
            <a:pPr lvl="1"/>
            <a:r>
              <a:rPr lang="en-GB" dirty="0"/>
              <a:t>Developer testing tends to have an optimistic view of the test coverage</a:t>
            </a:r>
          </a:p>
          <a:p>
            <a:pPr lvl="1"/>
            <a:endParaRPr lang="en-GB" dirty="0"/>
          </a:p>
          <a:p>
            <a:endParaRPr lang="en-US" dirty="0"/>
          </a:p>
        </p:txBody>
      </p:sp>
      <p:sp>
        <p:nvSpPr>
          <p:cNvPr id="3" name="Title 2"/>
          <p:cNvSpPr>
            <a:spLocks noGrp="1"/>
          </p:cNvSpPr>
          <p:nvPr>
            <p:ph type="title"/>
          </p:nvPr>
        </p:nvSpPr>
        <p:spPr/>
        <p:txBody>
          <a:bodyPr/>
          <a:lstStyle/>
          <a:p>
            <a:r>
              <a:rPr lang="en-GB" dirty="0"/>
              <a:t>Limitations of Unit Testing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4</a:t>
            </a:fld>
            <a:endParaRPr lang="en-US" dirty="0"/>
          </a:p>
        </p:txBody>
      </p:sp>
    </p:spTree>
    <p:extLst>
      <p:ext uri="{BB962C8B-B14F-4D97-AF65-F5344CB8AC3E}">
        <p14:creationId xmlns:p14="http://schemas.microsoft.com/office/powerpoint/2010/main" val="391748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How to track the code coverage ??</a:t>
            </a:r>
          </a:p>
          <a:p>
            <a:pPr lvl="1"/>
            <a:r>
              <a:rPr lang="en-GB" dirty="0"/>
              <a:t>By using tools such as Purify, Insure and </a:t>
            </a:r>
            <a:r>
              <a:rPr lang="en-GB" dirty="0" err="1"/>
              <a:t>gcov</a:t>
            </a:r>
            <a:r>
              <a:rPr lang="en-GB" dirty="0"/>
              <a:t/>
            </a:r>
            <a:br>
              <a:rPr lang="en-GB" dirty="0"/>
            </a:br>
            <a:endParaRPr lang="en-GB" dirty="0"/>
          </a:p>
          <a:p>
            <a:pPr>
              <a:buFont typeface="Arial" pitchFamily="34" charset="0"/>
              <a:buChar char="•"/>
            </a:pPr>
            <a:r>
              <a:rPr lang="en-GB" b="1" dirty="0"/>
              <a:t>Code coverage analysis is the (often iterative) process of finding and targeting “dead” or unexercised code</a:t>
            </a:r>
          </a:p>
          <a:p>
            <a:endParaRPr lang="en-GB" dirty="0"/>
          </a:p>
          <a:p>
            <a:endParaRPr lang="en-US" dirty="0"/>
          </a:p>
        </p:txBody>
      </p:sp>
      <p:sp>
        <p:nvSpPr>
          <p:cNvPr id="3" name="Title 2"/>
          <p:cNvSpPr>
            <a:spLocks noGrp="1"/>
          </p:cNvSpPr>
          <p:nvPr>
            <p:ph type="title"/>
          </p:nvPr>
        </p:nvSpPr>
        <p:spPr/>
        <p:txBody>
          <a:bodyPr/>
          <a:lstStyle/>
          <a:p>
            <a:r>
              <a:rPr lang="en-GB" dirty="0"/>
              <a:t>Code Coverage Analysis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40</a:t>
            </a:fld>
            <a:endParaRPr lang="en-US" dirty="0"/>
          </a:p>
        </p:txBody>
      </p:sp>
    </p:spTree>
    <p:extLst>
      <p:ext uri="{BB962C8B-B14F-4D97-AF65-F5344CB8AC3E}">
        <p14:creationId xmlns:p14="http://schemas.microsoft.com/office/powerpoint/2010/main" val="240634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Find the areas of a program not exercised by the test suite. </a:t>
            </a:r>
          </a:p>
          <a:p>
            <a:pPr>
              <a:buFont typeface="Arial" pitchFamily="34" charset="0"/>
              <a:buChar char="•"/>
            </a:pPr>
            <a:r>
              <a:rPr lang="en-GB" dirty="0"/>
              <a:t>Create additional test cases to exercise the dead code, thereby increasing code coverage. </a:t>
            </a:r>
          </a:p>
          <a:p>
            <a:pPr>
              <a:buFont typeface="Arial" pitchFamily="34" charset="0"/>
              <a:buChar char="•"/>
            </a:pPr>
            <a:r>
              <a:rPr lang="en-GB" dirty="0"/>
              <a:t>Determine a quantitative measure of code coverage, which is an indirect measure of quality. </a:t>
            </a:r>
          </a:p>
          <a:p>
            <a:pPr lvl="1"/>
            <a:r>
              <a:rPr lang="en-GB" dirty="0"/>
              <a:t>Typically the quantity required is 100% coverage</a:t>
            </a:r>
          </a:p>
          <a:p>
            <a:pPr lvl="1"/>
            <a:endParaRPr lang="en-GB" dirty="0"/>
          </a:p>
          <a:p>
            <a:r>
              <a:rPr lang="en-GB" dirty="0"/>
              <a:t>Disadvantages</a:t>
            </a:r>
          </a:p>
          <a:p>
            <a:pPr lvl="1"/>
            <a:r>
              <a:rPr lang="en-GB" dirty="0"/>
              <a:t>Code Coverage does not help fix logical errors !!</a:t>
            </a:r>
          </a:p>
          <a:p>
            <a:pPr lvl="1"/>
            <a:r>
              <a:rPr lang="en-GB" dirty="0"/>
              <a:t>Code optimized by the compiler may not run properly with the tool</a:t>
            </a:r>
          </a:p>
          <a:p>
            <a:endParaRPr lang="en-US" dirty="0"/>
          </a:p>
        </p:txBody>
      </p:sp>
      <p:sp>
        <p:nvSpPr>
          <p:cNvPr id="3" name="Title 2"/>
          <p:cNvSpPr>
            <a:spLocks noGrp="1"/>
          </p:cNvSpPr>
          <p:nvPr>
            <p:ph type="title"/>
          </p:nvPr>
        </p:nvSpPr>
        <p:spPr/>
        <p:txBody>
          <a:bodyPr/>
          <a:lstStyle/>
          <a:p>
            <a:r>
              <a:rPr lang="en-GB" dirty="0" smtClean="0"/>
              <a:t>Steps of Code </a:t>
            </a:r>
            <a:r>
              <a:rPr lang="en-GB" dirty="0"/>
              <a:t>Coverage Analysis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41</a:t>
            </a:fld>
            <a:endParaRPr lang="en-US" dirty="0"/>
          </a:p>
        </p:txBody>
      </p:sp>
    </p:spTree>
    <p:extLst>
      <p:ext uri="{BB962C8B-B14F-4D97-AF65-F5344CB8AC3E}">
        <p14:creationId xmlns:p14="http://schemas.microsoft.com/office/powerpoint/2010/main" val="273077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Code Coverage results from Rational </a:t>
            </a:r>
            <a:r>
              <a:rPr lang="en-GB" dirty="0" err="1"/>
              <a:t>PureCov</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42</a:t>
            </a:fld>
            <a:endParaRPr lang="en-US" dirty="0"/>
          </a:p>
        </p:txBody>
      </p:sp>
      <p:pic>
        <p:nvPicPr>
          <p:cNvPr id="5" name="Picture 3"/>
          <p:cNvPicPr>
            <a:picLocks noGrp="1" noChangeAspect="1" noChangeArrowheads="1"/>
          </p:cNvPicPr>
          <p:nvPr>
            <p:ph idx="1"/>
          </p:nvPr>
        </p:nvPicPr>
        <p:blipFill>
          <a:blip r:embed="rId2"/>
          <a:srcRect/>
          <a:stretch>
            <a:fillRect/>
          </a:stretch>
        </p:blipFill>
        <p:spPr bwMode="auto">
          <a:xfrm>
            <a:off x="753951" y="1228164"/>
            <a:ext cx="6695720" cy="4840942"/>
          </a:xfrm>
          <a:prstGeom prst="rect">
            <a:avLst/>
          </a:prstGeom>
          <a:noFill/>
          <a:ln w="9525">
            <a:noFill/>
            <a:round/>
            <a:headEnd/>
            <a:tailEnd/>
          </a:ln>
          <a:effectLst/>
        </p:spPr>
      </p:pic>
    </p:spTree>
    <p:extLst>
      <p:ext uri="{BB962C8B-B14F-4D97-AF65-F5344CB8AC3E}">
        <p14:creationId xmlns:p14="http://schemas.microsoft.com/office/powerpoint/2010/main" val="372591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err="1"/>
              <a:t>Gcov</a:t>
            </a:r>
            <a:r>
              <a:rPr lang="en-GB" dirty="0"/>
              <a:t> is the GNU code coverage tool (an open source software)‏</a:t>
            </a:r>
          </a:p>
          <a:p>
            <a:pPr>
              <a:buFont typeface="Arial" pitchFamily="34" charset="0"/>
              <a:buChar char="•"/>
            </a:pPr>
            <a:endParaRPr lang="en-GB" dirty="0"/>
          </a:p>
          <a:p>
            <a:pPr>
              <a:buFont typeface="Arial" pitchFamily="34" charset="0"/>
              <a:buChar char="•"/>
            </a:pPr>
            <a:r>
              <a:rPr lang="en-GB" dirty="0" err="1"/>
              <a:t>Gcc</a:t>
            </a:r>
            <a:r>
              <a:rPr lang="en-GB" dirty="0"/>
              <a:t> switches for compilation in order to use </a:t>
            </a:r>
            <a:r>
              <a:rPr lang="en-GB" dirty="0" err="1"/>
              <a:t>gcov</a:t>
            </a:r>
            <a:r>
              <a:rPr lang="en-GB" dirty="0"/>
              <a:t>:</a:t>
            </a:r>
          </a:p>
          <a:p>
            <a:pPr lvl="2"/>
            <a:r>
              <a:rPr lang="en-GB" dirty="0" err="1">
                <a:latin typeface="Courier New" pitchFamily="49" charset="0"/>
                <a:cs typeface="Courier New" pitchFamily="49" charset="0"/>
              </a:rPr>
              <a:t>ftest</a:t>
            </a:r>
            <a:r>
              <a:rPr lang="en-GB" dirty="0">
                <a:latin typeface="Courier New" pitchFamily="49" charset="0"/>
                <a:cs typeface="Courier New" pitchFamily="49" charset="0"/>
              </a:rPr>
              <a:t>-coverage</a:t>
            </a:r>
            <a:r>
              <a:rPr lang="en-GB" dirty="0"/>
              <a:t>: Create data files for the </a:t>
            </a:r>
            <a:r>
              <a:rPr lang="en-GB" dirty="0" err="1"/>
              <a:t>gcov</a:t>
            </a:r>
            <a:r>
              <a:rPr lang="en-GB" dirty="0"/>
              <a:t> code-coverage utility. Coverage data will map better to the source files if -</a:t>
            </a:r>
            <a:r>
              <a:rPr lang="en-GB" dirty="0" err="1"/>
              <a:t>ftest</a:t>
            </a:r>
            <a:r>
              <a:rPr lang="en-GB" dirty="0"/>
              <a:t>-coverage is used without optimization.</a:t>
            </a:r>
          </a:p>
          <a:p>
            <a:pPr lvl="2"/>
            <a:r>
              <a:rPr lang="en-GB" dirty="0" err="1">
                <a:latin typeface="Courier New" pitchFamily="49" charset="0"/>
                <a:cs typeface="Courier New" pitchFamily="49" charset="0"/>
              </a:rPr>
              <a:t>fprofile</a:t>
            </a:r>
            <a:r>
              <a:rPr lang="en-GB" dirty="0">
                <a:latin typeface="Courier New" pitchFamily="49" charset="0"/>
                <a:cs typeface="Courier New" pitchFamily="49" charset="0"/>
              </a:rPr>
              <a:t>-arcs</a:t>
            </a:r>
            <a:r>
              <a:rPr lang="en-GB" dirty="0"/>
              <a:t>: With -</a:t>
            </a:r>
            <a:r>
              <a:rPr lang="en-GB" dirty="0" err="1"/>
              <a:t>fprofile</a:t>
            </a:r>
            <a:r>
              <a:rPr lang="en-GB" dirty="0"/>
              <a:t>-arcs, for each function of your program GCC creates a program flow graph. This information is used to compute the coverage when used in conjunction with </a:t>
            </a:r>
            <a:r>
              <a:rPr lang="en-GB" dirty="0" err="1"/>
              <a:t>ftest</a:t>
            </a:r>
            <a:r>
              <a:rPr lang="en-GB" dirty="0"/>
              <a:t>-coverage</a:t>
            </a:r>
          </a:p>
          <a:p>
            <a:endParaRPr lang="en-US" dirty="0"/>
          </a:p>
        </p:txBody>
      </p:sp>
      <p:sp>
        <p:nvSpPr>
          <p:cNvPr id="3" name="Title 2"/>
          <p:cNvSpPr>
            <a:spLocks noGrp="1"/>
          </p:cNvSpPr>
          <p:nvPr>
            <p:ph type="title"/>
          </p:nvPr>
        </p:nvSpPr>
        <p:spPr/>
        <p:txBody>
          <a:bodyPr/>
          <a:lstStyle/>
          <a:p>
            <a:r>
              <a:rPr lang="en-GB" dirty="0"/>
              <a:t>GNU Coverage Tool </a:t>
            </a:r>
            <a:r>
              <a:rPr lang="en-GB" dirty="0" err="1"/>
              <a:t>gcov</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43</a:t>
            </a:fld>
            <a:endParaRPr lang="en-US" dirty="0"/>
          </a:p>
        </p:txBody>
      </p:sp>
    </p:spTree>
    <p:extLst>
      <p:ext uri="{BB962C8B-B14F-4D97-AF65-F5344CB8AC3E}">
        <p14:creationId xmlns:p14="http://schemas.microsoft.com/office/powerpoint/2010/main" val="257880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a:t>The code coverage keeps getting added in the result every time you execute the executable. </a:t>
            </a:r>
          </a:p>
          <a:p>
            <a:pPr>
              <a:buFont typeface="Arial" pitchFamily="34" charset="0"/>
              <a:buChar char="•"/>
            </a:pPr>
            <a:endParaRPr lang="en-US" dirty="0"/>
          </a:p>
          <a:p>
            <a:pPr>
              <a:buFont typeface="Arial" pitchFamily="34" charset="0"/>
              <a:buChar char="•"/>
            </a:pPr>
            <a:r>
              <a:rPr lang="en-US" dirty="0"/>
              <a:t>As soon as you re-compile the executable, the result is re-set </a:t>
            </a:r>
          </a:p>
          <a:p>
            <a:endParaRPr lang="en-US" dirty="0"/>
          </a:p>
        </p:txBody>
      </p:sp>
      <p:sp>
        <p:nvSpPr>
          <p:cNvPr id="3" name="Title 2"/>
          <p:cNvSpPr>
            <a:spLocks noGrp="1"/>
          </p:cNvSpPr>
          <p:nvPr>
            <p:ph type="title"/>
          </p:nvPr>
        </p:nvSpPr>
        <p:spPr/>
        <p:txBody>
          <a:bodyPr/>
          <a:lstStyle/>
          <a:p>
            <a:r>
              <a:rPr lang="en-US" dirty="0"/>
              <a:t>Code Coverage is incremental</a:t>
            </a:r>
          </a:p>
        </p:txBody>
      </p:sp>
      <p:sp>
        <p:nvSpPr>
          <p:cNvPr id="4" name="Slide Number Placeholder 3"/>
          <p:cNvSpPr>
            <a:spLocks noGrp="1"/>
          </p:cNvSpPr>
          <p:nvPr>
            <p:ph type="sldNum" sz="quarter" idx="4"/>
          </p:nvPr>
        </p:nvSpPr>
        <p:spPr/>
        <p:txBody>
          <a:bodyPr/>
          <a:lstStyle/>
          <a:p>
            <a:fld id="{7C28F666-401F-4D3F-91D7-F1926E7E74D7}" type="slidenum">
              <a:rPr lang="en-US" smtClean="0"/>
              <a:pPr/>
              <a:t>44</a:t>
            </a:fld>
            <a:endParaRPr lang="en-US" dirty="0"/>
          </a:p>
        </p:txBody>
      </p:sp>
    </p:spTree>
    <p:extLst>
      <p:ext uri="{BB962C8B-B14F-4D97-AF65-F5344CB8AC3E}">
        <p14:creationId xmlns:p14="http://schemas.microsoft.com/office/powerpoint/2010/main" val="311758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body" idx="4294967295"/>
          </p:nvPr>
        </p:nvSpPr>
        <p:spPr>
          <a:xfrm>
            <a:off x="330200" y="2730500"/>
            <a:ext cx="7013575" cy="1397000"/>
          </a:xfrm>
          <a:prstGeom prst="rect">
            <a:avLst/>
          </a:prstGeom>
        </p:spPr>
        <p:txBody>
          <a:bodyPr lIns="0" tIns="0" rIns="0" bIns="0">
            <a:normAutofit/>
          </a:bodyPr>
          <a:lstStyle/>
          <a:p>
            <a:pPr marL="0" lvl="0" indent="0" algn="ctr">
              <a:buNone/>
              <a:defRPr sz="1800" cap="none">
                <a:solidFill>
                  <a:srgbClr val="000000"/>
                </a:solidFill>
              </a:defRPr>
            </a:pPr>
            <a:r>
              <a:rPr lang="en-US" sz="2800" dirty="0">
                <a:solidFill>
                  <a:srgbClr val="FFFFFF"/>
                </a:solidFill>
              </a:rPr>
              <a:t>Exit Criteria for Unit Testing</a:t>
            </a:r>
            <a:endParaRPr lang="en-US" sz="1500" b="1" dirty="0" smtClean="0">
              <a:solidFill>
                <a:srgbClr val="EB8024"/>
              </a:solidFill>
              <a:latin typeface="Arial Bold"/>
              <a:ea typeface="Arial Bold"/>
              <a:cs typeface="Arial Bold"/>
              <a:sym typeface="Arial Bold"/>
            </a:endParaRPr>
          </a:p>
        </p:txBody>
      </p:sp>
      <p:sp>
        <p:nvSpPr>
          <p:cNvPr id="3" name="Rectangle 2"/>
          <p:cNvSpPr/>
          <p:nvPr/>
        </p:nvSpPr>
        <p:spPr>
          <a:xfrm>
            <a:off x="0" y="-9769"/>
            <a:ext cx="9144000" cy="91913"/>
          </a:xfrm>
          <a:prstGeom prst="rect">
            <a:avLst/>
          </a:prstGeom>
          <a:solidFill>
            <a:srgbClr val="EB8024"/>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9" name="Slide Number Placeholder 1"/>
          <p:cNvSpPr>
            <a:spLocks noGrp="1"/>
          </p:cNvSpPr>
          <p:nvPr>
            <p:ph type="sldNum" sz="quarter" idx="10"/>
          </p:nvPr>
        </p:nvSpPr>
        <p:spPr>
          <a:xfrm>
            <a:off x="8674008" y="6618215"/>
            <a:ext cx="128766" cy="153192"/>
          </a:xfrm>
        </p:spPr>
        <p:txBody>
          <a:bodyPr/>
          <a:lstStyle/>
          <a:p>
            <a:fld id="{816B6871-7541-1541-80D1-FA6368ACC0B1}" type="slidenum">
              <a:rPr lang="en-US" smtClean="0"/>
              <a:pPr/>
              <a:t>45</a:t>
            </a:fld>
            <a:endParaRPr lang="en-US" dirty="0"/>
          </a:p>
        </p:txBody>
      </p:sp>
    </p:spTree>
    <p:extLst>
      <p:ext uri="{BB962C8B-B14F-4D97-AF65-F5344CB8AC3E}">
        <p14:creationId xmlns:p14="http://schemas.microsoft.com/office/powerpoint/2010/main" val="3545715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Unit Test Report complete with:</a:t>
            </a:r>
          </a:p>
          <a:p>
            <a:pPr lvl="2"/>
            <a:r>
              <a:rPr lang="en-GB" dirty="0"/>
              <a:t> details of all defects and their status,</a:t>
            </a:r>
          </a:p>
          <a:p>
            <a:pPr lvl="2"/>
            <a:r>
              <a:rPr lang="en-GB" dirty="0"/>
              <a:t> status of all test cases executed,</a:t>
            </a:r>
          </a:p>
          <a:p>
            <a:pPr lvl="2"/>
            <a:r>
              <a:rPr lang="en-GB" dirty="0"/>
              <a:t> code coverage</a:t>
            </a:r>
          </a:p>
          <a:p>
            <a:pPr lvl="1"/>
            <a:endParaRPr lang="en-GB" dirty="0"/>
          </a:p>
          <a:p>
            <a:pPr>
              <a:buFont typeface="Arial" pitchFamily="34" charset="0"/>
              <a:buChar char="•"/>
            </a:pPr>
            <a:r>
              <a:rPr lang="en-GB" dirty="0"/>
              <a:t>Memory Errors and Memory Leaks checking done with tools like Insure, Purify or open source tools like </a:t>
            </a:r>
            <a:r>
              <a:rPr lang="en-GB" dirty="0" err="1"/>
              <a:t>Valgrind</a:t>
            </a:r>
            <a:r>
              <a:rPr lang="en-GB" dirty="0"/>
              <a:t> etc. The report from these tools should also be controlled</a:t>
            </a:r>
          </a:p>
          <a:p>
            <a:pPr>
              <a:buFont typeface="Arial" pitchFamily="34" charset="0"/>
              <a:buChar char="•"/>
            </a:pPr>
            <a:endParaRPr lang="en-GB" dirty="0"/>
          </a:p>
          <a:p>
            <a:pPr>
              <a:buFont typeface="Arial" pitchFamily="34" charset="0"/>
              <a:buChar char="•"/>
            </a:pPr>
            <a:r>
              <a:rPr lang="en-GB" dirty="0"/>
              <a:t>Label/Tag applied on those versions of files which are unit tested and are ready for the next testing phase </a:t>
            </a:r>
          </a:p>
          <a:p>
            <a:endParaRPr lang="en-US" dirty="0"/>
          </a:p>
        </p:txBody>
      </p:sp>
      <p:sp>
        <p:nvSpPr>
          <p:cNvPr id="3" name="Title 2"/>
          <p:cNvSpPr>
            <a:spLocks noGrp="1"/>
          </p:cNvSpPr>
          <p:nvPr>
            <p:ph type="title"/>
          </p:nvPr>
        </p:nvSpPr>
        <p:spPr/>
        <p:txBody>
          <a:bodyPr/>
          <a:lstStyle/>
          <a:p>
            <a:r>
              <a:rPr lang="en-GB" dirty="0"/>
              <a:t>Exit Criteria for Unit Testing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46</a:t>
            </a:fld>
            <a:endParaRPr lang="en-US" dirty="0"/>
          </a:p>
        </p:txBody>
      </p:sp>
    </p:spTree>
    <p:extLst>
      <p:ext uri="{BB962C8B-B14F-4D97-AF65-F5344CB8AC3E}">
        <p14:creationId xmlns:p14="http://schemas.microsoft.com/office/powerpoint/2010/main" val="256583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Steve McConnell, “Code Complete: </a:t>
            </a:r>
            <a:r>
              <a:rPr lang="en-US" dirty="0"/>
              <a:t>A Practical Handbook of Software Construction”,</a:t>
            </a:r>
            <a:r>
              <a:rPr lang="en-GB" dirty="0"/>
              <a:t> Second Edition, ISBN # </a:t>
            </a:r>
            <a:r>
              <a:rPr lang="en-US" dirty="0"/>
              <a:t>978-0735619678, 2004 </a:t>
            </a:r>
            <a:endParaRPr lang="en-GB" dirty="0"/>
          </a:p>
          <a:p>
            <a:pPr>
              <a:buFont typeface="Arial" pitchFamily="34" charset="0"/>
              <a:buChar char="•"/>
            </a:pPr>
            <a:r>
              <a:rPr lang="en-GB" dirty="0"/>
              <a:t>Brian W. Kernighan and Rob Pike,  “The practice of programming”, ISBN # </a:t>
            </a:r>
            <a:r>
              <a:rPr lang="en-US" dirty="0"/>
              <a:t>978-0201615869, 1999</a:t>
            </a:r>
            <a:endParaRPr lang="en-GB" dirty="0"/>
          </a:p>
          <a:p>
            <a:pPr>
              <a:buFont typeface="Arial" pitchFamily="34" charset="0"/>
              <a:buChar char="•"/>
            </a:pPr>
            <a:r>
              <a:rPr lang="en-GB" dirty="0"/>
              <a:t>Jon Bentley, “Programming Pearls”, Second Edition, ISBN # </a:t>
            </a:r>
            <a:r>
              <a:rPr lang="en-US" dirty="0"/>
              <a:t>978-0201657883, 1999</a:t>
            </a:r>
          </a:p>
          <a:p>
            <a:pPr>
              <a:buFont typeface="Arial" pitchFamily="34" charset="0"/>
              <a:buChar char="•"/>
            </a:pPr>
            <a:r>
              <a:rPr lang="en-US" dirty="0"/>
              <a:t>Srinivasan </a:t>
            </a:r>
            <a:r>
              <a:rPr lang="en-US" dirty="0" err="1"/>
              <a:t>Desikan</a:t>
            </a:r>
            <a:r>
              <a:rPr lang="en-US" dirty="0"/>
              <a:t> and </a:t>
            </a:r>
            <a:r>
              <a:rPr lang="en-US" dirty="0" err="1"/>
              <a:t>Gopalaswamy</a:t>
            </a:r>
            <a:r>
              <a:rPr lang="en-US" dirty="0"/>
              <a:t> Ramesh, “Software Testing: Principles And Practices”, second edition, 2006</a:t>
            </a:r>
            <a:endParaRPr lang="en-GB" dirty="0"/>
          </a:p>
          <a:p>
            <a:endParaRPr lang="en-US" dirty="0"/>
          </a:p>
        </p:txBody>
      </p:sp>
      <p:sp>
        <p:nvSpPr>
          <p:cNvPr id="3" name="Title 2"/>
          <p:cNvSpPr>
            <a:spLocks noGrp="1"/>
          </p:cNvSpPr>
          <p:nvPr>
            <p:ph type="title"/>
          </p:nvPr>
        </p:nvSpPr>
        <p:spPr/>
        <p:txBody>
          <a:bodyPr/>
          <a:lstStyle/>
          <a:p>
            <a:r>
              <a:rPr lang="en-GB" dirty="0"/>
              <a:t>References and Further Reading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47</a:t>
            </a:fld>
            <a:endParaRPr lang="en-US" dirty="0"/>
          </a:p>
        </p:txBody>
      </p:sp>
    </p:spTree>
    <p:extLst>
      <p:ext uri="{BB962C8B-B14F-4D97-AF65-F5344CB8AC3E}">
        <p14:creationId xmlns:p14="http://schemas.microsoft.com/office/powerpoint/2010/main" val="96155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indent="-168275">
              <a:buClr>
                <a:srgbClr val="EB8024"/>
              </a:buClr>
              <a:buFont typeface="Wingdings" pitchFamily="2" charset="2"/>
              <a:buChar char="§"/>
            </a:pPr>
            <a:r>
              <a:rPr lang="en-US" sz="1600" i="1" dirty="0"/>
              <a:t>Aricent </a:t>
            </a:r>
            <a:r>
              <a:rPr lang="en-US" sz="1600" i="1" dirty="0" smtClean="0"/>
              <a:t>makes </a:t>
            </a:r>
            <a:r>
              <a:rPr lang="en-US" sz="1600" i="1" dirty="0"/>
              <a:t>no representations or warranties with respect to contents of these slides and the same are being provided “as is”.  The content/materials in the slides are of a general nature and are not intended to address the specific circumstances of any particular individual or entity.  The material may provide links to internet sites (for the convenience of users) over which Aricent </a:t>
            </a:r>
            <a:r>
              <a:rPr lang="en-US" sz="1600" i="1" dirty="0" smtClean="0"/>
              <a:t>has </a:t>
            </a:r>
            <a:r>
              <a:rPr lang="en-US" sz="1600" i="1" dirty="0"/>
              <a:t>no control and for which Aricent </a:t>
            </a:r>
            <a:r>
              <a:rPr lang="en-US" sz="1600" i="1" dirty="0" smtClean="0"/>
              <a:t>assumes </a:t>
            </a:r>
            <a:r>
              <a:rPr lang="en-US" sz="1600" i="1" dirty="0"/>
              <a:t>no responsibility for the availability or content of these external sites.  While the attempt has been to acknowledge sources of materials wherever traceable to an individual or an institution; any materials not specifically acknowledged is purely unintentional </a:t>
            </a:r>
          </a:p>
          <a:p>
            <a:endParaRPr lang="en-US" dirty="0"/>
          </a:p>
        </p:txBody>
      </p:sp>
      <p:sp>
        <p:nvSpPr>
          <p:cNvPr id="3" name="Title 2"/>
          <p:cNvSpPr>
            <a:spLocks noGrp="1"/>
          </p:cNvSpPr>
          <p:nvPr>
            <p:ph type="title"/>
          </p:nvPr>
        </p:nvSpPr>
        <p:spPr/>
        <p:txBody>
          <a:bodyPr/>
          <a:lstStyle/>
          <a:p>
            <a:r>
              <a:rPr lang="en-US" dirty="0"/>
              <a:t>Disclaimer</a:t>
            </a:r>
          </a:p>
        </p:txBody>
      </p:sp>
      <p:sp>
        <p:nvSpPr>
          <p:cNvPr id="4" name="Slide Number Placeholder 3"/>
          <p:cNvSpPr>
            <a:spLocks noGrp="1"/>
          </p:cNvSpPr>
          <p:nvPr>
            <p:ph type="sldNum" sz="quarter" idx="4"/>
          </p:nvPr>
        </p:nvSpPr>
        <p:spPr/>
        <p:txBody>
          <a:bodyPr/>
          <a:lstStyle/>
          <a:p>
            <a:fld id="{7C28F666-401F-4D3F-91D7-F1926E7E74D7}" type="slidenum">
              <a:rPr lang="en-US" smtClean="0"/>
              <a:pPr/>
              <a:t>48</a:t>
            </a:fld>
            <a:endParaRPr lang="en-US" dirty="0"/>
          </a:p>
        </p:txBody>
      </p:sp>
    </p:spTree>
    <p:extLst>
      <p:ext uri="{BB962C8B-B14F-4D97-AF65-F5344CB8AC3E}">
        <p14:creationId xmlns:p14="http://schemas.microsoft.com/office/powerpoint/2010/main" val="311897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17545763"/>
              </p:ext>
            </p:extLst>
          </p:nvPr>
        </p:nvGraphicFramePr>
        <p:xfrm>
          <a:off x="708025" y="1601788"/>
          <a:ext cx="8229600" cy="35306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Revision no.</a:t>
                      </a:r>
                      <a:endParaRPr kumimoji="0" lang="en-US" sz="2000" b="0" i="0" u="none" strike="noStrike" cap="none" normalizeH="0" baseline="0" dirty="0" smtClean="0">
                        <a:ln>
                          <a:noFill/>
                        </a:ln>
                        <a:solidFill>
                          <a:schemeClr val="accent2"/>
                        </a:solidFill>
                        <a:effectLst/>
                        <a:latin typeface="Arial" pitchFamily="34" charset="0"/>
                      </a:endParaRP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Date </a:t>
                      </a:r>
                      <a:endParaRPr kumimoji="0" lang="en-US" sz="2000" b="0" i="0" u="none" strike="noStrike" cap="none" normalizeH="0" baseline="0" dirty="0" smtClean="0">
                        <a:ln>
                          <a:noFill/>
                        </a:ln>
                        <a:solidFill>
                          <a:schemeClr val="accent2"/>
                        </a:solidFill>
                        <a:effectLst/>
                        <a:latin typeface="Arial" pitchFamily="34" charset="0"/>
                      </a:endParaRP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Description of change</a:t>
                      </a:r>
                      <a:endParaRPr kumimoji="0" lang="en-US" sz="2000" b="0" i="0" u="none" strike="noStrike" cap="none" normalizeH="0" baseline="0" dirty="0" smtClean="0">
                        <a:ln>
                          <a:noFill/>
                        </a:ln>
                        <a:solidFill>
                          <a:schemeClr val="accent2"/>
                        </a:solidFill>
                        <a:effectLst/>
                        <a:latin typeface="Arial" pitchFamily="34" charset="0"/>
                      </a:endParaRP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Author</a:t>
                      </a:r>
                      <a:endParaRPr kumimoji="0" lang="en-US" sz="2000" b="0" i="0" u="none" strike="noStrike" cap="none" normalizeH="0" baseline="0" dirty="0" smtClean="0">
                        <a:ln>
                          <a:noFill/>
                        </a:ln>
                        <a:solidFill>
                          <a:schemeClr val="accent2"/>
                        </a:solidFill>
                        <a:effectLst/>
                        <a:latin typeface="Arial" pitchFamily="34" charset="0"/>
                      </a:endParaRP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Reviewed and Approved  By</a:t>
                      </a:r>
                      <a:endParaRPr kumimoji="0" lang="en-US" sz="2000" b="0" i="0" u="none" strike="noStrike" cap="none" normalizeH="0" baseline="0" dirty="0" smtClean="0">
                        <a:ln>
                          <a:noFill/>
                        </a:ln>
                        <a:solidFill>
                          <a:schemeClr val="accent2"/>
                        </a:solidFill>
                        <a:effectLst/>
                        <a:latin typeface="Arial" pitchFamily="34" charset="0"/>
                      </a:endParaRPr>
                    </a:p>
                  </a:txBody>
                  <a:tcPr horzOverflow="overflow"/>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1.0</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14-Aug-09</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Initial version</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Shivani Sharma</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Shiv</a:t>
                      </a:r>
                    </a:p>
                  </a:txBody>
                  <a:tcPr horzOverflow="overflow"/>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2.0</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14-Aug-09</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Template Change</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Shivani Sharma</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Shiv</a:t>
                      </a:r>
                    </a:p>
                  </a:txBody>
                  <a:tcPr horzOverflow="overflow"/>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3.0</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27-Jul-12</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Template change. Changed text on slide # 9, 23 and 42</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Narendra</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Sibu/Shiv</a:t>
                      </a:r>
                    </a:p>
                  </a:txBody>
                  <a:tcPr horzOverflow="overflow"/>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kern="1200" cap="none" normalizeH="0" baseline="0" dirty="0" smtClean="0">
                          <a:ln>
                            <a:noFill/>
                          </a:ln>
                          <a:solidFill>
                            <a:schemeClr val="accent2"/>
                          </a:solidFill>
                          <a:effectLst/>
                          <a:latin typeface="Arial" pitchFamily="34" charset="0"/>
                          <a:ea typeface="+mn-ea"/>
                          <a:cs typeface="+mn-cs"/>
                        </a:rPr>
                        <a:t>4.0</a:t>
                      </a:r>
                      <a:endParaRPr kumimoji="0" lang="en-US" sz="1400" b="0" i="0" u="none" strike="noStrike" kern="1200" cap="none" normalizeH="0" baseline="0" dirty="0">
                        <a:ln>
                          <a:noFill/>
                        </a:ln>
                        <a:solidFill>
                          <a:schemeClr val="accent2"/>
                        </a:solidFill>
                        <a:effectLst/>
                        <a:latin typeface="Arial" pitchFamily="34" charset="0"/>
                        <a:ea typeface="+mn-ea"/>
                        <a:cs typeface="+mn-cs"/>
                      </a:endParaRPr>
                    </a:p>
                  </a:txBody>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kern="1200" cap="none" normalizeH="0" baseline="0" dirty="0" smtClean="0">
                          <a:ln>
                            <a:noFill/>
                          </a:ln>
                          <a:solidFill>
                            <a:schemeClr val="accent2"/>
                          </a:solidFill>
                          <a:effectLst/>
                          <a:latin typeface="Arial" pitchFamily="34" charset="0"/>
                          <a:ea typeface="+mn-ea"/>
                          <a:cs typeface="+mn-cs"/>
                        </a:rPr>
                        <a:t>04-Apr-2016</a:t>
                      </a:r>
                      <a:endParaRPr kumimoji="0" lang="en-US" sz="1400" b="0" i="0" u="none" strike="noStrike" kern="1200" cap="none" normalizeH="0" baseline="0" dirty="0">
                        <a:ln>
                          <a:noFill/>
                        </a:ln>
                        <a:solidFill>
                          <a:schemeClr val="accent2"/>
                        </a:solidFill>
                        <a:effectLst/>
                        <a:latin typeface="Arial" pitchFamily="34" charset="0"/>
                        <a:ea typeface="+mn-ea"/>
                        <a:cs typeface="+mn-cs"/>
                      </a:endParaRPr>
                    </a:p>
                  </a:txBody>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kern="1200" cap="none" normalizeH="0" baseline="0" dirty="0" smtClean="0">
                          <a:ln>
                            <a:noFill/>
                          </a:ln>
                          <a:solidFill>
                            <a:schemeClr val="accent2"/>
                          </a:solidFill>
                          <a:effectLst/>
                          <a:latin typeface="Arial" pitchFamily="34" charset="0"/>
                          <a:ea typeface="+mn-ea"/>
                          <a:cs typeface="+mn-cs"/>
                        </a:rPr>
                        <a:t>Template Changed</a:t>
                      </a:r>
                      <a:endParaRPr kumimoji="0" lang="en-US" sz="1400" b="0" i="0" u="none" strike="noStrike" kern="1200" cap="none" normalizeH="0" baseline="0" dirty="0">
                        <a:ln>
                          <a:noFill/>
                        </a:ln>
                        <a:solidFill>
                          <a:schemeClr val="accent2"/>
                        </a:solidFill>
                        <a:effectLst/>
                        <a:latin typeface="Arial" pitchFamily="34" charset="0"/>
                        <a:ea typeface="+mn-ea"/>
                        <a:cs typeface="+mn-cs"/>
                      </a:endParaRPr>
                    </a:p>
                  </a:txBody>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kern="1200" cap="none" normalizeH="0" baseline="0" dirty="0" smtClean="0">
                          <a:ln>
                            <a:noFill/>
                          </a:ln>
                          <a:solidFill>
                            <a:schemeClr val="accent2"/>
                          </a:solidFill>
                          <a:effectLst/>
                          <a:latin typeface="Arial" pitchFamily="34" charset="0"/>
                          <a:ea typeface="+mn-ea"/>
                          <a:cs typeface="+mn-cs"/>
                        </a:rPr>
                        <a:t>Soma</a:t>
                      </a:r>
                      <a:endParaRPr kumimoji="0" lang="en-US" sz="1400" b="0" i="0" u="none" strike="noStrike" kern="1200" cap="none" normalizeH="0" baseline="0" dirty="0">
                        <a:ln>
                          <a:noFill/>
                        </a:ln>
                        <a:solidFill>
                          <a:schemeClr val="accent2"/>
                        </a:solidFill>
                        <a:effectLst/>
                        <a:latin typeface="Arial" pitchFamily="34" charset="0"/>
                        <a:ea typeface="+mn-ea"/>
                        <a:cs typeface="+mn-cs"/>
                      </a:endParaRPr>
                    </a:p>
                  </a:txBody>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kern="1200" cap="none" normalizeH="0" baseline="0" dirty="0" smtClean="0">
                          <a:ln>
                            <a:noFill/>
                          </a:ln>
                          <a:solidFill>
                            <a:schemeClr val="accent2"/>
                          </a:solidFill>
                          <a:effectLst/>
                          <a:latin typeface="Arial" pitchFamily="34" charset="0"/>
                          <a:ea typeface="+mn-ea"/>
                          <a:cs typeface="+mn-cs"/>
                        </a:rPr>
                        <a:t>Rupesh </a:t>
                      </a:r>
                      <a:r>
                        <a:rPr kumimoji="0" lang="en-US" sz="1400" b="0" i="0" u="none" strike="noStrike" kern="1200" cap="none" normalizeH="0" baseline="0" dirty="0" smtClean="0">
                          <a:ln>
                            <a:noFill/>
                          </a:ln>
                          <a:solidFill>
                            <a:schemeClr val="accent2"/>
                          </a:solidFill>
                          <a:effectLst/>
                          <a:latin typeface="Arial" pitchFamily="34" charset="0"/>
                          <a:ea typeface="+mn-ea"/>
                          <a:cs typeface="+mn-cs"/>
                        </a:rPr>
                        <a:t>Agarwal and Munish </a:t>
                      </a:r>
                      <a:r>
                        <a:rPr kumimoji="0" lang="en-US" sz="1400" b="0" i="0" u="none" strike="noStrike" kern="1200" cap="none" normalizeH="0" baseline="0" smtClean="0">
                          <a:ln>
                            <a:noFill/>
                          </a:ln>
                          <a:solidFill>
                            <a:schemeClr val="accent2"/>
                          </a:solidFill>
                          <a:effectLst/>
                          <a:latin typeface="Arial" pitchFamily="34" charset="0"/>
                          <a:ea typeface="+mn-ea"/>
                          <a:cs typeface="+mn-cs"/>
                        </a:rPr>
                        <a:t>Dayal / </a:t>
                      </a:r>
                      <a:r>
                        <a:rPr kumimoji="0" lang="en-US" sz="1400" b="0" i="0" u="none" strike="noStrike" kern="1200" cap="none" normalizeH="0" baseline="0" dirty="0" smtClean="0">
                          <a:ln>
                            <a:noFill/>
                          </a:ln>
                          <a:solidFill>
                            <a:schemeClr val="accent2"/>
                          </a:solidFill>
                          <a:effectLst/>
                          <a:latin typeface="Arial" pitchFamily="34" charset="0"/>
                          <a:ea typeface="+mn-ea"/>
                          <a:cs typeface="+mn-cs"/>
                        </a:rPr>
                        <a:t>Githanjali</a:t>
                      </a:r>
                      <a:endParaRPr kumimoji="0" lang="en-US" sz="1400" b="0" i="0" u="none" strike="noStrike" kern="1200" cap="none" normalizeH="0" baseline="0" dirty="0">
                        <a:ln>
                          <a:noFill/>
                        </a:ln>
                        <a:solidFill>
                          <a:schemeClr val="accent2"/>
                        </a:solidFill>
                        <a:effectLst/>
                        <a:latin typeface="Arial" pitchFamily="34" charset="0"/>
                        <a:ea typeface="+mn-ea"/>
                        <a:cs typeface="+mn-cs"/>
                      </a:endParaRPr>
                    </a:p>
                  </a:txBody>
                  <a:tcPr/>
                </a:tc>
              </a:tr>
            </a:tbl>
          </a:graphicData>
        </a:graphic>
      </p:graphicFrame>
      <p:sp>
        <p:nvSpPr>
          <p:cNvPr id="3" name="Title 2"/>
          <p:cNvSpPr>
            <a:spLocks noGrp="1"/>
          </p:cNvSpPr>
          <p:nvPr>
            <p:ph type="title"/>
          </p:nvPr>
        </p:nvSpPr>
        <p:spPr/>
        <p:txBody>
          <a:bodyPr/>
          <a:lstStyle/>
          <a:p>
            <a:r>
              <a:rPr lang="en-US" dirty="0" smtClean="0"/>
              <a:t>Revision History</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49</a:t>
            </a:fld>
            <a:endParaRPr lang="en-US" dirty="0"/>
          </a:p>
        </p:txBody>
      </p:sp>
    </p:spTree>
    <p:extLst>
      <p:ext uri="{BB962C8B-B14F-4D97-AF65-F5344CB8AC3E}">
        <p14:creationId xmlns:p14="http://schemas.microsoft.com/office/powerpoint/2010/main" val="82572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Testing during construction </a:t>
            </a:r>
          </a:p>
          <a:p>
            <a:pPr>
              <a:buFont typeface="Arial" pitchFamily="34" charset="0"/>
              <a:buChar char="•"/>
            </a:pPr>
            <a:r>
              <a:rPr lang="en-GB" dirty="0"/>
              <a:t>Entry criteria for Unit Testing </a:t>
            </a:r>
          </a:p>
          <a:p>
            <a:pPr>
              <a:buFont typeface="Arial" pitchFamily="34" charset="0"/>
              <a:buChar char="•"/>
            </a:pPr>
            <a:r>
              <a:rPr lang="en-GB" dirty="0"/>
              <a:t>Creating Unit Test Cases </a:t>
            </a:r>
          </a:p>
          <a:p>
            <a:pPr>
              <a:buFont typeface="Arial" pitchFamily="34" charset="0"/>
              <a:buChar char="•"/>
            </a:pPr>
            <a:r>
              <a:rPr lang="en-GB" dirty="0"/>
              <a:t>Creating stubs for unit testing </a:t>
            </a:r>
          </a:p>
          <a:p>
            <a:pPr>
              <a:buFont typeface="Arial" pitchFamily="34" charset="0"/>
              <a:buChar char="•"/>
            </a:pPr>
            <a:r>
              <a:rPr lang="en-GB" dirty="0"/>
              <a:t>Executing the test cases</a:t>
            </a:r>
          </a:p>
          <a:p>
            <a:pPr>
              <a:buFont typeface="Arial" pitchFamily="34" charset="0"/>
              <a:buChar char="•"/>
            </a:pPr>
            <a:r>
              <a:rPr lang="en-GB" dirty="0"/>
              <a:t>Finding code coverage </a:t>
            </a:r>
          </a:p>
          <a:p>
            <a:pPr>
              <a:buFont typeface="Arial" pitchFamily="34" charset="0"/>
              <a:buChar char="•"/>
            </a:pPr>
            <a:r>
              <a:rPr lang="en-GB" dirty="0"/>
              <a:t>Exit Criteria for Unit Testing </a:t>
            </a:r>
          </a:p>
          <a:p>
            <a:endParaRPr lang="en-US" dirty="0"/>
          </a:p>
        </p:txBody>
      </p:sp>
      <p:sp>
        <p:nvSpPr>
          <p:cNvPr id="3" name="Title 2"/>
          <p:cNvSpPr>
            <a:spLocks noGrp="1"/>
          </p:cNvSpPr>
          <p:nvPr>
            <p:ph type="title"/>
          </p:nvPr>
        </p:nvSpPr>
        <p:spPr/>
        <p:txBody>
          <a:bodyPr/>
          <a:lstStyle/>
          <a:p>
            <a:r>
              <a:rPr lang="en-GB" dirty="0"/>
              <a:t>Unit Testing Phase</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5</a:t>
            </a:fld>
            <a:endParaRPr lang="en-US" dirty="0"/>
          </a:p>
        </p:txBody>
      </p:sp>
    </p:spTree>
    <p:extLst>
      <p:ext uri="{BB962C8B-B14F-4D97-AF65-F5344CB8AC3E}">
        <p14:creationId xmlns:p14="http://schemas.microsoft.com/office/powerpoint/2010/main" val="135449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descr="Thank You.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1786272"/>
            <a:ext cx="9144000" cy="5080000"/>
          </a:xfrm>
          <a:prstGeom prst="rect">
            <a:avLst/>
          </a:prstGeom>
        </p:spPr>
      </p:pic>
      <p:pic>
        <p:nvPicPr>
          <p:cNvPr id="8" name="image2.png"/>
          <p:cNvPicPr/>
          <p:nvPr/>
        </p:nvPicPr>
        <p:blipFill>
          <a:blip r:embed="rId3" cstate="print">
            <a:extLst>
              <a:ext uri="{28A0092B-C50C-407E-A947-70E740481C1C}">
                <a14:useLocalDpi xmlns:a14="http://schemas.microsoft.com/office/drawing/2010/main"/>
              </a:ext>
            </a:extLst>
          </a:blip>
          <a:srcRect l="19527" r="15121"/>
          <a:stretch>
            <a:fillRect/>
          </a:stretch>
        </p:blipFill>
        <p:spPr>
          <a:xfrm>
            <a:off x="355253" y="288915"/>
            <a:ext cx="1608957" cy="579503"/>
          </a:xfrm>
          <a:prstGeom prst="rect">
            <a:avLst/>
          </a:prstGeom>
          <a:ln w="12700">
            <a:miter lim="400000"/>
          </a:ln>
        </p:spPr>
      </p:pic>
      <p:pic>
        <p:nvPicPr>
          <p:cNvPr id="13" name="Picture 12" descr="tagline.png"/>
          <p:cNvPicPr>
            <a:picLocks noChangeAspect="1"/>
          </p:cNvPicPr>
          <p:nvPr/>
        </p:nvPicPr>
        <p:blipFill>
          <a:blip r:embed="rId4" cstate="print"/>
          <a:stretch>
            <a:fillRect/>
          </a:stretch>
        </p:blipFill>
        <p:spPr>
          <a:xfrm>
            <a:off x="5638203" y="446516"/>
            <a:ext cx="3085950" cy="359641"/>
          </a:xfrm>
          <a:prstGeom prst="rect">
            <a:avLst/>
          </a:prstGeom>
        </p:spPr>
      </p:pic>
      <p:sp>
        <p:nvSpPr>
          <p:cNvPr id="14" name="Rectangle 3"/>
          <p:cNvSpPr>
            <a:spLocks noChangeArrowheads="1"/>
          </p:cNvSpPr>
          <p:nvPr/>
        </p:nvSpPr>
        <p:spPr bwMode="auto">
          <a:xfrm>
            <a:off x="7413016" y="5257800"/>
            <a:ext cx="1645920" cy="1169551"/>
          </a:xfrm>
          <a:prstGeom prst="rect">
            <a:avLst/>
          </a:prstGeom>
          <a:noFill/>
          <a:ln w="9525">
            <a:noFill/>
            <a:miter lim="800000"/>
            <a:headEnd/>
            <a:tailEnd/>
          </a:ln>
        </p:spPr>
        <p:txBody>
          <a:bodyPr wrap="square">
            <a:spAutoFit/>
          </a:bodyPr>
          <a:lstStyle/>
          <a:p>
            <a:pPr fontAlgn="base">
              <a:spcBef>
                <a:spcPct val="0"/>
              </a:spcBef>
              <a:spcAft>
                <a:spcPct val="0"/>
              </a:spcAft>
            </a:pPr>
            <a:r>
              <a:rPr lang="en-US" sz="1000" b="1" dirty="0" smtClean="0">
                <a:solidFill>
                  <a:srgbClr val="EB8024"/>
                </a:solidFill>
                <a:latin typeface="Arial"/>
                <a:ea typeface="ＭＳ Ｐゴシック" charset="0"/>
                <a:cs typeface="Arial"/>
              </a:rPr>
              <a:t>Headquarters</a:t>
            </a:r>
            <a:endParaRPr lang="en-US" sz="1000" dirty="0">
              <a:solidFill>
                <a:srgbClr val="EB8024"/>
              </a:solidFill>
              <a:latin typeface="Arial"/>
              <a:ea typeface="ＭＳ Ｐゴシック" charset="0"/>
              <a:cs typeface="Arial"/>
            </a:endParaRPr>
          </a:p>
          <a:p>
            <a:pPr fontAlgn="base">
              <a:spcBef>
                <a:spcPct val="0"/>
              </a:spcBef>
              <a:spcAft>
                <a:spcPct val="0"/>
              </a:spcAft>
            </a:pPr>
            <a:r>
              <a:rPr lang="en-US" sz="1000" dirty="0">
                <a:solidFill>
                  <a:srgbClr val="000000"/>
                </a:solidFill>
                <a:latin typeface="Arial"/>
                <a:ea typeface="ＭＳ Ｐゴシック" charset="0"/>
                <a:cs typeface="Arial"/>
              </a:rPr>
              <a:t>303 Twin Dolphin Drive</a:t>
            </a:r>
            <a:br>
              <a:rPr lang="en-US" sz="1000" dirty="0">
                <a:solidFill>
                  <a:srgbClr val="000000"/>
                </a:solidFill>
                <a:latin typeface="Arial"/>
                <a:ea typeface="ＭＳ Ｐゴシック" charset="0"/>
                <a:cs typeface="Arial"/>
              </a:rPr>
            </a:br>
            <a:r>
              <a:rPr lang="en-US" sz="1000" dirty="0">
                <a:solidFill>
                  <a:srgbClr val="000000"/>
                </a:solidFill>
                <a:latin typeface="Arial"/>
                <a:ea typeface="ＭＳ Ｐゴシック" charset="0"/>
                <a:cs typeface="Arial"/>
              </a:rPr>
              <a:t>6th Floor</a:t>
            </a:r>
            <a:br>
              <a:rPr lang="en-US" sz="1000" dirty="0">
                <a:solidFill>
                  <a:srgbClr val="000000"/>
                </a:solidFill>
                <a:latin typeface="Arial"/>
                <a:ea typeface="ＭＳ Ｐゴシック" charset="0"/>
                <a:cs typeface="Arial"/>
              </a:rPr>
            </a:br>
            <a:r>
              <a:rPr lang="en-US" sz="1000" dirty="0">
                <a:solidFill>
                  <a:srgbClr val="000000"/>
                </a:solidFill>
                <a:latin typeface="Arial"/>
                <a:ea typeface="ＭＳ Ｐゴシック" charset="0"/>
                <a:cs typeface="Arial"/>
              </a:rPr>
              <a:t>Redwood City, CA 94065</a:t>
            </a:r>
            <a:br>
              <a:rPr lang="en-US" sz="1000" dirty="0">
                <a:solidFill>
                  <a:srgbClr val="000000"/>
                </a:solidFill>
                <a:latin typeface="Arial"/>
                <a:ea typeface="ＭＳ Ｐゴシック" charset="0"/>
                <a:cs typeface="Arial"/>
              </a:rPr>
            </a:br>
            <a:r>
              <a:rPr lang="en-US" sz="1000" dirty="0">
                <a:solidFill>
                  <a:srgbClr val="000000"/>
                </a:solidFill>
                <a:latin typeface="Arial"/>
                <a:ea typeface="ＭＳ Ｐゴシック" charset="0"/>
                <a:cs typeface="Arial"/>
              </a:rPr>
              <a:t>USA</a:t>
            </a:r>
          </a:p>
          <a:p>
            <a:pPr fontAlgn="base">
              <a:spcBef>
                <a:spcPct val="0"/>
              </a:spcBef>
              <a:spcAft>
                <a:spcPct val="0"/>
              </a:spcAft>
            </a:pPr>
            <a:r>
              <a:rPr lang="en-US" sz="1000" dirty="0">
                <a:solidFill>
                  <a:srgbClr val="000000"/>
                </a:solidFill>
                <a:latin typeface="Arial"/>
                <a:ea typeface="ＭＳ Ｐゴシック" charset="0"/>
                <a:cs typeface="Arial"/>
              </a:rPr>
              <a:t>Tel: +1 650 632 4310 </a:t>
            </a:r>
            <a:br>
              <a:rPr lang="en-US" sz="1000" dirty="0">
                <a:solidFill>
                  <a:srgbClr val="000000"/>
                </a:solidFill>
                <a:latin typeface="Arial"/>
                <a:ea typeface="ＭＳ Ｐゴシック" charset="0"/>
                <a:cs typeface="Arial"/>
              </a:rPr>
            </a:br>
            <a:r>
              <a:rPr lang="en-US" sz="1000" dirty="0">
                <a:solidFill>
                  <a:srgbClr val="000000"/>
                </a:solidFill>
                <a:latin typeface="Arial"/>
                <a:ea typeface="ＭＳ Ｐゴシック" charset="0"/>
                <a:cs typeface="Arial"/>
              </a:rPr>
              <a:t>Fax: +1 650 551 </a:t>
            </a:r>
            <a:r>
              <a:rPr lang="en-US" sz="1000" dirty="0" smtClean="0">
                <a:solidFill>
                  <a:srgbClr val="000000"/>
                </a:solidFill>
                <a:latin typeface="Arial"/>
                <a:ea typeface="ＭＳ Ｐゴシック" charset="0"/>
                <a:cs typeface="Arial"/>
              </a:rPr>
              <a:t>9901</a:t>
            </a:r>
            <a:endParaRPr lang="en-US" sz="1000" dirty="0">
              <a:solidFill>
                <a:srgbClr val="000000"/>
              </a:solidFill>
              <a:latin typeface="Arial"/>
              <a:ea typeface="ＭＳ Ｐゴシック" charset="0"/>
              <a:cs typeface="Arial"/>
            </a:endParaRPr>
          </a:p>
        </p:txBody>
      </p:sp>
      <p:sp>
        <p:nvSpPr>
          <p:cNvPr id="22" name="Shape 261"/>
          <p:cNvSpPr txBox="1">
            <a:spLocks/>
          </p:cNvSpPr>
          <p:nvPr/>
        </p:nvSpPr>
        <p:spPr>
          <a:xfrm>
            <a:off x="5943600" y="3657600"/>
            <a:ext cx="2743200" cy="457200"/>
          </a:xfrm>
          <a:prstGeom prst="rect">
            <a:avLst/>
          </a:prstGeom>
          <a:ln w="12700">
            <a:miter lim="400000"/>
          </a:ln>
          <a:extLst>
            <a:ext uri="{C572A759-6A51-4108-AA02-DFA0A04FC94B}">
              <ma14:wrappingTextBoxFlag xmlns="" xmlns:ma14="http://schemas.microsoft.com/office/mac/drawingml/2011/main" val="1"/>
            </a:ext>
          </a:extLst>
        </p:spPr>
        <p:txBody>
          <a:bodyPr lIns="91440" rIns="91440" anchor="ctr"/>
          <a:lstStyle>
            <a:lvl1pPr marL="342900" indent="-342900" algn="r">
              <a:spcBef>
                <a:spcPts val="300"/>
              </a:spcBef>
              <a:buSzTx/>
              <a:buFontTx/>
              <a:buNone/>
              <a:defRPr sz="1400">
                <a:solidFill>
                  <a:srgbClr val="FFFFFF"/>
                </a:solidFill>
                <a:latin typeface="Arial"/>
                <a:ea typeface="Arial"/>
                <a:cs typeface="Arial"/>
                <a:sym typeface="Arial"/>
              </a:defRPr>
            </a:lvl1pPr>
            <a:lvl2pPr marL="731519" indent="-274319">
              <a:spcBef>
                <a:spcPts val="500"/>
              </a:spcBef>
              <a:buSzPct val="100000"/>
              <a:buFont typeface="Arial"/>
              <a:buChar char="–"/>
              <a:defRPr sz="2000">
                <a:latin typeface="Arial"/>
                <a:ea typeface="Arial"/>
                <a:cs typeface="Arial"/>
                <a:sym typeface="Arial"/>
              </a:defRPr>
            </a:lvl2pPr>
            <a:lvl3pPr marL="1219200" indent="-304800">
              <a:spcBef>
                <a:spcPts val="500"/>
              </a:spcBef>
              <a:buSzPct val="100000"/>
              <a:buFont typeface="Arial"/>
              <a:buChar char="•"/>
              <a:defRPr sz="2400">
                <a:latin typeface="Arial"/>
                <a:ea typeface="Arial"/>
                <a:cs typeface="Arial"/>
                <a:sym typeface="Arial"/>
              </a:defRPr>
            </a:lvl3pPr>
            <a:lvl4pPr marL="1714500" indent="-342900">
              <a:spcBef>
                <a:spcPts val="500"/>
              </a:spcBef>
              <a:buSzPct val="100000"/>
              <a:buFont typeface="Arial"/>
              <a:buChar char="–"/>
              <a:defRPr sz="2400">
                <a:latin typeface="Arial"/>
                <a:ea typeface="Arial"/>
                <a:cs typeface="Arial"/>
                <a:sym typeface="Arial"/>
              </a:defRPr>
            </a:lvl4pPr>
            <a:lvl5pPr marL="726757" indent="-226695">
              <a:spcBef>
                <a:spcPts val="500"/>
              </a:spcBef>
              <a:buSzPct val="100000"/>
              <a:buFont typeface="Arial"/>
              <a:buChar char="»"/>
              <a:defRPr sz="2400">
                <a:latin typeface="Arial"/>
                <a:ea typeface="Arial"/>
                <a:cs typeface="Arial"/>
                <a:sym typeface="Arial"/>
              </a:defRPr>
            </a:lvl5pPr>
            <a:lvl6pPr marL="2560320" indent="-274320">
              <a:spcBef>
                <a:spcPts val="500"/>
              </a:spcBef>
              <a:buSzPct val="100000"/>
              <a:buFont typeface="Arial"/>
              <a:buChar char="•"/>
              <a:defRPr sz="2400">
                <a:latin typeface="Arial"/>
                <a:ea typeface="Arial"/>
                <a:cs typeface="Arial"/>
                <a:sym typeface="Arial"/>
              </a:defRPr>
            </a:lvl6pPr>
            <a:lvl7pPr marL="3017520" indent="-274320">
              <a:spcBef>
                <a:spcPts val="500"/>
              </a:spcBef>
              <a:buSzPct val="100000"/>
              <a:buFont typeface="Arial"/>
              <a:buChar char="•"/>
              <a:defRPr sz="2400">
                <a:latin typeface="Arial"/>
                <a:ea typeface="Arial"/>
                <a:cs typeface="Arial"/>
                <a:sym typeface="Arial"/>
              </a:defRPr>
            </a:lvl7pPr>
            <a:lvl8pPr marL="3474720" indent="-274320">
              <a:spcBef>
                <a:spcPts val="500"/>
              </a:spcBef>
              <a:buSzPct val="100000"/>
              <a:buFont typeface="Arial"/>
              <a:buChar char="•"/>
              <a:defRPr sz="2400">
                <a:latin typeface="Arial"/>
                <a:ea typeface="Arial"/>
                <a:cs typeface="Arial"/>
                <a:sym typeface="Arial"/>
              </a:defRPr>
            </a:lvl8pPr>
            <a:lvl9pPr marL="3931920" indent="-274320">
              <a:spcBef>
                <a:spcPts val="500"/>
              </a:spcBef>
              <a:buSzPct val="100000"/>
              <a:buFont typeface="Arial"/>
              <a:buChar char="•"/>
              <a:defRPr sz="2400">
                <a:latin typeface="Arial"/>
                <a:ea typeface="Arial"/>
                <a:cs typeface="Arial"/>
                <a:sym typeface="Arial"/>
              </a:defRPr>
            </a:lvl9pPr>
          </a:lstStyle>
          <a:p>
            <a:r>
              <a:rPr lang="en-US" sz="2800" b="1" dirty="0" smtClean="0">
                <a:solidFill>
                  <a:srgbClr val="000000"/>
                </a:solidFill>
              </a:rPr>
              <a:t>Thank you.</a:t>
            </a:r>
            <a:endParaRPr lang="en-US" sz="2800" b="1" dirty="0">
              <a:solidFill>
                <a:srgbClr val="000000"/>
              </a:solidFill>
            </a:endParaRPr>
          </a:p>
        </p:txBody>
      </p:sp>
      <p:sp>
        <p:nvSpPr>
          <p:cNvPr id="21" name="TextBox 20"/>
          <p:cNvSpPr txBox="1"/>
          <p:nvPr/>
        </p:nvSpPr>
        <p:spPr>
          <a:xfrm>
            <a:off x="7476149" y="6479441"/>
            <a:ext cx="1114666" cy="2462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1" hangingPunct="0">
              <a:lnSpc>
                <a:spcPct val="100000"/>
              </a:lnSpc>
              <a:spcBef>
                <a:spcPts val="0"/>
              </a:spcBef>
              <a:spcAft>
                <a:spcPts val="0"/>
              </a:spcAft>
              <a:buClrTx/>
              <a:buSzTx/>
              <a:buFontTx/>
              <a:buNone/>
              <a:tabLst/>
            </a:pPr>
            <a:r>
              <a:rPr lang="en-US" sz="1000" dirty="0">
                <a:solidFill>
                  <a:srgbClr val="000000"/>
                </a:solidFill>
                <a:ea typeface="ＭＳ Ｐゴシック" charset="0"/>
              </a:rPr>
              <a:t>www.aricent.com</a:t>
            </a:r>
          </a:p>
        </p:txBody>
      </p:sp>
    </p:spTree>
    <p:extLst>
      <p:ext uri="{BB962C8B-B14F-4D97-AF65-F5344CB8AC3E}">
        <p14:creationId xmlns:p14="http://schemas.microsoft.com/office/powerpoint/2010/main" val="246405919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Think of unit test cases for a function that performs binary search for an integer in an array of integers.</a:t>
            </a:r>
          </a:p>
          <a:p>
            <a:endParaRPr lang="en-US" dirty="0"/>
          </a:p>
        </p:txBody>
      </p:sp>
      <p:sp>
        <p:nvSpPr>
          <p:cNvPr id="3" name="Title 2"/>
          <p:cNvSpPr>
            <a:spLocks noGrp="1"/>
          </p:cNvSpPr>
          <p:nvPr>
            <p:ph type="title"/>
          </p:nvPr>
        </p:nvSpPr>
        <p:spPr/>
        <p:txBody>
          <a:bodyPr/>
          <a:lstStyle/>
          <a:p>
            <a:r>
              <a:rPr lang="en-US" dirty="0"/>
              <a:t>Some thinking…</a:t>
            </a:r>
          </a:p>
        </p:txBody>
      </p:sp>
      <p:sp>
        <p:nvSpPr>
          <p:cNvPr id="4" name="Slide Number Placeholder 3"/>
          <p:cNvSpPr>
            <a:spLocks noGrp="1"/>
          </p:cNvSpPr>
          <p:nvPr>
            <p:ph type="sldNum" sz="quarter" idx="4"/>
          </p:nvPr>
        </p:nvSpPr>
        <p:spPr/>
        <p:txBody>
          <a:bodyPr/>
          <a:lstStyle/>
          <a:p>
            <a:fld id="{7C28F666-401F-4D3F-91D7-F1926E7E74D7}" type="slidenum">
              <a:rPr lang="en-US" smtClean="0"/>
              <a:pPr/>
              <a:t>6</a:t>
            </a:fld>
            <a:endParaRPr lang="en-US" dirty="0"/>
          </a:p>
        </p:txBody>
      </p:sp>
    </p:spTree>
    <p:extLst>
      <p:ext uri="{BB962C8B-B14F-4D97-AF65-F5344CB8AC3E}">
        <p14:creationId xmlns:p14="http://schemas.microsoft.com/office/powerpoint/2010/main" val="418764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8811" y="1290918"/>
            <a:ext cx="8229600" cy="4819259"/>
          </a:xfrm>
        </p:spPr>
        <p:txBody>
          <a:bodyPr/>
          <a:lstStyle/>
          <a:p>
            <a:r>
              <a:rPr lang="en-GB" dirty="0"/>
              <a:t>Test cases for this function:</a:t>
            </a:r>
          </a:p>
          <a:p>
            <a:pPr lvl="2"/>
            <a:r>
              <a:rPr lang="en-GB" dirty="0"/>
              <a:t>Search an array with no elements</a:t>
            </a:r>
          </a:p>
          <a:p>
            <a:pPr lvl="2"/>
            <a:r>
              <a:rPr lang="en-GB" dirty="0"/>
              <a:t>Search an array with one element and a trial value that is:</a:t>
            </a:r>
          </a:p>
          <a:p>
            <a:pPr lvl="3"/>
            <a:r>
              <a:rPr lang="en-GB" dirty="0"/>
              <a:t>&lt; the single element in the array</a:t>
            </a:r>
          </a:p>
          <a:p>
            <a:pPr lvl="3"/>
            <a:r>
              <a:rPr lang="en-GB" dirty="0"/>
              <a:t>= the single element in the array</a:t>
            </a:r>
          </a:p>
          <a:p>
            <a:pPr lvl="3"/>
            <a:r>
              <a:rPr lang="en-GB" dirty="0"/>
              <a:t>&gt; the single element in the array</a:t>
            </a:r>
          </a:p>
          <a:p>
            <a:pPr lvl="2"/>
            <a:r>
              <a:rPr lang="en-GB" dirty="0"/>
              <a:t>Search an array with two elements and trial values that:</a:t>
            </a:r>
          </a:p>
          <a:p>
            <a:pPr lvl="3"/>
            <a:r>
              <a:rPr lang="en-GB" dirty="0"/>
              <a:t>Check all five possible positions</a:t>
            </a:r>
          </a:p>
          <a:p>
            <a:pPr lvl="2"/>
            <a:r>
              <a:rPr lang="en-GB" dirty="0"/>
              <a:t>Check </a:t>
            </a:r>
            <a:r>
              <a:rPr lang="en-GB" dirty="0" err="1"/>
              <a:t>behavior</a:t>
            </a:r>
            <a:r>
              <a:rPr lang="en-GB" dirty="0"/>
              <a:t> with duplicate elements in the array and trial values</a:t>
            </a:r>
          </a:p>
          <a:p>
            <a:pPr lvl="3"/>
            <a:r>
              <a:rPr lang="en-GB" dirty="0"/>
              <a:t>&lt; the value in the array</a:t>
            </a:r>
          </a:p>
          <a:p>
            <a:pPr lvl="3"/>
            <a:r>
              <a:rPr lang="en-GB" dirty="0"/>
              <a:t>= the value in the array</a:t>
            </a:r>
          </a:p>
          <a:p>
            <a:pPr lvl="3"/>
            <a:r>
              <a:rPr lang="en-GB" dirty="0"/>
              <a:t>&gt; the value in the array</a:t>
            </a:r>
          </a:p>
          <a:p>
            <a:pPr lvl="2"/>
            <a:r>
              <a:rPr lang="en-GB" dirty="0"/>
              <a:t>Search an array with three elements as with 2 elements</a:t>
            </a:r>
          </a:p>
          <a:p>
            <a:pPr lvl="2"/>
            <a:r>
              <a:rPr lang="en-GB" dirty="0"/>
              <a:t>Search an array with four elements as with 2 and 3 elements</a:t>
            </a:r>
          </a:p>
          <a:p>
            <a:endParaRPr lang="en-US" dirty="0"/>
          </a:p>
        </p:txBody>
      </p:sp>
      <p:sp>
        <p:nvSpPr>
          <p:cNvPr id="3" name="Title 2"/>
          <p:cNvSpPr>
            <a:spLocks noGrp="1"/>
          </p:cNvSpPr>
          <p:nvPr>
            <p:ph type="title"/>
          </p:nvPr>
        </p:nvSpPr>
        <p:spPr/>
        <p:txBody>
          <a:bodyPr/>
          <a:lstStyle/>
          <a:p>
            <a:r>
              <a:rPr lang="en-GB" dirty="0"/>
              <a:t>Test cases</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7</a:t>
            </a:fld>
            <a:endParaRPr lang="en-US" dirty="0"/>
          </a:p>
        </p:txBody>
      </p:sp>
    </p:spTree>
    <p:extLst>
      <p:ext uri="{BB962C8B-B14F-4D97-AF65-F5344CB8AC3E}">
        <p14:creationId xmlns:p14="http://schemas.microsoft.com/office/powerpoint/2010/main" val="5014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body" idx="4294967295"/>
          </p:nvPr>
        </p:nvSpPr>
        <p:spPr>
          <a:xfrm>
            <a:off x="330200" y="2730500"/>
            <a:ext cx="7013575" cy="1397000"/>
          </a:xfrm>
          <a:prstGeom prst="rect">
            <a:avLst/>
          </a:prstGeom>
        </p:spPr>
        <p:txBody>
          <a:bodyPr lIns="0" tIns="0" rIns="0" bIns="0">
            <a:normAutofit/>
          </a:bodyPr>
          <a:lstStyle/>
          <a:p>
            <a:pPr marL="0" lvl="0" indent="0" algn="ctr">
              <a:buNone/>
              <a:defRPr sz="1800" cap="none">
                <a:solidFill>
                  <a:srgbClr val="000000"/>
                </a:solidFill>
              </a:defRPr>
            </a:pPr>
            <a:r>
              <a:rPr lang="en-GB" sz="2800" dirty="0">
                <a:solidFill>
                  <a:schemeClr val="bg1"/>
                </a:solidFill>
              </a:rPr>
              <a:t>Testing during construction</a:t>
            </a:r>
            <a:endParaRPr lang="en-US" sz="1500" b="1" dirty="0" smtClean="0">
              <a:solidFill>
                <a:srgbClr val="EB8024"/>
              </a:solidFill>
              <a:latin typeface="Arial Bold"/>
              <a:ea typeface="Arial Bold"/>
              <a:cs typeface="Arial Bold"/>
              <a:sym typeface="Arial Bold"/>
            </a:endParaRPr>
          </a:p>
        </p:txBody>
      </p:sp>
      <p:sp>
        <p:nvSpPr>
          <p:cNvPr id="3" name="Rectangle 2"/>
          <p:cNvSpPr/>
          <p:nvPr/>
        </p:nvSpPr>
        <p:spPr>
          <a:xfrm>
            <a:off x="0" y="-9769"/>
            <a:ext cx="9144000" cy="91913"/>
          </a:xfrm>
          <a:prstGeom prst="rect">
            <a:avLst/>
          </a:prstGeom>
          <a:solidFill>
            <a:srgbClr val="EB8024"/>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9" name="Slide Number Placeholder 1"/>
          <p:cNvSpPr>
            <a:spLocks noGrp="1"/>
          </p:cNvSpPr>
          <p:nvPr>
            <p:ph type="sldNum" sz="quarter" idx="10"/>
          </p:nvPr>
        </p:nvSpPr>
        <p:spPr>
          <a:xfrm>
            <a:off x="8674008" y="6618215"/>
            <a:ext cx="128766" cy="153192"/>
          </a:xfrm>
        </p:spPr>
        <p:txBody>
          <a:bodyPr/>
          <a:lstStyle/>
          <a:p>
            <a:fld id="{816B6871-7541-1541-80D1-FA6368ACC0B1}" type="slidenum">
              <a:rPr lang="en-US" smtClean="0"/>
              <a:pPr/>
              <a:t>8</a:t>
            </a:fld>
            <a:endParaRPr lang="en-US" dirty="0"/>
          </a:p>
        </p:txBody>
      </p:sp>
    </p:spTree>
    <p:extLst>
      <p:ext uri="{BB962C8B-B14F-4D97-AF65-F5344CB8AC3E}">
        <p14:creationId xmlns:p14="http://schemas.microsoft.com/office/powerpoint/2010/main" val="147037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GB" dirty="0"/>
              <a:t>Thinking about testing as you write a pseudo code/program will lead to better code, because that’s when you know best what the code should do</a:t>
            </a:r>
          </a:p>
          <a:p>
            <a:pPr>
              <a:buFont typeface="Arial" pitchFamily="34" charset="0"/>
              <a:buChar char="•"/>
            </a:pPr>
            <a:endParaRPr lang="en-GB" dirty="0"/>
          </a:p>
          <a:p>
            <a:pPr>
              <a:buFont typeface="Arial" pitchFamily="34" charset="0"/>
              <a:buChar char="•"/>
            </a:pPr>
            <a:r>
              <a:rPr lang="en-GB" dirty="0"/>
              <a:t>Thus, think about possible test cases and keep writing them down while coding. Also, consider while coding what kind of code is required to test a particular functionality (and execute the test case)</a:t>
            </a:r>
          </a:p>
          <a:p>
            <a:endParaRPr lang="en-US" dirty="0"/>
          </a:p>
        </p:txBody>
      </p:sp>
      <p:sp>
        <p:nvSpPr>
          <p:cNvPr id="3" name="Title 2"/>
          <p:cNvSpPr>
            <a:spLocks noGrp="1"/>
          </p:cNvSpPr>
          <p:nvPr>
            <p:ph type="title"/>
          </p:nvPr>
        </p:nvSpPr>
        <p:spPr>
          <a:xfrm>
            <a:off x="673269" y="327385"/>
            <a:ext cx="8229590" cy="981462"/>
          </a:xfrm>
        </p:spPr>
        <p:txBody>
          <a:bodyPr/>
          <a:lstStyle/>
          <a:p>
            <a:r>
              <a:rPr lang="en-GB" dirty="0"/>
              <a:t>Creating test cases during low level design and coding</a:t>
            </a:r>
            <a:endParaRPr lang="en-US" dirty="0"/>
          </a:p>
        </p:txBody>
      </p:sp>
      <p:sp>
        <p:nvSpPr>
          <p:cNvPr id="4" name="Slide Number Placeholder 3"/>
          <p:cNvSpPr>
            <a:spLocks noGrp="1"/>
          </p:cNvSpPr>
          <p:nvPr>
            <p:ph type="sldNum" sz="quarter" idx="4"/>
          </p:nvPr>
        </p:nvSpPr>
        <p:spPr/>
        <p:txBody>
          <a:bodyPr/>
          <a:lstStyle/>
          <a:p>
            <a:fld id="{7C28F666-401F-4D3F-91D7-F1926E7E74D7}" type="slidenum">
              <a:rPr lang="en-US" smtClean="0"/>
              <a:pPr/>
              <a:t>9</a:t>
            </a:fld>
            <a:endParaRPr lang="en-US" dirty="0"/>
          </a:p>
        </p:txBody>
      </p:sp>
    </p:spTree>
    <p:extLst>
      <p:ext uri="{BB962C8B-B14F-4D97-AF65-F5344CB8AC3E}">
        <p14:creationId xmlns:p14="http://schemas.microsoft.com/office/powerpoint/2010/main" val="385125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eneric page">
  <a:themeElements>
    <a:clrScheme name="aircent">
      <a:dk1>
        <a:srgbClr val="685F57"/>
      </a:dk1>
      <a:lt1>
        <a:srgbClr val="AFA9A6"/>
      </a:lt1>
      <a:dk2>
        <a:srgbClr val="C7C2BA"/>
      </a:dk2>
      <a:lt2>
        <a:srgbClr val="A3A3A3"/>
      </a:lt2>
      <a:accent1>
        <a:srgbClr val="FCB720"/>
      </a:accent1>
      <a:accent2>
        <a:srgbClr val="EB8024"/>
      </a:accent2>
      <a:accent3>
        <a:srgbClr val="C4212C"/>
      </a:accent3>
      <a:accent4>
        <a:srgbClr val="A1C6CF"/>
      </a:accent4>
      <a:accent5>
        <a:srgbClr val="92A2BD"/>
      </a:accent5>
      <a:accent6>
        <a:srgbClr val="44697D"/>
      </a:accent6>
      <a:hlink>
        <a:srgbClr val="685F57"/>
      </a:hlink>
      <a:folHlink>
        <a:srgbClr val="00000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4ACC585A0DA6439F7498376D986EEF" ma:contentTypeVersion="1" ma:contentTypeDescription="Create a new document." ma:contentTypeScope="" ma:versionID="706a405310469223f85d951dbe86b06b">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83D140-7218-4AF7-A18E-82053FAA04CB}">
  <ds:schemaRefs>
    <ds:schemaRef ds:uri="http://schemas.microsoft.com/sharepoint/v3/contenttype/forms"/>
  </ds:schemaRefs>
</ds:datastoreItem>
</file>

<file path=customXml/itemProps2.xml><?xml version="1.0" encoding="utf-8"?>
<ds:datastoreItem xmlns:ds="http://schemas.openxmlformats.org/officeDocument/2006/customXml" ds:itemID="{7E204B1F-1A1F-4E56-98B5-4E650D4C38E1}">
  <ds:schemaRefs>
    <ds:schemaRef ds:uri="http://www.w3.org/XML/1998/namespace"/>
    <ds:schemaRef ds:uri="http://schemas.microsoft.com/sharepoint/v3"/>
    <ds:schemaRef ds:uri="http://schemas.microsoft.com/office/2006/documentManagement/types"/>
    <ds:schemaRef ds:uri="http://purl.org/dc/elements/1.1/"/>
    <ds:schemaRef ds:uri="http://purl.org/dc/dcmitype/"/>
    <ds:schemaRef ds:uri="http://schemas.openxmlformats.org/package/2006/metadata/core-properties"/>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DA5A40EC-666B-4793-B3BF-F55DF89CEA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1921</TotalTime>
  <Words>2491</Words>
  <Application>Microsoft Office PowerPoint</Application>
  <PresentationFormat>On-screen Show (4:3)</PresentationFormat>
  <Paragraphs>360</Paragraphs>
  <Slides>50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50</vt:i4>
      </vt:variant>
    </vt:vector>
  </HeadingPairs>
  <TitlesOfParts>
    <vt:vector size="60" baseType="lpstr">
      <vt:lpstr>MS PGothic</vt:lpstr>
      <vt:lpstr>Arial</vt:lpstr>
      <vt:lpstr>Arial Bold</vt:lpstr>
      <vt:lpstr>Calibri</vt:lpstr>
      <vt:lpstr>Courier New</vt:lpstr>
      <vt:lpstr>Helvetica</vt:lpstr>
      <vt:lpstr>Wingdings</vt:lpstr>
      <vt:lpstr>ヒラギノ角ゴ Pro W3</vt:lpstr>
      <vt:lpstr>Generic page</vt:lpstr>
      <vt:lpstr>Title page</vt:lpstr>
      <vt:lpstr>PowerPoint Presentation</vt:lpstr>
      <vt:lpstr>Objectives</vt:lpstr>
      <vt:lpstr>Unit Testing </vt:lpstr>
      <vt:lpstr>Limitations of Unit Testing</vt:lpstr>
      <vt:lpstr>Unit Testing Phase</vt:lpstr>
      <vt:lpstr>Some thinking…</vt:lpstr>
      <vt:lpstr>Test cases</vt:lpstr>
      <vt:lpstr>PowerPoint Presentation</vt:lpstr>
      <vt:lpstr>Creating test cases during low level design and coding</vt:lpstr>
      <vt:lpstr>Creating test cases during low level design and coding</vt:lpstr>
      <vt:lpstr>Test as you code</vt:lpstr>
      <vt:lpstr>Boundary Condition testing</vt:lpstr>
      <vt:lpstr>Boundary Condition testing</vt:lpstr>
      <vt:lpstr>Test as you code</vt:lpstr>
      <vt:lpstr>Test pre and post conditions</vt:lpstr>
      <vt:lpstr>Test pre and post conditions</vt:lpstr>
      <vt:lpstr>Test as you code</vt:lpstr>
      <vt:lpstr>PowerPoint Presentation</vt:lpstr>
      <vt:lpstr>Entry Criteria for Unit Testing</vt:lpstr>
      <vt:lpstr>PowerPoint Presentation</vt:lpstr>
      <vt:lpstr>Unit Test Cases</vt:lpstr>
      <vt:lpstr>Test simplest routines first</vt:lpstr>
      <vt:lpstr>Test simplest routines first</vt:lpstr>
      <vt:lpstr>Structured basis test cases</vt:lpstr>
      <vt:lpstr>Structured basis test cases</vt:lpstr>
      <vt:lpstr>Data Flow Test cases</vt:lpstr>
      <vt:lpstr>Data Flow Test cases</vt:lpstr>
      <vt:lpstr>Data Flow Test cases</vt:lpstr>
      <vt:lpstr>Equivalence Partitioning</vt:lpstr>
      <vt:lpstr>Error Guessing</vt:lpstr>
      <vt:lpstr>Unit Test Plan and Report </vt:lpstr>
      <vt:lpstr>Requirement Traceability Matrix</vt:lpstr>
      <vt:lpstr>PowerPoint Presentation</vt:lpstr>
      <vt:lpstr>Stubs for Unit Testing</vt:lpstr>
      <vt:lpstr>Stubs for Unit Testing</vt:lpstr>
      <vt:lpstr>PowerPoint Presentation</vt:lpstr>
      <vt:lpstr>Executing the test cases</vt:lpstr>
      <vt:lpstr>PowerPoint Presentation</vt:lpstr>
      <vt:lpstr>Code Coverage Analysis</vt:lpstr>
      <vt:lpstr>Code Coverage Analysis</vt:lpstr>
      <vt:lpstr>Steps of Code Coverage Analysis</vt:lpstr>
      <vt:lpstr>Code Coverage results from Rational PureCov</vt:lpstr>
      <vt:lpstr>GNU Coverage Tool gcov</vt:lpstr>
      <vt:lpstr>Code Coverage is incremental</vt:lpstr>
      <vt:lpstr>PowerPoint Presentation</vt:lpstr>
      <vt:lpstr>Exit Criteria for Unit Testing</vt:lpstr>
      <vt:lpstr>References and Further Reading</vt:lpstr>
      <vt:lpstr>Disclaimer</vt:lpstr>
      <vt:lpstr>Revision History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and Guidelines</dc:title>
  <dc:creator>gur37018</dc:creator>
  <cp:lastModifiedBy>Soma Tiwari</cp:lastModifiedBy>
  <cp:revision>64</cp:revision>
  <cp:lastPrinted>2014-06-25T07:12:46Z</cp:lastPrinted>
  <dcterms:created xsi:type="dcterms:W3CDTF">2014-07-14T10:52:02Z</dcterms:created>
  <dcterms:modified xsi:type="dcterms:W3CDTF">2016-04-19T06:57:21Z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0x010100CB4ACC585A0DA6439F7498376D986EEF</vt:lpwstr>
  </property>
  <property fmtid="{D5CDD505-2E9C-101B-9397-08002B2CF9AE}" pid="4" name="Order">
    <vt:r8>60500</vt:r8>
  </property>
  <property fmtid="{D5CDD505-2E9C-101B-9397-08002B2CF9AE}" pid="5" name="TemplateUrl">
    <vt:lpwstr/>
  </property>
  <property fmtid="{D5CDD505-2E9C-101B-9397-08002B2CF9AE}" pid="6" name="_SourceUrl">
    <vt:lpwstr/>
  </property>
  <property fmtid="{D5CDD505-2E9C-101B-9397-08002B2CF9AE}" pid="7" name="_SharedFileIndex">
    <vt:lpwstr/>
  </property>
  <property fmtid="{D5CDD505-2E9C-101B-9397-08002B2CF9AE}" pid="8" name="xd_Signature">
    <vt:bool>false</vt:bool>
  </property>
  <property fmtid="{D5CDD505-2E9C-101B-9397-08002B2CF9AE}" pid="9" name="xd_ProgID">
    <vt:lpwstr/>
  </property>
</Properties>
</file>