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47"/>
  </p:notesMasterIdLst>
  <p:handoutMasterIdLst>
    <p:handoutMasterId r:id="rId48"/>
  </p:handoutMasterIdLst>
  <p:sldIdLst>
    <p:sldId id="372" r:id="rId6"/>
    <p:sldId id="373" r:id="rId7"/>
    <p:sldId id="461" r:id="rId8"/>
    <p:sldId id="492" r:id="rId9"/>
    <p:sldId id="493" r:id="rId10"/>
    <p:sldId id="494" r:id="rId11"/>
    <p:sldId id="495" r:id="rId12"/>
    <p:sldId id="496" r:id="rId13"/>
    <p:sldId id="497" r:id="rId14"/>
    <p:sldId id="499" r:id="rId15"/>
    <p:sldId id="500" r:id="rId16"/>
    <p:sldId id="501" r:id="rId17"/>
    <p:sldId id="502" r:id="rId18"/>
    <p:sldId id="503" r:id="rId19"/>
    <p:sldId id="504" r:id="rId20"/>
    <p:sldId id="505" r:id="rId21"/>
    <p:sldId id="506" r:id="rId22"/>
    <p:sldId id="507" r:id="rId23"/>
    <p:sldId id="529" r:id="rId24"/>
    <p:sldId id="508" r:id="rId25"/>
    <p:sldId id="509" r:id="rId26"/>
    <p:sldId id="511" r:id="rId27"/>
    <p:sldId id="528" r:id="rId28"/>
    <p:sldId id="534" r:id="rId29"/>
    <p:sldId id="498" r:id="rId30"/>
    <p:sldId id="512" r:id="rId31"/>
    <p:sldId id="513" r:id="rId32"/>
    <p:sldId id="514" r:id="rId33"/>
    <p:sldId id="515" r:id="rId34"/>
    <p:sldId id="516" r:id="rId35"/>
    <p:sldId id="533" r:id="rId36"/>
    <p:sldId id="517" r:id="rId37"/>
    <p:sldId id="535" r:id="rId38"/>
    <p:sldId id="518" r:id="rId39"/>
    <p:sldId id="532" r:id="rId40"/>
    <p:sldId id="536" r:id="rId41"/>
    <p:sldId id="527" r:id="rId42"/>
    <p:sldId id="530" r:id="rId43"/>
    <p:sldId id="519" r:id="rId44"/>
    <p:sldId id="491" r:id="rId45"/>
    <p:sldId id="475" r:id="rId46"/>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66" autoAdjust="0"/>
    <p:restoredTop sz="94637" autoAdjust="0"/>
  </p:normalViewPr>
  <p:slideViewPr>
    <p:cSldViewPr snapToGrid="0">
      <p:cViewPr varScale="1">
        <p:scale>
          <a:sx n="67" d="100"/>
          <a:sy n="67" d="100"/>
        </p:scale>
        <p:origin x="1344" y="77"/>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18/10/2016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10/18/2016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--archive Copy the files and directories and all of their attributes,</a:t>
            </a:r>
          </a:p>
          <a:p>
            <a:r>
              <a:rPr lang="en-US" sz="1200" b="0" i="0" u="none" strike="noStrike" kern="1200" baseline="0" dirty="0" smtClean="0">
                <a:solidFill>
                  <a:schemeClr val="tx1"/>
                </a:solidFill>
                <a:latin typeface="+mn-lt"/>
                <a:ea typeface="+mn-ea"/>
                <a:cs typeface="+mn-cs"/>
              </a:rPr>
              <a:t>including ownerships and permissions. Normally,</a:t>
            </a:r>
          </a:p>
          <a:p>
            <a:r>
              <a:rPr lang="en-US" sz="1200" b="0" i="0" u="none" strike="noStrike" kern="1200" baseline="0" dirty="0" smtClean="0">
                <a:solidFill>
                  <a:schemeClr val="tx1"/>
                </a:solidFill>
                <a:latin typeface="+mn-lt"/>
                <a:ea typeface="+mn-ea"/>
                <a:cs typeface="+mn-cs"/>
              </a:rPr>
              <a:t>copies take on the default attributes of the user</a:t>
            </a:r>
          </a:p>
          <a:p>
            <a:r>
              <a:rPr lang="en-US" sz="1200" b="0" i="0" u="none" strike="noStrike" kern="1200" baseline="0" dirty="0" smtClean="0">
                <a:solidFill>
                  <a:schemeClr val="tx1"/>
                </a:solidFill>
                <a:latin typeface="+mn-lt"/>
                <a:ea typeface="+mn-ea"/>
                <a:cs typeface="+mn-cs"/>
              </a:rPr>
              <a:t>performing the copy.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--interactive Before overwriting an existing file, prompt the user for</a:t>
            </a:r>
          </a:p>
          <a:p>
            <a:r>
              <a:rPr lang="en-US" sz="1200" b="0" i="0" u="none" strike="noStrike" kern="1200" baseline="0" dirty="0" smtClean="0">
                <a:solidFill>
                  <a:schemeClr val="tx1"/>
                </a:solidFill>
                <a:latin typeface="+mn-lt"/>
                <a:ea typeface="+mn-ea"/>
                <a:cs typeface="+mn-cs"/>
              </a:rPr>
              <a:t>confirmation. If this option is not specified, </a:t>
            </a:r>
            <a:r>
              <a:rPr lang="en-US" sz="1200" b="0" i="0" u="none" strike="noStrike" kern="1200" baseline="0" dirty="0" err="1" smtClean="0">
                <a:solidFill>
                  <a:schemeClr val="tx1"/>
                </a:solidFill>
                <a:latin typeface="+mn-lt"/>
                <a:ea typeface="+mn-ea"/>
                <a:cs typeface="+mn-cs"/>
              </a:rPr>
              <a:t>cp</a:t>
            </a:r>
            <a:r>
              <a:rPr lang="en-US" sz="1200" b="0" i="0" u="none" strike="noStrike" kern="1200" baseline="0" dirty="0" smtClean="0">
                <a:solidFill>
                  <a:schemeClr val="tx1"/>
                </a:solidFill>
                <a:latin typeface="+mn-lt"/>
                <a:ea typeface="+mn-ea"/>
                <a:cs typeface="+mn-cs"/>
              </a:rPr>
              <a:t> will</a:t>
            </a:r>
          </a:p>
          <a:p>
            <a:r>
              <a:rPr lang="en-US" sz="1200" b="0" i="0" u="none" strike="noStrike" kern="1200" baseline="0" dirty="0" smtClean="0">
                <a:solidFill>
                  <a:schemeClr val="tx1"/>
                </a:solidFill>
                <a:latin typeface="+mn-lt"/>
                <a:ea typeface="+mn-ea"/>
                <a:cs typeface="+mn-cs"/>
              </a:rPr>
              <a:t>silently overwrite files.</a:t>
            </a:r>
            <a:endParaRPr lang="en-US" b="0"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11</a:t>
            </a:fld>
            <a:endParaRPr lang="en-US"/>
          </a:p>
        </p:txBody>
      </p:sp>
    </p:spTree>
    <p:extLst>
      <p:ext uri="{BB962C8B-B14F-4D97-AF65-F5344CB8AC3E}">
        <p14:creationId xmlns:p14="http://schemas.microsoft.com/office/powerpoint/2010/main" val="90459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36</a:t>
            </a:fld>
            <a:endParaRPr lang="en-US"/>
          </a:p>
        </p:txBody>
      </p:sp>
    </p:spTree>
    <p:extLst>
      <p:ext uri="{BB962C8B-B14F-4D97-AF65-F5344CB8AC3E}">
        <p14:creationId xmlns:p14="http://schemas.microsoft.com/office/powerpoint/2010/main" val="300991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Deadlocks and </a:t>
            </a:r>
            <a:r>
              <a:rPr lang="en-US" sz="1200" b="0" i="0" kern="1200" dirty="0" err="1" smtClean="0">
                <a:solidFill>
                  <a:schemeClr val="tx1"/>
                </a:solidFill>
                <a:effectLst/>
                <a:latin typeface="+mn-lt"/>
                <a:ea typeface="+mn-ea"/>
                <a:cs typeface="+mn-cs"/>
              </a:rPr>
              <a:t>livelocks</a:t>
            </a:r>
            <a:r>
              <a:rPr lang="en-US" sz="1200" b="0" i="0" kern="1200" dirty="0" smtClean="0">
                <a:solidFill>
                  <a:schemeClr val="tx1"/>
                </a:solidFill>
                <a:effectLst/>
                <a:latin typeface="+mn-lt"/>
                <a:ea typeface="+mn-ea"/>
                <a:cs typeface="+mn-cs"/>
              </a:rPr>
              <a:t> refer to situations in which programs use locking semantics to guard sections of code against two or more threads of execution attempting access simultaneously. Typically, this involves modifying global data, but is by no means limited to that context. Without these capabilities, developers are left to guess for themselves how their programs will operate at runtime.</a:t>
            </a: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37</a:t>
            </a:fld>
            <a:endParaRPr lang="en-US"/>
          </a:p>
        </p:txBody>
      </p:sp>
    </p:spTree>
    <p:extLst>
      <p:ext uri="{BB962C8B-B14F-4D97-AF65-F5344CB8AC3E}">
        <p14:creationId xmlns:p14="http://schemas.microsoft.com/office/powerpoint/2010/main" val="184658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Un-validated user input:</a:t>
            </a:r>
            <a:r>
              <a:rPr lang="en-US" sz="1200" baseline="0" dirty="0" smtClean="0"/>
              <a:t> </a:t>
            </a:r>
            <a:r>
              <a:rPr lang="en-US" dirty="0" smtClean="0"/>
              <a:t>Whenever input is accepted from the user or the outside environment, it should be validated for type, length, format, and range before it is used. Until properly validated, the data is said to be tainted. The SV.TAINTED family of checkers looks for the use of tainted data in code.</a:t>
            </a:r>
          </a:p>
          <a:p>
            <a:r>
              <a:rPr lang="en-US" dirty="0" smtClean="0"/>
              <a:t>Vulnerability: </a:t>
            </a:r>
          </a:p>
          <a:p>
            <a:r>
              <a:rPr lang="en-US" dirty="0" smtClean="0">
                <a:effectLst/>
              </a:rPr>
              <a:t/>
            </a:r>
            <a:br>
              <a:rPr lang="en-US" dirty="0" smtClean="0">
                <a:effectLst/>
              </a:rPr>
            </a:br>
            <a:r>
              <a:rPr lang="en-US" b="0" dirty="0" smtClean="0">
                <a:effectLst/>
              </a:rPr>
              <a:t>abnormal end</a:t>
            </a:r>
            <a:r>
              <a:rPr lang="en-US" dirty="0" smtClean="0">
                <a:effectLst/>
              </a:rPr>
              <a:t/>
            </a:r>
            <a:br>
              <a:rPr lang="en-US" dirty="0" smtClean="0">
                <a:effectLst/>
              </a:rPr>
            </a:br>
            <a:r>
              <a:rPr lang="en-US" dirty="0" smtClean="0">
                <a:effectLst/>
              </a:rPr>
              <a:t>Termination of a process prior to completion.</a:t>
            </a:r>
          </a:p>
          <a:p>
            <a:r>
              <a:rPr lang="en-US" b="0" dirty="0" smtClean="0">
                <a:effectLst/>
              </a:rPr>
              <a:t>critical sections</a:t>
            </a:r>
            <a:r>
              <a:rPr lang="en-US" dirty="0" smtClean="0">
                <a:effectLst/>
              </a:rPr>
              <a:t/>
            </a:r>
            <a:br>
              <a:rPr lang="en-US" dirty="0" smtClean="0">
                <a:effectLst/>
              </a:rPr>
            </a:br>
            <a:r>
              <a:rPr lang="en-US" dirty="0" smtClean="0">
                <a:effectLst/>
              </a:rPr>
              <a:t>Code that accesses shared data, and that would otherwise be protected from data races.</a:t>
            </a:r>
          </a:p>
          <a:p>
            <a:r>
              <a:rPr lang="en-US" b="0" dirty="0" smtClean="0">
                <a:effectLst/>
              </a:rPr>
              <a:t>dangling pointer</a:t>
            </a:r>
            <a:r>
              <a:rPr lang="en-US" dirty="0" smtClean="0">
                <a:effectLst/>
              </a:rPr>
              <a:t/>
            </a:r>
            <a:br>
              <a:rPr lang="en-US" dirty="0" smtClean="0">
                <a:effectLst/>
              </a:rPr>
            </a:br>
            <a:r>
              <a:rPr lang="en-US" dirty="0" smtClean="0">
                <a:effectLst/>
              </a:rPr>
              <a:t>A pointer to deallocated memory.</a:t>
            </a: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22</a:t>
            </a:fld>
            <a:endParaRPr lang="en-US"/>
          </a:p>
        </p:txBody>
      </p:sp>
    </p:spTree>
    <p:extLst>
      <p:ext uri="{BB962C8B-B14F-4D97-AF65-F5344CB8AC3E}">
        <p14:creationId xmlns:p14="http://schemas.microsoft.com/office/powerpoint/2010/main" val="324638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conditional statement at line 9, function </a:t>
            </a:r>
            <a:r>
              <a:rPr lang="en-US" dirty="0" err="1" smtClean="0"/>
              <a:t>xmalloc</a:t>
            </a:r>
            <a:r>
              <a:rPr lang="en-US" dirty="0" smtClean="0"/>
              <a:t> may pass a null pointer to function </a:t>
            </a:r>
            <a:r>
              <a:rPr lang="en-US" dirty="0" err="1" smtClean="0"/>
              <a:t>npd_func_might</a:t>
            </a:r>
            <a:r>
              <a:rPr lang="en-US" dirty="0" smtClean="0"/>
              <a:t> and then </a:t>
            </a:r>
            <a:r>
              <a:rPr lang="en-US" dirty="0" err="1" smtClean="0"/>
              <a:t>xstrcpy</a:t>
            </a:r>
            <a:r>
              <a:rPr lang="en-US" dirty="0" smtClean="0"/>
              <a:t>, in which it's dereferenced, depending on the condition at line 16. This type of vulnerability can produce unexpected and unintended results.</a:t>
            </a:r>
          </a:p>
          <a:p>
            <a:endParaRPr lang="en-US" dirty="0" smtClean="0"/>
          </a:p>
          <a:p>
            <a:r>
              <a:rPr lang="en-US" dirty="0" smtClean="0"/>
              <a:t>In the fixed code, *</a:t>
            </a:r>
            <a:r>
              <a:rPr lang="en-US" dirty="0" err="1" smtClean="0"/>
              <a:t>dst</a:t>
            </a:r>
            <a:r>
              <a:rPr lang="en-US" dirty="0" smtClean="0"/>
              <a:t> is checked for null at line 3 before the dereference.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27</a:t>
            </a:fld>
            <a:endParaRPr lang="en-US"/>
          </a:p>
        </p:txBody>
      </p:sp>
    </p:spTree>
    <p:extLst>
      <p:ext uri="{BB962C8B-B14F-4D97-AF65-F5344CB8AC3E}">
        <p14:creationId xmlns:p14="http://schemas.microsoft.com/office/powerpoint/2010/main" val="240501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Buffer overflow, or buffer overrun, is an anomaly where a program, while writing data to a buffer, overruns the buffer's boundary and overwrites adjacent memory locations. This is a special case of the violation of memory safety.</a:t>
            </a:r>
          </a:p>
          <a:p>
            <a:endParaRPr lang="en-US" sz="1200"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28</a:t>
            </a:fld>
            <a:endParaRPr lang="en-US"/>
          </a:p>
        </p:txBody>
      </p:sp>
    </p:spTree>
    <p:extLst>
      <p:ext uri="{BB962C8B-B14F-4D97-AF65-F5344CB8AC3E}">
        <p14:creationId xmlns:p14="http://schemas.microsoft.com/office/powerpoint/2010/main" val="381582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effectLst/>
              </a:rPr>
              <a:t>Klocwork</a:t>
            </a:r>
            <a:r>
              <a:rPr lang="en-US" dirty="0" smtClean="0">
                <a:effectLst/>
              </a:rPr>
              <a:t> produces a buffer overflow report for line 10 indicating that pointer 'p' is used when its value may exceed the bounds of array 'a'. Pointer 'p' is assigned to 'a' and iterated at line 5. In this case, the iteration may cause array 'a' to overrun its limit of 10.</a:t>
            </a:r>
          </a:p>
          <a:p>
            <a:endParaRPr lang="en-US" dirty="0" smtClean="0">
              <a:effectLst/>
            </a:endParaRPr>
          </a:p>
          <a:p>
            <a:endParaRPr lang="en-US" dirty="0" smtClean="0">
              <a:effectLst/>
            </a:endParaRPr>
          </a:p>
          <a:p>
            <a:r>
              <a:rPr lang="en-US" dirty="0" smtClean="0">
                <a:effectLst/>
              </a:rPr>
              <a:t>In the fixed code example, a check is made at line 10 to ensure that array 'a' can't overflow.</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29</a:t>
            </a:fld>
            <a:endParaRPr lang="en-US"/>
          </a:p>
        </p:txBody>
      </p:sp>
    </p:spTree>
    <p:extLst>
      <p:ext uri="{BB962C8B-B14F-4D97-AF65-F5344CB8AC3E}">
        <p14:creationId xmlns:p14="http://schemas.microsoft.com/office/powerpoint/2010/main" val="9816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Use-after-free or double-free memory errors typically occur in error conditions or exceptions, unresolved race conditions, or when there's confusion of responsibility for memory between different parts of the program</a:t>
            </a: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30</a:t>
            </a:fld>
            <a:endParaRPr lang="en-US"/>
          </a:p>
        </p:txBody>
      </p:sp>
    </p:spTree>
    <p:extLst>
      <p:ext uri="{BB962C8B-B14F-4D97-AF65-F5344CB8AC3E}">
        <p14:creationId xmlns:p14="http://schemas.microsoft.com/office/powerpoint/2010/main" val="231213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33</a:t>
            </a:fld>
            <a:endParaRPr lang="en-US"/>
          </a:p>
        </p:txBody>
      </p:sp>
    </p:spTree>
    <p:extLst>
      <p:ext uri="{BB962C8B-B14F-4D97-AF65-F5344CB8AC3E}">
        <p14:creationId xmlns:p14="http://schemas.microsoft.com/office/powerpoint/2010/main" val="204932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err="1" smtClean="0">
                <a:solidFill>
                  <a:schemeClr val="tx1"/>
                </a:solidFill>
                <a:effectLst/>
                <a:latin typeface="+mn-lt"/>
                <a:ea typeface="+mn-ea"/>
                <a:cs typeface="+mn-cs"/>
              </a:rPr>
              <a:t>Klocwork</a:t>
            </a:r>
            <a:r>
              <a:rPr lang="en-US" sz="1200" b="0" i="0" kern="1200" dirty="0" smtClean="0">
                <a:solidFill>
                  <a:schemeClr val="tx1"/>
                </a:solidFill>
                <a:effectLst/>
                <a:latin typeface="+mn-lt"/>
                <a:ea typeface="+mn-ea"/>
                <a:cs typeface="+mn-cs"/>
              </a:rPr>
              <a:t> produces a buffer overflow report for line 4 indicating that the array index of '</a:t>
            </a:r>
            <a:r>
              <a:rPr lang="en-US" sz="1200" b="0" i="0" kern="1200" dirty="0" err="1" smtClean="0">
                <a:solidFill>
                  <a:schemeClr val="tx1"/>
                </a:solidFill>
                <a:effectLst/>
                <a:latin typeface="+mn-lt"/>
                <a:ea typeface="+mn-ea"/>
                <a:cs typeface="+mn-cs"/>
              </a:rPr>
              <a:t>fixed_buf</a:t>
            </a:r>
            <a:r>
              <a:rPr lang="en-US" sz="1200" b="0" i="0" kern="1200" dirty="0" smtClean="0">
                <a:solidFill>
                  <a:schemeClr val="tx1"/>
                </a:solidFill>
                <a:effectLst/>
                <a:latin typeface="+mn-lt"/>
                <a:ea typeface="+mn-ea"/>
                <a:cs typeface="+mn-cs"/>
              </a:rPr>
              <a:t>' may be out of bounds: array '</a:t>
            </a:r>
            <a:r>
              <a:rPr lang="en-US" sz="1200" b="0" i="0" kern="1200" dirty="0" err="1" smtClean="0">
                <a:solidFill>
                  <a:schemeClr val="tx1"/>
                </a:solidFill>
                <a:effectLst/>
                <a:latin typeface="+mn-lt"/>
                <a:ea typeface="+mn-ea"/>
                <a:cs typeface="+mn-cs"/>
              </a:rPr>
              <a:t>fixed_buf</a:t>
            </a:r>
            <a:r>
              <a:rPr lang="en-US" sz="1200" b="0" i="0" kern="1200" dirty="0" smtClean="0">
                <a:solidFill>
                  <a:schemeClr val="tx1"/>
                </a:solidFill>
                <a:effectLst/>
                <a:latin typeface="+mn-lt"/>
                <a:ea typeface="+mn-ea"/>
                <a:cs typeface="+mn-cs"/>
              </a:rPr>
              <a:t>' of size 10 </a:t>
            </a:r>
          </a:p>
          <a:p>
            <a:pPr marL="228600" indent="-228600">
              <a:buAutoNum type="arabicPeriod"/>
            </a:pPr>
            <a:r>
              <a:rPr lang="en-US" sz="1200" b="0" i="0" kern="1200" dirty="0" smtClean="0">
                <a:solidFill>
                  <a:schemeClr val="tx1"/>
                </a:solidFill>
                <a:effectLst/>
                <a:latin typeface="+mn-lt"/>
                <a:ea typeface="+mn-ea"/>
                <a:cs typeface="+mn-cs"/>
              </a:rPr>
              <a:t>In the fixed code example, the </a:t>
            </a:r>
            <a:r>
              <a:rPr lang="en-US" sz="1200" b="0" i="0" kern="1200" dirty="0" err="1" smtClean="0">
                <a:solidFill>
                  <a:schemeClr val="tx1"/>
                </a:solidFill>
                <a:effectLst/>
                <a:latin typeface="+mn-lt"/>
                <a:ea typeface="+mn-ea"/>
                <a:cs typeface="+mn-cs"/>
              </a:rPr>
              <a:t>sprintf</a:t>
            </a:r>
            <a:r>
              <a:rPr lang="en-US" sz="1200" b="0" i="0" kern="1200" dirty="0" smtClean="0">
                <a:solidFill>
                  <a:schemeClr val="tx1"/>
                </a:solidFill>
                <a:effectLst/>
                <a:latin typeface="+mn-lt"/>
                <a:ea typeface="+mn-ea"/>
                <a:cs typeface="+mn-cs"/>
              </a:rPr>
              <a:t> function, which simply assumes that the output buffer is large enough to hold the resulting string, was replaced with the </a:t>
            </a:r>
            <a:r>
              <a:rPr lang="en-US" sz="1200" b="0" i="0" kern="1200" dirty="0" err="1" smtClean="0">
                <a:solidFill>
                  <a:schemeClr val="tx1"/>
                </a:solidFill>
                <a:effectLst/>
                <a:latin typeface="+mn-lt"/>
                <a:ea typeface="+mn-ea"/>
                <a:cs typeface="+mn-cs"/>
              </a:rPr>
              <a:t>snprintf</a:t>
            </a:r>
            <a:r>
              <a:rPr lang="en-US" sz="1200" b="0" i="0" kern="1200" dirty="0" smtClean="0">
                <a:solidFill>
                  <a:schemeClr val="tx1"/>
                </a:solidFill>
                <a:effectLst/>
                <a:latin typeface="+mn-lt"/>
                <a:ea typeface="+mn-ea"/>
                <a:cs typeface="+mn-cs"/>
              </a:rPr>
              <a:t> function, which writes a maximum number of bytes to the buffer</a:t>
            </a: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34</a:t>
            </a:fld>
            <a:endParaRPr lang="en-US"/>
          </a:p>
        </p:txBody>
      </p:sp>
    </p:spTree>
    <p:extLst>
      <p:ext uri="{BB962C8B-B14F-4D97-AF65-F5344CB8AC3E}">
        <p14:creationId xmlns:p14="http://schemas.microsoft.com/office/powerpoint/2010/main" val="37359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err="1" smtClean="0">
                <a:solidFill>
                  <a:schemeClr val="tx1"/>
                </a:solidFill>
                <a:effectLst/>
                <a:latin typeface="+mn-lt"/>
                <a:ea typeface="+mn-ea"/>
                <a:cs typeface="+mn-cs"/>
              </a:rPr>
              <a:t>Klocwork</a:t>
            </a:r>
            <a:r>
              <a:rPr lang="en-US" sz="1200" b="0" i="0" kern="1200" dirty="0" smtClean="0">
                <a:solidFill>
                  <a:schemeClr val="tx1"/>
                </a:solidFill>
                <a:effectLst/>
                <a:latin typeface="+mn-lt"/>
                <a:ea typeface="+mn-ea"/>
                <a:cs typeface="+mn-cs"/>
              </a:rPr>
              <a:t> produces a buffer overflow report for line 4 indicating that the array index of '</a:t>
            </a:r>
            <a:r>
              <a:rPr lang="en-US" sz="1200" b="0" i="0" kern="1200" dirty="0" err="1" smtClean="0">
                <a:solidFill>
                  <a:schemeClr val="tx1"/>
                </a:solidFill>
                <a:effectLst/>
                <a:latin typeface="+mn-lt"/>
                <a:ea typeface="+mn-ea"/>
                <a:cs typeface="+mn-cs"/>
              </a:rPr>
              <a:t>fixed_buf</a:t>
            </a:r>
            <a:r>
              <a:rPr lang="en-US" sz="1200" b="0" i="0" kern="1200" dirty="0" smtClean="0">
                <a:solidFill>
                  <a:schemeClr val="tx1"/>
                </a:solidFill>
                <a:effectLst/>
                <a:latin typeface="+mn-lt"/>
                <a:ea typeface="+mn-ea"/>
                <a:cs typeface="+mn-cs"/>
              </a:rPr>
              <a:t>' may be out of bounds: array '</a:t>
            </a:r>
            <a:r>
              <a:rPr lang="en-US" sz="1200" b="0" i="0" kern="1200" dirty="0" err="1" smtClean="0">
                <a:solidFill>
                  <a:schemeClr val="tx1"/>
                </a:solidFill>
                <a:effectLst/>
                <a:latin typeface="+mn-lt"/>
                <a:ea typeface="+mn-ea"/>
                <a:cs typeface="+mn-cs"/>
              </a:rPr>
              <a:t>fixed_buf</a:t>
            </a:r>
            <a:r>
              <a:rPr lang="en-US" sz="1200" b="0" i="0" kern="1200" dirty="0" smtClean="0">
                <a:solidFill>
                  <a:schemeClr val="tx1"/>
                </a:solidFill>
                <a:effectLst/>
                <a:latin typeface="+mn-lt"/>
                <a:ea typeface="+mn-ea"/>
                <a:cs typeface="+mn-cs"/>
              </a:rPr>
              <a:t>' of size 10 </a:t>
            </a:r>
          </a:p>
          <a:p>
            <a:pPr marL="228600" indent="-228600">
              <a:buAutoNum type="arabicPeriod"/>
            </a:pPr>
            <a:r>
              <a:rPr lang="en-US" sz="1200" b="0" i="0" kern="1200" dirty="0" smtClean="0">
                <a:solidFill>
                  <a:schemeClr val="tx1"/>
                </a:solidFill>
                <a:effectLst/>
                <a:latin typeface="+mn-lt"/>
                <a:ea typeface="+mn-ea"/>
                <a:cs typeface="+mn-cs"/>
              </a:rPr>
              <a:t>In the fixed code example, the </a:t>
            </a:r>
            <a:r>
              <a:rPr lang="en-US" sz="1200" b="0" i="0" kern="1200" dirty="0" err="1" smtClean="0">
                <a:solidFill>
                  <a:schemeClr val="tx1"/>
                </a:solidFill>
                <a:effectLst/>
                <a:latin typeface="+mn-lt"/>
                <a:ea typeface="+mn-ea"/>
                <a:cs typeface="+mn-cs"/>
              </a:rPr>
              <a:t>sprintf</a:t>
            </a:r>
            <a:r>
              <a:rPr lang="en-US" sz="1200" b="0" i="0" kern="1200" dirty="0" smtClean="0">
                <a:solidFill>
                  <a:schemeClr val="tx1"/>
                </a:solidFill>
                <a:effectLst/>
                <a:latin typeface="+mn-lt"/>
                <a:ea typeface="+mn-ea"/>
                <a:cs typeface="+mn-cs"/>
              </a:rPr>
              <a:t> function, which simply assumes that the output buffer is large enough to hold the resulting string, was replaced with the </a:t>
            </a:r>
            <a:r>
              <a:rPr lang="en-US" sz="1200" b="0" i="0" kern="1200" dirty="0" err="1" smtClean="0">
                <a:solidFill>
                  <a:schemeClr val="tx1"/>
                </a:solidFill>
                <a:effectLst/>
                <a:latin typeface="+mn-lt"/>
                <a:ea typeface="+mn-ea"/>
                <a:cs typeface="+mn-cs"/>
              </a:rPr>
              <a:t>snprintf</a:t>
            </a:r>
            <a:r>
              <a:rPr lang="en-US" sz="1200" b="0" i="0" kern="1200" dirty="0" smtClean="0">
                <a:solidFill>
                  <a:schemeClr val="tx1"/>
                </a:solidFill>
                <a:effectLst/>
                <a:latin typeface="+mn-lt"/>
                <a:ea typeface="+mn-ea"/>
                <a:cs typeface="+mn-cs"/>
              </a:rPr>
              <a:t> function, which writes a maximum number of bytes to the buffer</a:t>
            </a: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35</a:t>
            </a:fld>
            <a:endParaRPr lang="en-US"/>
          </a:p>
        </p:txBody>
      </p:sp>
    </p:spTree>
    <p:extLst>
      <p:ext uri="{BB962C8B-B14F-4D97-AF65-F5344CB8AC3E}">
        <p14:creationId xmlns:p14="http://schemas.microsoft.com/office/powerpoint/2010/main" val="4004534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hyperlink" Target="http://172.16.21.166:8080/" TargetMode="Externa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3" Type="http://schemas.openxmlformats.org/officeDocument/2006/relationships/hyperlink" Target="http://172.16.21.166:8080/" TargetMode="External"/><Relationship Id="rId2" Type="http://schemas.openxmlformats.org/officeDocument/2006/relationships/hyperlink" Target="http://172.16.21.166:8080/PROJECTNAME" TargetMode="Externa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hyperlink" Target="mailto:27000@172.21.145.155" TargetMode="External"/><Relationship Id="rId2" Type="http://schemas.openxmlformats.org/officeDocument/2006/relationships/slideLayout" Target="../slideLayouts/slideLayout9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Static Code Analysis:Klocwork</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Klockwork</a:t>
            </a:r>
            <a:r>
              <a:rPr lang="en-US" dirty="0"/>
              <a:t> User Machine and Build Server</a:t>
            </a:r>
          </a:p>
        </p:txBody>
      </p:sp>
      <p:sp>
        <p:nvSpPr>
          <p:cNvPr id="5" name="Text Placeholder 4"/>
          <p:cNvSpPr>
            <a:spLocks noGrp="1"/>
          </p:cNvSpPr>
          <p:nvPr>
            <p:ph type="body" sz="quarter" idx="30"/>
          </p:nvPr>
        </p:nvSpPr>
        <p:spPr>
          <a:xfrm>
            <a:off x="172427" y="2160956"/>
            <a:ext cx="12044384" cy="6696000"/>
          </a:xfrm>
        </p:spPr>
        <p:txBody>
          <a:bodyPr/>
          <a:lstStyle/>
          <a:p>
            <a:r>
              <a:rPr lang="en-US" sz="2400" dirty="0"/>
              <a:t>Build server is a machine that contains the </a:t>
            </a:r>
            <a:r>
              <a:rPr lang="en-US" sz="2400" dirty="0" err="1"/>
              <a:t>klocwork</a:t>
            </a:r>
            <a:r>
              <a:rPr lang="en-US" sz="2400" dirty="0"/>
              <a:t> Server,  </a:t>
            </a:r>
            <a:r>
              <a:rPr lang="en-US" sz="2400" dirty="0" err="1"/>
              <a:t>licence</a:t>
            </a:r>
            <a:r>
              <a:rPr lang="en-US" sz="2400" dirty="0"/>
              <a:t>, and the </a:t>
            </a:r>
            <a:r>
              <a:rPr lang="en-US" sz="2400" dirty="0" err="1"/>
              <a:t>Klockwork</a:t>
            </a:r>
            <a:r>
              <a:rPr lang="en-US" sz="2400" dirty="0"/>
              <a:t> DB query files.</a:t>
            </a:r>
          </a:p>
          <a:p>
            <a:r>
              <a:rPr lang="en-US" sz="2400" dirty="0"/>
              <a:t>Build can be run on build server which gives the list of bugs in form of tables.</a:t>
            </a:r>
          </a:p>
          <a:p>
            <a:r>
              <a:rPr lang="en-US" sz="2400" dirty="0" err="1"/>
              <a:t>Klocwork</a:t>
            </a:r>
            <a:r>
              <a:rPr lang="en-US" sz="2400" dirty="0"/>
              <a:t> user machine is a desktop which is setup for a particular user to run </a:t>
            </a:r>
            <a:r>
              <a:rPr lang="en-US" sz="2400" dirty="0" err="1"/>
              <a:t>klocwork</a:t>
            </a:r>
            <a:r>
              <a:rPr lang="en-US" sz="2400" dirty="0"/>
              <a:t> on his project and get a list of bugs in form of </a:t>
            </a:r>
            <a:r>
              <a:rPr lang="en-US" sz="2400" dirty="0" err="1"/>
              <a:t>xls</a:t>
            </a:r>
            <a:r>
              <a:rPr lang="en-US" sz="2400" dirty="0"/>
              <a:t> sheet</a:t>
            </a:r>
          </a:p>
        </p:txBody>
      </p:sp>
    </p:spTree>
    <p:extLst>
      <p:ext uri="{BB962C8B-B14F-4D97-AF65-F5344CB8AC3E}">
        <p14:creationId xmlns:p14="http://schemas.microsoft.com/office/powerpoint/2010/main" val="3205787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Installation Command</a:t>
            </a:r>
          </a:p>
        </p:txBody>
      </p:sp>
      <p:sp>
        <p:nvSpPr>
          <p:cNvPr id="5" name="Text Placeholder 4"/>
          <p:cNvSpPr>
            <a:spLocks noGrp="1"/>
          </p:cNvSpPr>
          <p:nvPr>
            <p:ph type="body" sz="quarter" idx="30"/>
          </p:nvPr>
        </p:nvSpPr>
        <p:spPr>
          <a:xfrm>
            <a:off x="172427" y="2160956"/>
            <a:ext cx="12044384" cy="6696000"/>
          </a:xfrm>
        </p:spPr>
        <p:txBody>
          <a:bodyPr/>
          <a:lstStyle/>
          <a:p>
            <a:r>
              <a:rPr lang="en-US" sz="2400" dirty="0"/>
              <a:t>Unzip the package on platform</a:t>
            </a:r>
          </a:p>
          <a:p>
            <a:r>
              <a:rPr lang="en-US" sz="2400" dirty="0"/>
              <a:t>Give </a:t>
            </a:r>
            <a:r>
              <a:rPr lang="en-US" sz="2400" dirty="0" err="1"/>
              <a:t>permissons</a:t>
            </a:r>
            <a:r>
              <a:rPr lang="en-US" sz="2400" dirty="0"/>
              <a:t> to the shell executable</a:t>
            </a:r>
          </a:p>
          <a:p>
            <a:r>
              <a:rPr lang="en-US" sz="2400" dirty="0"/>
              <a:t>Run below command</a:t>
            </a:r>
          </a:p>
          <a:p>
            <a:pPr marL="0" indent="0">
              <a:buNone/>
            </a:pPr>
            <a:r>
              <a:rPr lang="en-US" sz="2400" dirty="0"/>
              <a:t>./kw-cmd10.o-installer.sh -a -</a:t>
            </a:r>
            <a:r>
              <a:rPr lang="en-US" sz="2400" dirty="0" err="1"/>
              <a:t>i</a:t>
            </a:r>
            <a:r>
              <a:rPr lang="en-US" sz="2400" dirty="0"/>
              <a:t> &lt;</a:t>
            </a:r>
            <a:r>
              <a:rPr lang="en-US" sz="2400" dirty="0" err="1"/>
              <a:t>Klocwork</a:t>
            </a:r>
            <a:r>
              <a:rPr lang="en-US" sz="2400" dirty="0"/>
              <a:t> user installation path(directory should be new)&gt;</a:t>
            </a:r>
          </a:p>
          <a:p>
            <a:pPr marL="0" indent="0">
              <a:buNone/>
            </a:pPr>
            <a:endParaRPr lang="en-IN" sz="2400" u="sng" dirty="0"/>
          </a:p>
          <a:p>
            <a:pPr marL="0" indent="0">
              <a:buNone/>
            </a:pPr>
            <a:r>
              <a:rPr lang="en-IN" sz="2400" u="sng" dirty="0"/>
              <a:t>Example,</a:t>
            </a:r>
            <a:endParaRPr lang="en-US" sz="2400" dirty="0"/>
          </a:p>
          <a:p>
            <a:pPr marL="0" indent="0">
              <a:buNone/>
            </a:pPr>
            <a:r>
              <a:rPr lang="en-US" sz="2400" dirty="0"/>
              <a:t>./kw-cmd10.o-installer.sh -a -</a:t>
            </a:r>
            <a:r>
              <a:rPr lang="en-US" sz="2400" dirty="0" err="1"/>
              <a:t>i</a:t>
            </a:r>
            <a:r>
              <a:rPr lang="en-US" sz="2400" dirty="0"/>
              <a:t> /home/</a:t>
            </a:r>
            <a:r>
              <a:rPr lang="en-US" sz="2400" dirty="0" err="1"/>
              <a:t>klocwork</a:t>
            </a:r>
            <a:r>
              <a:rPr lang="en-US" sz="2400" dirty="0"/>
              <a:t>/klocwork10/</a:t>
            </a:r>
            <a:r>
              <a:rPr lang="en-US" sz="2400" b="1" dirty="0" err="1"/>
              <a:t>kwuser</a:t>
            </a:r>
            <a:endParaRPr lang="en-US" sz="2400" b="1" dirty="0"/>
          </a:p>
          <a:p>
            <a:pPr marL="0" indent="0">
              <a:buNone/>
            </a:pPr>
            <a:r>
              <a:rPr lang="en-US" sz="2400" dirty="0"/>
              <a:t>Here, </a:t>
            </a:r>
            <a:r>
              <a:rPr lang="en-US" sz="2400" b="1" dirty="0" err="1"/>
              <a:t>kwuser</a:t>
            </a:r>
            <a:r>
              <a:rPr lang="en-US" sz="2400" dirty="0"/>
              <a:t> directory will be created automatically by </a:t>
            </a:r>
            <a:r>
              <a:rPr lang="en-US" sz="2400" dirty="0" err="1"/>
              <a:t>Klocwork</a:t>
            </a:r>
            <a:r>
              <a:rPr lang="en-US" sz="2400" dirty="0"/>
              <a:t> in which the setup will be installed. </a:t>
            </a:r>
          </a:p>
        </p:txBody>
      </p:sp>
    </p:spTree>
    <p:extLst>
      <p:ext uri="{BB962C8B-B14F-4D97-AF65-F5344CB8AC3E}">
        <p14:creationId xmlns:p14="http://schemas.microsoft.com/office/powerpoint/2010/main" val="396213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User Command</a:t>
            </a:r>
          </a:p>
        </p:txBody>
      </p:sp>
      <p:sp>
        <p:nvSpPr>
          <p:cNvPr id="5" name="Text Placeholder 4"/>
          <p:cNvSpPr>
            <a:spLocks noGrp="1"/>
          </p:cNvSpPr>
          <p:nvPr>
            <p:ph type="body" sz="quarter" idx="30"/>
          </p:nvPr>
        </p:nvSpPr>
        <p:spPr>
          <a:xfrm>
            <a:off x="172427" y="2160956"/>
            <a:ext cx="12044384" cy="6696000"/>
          </a:xfrm>
        </p:spPr>
        <p:txBody>
          <a:bodyPr/>
          <a:lstStyle/>
          <a:p>
            <a:pPr marL="0" lvl="0" indent="0" algn="ctr" eaLnBrk="0" fontAlgn="base" hangingPunct="0">
              <a:lnSpc>
                <a:spcPct val="100000"/>
              </a:lnSpc>
              <a:spcBef>
                <a:spcPct val="0"/>
              </a:spcBef>
              <a:spcAft>
                <a:spcPct val="0"/>
              </a:spcAft>
              <a:buNone/>
            </a:pPr>
            <a:r>
              <a:rPr lang="en-US" altLang="en-US" sz="2400" b="1" u="sng" dirty="0" err="1"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Klocwork</a:t>
            </a:r>
            <a:r>
              <a:rPr lang="en-US" altLang="en-US" sz="2400" b="1" u="sng"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sz="24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user build (In developer machine)</a:t>
            </a:r>
            <a:endParaRPr lang="en-US" altLang="en-US" sz="2400" b="1" dirty="0"/>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kwauth</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url</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u="sng" dirty="0">
                <a:solidFill>
                  <a:schemeClr val="tx1">
                    <a:lumMod val="95000"/>
                    <a:lumOff val="5000"/>
                  </a:schemeClr>
                </a:solidFill>
                <a:ea typeface="Calibri" panose="020F0502020204030204" pitchFamily="34" charset="0"/>
                <a:cs typeface="Times New Roman" panose="02020603050405020304" pitchFamily="18" charset="0"/>
              </a:rPr>
              <a:t>http://&lt;KW_hostname&gt;:&lt;KW_port_Number&gt;/</a:t>
            </a:r>
            <a:endParaRPr lang="en-US" altLang="en-US" sz="2400" dirty="0">
              <a:solidFill>
                <a:schemeClr val="tx1">
                  <a:lumMod val="95000"/>
                  <a:lumOff val="5000"/>
                </a:schemeClr>
              </a:solidFill>
            </a:endParaRPr>
          </a:p>
          <a:p>
            <a:pPr marL="457200" lvl="1" indent="0" eaLnBrk="0" fontAlgn="base" hangingPunct="0">
              <a:lnSpc>
                <a:spcPct val="100000"/>
              </a:lnSpc>
              <a:spcBef>
                <a:spcPct val="0"/>
              </a:spcBef>
              <a:spcAft>
                <a:spcPct val="0"/>
              </a:spcAft>
              <a:buNone/>
            </a:pPr>
            <a:r>
              <a:rPr lang="en-US" altLang="en-US" dirty="0">
                <a:solidFill>
                  <a:schemeClr val="tx1">
                    <a:lumMod val="95000"/>
                    <a:lumOff val="5000"/>
                  </a:schemeClr>
                </a:solidFill>
              </a:rPr>
              <a:t>hostname = </a:t>
            </a:r>
            <a:r>
              <a:rPr lang="en-US" altLang="en-US" dirty="0" err="1">
                <a:solidFill>
                  <a:schemeClr val="tx1">
                    <a:lumMod val="95000"/>
                    <a:lumOff val="5000"/>
                  </a:schemeClr>
                </a:solidFill>
              </a:rPr>
              <a:t>Klocwork</a:t>
            </a:r>
            <a:r>
              <a:rPr lang="en-US" altLang="en-US" dirty="0">
                <a:solidFill>
                  <a:schemeClr val="tx1">
                    <a:lumMod val="95000"/>
                    <a:lumOff val="5000"/>
                  </a:schemeClr>
                </a:solidFill>
              </a:rPr>
              <a:t> server host name, Port = </a:t>
            </a:r>
            <a:r>
              <a:rPr lang="en-US" altLang="en-US" dirty="0" err="1">
                <a:solidFill>
                  <a:schemeClr val="tx1">
                    <a:lumMod val="95000"/>
                    <a:lumOff val="5000"/>
                  </a:schemeClr>
                </a:solidFill>
              </a:rPr>
              <a:t>Klocwork</a:t>
            </a:r>
            <a:r>
              <a:rPr lang="en-US" altLang="en-US" dirty="0">
                <a:solidFill>
                  <a:schemeClr val="tx1">
                    <a:lumMod val="95000"/>
                    <a:lumOff val="5000"/>
                  </a:schemeClr>
                </a:solidFill>
              </a:rPr>
              <a:t> server port</a:t>
            </a:r>
          </a:p>
          <a:p>
            <a:pPr marL="457200" lvl="1" indent="0" eaLnBrk="0" fontAlgn="base" hangingPunct="0">
              <a:lnSpc>
                <a:spcPct val="100000"/>
              </a:lnSpc>
              <a:spcBef>
                <a:spcPct val="0"/>
              </a:spcBef>
              <a:spcAft>
                <a:spcPct val="0"/>
              </a:spcAft>
              <a:buNone/>
            </a:pPr>
            <a:r>
              <a:rPr lang="en-US" altLang="en-US" dirty="0">
                <a:solidFill>
                  <a:schemeClr val="tx1">
                    <a:lumMod val="95000"/>
                    <a:lumOff val="5000"/>
                  </a:schemeClr>
                </a:solidFill>
              </a:rPr>
              <a:t>Please provide your </a:t>
            </a:r>
            <a:r>
              <a:rPr lang="en-US" altLang="en-US" dirty="0" err="1">
                <a:solidFill>
                  <a:schemeClr val="tx1">
                    <a:lumMod val="95000"/>
                    <a:lumOff val="5000"/>
                  </a:schemeClr>
                </a:solidFill>
              </a:rPr>
              <a:t>Klocwork</a:t>
            </a:r>
            <a:r>
              <a:rPr lang="en-US" altLang="en-US" dirty="0">
                <a:solidFill>
                  <a:schemeClr val="tx1">
                    <a:lumMod val="95000"/>
                    <a:lumOff val="5000"/>
                  </a:schemeClr>
                </a:solidFill>
              </a:rPr>
              <a:t> Review Username and Password.</a:t>
            </a:r>
          </a:p>
          <a:p>
            <a:pPr marL="0" lvl="0" indent="0" eaLnBrk="0" fontAlgn="base" hangingPunct="0">
              <a:lnSpc>
                <a:spcPct val="100000"/>
              </a:lnSpc>
              <a:spcBef>
                <a:spcPct val="0"/>
              </a:spcBef>
              <a:spcAft>
                <a:spcPct val="0"/>
              </a:spcAft>
              <a:buNone/>
            </a:pP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(have to give authenticate the user by giving username and password of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klocwork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example User1,user2)</a:t>
            </a:r>
          </a:p>
          <a:p>
            <a:pPr marL="0" lvl="0" indent="0" eaLnBrk="0" fontAlgn="base" hangingPunct="0">
              <a:lnSpc>
                <a:spcPct val="100000"/>
              </a:lnSpc>
              <a:spcBef>
                <a:spcPct val="0"/>
              </a:spcBef>
              <a:spcAft>
                <a:spcPct val="0"/>
              </a:spcAft>
              <a:buNone/>
            </a:pPr>
            <a:endParaRPr lang="en-US" altLang="en-US" sz="2400" dirty="0">
              <a:solidFill>
                <a:schemeClr val="tx1">
                  <a:lumMod val="95000"/>
                  <a:lumOff val="5000"/>
                </a:schemeClr>
              </a:solidFill>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kwauth</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url</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hlinkClick r:id="rId2"/>
              </a:rPr>
              <a:t>http://172.16.21.166:8080/</a:t>
            </a:r>
            <a:endParaRPr lang="en-US" altLang="en-US" sz="2400" dirty="0">
              <a:solidFill>
                <a:schemeClr val="tx1">
                  <a:lumMod val="95000"/>
                  <a:lumOff val="5000"/>
                </a:schemeClr>
              </a:solidFill>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2400" dirty="0">
              <a:solidFill>
                <a:schemeClr val="tx1">
                  <a:lumMod val="95000"/>
                  <a:lumOff val="5000"/>
                </a:schemeClr>
              </a:solidFill>
              <a:ea typeface="Calibri" panose="020F0502020204030204" pitchFamily="34"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kwinject</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&lt;your build command&gt;</a:t>
            </a:r>
            <a:endParaRPr lang="en-US" altLang="en-US" sz="2400" dirty="0">
              <a:solidFill>
                <a:schemeClr val="tx1">
                  <a:lumMod val="95000"/>
                  <a:lumOff val="5000"/>
                </a:schemeClr>
              </a:solidFill>
            </a:endParaRPr>
          </a:p>
          <a:p>
            <a:pPr marL="457200" lvl="1" indent="0" eaLnBrk="0" fontAlgn="base" hangingPunct="0">
              <a:lnSpc>
                <a:spcPct val="100000"/>
              </a:lnSpc>
              <a:spcBef>
                <a:spcPct val="0"/>
              </a:spcBef>
              <a:spcAft>
                <a:spcPct val="0"/>
              </a:spcAft>
              <a:buNone/>
            </a:pPr>
            <a:r>
              <a:rPr lang="en-US" altLang="en-US" dirty="0">
                <a:solidFill>
                  <a:schemeClr val="tx1">
                    <a:lumMod val="95000"/>
                    <a:lumOff val="5000"/>
                  </a:schemeClr>
                </a:solidFill>
                <a:ea typeface="Calibri" panose="020F0502020204030204" pitchFamily="34" charset="0"/>
                <a:cs typeface="Times New Roman" panose="02020603050405020304" pitchFamily="18" charset="0"/>
              </a:rPr>
              <a:t>For ex: </a:t>
            </a:r>
            <a:r>
              <a:rPr lang="en-US" altLang="en-US" dirty="0" err="1">
                <a:solidFill>
                  <a:schemeClr val="tx1">
                    <a:lumMod val="95000"/>
                    <a:lumOff val="5000"/>
                  </a:schemeClr>
                </a:solidFill>
                <a:ea typeface="Calibri" panose="020F0502020204030204" pitchFamily="34" charset="0"/>
                <a:cs typeface="Times New Roman" panose="02020603050405020304" pitchFamily="18" charset="0"/>
              </a:rPr>
              <a:t>kwinject</a:t>
            </a:r>
            <a:r>
              <a:rPr lang="en-US" altLang="en-US" dirty="0">
                <a:solidFill>
                  <a:schemeClr val="tx1">
                    <a:lumMod val="95000"/>
                    <a:lumOff val="5000"/>
                  </a:schemeClr>
                </a:solidFill>
                <a:ea typeface="Calibri" panose="020F0502020204030204" pitchFamily="34" charset="0"/>
                <a:cs typeface="Times New Roman" panose="02020603050405020304" pitchFamily="18" charset="0"/>
              </a:rPr>
              <a:t> make</a:t>
            </a:r>
          </a:p>
          <a:p>
            <a:pPr marL="457200" lvl="1" indent="0" eaLnBrk="0" fontAlgn="base" hangingPunct="0">
              <a:lnSpc>
                <a:spcPct val="100000"/>
              </a:lnSpc>
              <a:spcBef>
                <a:spcPct val="0"/>
              </a:spcBef>
              <a:spcAft>
                <a:spcPct val="0"/>
              </a:spcAft>
              <a:buNone/>
            </a:pPr>
            <a:r>
              <a:rPr lang="en-US" altLang="en-US" dirty="0">
                <a:solidFill>
                  <a:schemeClr val="tx1">
                    <a:lumMod val="95000"/>
                    <a:lumOff val="5000"/>
                  </a:schemeClr>
                </a:solidFill>
                <a:ea typeface="Calibri" panose="020F0502020204030204" pitchFamily="34" charset="0"/>
                <a:cs typeface="Times New Roman" panose="02020603050405020304" pitchFamily="18" charset="0"/>
              </a:rPr>
              <a:t>Above command will create </a:t>
            </a:r>
            <a:r>
              <a:rPr lang="en-US" altLang="en-US" dirty="0" err="1">
                <a:solidFill>
                  <a:schemeClr val="tx1">
                    <a:lumMod val="95000"/>
                    <a:lumOff val="5000"/>
                  </a:schemeClr>
                </a:solidFill>
                <a:ea typeface="Calibri" panose="020F0502020204030204" pitchFamily="34" charset="0"/>
                <a:cs typeface="Times New Roman" panose="02020603050405020304" pitchFamily="18" charset="0"/>
              </a:rPr>
              <a:t>kwinject.out</a:t>
            </a:r>
            <a:r>
              <a:rPr lang="en-US" altLang="en-US" dirty="0">
                <a:solidFill>
                  <a:schemeClr val="tx1">
                    <a:lumMod val="95000"/>
                    <a:lumOff val="5000"/>
                  </a:schemeClr>
                </a:solidFill>
                <a:ea typeface="Calibri" panose="020F0502020204030204" pitchFamily="34" charset="0"/>
                <a:cs typeface="Times New Roman" panose="02020603050405020304" pitchFamily="18" charset="0"/>
              </a:rPr>
              <a:t> in current directory,</a:t>
            </a:r>
          </a:p>
          <a:p>
            <a:pPr lvl="1" eaLnBrk="0" fontAlgn="base" hangingPunct="0">
              <a:lnSpc>
                <a:spcPct val="100000"/>
              </a:lnSpc>
              <a:spcBef>
                <a:spcPct val="0"/>
              </a:spcBef>
              <a:spcAft>
                <a:spcPct val="0"/>
              </a:spcAft>
            </a:pPr>
            <a:endParaRPr lang="en-US" altLang="en-US" dirty="0">
              <a:solidFill>
                <a:schemeClr val="tx1">
                  <a:lumMod val="95000"/>
                  <a:lumOff val="5000"/>
                </a:schemeClr>
              </a:solidFill>
              <a:ea typeface="Calibri" panose="020F0502020204030204" pitchFamily="34"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url</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u="sng" dirty="0">
                <a:solidFill>
                  <a:schemeClr val="tx1">
                    <a:lumMod val="95000"/>
                    <a:lumOff val="5000"/>
                  </a:schemeClr>
                </a:solidFill>
                <a:ea typeface="Calibri" panose="020F0502020204030204" pitchFamily="34" charset="0"/>
                <a:cs typeface="Times New Roman" panose="02020603050405020304" pitchFamily="18" charset="0"/>
              </a:rPr>
              <a:t>http://&lt;KW_hostname&gt;:&lt;KW_port_Number&gt;</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list-projects</a:t>
            </a:r>
            <a:endParaRPr lang="en-US" altLang="en-US" sz="2400" dirty="0">
              <a:solidFill>
                <a:schemeClr val="tx1">
                  <a:lumMod val="95000"/>
                  <a:lumOff val="5000"/>
                </a:schemeClr>
              </a:solidFill>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create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url</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u="sng" dirty="0">
                <a:solidFill>
                  <a:schemeClr val="tx1">
                    <a:lumMod val="95000"/>
                    <a:lumOff val="5000"/>
                  </a:schemeClr>
                </a:solidFill>
                <a:ea typeface="Calibri" panose="020F0502020204030204" pitchFamily="34" charset="0"/>
                <a:cs typeface="Times New Roman" panose="02020603050405020304" pitchFamily="18" charset="0"/>
              </a:rPr>
              <a:t>http://&lt;KW_hostname&gt;:&lt;KW_port_Number&gt;/my_project</a:t>
            </a:r>
            <a:endParaRPr lang="en-US" altLang="en-US" sz="2400" dirty="0">
              <a:solidFill>
                <a:schemeClr val="tx1">
                  <a:lumMod val="95000"/>
                  <a:lumOff val="5000"/>
                </a:schemeClr>
              </a:solidFill>
            </a:endParaRPr>
          </a:p>
          <a:p>
            <a:pPr marL="457200" lvl="1" indent="0" eaLnBrk="0" fontAlgn="base" hangingPunct="0">
              <a:lnSpc>
                <a:spcPct val="100000"/>
              </a:lnSpc>
              <a:spcBef>
                <a:spcPct val="0"/>
              </a:spcBef>
              <a:spcAft>
                <a:spcPct val="0"/>
              </a:spcAft>
              <a:buNone/>
            </a:pPr>
            <a:r>
              <a:rPr lang="en-US" altLang="en-US" dirty="0" err="1">
                <a:solidFill>
                  <a:schemeClr val="tx1">
                    <a:lumMod val="95000"/>
                    <a:lumOff val="5000"/>
                  </a:schemeClr>
                </a:solidFill>
                <a:ea typeface="Calibri" panose="020F0502020204030204" pitchFamily="34" charset="0"/>
                <a:cs typeface="Times New Roman" panose="02020603050405020304" pitchFamily="18" charset="0"/>
              </a:rPr>
              <a:t>my_project</a:t>
            </a:r>
            <a:r>
              <a:rPr lang="en-US" altLang="en-US" dirty="0">
                <a:solidFill>
                  <a:schemeClr val="tx1">
                    <a:lumMod val="95000"/>
                    <a:lumOff val="5000"/>
                  </a:schemeClr>
                </a:solidFill>
                <a:ea typeface="Calibri" panose="020F0502020204030204" pitchFamily="34" charset="0"/>
                <a:cs typeface="Times New Roman" panose="02020603050405020304" pitchFamily="18" charset="0"/>
              </a:rPr>
              <a:t> = Existing project</a:t>
            </a:r>
          </a:p>
        </p:txBody>
      </p:sp>
    </p:spTree>
    <p:extLst>
      <p:ext uri="{BB962C8B-B14F-4D97-AF65-F5344CB8AC3E}">
        <p14:creationId xmlns:p14="http://schemas.microsoft.com/office/powerpoint/2010/main" val="1213677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User Command</a:t>
            </a:r>
          </a:p>
        </p:txBody>
      </p:sp>
      <p:sp>
        <p:nvSpPr>
          <p:cNvPr id="5" name="Text Placeholder 4"/>
          <p:cNvSpPr>
            <a:spLocks noGrp="1"/>
          </p:cNvSpPr>
          <p:nvPr>
            <p:ph type="body" sz="quarter" idx="30"/>
          </p:nvPr>
        </p:nvSpPr>
        <p:spPr>
          <a:xfrm>
            <a:off x="172427" y="2160956"/>
            <a:ext cx="12044384" cy="6696000"/>
          </a:xfrm>
        </p:spPr>
        <p:txBody>
          <a:bodyPr/>
          <a:lstStyle/>
          <a:p>
            <a:pPr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set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license.host</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=&lt;</a:t>
            </a:r>
            <a:r>
              <a:rPr lang="en-US" altLang="en-US" sz="2400" dirty="0" err="1" smtClean="0">
                <a:solidFill>
                  <a:schemeClr val="tx1">
                    <a:lumMod val="95000"/>
                    <a:lumOff val="5000"/>
                  </a:schemeClr>
                </a:solidFill>
                <a:ea typeface="Calibri" panose="020F0502020204030204" pitchFamily="34" charset="0"/>
                <a:cs typeface="Times New Roman" panose="02020603050405020304" pitchFamily="18" charset="0"/>
              </a:rPr>
              <a:t>License_Server_host</a:t>
            </a:r>
            <a:r>
              <a:rPr lang="en-US" altLang="en-US" sz="2400" dirty="0" smtClean="0">
                <a:solidFill>
                  <a:schemeClr val="tx1">
                    <a:lumMod val="95000"/>
                    <a:lumOff val="5000"/>
                  </a:schemeClr>
                </a:solidFill>
                <a:ea typeface="Calibri" panose="020F0502020204030204" pitchFamily="34" charset="0"/>
                <a:cs typeface="Times New Roman" panose="02020603050405020304" pitchFamily="18" charset="0"/>
              </a:rPr>
              <a:t>&gt; </a:t>
            </a:r>
            <a:r>
              <a:rPr lang="en-US" altLang="en-US" sz="2400" dirty="0" err="1" smtClean="0">
                <a:solidFill>
                  <a:schemeClr val="tx1">
                    <a:lumMod val="95000"/>
                    <a:lumOff val="5000"/>
                  </a:schemeClr>
                </a:solidFill>
                <a:ea typeface="Calibri" panose="020F0502020204030204" pitchFamily="34" charset="0"/>
                <a:cs typeface="Times New Roman" panose="02020603050405020304" pitchFamily="18" charset="0"/>
              </a:rPr>
              <a:t>license.port</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=&lt;</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license_server_port</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&gt;</a:t>
            </a:r>
          </a:p>
          <a:p>
            <a:pPr marL="0" indent="0" eaLnBrk="0" fontAlgn="base" hangingPunct="0">
              <a:lnSpc>
                <a:spcPct val="100000"/>
              </a:lnSpc>
              <a:spcBef>
                <a:spcPct val="0"/>
              </a:spcBef>
              <a:spcAft>
                <a:spcPct val="0"/>
              </a:spcAft>
              <a:buNone/>
            </a:pPr>
            <a:endParaRPr lang="en-US" altLang="en-US" sz="2400" dirty="0">
              <a:solidFill>
                <a:schemeClr val="tx1">
                  <a:lumMod val="95000"/>
                  <a:lumOff val="5000"/>
                </a:schemeClr>
              </a:solidFill>
              <a:ea typeface="Calibri" panose="020F0502020204030204" pitchFamily="34" charset="0"/>
              <a:cs typeface="Times New Roman" panose="02020603050405020304" pitchFamily="18" charset="0"/>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import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kwinject.out</a:t>
            </a:r>
            <a:endParaRPr lang="en-US" altLang="en-US" sz="2400" dirty="0">
              <a:solidFill>
                <a:schemeClr val="tx1">
                  <a:lumMod val="95000"/>
                  <a:lumOff val="5000"/>
                </a:schemeClr>
              </a:solidFill>
              <a:ea typeface="Calibri" panose="020F0502020204030204" pitchFamily="34" charset="0"/>
              <a:cs typeface="Times New Roman" panose="02020603050405020304" pitchFamily="18" charset="0"/>
            </a:endParaRPr>
          </a:p>
          <a:p>
            <a:pPr lvl="0" eaLnBrk="0" fontAlgn="base" hangingPunct="0">
              <a:spcBef>
                <a:spcPct val="0"/>
              </a:spcBef>
              <a:spcAft>
                <a:spcPct val="0"/>
              </a:spcAft>
              <a:buFontTx/>
              <a:buChar char="•"/>
            </a:pPr>
            <a:endParaRPr lang="en-US" altLang="en-US" sz="2400" dirty="0">
              <a:solidFill>
                <a:schemeClr val="tx1">
                  <a:lumMod val="95000"/>
                  <a:lumOff val="5000"/>
                </a:schemeClr>
              </a:solidFill>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run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pd</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kwlp</a:t>
            </a:r>
            <a:endParaRPr lang="en-US" altLang="en-US" sz="2400" dirty="0">
              <a:solidFill>
                <a:schemeClr val="tx1">
                  <a:lumMod val="95000"/>
                  <a:lumOff val="5000"/>
                </a:schemeClr>
              </a:solidFill>
            </a:endParaRPr>
          </a:p>
          <a:p>
            <a:pPr lvl="1" eaLnBrk="0" fontAlgn="base" hangingPunct="0">
              <a:lnSpc>
                <a:spcPct val="100000"/>
              </a:lnSpc>
              <a:spcBef>
                <a:spcPct val="0"/>
              </a:spcBef>
              <a:spcAft>
                <a:spcPct val="0"/>
              </a:spcAft>
            </a:pPr>
            <a:r>
              <a:rPr lang="en-US" altLang="en-US" dirty="0">
                <a:solidFill>
                  <a:schemeClr val="tx1">
                    <a:lumMod val="95000"/>
                    <a:lumOff val="5000"/>
                  </a:schemeClr>
                </a:solidFill>
                <a:ea typeface="Calibri" panose="020F0502020204030204" pitchFamily="34" charset="0"/>
                <a:cs typeface="Times New Roman" panose="02020603050405020304" pitchFamily="18" charset="0"/>
              </a:rPr>
              <a:t>This command will initiate </a:t>
            </a:r>
            <a:r>
              <a:rPr lang="en-US" altLang="en-US" dirty="0" err="1">
                <a:solidFill>
                  <a:schemeClr val="tx1">
                    <a:lumMod val="95000"/>
                    <a:lumOff val="5000"/>
                  </a:schemeClr>
                </a:solidFill>
                <a:ea typeface="Calibri" panose="020F0502020204030204" pitchFamily="34" charset="0"/>
                <a:cs typeface="Times New Roman" panose="02020603050405020304" pitchFamily="18" charset="0"/>
              </a:rPr>
              <a:t>Klocwork</a:t>
            </a:r>
            <a:r>
              <a:rPr lang="en-US" altLang="en-US" dirty="0">
                <a:solidFill>
                  <a:schemeClr val="tx1">
                    <a:lumMod val="95000"/>
                    <a:lumOff val="5000"/>
                  </a:schemeClr>
                </a:solidFill>
                <a:ea typeface="Calibri" panose="020F0502020204030204" pitchFamily="34" charset="0"/>
                <a:cs typeface="Times New Roman" panose="02020603050405020304" pitchFamily="18" charset="0"/>
              </a:rPr>
              <a:t> user build</a:t>
            </a:r>
          </a:p>
          <a:p>
            <a:pPr lvl="1" eaLnBrk="0" fontAlgn="base" hangingPunct="0">
              <a:lnSpc>
                <a:spcPct val="100000"/>
              </a:lnSpc>
              <a:spcBef>
                <a:spcPct val="0"/>
              </a:spcBef>
              <a:spcAft>
                <a:spcPct val="0"/>
              </a:spcAft>
            </a:pPr>
            <a:endParaRPr lang="en-US" altLang="en-US" dirty="0">
              <a:solidFill>
                <a:schemeClr val="tx1">
                  <a:lumMod val="95000"/>
                  <a:lumOff val="5000"/>
                </a:schemeClr>
              </a:solidFill>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kwgcheck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pd</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kwlp</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endParaRPr lang="en-US" altLang="en-US" sz="2400" dirty="0">
              <a:solidFill>
                <a:schemeClr val="tx1">
                  <a:lumMod val="95000"/>
                  <a:lumOff val="5000"/>
                </a:schemeClr>
              </a:solidFill>
            </a:endParaRPr>
          </a:p>
          <a:p>
            <a:pPr lvl="1" eaLnBrk="0" fontAlgn="base" hangingPunct="0">
              <a:lnSpc>
                <a:spcPct val="100000"/>
              </a:lnSpc>
              <a:spcBef>
                <a:spcPct val="0"/>
              </a:spcBef>
              <a:spcAft>
                <a:spcPct val="0"/>
              </a:spcAft>
            </a:pPr>
            <a:r>
              <a:rPr lang="en-US" altLang="en-US" dirty="0">
                <a:solidFill>
                  <a:schemeClr val="tx1">
                    <a:lumMod val="95000"/>
                    <a:lumOff val="5000"/>
                  </a:schemeClr>
                </a:solidFill>
                <a:ea typeface="Calibri" panose="020F0502020204030204" pitchFamily="34" charset="0"/>
                <a:cs typeface="Times New Roman" panose="02020603050405020304" pitchFamily="18" charset="0"/>
              </a:rPr>
              <a:t>This command will invoke </a:t>
            </a:r>
            <a:r>
              <a:rPr lang="en-US" altLang="en-US" dirty="0" err="1">
                <a:solidFill>
                  <a:schemeClr val="tx1">
                    <a:lumMod val="95000"/>
                    <a:lumOff val="5000"/>
                  </a:schemeClr>
                </a:solidFill>
                <a:ea typeface="Calibri" panose="020F0502020204030204" pitchFamily="34" charset="0"/>
                <a:cs typeface="Times New Roman" panose="02020603050405020304" pitchFamily="18" charset="0"/>
              </a:rPr>
              <a:t>Klocwork</a:t>
            </a:r>
            <a:r>
              <a:rPr lang="en-US" altLang="en-US" dirty="0">
                <a:solidFill>
                  <a:schemeClr val="tx1">
                    <a:lumMod val="95000"/>
                    <a:lumOff val="5000"/>
                  </a:schemeClr>
                </a:solidFill>
                <a:ea typeface="Calibri" panose="020F0502020204030204" pitchFamily="34" charset="0"/>
                <a:cs typeface="Times New Roman" panose="02020603050405020304" pitchFamily="18" charset="0"/>
              </a:rPr>
              <a:t> GUI.</a:t>
            </a:r>
          </a:p>
          <a:p>
            <a:pPr lvl="1" eaLnBrk="0" fontAlgn="base" hangingPunct="0">
              <a:lnSpc>
                <a:spcPct val="100000"/>
              </a:lnSpc>
              <a:spcBef>
                <a:spcPct val="0"/>
              </a:spcBef>
              <a:spcAft>
                <a:spcPct val="0"/>
              </a:spcAft>
            </a:pPr>
            <a:endParaRPr lang="en-US" altLang="en-US" dirty="0">
              <a:solidFill>
                <a:schemeClr val="tx1">
                  <a:lumMod val="95000"/>
                  <a:lumOff val="5000"/>
                </a:schemeClr>
              </a:solidFill>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list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pd</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kwlp</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-y -F xml &gt;xmlreport.xml</a:t>
            </a:r>
            <a:endParaRPr lang="en-US" altLang="en-US" sz="2400" dirty="0">
              <a:solidFill>
                <a:schemeClr val="tx1">
                  <a:lumMod val="95000"/>
                  <a:lumOff val="5000"/>
                </a:schemeClr>
              </a:solidFill>
            </a:endParaRPr>
          </a:p>
          <a:p>
            <a:pPr lvl="1" eaLnBrk="0" fontAlgn="base" hangingPunct="0">
              <a:lnSpc>
                <a:spcPct val="100000"/>
              </a:lnSpc>
              <a:spcBef>
                <a:spcPct val="0"/>
              </a:spcBef>
              <a:spcAft>
                <a:spcPct val="0"/>
              </a:spcAft>
            </a:pPr>
            <a:r>
              <a:rPr lang="en-US" altLang="en-US" dirty="0">
                <a:solidFill>
                  <a:schemeClr val="tx1">
                    <a:lumMod val="95000"/>
                    <a:lumOff val="5000"/>
                  </a:schemeClr>
                </a:solidFill>
                <a:ea typeface="Calibri" panose="020F0502020204030204" pitchFamily="34" charset="0"/>
                <a:cs typeface="Times New Roman" panose="02020603050405020304" pitchFamily="18" charset="0"/>
              </a:rPr>
              <a:t>This will Export all your issues in .xml format. This xml file can be viewable through MS-Excel.</a:t>
            </a:r>
          </a:p>
          <a:p>
            <a:pPr lvl="1" eaLnBrk="0" fontAlgn="base" hangingPunct="0">
              <a:lnSpc>
                <a:spcPct val="100000"/>
              </a:lnSpc>
              <a:spcBef>
                <a:spcPct val="0"/>
              </a:spcBef>
              <a:spcAft>
                <a:spcPct val="0"/>
              </a:spcAft>
            </a:pPr>
            <a:endParaRPr lang="en-US" altLang="en-US" dirty="0">
              <a:solidFill>
                <a:schemeClr val="tx1">
                  <a:lumMod val="95000"/>
                  <a:lumOff val="5000"/>
                </a:schemeClr>
              </a:solidFill>
            </a:endParaRPr>
          </a:p>
          <a:p>
            <a:pPr lvl="0" eaLnBrk="0" fontAlgn="base" hangingPunct="0">
              <a:spcBef>
                <a:spcPct val="0"/>
              </a:spcBef>
              <a:spcAft>
                <a:spcPct val="0"/>
              </a:spcAft>
              <a:buFontTx/>
              <a:buChar char="•"/>
            </a:pP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kwcheck</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list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pd</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a:t>
            </a:r>
            <a:r>
              <a:rPr lang="en-US" altLang="en-US" sz="2400" dirty="0" err="1">
                <a:solidFill>
                  <a:schemeClr val="tx1">
                    <a:lumMod val="95000"/>
                    <a:lumOff val="5000"/>
                  </a:schemeClr>
                </a:solidFill>
                <a:ea typeface="Calibri" panose="020F0502020204030204" pitchFamily="34" charset="0"/>
                <a:cs typeface="Times New Roman" panose="02020603050405020304" pitchFamily="18" charset="0"/>
              </a:rPr>
              <a:t>kwlp</a:t>
            </a:r>
            <a:r>
              <a:rPr lang="en-US" altLang="en-US" sz="2400" dirty="0">
                <a:solidFill>
                  <a:schemeClr val="tx1">
                    <a:lumMod val="95000"/>
                    <a:lumOff val="5000"/>
                  </a:schemeClr>
                </a:solidFill>
                <a:ea typeface="Calibri" panose="020F0502020204030204" pitchFamily="34" charset="0"/>
                <a:cs typeface="Times New Roman" panose="02020603050405020304" pitchFamily="18" charset="0"/>
              </a:rPr>
              <a:t> -y -F detailed &gt;txtreport.txt</a:t>
            </a:r>
            <a:endParaRPr lang="en-US" altLang="en-US" sz="2400" dirty="0">
              <a:solidFill>
                <a:schemeClr val="tx1">
                  <a:lumMod val="95000"/>
                  <a:lumOff val="5000"/>
                </a:schemeClr>
              </a:solidFill>
            </a:endParaRPr>
          </a:p>
          <a:p>
            <a:pPr lvl="1" eaLnBrk="0" fontAlgn="base" hangingPunct="0">
              <a:lnSpc>
                <a:spcPct val="100000"/>
              </a:lnSpc>
              <a:spcBef>
                <a:spcPct val="0"/>
              </a:spcBef>
              <a:spcAft>
                <a:spcPct val="0"/>
              </a:spcAft>
            </a:pPr>
            <a:r>
              <a:rPr lang="en-US" altLang="en-US" dirty="0">
                <a:solidFill>
                  <a:schemeClr val="tx1">
                    <a:lumMod val="95000"/>
                    <a:lumOff val="5000"/>
                  </a:schemeClr>
                </a:solidFill>
                <a:ea typeface="Calibri" panose="020F0502020204030204" pitchFamily="34" charset="0"/>
                <a:cs typeface="Times New Roman" panose="02020603050405020304" pitchFamily="18" charset="0"/>
              </a:rPr>
              <a:t>This will Export all your issues in .txt format</a:t>
            </a:r>
            <a:endParaRPr lang="en-US" altLang="en-US" dirty="0">
              <a:solidFill>
                <a:schemeClr val="tx1">
                  <a:lumMod val="95000"/>
                  <a:lumOff val="5000"/>
                </a:schemeClr>
              </a:solidFill>
            </a:endParaRPr>
          </a:p>
        </p:txBody>
      </p:sp>
    </p:spTree>
    <p:extLst>
      <p:ext uri="{BB962C8B-B14F-4D97-AF65-F5344CB8AC3E}">
        <p14:creationId xmlns:p14="http://schemas.microsoft.com/office/powerpoint/2010/main" val="1891881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Example</a:t>
            </a:r>
            <a:endParaRPr lang="en-US" dirty="0"/>
          </a:p>
        </p:txBody>
      </p:sp>
      <p:sp>
        <p:nvSpPr>
          <p:cNvPr id="5" name="Text Placeholder 4"/>
          <p:cNvSpPr>
            <a:spLocks noGrp="1"/>
          </p:cNvSpPr>
          <p:nvPr>
            <p:ph type="body" sz="quarter" idx="30"/>
          </p:nvPr>
        </p:nvSpPr>
        <p:spPr>
          <a:xfrm>
            <a:off x="241007" y="1966646"/>
            <a:ext cx="12044384" cy="6696000"/>
          </a:xfrm>
        </p:spPr>
        <p:txBody>
          <a:bodyPr/>
          <a:lstStyle/>
          <a:p>
            <a:pPr marL="0" indent="0">
              <a:buNone/>
            </a:pPr>
            <a:r>
              <a:rPr lang="en-IN" sz="2400" b="1" u="sng" dirty="0"/>
              <a:t>Prerequisites : </a:t>
            </a:r>
            <a:endParaRPr lang="en-US" sz="2400" b="1" dirty="0"/>
          </a:p>
          <a:p>
            <a:r>
              <a:rPr lang="en-US" sz="1800" dirty="0">
                <a:latin typeface="Arial" panose="020B0604020202020204" pitchFamily="34" charset="0"/>
                <a:cs typeface="Arial" panose="020B0604020202020204" pitchFamily="34" charset="0"/>
              </a:rPr>
              <a:t>Before executing </a:t>
            </a:r>
            <a:r>
              <a:rPr lang="en-US" sz="1800" dirty="0" err="1">
                <a:latin typeface="Arial" panose="020B0604020202020204" pitchFamily="34" charset="0"/>
                <a:cs typeface="Arial" panose="020B0604020202020204" pitchFamily="34" charset="0"/>
              </a:rPr>
              <a:t>klocwork</a:t>
            </a:r>
            <a:r>
              <a:rPr lang="en-US" sz="1800" dirty="0">
                <a:latin typeface="Arial" panose="020B0604020202020204" pitchFamily="34" charset="0"/>
                <a:cs typeface="Arial" panose="020B0604020202020204" pitchFamily="34" charset="0"/>
              </a:rPr>
              <a:t> command please set the below environment variable.</a:t>
            </a:r>
          </a:p>
          <a:p>
            <a:pPr marL="0" indent="0">
              <a:buNone/>
            </a:pPr>
            <a:r>
              <a:rPr lang="en-US" sz="1800" dirty="0">
                <a:latin typeface="Arial" panose="020B0604020202020204" pitchFamily="34" charset="0"/>
                <a:cs typeface="Arial" panose="020B0604020202020204" pitchFamily="34" charset="0"/>
              </a:rPr>
              <a:t>export SDEDIR=/</a:t>
            </a:r>
            <a:r>
              <a:rPr lang="en-US" sz="1800" dirty="0" err="1" smtClean="0">
                <a:latin typeface="Arial" panose="020B0604020202020204" pitchFamily="34" charset="0"/>
                <a:cs typeface="Arial" panose="020B0604020202020204" pitchFamily="34" charset="0"/>
              </a:rPr>
              <a:t>osp</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sde</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L_n_D</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src</a:t>
            </a:r>
            <a:r>
              <a:rPr lang="en-US" sz="1800" dirty="0" smtClean="0">
                <a:latin typeface="Arial" panose="020B0604020202020204" pitchFamily="34" charset="0"/>
                <a:cs typeface="Arial" panose="020B0604020202020204" pitchFamily="34" charset="0"/>
              </a:rPr>
              <a:t>/sample</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$SDEDIR/</a:t>
            </a:r>
            <a:r>
              <a:rPr lang="en-US" sz="1800" dirty="0" err="1">
                <a:latin typeface="Arial" panose="020B0604020202020204" pitchFamily="34" charset="0"/>
                <a:cs typeface="Arial" panose="020B0604020202020204" pitchFamily="34" charset="0"/>
              </a:rPr>
              <a:t>etc</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scrfct</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export PATH=$PATH:/</a:t>
            </a:r>
            <a:r>
              <a:rPr lang="en-US" sz="1800" dirty="0" err="1">
                <a:latin typeface="Arial" panose="020B0604020202020204" pitchFamily="34" charset="0"/>
                <a:cs typeface="Arial" panose="020B0604020202020204" pitchFamily="34" charset="0"/>
              </a:rPr>
              <a:t>osp</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sde</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Klocwork_U_lic</a:t>
            </a:r>
            <a:r>
              <a:rPr lang="en-US" sz="1800" dirty="0">
                <a:latin typeface="Arial" panose="020B0604020202020204" pitchFamily="34" charset="0"/>
                <a:cs typeface="Arial" panose="020B0604020202020204" pitchFamily="34" charset="0"/>
              </a:rPr>
              <a:t>/bin/</a:t>
            </a:r>
          </a:p>
          <a:p>
            <a:pPr marL="0" indent="0">
              <a:buNone/>
            </a:pPr>
            <a:r>
              <a:rPr lang="en-US" sz="1800" dirty="0">
                <a:latin typeface="Arial" panose="020B0604020202020204" pitchFamily="34" charset="0"/>
                <a:cs typeface="Arial" panose="020B0604020202020204" pitchFamily="34" charset="0"/>
              </a:rPr>
              <a:t>export MKDOCLEAN="yes"</a:t>
            </a:r>
          </a:p>
          <a:p>
            <a:pPr marL="0" indent="0">
              <a:buNone/>
            </a:pPr>
            <a:r>
              <a:rPr lang="en-US" sz="1800" dirty="0">
                <a:latin typeface="Arial" panose="020B0604020202020204" pitchFamily="34" charset="0"/>
                <a:cs typeface="Arial" panose="020B0604020202020204" pitchFamily="34" charset="0"/>
              </a:rPr>
              <a:t>export MKDODEP="yes" </a:t>
            </a:r>
          </a:p>
          <a:p>
            <a:pPr marL="0" indent="0">
              <a:buNone/>
            </a:pPr>
            <a:r>
              <a:rPr lang="en-US" sz="2400" b="1" u="sng" dirty="0" err="1"/>
              <a:t>Klocwork</a:t>
            </a:r>
            <a:r>
              <a:rPr lang="en-US" sz="2400" b="1" u="sng" dirty="0"/>
              <a:t> User commands</a:t>
            </a:r>
          </a:p>
          <a:p>
            <a:r>
              <a:rPr lang="en-US" sz="1800" dirty="0" err="1">
                <a:latin typeface="Arial" panose="020B0604020202020204" pitchFamily="34" charset="0"/>
                <a:cs typeface="Arial" panose="020B0604020202020204" pitchFamily="34" charset="0"/>
              </a:rPr>
              <a:t>kwinject</a:t>
            </a:r>
            <a:r>
              <a:rPr lang="en-US" sz="1800" dirty="0">
                <a:latin typeface="Arial" panose="020B0604020202020204" pitchFamily="34" charset="0"/>
                <a:cs typeface="Arial" panose="020B0604020202020204" pitchFamily="34" charset="0"/>
              </a:rPr>
              <a:t> -o </a:t>
            </a:r>
            <a:r>
              <a:rPr lang="en-US" sz="1800" dirty="0" err="1" smtClean="0">
                <a:latin typeface="Arial" panose="020B0604020202020204" pitchFamily="34" charset="0"/>
                <a:cs typeface="Arial" panose="020B0604020202020204" pitchFamily="34" charset="0"/>
              </a:rPr>
              <a:t>final.out</a:t>
            </a:r>
            <a:r>
              <a:rPr lang="en-US" sz="18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gmake</a:t>
            </a:r>
            <a:r>
              <a:rPr lang="en-US" sz="1800" dirty="0">
                <a:latin typeface="Arial" panose="020B0604020202020204" pitchFamily="34" charset="0"/>
                <a:cs typeface="Arial" panose="020B0604020202020204" pitchFamily="34" charset="0"/>
              </a:rPr>
              <a:t>    ==&gt; </a:t>
            </a:r>
            <a:r>
              <a:rPr lang="en-US" sz="1800" b="1" dirty="0">
                <a:latin typeface="Arial" panose="020B0604020202020204" pitchFamily="34" charset="0"/>
                <a:cs typeface="Arial" panose="020B0604020202020204" pitchFamily="34" charset="0"/>
              </a:rPr>
              <a:t>generate .out file</a:t>
            </a:r>
          </a:p>
          <a:p>
            <a:r>
              <a:rPr lang="en-US" sz="1800" dirty="0">
                <a:latin typeface="Arial" panose="020B0604020202020204" pitchFamily="34" charset="0"/>
                <a:cs typeface="Arial" panose="020B0604020202020204" pitchFamily="34" charset="0"/>
              </a:rPr>
              <a:t>To execute </a:t>
            </a:r>
            <a:r>
              <a:rPr lang="en-US" sz="1800" dirty="0" err="1">
                <a:latin typeface="Arial" panose="020B0604020202020204" pitchFamily="34" charset="0"/>
                <a:cs typeface="Arial" panose="020B0604020202020204" pitchFamily="34" charset="0"/>
              </a:rPr>
              <a:t>makeme</a:t>
            </a:r>
            <a:r>
              <a:rPr lang="en-US" sz="1800" dirty="0">
                <a:latin typeface="Arial" panose="020B0604020202020204" pitchFamily="34" charset="0"/>
                <a:cs typeface="Arial" panose="020B0604020202020204" pitchFamily="34" charset="0"/>
              </a:rPr>
              <a:t> file which is generated by Jenkins below step is to be followed .</a:t>
            </a:r>
          </a:p>
          <a:p>
            <a:r>
              <a:rPr lang="en-US" sz="1800" dirty="0" err="1">
                <a:latin typeface="Arial" panose="020B0604020202020204" pitchFamily="34" charset="0"/>
                <a:cs typeface="Arial" panose="020B0604020202020204" pitchFamily="34" charset="0"/>
              </a:rPr>
              <a:t>kwinject</a:t>
            </a:r>
            <a:r>
              <a:rPr lang="en-US" sz="1800" dirty="0">
                <a:latin typeface="Arial" panose="020B0604020202020204" pitchFamily="34" charset="0"/>
                <a:cs typeface="Arial" panose="020B0604020202020204" pitchFamily="34" charset="0"/>
              </a:rPr>
              <a:t> -o </a:t>
            </a:r>
            <a:r>
              <a:rPr lang="en-US" sz="1800" dirty="0" err="1" smtClean="0">
                <a:latin typeface="Arial" panose="020B0604020202020204" pitchFamily="34" charset="0"/>
                <a:cs typeface="Arial" panose="020B0604020202020204" pitchFamily="34" charset="0"/>
              </a:rPr>
              <a:t>final.out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&lt;path of </a:t>
            </a:r>
            <a:r>
              <a:rPr lang="en-US" sz="1800" dirty="0" err="1">
                <a:latin typeface="Arial" panose="020B0604020202020204" pitchFamily="34" charset="0"/>
                <a:cs typeface="Arial" panose="020B0604020202020204" pitchFamily="34" charset="0"/>
              </a:rPr>
              <a:t>makeme</a:t>
            </a:r>
            <a:r>
              <a:rPr lang="en-US" sz="1800" dirty="0">
                <a:latin typeface="Arial" panose="020B0604020202020204" pitchFamily="34" charset="0"/>
                <a:cs typeface="Arial" panose="020B0604020202020204" pitchFamily="34" charset="0"/>
              </a:rPr>
              <a:t> file in compilation system&gt;    </a:t>
            </a:r>
            <a:r>
              <a:rPr lang="en-US" sz="1800" b="1" dirty="0">
                <a:latin typeface="Arial" panose="020B0604020202020204" pitchFamily="34" charset="0"/>
                <a:cs typeface="Arial" panose="020B0604020202020204" pitchFamily="34" charset="0"/>
              </a:rPr>
              <a:t>==&gt; generate .out file</a:t>
            </a:r>
          </a:p>
          <a:p>
            <a:endParaRPr lang="en-US" sz="1800" dirty="0">
              <a:latin typeface="Arial" panose="020B0604020202020204" pitchFamily="34" charset="0"/>
              <a:cs typeface="Arial" panose="020B0604020202020204" pitchFamily="34" charset="0"/>
            </a:endParaRPr>
          </a:p>
          <a:p>
            <a:r>
              <a:rPr lang="en-US" sz="1800" dirty="0" err="1">
                <a:solidFill>
                  <a:srgbClr val="00B050"/>
                </a:solidFill>
                <a:latin typeface="Arial" panose="020B0604020202020204" pitchFamily="34" charset="0"/>
                <a:cs typeface="Arial" panose="020B0604020202020204" pitchFamily="34" charset="0"/>
              </a:rPr>
              <a:t>kwcheck</a:t>
            </a:r>
            <a:r>
              <a:rPr lang="en-US" sz="1800" dirty="0">
                <a:solidFill>
                  <a:srgbClr val="00B050"/>
                </a:solidFill>
                <a:latin typeface="Arial" panose="020B0604020202020204" pitchFamily="34" charset="0"/>
                <a:cs typeface="Arial" panose="020B0604020202020204" pitchFamily="34" charset="0"/>
              </a:rPr>
              <a:t> create --</a:t>
            </a:r>
            <a:r>
              <a:rPr lang="en-US" sz="1800" dirty="0" err="1">
                <a:solidFill>
                  <a:srgbClr val="00B050"/>
                </a:solidFill>
                <a:latin typeface="Arial" panose="020B0604020202020204" pitchFamily="34" charset="0"/>
                <a:cs typeface="Arial" panose="020B0604020202020204" pitchFamily="34" charset="0"/>
              </a:rPr>
              <a:t>url</a:t>
            </a:r>
            <a:r>
              <a:rPr lang="en-US" sz="1800" dirty="0">
                <a:solidFill>
                  <a:srgbClr val="00B050"/>
                </a:solidFill>
                <a:latin typeface="Arial" panose="020B0604020202020204" pitchFamily="34" charset="0"/>
                <a:cs typeface="Arial" panose="020B0604020202020204" pitchFamily="34" charset="0"/>
              </a:rPr>
              <a:t> http://172.21.145.155:8080/Test   </a:t>
            </a:r>
            <a:r>
              <a:rPr lang="en-US" sz="1800" b="1" dirty="0">
                <a:solidFill>
                  <a:srgbClr val="00B050"/>
                </a:solidFill>
                <a:latin typeface="Arial" panose="020B0604020202020204" pitchFamily="34" charset="0"/>
                <a:cs typeface="Arial" panose="020B0604020202020204" pitchFamily="34" charset="0"/>
              </a:rPr>
              <a:t>==&gt; local project </a:t>
            </a:r>
            <a:r>
              <a:rPr lang="en-US" sz="1800" b="1" dirty="0" err="1">
                <a:solidFill>
                  <a:srgbClr val="00B050"/>
                </a:solidFill>
                <a:latin typeface="Arial" panose="020B0604020202020204" pitchFamily="34" charset="0"/>
                <a:cs typeface="Arial" panose="020B0604020202020204" pitchFamily="34" charset="0"/>
              </a:rPr>
              <a:t>klwp</a:t>
            </a:r>
            <a:r>
              <a:rPr lang="en-US" sz="1800" b="1" dirty="0">
                <a:solidFill>
                  <a:srgbClr val="00B050"/>
                </a:solidFill>
                <a:latin typeface="Arial" panose="020B0604020202020204" pitchFamily="34" charset="0"/>
                <a:cs typeface="Arial" panose="020B0604020202020204" pitchFamily="34" charset="0"/>
              </a:rPr>
              <a:t> &amp; </a:t>
            </a:r>
            <a:r>
              <a:rPr lang="en-US" sz="1800" b="1" dirty="0" err="1">
                <a:solidFill>
                  <a:srgbClr val="00B050"/>
                </a:solidFill>
                <a:latin typeface="Arial" panose="020B0604020202020204" pitchFamily="34" charset="0"/>
                <a:cs typeface="Arial" panose="020B0604020202020204" pitchFamily="34" charset="0"/>
              </a:rPr>
              <a:t>kwps</a:t>
            </a:r>
            <a:endParaRPr lang="en-US" sz="1800" b="1" dirty="0">
              <a:solidFill>
                <a:srgbClr val="00B050"/>
              </a:solidFill>
              <a:latin typeface="Arial" panose="020B0604020202020204" pitchFamily="34" charset="0"/>
              <a:cs typeface="Arial" panose="020B0604020202020204" pitchFamily="34" charset="0"/>
            </a:endParaRPr>
          </a:p>
          <a:p>
            <a:r>
              <a:rPr lang="en-US" sz="1800" dirty="0" err="1">
                <a:solidFill>
                  <a:srgbClr val="00B050"/>
                </a:solidFill>
                <a:latin typeface="Arial" panose="020B0604020202020204" pitchFamily="34" charset="0"/>
                <a:cs typeface="Arial" panose="020B0604020202020204" pitchFamily="34" charset="0"/>
              </a:rPr>
              <a:t>kwcheck</a:t>
            </a:r>
            <a:r>
              <a:rPr lang="en-US" sz="1800" dirty="0">
                <a:solidFill>
                  <a:srgbClr val="00B050"/>
                </a:solidFill>
                <a:latin typeface="Arial" panose="020B0604020202020204" pitchFamily="34" charset="0"/>
                <a:cs typeface="Arial" panose="020B0604020202020204" pitchFamily="34" charset="0"/>
              </a:rPr>
              <a:t> set </a:t>
            </a:r>
            <a:r>
              <a:rPr lang="en-US" sz="1800" dirty="0" err="1">
                <a:solidFill>
                  <a:srgbClr val="00B050"/>
                </a:solidFill>
                <a:latin typeface="Arial" panose="020B0604020202020204" pitchFamily="34" charset="0"/>
                <a:cs typeface="Arial" panose="020B0604020202020204" pitchFamily="34" charset="0"/>
              </a:rPr>
              <a:t>license.host</a:t>
            </a:r>
            <a:r>
              <a:rPr lang="en-US" sz="1800" dirty="0">
                <a:solidFill>
                  <a:srgbClr val="00B050"/>
                </a:solidFill>
                <a:latin typeface="Arial" panose="020B0604020202020204" pitchFamily="34" charset="0"/>
                <a:cs typeface="Arial" panose="020B0604020202020204" pitchFamily="34" charset="0"/>
              </a:rPr>
              <a:t>=172.21.145.155 </a:t>
            </a:r>
            <a:r>
              <a:rPr lang="en-US" sz="1800" dirty="0" err="1">
                <a:solidFill>
                  <a:srgbClr val="00B050"/>
                </a:solidFill>
                <a:latin typeface="Arial" panose="020B0604020202020204" pitchFamily="34" charset="0"/>
                <a:cs typeface="Arial" panose="020B0604020202020204" pitchFamily="34" charset="0"/>
              </a:rPr>
              <a:t>license.port</a:t>
            </a:r>
            <a:r>
              <a:rPr lang="en-US" sz="1800" dirty="0">
                <a:solidFill>
                  <a:srgbClr val="00B050"/>
                </a:solidFill>
                <a:latin typeface="Arial" panose="020B0604020202020204" pitchFamily="34" charset="0"/>
                <a:cs typeface="Arial" panose="020B0604020202020204" pitchFamily="34" charset="0"/>
              </a:rPr>
              <a:t>=27000  </a:t>
            </a:r>
            <a:r>
              <a:rPr lang="en-US" sz="1800" b="1" dirty="0">
                <a:solidFill>
                  <a:srgbClr val="00B050"/>
                </a:solidFill>
                <a:latin typeface="Arial" panose="020B0604020202020204" pitchFamily="34" charset="0"/>
                <a:cs typeface="Arial" panose="020B0604020202020204" pitchFamily="34" charset="0"/>
              </a:rPr>
              <a:t>==&gt; pulling the license file from server (one time command)</a:t>
            </a:r>
          </a:p>
          <a:p>
            <a:r>
              <a:rPr lang="en-US" sz="1800" dirty="0" err="1">
                <a:latin typeface="Arial" panose="020B0604020202020204" pitchFamily="34" charset="0"/>
                <a:cs typeface="Arial" panose="020B0604020202020204" pitchFamily="34" charset="0"/>
              </a:rPr>
              <a:t>kwcheck</a:t>
            </a:r>
            <a:r>
              <a:rPr lang="en-US" sz="1800" dirty="0">
                <a:latin typeface="Arial" panose="020B0604020202020204" pitchFamily="34" charset="0"/>
                <a:cs typeface="Arial" panose="020B0604020202020204" pitchFamily="34" charset="0"/>
              </a:rPr>
              <a:t> import </a:t>
            </a:r>
            <a:r>
              <a:rPr lang="en-US" sz="1800" dirty="0" err="1" smtClean="0">
                <a:latin typeface="Arial" panose="020B0604020202020204" pitchFamily="34" charset="0"/>
                <a:cs typeface="Arial" panose="020B0604020202020204" pitchFamily="34" charset="0"/>
              </a:rPr>
              <a:t>final.out</a:t>
            </a:r>
            <a:r>
              <a:rPr lang="en-US" sz="1800"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==&gt; importing build file into local project for analysis</a:t>
            </a:r>
          </a:p>
          <a:p>
            <a:r>
              <a:rPr lang="en-US" sz="1800" dirty="0" err="1">
                <a:latin typeface="Arial" panose="020B0604020202020204" pitchFamily="34" charset="0"/>
                <a:cs typeface="Arial" panose="020B0604020202020204" pitchFamily="34" charset="0"/>
              </a:rPr>
              <a:t>kwcheck</a:t>
            </a:r>
            <a:r>
              <a:rPr lang="en-US" sz="1800" dirty="0">
                <a:latin typeface="Arial" panose="020B0604020202020204" pitchFamily="34" charset="0"/>
                <a:cs typeface="Arial" panose="020B0604020202020204" pitchFamily="34" charset="0"/>
              </a:rPr>
              <a:t> run -</a:t>
            </a:r>
            <a:r>
              <a:rPr lang="en-US" sz="1800" dirty="0" err="1">
                <a:latin typeface="Arial" panose="020B0604020202020204" pitchFamily="34" charset="0"/>
                <a:cs typeface="Arial" panose="020B0604020202020204" pitchFamily="34" charset="0"/>
              </a:rPr>
              <a:t>pd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kwlp</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==&gt;  start </a:t>
            </a:r>
            <a:r>
              <a:rPr lang="en-US" sz="1800" b="1" dirty="0" err="1">
                <a:latin typeface="Arial" panose="020B0604020202020204" pitchFamily="34" charset="0"/>
                <a:cs typeface="Arial" panose="020B0604020202020204" pitchFamily="34" charset="0"/>
              </a:rPr>
              <a:t>klwk</a:t>
            </a:r>
            <a:r>
              <a:rPr lang="en-US" sz="1800" b="1" dirty="0">
                <a:latin typeface="Arial" panose="020B0604020202020204" pitchFamily="34" charset="0"/>
                <a:cs typeface="Arial" panose="020B0604020202020204" pitchFamily="34" charset="0"/>
              </a:rPr>
              <a:t> work analysis</a:t>
            </a:r>
          </a:p>
          <a:p>
            <a:r>
              <a:rPr lang="en-US" sz="1800" dirty="0" err="1">
                <a:latin typeface="Arial" panose="020B0604020202020204" pitchFamily="34" charset="0"/>
                <a:cs typeface="Arial" panose="020B0604020202020204" pitchFamily="34" charset="0"/>
              </a:rPr>
              <a:t>kwcheck</a:t>
            </a:r>
            <a:r>
              <a:rPr lang="en-US" sz="1800" dirty="0">
                <a:latin typeface="Arial" panose="020B0604020202020204" pitchFamily="34" charset="0"/>
                <a:cs typeface="Arial" panose="020B0604020202020204" pitchFamily="34" charset="0"/>
              </a:rPr>
              <a:t> list -</a:t>
            </a:r>
            <a:r>
              <a:rPr lang="en-US" sz="1800" dirty="0" err="1">
                <a:latin typeface="Arial" panose="020B0604020202020204" pitchFamily="34" charset="0"/>
                <a:cs typeface="Arial" panose="020B0604020202020204" pitchFamily="34" charset="0"/>
              </a:rPr>
              <a:t>pd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kwlp</a:t>
            </a:r>
            <a:r>
              <a:rPr lang="en-US" sz="1800" dirty="0">
                <a:latin typeface="Arial" panose="020B0604020202020204" pitchFamily="34" charset="0"/>
                <a:cs typeface="Arial" panose="020B0604020202020204" pitchFamily="34" charset="0"/>
              </a:rPr>
              <a:t> -y -F detailed &gt;txtreport.txt</a:t>
            </a:r>
          </a:p>
          <a:p>
            <a:r>
              <a:rPr lang="en-US" sz="1800" dirty="0" err="1">
                <a:latin typeface="Arial" panose="020B0604020202020204" pitchFamily="34" charset="0"/>
                <a:cs typeface="Arial" panose="020B0604020202020204" pitchFamily="34" charset="0"/>
              </a:rPr>
              <a:t>kwcheck</a:t>
            </a:r>
            <a:r>
              <a:rPr lang="en-US" sz="1800" dirty="0">
                <a:latin typeface="Arial" panose="020B0604020202020204" pitchFamily="34" charset="0"/>
                <a:cs typeface="Arial" panose="020B0604020202020204" pitchFamily="34" charset="0"/>
              </a:rPr>
              <a:t> list -</a:t>
            </a:r>
            <a:r>
              <a:rPr lang="en-US" sz="1800" dirty="0" err="1">
                <a:latin typeface="Arial" panose="020B0604020202020204" pitchFamily="34" charset="0"/>
                <a:cs typeface="Arial" panose="020B0604020202020204" pitchFamily="34" charset="0"/>
              </a:rPr>
              <a:t>pd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kwlp</a:t>
            </a:r>
            <a:r>
              <a:rPr lang="en-US" sz="1800" dirty="0">
                <a:latin typeface="Arial" panose="020B0604020202020204" pitchFamily="34" charset="0"/>
                <a:cs typeface="Arial" panose="020B0604020202020204" pitchFamily="34" charset="0"/>
              </a:rPr>
              <a:t> -y -F xml &gt;xmlreport.xml</a:t>
            </a:r>
          </a:p>
        </p:txBody>
      </p:sp>
    </p:spTree>
    <p:extLst>
      <p:ext uri="{BB962C8B-B14F-4D97-AF65-F5344CB8AC3E}">
        <p14:creationId xmlns:p14="http://schemas.microsoft.com/office/powerpoint/2010/main" val="2701702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Build Command</a:t>
            </a:r>
          </a:p>
        </p:txBody>
      </p:sp>
      <p:sp>
        <p:nvSpPr>
          <p:cNvPr id="5" name="Text Placeholder 4"/>
          <p:cNvSpPr>
            <a:spLocks noGrp="1"/>
          </p:cNvSpPr>
          <p:nvPr>
            <p:ph type="body" sz="quarter" idx="30"/>
          </p:nvPr>
        </p:nvSpPr>
        <p:spPr>
          <a:xfrm>
            <a:off x="172427" y="2160956"/>
            <a:ext cx="12044384" cy="6696000"/>
          </a:xfrm>
        </p:spPr>
        <p:txBody>
          <a:bodyPr/>
          <a:lstStyle/>
          <a:p>
            <a:pPr marL="0" indent="0" algn="ctr">
              <a:buNone/>
            </a:pPr>
            <a:r>
              <a:rPr lang="en-US" sz="2400" b="1" u="sng" dirty="0"/>
              <a:t>Procedure to build C/C++ project with </a:t>
            </a:r>
            <a:r>
              <a:rPr lang="en-US" sz="2400" b="1" u="sng" dirty="0" err="1"/>
              <a:t>Klocwork</a:t>
            </a:r>
            <a:r>
              <a:rPr lang="en-US" sz="2400" b="1" u="sng" dirty="0"/>
              <a:t> server</a:t>
            </a:r>
            <a:endParaRPr lang="en-US" sz="2400" dirty="0"/>
          </a:p>
          <a:p>
            <a:pPr marL="0" indent="0">
              <a:buNone/>
            </a:pPr>
            <a:r>
              <a:rPr lang="en-US" sz="2400" b="1" u="sng" dirty="0"/>
              <a:t>Prerequisites:</a:t>
            </a:r>
            <a:endParaRPr lang="en-US" sz="2400" b="1" dirty="0"/>
          </a:p>
          <a:p>
            <a:pPr lvl="0"/>
            <a:r>
              <a:rPr lang="en-US" sz="2400" dirty="0"/>
              <a:t>Your native build should be successful in </a:t>
            </a:r>
            <a:r>
              <a:rPr lang="en-US" sz="2400" dirty="0" err="1"/>
              <a:t>Klocwork</a:t>
            </a:r>
            <a:r>
              <a:rPr lang="en-US" sz="2400" dirty="0"/>
              <a:t> build machine</a:t>
            </a:r>
          </a:p>
          <a:p>
            <a:pPr lvl="0"/>
            <a:r>
              <a:rPr lang="en-US" sz="2400" dirty="0"/>
              <a:t>You should have authenticated yourself at least once from the </a:t>
            </a:r>
            <a:r>
              <a:rPr lang="en-US" sz="2400" dirty="0" err="1"/>
              <a:t>Klocwork</a:t>
            </a:r>
            <a:r>
              <a:rPr lang="en-US" sz="2400" dirty="0"/>
              <a:t> build machine with </a:t>
            </a:r>
            <a:r>
              <a:rPr lang="en-US" sz="2400" dirty="0" err="1"/>
              <a:t>Klocwork</a:t>
            </a:r>
            <a:r>
              <a:rPr lang="en-US" sz="2400" dirty="0"/>
              <a:t> portal. If not, Please authenticate yourself by running, </a:t>
            </a:r>
            <a:r>
              <a:rPr lang="en-US" sz="2400" dirty="0" err="1"/>
              <a:t>kwauth</a:t>
            </a:r>
            <a:r>
              <a:rPr lang="en-US" sz="2400" dirty="0"/>
              <a:t> –</a:t>
            </a:r>
            <a:r>
              <a:rPr lang="en-US" sz="2400" dirty="0" err="1"/>
              <a:t>url</a:t>
            </a:r>
            <a:r>
              <a:rPr lang="en-US" sz="2400" dirty="0"/>
              <a:t>  http://172.16.21.166:8080/</a:t>
            </a:r>
          </a:p>
          <a:p>
            <a:pPr marL="0" indent="0">
              <a:buNone/>
            </a:pPr>
            <a:r>
              <a:rPr lang="en-US" sz="2400" b="1" dirty="0"/>
              <a:t>Once this prerequisites are set please proceed with below steps from </a:t>
            </a:r>
            <a:r>
              <a:rPr lang="en-US" sz="2400" b="1" dirty="0" err="1"/>
              <a:t>Klocwork</a:t>
            </a:r>
            <a:r>
              <a:rPr lang="en-US" sz="2400" b="1" dirty="0"/>
              <a:t> build machine,</a:t>
            </a:r>
          </a:p>
          <a:p>
            <a:r>
              <a:rPr lang="en-US" sz="2400" dirty="0"/>
              <a:t> Clean your project</a:t>
            </a:r>
          </a:p>
          <a:p>
            <a:pPr marL="457200" lvl="1" indent="0">
              <a:buNone/>
            </a:pPr>
            <a:r>
              <a:rPr lang="en-US" dirty="0"/>
              <a:t>&lt;your clean command&gt;</a:t>
            </a:r>
          </a:p>
          <a:p>
            <a:pPr marL="914400" lvl="2" indent="0">
              <a:buNone/>
            </a:pPr>
            <a:r>
              <a:rPr lang="en-US" sz="2400" dirty="0"/>
              <a:t>For ex: make clean</a:t>
            </a:r>
          </a:p>
          <a:p>
            <a:r>
              <a:rPr lang="en-US" sz="2400" dirty="0"/>
              <a:t> Generate .out file</a:t>
            </a:r>
          </a:p>
          <a:p>
            <a:pPr marL="457200" lvl="1" indent="0">
              <a:buNone/>
            </a:pPr>
            <a:r>
              <a:rPr lang="en-US" dirty="0" err="1"/>
              <a:t>kwinject</a:t>
            </a:r>
            <a:r>
              <a:rPr lang="en-US" dirty="0"/>
              <a:t> -o </a:t>
            </a:r>
            <a:r>
              <a:rPr lang="en-US" dirty="0" err="1"/>
              <a:t>my_project_buildspec.out</a:t>
            </a:r>
            <a:r>
              <a:rPr lang="en-US" dirty="0"/>
              <a:t> &lt;your build command&gt;</a:t>
            </a:r>
          </a:p>
        </p:txBody>
      </p:sp>
    </p:spTree>
    <p:extLst>
      <p:ext uri="{BB962C8B-B14F-4D97-AF65-F5344CB8AC3E}">
        <p14:creationId xmlns:p14="http://schemas.microsoft.com/office/powerpoint/2010/main" val="266239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Build Command</a:t>
            </a:r>
          </a:p>
        </p:txBody>
      </p:sp>
      <p:sp>
        <p:nvSpPr>
          <p:cNvPr id="5" name="Text Placeholder 4"/>
          <p:cNvSpPr>
            <a:spLocks noGrp="1"/>
          </p:cNvSpPr>
          <p:nvPr>
            <p:ph type="body" sz="quarter" idx="30"/>
          </p:nvPr>
        </p:nvSpPr>
        <p:spPr>
          <a:xfrm>
            <a:off x="172427" y="2160956"/>
            <a:ext cx="12044384" cy="6696000"/>
          </a:xfrm>
        </p:spPr>
        <p:txBody>
          <a:bodyPr/>
          <a:lstStyle/>
          <a:p>
            <a:r>
              <a:rPr lang="en-US" sz="2400" dirty="0"/>
              <a:t>Once you got the .out file, create a </a:t>
            </a:r>
            <a:r>
              <a:rPr lang="en-US" sz="2400" dirty="0" err="1"/>
              <a:t>Klocwork</a:t>
            </a:r>
            <a:r>
              <a:rPr lang="en-US" sz="2400" dirty="0"/>
              <a:t> project from </a:t>
            </a:r>
            <a:r>
              <a:rPr lang="en-US" sz="2400" dirty="0" err="1"/>
              <a:t>Klocwork</a:t>
            </a:r>
            <a:r>
              <a:rPr lang="en-US" sz="2400" dirty="0"/>
              <a:t> review Or by following command. (only one time needs to be executed)</a:t>
            </a:r>
          </a:p>
          <a:p>
            <a:pPr marL="457200" lvl="1" indent="0">
              <a:buNone/>
            </a:pPr>
            <a:r>
              <a:rPr lang="en-US" dirty="0" err="1"/>
              <a:t>kwadmin</a:t>
            </a:r>
            <a:r>
              <a:rPr lang="en-US" dirty="0"/>
              <a:t> --</a:t>
            </a:r>
            <a:r>
              <a:rPr lang="en-US" dirty="0" err="1"/>
              <a:t>url</a:t>
            </a:r>
            <a:r>
              <a:rPr lang="en-US" dirty="0"/>
              <a:t> http://172.16.21.166:8080/ create-project &lt;project name&gt;</a:t>
            </a:r>
          </a:p>
          <a:p>
            <a:endParaRPr lang="en-US" sz="2400" dirty="0"/>
          </a:p>
          <a:p>
            <a:r>
              <a:rPr lang="en-US" sz="2400" dirty="0"/>
              <a:t> Create a </a:t>
            </a:r>
            <a:r>
              <a:rPr lang="en-US" sz="2400" dirty="0" err="1"/>
              <a:t>Klocwork</a:t>
            </a:r>
            <a:r>
              <a:rPr lang="en-US" sz="2400" dirty="0"/>
              <a:t> database as tables,</a:t>
            </a:r>
          </a:p>
          <a:p>
            <a:pPr marL="457200" lvl="1" indent="0">
              <a:buNone/>
            </a:pPr>
            <a:r>
              <a:rPr lang="en-US" dirty="0" err="1"/>
              <a:t>kwbuildproject</a:t>
            </a:r>
            <a:r>
              <a:rPr lang="en-US" dirty="0"/>
              <a:t> --</a:t>
            </a:r>
            <a:r>
              <a:rPr lang="en-US" dirty="0" err="1"/>
              <a:t>url</a:t>
            </a:r>
            <a:r>
              <a:rPr lang="en-US" dirty="0"/>
              <a:t> http://172.16.21.166:8080/&lt;klocwork project name&gt; -o kwtables_10 &lt;.out file name&gt;.out --incremental</a:t>
            </a:r>
          </a:p>
          <a:p>
            <a:endParaRPr lang="en-US" sz="2400" dirty="0"/>
          </a:p>
          <a:p>
            <a:r>
              <a:rPr lang="en-US" sz="2400" dirty="0"/>
              <a:t> Load the </a:t>
            </a:r>
            <a:r>
              <a:rPr lang="en-US" sz="2400" dirty="0" err="1"/>
              <a:t>Klocwork</a:t>
            </a:r>
            <a:r>
              <a:rPr lang="en-US" sz="2400" dirty="0"/>
              <a:t> results in server</a:t>
            </a:r>
          </a:p>
          <a:p>
            <a:pPr marL="457200" lvl="1" indent="0">
              <a:buNone/>
            </a:pPr>
            <a:r>
              <a:rPr lang="en-US" dirty="0" err="1"/>
              <a:t>kwadmin</a:t>
            </a:r>
            <a:r>
              <a:rPr lang="en-US" dirty="0"/>
              <a:t> --</a:t>
            </a:r>
            <a:r>
              <a:rPr lang="en-US" dirty="0" err="1"/>
              <a:t>url</a:t>
            </a:r>
            <a:r>
              <a:rPr lang="en-US" dirty="0"/>
              <a:t> http://172.16.21.166:8080/ load &lt;</a:t>
            </a:r>
            <a:r>
              <a:rPr lang="en-US" dirty="0" err="1"/>
              <a:t>Klocwork</a:t>
            </a:r>
            <a:r>
              <a:rPr lang="en-US" dirty="0"/>
              <a:t> project name&gt; kwtables_10</a:t>
            </a:r>
          </a:p>
          <a:p>
            <a:endParaRPr lang="en-US" sz="2400" dirty="0"/>
          </a:p>
          <a:p>
            <a:r>
              <a:rPr lang="en-US" sz="2400" dirty="0"/>
              <a:t> Login to </a:t>
            </a:r>
            <a:r>
              <a:rPr lang="en-US" sz="2400" dirty="0" err="1"/>
              <a:t>Klocwork</a:t>
            </a:r>
            <a:r>
              <a:rPr lang="en-US" sz="2400" dirty="0"/>
              <a:t> Review from your web portal by " http://172.16.21.166:8080/" to see your result</a:t>
            </a:r>
          </a:p>
        </p:txBody>
      </p:sp>
    </p:spTree>
    <p:extLst>
      <p:ext uri="{BB962C8B-B14F-4D97-AF65-F5344CB8AC3E}">
        <p14:creationId xmlns:p14="http://schemas.microsoft.com/office/powerpoint/2010/main" val="637075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Build Command Example</a:t>
            </a:r>
          </a:p>
        </p:txBody>
      </p:sp>
      <p:sp>
        <p:nvSpPr>
          <p:cNvPr id="5" name="Text Placeholder 4"/>
          <p:cNvSpPr>
            <a:spLocks noGrp="1"/>
          </p:cNvSpPr>
          <p:nvPr>
            <p:ph type="body" sz="quarter" idx="30"/>
          </p:nvPr>
        </p:nvSpPr>
        <p:spPr>
          <a:xfrm>
            <a:off x="172427" y="2160956"/>
            <a:ext cx="12044384" cy="6696000"/>
          </a:xfrm>
        </p:spPr>
        <p:txBody>
          <a:bodyPr/>
          <a:lstStyle/>
          <a:p>
            <a:r>
              <a:rPr lang="en-IN" sz="2400" u="sng" dirty="0"/>
              <a:t>Prerequisites : </a:t>
            </a:r>
            <a:endParaRPr lang="en-US" sz="2400" dirty="0"/>
          </a:p>
          <a:p>
            <a:r>
              <a:rPr lang="en-US" sz="2400" dirty="0"/>
              <a:t>Before executing </a:t>
            </a:r>
            <a:r>
              <a:rPr lang="en-US" sz="2400" dirty="0" err="1"/>
              <a:t>klocwork</a:t>
            </a:r>
            <a:r>
              <a:rPr lang="en-US" sz="2400" dirty="0"/>
              <a:t> command please set the below environment variable.</a:t>
            </a:r>
          </a:p>
          <a:p>
            <a:pPr marL="457200" lvl="1" indent="0">
              <a:buNone/>
            </a:pPr>
            <a:r>
              <a:rPr lang="en-US" sz="2000" dirty="0"/>
              <a:t>export SDEDIR=/</a:t>
            </a:r>
            <a:r>
              <a:rPr lang="en-US" sz="2000" dirty="0" err="1" smtClean="0"/>
              <a:t>osp</a:t>
            </a:r>
            <a:r>
              <a:rPr lang="en-US" sz="2000" dirty="0" smtClean="0"/>
              <a:t>/</a:t>
            </a:r>
            <a:r>
              <a:rPr lang="en-US" sz="2000" dirty="0" err="1" smtClean="0"/>
              <a:t>sde</a:t>
            </a:r>
            <a:r>
              <a:rPr lang="en-US" sz="2000" dirty="0" smtClean="0"/>
              <a:t>/</a:t>
            </a:r>
            <a:r>
              <a:rPr lang="en-US" sz="2000" dirty="0" err="1" smtClean="0"/>
              <a:t>L_n_D</a:t>
            </a:r>
            <a:r>
              <a:rPr lang="en-US" sz="2000" dirty="0" smtClean="0"/>
              <a:t>/</a:t>
            </a:r>
            <a:r>
              <a:rPr lang="en-US" sz="2000" dirty="0" err="1" smtClean="0"/>
              <a:t>src</a:t>
            </a:r>
            <a:r>
              <a:rPr lang="en-US" sz="2000" dirty="0" smtClean="0"/>
              <a:t>/sample/</a:t>
            </a:r>
            <a:endParaRPr lang="en-US" sz="2000" dirty="0"/>
          </a:p>
          <a:p>
            <a:pPr marL="457200" lvl="1" indent="0">
              <a:buNone/>
            </a:pPr>
            <a:r>
              <a:rPr lang="en-US" sz="2000" dirty="0" smtClean="0"/>
              <a:t>export </a:t>
            </a:r>
            <a:r>
              <a:rPr lang="en-US" sz="2000" dirty="0"/>
              <a:t>PATH=$PATH:/</a:t>
            </a:r>
            <a:r>
              <a:rPr lang="en-US" sz="2000" dirty="0" err="1"/>
              <a:t>osp</a:t>
            </a:r>
            <a:r>
              <a:rPr lang="en-US" sz="2000" dirty="0"/>
              <a:t>/</a:t>
            </a:r>
            <a:r>
              <a:rPr lang="en-US" sz="2000" dirty="0" err="1"/>
              <a:t>sde</a:t>
            </a:r>
            <a:r>
              <a:rPr lang="en-US" sz="2000" dirty="0"/>
              <a:t>/</a:t>
            </a:r>
            <a:r>
              <a:rPr lang="en-US" sz="2000" dirty="0" err="1"/>
              <a:t>Klocwork_U_lic</a:t>
            </a:r>
            <a:r>
              <a:rPr lang="en-US" sz="2000" dirty="0"/>
              <a:t>/bin/</a:t>
            </a:r>
          </a:p>
          <a:p>
            <a:pPr marL="457200" lvl="1" indent="0">
              <a:buNone/>
            </a:pPr>
            <a:r>
              <a:rPr lang="en-US" sz="2000" dirty="0"/>
              <a:t>export MKDOCLEAN="yes"</a:t>
            </a:r>
          </a:p>
          <a:p>
            <a:pPr marL="457200" lvl="1" indent="0">
              <a:buNone/>
            </a:pPr>
            <a:r>
              <a:rPr lang="en-US" sz="2000" dirty="0"/>
              <a:t>export MKDODEP="yes"</a:t>
            </a:r>
          </a:p>
          <a:p>
            <a:pPr marL="0" indent="0">
              <a:buNone/>
            </a:pPr>
            <a:r>
              <a:rPr lang="en-US" sz="2400" dirty="0"/>
              <a:t> </a:t>
            </a:r>
          </a:p>
          <a:p>
            <a:r>
              <a:rPr lang="en-US" sz="2400" dirty="0" err="1"/>
              <a:t>chmod</a:t>
            </a:r>
            <a:r>
              <a:rPr lang="en-US" sz="2400" dirty="0"/>
              <a:t> 777 </a:t>
            </a:r>
            <a:r>
              <a:rPr lang="en-US" sz="2400" dirty="0" err="1" smtClean="0"/>
              <a:t>makefile</a:t>
            </a:r>
            <a:endParaRPr lang="en-US" sz="2400" dirty="0"/>
          </a:p>
        </p:txBody>
      </p:sp>
    </p:spTree>
    <p:extLst>
      <p:ext uri="{BB962C8B-B14F-4D97-AF65-F5344CB8AC3E}">
        <p14:creationId xmlns:p14="http://schemas.microsoft.com/office/powerpoint/2010/main" val="72288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Build Command Example</a:t>
            </a:r>
          </a:p>
        </p:txBody>
      </p:sp>
      <p:sp>
        <p:nvSpPr>
          <p:cNvPr id="5" name="Text Placeholder 4"/>
          <p:cNvSpPr>
            <a:spLocks noGrp="1"/>
          </p:cNvSpPr>
          <p:nvPr>
            <p:ph type="body" sz="quarter" idx="30"/>
          </p:nvPr>
        </p:nvSpPr>
        <p:spPr>
          <a:xfrm>
            <a:off x="172427" y="2160956"/>
            <a:ext cx="12044384" cy="6696000"/>
          </a:xfrm>
        </p:spPr>
        <p:txBody>
          <a:bodyPr/>
          <a:lstStyle/>
          <a:p>
            <a:r>
              <a:rPr lang="en-US" sz="2400" dirty="0"/>
              <a:t>/****** </a:t>
            </a:r>
            <a:r>
              <a:rPr lang="en-US" sz="2400" dirty="0" err="1"/>
              <a:t>gmake</a:t>
            </a:r>
            <a:r>
              <a:rPr lang="en-US" sz="2400" dirty="0"/>
              <a:t> with </a:t>
            </a:r>
            <a:r>
              <a:rPr lang="en-US" sz="2400" dirty="0" err="1"/>
              <a:t>klocwork</a:t>
            </a:r>
            <a:r>
              <a:rPr lang="en-US" sz="2400" dirty="0"/>
              <a:t> tool *******/</a:t>
            </a:r>
          </a:p>
          <a:p>
            <a:pPr marL="0" indent="0">
              <a:buNone/>
            </a:pPr>
            <a:r>
              <a:rPr lang="en-US" sz="2400" dirty="0" err="1"/>
              <a:t>kwinject</a:t>
            </a:r>
            <a:r>
              <a:rPr lang="en-US" sz="2400" dirty="0"/>
              <a:t> -o /</a:t>
            </a:r>
            <a:r>
              <a:rPr lang="en-US" sz="2400" dirty="0" err="1" smtClean="0"/>
              <a:t>osp</a:t>
            </a:r>
            <a:r>
              <a:rPr lang="en-US" sz="2400" dirty="0" smtClean="0"/>
              <a:t>/</a:t>
            </a:r>
            <a:r>
              <a:rPr lang="en-US" sz="2400" dirty="0" err="1" smtClean="0"/>
              <a:t>sde</a:t>
            </a:r>
            <a:r>
              <a:rPr lang="en-US" sz="2400" dirty="0" smtClean="0"/>
              <a:t>/</a:t>
            </a:r>
            <a:r>
              <a:rPr lang="en-US" sz="2400" dirty="0" err="1" smtClean="0"/>
              <a:t>L_n_D</a:t>
            </a:r>
            <a:r>
              <a:rPr lang="en-US" sz="2400" dirty="0" smtClean="0"/>
              <a:t>/</a:t>
            </a:r>
            <a:r>
              <a:rPr lang="en-US" sz="2400" dirty="0" err="1" smtClean="0"/>
              <a:t>src</a:t>
            </a:r>
            <a:r>
              <a:rPr lang="en-US" sz="2400" dirty="0" smtClean="0"/>
              <a:t>/sample/</a:t>
            </a:r>
            <a:r>
              <a:rPr lang="en-US" sz="2400" dirty="0" err="1" smtClean="0"/>
              <a:t>final.out</a:t>
            </a:r>
            <a:r>
              <a:rPr lang="en-US" sz="2400" dirty="0" smtClean="0"/>
              <a:t> make</a:t>
            </a:r>
            <a:endParaRPr lang="en-US" sz="2400" dirty="0"/>
          </a:p>
          <a:p>
            <a:pPr marL="0" lvl="1" indent="0">
              <a:spcBef>
                <a:spcPts val="1000"/>
              </a:spcBef>
              <a:buNone/>
            </a:pPr>
            <a:r>
              <a:rPr lang="en-US" dirty="0"/>
              <a:t> </a:t>
            </a:r>
          </a:p>
          <a:p>
            <a:pPr marL="0" lvl="1" indent="0">
              <a:spcBef>
                <a:spcPts val="1000"/>
              </a:spcBef>
              <a:buNone/>
            </a:pPr>
            <a:r>
              <a:rPr lang="en-US" sz="2800" dirty="0" err="1"/>
              <a:t>kwadmin</a:t>
            </a:r>
            <a:r>
              <a:rPr lang="en-US" sz="2800" dirty="0"/>
              <a:t> --</a:t>
            </a:r>
            <a:r>
              <a:rPr lang="en-US" sz="2800" dirty="0" err="1"/>
              <a:t>url</a:t>
            </a:r>
            <a:r>
              <a:rPr lang="en-US" sz="2800" dirty="0"/>
              <a:t> http://172.16.21.166:8080/ create-project &lt;project name&gt;</a:t>
            </a:r>
          </a:p>
          <a:p>
            <a:pPr marL="0" indent="0">
              <a:buNone/>
            </a:pPr>
            <a:endParaRPr lang="en-US" dirty="0"/>
          </a:p>
          <a:p>
            <a:r>
              <a:rPr lang="en-US" dirty="0"/>
              <a:t> </a:t>
            </a:r>
            <a:r>
              <a:rPr lang="en-US" sz="2000" dirty="0"/>
              <a:t>/***** firstly create a project through </a:t>
            </a:r>
            <a:r>
              <a:rPr lang="en-US" sz="2000" dirty="0" err="1"/>
              <a:t>klocwork</a:t>
            </a:r>
            <a:r>
              <a:rPr lang="en-US" sz="2000" dirty="0"/>
              <a:t> web then execute below command ****/</a:t>
            </a:r>
          </a:p>
          <a:p>
            <a:r>
              <a:rPr lang="en-US" sz="2000" dirty="0" err="1"/>
              <a:t>kwbuildproject</a:t>
            </a:r>
            <a:r>
              <a:rPr lang="en-US" sz="2000" dirty="0"/>
              <a:t> --</a:t>
            </a:r>
            <a:r>
              <a:rPr lang="en-US" sz="2000" dirty="0" err="1"/>
              <a:t>url</a:t>
            </a:r>
            <a:r>
              <a:rPr lang="en-US" sz="2000" dirty="0"/>
              <a:t> </a:t>
            </a:r>
            <a:r>
              <a:rPr lang="en-US" sz="2000" u="sng" dirty="0">
                <a:hlinkClick r:id="rId2"/>
              </a:rPr>
              <a:t>http://172.16.21.166:8080/PROJECTNAME</a:t>
            </a:r>
            <a:r>
              <a:rPr lang="en-US" sz="2000" dirty="0"/>
              <a:t> -o </a:t>
            </a:r>
            <a:r>
              <a:rPr lang="en-US" sz="2000" dirty="0" err="1" smtClean="0"/>
              <a:t>finaltables</a:t>
            </a:r>
            <a:r>
              <a:rPr lang="en-US" sz="2000" dirty="0" smtClean="0"/>
              <a:t> </a:t>
            </a:r>
            <a:r>
              <a:rPr lang="en-US" sz="2000" dirty="0" err="1" smtClean="0"/>
              <a:t>final.out</a:t>
            </a:r>
            <a:endParaRPr lang="en-US" sz="2000" dirty="0"/>
          </a:p>
          <a:p>
            <a:r>
              <a:rPr lang="en-US" sz="2000" dirty="0"/>
              <a:t> </a:t>
            </a:r>
            <a:r>
              <a:rPr lang="en-US" sz="2000" dirty="0" err="1"/>
              <a:t>kwadmin</a:t>
            </a:r>
            <a:r>
              <a:rPr lang="en-US" sz="2000" dirty="0"/>
              <a:t> --</a:t>
            </a:r>
            <a:r>
              <a:rPr lang="en-US" sz="2000" dirty="0" err="1"/>
              <a:t>url</a:t>
            </a:r>
            <a:r>
              <a:rPr lang="en-US" sz="2000" dirty="0"/>
              <a:t> </a:t>
            </a:r>
            <a:r>
              <a:rPr lang="en-US" sz="2000" u="sng" dirty="0">
                <a:hlinkClick r:id="rId3"/>
              </a:rPr>
              <a:t>http://172.16.21.166:8080</a:t>
            </a:r>
            <a:r>
              <a:rPr lang="en-US" sz="2000" dirty="0"/>
              <a:t> load PROJECTNAME </a:t>
            </a:r>
            <a:r>
              <a:rPr lang="en-US" sz="2000" dirty="0" err="1" smtClean="0"/>
              <a:t>finaltables</a:t>
            </a:r>
            <a:r>
              <a:rPr lang="en-US" sz="2000" dirty="0" smtClean="0"/>
              <a:t>/</a:t>
            </a:r>
            <a:endParaRPr lang="en-US" sz="2000" dirty="0"/>
          </a:p>
        </p:txBody>
      </p:sp>
    </p:spTree>
    <p:extLst>
      <p:ext uri="{BB962C8B-B14F-4D97-AF65-F5344CB8AC3E}">
        <p14:creationId xmlns:p14="http://schemas.microsoft.com/office/powerpoint/2010/main" val="3459551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a:t>Klocwork</a:t>
            </a:r>
            <a:r>
              <a:rPr lang="en-US" dirty="0"/>
              <a:t> Single Component Build Example</a:t>
            </a:r>
          </a:p>
        </p:txBody>
      </p:sp>
      <p:sp>
        <p:nvSpPr>
          <p:cNvPr id="5" name="Text Placeholder 4"/>
          <p:cNvSpPr>
            <a:spLocks noGrp="1"/>
          </p:cNvSpPr>
          <p:nvPr>
            <p:ph type="body" sz="quarter" idx="30"/>
          </p:nvPr>
        </p:nvSpPr>
        <p:spPr>
          <a:xfrm>
            <a:off x="172427" y="2160956"/>
            <a:ext cx="12044384" cy="6696000"/>
          </a:xfrm>
        </p:spPr>
        <p:txBody>
          <a:bodyPr/>
          <a:lstStyle/>
          <a:p>
            <a:pPr marL="0" indent="0">
              <a:buNone/>
            </a:pPr>
            <a:r>
              <a:rPr lang="en-US" sz="2400" dirty="0" smtClean="0"/>
              <a:t>Demo for Single Component Build</a:t>
            </a:r>
            <a:endParaRPr lang="en-US" sz="2400" dirty="0"/>
          </a:p>
        </p:txBody>
      </p:sp>
      <p:graphicFrame>
        <p:nvGraphicFramePr>
          <p:cNvPr id="6" name="Content Placeholder 4"/>
          <p:cNvGraphicFramePr>
            <a:graphicFrameLocks noGrp="1" noChangeAspect="1"/>
          </p:cNvGraphicFramePr>
          <p:nvPr>
            <p:ph idx="1"/>
            <p:extLst>
              <p:ext uri="{D42A27DB-BD31-4B8C-83A1-F6EECF244321}">
                <p14:modId xmlns:p14="http://schemas.microsoft.com/office/powerpoint/2010/main" val="2136063106"/>
              </p:ext>
            </p:extLst>
          </p:nvPr>
        </p:nvGraphicFramePr>
        <p:xfrm>
          <a:off x="2152650" y="3581718"/>
          <a:ext cx="914400" cy="771525"/>
        </p:xfrm>
        <a:graphic>
          <a:graphicData uri="http://schemas.openxmlformats.org/presentationml/2006/ole">
            <mc:AlternateContent xmlns:mc="http://schemas.openxmlformats.org/markup-compatibility/2006">
              <mc:Choice xmlns:v="urn:schemas-microsoft-com:vml" Requires="v">
                <p:oleObj spid="_x0000_s4110"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2152650" y="358171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8664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p:pic>
      <p:sp>
        <p:nvSpPr>
          <p:cNvPr id="3" name="Text Placeholder 2"/>
          <p:cNvSpPr>
            <a:spLocks noGrp="1"/>
          </p:cNvSpPr>
          <p:nvPr>
            <p:ph type="body" sz="quarter" idx="10"/>
          </p:nvPr>
        </p:nvSpPr>
        <p:spPr/>
        <p:txBody>
          <a:bodyPr/>
          <a:lstStyle/>
          <a:p>
            <a:r>
              <a:rPr lang="en-US" dirty="0"/>
              <a:t>Static Code Analysis</a:t>
            </a:r>
          </a:p>
          <a:p>
            <a:pPr lvl="1"/>
            <a:r>
              <a:rPr lang="en-US" dirty="0"/>
              <a:t>What</a:t>
            </a:r>
          </a:p>
          <a:p>
            <a:pPr lvl="1"/>
            <a:r>
              <a:rPr lang="en-US" dirty="0"/>
              <a:t>Why</a:t>
            </a:r>
          </a:p>
          <a:p>
            <a:pPr lvl="1"/>
            <a:r>
              <a:rPr lang="en-US" dirty="0"/>
              <a:t>How</a:t>
            </a:r>
          </a:p>
          <a:p>
            <a:r>
              <a:rPr lang="en-US" dirty="0"/>
              <a:t>What is </a:t>
            </a:r>
            <a:r>
              <a:rPr lang="en-US" dirty="0" err="1"/>
              <a:t>Klocwork</a:t>
            </a:r>
            <a:endParaRPr lang="en-US" dirty="0"/>
          </a:p>
          <a:p>
            <a:r>
              <a:rPr lang="en-US" dirty="0"/>
              <a:t>Steps to use </a:t>
            </a:r>
            <a:r>
              <a:rPr lang="en-US" dirty="0" err="1"/>
              <a:t>Klocwork</a:t>
            </a:r>
            <a:endParaRPr lang="en-US" dirty="0"/>
          </a:p>
          <a:p>
            <a:r>
              <a:rPr lang="en-US" dirty="0" err="1"/>
              <a:t>Klocwork</a:t>
            </a:r>
            <a:r>
              <a:rPr lang="en-US" dirty="0"/>
              <a:t> Installation command</a:t>
            </a:r>
          </a:p>
          <a:p>
            <a:r>
              <a:rPr lang="en-US" dirty="0" err="1"/>
              <a:t>Klocwork</a:t>
            </a:r>
            <a:r>
              <a:rPr lang="en-US" dirty="0"/>
              <a:t> user command</a:t>
            </a:r>
          </a:p>
          <a:p>
            <a:r>
              <a:rPr lang="en-US" dirty="0" err="1"/>
              <a:t>Klocwork</a:t>
            </a:r>
            <a:r>
              <a:rPr lang="en-US" dirty="0"/>
              <a:t> Build command</a:t>
            </a:r>
          </a:p>
          <a:p>
            <a:r>
              <a:rPr lang="en-US" dirty="0"/>
              <a:t>Single component build example</a:t>
            </a:r>
          </a:p>
          <a:p>
            <a:r>
              <a:rPr lang="en-US" dirty="0"/>
              <a:t>Errors detected by </a:t>
            </a:r>
            <a:r>
              <a:rPr lang="en-US" dirty="0" err="1"/>
              <a:t>klocwork</a:t>
            </a:r>
            <a:endParaRPr lang="en-US" dirty="0"/>
          </a:p>
          <a:p>
            <a:r>
              <a:rPr lang="en-US" dirty="0" err="1"/>
              <a:t>Klocwork</a:t>
            </a:r>
            <a:r>
              <a:rPr lang="en-US" dirty="0"/>
              <a:t> Errors</a:t>
            </a:r>
          </a:p>
          <a:p>
            <a:r>
              <a:rPr lang="en-US" dirty="0"/>
              <a:t> References</a:t>
            </a:r>
          </a:p>
        </p:txBody>
      </p:sp>
      <p:sp>
        <p:nvSpPr>
          <p:cNvPr id="2" name="Text Placeholder 1"/>
          <p:cNvSpPr>
            <a:spLocks noGrp="1"/>
          </p:cNvSpPr>
          <p:nvPr>
            <p:ph type="body" sz="quarter" idx="29"/>
          </p:nvPr>
        </p:nvSpPr>
        <p:spPr/>
        <p:txBody>
          <a:bodyPr/>
          <a:lstStyle/>
          <a:p>
            <a:r>
              <a:rPr lang="en-US" dirty="0" smtClean="0"/>
              <a:t>Table of content</a:t>
            </a:r>
            <a:endParaRPr lang="en-US" dirty="0"/>
          </a:p>
        </p:txBody>
      </p:sp>
    </p:spTree>
    <p:extLst>
      <p:ext uri="{BB962C8B-B14F-4D97-AF65-F5344CB8AC3E}">
        <p14:creationId xmlns:p14="http://schemas.microsoft.com/office/powerpoint/2010/main" val="1727439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Severity Table</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marL="533400" indent="-533400">
              <a:buFont typeface="Wingdings" panose="05000000000000000000" pitchFamily="2" charset="2"/>
              <a:buNone/>
            </a:pPr>
            <a:r>
              <a:rPr lang="en-US" altLang="en-US" sz="2000" dirty="0"/>
              <a:t>The below list specifies various defect categories:</a:t>
            </a:r>
          </a:p>
          <a:p>
            <a:pPr marL="533400" indent="-533400">
              <a:buFont typeface="Wingdings" panose="05000000000000000000" pitchFamily="2" charset="2"/>
              <a:buNone/>
            </a:pPr>
            <a:endParaRPr lang="en-US" altLang="en-US" sz="2000" dirty="0"/>
          </a:p>
          <a:p>
            <a:pPr marL="914400" lvl="1" indent="-457200"/>
            <a:r>
              <a:rPr lang="en-US" altLang="en-US" sz="2000" dirty="0"/>
              <a:t> &lt;severity number="1" name="</a:t>
            </a:r>
            <a:r>
              <a:rPr lang="en-US" altLang="en-US" sz="2000" dirty="0">
                <a:solidFill>
                  <a:schemeClr val="accent2"/>
                </a:solidFill>
              </a:rPr>
              <a:t>Critical</a:t>
            </a:r>
            <a:r>
              <a:rPr lang="en-US" altLang="en-US" sz="2000" dirty="0"/>
              <a:t>"/&gt;</a:t>
            </a:r>
          </a:p>
          <a:p>
            <a:pPr marL="914400" lvl="1" indent="-457200"/>
            <a:r>
              <a:rPr lang="en-US" altLang="en-US" sz="2000" dirty="0"/>
              <a:t>  &lt;severity number="2" name="</a:t>
            </a:r>
            <a:r>
              <a:rPr lang="en-US" altLang="en-US" sz="2000" dirty="0">
                <a:solidFill>
                  <a:schemeClr val="accent2"/>
                </a:solidFill>
              </a:rPr>
              <a:t>Severe</a:t>
            </a:r>
            <a:r>
              <a:rPr lang="en-US" altLang="en-US" sz="2000" dirty="0"/>
              <a:t>"/&gt;</a:t>
            </a:r>
          </a:p>
          <a:p>
            <a:pPr marL="914400" lvl="1" indent="-457200"/>
            <a:r>
              <a:rPr lang="en-US" altLang="en-US" sz="2000" dirty="0"/>
              <a:t>  &lt;severity number="3" name="</a:t>
            </a:r>
            <a:r>
              <a:rPr lang="en-US" altLang="en-US" sz="2000" dirty="0">
                <a:solidFill>
                  <a:schemeClr val="accent2"/>
                </a:solidFill>
              </a:rPr>
              <a:t>Error</a:t>
            </a:r>
            <a:r>
              <a:rPr lang="en-US" altLang="en-US" sz="2000" dirty="0"/>
              <a:t>"/&gt;</a:t>
            </a:r>
          </a:p>
          <a:p>
            <a:pPr marL="914400" lvl="1" indent="-457200"/>
            <a:r>
              <a:rPr lang="en-US" altLang="en-US" sz="2000" dirty="0"/>
              <a:t>  &lt;severity number="4" name="</a:t>
            </a:r>
            <a:r>
              <a:rPr lang="en-US" altLang="en-US" sz="2000" dirty="0">
                <a:solidFill>
                  <a:schemeClr val="accent2"/>
                </a:solidFill>
              </a:rPr>
              <a:t>Unexpected</a:t>
            </a:r>
            <a:r>
              <a:rPr lang="en-US" altLang="en-US" sz="2000" dirty="0"/>
              <a:t>"/&gt;</a:t>
            </a:r>
          </a:p>
          <a:p>
            <a:pPr marL="914400" lvl="1" indent="-457200"/>
            <a:r>
              <a:rPr lang="en-US" altLang="en-US" sz="2000" dirty="0"/>
              <a:t>  &lt;severity number="5" name="</a:t>
            </a:r>
            <a:r>
              <a:rPr lang="en-US" altLang="en-US" sz="2000" dirty="0">
                <a:solidFill>
                  <a:schemeClr val="accent2"/>
                </a:solidFill>
              </a:rPr>
              <a:t>Investigate</a:t>
            </a:r>
            <a:r>
              <a:rPr lang="en-US" altLang="en-US" sz="2000" dirty="0"/>
              <a:t>"/&gt;</a:t>
            </a:r>
          </a:p>
          <a:p>
            <a:pPr marL="914400" lvl="1" indent="-457200"/>
            <a:r>
              <a:rPr lang="en-US" altLang="en-US" sz="2000" dirty="0"/>
              <a:t>  &lt;severity number="6" name="</a:t>
            </a:r>
            <a:r>
              <a:rPr lang="en-US" altLang="en-US" sz="2000" dirty="0">
                <a:solidFill>
                  <a:schemeClr val="accent2"/>
                </a:solidFill>
              </a:rPr>
              <a:t>Warning</a:t>
            </a:r>
            <a:r>
              <a:rPr lang="en-US" altLang="en-US" sz="2000" dirty="0"/>
              <a:t>"/&gt;</a:t>
            </a:r>
          </a:p>
          <a:p>
            <a:pPr marL="914400" lvl="1" indent="-457200"/>
            <a:r>
              <a:rPr lang="en-US" altLang="en-US" sz="2000" dirty="0"/>
              <a:t>  &lt;severity number="7" name="</a:t>
            </a:r>
            <a:r>
              <a:rPr lang="en-US" altLang="en-US" sz="2000" dirty="0">
                <a:solidFill>
                  <a:schemeClr val="accent2"/>
                </a:solidFill>
              </a:rPr>
              <a:t>Suggestion</a:t>
            </a:r>
            <a:r>
              <a:rPr lang="en-US" altLang="en-US" sz="2000" dirty="0"/>
              <a:t>"/&gt;</a:t>
            </a:r>
          </a:p>
          <a:p>
            <a:pPr marL="914400" lvl="1" indent="-457200"/>
            <a:r>
              <a:rPr lang="en-US" altLang="en-US" sz="2000" dirty="0"/>
              <a:t>  &lt;severity number="8" name="</a:t>
            </a:r>
            <a:r>
              <a:rPr lang="en-US" altLang="en-US" sz="2000" dirty="0">
                <a:solidFill>
                  <a:schemeClr val="accent2"/>
                </a:solidFill>
              </a:rPr>
              <a:t>Style</a:t>
            </a:r>
            <a:r>
              <a:rPr lang="en-US" altLang="en-US" sz="2000" dirty="0"/>
              <a:t>"/&gt;</a:t>
            </a:r>
          </a:p>
          <a:p>
            <a:pPr marL="914400" lvl="1" indent="-457200"/>
            <a:r>
              <a:rPr lang="en-US" altLang="en-US" sz="2000" dirty="0"/>
              <a:t>  &lt;severity number="9" name="</a:t>
            </a:r>
            <a:r>
              <a:rPr lang="en-US" altLang="en-US" sz="2000" dirty="0">
                <a:solidFill>
                  <a:schemeClr val="accent2"/>
                </a:solidFill>
              </a:rPr>
              <a:t>Review</a:t>
            </a:r>
            <a:r>
              <a:rPr lang="en-US" altLang="en-US" sz="2000" dirty="0"/>
              <a:t>"/&gt;</a:t>
            </a:r>
          </a:p>
          <a:p>
            <a:pPr marL="914400" lvl="1" indent="-457200"/>
            <a:r>
              <a:rPr lang="en-US" altLang="en-US" sz="2000" dirty="0"/>
              <a:t>  &lt;severity number="10" name="</a:t>
            </a:r>
            <a:r>
              <a:rPr lang="en-US" altLang="en-US" sz="2000" dirty="0">
                <a:solidFill>
                  <a:schemeClr val="accent2"/>
                </a:solidFill>
              </a:rPr>
              <a:t>Info</a:t>
            </a:r>
            <a:r>
              <a:rPr lang="en-US" altLang="en-US" sz="2000" dirty="0"/>
              <a:t>"/&gt;</a:t>
            </a:r>
          </a:p>
        </p:txBody>
      </p:sp>
    </p:spTree>
    <p:extLst>
      <p:ext uri="{BB962C8B-B14F-4D97-AF65-F5344CB8AC3E}">
        <p14:creationId xmlns:p14="http://schemas.microsoft.com/office/powerpoint/2010/main" val="3294242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Static Code Analysis for Quality and Security</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02089934"/>
              </p:ext>
            </p:extLst>
          </p:nvPr>
        </p:nvGraphicFramePr>
        <p:xfrm>
          <a:off x="2011680" y="3669030"/>
          <a:ext cx="8793904" cy="4171950"/>
        </p:xfrm>
        <a:graphic>
          <a:graphicData uri="http://schemas.openxmlformats.org/drawingml/2006/table">
            <a:tbl>
              <a:tblPr firstRow="1" bandRow="1">
                <a:tableStyleId>{5C22544A-7EE6-4342-B048-85BDC9FD1C3A}</a:tableStyleId>
              </a:tblPr>
              <a:tblGrid>
                <a:gridCol w="4396952"/>
                <a:gridCol w="4396952"/>
              </a:tblGrid>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onotype Corsiva" pitchFamily="66" charset="0"/>
                          <a:cs typeface="Arial" charset="0"/>
                        </a:rPr>
                        <a:t>Quality/Reliability</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onotype Corsiva" pitchFamily="66" charset="0"/>
                          <a:cs typeface="Arial" charset="0"/>
                        </a:rPr>
                        <a:t>Security Vulnerability</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Memory and resources leaks</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Buffer overflow</a:t>
                      </a:r>
                      <a:endParaRPr kumimoji="0" lang="en-US" sz="2000" b="0" i="0" u="none" strike="noStrike" cap="none" normalizeH="0" baseline="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Using de-allocated memory</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Un-validated user input</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Incorrect memory de-allocation</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SQL injection</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Dereferencing NULL pointers</a:t>
                      </a:r>
                      <a:endParaRPr kumimoji="0" lang="en-US" sz="2000" b="0" i="0" u="none" strike="noStrike" cap="none" normalizeH="0" baseline="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Path injection</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Usage of uninitialized data</a:t>
                      </a:r>
                      <a:endParaRPr kumimoji="0" lang="en-US" sz="2000" b="0" i="0" u="none" strike="noStrike" cap="none" normalizeH="0" baseline="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Cross-site scripting</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Resource management</a:t>
                      </a:r>
                      <a:endParaRPr kumimoji="0" lang="en-US" sz="2000" b="0" i="0" u="none" strike="noStrike" cap="none" normalizeH="0" baseline="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Information leakage</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Concurrency violations</a:t>
                      </a:r>
                      <a:endParaRPr kumimoji="0" lang="en-US" sz="2000" b="0" i="0" u="none" strike="noStrike" cap="none" normalizeH="0" baseline="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Weak encryption</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r h="463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 </a:t>
                      </a:r>
                      <a:endParaRPr kumimoji="0" lang="en-US" sz="2000" b="0" i="0" u="none" strike="noStrike" cap="none" normalizeH="0" baseline="0" smtClean="0">
                        <a:ln>
                          <a:noFill/>
                        </a:ln>
                        <a:solidFill>
                          <a:schemeClr val="tx1"/>
                        </a:solidFill>
                        <a:effectLst/>
                        <a:latin typeface="Times" pitchFamily="18" charset="0"/>
                      </a:endParaRPr>
                    </a:p>
                  </a:txBody>
                  <a:tcPr anchor="b" horzOverflow="overflow">
                    <a:solidFill>
                      <a:schemeClr val="bg2"/>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Vulnerable coding practices</a:t>
                      </a:r>
                      <a:endParaRPr kumimoji="0" lang="en-US" sz="2000" b="0" i="0" u="none" strike="noStrike" cap="none" normalizeH="0" baseline="0" dirty="0" smtClean="0">
                        <a:ln>
                          <a:noFill/>
                        </a:ln>
                        <a:solidFill>
                          <a:schemeClr val="tx1"/>
                        </a:solidFill>
                        <a:effectLst/>
                        <a:latin typeface="Times" pitchFamily="18" charset="0"/>
                      </a:endParaRPr>
                    </a:p>
                  </a:txBody>
                  <a:tcPr anchor="b" horzOverflow="overflow">
                    <a:solidFill>
                      <a:schemeClr val="bg2"/>
                    </a:solidFill>
                  </a:tcPr>
                </a:tc>
              </a:tr>
            </a:tbl>
          </a:graphicData>
        </a:graphic>
      </p:graphicFrame>
      <p:sp>
        <p:nvSpPr>
          <p:cNvPr id="4" name="TextBox 3"/>
          <p:cNvSpPr txBox="1"/>
          <p:nvPr/>
        </p:nvSpPr>
        <p:spPr>
          <a:xfrm>
            <a:off x="765810" y="2537460"/>
            <a:ext cx="11315700" cy="830997"/>
          </a:xfrm>
          <a:prstGeom prst="rect">
            <a:avLst/>
          </a:prstGeom>
          <a:ln>
            <a:noFill/>
          </a:ln>
        </p:spPr>
        <p:txBody>
          <a:bodyPr wrap="square" rtlCol="0">
            <a:spAutoFit/>
          </a:bodyPr>
          <a:lstStyle/>
          <a:p>
            <a:r>
              <a:rPr lang="en-US" altLang="en-US" sz="2400" dirty="0">
                <a:latin typeface="Arial" panose="020B0604020202020204" pitchFamily="34" charset="0"/>
              </a:rPr>
              <a:t>Following are the typical issues uncovered by the static code analyzer:</a:t>
            </a:r>
          </a:p>
          <a:p>
            <a:pPr marL="0" indent="0"/>
            <a:endParaRPr lang="en-US" sz="2400" dirty="0" smtClean="0">
              <a:latin typeface="+mj-lt"/>
              <a:ea typeface="BentonSans"/>
              <a:cs typeface="BentonSans"/>
              <a:sym typeface="BentonSans"/>
            </a:endParaRPr>
          </a:p>
        </p:txBody>
      </p:sp>
    </p:spTree>
    <p:extLst>
      <p:ext uri="{BB962C8B-B14F-4D97-AF65-F5344CB8AC3E}">
        <p14:creationId xmlns:p14="http://schemas.microsoft.com/office/powerpoint/2010/main" val="2351785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C and C++ errors uncovered by </a:t>
            </a:r>
            <a:r>
              <a:rPr lang="en-US" dirty="0" err="1" smtClean="0"/>
              <a:t>Klocwork</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r>
              <a:rPr lang="en-US" sz="2400" dirty="0"/>
              <a:t>Buffer overflows</a:t>
            </a:r>
          </a:p>
          <a:p>
            <a:r>
              <a:rPr lang="en-US" sz="2400" dirty="0"/>
              <a:t>Un-validated user input</a:t>
            </a:r>
          </a:p>
          <a:p>
            <a:r>
              <a:rPr lang="en-US" sz="2400" dirty="0"/>
              <a:t>Vulnerable coding practices</a:t>
            </a:r>
          </a:p>
          <a:p>
            <a:r>
              <a:rPr lang="en-US" sz="2400" dirty="0"/>
              <a:t>Memory and resource leaks</a:t>
            </a:r>
          </a:p>
          <a:p>
            <a:r>
              <a:rPr lang="en-US" sz="2400" dirty="0"/>
              <a:t>Concurrency violations</a:t>
            </a:r>
          </a:p>
          <a:p>
            <a:r>
              <a:rPr lang="en-US" sz="2400" dirty="0"/>
              <a:t>Infinite loops</a:t>
            </a:r>
          </a:p>
          <a:p>
            <a:r>
              <a:rPr lang="en-US" sz="2400" dirty="0"/>
              <a:t>Dereferencing NULL pointers</a:t>
            </a:r>
          </a:p>
          <a:p>
            <a:r>
              <a:rPr lang="en-US" sz="2400" dirty="0"/>
              <a:t>Usage of uninitialized data</a:t>
            </a:r>
          </a:p>
          <a:p>
            <a:r>
              <a:rPr lang="en-US" sz="2400" dirty="0"/>
              <a:t>Memory allocation </a:t>
            </a:r>
            <a:r>
              <a:rPr lang="en-US" sz="2400" dirty="0" smtClean="0"/>
              <a:t>errors</a:t>
            </a:r>
            <a:endParaRPr lang="en-US" sz="2400" dirty="0"/>
          </a:p>
        </p:txBody>
      </p:sp>
    </p:spTree>
    <p:extLst>
      <p:ext uri="{BB962C8B-B14F-4D97-AF65-F5344CB8AC3E}">
        <p14:creationId xmlns:p14="http://schemas.microsoft.com/office/powerpoint/2010/main" val="3891810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:Memory Leaks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lvl="1">
              <a:lnSpc>
                <a:spcPct val="90000"/>
              </a:lnSpc>
            </a:pPr>
            <a:r>
              <a:rPr lang="en-US" altLang="en-US" sz="2400" dirty="0"/>
              <a:t>Major problems with C-derived </a:t>
            </a:r>
            <a:r>
              <a:rPr lang="en-US" altLang="en-US" sz="2400" dirty="0" smtClean="0"/>
              <a:t>language</a:t>
            </a:r>
          </a:p>
          <a:p>
            <a:pPr lvl="1">
              <a:lnSpc>
                <a:spcPct val="90000"/>
              </a:lnSpc>
            </a:pPr>
            <a:endParaRPr lang="en-US" altLang="en-US" sz="2400" dirty="0"/>
          </a:p>
          <a:p>
            <a:pPr lvl="1">
              <a:lnSpc>
                <a:spcPct val="90000"/>
              </a:lnSpc>
            </a:pPr>
            <a:r>
              <a:rPr lang="en-US" altLang="en-US" sz="2400" dirty="0"/>
              <a:t>Buffers or structures that are allocated on the heap must be released appropriately</a:t>
            </a:r>
          </a:p>
          <a:p>
            <a:pPr lvl="4">
              <a:lnSpc>
                <a:spcPct val="90000"/>
              </a:lnSpc>
              <a:buNone/>
            </a:pPr>
            <a:r>
              <a:rPr lang="en-US" altLang="en-US" sz="2000" dirty="0">
                <a:latin typeface="Calibri" panose="020F0502020204030204" pitchFamily="34" charset="0"/>
              </a:rPr>
              <a:t>void foo() </a:t>
            </a:r>
            <a:endParaRPr lang="en-US" altLang="en-US" sz="2000" dirty="0" smtClean="0">
              <a:latin typeface="Calibri" panose="020F0502020204030204" pitchFamily="34" charset="0"/>
            </a:endParaRPr>
          </a:p>
          <a:p>
            <a:pPr lvl="4">
              <a:lnSpc>
                <a:spcPct val="90000"/>
              </a:lnSpc>
              <a:buNone/>
            </a:pPr>
            <a:r>
              <a:rPr lang="en-US" altLang="en-US" sz="2000" dirty="0">
                <a:latin typeface="Calibri" panose="020F0502020204030204" pitchFamily="34" charset="0"/>
              </a:rPr>
              <a:t> </a:t>
            </a:r>
            <a:r>
              <a:rPr lang="en-US" altLang="en-US" sz="2000" dirty="0" smtClean="0">
                <a:latin typeface="Calibri" panose="020F0502020204030204" pitchFamily="34" charset="0"/>
              </a:rPr>
              <a:t> { </a:t>
            </a:r>
          </a:p>
          <a:p>
            <a:pPr lvl="4">
              <a:lnSpc>
                <a:spcPct val="90000"/>
              </a:lnSpc>
              <a:buNone/>
            </a:pPr>
            <a:r>
              <a:rPr lang="en-US" altLang="en-US" sz="2000" dirty="0">
                <a:latin typeface="Calibri" panose="020F0502020204030204" pitchFamily="34" charset="0"/>
              </a:rPr>
              <a:t>	</a:t>
            </a:r>
            <a:r>
              <a:rPr lang="en-US" altLang="en-US" sz="2000" dirty="0" err="1" smtClean="0">
                <a:latin typeface="Calibri" panose="020F0502020204030204" pitchFamily="34" charset="0"/>
              </a:rPr>
              <a:t>malloc</a:t>
            </a:r>
            <a:r>
              <a:rPr lang="en-US" altLang="en-US" sz="2000" dirty="0" smtClean="0">
                <a:latin typeface="Calibri" panose="020F0502020204030204" pitchFamily="34" charset="0"/>
              </a:rPr>
              <a:t>(32);</a:t>
            </a:r>
          </a:p>
          <a:p>
            <a:pPr lvl="4">
              <a:lnSpc>
                <a:spcPct val="90000"/>
              </a:lnSpc>
              <a:buNone/>
            </a:pPr>
            <a:r>
              <a:rPr lang="en-US" altLang="en-US" sz="2000" dirty="0" smtClean="0">
                <a:latin typeface="Calibri" panose="020F0502020204030204" pitchFamily="34" charset="0"/>
              </a:rPr>
              <a:t> </a:t>
            </a:r>
            <a:r>
              <a:rPr lang="en-US" altLang="en-US" sz="2000" dirty="0">
                <a:latin typeface="Calibri" panose="020F0502020204030204" pitchFamily="34" charset="0"/>
              </a:rPr>
              <a:t>}</a:t>
            </a:r>
          </a:p>
          <a:p>
            <a:pPr lvl="1">
              <a:lnSpc>
                <a:spcPct val="90000"/>
              </a:lnSpc>
            </a:pPr>
            <a:r>
              <a:rPr lang="en-US" altLang="en-US" sz="2400" dirty="0"/>
              <a:t>On return from this function, a data block of 32 bytes in length will languish unreferenced on the heap. If repeated enough times, the heap manager will </a:t>
            </a:r>
            <a:r>
              <a:rPr lang="en-US" altLang="en-US" sz="2400" dirty="0" smtClean="0"/>
              <a:t>fail.</a:t>
            </a:r>
          </a:p>
          <a:p>
            <a:pPr lvl="1">
              <a:lnSpc>
                <a:spcPct val="90000"/>
              </a:lnSpc>
            </a:pPr>
            <a:endParaRPr lang="en-US" altLang="en-US" sz="2400" dirty="0"/>
          </a:p>
          <a:p>
            <a:pPr lvl="1">
              <a:lnSpc>
                <a:spcPct val="90000"/>
              </a:lnSpc>
            </a:pPr>
            <a:r>
              <a:rPr lang="en-US" altLang="en-US" sz="2400" dirty="0"/>
              <a:t>Memory leak issues that are not so obvious like such errors in C++ with base and derived classes defining different elements and some clean up got missed</a:t>
            </a:r>
            <a:r>
              <a:rPr lang="en-US" altLang="en-US" sz="2400" dirty="0" smtClean="0"/>
              <a:t>.</a:t>
            </a:r>
          </a:p>
          <a:p>
            <a:pPr lvl="1">
              <a:lnSpc>
                <a:spcPct val="90000"/>
              </a:lnSpc>
            </a:pPr>
            <a:endParaRPr lang="en-US" altLang="en-US" sz="2400" dirty="0"/>
          </a:p>
          <a:p>
            <a:pPr lvl="1">
              <a:lnSpc>
                <a:spcPct val="90000"/>
              </a:lnSpc>
            </a:pPr>
            <a:r>
              <a:rPr lang="en-US" altLang="en-US" sz="2400" dirty="0"/>
              <a:t>These issues are hard to find through inspection but can be easily caught during static code </a:t>
            </a:r>
            <a:r>
              <a:rPr lang="en-US" altLang="en-US" sz="2400" dirty="0" smtClean="0"/>
              <a:t>analysis.</a:t>
            </a:r>
            <a:endParaRPr lang="en-US" altLang="en-US" sz="2400" dirty="0"/>
          </a:p>
          <a:p>
            <a:pPr marL="1295389" lvl="2" indent="0">
              <a:lnSpc>
                <a:spcPct val="90000"/>
              </a:lnSpc>
              <a:buNone/>
            </a:pPr>
            <a:r>
              <a:rPr lang="en-US" sz="2400" dirty="0" smtClean="0">
                <a:latin typeface="+mj-lt"/>
                <a:ea typeface="BentonSans"/>
                <a:cs typeface="BentonSans"/>
              </a:rPr>
              <a:t>	 	</a:t>
            </a:r>
            <a:endParaRPr lang="en-US" sz="2400" dirty="0">
              <a:latin typeface="+mj-lt"/>
              <a:ea typeface="BentonSans"/>
              <a:cs typeface="BentonSans"/>
            </a:endParaRPr>
          </a:p>
        </p:txBody>
      </p:sp>
    </p:spTree>
    <p:extLst>
      <p:ext uri="{BB962C8B-B14F-4D97-AF65-F5344CB8AC3E}">
        <p14:creationId xmlns:p14="http://schemas.microsoft.com/office/powerpoint/2010/main" val="4116532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:Memory Leaks</a:t>
            </a:r>
            <a:endParaRPr lang="en-US" dirty="0"/>
          </a:p>
        </p:txBody>
      </p:sp>
      <p:sp>
        <p:nvSpPr>
          <p:cNvPr id="2" name="TextBox 1"/>
          <p:cNvSpPr txBox="1"/>
          <p:nvPr/>
        </p:nvSpPr>
        <p:spPr>
          <a:xfrm>
            <a:off x="1645920" y="2160270"/>
            <a:ext cx="3611880" cy="3170099"/>
          </a:xfrm>
          <a:prstGeom prst="rect">
            <a:avLst/>
          </a:prstGeom>
          <a:ln>
            <a:noFill/>
          </a:ln>
        </p:spPr>
        <p:txBody>
          <a:bodyPr wrap="square" rtlCol="0">
            <a:spAutoFit/>
          </a:bodyPr>
          <a:lstStyle/>
          <a:p>
            <a:pPr marL="0" indent="0"/>
            <a:r>
              <a:rPr lang="en-US" sz="2400" dirty="0" smtClean="0">
                <a:latin typeface="+mj-lt"/>
                <a:ea typeface="BentonSans"/>
                <a:cs typeface="BentonSans"/>
                <a:sym typeface="BentonSans"/>
              </a:rPr>
              <a:t>Vulnerable code</a:t>
            </a:r>
          </a:p>
          <a:p>
            <a:r>
              <a:rPr lang="en-US" altLang="en-US" sz="1600" dirty="0">
                <a:solidFill>
                  <a:srgbClr val="333333"/>
                </a:solidFill>
                <a:latin typeface="Arial" panose="020B0604020202020204" pitchFamily="34" charset="0"/>
                <a:cs typeface="Arial" panose="020B0604020202020204" pitchFamily="34" charset="0"/>
              </a:rPr>
              <a:t>void* </a:t>
            </a:r>
            <a:r>
              <a:rPr lang="en-US" altLang="en-US" sz="1600" dirty="0" err="1">
                <a:solidFill>
                  <a:srgbClr val="333333"/>
                </a:solidFill>
                <a:latin typeface="Arial" panose="020B0604020202020204" pitchFamily="34" charset="0"/>
                <a:cs typeface="Arial" panose="020B0604020202020204" pitchFamily="34" charset="0"/>
              </a:rPr>
              <a:t>alloc_data</a:t>
            </a:r>
            <a:r>
              <a:rPr lang="en-US" altLang="en-US" sz="1600" dirty="0">
                <a:solidFill>
                  <a:srgbClr val="333333"/>
                </a:solidFill>
                <a:latin typeface="Arial" panose="020B0604020202020204" pitchFamily="34" charset="0"/>
                <a:cs typeface="Arial" panose="020B0604020202020204" pitchFamily="34" charset="0"/>
              </a:rPr>
              <a:t>() </a:t>
            </a:r>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return </a:t>
            </a:r>
            <a:r>
              <a:rPr lang="en-US" altLang="en-US" sz="1600" dirty="0" err="1">
                <a:solidFill>
                  <a:srgbClr val="333333"/>
                </a:solidFill>
                <a:latin typeface="Arial" panose="020B0604020202020204" pitchFamily="34" charset="0"/>
                <a:cs typeface="Arial" panose="020B0604020202020204" pitchFamily="34" charset="0"/>
              </a:rPr>
              <a:t>malloc</a:t>
            </a:r>
            <a:r>
              <a:rPr lang="en-US" altLang="en-US" sz="1600" dirty="0">
                <a:solidFill>
                  <a:srgbClr val="333333"/>
                </a:solidFill>
                <a:latin typeface="Arial" panose="020B0604020202020204" pitchFamily="34" charset="0"/>
                <a:cs typeface="Arial" panose="020B0604020202020204" pitchFamily="34" charset="0"/>
              </a:rPr>
              <a:t>(10); </a:t>
            </a:r>
          </a:p>
          <a:p>
            <a:r>
              <a:rPr lang="en-US" altLang="en-US" sz="1600" dirty="0" smtClean="0">
                <a:solidFill>
                  <a:srgbClr val="333333"/>
                </a:solidFill>
                <a:latin typeface="Arial" panose="020B0604020202020204" pitchFamily="34" charset="0"/>
                <a:cs typeface="Arial" panose="020B0604020202020204" pitchFamily="34" charset="0"/>
              </a:rPr>
              <a:t> </a:t>
            </a:r>
            <a:r>
              <a:rPr lang="en-US" altLang="en-US" sz="1600" dirty="0">
                <a:solidFill>
                  <a:srgbClr val="333333"/>
                </a:solidFill>
                <a:latin typeface="Arial" panose="020B0604020202020204" pitchFamily="34" charset="0"/>
                <a:cs typeface="Arial" panose="020B0604020202020204" pitchFamily="34" charset="0"/>
              </a:rPr>
              <a:t>} </a:t>
            </a:r>
            <a:endParaRPr lang="en-US" altLang="en-US" sz="1600" dirty="0" smtClean="0">
              <a:solidFill>
                <a:srgbClr val="333333"/>
              </a:solidFill>
              <a:latin typeface="Arial" panose="020B0604020202020204" pitchFamily="34" charset="0"/>
              <a:cs typeface="Arial" panose="020B0604020202020204" pitchFamily="34" charset="0"/>
            </a:endParaRPr>
          </a:p>
          <a:p>
            <a:r>
              <a:rPr lang="en-US" altLang="en-US" sz="1600" dirty="0" smtClean="0">
                <a:solidFill>
                  <a:srgbClr val="333333"/>
                </a:solidFill>
                <a:latin typeface="Arial" panose="020B0604020202020204" pitchFamily="34" charset="0"/>
                <a:cs typeface="Arial" panose="020B0604020202020204" pitchFamily="34" charset="0"/>
              </a:rPr>
              <a:t>void </a:t>
            </a:r>
            <a:r>
              <a:rPr lang="en-US" altLang="en-US" sz="1600" dirty="0">
                <a:solidFill>
                  <a:srgbClr val="333333"/>
                </a:solidFill>
                <a:latin typeface="Arial" panose="020B0604020202020204" pitchFamily="34" charset="0"/>
                <a:cs typeface="Arial" panose="020B0604020202020204" pitchFamily="34" charset="0"/>
              </a:rPr>
              <a:t>foo() </a:t>
            </a:r>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err="1" smtClean="0">
                <a:solidFill>
                  <a:srgbClr val="333333"/>
                </a:solidFill>
                <a:latin typeface="Arial" panose="020B0604020202020204" pitchFamily="34" charset="0"/>
                <a:cs typeface="Arial" panose="020B0604020202020204" pitchFamily="34" charset="0"/>
              </a:rPr>
              <a:t>alloc_data</a:t>
            </a:r>
            <a:r>
              <a:rPr lang="en-US" altLang="en-US" sz="1600" dirty="0">
                <a:solidFill>
                  <a:srgbClr val="333333"/>
                </a:solidFill>
                <a:latin typeface="Arial" panose="020B0604020202020204" pitchFamily="34" charset="0"/>
                <a:cs typeface="Arial" panose="020B0604020202020204" pitchFamily="34" charset="0"/>
              </a:rPr>
              <a:t>(); </a:t>
            </a:r>
            <a:endParaRPr lang="en-US" altLang="en-US" sz="1600" dirty="0" smtClean="0">
              <a:solidFill>
                <a:srgbClr val="333333"/>
              </a:solidFill>
              <a:latin typeface="Arial" panose="020B0604020202020204" pitchFamily="34" charset="0"/>
              <a:cs typeface="Arial" panose="020B0604020202020204" pitchFamily="34" charset="0"/>
            </a:endParaRPr>
          </a:p>
          <a:p>
            <a:r>
              <a:rPr lang="en-US" altLang="en-US" sz="1600" dirty="0" smtClean="0">
                <a:solidFill>
                  <a:srgbClr val="333333"/>
                </a:solidFill>
                <a:latin typeface="Arial" panose="020B0604020202020204" pitchFamily="34" charset="0"/>
                <a:cs typeface="Arial" panose="020B0604020202020204" pitchFamily="34" charset="0"/>
              </a:rPr>
              <a:t> </a:t>
            </a:r>
            <a:r>
              <a:rPr lang="en-US" altLang="en-US" sz="1600" dirty="0">
                <a:solidFill>
                  <a:srgbClr val="333333"/>
                </a:solidFill>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a:t>
            </a:r>
          </a:p>
          <a:p>
            <a:pPr marL="0" indent="0"/>
            <a:endParaRPr lang="en-US" sz="2400" dirty="0" smtClean="0">
              <a:latin typeface="+mj-lt"/>
              <a:ea typeface="BentonSans"/>
              <a:cs typeface="BentonSans"/>
              <a:sym typeface="BentonSans"/>
            </a:endParaRPr>
          </a:p>
          <a:p>
            <a:pPr marL="0" indent="0"/>
            <a:endParaRPr lang="en-US" sz="2400" dirty="0" smtClean="0">
              <a:latin typeface="+mj-lt"/>
              <a:ea typeface="BentonSans"/>
              <a:cs typeface="BentonSans"/>
              <a:sym typeface="BentonSans"/>
            </a:endParaRPr>
          </a:p>
        </p:txBody>
      </p:sp>
      <p:sp>
        <p:nvSpPr>
          <p:cNvPr id="4" name="Rectangle 1"/>
          <p:cNvSpPr>
            <a:spLocks noChangeArrowheads="1"/>
          </p:cNvSpPr>
          <p:nvPr/>
        </p:nvSpPr>
        <p:spPr bwMode="auto">
          <a:xfrm>
            <a:off x="0" y="-80565"/>
            <a:ext cx="65" cy="618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6038850" y="2160270"/>
            <a:ext cx="3611880" cy="3416320"/>
          </a:xfrm>
          <a:prstGeom prst="rect">
            <a:avLst/>
          </a:prstGeom>
          <a:ln>
            <a:noFill/>
          </a:ln>
        </p:spPr>
        <p:txBody>
          <a:bodyPr wrap="square" rtlCol="0">
            <a:spAutoFit/>
          </a:bodyPr>
          <a:lstStyle/>
          <a:p>
            <a:pPr marL="0" indent="0"/>
            <a:r>
              <a:rPr lang="en-US" sz="2400" dirty="0" smtClean="0">
                <a:latin typeface="+mj-lt"/>
                <a:ea typeface="BentonSans"/>
                <a:cs typeface="BentonSans"/>
                <a:sym typeface="BentonSans"/>
              </a:rPr>
              <a:t>Fixed Code</a:t>
            </a:r>
          </a:p>
          <a:p>
            <a:r>
              <a:rPr lang="en-US" altLang="en-US" sz="1600" dirty="0">
                <a:solidFill>
                  <a:srgbClr val="333333"/>
                </a:solidFill>
                <a:latin typeface="Arial" panose="020B0604020202020204" pitchFamily="34" charset="0"/>
                <a:cs typeface="Arial" panose="020B0604020202020204" pitchFamily="34" charset="0"/>
              </a:rPr>
              <a:t>void* </a:t>
            </a:r>
            <a:r>
              <a:rPr lang="en-US" altLang="en-US" sz="1600" dirty="0" err="1">
                <a:solidFill>
                  <a:srgbClr val="333333"/>
                </a:solidFill>
                <a:latin typeface="Arial" panose="020B0604020202020204" pitchFamily="34" charset="0"/>
                <a:cs typeface="Arial" panose="020B0604020202020204" pitchFamily="34" charset="0"/>
              </a:rPr>
              <a:t>alloc_data</a:t>
            </a:r>
            <a:r>
              <a:rPr lang="en-US" altLang="en-US" sz="1600" dirty="0">
                <a:solidFill>
                  <a:srgbClr val="333333"/>
                </a:solidFill>
                <a:latin typeface="Arial" panose="020B0604020202020204" pitchFamily="34" charset="0"/>
                <a:cs typeface="Arial" panose="020B0604020202020204" pitchFamily="34" charset="0"/>
              </a:rPr>
              <a:t>() </a:t>
            </a:r>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return </a:t>
            </a:r>
            <a:r>
              <a:rPr lang="en-US" altLang="en-US" sz="1600" dirty="0" err="1">
                <a:solidFill>
                  <a:srgbClr val="333333"/>
                </a:solidFill>
                <a:latin typeface="Arial" panose="020B0604020202020204" pitchFamily="34" charset="0"/>
                <a:cs typeface="Arial" panose="020B0604020202020204" pitchFamily="34" charset="0"/>
              </a:rPr>
              <a:t>malloc</a:t>
            </a:r>
            <a:r>
              <a:rPr lang="en-US" altLang="en-US" sz="1600" dirty="0">
                <a:solidFill>
                  <a:srgbClr val="333333"/>
                </a:solidFill>
                <a:latin typeface="Arial" panose="020B0604020202020204" pitchFamily="34" charset="0"/>
                <a:cs typeface="Arial" panose="020B0604020202020204" pitchFamily="34" charset="0"/>
              </a:rPr>
              <a:t>(10); </a:t>
            </a:r>
          </a:p>
          <a:p>
            <a:r>
              <a:rPr lang="en-US" altLang="en-US" sz="1600" dirty="0" smtClean="0">
                <a:solidFill>
                  <a:srgbClr val="333333"/>
                </a:solidFill>
                <a:latin typeface="Arial" panose="020B0604020202020204" pitchFamily="34" charset="0"/>
                <a:cs typeface="Arial" panose="020B0604020202020204" pitchFamily="34" charset="0"/>
              </a:rPr>
              <a:t> </a:t>
            </a:r>
            <a:r>
              <a:rPr lang="en-US" altLang="en-US" sz="1600" dirty="0">
                <a:solidFill>
                  <a:srgbClr val="333333"/>
                </a:solidFill>
                <a:latin typeface="Arial" panose="020B0604020202020204" pitchFamily="34" charset="0"/>
                <a:cs typeface="Arial" panose="020B0604020202020204" pitchFamily="34" charset="0"/>
              </a:rPr>
              <a:t>} </a:t>
            </a:r>
            <a:endParaRPr lang="en-US" altLang="en-US" sz="1600" dirty="0" smtClean="0">
              <a:solidFill>
                <a:srgbClr val="333333"/>
              </a:solidFill>
              <a:latin typeface="Arial" panose="020B0604020202020204" pitchFamily="34" charset="0"/>
              <a:cs typeface="Arial" panose="020B0604020202020204" pitchFamily="34" charset="0"/>
            </a:endParaRPr>
          </a:p>
          <a:p>
            <a:r>
              <a:rPr lang="en-US" altLang="en-US" sz="1600" dirty="0" smtClean="0">
                <a:solidFill>
                  <a:srgbClr val="333333"/>
                </a:solidFill>
                <a:latin typeface="Arial" panose="020B0604020202020204" pitchFamily="34" charset="0"/>
                <a:cs typeface="Arial" panose="020B0604020202020204" pitchFamily="34" charset="0"/>
              </a:rPr>
              <a:t>void </a:t>
            </a:r>
            <a:r>
              <a:rPr lang="en-US" altLang="en-US" sz="1600" dirty="0">
                <a:solidFill>
                  <a:srgbClr val="333333"/>
                </a:solidFill>
                <a:latin typeface="Arial" panose="020B0604020202020204" pitchFamily="34" charset="0"/>
                <a:cs typeface="Arial" panose="020B0604020202020204" pitchFamily="34" charset="0"/>
              </a:rPr>
              <a:t>foo() </a:t>
            </a:r>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  </a:t>
            </a:r>
          </a:p>
          <a:p>
            <a:r>
              <a:rPr lang="en-US" altLang="en-US" sz="1600" dirty="0" smtClean="0">
                <a:solidFill>
                  <a:srgbClr val="333333"/>
                </a:solidFill>
                <a:latin typeface="Arial" panose="020B0604020202020204" pitchFamily="34" charset="0"/>
                <a:cs typeface="Arial" panose="020B0604020202020204" pitchFamily="34" charset="0"/>
              </a:rPr>
              <a:t>Void *</a:t>
            </a:r>
            <a:r>
              <a:rPr lang="en-US" altLang="en-US" sz="1600" dirty="0" err="1" smtClean="0">
                <a:solidFill>
                  <a:srgbClr val="333333"/>
                </a:solidFill>
                <a:latin typeface="Arial" panose="020B0604020202020204" pitchFamily="34" charset="0"/>
                <a:cs typeface="Arial" panose="020B0604020202020204" pitchFamily="34" charset="0"/>
              </a:rPr>
              <a:t>ptr</a:t>
            </a:r>
            <a:r>
              <a:rPr lang="en-US" altLang="en-US" sz="1600" dirty="0" smtClean="0">
                <a:solidFill>
                  <a:srgbClr val="333333"/>
                </a:solidFill>
                <a:latin typeface="Arial" panose="020B0604020202020204" pitchFamily="34" charset="0"/>
                <a:cs typeface="Arial" panose="020B0604020202020204" pitchFamily="34" charset="0"/>
              </a:rPr>
              <a:t>=</a:t>
            </a:r>
            <a:r>
              <a:rPr lang="en-US" altLang="en-US" sz="1600" dirty="0" err="1" smtClean="0">
                <a:solidFill>
                  <a:srgbClr val="333333"/>
                </a:solidFill>
                <a:latin typeface="Arial" panose="020B0604020202020204" pitchFamily="34" charset="0"/>
                <a:cs typeface="Arial" panose="020B0604020202020204" pitchFamily="34" charset="0"/>
              </a:rPr>
              <a:t>alloc_data</a:t>
            </a:r>
            <a:r>
              <a:rPr lang="en-US" altLang="en-US" sz="1600" dirty="0">
                <a:solidFill>
                  <a:srgbClr val="333333"/>
                </a:solidFill>
                <a:latin typeface="Arial" panose="020B0604020202020204" pitchFamily="34" charset="0"/>
                <a:cs typeface="Arial" panose="020B0604020202020204" pitchFamily="34" charset="0"/>
              </a:rPr>
              <a:t>(); </a:t>
            </a:r>
            <a:endParaRPr lang="en-US" altLang="en-US" sz="1600" dirty="0" smtClean="0">
              <a:solidFill>
                <a:srgbClr val="333333"/>
              </a:solidFill>
              <a:latin typeface="Arial" panose="020B0604020202020204" pitchFamily="34" charset="0"/>
              <a:cs typeface="Arial" panose="020B0604020202020204" pitchFamily="34" charset="0"/>
            </a:endParaRPr>
          </a:p>
          <a:p>
            <a:r>
              <a:rPr lang="en-US" altLang="en-US" sz="1600" dirty="0" smtClean="0">
                <a:solidFill>
                  <a:srgbClr val="333333"/>
                </a:solidFill>
                <a:latin typeface="Arial" panose="020B0604020202020204" pitchFamily="34" charset="0"/>
                <a:cs typeface="Arial" panose="020B0604020202020204" pitchFamily="34" charset="0"/>
              </a:rPr>
              <a:t>Free(</a:t>
            </a:r>
            <a:r>
              <a:rPr lang="en-US" altLang="en-US" sz="1600" dirty="0" err="1" smtClean="0">
                <a:solidFill>
                  <a:srgbClr val="333333"/>
                </a:solidFill>
                <a:latin typeface="Arial" panose="020B0604020202020204" pitchFamily="34" charset="0"/>
                <a:cs typeface="Arial" panose="020B0604020202020204" pitchFamily="34" charset="0"/>
              </a:rPr>
              <a:t>ptr</a:t>
            </a:r>
            <a:r>
              <a:rPr lang="en-US" altLang="en-US" sz="1600" dirty="0" smtClean="0">
                <a:solidFill>
                  <a:srgbClr val="333333"/>
                </a:solidFill>
                <a:latin typeface="Arial" panose="020B0604020202020204" pitchFamily="34" charset="0"/>
                <a:cs typeface="Arial" panose="020B0604020202020204" pitchFamily="34" charset="0"/>
              </a:rPr>
              <a:t>);</a:t>
            </a:r>
          </a:p>
          <a:p>
            <a:r>
              <a:rPr lang="en-US" altLang="en-US" sz="1600" dirty="0" smtClean="0">
                <a:solidFill>
                  <a:srgbClr val="333333"/>
                </a:solidFill>
                <a:latin typeface="Arial" panose="020B0604020202020204" pitchFamily="34" charset="0"/>
                <a:cs typeface="Arial" panose="020B0604020202020204" pitchFamily="34" charset="0"/>
              </a:rPr>
              <a:t> </a:t>
            </a:r>
            <a:r>
              <a:rPr lang="en-US" altLang="en-US" sz="1600" dirty="0">
                <a:solidFill>
                  <a:srgbClr val="333333"/>
                </a:solidFill>
                <a:latin typeface="Arial" panose="020B0604020202020204" pitchFamily="34" charset="0"/>
                <a:cs typeface="Arial" panose="020B0604020202020204" pitchFamily="34" charset="0"/>
              </a:rPr>
              <a:t>}</a:t>
            </a:r>
            <a:r>
              <a:rPr lang="en-US" altLang="en-US" sz="1600" dirty="0">
                <a:latin typeface="Arial" panose="020B0604020202020204" pitchFamily="34" charset="0"/>
                <a:cs typeface="Arial" panose="020B0604020202020204" pitchFamily="34" charset="0"/>
              </a:rPr>
              <a:t> </a:t>
            </a:r>
          </a:p>
          <a:p>
            <a:pPr marL="0" indent="0"/>
            <a:endParaRPr lang="en-US" sz="2400" dirty="0" smtClean="0">
              <a:latin typeface="+mj-lt"/>
              <a:ea typeface="BentonSans"/>
              <a:cs typeface="BentonSans"/>
              <a:sym typeface="BentonSans"/>
            </a:endParaRPr>
          </a:p>
          <a:p>
            <a:pPr marL="0" indent="0"/>
            <a:endParaRPr lang="en-US" sz="2400" dirty="0" smtClean="0">
              <a:latin typeface="+mj-lt"/>
              <a:ea typeface="BentonSans"/>
              <a:cs typeface="BentonSans"/>
              <a:sym typeface="BentonSans"/>
            </a:endParaRPr>
          </a:p>
        </p:txBody>
      </p:sp>
      <p:sp>
        <p:nvSpPr>
          <p:cNvPr id="8" name="Rectangle 7"/>
          <p:cNvSpPr/>
          <p:nvPr/>
        </p:nvSpPr>
        <p:spPr>
          <a:xfrm>
            <a:off x="1127442" y="5479745"/>
            <a:ext cx="9822815" cy="646331"/>
          </a:xfrm>
          <a:prstGeom prst="rect">
            <a:avLst/>
          </a:prstGeom>
        </p:spPr>
        <p:txBody>
          <a:bodyPr wrap="square">
            <a:spAutoFit/>
          </a:bodyPr>
          <a:lstStyle/>
          <a:p>
            <a:r>
              <a:rPr lang="en-US" sz="1800" dirty="0" err="1">
                <a:solidFill>
                  <a:srgbClr val="333333"/>
                </a:solidFill>
                <a:latin typeface="Arial" panose="020B0604020202020204" pitchFamily="34" charset="0"/>
                <a:cs typeface="Arial" panose="020B0604020202020204" pitchFamily="34" charset="0"/>
              </a:rPr>
              <a:t>Klocwork</a:t>
            </a:r>
            <a:r>
              <a:rPr lang="en-US" sz="1800" dirty="0">
                <a:solidFill>
                  <a:srgbClr val="333333"/>
                </a:solidFill>
                <a:latin typeface="Arial" panose="020B0604020202020204" pitchFamily="34" charset="0"/>
                <a:cs typeface="Arial" panose="020B0604020202020204" pitchFamily="34" charset="0"/>
              </a:rPr>
              <a:t> produces a memory leak report indicating that dynamic memory allocated through function '</a:t>
            </a:r>
            <a:r>
              <a:rPr lang="en-US" sz="1800" dirty="0" err="1">
                <a:solidFill>
                  <a:srgbClr val="333333"/>
                </a:solidFill>
                <a:latin typeface="Arial" panose="020B0604020202020204" pitchFamily="34" charset="0"/>
                <a:cs typeface="Arial" panose="020B0604020202020204" pitchFamily="34" charset="0"/>
              </a:rPr>
              <a:t>alloc_data</a:t>
            </a:r>
            <a:r>
              <a:rPr lang="en-US" sz="1800" dirty="0">
                <a:solidFill>
                  <a:srgbClr val="333333"/>
                </a:solidFill>
                <a:latin typeface="Arial" panose="020B0604020202020204" pitchFamily="34" charset="0"/>
                <a:cs typeface="Arial" panose="020B0604020202020204" pitchFamily="34" charset="0"/>
              </a:rPr>
              <a:t>' is lost at line 8.</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404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:Null Pointer Dereference</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r>
              <a:rPr lang="en-US" sz="2000" dirty="0">
                <a:latin typeface="Arial" panose="020B0604020202020204" pitchFamily="34" charset="0"/>
                <a:cs typeface="Arial" panose="020B0604020202020204" pitchFamily="34" charset="0"/>
              </a:rPr>
              <a:t>Dereferencing NULL pointers cause numerous problems usually due to insufficient defenses being placed in code.</a:t>
            </a:r>
          </a:p>
          <a:p>
            <a:r>
              <a:rPr lang="en-US" sz="2000" dirty="0">
                <a:latin typeface="Arial" panose="020B0604020202020204" pitchFamily="34" charset="0"/>
                <a:cs typeface="Arial" panose="020B0604020202020204" pitchFamily="34" charset="0"/>
              </a:rPr>
              <a:t>An attempt to access data using a null pointer causes a runtime error. When a program dereferences a pointer that is expected to be valid but turns out to be null, a null pointer dereference occurs. Null-pointer dereference defects often occur due to ineffective error handling or race conditions, and typically cause abnormal program termination. Before a pointer is dereferenced in C/C++ code, it must be checked to confirm that it is not equal to null.</a:t>
            </a:r>
          </a:p>
          <a:p>
            <a:r>
              <a:rPr lang="en-US" sz="2000" dirty="0">
                <a:latin typeface="Arial" panose="020B0604020202020204" pitchFamily="34" charset="0"/>
                <a:cs typeface="Arial" panose="020B0604020202020204" pitchFamily="34" charset="0"/>
              </a:rPr>
              <a:t>The NPD.FUNC.MIGHT checker flags situations in which a pointer value from a function call that might return null might subsequently be dereferenced explicitly or passed to a function that dereferences it without checking it for null.</a:t>
            </a:r>
          </a:p>
          <a:p>
            <a:pPr marL="0" indent="0">
              <a:buNone/>
            </a:pPr>
            <a:r>
              <a:rPr lang="en-US" sz="2400" u="sng" dirty="0"/>
              <a:t>Vulnerability and risk:</a:t>
            </a:r>
            <a:endParaRPr lang="en-US" sz="2400" dirty="0"/>
          </a:p>
          <a:p>
            <a:r>
              <a:rPr lang="en-US" sz="2000" dirty="0">
                <a:latin typeface="Arial" panose="020B0604020202020204" pitchFamily="34" charset="0"/>
                <a:cs typeface="Arial" panose="020B0604020202020204" pitchFamily="34" charset="0"/>
              </a:rPr>
              <a:t>Null-pointer dereferences usually result in the failure of the process. These issues typically occur due to ineffective exception handling.</a:t>
            </a:r>
          </a:p>
          <a:p>
            <a:pPr marL="0" indent="0">
              <a:buNone/>
            </a:pPr>
            <a:r>
              <a:rPr lang="en-US" sz="2400" u="sng" dirty="0"/>
              <a:t>Mitigation and prevention, To avoid this vulnerability:</a:t>
            </a:r>
          </a:p>
          <a:p>
            <a:r>
              <a:rPr lang="en-US" sz="2000" dirty="0" smtClean="0">
                <a:latin typeface="Arial" panose="020B0604020202020204" pitchFamily="34" charset="0"/>
                <a:cs typeface="Arial" panose="020B0604020202020204" pitchFamily="34" charset="0"/>
              </a:rPr>
              <a:t>Check </a:t>
            </a:r>
            <a:r>
              <a:rPr lang="en-US" sz="2000" dirty="0">
                <a:latin typeface="Arial" panose="020B0604020202020204" pitchFamily="34" charset="0"/>
                <a:cs typeface="Arial" panose="020B0604020202020204" pitchFamily="34" charset="0"/>
              </a:rPr>
              <a:t>for a null value in the results of all functions that return values</a:t>
            </a:r>
          </a:p>
          <a:p>
            <a:r>
              <a:rPr lang="en-US" sz="2000" dirty="0" smtClean="0">
                <a:latin typeface="Arial" panose="020B0604020202020204" pitchFamily="34" charset="0"/>
                <a:cs typeface="Arial" panose="020B0604020202020204" pitchFamily="34" charset="0"/>
              </a:rPr>
              <a:t>Make </a:t>
            </a:r>
            <a:r>
              <a:rPr lang="en-US" sz="2000" dirty="0">
                <a:latin typeface="Arial" panose="020B0604020202020204" pitchFamily="34" charset="0"/>
                <a:cs typeface="Arial" panose="020B0604020202020204" pitchFamily="34" charset="0"/>
              </a:rPr>
              <a:t>sure all external inputs are validated</a:t>
            </a:r>
          </a:p>
          <a:p>
            <a:r>
              <a:rPr lang="en-US" sz="2000" dirty="0" smtClean="0">
                <a:latin typeface="Arial" panose="020B0604020202020204" pitchFamily="34" charset="0"/>
                <a:cs typeface="Arial" panose="020B0604020202020204" pitchFamily="34" charset="0"/>
              </a:rPr>
              <a:t>Explicitly </a:t>
            </a:r>
            <a:r>
              <a:rPr lang="en-US" sz="2000" dirty="0">
                <a:latin typeface="Arial" panose="020B0604020202020204" pitchFamily="34" charset="0"/>
                <a:cs typeface="Arial" panose="020B0604020202020204" pitchFamily="34" charset="0"/>
              </a:rPr>
              <a:t>initialize variables</a:t>
            </a:r>
          </a:p>
          <a:p>
            <a:r>
              <a:rPr lang="en-US" sz="2000" dirty="0" smtClean="0">
                <a:latin typeface="Arial" panose="020B0604020202020204" pitchFamily="34" charset="0"/>
                <a:cs typeface="Arial" panose="020B0604020202020204" pitchFamily="34" charset="0"/>
              </a:rPr>
              <a:t>Make </a:t>
            </a:r>
            <a:r>
              <a:rPr lang="en-US" sz="2000" dirty="0">
                <a:latin typeface="Arial" panose="020B0604020202020204" pitchFamily="34" charset="0"/>
                <a:cs typeface="Arial" panose="020B0604020202020204" pitchFamily="34" charset="0"/>
              </a:rPr>
              <a:t>sure that unusual exceptions are handled correctly</a:t>
            </a:r>
          </a:p>
          <a:p>
            <a:pPr lvl="2">
              <a:lnSpc>
                <a:spcPct val="90000"/>
              </a:lnSpc>
              <a:buFont typeface="Wingdings" panose="05000000000000000000" pitchFamily="2" charset="2"/>
              <a:buChar char="Ø"/>
            </a:pPr>
            <a:endParaRPr lang="en-US" sz="2400" dirty="0">
              <a:latin typeface="+mj-lt"/>
              <a:ea typeface="BentonSans"/>
              <a:cs typeface="BentonSans"/>
            </a:endParaRPr>
          </a:p>
        </p:txBody>
      </p:sp>
    </p:spTree>
    <p:extLst>
      <p:ext uri="{BB962C8B-B14F-4D97-AF65-F5344CB8AC3E}">
        <p14:creationId xmlns:p14="http://schemas.microsoft.com/office/powerpoint/2010/main" val="4274331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:Null Pointer Dereference</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marL="0" indent="0">
              <a:buNone/>
            </a:pPr>
            <a:r>
              <a:rPr lang="en-US" sz="2000" dirty="0" smtClean="0">
                <a:latin typeface="+mj-lt"/>
              </a:rPr>
              <a:t>Vulnerability </a:t>
            </a:r>
            <a:r>
              <a:rPr lang="en-US" sz="2000" dirty="0">
                <a:latin typeface="+mj-lt"/>
              </a:rPr>
              <a:t>and risk:</a:t>
            </a:r>
          </a:p>
          <a:p>
            <a:r>
              <a:rPr lang="en-US" sz="2000" dirty="0">
                <a:latin typeface="Arial" panose="020B0604020202020204" pitchFamily="34" charset="0"/>
                <a:cs typeface="Arial" panose="020B0604020202020204" pitchFamily="34" charset="0"/>
              </a:rPr>
              <a:t>Null-pointer dereferences usually result in the failure of the process. These issues typically occur due to ineffective exception handling</a:t>
            </a:r>
            <a:r>
              <a:rPr lang="en-US" sz="2000" dirty="0" smtClean="0">
                <a:latin typeface="Arial" panose="020B0604020202020204" pitchFamily="34" charset="0"/>
                <a:cs typeface="Arial" panose="020B0604020202020204" pitchFamily="34" charset="0"/>
              </a:rPr>
              <a:t>.</a:t>
            </a: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dirty="0" smtClean="0">
                <a:latin typeface="+mj-lt"/>
              </a:rPr>
              <a:t>Mitigation and prevention, To avoid this vulnerability:</a:t>
            </a:r>
          </a:p>
          <a:p>
            <a:r>
              <a:rPr lang="en-US" sz="2000" dirty="0" smtClean="0">
                <a:latin typeface="Arial" panose="020B0604020202020204" pitchFamily="34" charset="0"/>
                <a:cs typeface="Arial" panose="020B0604020202020204" pitchFamily="34" charset="0"/>
              </a:rPr>
              <a:t>Check </a:t>
            </a:r>
            <a:r>
              <a:rPr lang="en-US" sz="2000" dirty="0">
                <a:latin typeface="Arial" panose="020B0604020202020204" pitchFamily="34" charset="0"/>
                <a:cs typeface="Arial" panose="020B0604020202020204" pitchFamily="34" charset="0"/>
              </a:rPr>
              <a:t>for a null value in the results of all functions that return values</a:t>
            </a:r>
          </a:p>
          <a:p>
            <a:r>
              <a:rPr lang="en-US" sz="2000" dirty="0" smtClean="0">
                <a:latin typeface="Arial" panose="020B0604020202020204" pitchFamily="34" charset="0"/>
                <a:cs typeface="Arial" panose="020B0604020202020204" pitchFamily="34" charset="0"/>
              </a:rPr>
              <a:t>Make </a:t>
            </a:r>
            <a:r>
              <a:rPr lang="en-US" sz="2000" dirty="0">
                <a:latin typeface="Arial" panose="020B0604020202020204" pitchFamily="34" charset="0"/>
                <a:cs typeface="Arial" panose="020B0604020202020204" pitchFamily="34" charset="0"/>
              </a:rPr>
              <a:t>sure all external inputs are validated</a:t>
            </a:r>
          </a:p>
          <a:p>
            <a:r>
              <a:rPr lang="en-US" sz="2000" dirty="0" smtClean="0">
                <a:latin typeface="Arial" panose="020B0604020202020204" pitchFamily="34" charset="0"/>
                <a:cs typeface="Arial" panose="020B0604020202020204" pitchFamily="34" charset="0"/>
              </a:rPr>
              <a:t>Explicitly </a:t>
            </a:r>
            <a:r>
              <a:rPr lang="en-US" sz="2000" dirty="0">
                <a:latin typeface="Arial" panose="020B0604020202020204" pitchFamily="34" charset="0"/>
                <a:cs typeface="Arial" panose="020B0604020202020204" pitchFamily="34" charset="0"/>
              </a:rPr>
              <a:t>initialize variables</a:t>
            </a:r>
          </a:p>
          <a:p>
            <a:r>
              <a:rPr lang="en-US" sz="2000" dirty="0" smtClean="0">
                <a:latin typeface="Arial" panose="020B0604020202020204" pitchFamily="34" charset="0"/>
                <a:cs typeface="Arial" panose="020B0604020202020204" pitchFamily="34" charset="0"/>
              </a:rPr>
              <a:t>Make </a:t>
            </a:r>
            <a:r>
              <a:rPr lang="en-US" sz="2000" dirty="0">
                <a:latin typeface="Arial" panose="020B0604020202020204" pitchFamily="34" charset="0"/>
                <a:cs typeface="Arial" panose="020B0604020202020204" pitchFamily="34" charset="0"/>
              </a:rPr>
              <a:t>sure that unusual exceptions are handled correctly</a:t>
            </a:r>
          </a:p>
          <a:p>
            <a:pPr lvl="2">
              <a:lnSpc>
                <a:spcPct val="90000"/>
              </a:lnSpc>
              <a:buFont typeface="Wingdings" panose="05000000000000000000" pitchFamily="2" charset="2"/>
              <a:buChar char="Ø"/>
            </a:pPr>
            <a:endParaRPr lang="en-US" sz="2400" dirty="0">
              <a:latin typeface="+mj-lt"/>
              <a:ea typeface="BentonSans"/>
              <a:cs typeface="BentonSans"/>
            </a:endParaRPr>
          </a:p>
        </p:txBody>
      </p:sp>
    </p:spTree>
    <p:extLst>
      <p:ext uri="{BB962C8B-B14F-4D97-AF65-F5344CB8AC3E}">
        <p14:creationId xmlns:p14="http://schemas.microsoft.com/office/powerpoint/2010/main" val="1621500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:Null Pointer Dereference example</a:t>
            </a:r>
            <a:endParaRPr lang="en-US" dirty="0"/>
          </a:p>
        </p:txBody>
      </p:sp>
      <p:sp>
        <p:nvSpPr>
          <p:cNvPr id="6" name="Rectangle 5"/>
          <p:cNvSpPr/>
          <p:nvPr/>
        </p:nvSpPr>
        <p:spPr>
          <a:xfrm>
            <a:off x="519430" y="2157730"/>
            <a:ext cx="5499099" cy="63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smtClean="0">
                <a:latin typeface="Arial" panose="020B0604020202020204" pitchFamily="34" charset="0"/>
                <a:cs typeface="Arial" panose="020B0604020202020204" pitchFamily="34" charset="0"/>
              </a:rPr>
              <a:t>//Vulnerable </a:t>
            </a:r>
            <a:r>
              <a:rPr lang="en-US" sz="1800" dirty="0">
                <a:latin typeface="Arial" panose="020B0604020202020204" pitchFamily="34" charset="0"/>
                <a:cs typeface="Arial" panose="020B0604020202020204" pitchFamily="34" charset="0"/>
              </a:rPr>
              <a:t>code example</a:t>
            </a:r>
          </a:p>
          <a:p>
            <a:r>
              <a:rPr lang="en-US" sz="1800" dirty="0">
                <a:latin typeface="Arial" panose="020B0604020202020204" pitchFamily="34" charset="0"/>
                <a:cs typeface="Arial" panose="020B0604020202020204" pitchFamily="34" charset="0"/>
              </a:rPr>
              <a:t>1  void </a:t>
            </a:r>
            <a:r>
              <a:rPr lang="en-US" sz="1800" dirty="0" err="1">
                <a:latin typeface="Arial" panose="020B0604020202020204" pitchFamily="34" charset="0"/>
                <a:cs typeface="Arial" panose="020B0604020202020204" pitchFamily="34" charset="0"/>
              </a:rPr>
              <a:t>xstrcpy</a:t>
            </a:r>
            <a:r>
              <a:rPr lang="en-US" sz="1800" dirty="0">
                <a:latin typeface="Arial" panose="020B0604020202020204" pitchFamily="34" charset="0"/>
                <a:cs typeface="Arial" panose="020B0604020202020204" pitchFamily="34" charset="0"/>
              </a:rPr>
              <a:t>(char *</a:t>
            </a:r>
            <a:r>
              <a:rPr lang="en-US" sz="1800" dirty="0" err="1">
                <a:latin typeface="Arial" panose="020B0604020202020204" pitchFamily="34" charset="0"/>
                <a:cs typeface="Arial" panose="020B0604020202020204" pitchFamily="34" charset="0"/>
              </a:rPr>
              <a:t>dst</a:t>
            </a:r>
            <a:r>
              <a:rPr lang="en-US" sz="1800" dirty="0">
                <a:latin typeface="Arial" panose="020B0604020202020204" pitchFamily="34" charset="0"/>
                <a:cs typeface="Arial" panose="020B0604020202020204" pitchFamily="34" charset="0"/>
              </a:rPr>
              <a:t>, char *</a:t>
            </a:r>
            <a:r>
              <a:rPr lang="en-US" sz="1800" dirty="0" err="1">
                <a:latin typeface="Arial" panose="020B0604020202020204" pitchFamily="34" charset="0"/>
                <a:cs typeface="Arial" panose="020B0604020202020204" pitchFamily="34" charset="0"/>
              </a:rPr>
              <a:t>src</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2    if (!</a:t>
            </a:r>
            <a:r>
              <a:rPr lang="en-US" sz="1800" dirty="0" err="1">
                <a:latin typeface="Arial" panose="020B0604020202020204" pitchFamily="34" charset="0"/>
                <a:cs typeface="Arial" panose="020B0604020202020204" pitchFamily="34" charset="0"/>
              </a:rPr>
              <a:t>src</a:t>
            </a:r>
            <a:r>
              <a:rPr lang="en-US" sz="1800" dirty="0">
                <a:latin typeface="Arial" panose="020B0604020202020204" pitchFamily="34" charset="0"/>
                <a:cs typeface="Arial" panose="020B0604020202020204" pitchFamily="34" charset="0"/>
              </a:rPr>
              <a:t>) return;</a:t>
            </a:r>
          </a:p>
          <a:p>
            <a:r>
              <a:rPr lang="en-US" sz="1800" dirty="0">
                <a:latin typeface="Arial" panose="020B0604020202020204" pitchFamily="34" charset="0"/>
                <a:cs typeface="Arial" panose="020B0604020202020204" pitchFamily="34" charset="0"/>
              </a:rPr>
              <a:t>3    </a:t>
            </a:r>
            <a:r>
              <a:rPr lang="en-US" sz="1800" dirty="0" err="1">
                <a:latin typeface="Arial" panose="020B0604020202020204" pitchFamily="34" charset="0"/>
                <a:cs typeface="Arial" panose="020B0604020202020204" pitchFamily="34" charset="0"/>
              </a:rPr>
              <a:t>dst</a:t>
            </a:r>
            <a:r>
              <a:rPr lang="en-US" sz="1800" dirty="0">
                <a:latin typeface="Arial" panose="020B0604020202020204" pitchFamily="34" charset="0"/>
                <a:cs typeface="Arial" panose="020B0604020202020204" pitchFamily="34" charset="0"/>
              </a:rPr>
              <a:t>[0] = </a:t>
            </a:r>
            <a:r>
              <a:rPr lang="en-US" sz="1800" dirty="0" err="1">
                <a:latin typeface="Arial" panose="020B0604020202020204" pitchFamily="34" charset="0"/>
                <a:cs typeface="Arial" panose="020B0604020202020204" pitchFamily="34" charset="0"/>
              </a:rPr>
              <a:t>src</a:t>
            </a:r>
            <a:r>
              <a:rPr lang="en-US" sz="1800" dirty="0">
                <a:latin typeface="Arial" panose="020B0604020202020204" pitchFamily="34" charset="0"/>
                <a:cs typeface="Arial" panose="020B0604020202020204" pitchFamily="34" charset="0"/>
              </a:rPr>
              <a:t>[0];</a:t>
            </a:r>
          </a:p>
          <a:p>
            <a:r>
              <a:rPr lang="en-US" sz="1800" dirty="0">
                <a:latin typeface="Arial" panose="020B0604020202020204" pitchFamily="34" charset="0"/>
                <a:cs typeface="Arial" panose="020B0604020202020204" pitchFamily="34" charset="0"/>
              </a:rPr>
              <a:t>4  }</a:t>
            </a:r>
          </a:p>
          <a:p>
            <a:r>
              <a:rPr lang="en-US" sz="1800" dirty="0">
                <a:latin typeface="Arial" panose="020B0604020202020204" pitchFamily="34" charset="0"/>
                <a:cs typeface="Arial" panose="020B0604020202020204" pitchFamily="34" charset="0"/>
              </a:rPr>
              <a:t>5  </a:t>
            </a:r>
          </a:p>
          <a:p>
            <a:r>
              <a:rPr lang="en-US" sz="1800" dirty="0">
                <a:latin typeface="Arial" panose="020B0604020202020204" pitchFamily="34" charset="0"/>
                <a:cs typeface="Arial" panose="020B0604020202020204" pitchFamily="34" charset="0"/>
              </a:rPr>
              <a:t>6  char global;</a:t>
            </a:r>
          </a:p>
          <a:p>
            <a:r>
              <a:rPr lang="en-US" sz="1800" dirty="0">
                <a:latin typeface="Arial" panose="020B0604020202020204" pitchFamily="34" charset="0"/>
                <a:cs typeface="Arial" panose="020B0604020202020204" pitchFamily="34" charset="0"/>
              </a:rPr>
              <a:t>7  </a:t>
            </a:r>
          </a:p>
          <a:p>
            <a:r>
              <a:rPr lang="en-US" sz="1800" dirty="0">
                <a:latin typeface="Arial" panose="020B0604020202020204" pitchFamily="34" charset="0"/>
                <a:cs typeface="Arial" panose="020B0604020202020204" pitchFamily="34" charset="0"/>
              </a:rPr>
              <a:t>8  char *</a:t>
            </a:r>
            <a:r>
              <a:rPr lang="en-US" sz="1800" dirty="0" err="1">
                <a:latin typeface="Arial" panose="020B0604020202020204" pitchFamily="34" charset="0"/>
                <a:cs typeface="Arial" panose="020B0604020202020204" pitchFamily="34" charset="0"/>
              </a:rPr>
              <a:t>xmalloc</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9    if (global) return &amp;global;</a:t>
            </a:r>
          </a:p>
          <a:p>
            <a:r>
              <a:rPr lang="en-US" sz="1800" dirty="0">
                <a:latin typeface="Arial" panose="020B0604020202020204" pitchFamily="34" charset="0"/>
                <a:cs typeface="Arial" panose="020B0604020202020204" pitchFamily="34" charset="0"/>
              </a:rPr>
              <a:t>10   return 0;</a:t>
            </a:r>
          </a:p>
          <a:p>
            <a:r>
              <a:rPr lang="en-US" sz="1800" dirty="0">
                <a:latin typeface="Arial" panose="020B0604020202020204" pitchFamily="34" charset="0"/>
                <a:cs typeface="Arial" panose="020B0604020202020204" pitchFamily="34" charset="0"/>
              </a:rPr>
              <a:t>11 }</a:t>
            </a:r>
          </a:p>
          <a:p>
            <a:r>
              <a:rPr lang="en-US" sz="1800" dirty="0">
                <a:latin typeface="Arial" panose="020B0604020202020204" pitchFamily="34" charset="0"/>
                <a:cs typeface="Arial" panose="020B0604020202020204" pitchFamily="34" charset="0"/>
              </a:rPr>
              <a:t>12 </a:t>
            </a:r>
          </a:p>
          <a:p>
            <a:r>
              <a:rPr lang="en-US" sz="1800" dirty="0">
                <a:latin typeface="Arial" panose="020B0604020202020204" pitchFamily="34" charset="0"/>
                <a:cs typeface="Arial" panose="020B0604020202020204" pitchFamily="34" charset="0"/>
              </a:rPr>
              <a:t>13 void </a:t>
            </a:r>
            <a:r>
              <a:rPr lang="en-US" sz="1800" dirty="0" err="1">
                <a:latin typeface="Arial" panose="020B0604020202020204" pitchFamily="34" charset="0"/>
                <a:cs typeface="Arial" panose="020B0604020202020204" pitchFamily="34" charset="0"/>
              </a:rPr>
              <a:t>npd_func_might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flag, char *</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14   char *p = &amp;</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15   if (flag) p = </a:t>
            </a:r>
            <a:r>
              <a:rPr lang="en-US" sz="1800" dirty="0" err="1">
                <a:latin typeface="Arial" panose="020B0604020202020204" pitchFamily="34" charset="0"/>
                <a:cs typeface="Arial" panose="020B0604020202020204" pitchFamily="34" charset="0"/>
              </a:rPr>
              <a:t>xmalloc</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xmalloc</a:t>
            </a:r>
            <a:r>
              <a:rPr lang="en-US" sz="1800" dirty="0">
                <a:latin typeface="Arial" panose="020B0604020202020204" pitchFamily="34" charset="0"/>
                <a:cs typeface="Arial" panose="020B0604020202020204" pitchFamily="34" charset="0"/>
              </a:rPr>
              <a:t>() may return NULL</a:t>
            </a:r>
          </a:p>
          <a:p>
            <a:r>
              <a:rPr lang="en-US" sz="1800" dirty="0">
                <a:latin typeface="Arial" panose="020B0604020202020204" pitchFamily="34" charset="0"/>
                <a:cs typeface="Arial" panose="020B0604020202020204" pitchFamily="34" charset="0"/>
              </a:rPr>
              <a:t>16   if (</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 { p = </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 } // p may get a new value here</a:t>
            </a:r>
          </a:p>
          <a:p>
            <a:r>
              <a:rPr lang="en-US" sz="1800" dirty="0">
                <a:latin typeface="Arial" panose="020B0604020202020204" pitchFamily="34" charset="0"/>
                <a:cs typeface="Arial" panose="020B0604020202020204" pitchFamily="34" charset="0"/>
              </a:rPr>
              <a:t>17   </a:t>
            </a:r>
            <a:r>
              <a:rPr lang="en-US" sz="1800" dirty="0" err="1">
                <a:latin typeface="Arial" panose="020B0604020202020204" pitchFamily="34" charset="0"/>
                <a:cs typeface="Arial" panose="020B0604020202020204" pitchFamily="34" charset="0"/>
              </a:rPr>
              <a:t>xstrcpy</a:t>
            </a:r>
            <a:r>
              <a:rPr lang="en-US" sz="1800" dirty="0">
                <a:latin typeface="Arial" panose="020B0604020202020204" pitchFamily="34" charset="0"/>
                <a:cs typeface="Arial" panose="020B0604020202020204" pitchFamily="34" charset="0"/>
              </a:rPr>
              <a:t>(p, "Hello"); // p will be dereferenced in </a:t>
            </a:r>
            <a:r>
              <a:rPr lang="en-US" sz="1800" dirty="0" err="1">
                <a:latin typeface="Arial" panose="020B0604020202020204" pitchFamily="34" charset="0"/>
                <a:cs typeface="Arial" panose="020B0604020202020204" pitchFamily="34" charset="0"/>
              </a:rPr>
              <a:t>xstrcpy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18 }</a:t>
            </a:r>
          </a:p>
          <a:p>
            <a:pPr algn="ct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6323330" y="2157730"/>
            <a:ext cx="5473699" cy="63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a:latin typeface="Arial" panose="020B0604020202020204" pitchFamily="34" charset="0"/>
                <a:cs typeface="Arial" panose="020B0604020202020204" pitchFamily="34" charset="0"/>
              </a:rPr>
              <a:t>//Fixed code example</a:t>
            </a:r>
          </a:p>
          <a:p>
            <a:r>
              <a:rPr lang="en-US" sz="1800" dirty="0">
                <a:latin typeface="Arial" panose="020B0604020202020204" pitchFamily="34" charset="0"/>
                <a:cs typeface="Arial" panose="020B0604020202020204" pitchFamily="34" charset="0"/>
              </a:rPr>
              <a:t>1  void </a:t>
            </a:r>
            <a:r>
              <a:rPr lang="en-US" sz="1800" dirty="0" err="1">
                <a:latin typeface="Arial" panose="020B0604020202020204" pitchFamily="34" charset="0"/>
                <a:cs typeface="Arial" panose="020B0604020202020204" pitchFamily="34" charset="0"/>
              </a:rPr>
              <a:t>xstrcpy</a:t>
            </a:r>
            <a:r>
              <a:rPr lang="en-US" sz="1800" dirty="0">
                <a:latin typeface="Arial" panose="020B0604020202020204" pitchFamily="34" charset="0"/>
                <a:cs typeface="Arial" panose="020B0604020202020204" pitchFamily="34" charset="0"/>
              </a:rPr>
              <a:t>(char *</a:t>
            </a:r>
            <a:r>
              <a:rPr lang="en-US" sz="1800" dirty="0" err="1">
                <a:latin typeface="Arial" panose="020B0604020202020204" pitchFamily="34" charset="0"/>
                <a:cs typeface="Arial" panose="020B0604020202020204" pitchFamily="34" charset="0"/>
              </a:rPr>
              <a:t>dst</a:t>
            </a:r>
            <a:r>
              <a:rPr lang="en-US" sz="1800" dirty="0">
                <a:latin typeface="Arial" panose="020B0604020202020204" pitchFamily="34" charset="0"/>
                <a:cs typeface="Arial" panose="020B0604020202020204" pitchFamily="34" charset="0"/>
              </a:rPr>
              <a:t>, char *</a:t>
            </a:r>
            <a:r>
              <a:rPr lang="en-US" sz="1800" dirty="0" err="1">
                <a:latin typeface="Arial" panose="020B0604020202020204" pitchFamily="34" charset="0"/>
                <a:cs typeface="Arial" panose="020B0604020202020204" pitchFamily="34" charset="0"/>
              </a:rPr>
              <a:t>src</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2    if (!</a:t>
            </a:r>
            <a:r>
              <a:rPr lang="en-US" sz="1800" dirty="0" err="1">
                <a:latin typeface="Arial" panose="020B0604020202020204" pitchFamily="34" charset="0"/>
                <a:cs typeface="Arial" panose="020B0604020202020204" pitchFamily="34" charset="0"/>
              </a:rPr>
              <a:t>src</a:t>
            </a:r>
            <a:r>
              <a:rPr lang="en-US" sz="1800" dirty="0">
                <a:latin typeface="Arial" panose="020B0604020202020204" pitchFamily="34" charset="0"/>
                <a:cs typeface="Arial" panose="020B0604020202020204" pitchFamily="34" charset="0"/>
              </a:rPr>
              <a:t>) return;</a:t>
            </a:r>
          </a:p>
          <a:p>
            <a:r>
              <a:rPr lang="en-US" sz="1800" dirty="0">
                <a:latin typeface="Arial" panose="020B0604020202020204" pitchFamily="34" charset="0"/>
                <a:cs typeface="Arial" panose="020B0604020202020204" pitchFamily="34" charset="0"/>
              </a:rPr>
              <a:t>3    if (!</a:t>
            </a:r>
            <a:r>
              <a:rPr lang="en-US" sz="1800" dirty="0" err="1">
                <a:latin typeface="Arial" panose="020B0604020202020204" pitchFamily="34" charset="0"/>
                <a:cs typeface="Arial" panose="020B0604020202020204" pitchFamily="34" charset="0"/>
              </a:rPr>
              <a:t>dst</a:t>
            </a:r>
            <a:r>
              <a:rPr lang="en-US" sz="1800" dirty="0">
                <a:latin typeface="Arial" panose="020B0604020202020204" pitchFamily="34" charset="0"/>
                <a:cs typeface="Arial" panose="020B0604020202020204" pitchFamily="34" charset="0"/>
              </a:rPr>
              <a:t>) return;</a:t>
            </a:r>
          </a:p>
          <a:p>
            <a:r>
              <a:rPr lang="en-US" sz="1800" dirty="0">
                <a:latin typeface="Arial" panose="020B0604020202020204" pitchFamily="34" charset="0"/>
                <a:cs typeface="Arial" panose="020B0604020202020204" pitchFamily="34" charset="0"/>
              </a:rPr>
              <a:t>4    </a:t>
            </a:r>
            <a:r>
              <a:rPr lang="en-US" sz="1800" dirty="0" err="1">
                <a:latin typeface="Arial" panose="020B0604020202020204" pitchFamily="34" charset="0"/>
                <a:cs typeface="Arial" panose="020B0604020202020204" pitchFamily="34" charset="0"/>
              </a:rPr>
              <a:t>dst</a:t>
            </a:r>
            <a:r>
              <a:rPr lang="en-US" sz="1800" dirty="0">
                <a:latin typeface="Arial" panose="020B0604020202020204" pitchFamily="34" charset="0"/>
                <a:cs typeface="Arial" panose="020B0604020202020204" pitchFamily="34" charset="0"/>
              </a:rPr>
              <a:t>[0] = </a:t>
            </a:r>
            <a:r>
              <a:rPr lang="en-US" sz="1800" dirty="0" err="1">
                <a:latin typeface="Arial" panose="020B0604020202020204" pitchFamily="34" charset="0"/>
                <a:cs typeface="Arial" panose="020B0604020202020204" pitchFamily="34" charset="0"/>
              </a:rPr>
              <a:t>src</a:t>
            </a:r>
            <a:r>
              <a:rPr lang="en-US" sz="1800" dirty="0">
                <a:latin typeface="Arial" panose="020B0604020202020204" pitchFamily="34" charset="0"/>
                <a:cs typeface="Arial" panose="020B0604020202020204" pitchFamily="34" charset="0"/>
              </a:rPr>
              <a:t>[0];</a:t>
            </a:r>
          </a:p>
          <a:p>
            <a:r>
              <a:rPr lang="en-US" sz="1800" dirty="0">
                <a:latin typeface="Arial" panose="020B0604020202020204" pitchFamily="34" charset="0"/>
                <a:cs typeface="Arial" panose="020B0604020202020204" pitchFamily="34" charset="0"/>
              </a:rPr>
              <a:t>5  }</a:t>
            </a:r>
          </a:p>
          <a:p>
            <a:r>
              <a:rPr lang="en-US" sz="1800" dirty="0">
                <a:latin typeface="Arial" panose="020B0604020202020204" pitchFamily="34" charset="0"/>
                <a:cs typeface="Arial" panose="020B0604020202020204" pitchFamily="34" charset="0"/>
              </a:rPr>
              <a:t>6  </a:t>
            </a:r>
          </a:p>
          <a:p>
            <a:r>
              <a:rPr lang="en-US" sz="1800" dirty="0">
                <a:latin typeface="Arial" panose="020B0604020202020204" pitchFamily="34" charset="0"/>
                <a:cs typeface="Arial" panose="020B0604020202020204" pitchFamily="34" charset="0"/>
              </a:rPr>
              <a:t>7  char global;</a:t>
            </a:r>
          </a:p>
          <a:p>
            <a:r>
              <a:rPr lang="en-US" sz="1800" dirty="0">
                <a:latin typeface="Arial" panose="020B0604020202020204" pitchFamily="34" charset="0"/>
                <a:cs typeface="Arial" panose="020B0604020202020204" pitchFamily="34" charset="0"/>
              </a:rPr>
              <a:t>8  </a:t>
            </a:r>
          </a:p>
          <a:p>
            <a:r>
              <a:rPr lang="en-US" sz="1800" dirty="0">
                <a:latin typeface="Arial" panose="020B0604020202020204" pitchFamily="34" charset="0"/>
                <a:cs typeface="Arial" panose="020B0604020202020204" pitchFamily="34" charset="0"/>
              </a:rPr>
              <a:t>9  char *</a:t>
            </a:r>
            <a:r>
              <a:rPr lang="en-US" sz="1800" dirty="0" err="1">
                <a:latin typeface="Arial" panose="020B0604020202020204" pitchFamily="34" charset="0"/>
                <a:cs typeface="Arial" panose="020B0604020202020204" pitchFamily="34" charset="0"/>
              </a:rPr>
              <a:t>xmalloc</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10    if (global) return &amp;global;</a:t>
            </a:r>
          </a:p>
          <a:p>
            <a:r>
              <a:rPr lang="en-US" sz="1800" dirty="0">
                <a:latin typeface="Arial" panose="020B0604020202020204" pitchFamily="34" charset="0"/>
                <a:cs typeface="Arial" panose="020B0604020202020204" pitchFamily="34" charset="0"/>
              </a:rPr>
              <a:t>11   return 0;</a:t>
            </a:r>
          </a:p>
          <a:p>
            <a:r>
              <a:rPr lang="en-US" sz="1800" dirty="0">
                <a:latin typeface="Arial" panose="020B0604020202020204" pitchFamily="34" charset="0"/>
                <a:cs typeface="Arial" panose="020B0604020202020204" pitchFamily="34" charset="0"/>
              </a:rPr>
              <a:t>12 }</a:t>
            </a:r>
          </a:p>
          <a:p>
            <a:r>
              <a:rPr lang="en-US" sz="1800" dirty="0">
                <a:latin typeface="Arial" panose="020B0604020202020204" pitchFamily="34" charset="0"/>
                <a:cs typeface="Arial" panose="020B0604020202020204" pitchFamily="34" charset="0"/>
              </a:rPr>
              <a:t>13 </a:t>
            </a:r>
          </a:p>
          <a:p>
            <a:r>
              <a:rPr lang="en-US" sz="1800" dirty="0">
                <a:latin typeface="Arial" panose="020B0604020202020204" pitchFamily="34" charset="0"/>
                <a:cs typeface="Arial" panose="020B0604020202020204" pitchFamily="34" charset="0"/>
              </a:rPr>
              <a:t>14 void </a:t>
            </a:r>
            <a:r>
              <a:rPr lang="en-US" sz="1800" dirty="0" err="1">
                <a:latin typeface="Arial" panose="020B0604020202020204" pitchFamily="34" charset="0"/>
                <a:cs typeface="Arial" panose="020B0604020202020204" pitchFamily="34" charset="0"/>
              </a:rPr>
              <a:t>npd_func_might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flag, char *</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15   char *p = &amp;</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16   if (flag) p = </a:t>
            </a:r>
            <a:r>
              <a:rPr lang="en-US" sz="1800" dirty="0" err="1">
                <a:latin typeface="Arial" panose="020B0604020202020204" pitchFamily="34" charset="0"/>
                <a:cs typeface="Arial" panose="020B0604020202020204" pitchFamily="34" charset="0"/>
              </a:rPr>
              <a:t>xmalloc</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xmalloc</a:t>
            </a:r>
            <a:r>
              <a:rPr lang="en-US" sz="1800" dirty="0">
                <a:latin typeface="Arial" panose="020B0604020202020204" pitchFamily="34" charset="0"/>
                <a:cs typeface="Arial" panose="020B0604020202020204" pitchFamily="34" charset="0"/>
              </a:rPr>
              <a:t>() may return NULL</a:t>
            </a:r>
          </a:p>
          <a:p>
            <a:r>
              <a:rPr lang="en-US" sz="1800" dirty="0">
                <a:latin typeface="Arial" panose="020B0604020202020204" pitchFamily="34" charset="0"/>
                <a:cs typeface="Arial" panose="020B0604020202020204" pitchFamily="34" charset="0"/>
              </a:rPr>
              <a:t>17   if (</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 { p = </a:t>
            </a:r>
            <a:r>
              <a:rPr lang="en-US" sz="1800" dirty="0" err="1">
                <a:latin typeface="Arial" panose="020B0604020202020204" pitchFamily="34" charset="0"/>
                <a:cs typeface="Arial" panose="020B0604020202020204" pitchFamily="34" charset="0"/>
              </a:rPr>
              <a:t>arg</a:t>
            </a:r>
            <a:r>
              <a:rPr lang="en-US" sz="1800" dirty="0">
                <a:latin typeface="Arial" panose="020B0604020202020204" pitchFamily="34" charset="0"/>
                <a:cs typeface="Arial" panose="020B0604020202020204" pitchFamily="34" charset="0"/>
              </a:rPr>
              <a:t>; } // p may get a new value here</a:t>
            </a:r>
          </a:p>
          <a:p>
            <a:r>
              <a:rPr lang="en-US" sz="1800" dirty="0">
                <a:latin typeface="Arial" panose="020B0604020202020204" pitchFamily="34" charset="0"/>
                <a:cs typeface="Arial" panose="020B0604020202020204" pitchFamily="34" charset="0"/>
              </a:rPr>
              <a:t>18   </a:t>
            </a:r>
            <a:r>
              <a:rPr lang="en-US" sz="1800" dirty="0" err="1">
                <a:latin typeface="Arial" panose="020B0604020202020204" pitchFamily="34" charset="0"/>
                <a:cs typeface="Arial" panose="020B0604020202020204" pitchFamily="34" charset="0"/>
              </a:rPr>
              <a:t>xstrcpy</a:t>
            </a:r>
            <a:r>
              <a:rPr lang="en-US" sz="1800" dirty="0">
                <a:latin typeface="Arial" panose="020B0604020202020204" pitchFamily="34" charset="0"/>
                <a:cs typeface="Arial" panose="020B0604020202020204" pitchFamily="34" charset="0"/>
              </a:rPr>
              <a:t>(p, "Hello"); // p will be dereferenced in </a:t>
            </a:r>
            <a:r>
              <a:rPr lang="en-US" sz="1800" dirty="0" err="1">
                <a:latin typeface="Arial" panose="020B0604020202020204" pitchFamily="34" charset="0"/>
                <a:cs typeface="Arial" panose="020B0604020202020204" pitchFamily="34" charset="0"/>
              </a:rPr>
              <a:t>xstrcpy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19 }</a:t>
            </a:r>
          </a:p>
        </p:txBody>
      </p:sp>
    </p:spTree>
    <p:extLst>
      <p:ext uri="{BB962C8B-B14F-4D97-AF65-F5344CB8AC3E}">
        <p14:creationId xmlns:p14="http://schemas.microsoft.com/office/powerpoint/2010/main" val="1113158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:Buffer Overflow/Array bound Violations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r>
              <a:rPr lang="en-US" sz="2400" dirty="0" smtClean="0"/>
              <a:t>Buffer </a:t>
            </a:r>
            <a:r>
              <a:rPr lang="en-US" sz="2400" dirty="0"/>
              <a:t>overflows, more generally referred to as array bounds violations, are errors that occur when code addresses elements of an array outside of the bounds that are defined for that data object</a:t>
            </a:r>
            <a:r>
              <a:rPr lang="en-US" sz="2000" dirty="0"/>
              <a:t>. </a:t>
            </a:r>
            <a:endParaRPr lang="en-US" sz="2000" dirty="0" smtClean="0"/>
          </a:p>
          <a:p>
            <a:endParaRPr lang="en-US" sz="2000" dirty="0"/>
          </a:p>
          <a:p>
            <a:pPr>
              <a:lnSpc>
                <a:spcPct val="90000"/>
              </a:lnSpc>
            </a:pPr>
            <a:r>
              <a:rPr lang="en-US" altLang="en-US" sz="2400" dirty="0"/>
              <a:t>This is a simple example of a buffer overflow:</a:t>
            </a:r>
          </a:p>
          <a:p>
            <a:pPr lvl="4">
              <a:lnSpc>
                <a:spcPct val="90000"/>
              </a:lnSpc>
              <a:buNone/>
            </a:pPr>
            <a:r>
              <a:rPr lang="en-US" altLang="en-US" sz="2000" dirty="0">
                <a:latin typeface="Arial" panose="020B0604020202020204" pitchFamily="34" charset="0"/>
                <a:cs typeface="Arial" panose="020B0604020202020204" pitchFamily="34" charset="0"/>
              </a:rPr>
              <a:t>char </a:t>
            </a:r>
            <a:r>
              <a:rPr lang="en-US" altLang="en-US" sz="2000" dirty="0" err="1">
                <a:latin typeface="Arial" panose="020B0604020202020204" pitchFamily="34" charset="0"/>
                <a:cs typeface="Arial" panose="020B0604020202020204" pitchFamily="34" charset="0"/>
              </a:rPr>
              <a:t>arr</a:t>
            </a:r>
            <a:r>
              <a:rPr lang="en-US" altLang="en-US" sz="2000" dirty="0">
                <a:latin typeface="Arial" panose="020B0604020202020204" pitchFamily="34" charset="0"/>
                <a:cs typeface="Arial" panose="020B0604020202020204" pitchFamily="34" charset="0"/>
              </a:rPr>
              <a:t>[32</a:t>
            </a:r>
            <a:r>
              <a:rPr lang="en-US" altLang="en-US" sz="2000" dirty="0" smtClean="0">
                <a:latin typeface="Arial" panose="020B0604020202020204" pitchFamily="34" charset="0"/>
                <a:cs typeface="Arial" panose="020B0604020202020204" pitchFamily="34" charset="0"/>
              </a:rPr>
              <a:t>];</a:t>
            </a:r>
          </a:p>
          <a:p>
            <a:pPr lvl="4">
              <a:lnSpc>
                <a:spcPct val="90000"/>
              </a:lnSpc>
              <a:buNone/>
            </a:pPr>
            <a:r>
              <a:rPr lang="en-US" altLang="en-US" sz="2000" dirty="0" smtClean="0">
                <a:latin typeface="Arial" panose="020B0604020202020204" pitchFamily="34" charset="0"/>
                <a:cs typeface="Arial" panose="020B0604020202020204" pitchFamily="34" charset="0"/>
              </a:rPr>
              <a:t>for</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int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 0; </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&lt; 64; </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arr</a:t>
            </a:r>
            <a:r>
              <a:rPr lang="en-US" altLang="en-US" sz="2000" dirty="0">
                <a:latin typeface="Arial" panose="020B0604020202020204" pitchFamily="34" charset="0"/>
                <a:cs typeface="Arial" panose="020B0604020202020204" pitchFamily="34" charset="0"/>
              </a:rPr>
              <a:t>[</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 (char)</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a:t>
            </a:r>
          </a:p>
          <a:p>
            <a:pPr lvl="4">
              <a:lnSpc>
                <a:spcPct val="90000"/>
              </a:lnSpc>
              <a:buNone/>
            </a:pPr>
            <a:endParaRPr lang="en-US" altLang="en-US" sz="2000" dirty="0">
              <a:latin typeface="Arial" panose="020B0604020202020204" pitchFamily="34" charset="0"/>
              <a:cs typeface="Arial" panose="020B0604020202020204" pitchFamily="34" charset="0"/>
            </a:endParaRPr>
          </a:p>
          <a:p>
            <a:pPr marL="285607" lvl="4">
              <a:lnSpc>
                <a:spcPct val="90000"/>
              </a:lnSpc>
            </a:pPr>
            <a:r>
              <a:rPr lang="en-US" altLang="en-US" sz="2400" dirty="0"/>
              <a:t>Since this program explicitly addressing memory outside of the range of the stack-based variable "</a:t>
            </a:r>
            <a:r>
              <a:rPr lang="en-US" altLang="en-US" sz="2400" dirty="0" err="1"/>
              <a:t>arr</a:t>
            </a:r>
            <a:r>
              <a:rPr lang="en-US" altLang="en-US" sz="2400" dirty="0"/>
              <a:t>”, it will cause memory to be overwritten, potentially including the stack frame information that is required for the function to successfully return to its caller, etc</a:t>
            </a:r>
            <a:r>
              <a:rPr lang="en-US" altLang="en-US" sz="2400" dirty="0" smtClean="0"/>
              <a:t>.</a:t>
            </a:r>
          </a:p>
          <a:p>
            <a:pPr marL="285607" lvl="4">
              <a:lnSpc>
                <a:spcPct val="90000"/>
              </a:lnSpc>
            </a:pPr>
            <a:endParaRPr lang="en-US" altLang="en-US" sz="2400" dirty="0"/>
          </a:p>
          <a:p>
            <a:pPr marL="285607" lvl="4">
              <a:lnSpc>
                <a:spcPct val="90000"/>
              </a:lnSpc>
            </a:pPr>
            <a:r>
              <a:rPr lang="en-US" altLang="en-US" sz="2400" dirty="0"/>
              <a:t>Security vulnerabilities: the underlying problem is the same - performing array copy operations that are incorrectly or insufficiently guarded against exploit</a:t>
            </a:r>
          </a:p>
          <a:p>
            <a:pPr marL="285607" lvl="4">
              <a:lnSpc>
                <a:spcPct val="90000"/>
              </a:lnSpc>
            </a:pPr>
            <a:endParaRPr lang="en-US" altLang="en-US" sz="2400" dirty="0"/>
          </a:p>
          <a:p>
            <a:pPr marL="285607" lvl="4">
              <a:lnSpc>
                <a:spcPct val="90000"/>
              </a:lnSpc>
            </a:pPr>
            <a:endParaRPr lang="en-US" altLang="en-US" sz="2400" dirty="0"/>
          </a:p>
          <a:p>
            <a:endParaRPr lang="en-US" sz="2000" dirty="0" smtClean="0"/>
          </a:p>
          <a:p>
            <a:endParaRPr lang="en-US" sz="2000" dirty="0">
              <a:latin typeface="+mj-lt"/>
              <a:ea typeface="BentonSans"/>
              <a:cs typeface="BentonSans"/>
            </a:endParaRPr>
          </a:p>
        </p:txBody>
      </p:sp>
    </p:spTree>
    <p:extLst>
      <p:ext uri="{BB962C8B-B14F-4D97-AF65-F5344CB8AC3E}">
        <p14:creationId xmlns:p14="http://schemas.microsoft.com/office/powerpoint/2010/main" val="1881777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:Buffer Overflow</a:t>
            </a:r>
            <a:endParaRPr lang="en-US" dirty="0"/>
          </a:p>
        </p:txBody>
      </p:sp>
      <p:sp>
        <p:nvSpPr>
          <p:cNvPr id="6" name="Rectangle 5"/>
          <p:cNvSpPr/>
          <p:nvPr/>
        </p:nvSpPr>
        <p:spPr>
          <a:xfrm>
            <a:off x="439127" y="2232117"/>
            <a:ext cx="5499099" cy="3917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smtClean="0">
                <a:solidFill>
                  <a:prstClr val="black"/>
                </a:solidFill>
                <a:latin typeface="Arial" panose="020B0604020202020204" pitchFamily="34" charset="0"/>
                <a:cs typeface="Arial" panose="020B0604020202020204" pitchFamily="34" charset="0"/>
              </a:rPr>
              <a:t>//Vulnerable </a:t>
            </a:r>
            <a:r>
              <a:rPr lang="en-US" sz="1800" dirty="0">
                <a:solidFill>
                  <a:prstClr val="black"/>
                </a:solidFill>
                <a:latin typeface="Arial" panose="020B0604020202020204" pitchFamily="34" charset="0"/>
                <a:cs typeface="Arial" panose="020B0604020202020204" pitchFamily="34" charset="0"/>
              </a:rPr>
              <a:t>code example </a:t>
            </a:r>
          </a:p>
          <a:p>
            <a:r>
              <a:rPr lang="en-US" sz="1800" dirty="0">
                <a:solidFill>
                  <a:prstClr val="black"/>
                </a:solidFill>
                <a:latin typeface="Arial" panose="020B0604020202020204" pitchFamily="34" charset="0"/>
                <a:cs typeface="Arial" panose="020B0604020202020204" pitchFamily="34" charset="0"/>
              </a:rPr>
              <a:t>1   </a:t>
            </a:r>
            <a:r>
              <a:rPr lang="en-US" sz="1800" dirty="0" err="1">
                <a:solidFill>
                  <a:prstClr val="black"/>
                </a:solidFill>
                <a:latin typeface="Arial" panose="020B0604020202020204" pitchFamily="34" charset="0"/>
                <a:cs typeface="Arial" panose="020B0604020202020204" pitchFamily="34" charset="0"/>
              </a:rPr>
              <a:t>int</a:t>
            </a:r>
            <a:r>
              <a:rPr lang="en-US" sz="1800" dirty="0">
                <a:solidFill>
                  <a:prstClr val="black"/>
                </a:solidFill>
                <a:latin typeface="Arial" panose="020B0604020202020204" pitchFamily="34" charset="0"/>
                <a:cs typeface="Arial" panose="020B0604020202020204" pitchFamily="34" charset="0"/>
              </a:rPr>
              <a:t> example1()</a:t>
            </a:r>
          </a:p>
          <a:p>
            <a:r>
              <a:rPr lang="en-US" sz="1800" dirty="0">
                <a:solidFill>
                  <a:prstClr val="black"/>
                </a:solidFill>
                <a:latin typeface="Arial" panose="020B0604020202020204" pitchFamily="34" charset="0"/>
                <a:cs typeface="Arial" panose="020B0604020202020204" pitchFamily="34" charset="0"/>
              </a:rPr>
              <a:t>2   {</a:t>
            </a:r>
          </a:p>
          <a:p>
            <a:r>
              <a:rPr lang="en-US" sz="1800" dirty="0">
                <a:solidFill>
                  <a:prstClr val="black"/>
                </a:solidFill>
                <a:latin typeface="Arial" panose="020B0604020202020204" pitchFamily="34" charset="0"/>
                <a:cs typeface="Arial" panose="020B0604020202020204" pitchFamily="34" charset="0"/>
              </a:rPr>
              <a:t>3       </a:t>
            </a:r>
            <a:r>
              <a:rPr lang="en-US" sz="1800" dirty="0" err="1">
                <a:solidFill>
                  <a:prstClr val="black"/>
                </a:solidFill>
                <a:latin typeface="Arial" panose="020B0604020202020204" pitchFamily="34" charset="0"/>
                <a:cs typeface="Arial" panose="020B0604020202020204" pitchFamily="34" charset="0"/>
              </a:rPr>
              <a:t>int</a:t>
            </a:r>
            <a:r>
              <a:rPr lang="en-US" sz="1800" dirty="0">
                <a:solidFill>
                  <a:prstClr val="black"/>
                </a:solidFill>
                <a:latin typeface="Arial" panose="020B0604020202020204" pitchFamily="34" charset="0"/>
                <a:cs typeface="Arial" panose="020B0604020202020204" pitchFamily="34" charset="0"/>
              </a:rPr>
              <a:t> a[10] = {0, 1, 2, 3, 4, 5, 6, 7, 8, 9};</a:t>
            </a:r>
          </a:p>
          <a:p>
            <a:r>
              <a:rPr lang="en-US" sz="1800" dirty="0">
                <a:solidFill>
                  <a:prstClr val="black"/>
                </a:solidFill>
                <a:latin typeface="Arial" panose="020B0604020202020204" pitchFamily="34" charset="0"/>
                <a:cs typeface="Arial" panose="020B0604020202020204" pitchFamily="34" charset="0"/>
              </a:rPr>
              <a:t>4       </a:t>
            </a:r>
            <a:r>
              <a:rPr lang="en-US" sz="1800" dirty="0" err="1">
                <a:solidFill>
                  <a:prstClr val="black"/>
                </a:solidFill>
                <a:latin typeface="Arial" panose="020B0604020202020204" pitchFamily="34" charset="0"/>
                <a:cs typeface="Arial" panose="020B0604020202020204" pitchFamily="34" charset="0"/>
              </a:rPr>
              <a:t>int</a:t>
            </a:r>
            <a:r>
              <a:rPr lang="en-US" sz="1800" dirty="0">
                <a:solidFill>
                  <a:prstClr val="black"/>
                </a:solidFill>
                <a:latin typeface="Arial" panose="020B0604020202020204" pitchFamily="34" charset="0"/>
                <a:cs typeface="Arial" panose="020B0604020202020204" pitchFamily="34" charset="0"/>
              </a:rPr>
              <a:t> *p;</a:t>
            </a:r>
          </a:p>
          <a:p>
            <a:r>
              <a:rPr lang="en-US" sz="1800" dirty="0">
                <a:solidFill>
                  <a:prstClr val="black"/>
                </a:solidFill>
                <a:latin typeface="Arial" panose="020B0604020202020204" pitchFamily="34" charset="0"/>
                <a:cs typeface="Arial" panose="020B0604020202020204" pitchFamily="34" charset="0"/>
              </a:rPr>
              <a:t>5       for (p = a ; p &lt; a + 10; p++)</a:t>
            </a:r>
          </a:p>
          <a:p>
            <a:r>
              <a:rPr lang="en-US" sz="1800" dirty="0">
                <a:solidFill>
                  <a:prstClr val="black"/>
                </a:solidFill>
                <a:latin typeface="Arial" panose="020B0604020202020204" pitchFamily="34" charset="0"/>
                <a:cs typeface="Arial" panose="020B0604020202020204" pitchFamily="34" charset="0"/>
              </a:rPr>
              <a:t>6       {</a:t>
            </a:r>
          </a:p>
          <a:p>
            <a:r>
              <a:rPr lang="en-US" sz="1800" dirty="0">
                <a:solidFill>
                  <a:prstClr val="black"/>
                </a:solidFill>
                <a:latin typeface="Arial" panose="020B0604020202020204" pitchFamily="34" charset="0"/>
                <a:cs typeface="Arial" panose="020B0604020202020204" pitchFamily="34" charset="0"/>
              </a:rPr>
              <a:t>7           if (bar(*p) &lt; 5)</a:t>
            </a:r>
          </a:p>
          <a:p>
            <a:r>
              <a:rPr lang="en-US" sz="1800" dirty="0">
                <a:solidFill>
                  <a:prstClr val="black"/>
                </a:solidFill>
                <a:latin typeface="Arial" panose="020B0604020202020204" pitchFamily="34" charset="0"/>
                <a:cs typeface="Arial" panose="020B0604020202020204" pitchFamily="34" charset="0"/>
              </a:rPr>
              <a:t>8               break;</a:t>
            </a:r>
          </a:p>
          <a:p>
            <a:r>
              <a:rPr lang="en-US" sz="1800" dirty="0">
                <a:solidFill>
                  <a:prstClr val="black"/>
                </a:solidFill>
                <a:latin typeface="Arial" panose="020B0604020202020204" pitchFamily="34" charset="0"/>
                <a:cs typeface="Arial" panose="020B0604020202020204" pitchFamily="34" charset="0"/>
              </a:rPr>
              <a:t>9       }</a:t>
            </a:r>
          </a:p>
          <a:p>
            <a:r>
              <a:rPr lang="en-US" sz="1800" dirty="0">
                <a:solidFill>
                  <a:prstClr val="black"/>
                </a:solidFill>
                <a:latin typeface="Arial" panose="020B0604020202020204" pitchFamily="34" charset="0"/>
                <a:cs typeface="Arial" panose="020B0604020202020204" pitchFamily="34" charset="0"/>
              </a:rPr>
              <a:t>10       return *p;   // ABV.ITERATOR</a:t>
            </a:r>
          </a:p>
          <a:p>
            <a:r>
              <a:rPr lang="en-US" sz="1800" dirty="0">
                <a:solidFill>
                  <a:prstClr val="black"/>
                </a:solidFill>
                <a:latin typeface="Arial" panose="020B0604020202020204" pitchFamily="34" charset="0"/>
                <a:cs typeface="Arial" panose="020B0604020202020204" pitchFamily="34" charset="0"/>
              </a:rPr>
              <a:t>11   }</a:t>
            </a:r>
          </a:p>
        </p:txBody>
      </p:sp>
      <p:sp>
        <p:nvSpPr>
          <p:cNvPr id="7" name="Rectangle 6"/>
          <p:cNvSpPr/>
          <p:nvPr/>
        </p:nvSpPr>
        <p:spPr>
          <a:xfrm>
            <a:off x="6117297" y="2232118"/>
            <a:ext cx="5473699" cy="3917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smtClean="0">
                <a:solidFill>
                  <a:prstClr val="black"/>
                </a:solidFill>
                <a:latin typeface="Arial" panose="020B0604020202020204" pitchFamily="34" charset="0"/>
                <a:cs typeface="Arial" panose="020B0604020202020204" pitchFamily="34" charset="0"/>
              </a:rPr>
              <a:t>//Fixed </a:t>
            </a:r>
            <a:r>
              <a:rPr lang="en-US" sz="1800" dirty="0">
                <a:solidFill>
                  <a:prstClr val="black"/>
                </a:solidFill>
                <a:latin typeface="Arial" panose="020B0604020202020204" pitchFamily="34" charset="0"/>
                <a:cs typeface="Arial" panose="020B0604020202020204" pitchFamily="34" charset="0"/>
              </a:rPr>
              <a:t>code example 1</a:t>
            </a:r>
          </a:p>
          <a:p>
            <a:r>
              <a:rPr lang="en-US" sz="1800" dirty="0">
                <a:solidFill>
                  <a:prstClr val="black"/>
                </a:solidFill>
                <a:latin typeface="Arial" panose="020B0604020202020204" pitchFamily="34" charset="0"/>
                <a:cs typeface="Arial" panose="020B0604020202020204" pitchFamily="34" charset="0"/>
              </a:rPr>
              <a:t>1   </a:t>
            </a:r>
            <a:r>
              <a:rPr lang="en-US" sz="1800" dirty="0" err="1">
                <a:solidFill>
                  <a:prstClr val="black"/>
                </a:solidFill>
                <a:latin typeface="Arial" panose="020B0604020202020204" pitchFamily="34" charset="0"/>
                <a:cs typeface="Arial" panose="020B0604020202020204" pitchFamily="34" charset="0"/>
              </a:rPr>
              <a:t>int</a:t>
            </a:r>
            <a:r>
              <a:rPr lang="en-US" sz="1800" dirty="0">
                <a:solidFill>
                  <a:prstClr val="black"/>
                </a:solidFill>
                <a:latin typeface="Arial" panose="020B0604020202020204" pitchFamily="34" charset="0"/>
                <a:cs typeface="Arial" panose="020B0604020202020204" pitchFamily="34" charset="0"/>
              </a:rPr>
              <a:t> example1()</a:t>
            </a:r>
          </a:p>
          <a:p>
            <a:r>
              <a:rPr lang="en-US" sz="1800" dirty="0">
                <a:solidFill>
                  <a:prstClr val="black"/>
                </a:solidFill>
                <a:latin typeface="Arial" panose="020B0604020202020204" pitchFamily="34" charset="0"/>
                <a:cs typeface="Arial" panose="020B0604020202020204" pitchFamily="34" charset="0"/>
              </a:rPr>
              <a:t>2   {</a:t>
            </a:r>
          </a:p>
          <a:p>
            <a:r>
              <a:rPr lang="en-US" sz="1800" dirty="0">
                <a:solidFill>
                  <a:prstClr val="black"/>
                </a:solidFill>
                <a:latin typeface="Arial" panose="020B0604020202020204" pitchFamily="34" charset="0"/>
                <a:cs typeface="Arial" panose="020B0604020202020204" pitchFamily="34" charset="0"/>
              </a:rPr>
              <a:t>3       </a:t>
            </a:r>
            <a:r>
              <a:rPr lang="en-US" sz="1800" dirty="0" err="1">
                <a:solidFill>
                  <a:prstClr val="black"/>
                </a:solidFill>
                <a:latin typeface="Arial" panose="020B0604020202020204" pitchFamily="34" charset="0"/>
                <a:cs typeface="Arial" panose="020B0604020202020204" pitchFamily="34" charset="0"/>
              </a:rPr>
              <a:t>int</a:t>
            </a:r>
            <a:r>
              <a:rPr lang="en-US" sz="1800" dirty="0">
                <a:solidFill>
                  <a:prstClr val="black"/>
                </a:solidFill>
                <a:latin typeface="Arial" panose="020B0604020202020204" pitchFamily="34" charset="0"/>
                <a:cs typeface="Arial" panose="020B0604020202020204" pitchFamily="34" charset="0"/>
              </a:rPr>
              <a:t> a[10] = {0, 1, 2, 3, 4, 5, 6, 7, 8, 9};</a:t>
            </a:r>
          </a:p>
          <a:p>
            <a:r>
              <a:rPr lang="en-US" sz="1800" dirty="0">
                <a:solidFill>
                  <a:prstClr val="black"/>
                </a:solidFill>
                <a:latin typeface="Arial" panose="020B0604020202020204" pitchFamily="34" charset="0"/>
                <a:cs typeface="Arial" panose="020B0604020202020204" pitchFamily="34" charset="0"/>
              </a:rPr>
              <a:t>4       </a:t>
            </a:r>
            <a:r>
              <a:rPr lang="en-US" sz="1800" dirty="0" err="1">
                <a:solidFill>
                  <a:prstClr val="black"/>
                </a:solidFill>
                <a:latin typeface="Arial" panose="020B0604020202020204" pitchFamily="34" charset="0"/>
                <a:cs typeface="Arial" panose="020B0604020202020204" pitchFamily="34" charset="0"/>
              </a:rPr>
              <a:t>int</a:t>
            </a:r>
            <a:r>
              <a:rPr lang="en-US" sz="1800" dirty="0">
                <a:solidFill>
                  <a:prstClr val="black"/>
                </a:solidFill>
                <a:latin typeface="Arial" panose="020B0604020202020204" pitchFamily="34" charset="0"/>
                <a:cs typeface="Arial" panose="020B0604020202020204" pitchFamily="34" charset="0"/>
              </a:rPr>
              <a:t> *p;</a:t>
            </a:r>
          </a:p>
          <a:p>
            <a:r>
              <a:rPr lang="en-US" sz="1800" dirty="0">
                <a:solidFill>
                  <a:prstClr val="black"/>
                </a:solidFill>
                <a:latin typeface="Arial" panose="020B0604020202020204" pitchFamily="34" charset="0"/>
                <a:cs typeface="Arial" panose="020B0604020202020204" pitchFamily="34" charset="0"/>
              </a:rPr>
              <a:t>5       for (p = a ; p &lt; a + 10; p++)</a:t>
            </a:r>
          </a:p>
          <a:p>
            <a:r>
              <a:rPr lang="en-US" sz="1800" dirty="0">
                <a:solidFill>
                  <a:prstClr val="black"/>
                </a:solidFill>
                <a:latin typeface="Arial" panose="020B0604020202020204" pitchFamily="34" charset="0"/>
                <a:cs typeface="Arial" panose="020B0604020202020204" pitchFamily="34" charset="0"/>
              </a:rPr>
              <a:t>6       {</a:t>
            </a:r>
          </a:p>
          <a:p>
            <a:r>
              <a:rPr lang="en-US" sz="1800" dirty="0">
                <a:solidFill>
                  <a:prstClr val="black"/>
                </a:solidFill>
                <a:latin typeface="Arial" panose="020B0604020202020204" pitchFamily="34" charset="0"/>
                <a:cs typeface="Arial" panose="020B0604020202020204" pitchFamily="34" charset="0"/>
              </a:rPr>
              <a:t>7           if (bar(*p) &lt; 5)</a:t>
            </a:r>
          </a:p>
          <a:p>
            <a:r>
              <a:rPr lang="en-US" sz="1800" dirty="0">
                <a:solidFill>
                  <a:prstClr val="black"/>
                </a:solidFill>
                <a:latin typeface="Arial" panose="020B0604020202020204" pitchFamily="34" charset="0"/>
                <a:cs typeface="Arial" panose="020B0604020202020204" pitchFamily="34" charset="0"/>
              </a:rPr>
              <a:t>8               break;</a:t>
            </a:r>
          </a:p>
          <a:p>
            <a:r>
              <a:rPr lang="en-US" sz="1800" dirty="0">
                <a:solidFill>
                  <a:prstClr val="black"/>
                </a:solidFill>
                <a:latin typeface="Arial" panose="020B0604020202020204" pitchFamily="34" charset="0"/>
                <a:cs typeface="Arial" panose="020B0604020202020204" pitchFamily="34" charset="0"/>
              </a:rPr>
              <a:t>9       }</a:t>
            </a:r>
          </a:p>
          <a:p>
            <a:r>
              <a:rPr lang="en-US" sz="1800" dirty="0">
                <a:solidFill>
                  <a:prstClr val="black"/>
                </a:solidFill>
                <a:latin typeface="Arial" panose="020B0604020202020204" pitchFamily="34" charset="0"/>
                <a:cs typeface="Arial" panose="020B0604020202020204" pitchFamily="34" charset="0"/>
              </a:rPr>
              <a:t>10      if (p &lt; a + 10)</a:t>
            </a:r>
          </a:p>
          <a:p>
            <a:r>
              <a:rPr lang="en-US" sz="1800" dirty="0">
                <a:solidFill>
                  <a:prstClr val="black"/>
                </a:solidFill>
                <a:latin typeface="Arial" panose="020B0604020202020204" pitchFamily="34" charset="0"/>
                <a:cs typeface="Arial" panose="020B0604020202020204" pitchFamily="34" charset="0"/>
              </a:rPr>
              <a:t>11        return *p;</a:t>
            </a:r>
          </a:p>
          <a:p>
            <a:r>
              <a:rPr lang="en-US" sz="1800" dirty="0">
                <a:solidFill>
                  <a:prstClr val="black"/>
                </a:solidFill>
                <a:latin typeface="Arial" panose="020B0604020202020204" pitchFamily="34" charset="0"/>
                <a:cs typeface="Arial" panose="020B0604020202020204" pitchFamily="34" charset="0"/>
              </a:rPr>
              <a:t>12      return 0;</a:t>
            </a:r>
          </a:p>
          <a:p>
            <a:r>
              <a:rPr lang="en-US" sz="1800" dirty="0">
                <a:solidFill>
                  <a:prstClr val="black"/>
                </a:solidFill>
                <a:latin typeface="Arial" panose="020B0604020202020204" pitchFamily="34" charset="0"/>
                <a:cs typeface="Arial" panose="020B0604020202020204" pitchFamily="34" charset="0"/>
              </a:rPr>
              <a:t>13   }</a:t>
            </a:r>
          </a:p>
        </p:txBody>
      </p:sp>
      <p:sp>
        <p:nvSpPr>
          <p:cNvPr id="2" name="TextBox 1"/>
          <p:cNvSpPr txBox="1"/>
          <p:nvPr/>
        </p:nvSpPr>
        <p:spPr>
          <a:xfrm>
            <a:off x="834390" y="6858000"/>
            <a:ext cx="11007090" cy="1200329"/>
          </a:xfrm>
          <a:prstGeom prst="rect">
            <a:avLst/>
          </a:prstGeom>
          <a:ln>
            <a:noFill/>
          </a:ln>
        </p:spPr>
        <p:txBody>
          <a:bodyPr wrap="square" rtlCol="0">
            <a:spAutoFit/>
          </a:bodyPr>
          <a:lstStyle/>
          <a:p>
            <a:pPr marL="342900" indent="-342900">
              <a:buAutoNum type="arabicPeriod"/>
            </a:pPr>
            <a:r>
              <a:rPr lang="en-US" sz="1800" dirty="0" err="1" smtClean="0"/>
              <a:t>Klocwork</a:t>
            </a:r>
            <a:r>
              <a:rPr lang="en-US" sz="1800" dirty="0" smtClean="0"/>
              <a:t> </a:t>
            </a:r>
            <a:r>
              <a:rPr lang="en-US" sz="1800" dirty="0"/>
              <a:t>produces a buffer overflow report for line 10 indicating that pointer 'p' is used when its value may exceed the bounds of array 'a'. Pointer 'p' is assigned to 'a' and iterated at line 5. In this case, the iteration may cause array 'a' to overrun its limit of 10</a:t>
            </a:r>
            <a:r>
              <a:rPr lang="en-US" sz="1800" dirty="0" smtClean="0"/>
              <a:t>.</a:t>
            </a:r>
          </a:p>
          <a:p>
            <a:pPr marL="342900" indent="-342900">
              <a:buAutoNum type="arabicPeriod"/>
            </a:pPr>
            <a:r>
              <a:rPr lang="en-US" sz="1800" dirty="0"/>
              <a:t>In the fixed code example, a check is made at line 10 to ensure that array 'a' can't overflow.</a:t>
            </a:r>
            <a:endParaRPr lang="en-US" sz="1800" dirty="0" smtClean="0">
              <a:latin typeface="+mj-lt"/>
              <a:ea typeface="BentonSans"/>
              <a:cs typeface="BentonSans"/>
              <a:sym typeface="BentonSans"/>
            </a:endParaRPr>
          </a:p>
        </p:txBody>
      </p:sp>
    </p:spTree>
    <p:extLst>
      <p:ext uri="{BB962C8B-B14F-4D97-AF65-F5344CB8AC3E}">
        <p14:creationId xmlns:p14="http://schemas.microsoft.com/office/powerpoint/2010/main" val="3927175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Static Code Analysis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marL="347663" indent="-347663"/>
            <a:r>
              <a:rPr lang="en-US" altLang="en-US" sz="2400" b="1" dirty="0"/>
              <a:t>Static code analysis </a:t>
            </a:r>
            <a:r>
              <a:rPr lang="en-US" altLang="en-US" sz="2400" dirty="0"/>
              <a:t>is the analysis of computer software that is performed without actually executing programs built from that software. In most cases analysis is performed on the source code.</a:t>
            </a:r>
          </a:p>
          <a:p>
            <a:pPr marL="347663" indent="-347663"/>
            <a:endParaRPr lang="en-US" altLang="en-US" sz="2400" dirty="0">
              <a:ea typeface="BentonSans"/>
              <a:cs typeface="BentonSans"/>
            </a:endParaRPr>
          </a:p>
          <a:p>
            <a:pPr>
              <a:lnSpc>
                <a:spcPct val="90000"/>
              </a:lnSpc>
            </a:pPr>
            <a:r>
              <a:rPr lang="en-US" altLang="en-US" sz="2400" b="1" dirty="0"/>
              <a:t>Static code analysis</a:t>
            </a:r>
          </a:p>
          <a:p>
            <a:pPr lvl="1">
              <a:lnSpc>
                <a:spcPct val="90000"/>
              </a:lnSpc>
            </a:pPr>
            <a:r>
              <a:rPr lang="en-US" altLang="en-US" sz="2000" dirty="0">
                <a:solidFill>
                  <a:srgbClr val="000000"/>
                </a:solidFill>
                <a:latin typeface="Arial" panose="020B0604020202020204" pitchFamily="34" charset="0"/>
                <a:cs typeface="Arial" panose="020B0604020202020204" pitchFamily="34" charset="0"/>
              </a:rPr>
              <a:t>Looks at code for bug and style patterns</a:t>
            </a:r>
          </a:p>
          <a:p>
            <a:pPr lvl="2">
              <a:lnSpc>
                <a:spcPct val="90000"/>
              </a:lnSpc>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Offline</a:t>
            </a:r>
          </a:p>
          <a:p>
            <a:pPr lvl="2">
              <a:lnSpc>
                <a:spcPct val="90000"/>
              </a:lnSpc>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Also looks for duplicate code</a:t>
            </a:r>
          </a:p>
          <a:p>
            <a:pPr lvl="2">
              <a:lnSpc>
                <a:spcPct val="90000"/>
              </a:lnSpc>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Generates metrics such as where there is too much complexity.</a:t>
            </a:r>
            <a:endParaRPr lang="en-US" sz="2400" dirty="0">
              <a:latin typeface="+mj-lt"/>
              <a:ea typeface="BentonSans"/>
              <a:cs typeface="BentonSans"/>
            </a:endParaRPr>
          </a:p>
        </p:txBody>
      </p:sp>
    </p:spTree>
    <p:extLst>
      <p:ext uri="{BB962C8B-B14F-4D97-AF65-F5344CB8AC3E}">
        <p14:creationId xmlns:p14="http://schemas.microsoft.com/office/powerpoint/2010/main" val="3422107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:Improper Memory Allocation/Deallocation</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r>
              <a:rPr lang="en-US" sz="2000" dirty="0"/>
              <a:t>When allocated memory is freed or deallocated, it must be done with the corresponding deallocation function.</a:t>
            </a:r>
          </a:p>
          <a:p>
            <a:endParaRPr lang="en-US" sz="2000" dirty="0"/>
          </a:p>
          <a:p>
            <a:r>
              <a:rPr lang="en-US" sz="2000" dirty="0"/>
              <a:t>Using mismatched memory allocation and deallocation functions typically results in unexpected program behavior, and can open the application to denial-of-service (</a:t>
            </a:r>
            <a:r>
              <a:rPr lang="en-US" sz="2000" dirty="0" err="1"/>
              <a:t>DoS</a:t>
            </a:r>
            <a:r>
              <a:rPr lang="en-US" sz="2000" dirty="0"/>
              <a:t>) attacks or memory corruption issues. Particularly in an array of objects, heap memory can be corrupted if the wrong elements of memory are freed. A significant memory leak can occur, which can be exploited as a </a:t>
            </a:r>
            <a:r>
              <a:rPr lang="en-US" sz="2000" dirty="0" err="1"/>
              <a:t>DoS</a:t>
            </a:r>
            <a:r>
              <a:rPr lang="en-US" sz="2000" dirty="0"/>
              <a:t> attack or a program crash</a:t>
            </a:r>
            <a:r>
              <a:rPr lang="en-US" sz="2000" dirty="0" smtClean="0"/>
              <a:t>.</a:t>
            </a:r>
          </a:p>
          <a:p>
            <a:endParaRPr lang="en-US" sz="2000" dirty="0" smtClean="0"/>
          </a:p>
          <a:p>
            <a:r>
              <a:rPr lang="en-US" sz="2000" dirty="0"/>
              <a:t>If memory is used or referenced after it's been freed, or if it's freed twice, results can be unpredictable. Memory reference problems can cause the use of unexpected values, which in turn can cause programs to crash or execute arbitrary code.</a:t>
            </a:r>
          </a:p>
          <a:p>
            <a:pPr lvl="2">
              <a:lnSpc>
                <a:spcPct val="90000"/>
              </a:lnSpc>
              <a:buFont typeface="Wingdings" panose="05000000000000000000" pitchFamily="2" charset="2"/>
              <a:buChar char="Ø"/>
            </a:pPr>
            <a:endParaRPr lang="en-US" sz="2400" dirty="0">
              <a:latin typeface="+mj-lt"/>
              <a:ea typeface="BentonSans"/>
              <a:cs typeface="BentonSans"/>
            </a:endParaRPr>
          </a:p>
        </p:txBody>
      </p:sp>
    </p:spTree>
    <p:extLst>
      <p:ext uri="{BB962C8B-B14F-4D97-AF65-F5344CB8AC3E}">
        <p14:creationId xmlns:p14="http://schemas.microsoft.com/office/powerpoint/2010/main" val="3287567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:Improper Memory Allocation/Deallocation</a:t>
            </a:r>
            <a:endParaRPr lang="en-US" dirty="0"/>
          </a:p>
        </p:txBody>
      </p:sp>
      <p:sp>
        <p:nvSpPr>
          <p:cNvPr id="5" name="Text Placeholder 4"/>
          <p:cNvSpPr>
            <a:spLocks noGrp="1"/>
          </p:cNvSpPr>
          <p:nvPr>
            <p:ph type="body" sz="quarter" idx="30"/>
          </p:nvPr>
        </p:nvSpPr>
        <p:spPr>
          <a:xfrm>
            <a:off x="172427" y="2160956"/>
            <a:ext cx="12044384" cy="2456764"/>
          </a:xfrm>
        </p:spPr>
        <p:txBody>
          <a:bodyPr/>
          <a:lstStyle/>
          <a:p>
            <a:r>
              <a:rPr lang="en-US" sz="2000" dirty="0" smtClean="0"/>
              <a:t>To avoid memory reference problems:</a:t>
            </a:r>
          </a:p>
          <a:p>
            <a:pPr lvl="1"/>
            <a:r>
              <a:rPr lang="en-US" sz="1800" dirty="0"/>
              <a:t>Set pointers to null once they're freed.</a:t>
            </a:r>
          </a:p>
          <a:p>
            <a:pPr lvl="1"/>
            <a:r>
              <a:rPr lang="en-US" sz="1800" dirty="0"/>
              <a:t>Make sure global variables are freed only once.</a:t>
            </a:r>
          </a:p>
          <a:p>
            <a:pPr lvl="1"/>
            <a:r>
              <a:rPr lang="en-US" sz="1800" dirty="0"/>
              <a:t>Be particularly careful freeing memory in a loop or </a:t>
            </a:r>
            <a:r>
              <a:rPr lang="en-US" sz="1800" dirty="0" err="1"/>
              <a:t>condiitonal</a:t>
            </a:r>
            <a:r>
              <a:rPr lang="en-US" sz="1800" dirty="0"/>
              <a:t> statement, and when you're using the </a:t>
            </a:r>
            <a:r>
              <a:rPr lang="en-US" sz="1800" dirty="0" err="1"/>
              <a:t>realloc</a:t>
            </a:r>
            <a:r>
              <a:rPr lang="en-US" sz="1800" dirty="0"/>
              <a:t> function.</a:t>
            </a:r>
          </a:p>
          <a:p>
            <a:pPr lvl="1"/>
            <a:r>
              <a:rPr lang="en-US" sz="1800" dirty="0"/>
              <a:t>Ensure that clean-up routines respect the state of memory allocation.</a:t>
            </a:r>
          </a:p>
          <a:p>
            <a:pPr lvl="2"/>
            <a:endParaRPr lang="en-US" sz="1800" dirty="0" smtClean="0">
              <a:latin typeface="+mj-lt"/>
              <a:ea typeface="BentonSans"/>
              <a:cs typeface="BentonSans"/>
            </a:endParaRPr>
          </a:p>
          <a:p>
            <a:pPr lvl="2"/>
            <a:endParaRPr lang="en-US" sz="1800" dirty="0">
              <a:latin typeface="+mj-lt"/>
              <a:ea typeface="BentonSans"/>
              <a:cs typeface="BentonSans"/>
            </a:endParaRPr>
          </a:p>
        </p:txBody>
      </p:sp>
      <p:sp>
        <p:nvSpPr>
          <p:cNvPr id="6" name="Rectangle 2"/>
          <p:cNvSpPr>
            <a:spLocks noChangeArrowheads="1"/>
          </p:cNvSpPr>
          <p:nvPr/>
        </p:nvSpPr>
        <p:spPr bwMode="auto">
          <a:xfrm>
            <a:off x="1920240" y="4494610"/>
            <a:ext cx="5875019" cy="354220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#include &lt;</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stdlib.h</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*foo(</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static </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*x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if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x = (</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malloc</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sizeof</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if (t)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9	free(x);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11	return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7" name="TextBox 6"/>
          <p:cNvSpPr txBox="1"/>
          <p:nvPr/>
        </p:nvSpPr>
        <p:spPr>
          <a:xfrm>
            <a:off x="697230" y="8206740"/>
            <a:ext cx="11960860" cy="923330"/>
          </a:xfrm>
          <a:prstGeom prst="rect">
            <a:avLst/>
          </a:prstGeom>
          <a:ln>
            <a:noFill/>
          </a:ln>
        </p:spPr>
        <p:txBody>
          <a:bodyPr wrap="square" rtlCol="0">
            <a:spAutoFit/>
          </a:bodyPr>
          <a:lstStyle/>
          <a:p>
            <a:r>
              <a:rPr lang="en-US" sz="1800" dirty="0" err="1">
                <a:latin typeface="Arial" panose="020B0604020202020204" pitchFamily="34" charset="0"/>
                <a:cs typeface="Arial" panose="020B0604020202020204" pitchFamily="34" charset="0"/>
              </a:rPr>
              <a:t>Klocwork</a:t>
            </a:r>
            <a:r>
              <a:rPr lang="en-US" sz="1800" dirty="0">
                <a:latin typeface="Arial" panose="020B0604020202020204" pitchFamily="34" charset="0"/>
                <a:cs typeface="Arial" panose="020B0604020202020204" pitchFamily="34" charset="0"/>
              </a:rPr>
              <a:t> produces a report indicating that the memory pointed to by 'x' might be freed at line 9, and the pointer is returned at line 11. Typically, memory is freed and the pointer is returned at points further removed in the code than in this example, making it difficult to recognize the situation. </a:t>
            </a:r>
            <a:endParaRPr lang="en-US" sz="1800" dirty="0" smtClean="0">
              <a:latin typeface="Arial" panose="020B0604020202020204" pitchFamily="34" charset="0"/>
              <a:ea typeface="BentonSans"/>
              <a:cs typeface="Arial" panose="020B0604020202020204" pitchFamily="34" charset="0"/>
              <a:sym typeface="BentonSans"/>
            </a:endParaRPr>
          </a:p>
        </p:txBody>
      </p:sp>
    </p:spTree>
    <p:extLst>
      <p:ext uri="{BB962C8B-B14F-4D97-AF65-F5344CB8AC3E}">
        <p14:creationId xmlns:p14="http://schemas.microsoft.com/office/powerpoint/2010/main" val="2947185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Mitigation and Prevention</a:t>
            </a:r>
            <a:endParaRPr lang="en-US" dirty="0"/>
          </a:p>
        </p:txBody>
      </p:sp>
      <p:graphicFrame>
        <p:nvGraphicFramePr>
          <p:cNvPr id="2" name="Table 1"/>
          <p:cNvGraphicFramePr>
            <a:graphicFrameLocks noGrp="1"/>
          </p:cNvGraphicFramePr>
          <p:nvPr/>
        </p:nvGraphicFramePr>
        <p:xfrm>
          <a:off x="892175" y="2587625"/>
          <a:ext cx="10047514" cy="2860739"/>
        </p:xfrm>
        <a:graphic>
          <a:graphicData uri="http://schemas.openxmlformats.org/drawingml/2006/table">
            <a:tbl>
              <a:tblPr firstRow="1" bandRow="1">
                <a:tableStyleId>{073A0DAA-6AF3-43AB-8588-CEC1D06C72B9}</a:tableStyleId>
              </a:tblPr>
              <a:tblGrid>
                <a:gridCol w="4394487"/>
                <a:gridCol w="5653027"/>
              </a:tblGrid>
              <a:tr h="513779">
                <a:tc>
                  <a:txBody>
                    <a:bodyPr/>
                    <a:lstStyle/>
                    <a:p>
                      <a:r>
                        <a:rPr lang="en-US" dirty="0" smtClean="0"/>
                        <a:t>Allocator</a:t>
                      </a:r>
                      <a:endParaRPr lang="en-US" dirty="0"/>
                    </a:p>
                  </a:txBody>
                  <a:tcPr/>
                </a:tc>
                <a:tc>
                  <a:txBody>
                    <a:bodyPr/>
                    <a:lstStyle/>
                    <a:p>
                      <a:r>
                        <a:rPr lang="en-US" dirty="0" err="1" smtClean="0"/>
                        <a:t>Deallocator</a:t>
                      </a:r>
                      <a:endParaRPr lang="en-US" dirty="0"/>
                    </a:p>
                  </a:txBody>
                  <a:tcPr/>
                </a:tc>
              </a:tr>
              <a:tr h="737144">
                <a:tc>
                  <a:txBody>
                    <a:bodyPr/>
                    <a:lstStyle/>
                    <a:p>
                      <a:endParaRPr lang="en-US" dirty="0" smtClean="0"/>
                    </a:p>
                    <a:p>
                      <a:r>
                        <a:rPr lang="en-US" dirty="0" err="1" smtClean="0"/>
                        <a:t>malloc</a:t>
                      </a:r>
                      <a:r>
                        <a:rPr lang="en-US" dirty="0" smtClean="0"/>
                        <a:t>(), </a:t>
                      </a:r>
                      <a:r>
                        <a:rPr lang="en-US" dirty="0" err="1" smtClean="0"/>
                        <a:t>calloc</a:t>
                      </a:r>
                      <a:r>
                        <a:rPr lang="en-US" dirty="0" smtClean="0"/>
                        <a:t>(), </a:t>
                      </a:r>
                      <a:r>
                        <a:rPr lang="en-US" dirty="0" err="1" smtClean="0"/>
                        <a:t>realloc</a:t>
                      </a:r>
                      <a:r>
                        <a:rPr lang="en-US" dirty="0" smtClean="0"/>
                        <a:t>() </a:t>
                      </a:r>
                      <a:endParaRPr lang="en-US" dirty="0"/>
                    </a:p>
                  </a:txBody>
                  <a:tcPr/>
                </a:tc>
                <a:tc>
                  <a:txBody>
                    <a:bodyPr/>
                    <a:lstStyle/>
                    <a:p>
                      <a:r>
                        <a:rPr lang="en-US" dirty="0" smtClean="0"/>
                        <a:t>free </a:t>
                      </a:r>
                      <a:endParaRPr lang="en-US" dirty="0"/>
                    </a:p>
                  </a:txBody>
                  <a:tcPr/>
                </a:tc>
              </a:tr>
              <a:tr h="421225">
                <a:tc>
                  <a:txBody>
                    <a:bodyPr/>
                    <a:lstStyle/>
                    <a:p>
                      <a:r>
                        <a:rPr lang="en-US" dirty="0" smtClean="0"/>
                        <a:t>operator new()</a:t>
                      </a:r>
                      <a:endParaRPr lang="en-US" dirty="0"/>
                    </a:p>
                  </a:txBody>
                  <a:tcPr/>
                </a:tc>
                <a:tc>
                  <a:txBody>
                    <a:bodyPr/>
                    <a:lstStyle/>
                    <a:p>
                      <a:r>
                        <a:rPr lang="en-US" dirty="0" smtClean="0"/>
                        <a:t>operator delete() </a:t>
                      </a:r>
                      <a:endParaRPr lang="en-US" dirty="0"/>
                    </a:p>
                  </a:txBody>
                  <a:tcPr/>
                </a:tc>
              </a:tr>
              <a:tr h="421225">
                <a:tc>
                  <a:txBody>
                    <a:bodyPr/>
                    <a:lstStyle/>
                    <a:p>
                      <a:r>
                        <a:rPr lang="en-US" dirty="0" smtClean="0"/>
                        <a:t>operator new[]()</a:t>
                      </a:r>
                      <a:endParaRPr lang="en-US" dirty="0"/>
                    </a:p>
                  </a:txBody>
                  <a:tcPr/>
                </a:tc>
                <a:tc>
                  <a:txBody>
                    <a:bodyPr/>
                    <a:lstStyle/>
                    <a:p>
                      <a:r>
                        <a:rPr lang="en-US" dirty="0" smtClean="0"/>
                        <a:t>operator delete[]() </a:t>
                      </a:r>
                      <a:endParaRPr lang="en-US" dirty="0"/>
                    </a:p>
                  </a:txBody>
                  <a:tcPr/>
                </a:tc>
              </a:tr>
              <a:tr h="421225">
                <a:tc>
                  <a:txBody>
                    <a:bodyPr/>
                    <a:lstStyle/>
                    <a:p>
                      <a:r>
                        <a:rPr lang="en-US" dirty="0" smtClean="0"/>
                        <a:t>placement new() </a:t>
                      </a:r>
                      <a:endParaRPr lang="en-US" dirty="0"/>
                    </a:p>
                  </a:txBody>
                  <a:tcPr/>
                </a:tc>
                <a:tc>
                  <a:txBody>
                    <a:bodyPr/>
                    <a:lstStyle/>
                    <a:p>
                      <a:r>
                        <a:rPr lang="en-US" dirty="0" smtClean="0"/>
                        <a:t> destructor </a:t>
                      </a:r>
                      <a:endParaRPr lang="en-US" dirty="0"/>
                    </a:p>
                  </a:txBody>
                  <a:tcPr/>
                </a:tc>
              </a:tr>
            </a:tbl>
          </a:graphicData>
        </a:graphic>
      </p:graphicFrame>
    </p:spTree>
    <p:extLst>
      <p:ext uri="{BB962C8B-B14F-4D97-AF65-F5344CB8AC3E}">
        <p14:creationId xmlns:p14="http://schemas.microsoft.com/office/powerpoint/2010/main" val="2816947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:Infinite Loops</a:t>
            </a:r>
            <a:endParaRPr lang="en-US" dirty="0"/>
          </a:p>
        </p:txBody>
      </p:sp>
      <p:sp>
        <p:nvSpPr>
          <p:cNvPr id="10" name="Rectangle 9"/>
          <p:cNvSpPr>
            <a:spLocks noChangeArrowheads="1"/>
          </p:cNvSpPr>
          <p:nvPr/>
        </p:nvSpPr>
        <p:spPr bwMode="auto">
          <a:xfrm>
            <a:off x="1485900" y="2084178"/>
            <a:ext cx="5749290" cy="283432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Incorrect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global_var</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333333"/>
                </a:solidFill>
                <a:latin typeface="Arial" panose="020B0604020202020204" pitchFamily="34" charset="0"/>
                <a:cs typeface="Arial" panose="020B0604020202020204" pitchFamily="34" charset="0"/>
              </a:rPr>
              <a:t>Void </a:t>
            </a:r>
            <a:r>
              <a:rPr lang="en-US" altLang="en-US" sz="1800" dirty="0" err="1" smtClean="0">
                <a:solidFill>
                  <a:srgbClr val="333333"/>
                </a:solidFill>
                <a:latin typeface="Arial" panose="020B0604020202020204" pitchFamily="34" charset="0"/>
                <a:cs typeface="Arial" panose="020B0604020202020204" pitchFamily="34" charset="0"/>
              </a:rPr>
              <a:t>infinite_loop</a:t>
            </a:r>
            <a:r>
              <a:rPr lang="en-US" altLang="en-US" sz="1800" dirty="0" smtClean="0">
                <a:solidFill>
                  <a:srgbClr val="333333"/>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while(1){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If(</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global_var</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11" name="Rectangle 10"/>
          <p:cNvSpPr>
            <a:spLocks noChangeArrowheads="1"/>
          </p:cNvSpPr>
          <p:nvPr/>
        </p:nvSpPr>
        <p:spPr bwMode="auto">
          <a:xfrm>
            <a:off x="2125980" y="6343098"/>
            <a:ext cx="65" cy="618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79331" numCol="1" anchor="ctr" anchorCtr="0" compatLnSpc="1">
            <a:prstTxWarp prst="textNoShape">
              <a:avLst/>
            </a:prstTxWarp>
            <a:spAutoFit/>
          </a:bodyPr>
          <a:lstStyle/>
          <a:p>
            <a:pPr defTabSz="914400" eaLnBrk="0" fontAlgn="base" hangingPunct="0">
              <a:spcBef>
                <a:spcPct val="0"/>
              </a:spcBef>
              <a:spcAft>
                <a:spcPct val="0"/>
              </a:spcAft>
            </a:pPr>
            <a:endParaRPr lang="en-US" altLang="en-US" sz="1800" dirty="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674370" y="5314950"/>
            <a:ext cx="10984230" cy="1477328"/>
          </a:xfrm>
          <a:prstGeom prst="rect">
            <a:avLst/>
          </a:prstGeom>
          <a:ln>
            <a:noFill/>
          </a:ln>
        </p:spPr>
        <p:txBody>
          <a:bodyPr wrap="square" rtlCol="0">
            <a:spAutoFit/>
          </a:bodyPr>
          <a:lstStyle/>
          <a:p>
            <a:pPr marL="285750" indent="-285750">
              <a:buFont typeface="Arial" panose="020B0604020202020204" pitchFamily="34" charset="0"/>
              <a:buChar char="•"/>
            </a:pPr>
            <a:r>
              <a:rPr lang="en-US" sz="1800" dirty="0" err="1"/>
              <a:t>Klocwork</a:t>
            </a:r>
            <a:r>
              <a:rPr lang="en-US" sz="1800" dirty="0"/>
              <a:t> flags this example of an infinite loop, since the variable 'global' will never equal 0, and the function will never exit. </a:t>
            </a:r>
            <a:endParaRPr lang="en-US" sz="1800" dirty="0" smtClean="0"/>
          </a:p>
          <a:p>
            <a:pPr marL="285750" indent="-285750">
              <a:buFont typeface="Arial" panose="020B0604020202020204" pitchFamily="34" charset="0"/>
              <a:buChar char="•"/>
            </a:pPr>
            <a:r>
              <a:rPr lang="en-US" sz="1800" dirty="0" smtClean="0"/>
              <a:t>In </a:t>
            </a:r>
            <a:r>
              <a:rPr lang="en-US" sz="1800" dirty="0"/>
              <a:t>this case, the exit is based on variable '</a:t>
            </a:r>
            <a:r>
              <a:rPr lang="en-US" sz="1800" dirty="0" err="1"/>
              <a:t>global_var</a:t>
            </a:r>
            <a:r>
              <a:rPr lang="en-US" sz="1800" dirty="0"/>
              <a:t>', which has been defined as a global variable outside the function '</a:t>
            </a:r>
            <a:r>
              <a:rPr lang="en-US" sz="1800" dirty="0" err="1"/>
              <a:t>infinite_loop</a:t>
            </a:r>
            <a:r>
              <a:rPr lang="en-US" sz="1800" dirty="0"/>
              <a:t>' and is never changed in the loop</a:t>
            </a:r>
            <a:r>
              <a:rPr lang="en-US" sz="1800" dirty="0" smtClean="0"/>
              <a:t>.</a:t>
            </a:r>
          </a:p>
          <a:p>
            <a:pPr marL="285750" indent="-285750">
              <a:buFont typeface="Arial" panose="020B0604020202020204" pitchFamily="34" charset="0"/>
              <a:buChar char="•"/>
            </a:pPr>
            <a:r>
              <a:rPr lang="en-US" sz="1800" dirty="0" smtClean="0"/>
              <a:t> </a:t>
            </a:r>
            <a:endParaRPr lang="en-US" sz="1800" dirty="0" smtClean="0">
              <a:latin typeface="+mj-lt"/>
              <a:ea typeface="BentonSans"/>
              <a:cs typeface="BentonSans"/>
              <a:sym typeface="BentonSans"/>
            </a:endParaRPr>
          </a:p>
        </p:txBody>
      </p:sp>
    </p:spTree>
    <p:extLst>
      <p:ext uri="{BB962C8B-B14F-4D97-AF65-F5344CB8AC3E}">
        <p14:creationId xmlns:p14="http://schemas.microsoft.com/office/powerpoint/2010/main" val="4251214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:Array out of bound</a:t>
            </a:r>
            <a:endParaRPr lang="en-US" dirty="0"/>
          </a:p>
        </p:txBody>
      </p:sp>
      <p:sp>
        <p:nvSpPr>
          <p:cNvPr id="10" name="Rectangle 9"/>
          <p:cNvSpPr>
            <a:spLocks noChangeArrowheads="1"/>
          </p:cNvSpPr>
          <p:nvPr/>
        </p:nvSpPr>
        <p:spPr bwMode="auto">
          <a:xfrm>
            <a:off x="1748790" y="1761721"/>
            <a:ext cx="5749290" cy="255732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Incorrect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char </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fixed_buf</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sprintf</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(fixed_</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buf</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,"Very long format string\n");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11" name="Rectangle 10"/>
          <p:cNvSpPr>
            <a:spLocks noChangeArrowheads="1"/>
          </p:cNvSpPr>
          <p:nvPr/>
        </p:nvSpPr>
        <p:spPr bwMode="auto">
          <a:xfrm>
            <a:off x="2125980" y="6343098"/>
            <a:ext cx="65" cy="618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79331" numCol="1" anchor="ctr" anchorCtr="0" compatLnSpc="1">
            <a:prstTxWarp prst="textNoShape">
              <a:avLst/>
            </a:prstTxWarp>
            <a:spAutoFit/>
          </a:bodyPr>
          <a:lstStyle/>
          <a:p>
            <a:pPr defTabSz="914400" eaLnBrk="0" fontAlgn="base" hangingPunct="0">
              <a:spcBef>
                <a:spcPct val="0"/>
              </a:spcBef>
              <a:spcAft>
                <a:spcPct val="0"/>
              </a:spcAft>
            </a:pPr>
            <a:endParaRPr lang="en-US" altLang="en-US" sz="1800" dirty="0">
              <a:solidFill>
                <a:srgbClr val="333333"/>
              </a:solidFill>
              <a:latin typeface="Arial" panose="020B0604020202020204" pitchFamily="34" charset="0"/>
              <a:cs typeface="Arial" panose="020B0604020202020204" pitchFamily="34" charset="0"/>
            </a:endParaRPr>
          </a:p>
        </p:txBody>
      </p:sp>
      <p:sp>
        <p:nvSpPr>
          <p:cNvPr id="9" name="TextBox 8"/>
          <p:cNvSpPr txBox="1"/>
          <p:nvPr/>
        </p:nvSpPr>
        <p:spPr>
          <a:xfrm>
            <a:off x="674370" y="5314950"/>
            <a:ext cx="10984230" cy="646331"/>
          </a:xfrm>
          <a:prstGeom prst="rect">
            <a:avLst/>
          </a:prstGeom>
          <a:ln>
            <a:noFill/>
          </a:ln>
        </p:spPr>
        <p:txBody>
          <a:bodyPr wrap="square" rtlCol="0">
            <a:spAutoFit/>
          </a:bodyPr>
          <a:lstStyle/>
          <a:p>
            <a:r>
              <a:rPr lang="en-US" sz="1800" dirty="0" err="1" smtClean="0"/>
              <a:t>Klocwork</a:t>
            </a:r>
            <a:r>
              <a:rPr lang="en-US" sz="1800" dirty="0" smtClean="0"/>
              <a:t> </a:t>
            </a:r>
            <a:r>
              <a:rPr lang="en-US" sz="1800" dirty="0"/>
              <a:t>produces a buffer overflow report for line 4 indicating that the array index of '</a:t>
            </a:r>
            <a:r>
              <a:rPr lang="en-US" sz="1800" dirty="0" err="1"/>
              <a:t>fixed_buf</a:t>
            </a:r>
            <a:r>
              <a:rPr lang="en-US" sz="1800" dirty="0"/>
              <a:t>' may be out of </a:t>
            </a:r>
            <a:r>
              <a:rPr lang="en-US" sz="1800" dirty="0" smtClean="0"/>
              <a:t>bounds</a:t>
            </a:r>
            <a:endParaRPr lang="en-US" sz="1800" dirty="0" smtClean="0">
              <a:latin typeface="+mj-lt"/>
              <a:ea typeface="BentonSans"/>
              <a:cs typeface="BentonSans"/>
              <a:sym typeface="BentonSans"/>
            </a:endParaRPr>
          </a:p>
        </p:txBody>
      </p:sp>
    </p:spTree>
    <p:extLst>
      <p:ext uri="{BB962C8B-B14F-4D97-AF65-F5344CB8AC3E}">
        <p14:creationId xmlns:p14="http://schemas.microsoft.com/office/powerpoint/2010/main" val="1372710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:Array out of bound</a:t>
            </a:r>
            <a:endParaRPr lang="en-US" dirty="0"/>
          </a:p>
        </p:txBody>
      </p:sp>
      <p:sp>
        <p:nvSpPr>
          <p:cNvPr id="10" name="Rectangle 9"/>
          <p:cNvSpPr>
            <a:spLocks noChangeArrowheads="1"/>
          </p:cNvSpPr>
          <p:nvPr/>
        </p:nvSpPr>
        <p:spPr bwMode="auto">
          <a:xfrm>
            <a:off x="742950" y="6077528"/>
            <a:ext cx="11064240" cy="117232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r>
              <a:rPr lang="en-US" sz="1800" dirty="0"/>
              <a:t>In the fixed code example, the </a:t>
            </a:r>
            <a:r>
              <a:rPr lang="en-US" sz="1800" dirty="0" err="1"/>
              <a:t>sprintf</a:t>
            </a:r>
            <a:r>
              <a:rPr lang="en-US" sz="1800" dirty="0"/>
              <a:t> function, which simply assumes that the output buffer is large enough to hold the resulting string, was replaced with the </a:t>
            </a:r>
            <a:r>
              <a:rPr lang="en-US" sz="1800" dirty="0" err="1"/>
              <a:t>snprintf</a:t>
            </a:r>
            <a:r>
              <a:rPr lang="en-US" sz="1800" dirty="0"/>
              <a:t> function, which writes a maximum number of bytes to the buffer</a:t>
            </a:r>
          </a:p>
        </p:txBody>
      </p:sp>
      <p:sp>
        <p:nvSpPr>
          <p:cNvPr id="11" name="Rectangle 10"/>
          <p:cNvSpPr>
            <a:spLocks noChangeArrowheads="1"/>
          </p:cNvSpPr>
          <p:nvPr/>
        </p:nvSpPr>
        <p:spPr bwMode="auto">
          <a:xfrm>
            <a:off x="987767" y="2603966"/>
            <a:ext cx="8363876" cy="255732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pPr defTabSz="914400" eaLnBrk="0" fontAlgn="base" hangingPunct="0">
              <a:spcBef>
                <a:spcPct val="0"/>
              </a:spcBef>
              <a:spcAft>
                <a:spcPct val="0"/>
              </a:spcAft>
            </a:pPr>
            <a:r>
              <a:rPr lang="en-US" altLang="en-US" sz="1800" dirty="0" smtClean="0">
                <a:solidFill>
                  <a:srgbClr val="333333"/>
                </a:solidFill>
                <a:latin typeface="Arial" panose="020B0604020202020204" pitchFamily="34" charset="0"/>
                <a:cs typeface="Arial" panose="020B0604020202020204" pitchFamily="34" charset="0"/>
              </a:rPr>
              <a:t>Fixed Code</a:t>
            </a:r>
          </a:p>
          <a:p>
            <a:pPr defTabSz="914400" eaLnBrk="0" fontAlgn="base" hangingPunct="0">
              <a:spcBef>
                <a:spcPct val="0"/>
              </a:spcBef>
              <a:spcAft>
                <a:spcPct val="0"/>
              </a:spcAft>
            </a:pPr>
            <a:r>
              <a:rPr lang="en-US" altLang="en-US" sz="1800" dirty="0" smtClean="0">
                <a:solidFill>
                  <a:srgbClr val="333333"/>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800" dirty="0" err="1" smtClean="0">
                <a:solidFill>
                  <a:srgbClr val="333333"/>
                </a:solidFill>
                <a:latin typeface="Arial" panose="020B0604020202020204" pitchFamily="34" charset="0"/>
                <a:cs typeface="Arial" panose="020B0604020202020204" pitchFamily="34" charset="0"/>
              </a:rPr>
              <a:t>int</a:t>
            </a:r>
            <a:r>
              <a:rPr lang="en-US" altLang="en-US" sz="1800" dirty="0" smtClean="0">
                <a:solidFill>
                  <a:srgbClr val="333333"/>
                </a:solidFill>
                <a:latin typeface="Arial" panose="020B0604020202020204" pitchFamily="34" charset="0"/>
                <a:cs typeface="Arial" panose="020B0604020202020204" pitchFamily="34" charset="0"/>
              </a:rPr>
              <a:t> </a:t>
            </a:r>
            <a:r>
              <a:rPr lang="en-US" altLang="en-US" sz="1800" dirty="0">
                <a:solidFill>
                  <a:srgbClr val="333333"/>
                </a:solidFill>
                <a:latin typeface="Arial" panose="020B0604020202020204" pitchFamily="34" charset="0"/>
                <a:cs typeface="Arial" panose="020B0604020202020204" pitchFamily="34" charset="0"/>
              </a:rPr>
              <a:t>main() </a:t>
            </a:r>
            <a:endParaRPr lang="en-US" altLang="en-US" sz="1800" dirty="0" smtClean="0">
              <a:solidFill>
                <a:srgbClr val="333333"/>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sz="1800" dirty="0" smtClean="0">
                <a:solidFill>
                  <a:srgbClr val="333333"/>
                </a:solidFill>
                <a:latin typeface="Arial" panose="020B0604020202020204" pitchFamily="34" charset="0"/>
                <a:cs typeface="Arial" panose="020B0604020202020204" pitchFamily="34" charset="0"/>
              </a:rPr>
              <a:t> {  </a:t>
            </a:r>
          </a:p>
          <a:p>
            <a:pPr defTabSz="914400" eaLnBrk="0" fontAlgn="base" hangingPunct="0">
              <a:spcBef>
                <a:spcPct val="0"/>
              </a:spcBef>
              <a:spcAft>
                <a:spcPct val="0"/>
              </a:spcAft>
            </a:pPr>
            <a:r>
              <a:rPr lang="en-US" altLang="en-US" sz="1800" dirty="0">
                <a:solidFill>
                  <a:srgbClr val="333333"/>
                </a:solidFill>
                <a:latin typeface="Arial" panose="020B0604020202020204" pitchFamily="34" charset="0"/>
                <a:cs typeface="Arial" panose="020B0604020202020204" pitchFamily="34" charset="0"/>
              </a:rPr>
              <a:t>	</a:t>
            </a:r>
            <a:r>
              <a:rPr lang="en-US" altLang="en-US" sz="1800" dirty="0" smtClean="0">
                <a:solidFill>
                  <a:srgbClr val="333333"/>
                </a:solidFill>
                <a:latin typeface="Arial" panose="020B0604020202020204" pitchFamily="34" charset="0"/>
                <a:cs typeface="Arial" panose="020B0604020202020204" pitchFamily="34" charset="0"/>
              </a:rPr>
              <a:t>char </a:t>
            </a:r>
            <a:r>
              <a:rPr lang="en-US" altLang="en-US" sz="1800" dirty="0" err="1">
                <a:solidFill>
                  <a:srgbClr val="333333"/>
                </a:solidFill>
                <a:latin typeface="Arial" panose="020B0604020202020204" pitchFamily="34" charset="0"/>
                <a:cs typeface="Arial" panose="020B0604020202020204" pitchFamily="34" charset="0"/>
              </a:rPr>
              <a:t>fixed_buf</a:t>
            </a:r>
            <a:r>
              <a:rPr lang="en-US" altLang="en-US" sz="1800" dirty="0">
                <a:solidFill>
                  <a:srgbClr val="333333"/>
                </a:solidFill>
                <a:latin typeface="Arial" panose="020B0604020202020204" pitchFamily="34" charset="0"/>
                <a:cs typeface="Arial" panose="020B0604020202020204" pitchFamily="34" charset="0"/>
              </a:rPr>
              <a:t>[10]; </a:t>
            </a:r>
          </a:p>
          <a:p>
            <a:pPr defTabSz="914400" eaLnBrk="0" fontAlgn="base" hangingPunct="0">
              <a:spcBef>
                <a:spcPct val="0"/>
              </a:spcBef>
              <a:spcAft>
                <a:spcPct val="0"/>
              </a:spcAft>
            </a:pPr>
            <a:r>
              <a:rPr lang="en-US" altLang="en-US" sz="1800" dirty="0" smtClean="0">
                <a:solidFill>
                  <a:srgbClr val="333333"/>
                </a:solidFill>
                <a:latin typeface="Arial" panose="020B0604020202020204" pitchFamily="34" charset="0"/>
                <a:cs typeface="Arial" panose="020B0604020202020204" pitchFamily="34" charset="0"/>
              </a:rPr>
              <a:t>	</a:t>
            </a:r>
            <a:r>
              <a:rPr lang="en-US" altLang="en-US" sz="1800" dirty="0" err="1" smtClean="0">
                <a:solidFill>
                  <a:srgbClr val="333333"/>
                </a:solidFill>
                <a:latin typeface="Arial" panose="020B0604020202020204" pitchFamily="34" charset="0"/>
                <a:cs typeface="Arial" panose="020B0604020202020204" pitchFamily="34" charset="0"/>
              </a:rPr>
              <a:t>snprintf</a:t>
            </a:r>
            <a:r>
              <a:rPr lang="en-US" altLang="en-US" sz="1800" dirty="0" smtClean="0">
                <a:solidFill>
                  <a:srgbClr val="333333"/>
                </a:solidFill>
                <a:latin typeface="Arial" panose="020B0604020202020204" pitchFamily="34" charset="0"/>
                <a:cs typeface="Arial" panose="020B0604020202020204" pitchFamily="34" charset="0"/>
              </a:rPr>
              <a:t> ( </a:t>
            </a:r>
            <a:r>
              <a:rPr lang="en-US" altLang="en-US" sz="1800" dirty="0" err="1" smtClean="0">
                <a:solidFill>
                  <a:srgbClr val="333333"/>
                </a:solidFill>
                <a:latin typeface="Arial" panose="020B0604020202020204" pitchFamily="34" charset="0"/>
                <a:cs typeface="Arial" panose="020B0604020202020204" pitchFamily="34" charset="0"/>
              </a:rPr>
              <a:t>fixed_buf</a:t>
            </a:r>
            <a:r>
              <a:rPr lang="en-US" altLang="en-US" sz="1800" dirty="0" smtClean="0">
                <a:solidFill>
                  <a:srgbClr val="333333"/>
                </a:solidFill>
                <a:latin typeface="Arial" panose="020B0604020202020204" pitchFamily="34" charset="0"/>
                <a:cs typeface="Arial" panose="020B0604020202020204" pitchFamily="34" charset="0"/>
              </a:rPr>
              <a:t>, </a:t>
            </a:r>
            <a:r>
              <a:rPr lang="en-US" altLang="en-US" sz="1800" dirty="0" err="1" smtClean="0">
                <a:solidFill>
                  <a:srgbClr val="333333"/>
                </a:solidFill>
                <a:latin typeface="Arial" panose="020B0604020202020204" pitchFamily="34" charset="0"/>
                <a:cs typeface="Arial" panose="020B0604020202020204" pitchFamily="34" charset="0"/>
              </a:rPr>
              <a:t>sizeof</a:t>
            </a:r>
            <a:r>
              <a:rPr lang="en-US" altLang="en-US" sz="1800" dirty="0" smtClean="0">
                <a:solidFill>
                  <a:srgbClr val="333333"/>
                </a:solidFill>
                <a:latin typeface="Arial" panose="020B0604020202020204" pitchFamily="34" charset="0"/>
                <a:cs typeface="Arial" panose="020B0604020202020204" pitchFamily="34" charset="0"/>
              </a:rPr>
              <a:t>(</a:t>
            </a:r>
            <a:r>
              <a:rPr lang="en-US" altLang="en-US" sz="1800" dirty="0" err="1" smtClean="0">
                <a:solidFill>
                  <a:srgbClr val="333333"/>
                </a:solidFill>
                <a:latin typeface="Arial" panose="020B0604020202020204" pitchFamily="34" charset="0"/>
                <a:cs typeface="Arial" panose="020B0604020202020204" pitchFamily="34" charset="0"/>
              </a:rPr>
              <a:t>fixed_buf</a:t>
            </a:r>
            <a:r>
              <a:rPr lang="en-US" altLang="en-US" sz="1800" dirty="0" smtClean="0">
                <a:solidFill>
                  <a:srgbClr val="333333"/>
                </a:solidFill>
                <a:latin typeface="Arial" panose="020B0604020202020204" pitchFamily="34" charset="0"/>
                <a:cs typeface="Arial" panose="020B0604020202020204" pitchFamily="34" charset="0"/>
              </a:rPr>
              <a:t>),"Very </a:t>
            </a:r>
            <a:r>
              <a:rPr lang="en-US" altLang="en-US" sz="1800" dirty="0">
                <a:solidFill>
                  <a:srgbClr val="333333"/>
                </a:solidFill>
                <a:latin typeface="Arial" panose="020B0604020202020204" pitchFamily="34" charset="0"/>
                <a:cs typeface="Arial" panose="020B0604020202020204" pitchFamily="34" charset="0"/>
              </a:rPr>
              <a:t>long format string\n"); </a:t>
            </a:r>
            <a:endParaRPr lang="en-US" altLang="en-US" sz="1800" dirty="0" smtClean="0">
              <a:solidFill>
                <a:srgbClr val="333333"/>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sz="1800" dirty="0">
                <a:solidFill>
                  <a:srgbClr val="333333"/>
                </a:solidFill>
                <a:latin typeface="Arial" panose="020B0604020202020204" pitchFamily="34" charset="0"/>
                <a:cs typeface="Arial" panose="020B0604020202020204" pitchFamily="34" charset="0"/>
              </a:rPr>
              <a:t>	</a:t>
            </a:r>
            <a:r>
              <a:rPr lang="en-US" altLang="en-US" sz="1800" dirty="0" smtClean="0">
                <a:solidFill>
                  <a:srgbClr val="333333"/>
                </a:solidFill>
                <a:latin typeface="Arial" panose="020B0604020202020204" pitchFamily="34" charset="0"/>
                <a:cs typeface="Arial" panose="020B0604020202020204" pitchFamily="34" charset="0"/>
              </a:rPr>
              <a:t>return </a:t>
            </a:r>
            <a:r>
              <a:rPr lang="en-US" altLang="en-US" sz="1800" dirty="0">
                <a:solidFill>
                  <a:srgbClr val="333333"/>
                </a:solidFill>
                <a:latin typeface="Arial" panose="020B0604020202020204" pitchFamily="34" charset="0"/>
                <a:cs typeface="Arial" panose="020B0604020202020204" pitchFamily="34" charset="0"/>
              </a:rPr>
              <a:t>0; </a:t>
            </a:r>
            <a:endParaRPr lang="en-US" altLang="en-US" sz="1800" dirty="0" smtClean="0">
              <a:solidFill>
                <a:srgbClr val="333333"/>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sz="1800" dirty="0" smtClean="0">
                <a:solidFill>
                  <a:srgbClr val="333333"/>
                </a:solidFill>
                <a:latin typeface="Arial" panose="020B0604020202020204" pitchFamily="34" charset="0"/>
                <a:cs typeface="Arial" panose="020B0604020202020204" pitchFamily="34" charset="0"/>
              </a:rPr>
              <a:t> 	} </a:t>
            </a:r>
            <a:endParaRPr lang="en-US" altLang="en-US" sz="1800"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108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:unreachable code</a:t>
            </a:r>
            <a:endParaRPr lang="en-US" dirty="0"/>
          </a:p>
        </p:txBody>
      </p:sp>
      <p:sp>
        <p:nvSpPr>
          <p:cNvPr id="10" name="Rectangle 9"/>
          <p:cNvSpPr>
            <a:spLocks noChangeArrowheads="1"/>
          </p:cNvSpPr>
          <p:nvPr/>
        </p:nvSpPr>
        <p:spPr bwMode="auto">
          <a:xfrm>
            <a:off x="724877" y="7042649"/>
            <a:ext cx="11064240" cy="144932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r>
              <a:rPr lang="en-US" sz="1800" dirty="0" err="1"/>
              <a:t>Klocwork</a:t>
            </a:r>
            <a:r>
              <a:rPr lang="en-US" sz="1800" dirty="0"/>
              <a:t> produces a report of unreachable code, indicating that some cases are never reached. The cases reported will vary by the targeted architecture. For example, if the size of a pointer in the targeted architecture is 32 bits (4 bytes), then the case 4 is the only case reachable. Then, defect will be reported for the case </a:t>
            </a:r>
            <a:r>
              <a:rPr lang="en-US" sz="1800"/>
              <a:t>8 </a:t>
            </a:r>
            <a:r>
              <a:rPr lang="en-US" sz="1800" smtClean="0"/>
              <a:t>.</a:t>
            </a:r>
            <a:r>
              <a:rPr lang="en-US" sz="1800" dirty="0"/>
              <a:t> </a:t>
            </a:r>
          </a:p>
        </p:txBody>
      </p:sp>
      <p:sp>
        <p:nvSpPr>
          <p:cNvPr id="13" name="Rectangle 8"/>
          <p:cNvSpPr>
            <a:spLocks noChangeArrowheads="1"/>
          </p:cNvSpPr>
          <p:nvPr/>
        </p:nvSpPr>
        <p:spPr bwMode="auto">
          <a:xfrm>
            <a:off x="1235230" y="2098279"/>
            <a:ext cx="6640040" cy="477331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get_ptr_size</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(void* </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ptr</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int</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x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switch (</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sizeof</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ptr</a:t>
            </a: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case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x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case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x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default: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x =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return x;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4417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Klocwork</a:t>
            </a:r>
            <a:r>
              <a:rPr lang="en-US" dirty="0" smtClean="0"/>
              <a:t> error : Concurrency Violations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marL="285607" lvl="2">
              <a:lnSpc>
                <a:spcPct val="90000"/>
              </a:lnSpc>
            </a:pPr>
            <a:r>
              <a:rPr lang="en-US" altLang="en-US" sz="2400" dirty="0" smtClean="0"/>
              <a:t>Concurrent </a:t>
            </a:r>
            <a:r>
              <a:rPr lang="en-US" altLang="en-US" sz="2400" dirty="0"/>
              <a:t>or multithreaded programming creates dead-locks and live-locks situations in which programs use locking semantics to guard sections of code against two or more threads of execution attempting access simultaneously.</a:t>
            </a:r>
          </a:p>
          <a:p>
            <a:r>
              <a:rPr lang="en-US" sz="2400" dirty="0"/>
              <a:t>Two of the most important concurrent programming requirements:</a:t>
            </a:r>
          </a:p>
          <a:p>
            <a:pPr lvl="1"/>
            <a:r>
              <a:rPr lang="en-US" sz="2000" dirty="0">
                <a:latin typeface="Arial" panose="020B0604020202020204" pitchFamily="34" charset="0"/>
                <a:cs typeface="Arial" panose="020B0604020202020204" pitchFamily="34" charset="0"/>
              </a:rPr>
              <a:t>The ability to spot deadlock or </a:t>
            </a:r>
            <a:r>
              <a:rPr lang="en-US" sz="2000" dirty="0" err="1">
                <a:latin typeface="Arial" panose="020B0604020202020204" pitchFamily="34" charset="0"/>
                <a:cs typeface="Arial" panose="020B0604020202020204" pitchFamily="34" charset="0"/>
              </a:rPr>
              <a:t>livelock</a:t>
            </a:r>
            <a:r>
              <a:rPr lang="en-US" sz="2000" dirty="0">
                <a:latin typeface="Arial" panose="020B0604020202020204" pitchFamily="34" charset="0"/>
                <a:cs typeface="Arial" panose="020B0604020202020204" pitchFamily="34" charset="0"/>
              </a:rPr>
              <a:t> situations</a:t>
            </a:r>
          </a:p>
          <a:p>
            <a:pPr lvl="1"/>
            <a:r>
              <a:rPr lang="en-US" sz="2000" dirty="0">
                <a:latin typeface="Arial" panose="020B0604020202020204" pitchFamily="34" charset="0"/>
                <a:cs typeface="Arial" panose="020B0604020202020204" pitchFamily="34" charset="0"/>
              </a:rPr>
              <a:t>The ability to spot race </a:t>
            </a:r>
            <a:r>
              <a:rPr lang="en-US" sz="2000" dirty="0" smtClean="0">
                <a:latin typeface="Arial" panose="020B0604020202020204" pitchFamily="34" charset="0"/>
                <a:cs typeface="Arial" panose="020B0604020202020204" pitchFamily="34" charset="0"/>
              </a:rPr>
              <a:t>conditions</a:t>
            </a:r>
          </a:p>
          <a:p>
            <a:r>
              <a:rPr lang="en-US" sz="2400" dirty="0" smtClean="0"/>
              <a:t>Consider </a:t>
            </a:r>
            <a:r>
              <a:rPr lang="en-US" sz="2400" dirty="0"/>
              <a:t>having thread 1which locks </a:t>
            </a:r>
            <a:r>
              <a:rPr lang="en-US" sz="2400" dirty="0" err="1"/>
              <a:t>mutex</a:t>
            </a:r>
            <a:r>
              <a:rPr lang="en-US" sz="2400" dirty="0"/>
              <a:t> twice without releasing the </a:t>
            </a:r>
            <a:r>
              <a:rPr lang="en-US" sz="2400" dirty="0" err="1"/>
              <a:t>mutex</a:t>
            </a:r>
            <a:r>
              <a:rPr lang="en-US" sz="2400" dirty="0"/>
              <a:t>:</a:t>
            </a:r>
          </a:p>
          <a:p>
            <a:pPr marL="647694" lvl="1" indent="0">
              <a:buNone/>
            </a:pPr>
            <a:r>
              <a:rPr lang="en-US" sz="1800" dirty="0"/>
              <a:t>Lock(</a:t>
            </a:r>
            <a:r>
              <a:rPr lang="en-US" sz="1800" dirty="0" err="1"/>
              <a:t>mutex</a:t>
            </a:r>
            <a:r>
              <a:rPr lang="en-US" sz="1800" dirty="0"/>
              <a:t>)</a:t>
            </a:r>
          </a:p>
          <a:p>
            <a:pPr marL="647694" lvl="1" indent="0">
              <a:buNone/>
            </a:pPr>
            <a:r>
              <a:rPr lang="en-US" sz="1800" dirty="0" smtClean="0">
                <a:latin typeface="Arial" panose="020B0604020202020204" pitchFamily="34" charset="0"/>
                <a:cs typeface="Arial" panose="020B0604020202020204" pitchFamily="34" charset="0"/>
              </a:rPr>
              <a:t>--------</a:t>
            </a:r>
          </a:p>
          <a:p>
            <a:pPr marL="647694" lvl="1" indent="0">
              <a:buNone/>
            </a:pPr>
            <a:r>
              <a:rPr lang="en-US" sz="1800" dirty="0" smtClean="0">
                <a:latin typeface="Arial" panose="020B0604020202020204" pitchFamily="34" charset="0"/>
                <a:cs typeface="Arial" panose="020B0604020202020204" pitchFamily="34" charset="0"/>
              </a:rPr>
              <a:t>----------</a:t>
            </a:r>
          </a:p>
          <a:p>
            <a:pPr marL="647694" lvl="1" indent="0">
              <a:buNone/>
            </a:pPr>
            <a:r>
              <a:rPr lang="en-US" sz="1800" dirty="0" smtClean="0">
                <a:latin typeface="Arial" panose="020B0604020202020204" pitchFamily="34" charset="0"/>
                <a:cs typeface="Arial" panose="020B0604020202020204" pitchFamily="34" charset="0"/>
              </a:rPr>
              <a:t>Lock(</a:t>
            </a:r>
            <a:r>
              <a:rPr lang="en-US" sz="1800" dirty="0" err="1" smtClean="0">
                <a:latin typeface="Arial" panose="020B0604020202020204" pitchFamily="34" charset="0"/>
                <a:cs typeface="Arial" panose="020B0604020202020204" pitchFamily="34" charset="0"/>
              </a:rPr>
              <a:t>mutex</a:t>
            </a:r>
            <a:r>
              <a:rPr lang="en-US" sz="1800" dirty="0" smtClean="0">
                <a:latin typeface="Arial" panose="020B0604020202020204" pitchFamily="34" charset="0"/>
                <a:cs typeface="Arial" panose="020B0604020202020204" pitchFamily="34" charset="0"/>
              </a:rPr>
              <a:t>)</a:t>
            </a:r>
          </a:p>
          <a:p>
            <a:pPr marL="647694" lvl="1" indent="0">
              <a:buNone/>
            </a:pP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nSpc>
                <a:spcPct val="80000"/>
              </a:lnSpc>
            </a:pPr>
            <a:r>
              <a:rPr lang="en-US" altLang="en-US" sz="2400" dirty="0"/>
              <a:t>S</a:t>
            </a:r>
            <a:r>
              <a:rPr lang="en-US" altLang="en-US" sz="2400" dirty="0" smtClean="0"/>
              <a:t>everal </a:t>
            </a:r>
            <a:r>
              <a:rPr lang="en-US" altLang="en-US" sz="2400" dirty="0"/>
              <a:t>different locking scenarios </a:t>
            </a:r>
            <a:r>
              <a:rPr lang="en-US" altLang="en-US" sz="2400" dirty="0" smtClean="0"/>
              <a:t>can be </a:t>
            </a:r>
            <a:r>
              <a:rPr lang="en-US" altLang="en-US" sz="2400" dirty="0"/>
              <a:t>shown, any of which can cause blocking situations, including:</a:t>
            </a:r>
          </a:p>
          <a:p>
            <a:pPr lvl="1">
              <a:lnSpc>
                <a:spcPct val="80000"/>
              </a:lnSpc>
            </a:pPr>
            <a:r>
              <a:rPr lang="en-US" altLang="en-US" sz="2000" dirty="0">
                <a:latin typeface="Arial" panose="020B0604020202020204" pitchFamily="34" charset="0"/>
                <a:cs typeface="Arial" panose="020B0604020202020204" pitchFamily="34" charset="0"/>
              </a:rPr>
              <a:t>Explicitly blocking one thread while holding a process-wide lock </a:t>
            </a:r>
          </a:p>
          <a:p>
            <a:pPr lvl="1">
              <a:lnSpc>
                <a:spcPct val="80000"/>
              </a:lnSpc>
            </a:pPr>
            <a:r>
              <a:rPr lang="en-US" altLang="en-US" sz="2000" dirty="0">
                <a:latin typeface="Arial" panose="020B0604020202020204" pitchFamily="34" charset="0"/>
                <a:cs typeface="Arial" panose="020B0604020202020204" pitchFamily="34" charset="0"/>
              </a:rPr>
              <a:t>Lock contention through potentially inconsistent acquisition semantics </a:t>
            </a:r>
            <a:endParaRPr lang="en-US" altLang="en-US" sz="2000" dirty="0" smtClean="0">
              <a:latin typeface="Arial" panose="020B0604020202020204" pitchFamily="34" charset="0"/>
              <a:cs typeface="Arial" panose="020B0604020202020204" pitchFamily="34" charset="0"/>
            </a:endParaRPr>
          </a:p>
          <a:p>
            <a:pPr lvl="1">
              <a:lnSpc>
                <a:spcPct val="80000"/>
              </a:lnSpc>
            </a:pPr>
            <a:endParaRPr lang="en-US" altLang="en-US" sz="2000" dirty="0" smtClean="0">
              <a:latin typeface="Arial" panose="020B0604020202020204" pitchFamily="34" charset="0"/>
              <a:cs typeface="Arial" panose="020B0604020202020204" pitchFamily="34" charset="0"/>
            </a:endParaRPr>
          </a:p>
          <a:p>
            <a:pPr>
              <a:lnSpc>
                <a:spcPct val="80000"/>
              </a:lnSpc>
            </a:pPr>
            <a:r>
              <a:rPr lang="en-US" altLang="en-US" sz="2400" dirty="0"/>
              <a:t>Significant debug time can also be spent chasing almost impossible-to-replicate behavior caused by the "race condition." </a:t>
            </a:r>
          </a:p>
          <a:p>
            <a:pPr>
              <a:lnSpc>
                <a:spcPct val="80000"/>
              </a:lnSpc>
            </a:pPr>
            <a:endParaRPr lang="en-US" altLang="en-US" sz="2000" dirty="0">
              <a:latin typeface="Arial" panose="020B0604020202020204" pitchFamily="34" charset="0"/>
              <a:cs typeface="Arial" panose="020B0604020202020204" pitchFamily="34" charset="0"/>
            </a:endParaRPr>
          </a:p>
          <a:p>
            <a:pPr lvl="1">
              <a:lnSpc>
                <a:spcPct val="90000"/>
              </a:lnSpc>
            </a:pPr>
            <a:r>
              <a:rPr lang="en-US" sz="2000" dirty="0">
                <a:latin typeface="Arial" panose="020B0604020202020204" pitchFamily="34" charset="0"/>
                <a:cs typeface="Arial" panose="020B0604020202020204" pitchFamily="34" charset="0"/>
              </a:rPr>
              <a:t>	</a:t>
            </a:r>
          </a:p>
          <a:p>
            <a:pPr marL="1943083" lvl="3" indent="0">
              <a:lnSpc>
                <a:spcPct val="90000"/>
              </a:lnSpc>
              <a:buNone/>
            </a:pPr>
            <a:endParaRPr lang="en-US" sz="2400" dirty="0" smtClean="0">
              <a:latin typeface="+mj-lt"/>
              <a:ea typeface="BentonSans"/>
              <a:cs typeface="BentonSans"/>
            </a:endParaRPr>
          </a:p>
          <a:p>
            <a:pPr marL="1943083" lvl="3" indent="0">
              <a:lnSpc>
                <a:spcPct val="90000"/>
              </a:lnSpc>
              <a:buNone/>
            </a:pPr>
            <a:endParaRPr lang="en-US" sz="2400" dirty="0" smtClean="0">
              <a:latin typeface="+mj-lt"/>
              <a:ea typeface="BentonSans"/>
              <a:cs typeface="BentonSans"/>
            </a:endParaRPr>
          </a:p>
          <a:p>
            <a:pPr marL="1295389" lvl="2" indent="0">
              <a:lnSpc>
                <a:spcPct val="90000"/>
              </a:lnSpc>
              <a:buNone/>
            </a:pPr>
            <a:endParaRPr lang="en-US" sz="2400" dirty="0">
              <a:latin typeface="+mj-lt"/>
              <a:ea typeface="BentonSans"/>
              <a:cs typeface="BentonSans"/>
            </a:endParaRPr>
          </a:p>
        </p:txBody>
      </p:sp>
    </p:spTree>
    <p:extLst>
      <p:ext uri="{BB962C8B-B14F-4D97-AF65-F5344CB8AC3E}">
        <p14:creationId xmlns:p14="http://schemas.microsoft.com/office/powerpoint/2010/main" val="1792448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Tips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a:buFont typeface="Wingdings" panose="05000000000000000000" pitchFamily="2" charset="2"/>
              <a:buNone/>
            </a:pPr>
            <a:r>
              <a:rPr lang="en-US" altLang="en-US" sz="2400" dirty="0"/>
              <a:t>Please following the below tips for smooth execution</a:t>
            </a:r>
          </a:p>
          <a:p>
            <a:endParaRPr lang="en-US" altLang="en-US" sz="2400" dirty="0"/>
          </a:p>
          <a:p>
            <a:r>
              <a:rPr lang="en-US" altLang="en-US" sz="2400" dirty="0"/>
              <a:t>Ensure to stop </a:t>
            </a:r>
            <a:r>
              <a:rPr lang="en-US" altLang="en-US" sz="2400" dirty="0" err="1"/>
              <a:t>klocwork</a:t>
            </a:r>
            <a:r>
              <a:rPr lang="en-US" altLang="en-US" sz="2400" dirty="0"/>
              <a:t> server before every server restart/shutdown </a:t>
            </a:r>
          </a:p>
          <a:p>
            <a:endParaRPr lang="en-US" altLang="en-US" sz="2400" dirty="0"/>
          </a:p>
          <a:p>
            <a:r>
              <a:rPr lang="en-US" altLang="en-US" sz="2400" dirty="0"/>
              <a:t>Clean the project before running the </a:t>
            </a:r>
            <a:r>
              <a:rPr lang="en-US" altLang="en-US" sz="2400" dirty="0" smtClean="0"/>
              <a:t>application</a:t>
            </a:r>
            <a:endParaRPr lang="en-US" altLang="en-US" sz="2400" dirty="0"/>
          </a:p>
        </p:txBody>
      </p:sp>
    </p:spTree>
    <p:extLst>
      <p:ext uri="{BB962C8B-B14F-4D97-AF65-F5344CB8AC3E}">
        <p14:creationId xmlns:p14="http://schemas.microsoft.com/office/powerpoint/2010/main" val="3288144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References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r>
              <a:rPr lang="en-US" sz="2000" dirty="0"/>
              <a:t>https://support.roguewave.com/documentation/klocwork/en/11-x/</a:t>
            </a:r>
          </a:p>
          <a:p>
            <a:r>
              <a:rPr lang="en-US" sz="2000" dirty="0"/>
              <a:t>https://support.roguewave.com/documentation/klocwork/en/11-x/performingklocworkanalysis/</a:t>
            </a:r>
          </a:p>
          <a:p>
            <a:r>
              <a:rPr lang="en-US" sz="2000" dirty="0"/>
              <a:t>https://support.roguewave.com/documentation/klocwork/en/11-x/desktoptools/</a:t>
            </a:r>
          </a:p>
          <a:p>
            <a:r>
              <a:rPr lang="en-US" sz="2000" dirty="0"/>
              <a:t>https://developer.klocwork.com/documentation/en/insight/10-1/cc-integration-build-analysis-cheat-sheet</a:t>
            </a:r>
          </a:p>
          <a:p>
            <a:r>
              <a:rPr lang="en-US" sz="2000" dirty="0"/>
              <a:t>https://developer.klocwork.com/documentation/en/insight/10-1/c-and-c-checker-reference</a:t>
            </a:r>
          </a:p>
          <a:p>
            <a:pPr lvl="2">
              <a:lnSpc>
                <a:spcPct val="90000"/>
              </a:lnSpc>
              <a:buFont typeface="Wingdings" panose="05000000000000000000" pitchFamily="2" charset="2"/>
              <a:buChar char="Ø"/>
            </a:pPr>
            <a:endParaRPr lang="en-US" sz="2400" dirty="0">
              <a:latin typeface="+mj-lt"/>
              <a:ea typeface="BentonSans"/>
              <a:cs typeface="BentonSans"/>
            </a:endParaRPr>
          </a:p>
        </p:txBody>
      </p:sp>
    </p:spTree>
    <p:extLst>
      <p:ext uri="{BB962C8B-B14F-4D97-AF65-F5344CB8AC3E}">
        <p14:creationId xmlns:p14="http://schemas.microsoft.com/office/powerpoint/2010/main" val="1077757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Why Static Code Analysis is needed</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a:lnSpc>
                <a:spcPct val="90000"/>
              </a:lnSpc>
            </a:pPr>
            <a:r>
              <a:rPr lang="en-US" altLang="en-US" sz="2400" dirty="0">
                <a:solidFill>
                  <a:srgbClr val="000000"/>
                </a:solidFill>
              </a:rPr>
              <a:t>Most software contains many bugs that are easy to find</a:t>
            </a:r>
          </a:p>
          <a:p>
            <a:pPr>
              <a:lnSpc>
                <a:spcPct val="90000"/>
              </a:lnSpc>
            </a:pPr>
            <a:endParaRPr lang="en-US" altLang="en-US" sz="2400" dirty="0">
              <a:solidFill>
                <a:srgbClr val="000000"/>
              </a:solidFill>
            </a:endParaRPr>
          </a:p>
          <a:p>
            <a:pPr>
              <a:lnSpc>
                <a:spcPct val="90000"/>
              </a:lnSpc>
            </a:pPr>
            <a:r>
              <a:rPr lang="en-US" altLang="en-US" sz="2400" dirty="0">
                <a:solidFill>
                  <a:srgbClr val="000000"/>
                </a:solidFill>
              </a:rPr>
              <a:t>Can be automated and fits snugly in nightly build structure</a:t>
            </a:r>
          </a:p>
          <a:p>
            <a:pPr>
              <a:lnSpc>
                <a:spcPct val="90000"/>
              </a:lnSpc>
            </a:pPr>
            <a:endParaRPr lang="en-US" altLang="en-US" sz="2400" dirty="0">
              <a:solidFill>
                <a:srgbClr val="000000"/>
              </a:solidFill>
            </a:endParaRPr>
          </a:p>
          <a:p>
            <a:pPr>
              <a:lnSpc>
                <a:spcPct val="90000"/>
              </a:lnSpc>
            </a:pPr>
            <a:r>
              <a:rPr lang="en-US" altLang="en-US" sz="2400" dirty="0">
                <a:solidFill>
                  <a:srgbClr val="000000"/>
                </a:solidFill>
              </a:rPr>
              <a:t>Good for training purposes for common programming faults</a:t>
            </a:r>
          </a:p>
          <a:p>
            <a:pPr>
              <a:lnSpc>
                <a:spcPct val="90000"/>
              </a:lnSpc>
            </a:pPr>
            <a:endParaRPr lang="en-US" altLang="en-US" sz="2400" dirty="0">
              <a:solidFill>
                <a:srgbClr val="000000"/>
              </a:solidFill>
            </a:endParaRPr>
          </a:p>
          <a:p>
            <a:pPr>
              <a:lnSpc>
                <a:spcPct val="90000"/>
              </a:lnSpc>
            </a:pPr>
            <a:r>
              <a:rPr lang="en-US" altLang="en-US" sz="2400" dirty="0">
                <a:solidFill>
                  <a:srgbClr val="000000"/>
                </a:solidFill>
              </a:rPr>
              <a:t>Hints at defect clustering and code complexity [Refactoring]</a:t>
            </a:r>
          </a:p>
          <a:p>
            <a:pPr>
              <a:lnSpc>
                <a:spcPct val="90000"/>
              </a:lnSpc>
            </a:pPr>
            <a:endParaRPr lang="en-US" altLang="en-US" sz="2400" dirty="0">
              <a:solidFill>
                <a:srgbClr val="000000"/>
              </a:solidFill>
            </a:endParaRPr>
          </a:p>
          <a:p>
            <a:pPr>
              <a:lnSpc>
                <a:spcPct val="90000"/>
              </a:lnSpc>
            </a:pPr>
            <a:r>
              <a:rPr lang="en-US" altLang="en-US" sz="2400" dirty="0">
                <a:solidFill>
                  <a:srgbClr val="000000"/>
                </a:solidFill>
              </a:rPr>
              <a:t>At a gross level can give an indicator of quality</a:t>
            </a:r>
          </a:p>
          <a:p>
            <a:pPr>
              <a:lnSpc>
                <a:spcPct val="90000"/>
              </a:lnSpc>
            </a:pPr>
            <a:endParaRPr lang="en-US" altLang="en-US" sz="2400" dirty="0">
              <a:solidFill>
                <a:srgbClr val="000000"/>
              </a:solidFill>
            </a:endParaRPr>
          </a:p>
          <a:p>
            <a:pPr>
              <a:lnSpc>
                <a:spcPct val="90000"/>
              </a:lnSpc>
            </a:pPr>
            <a:r>
              <a:rPr lang="en-US" altLang="en-US" sz="2400" dirty="0">
                <a:solidFill>
                  <a:srgbClr val="000000"/>
                </a:solidFill>
              </a:rPr>
              <a:t>Unlike Functional tests checks all code thus improves general </a:t>
            </a:r>
            <a:r>
              <a:rPr lang="en-US" altLang="en-US" sz="2400" dirty="0" smtClean="0">
                <a:solidFill>
                  <a:srgbClr val="000000"/>
                </a:solidFill>
              </a:rPr>
              <a:t>quality</a:t>
            </a:r>
          </a:p>
          <a:p>
            <a:pPr>
              <a:lnSpc>
                <a:spcPct val="90000"/>
              </a:lnSpc>
            </a:pPr>
            <a:endParaRPr lang="en-US" sz="2400" dirty="0" smtClean="0"/>
          </a:p>
          <a:p>
            <a:pPr>
              <a:lnSpc>
                <a:spcPct val="90000"/>
              </a:lnSpc>
            </a:pPr>
            <a:r>
              <a:rPr lang="en-US" sz="2400" dirty="0" smtClean="0"/>
              <a:t>Looks </a:t>
            </a:r>
            <a:r>
              <a:rPr lang="en-US" sz="2400" dirty="0"/>
              <a:t>for violations of good programming practice</a:t>
            </a:r>
            <a:r>
              <a:rPr lang="en-US" altLang="en-US" sz="2400" dirty="0">
                <a:solidFill>
                  <a:srgbClr val="000000"/>
                </a:solidFill>
              </a:rPr>
              <a:t/>
            </a:r>
            <a:br>
              <a:rPr lang="en-US" altLang="en-US" sz="2400" dirty="0">
                <a:solidFill>
                  <a:srgbClr val="000000"/>
                </a:solidFill>
              </a:rPr>
            </a:br>
            <a:endParaRPr lang="en-US" altLang="en-US" sz="2400" dirty="0">
              <a:solidFill>
                <a:srgbClr val="000000"/>
              </a:solidFill>
            </a:endParaRPr>
          </a:p>
          <a:p>
            <a:pPr marL="347663" indent="-347663"/>
            <a:endParaRPr lang="en-US" sz="2400" dirty="0">
              <a:latin typeface="+mj-lt"/>
              <a:ea typeface="BentonSans"/>
              <a:cs typeface="BentonSans"/>
            </a:endParaRPr>
          </a:p>
        </p:txBody>
      </p:sp>
    </p:spTree>
    <p:extLst>
      <p:ext uri="{BB962C8B-B14F-4D97-AF65-F5344CB8AC3E}">
        <p14:creationId xmlns:p14="http://schemas.microsoft.com/office/powerpoint/2010/main" val="2671464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Revision History</a:t>
            </a:r>
            <a:endParaRPr lang="en-US" dirty="0"/>
          </a:p>
        </p:txBody>
      </p:sp>
      <p:sp>
        <p:nvSpPr>
          <p:cNvPr id="3" name="Text Placeholder 2"/>
          <p:cNvSpPr>
            <a:spLocks noGrp="1"/>
          </p:cNvSpPr>
          <p:nvPr>
            <p:ph type="body" sz="quarter" idx="24"/>
          </p:nvPr>
        </p:nvSpPr>
        <p:spPr/>
        <p:txBody>
          <a:bodyPr/>
          <a:lstStyle/>
          <a:p>
            <a:r>
              <a:rPr lang="en-US" dirty="0" smtClean="0"/>
              <a:t>Revision History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39754025"/>
              </p:ext>
            </p:extLst>
          </p:nvPr>
        </p:nvGraphicFramePr>
        <p:xfrm>
          <a:off x="1348316" y="2105642"/>
          <a:ext cx="8989485" cy="2255520"/>
        </p:xfrm>
        <a:graphic>
          <a:graphicData uri="http://schemas.openxmlformats.org/drawingml/2006/table">
            <a:tbl>
              <a:tblPr firstRow="1" bandRow="1">
                <a:tableStyleId>{F5AB1C69-6EDB-4FF4-983F-18BD219EF322}</a:tableStyleId>
              </a:tblPr>
              <a:tblGrid>
                <a:gridCol w="1797897"/>
                <a:gridCol w="1797897"/>
                <a:gridCol w="1797897"/>
                <a:gridCol w="1797897"/>
                <a:gridCol w="1797897"/>
              </a:tblGrid>
              <a:tr h="370840">
                <a:tc>
                  <a:txBody>
                    <a:bodyPr/>
                    <a:lstStyle/>
                    <a:p>
                      <a:r>
                        <a:rPr lang="en-US" dirty="0" smtClean="0"/>
                        <a:t>Version No</a:t>
                      </a:r>
                      <a:endParaRPr lang="en-US" dirty="0"/>
                    </a:p>
                  </a:txBody>
                  <a:tcPr/>
                </a:tc>
                <a:tc>
                  <a:txBody>
                    <a:bodyPr/>
                    <a:lstStyle/>
                    <a:p>
                      <a:r>
                        <a:rPr lang="en-US" dirty="0" smtClean="0"/>
                        <a:t>Date of Release</a:t>
                      </a:r>
                      <a:endParaRPr lang="en-US" dirty="0"/>
                    </a:p>
                  </a:txBody>
                  <a:tcPr/>
                </a:tc>
                <a:tc>
                  <a:txBody>
                    <a:bodyPr/>
                    <a:lstStyle/>
                    <a:p>
                      <a:r>
                        <a:rPr lang="en-US" dirty="0" smtClean="0"/>
                        <a:t>Author</a:t>
                      </a:r>
                      <a:endParaRPr lang="en-US" dirty="0"/>
                    </a:p>
                  </a:txBody>
                  <a:tcPr/>
                </a:tc>
                <a:tc>
                  <a:txBody>
                    <a:bodyPr/>
                    <a:lstStyle/>
                    <a:p>
                      <a:r>
                        <a:rPr lang="en-US" dirty="0" smtClean="0"/>
                        <a:t>Approved by</a:t>
                      </a:r>
                      <a:endParaRPr lang="en-US" dirty="0"/>
                    </a:p>
                  </a:txBody>
                  <a:tcPr/>
                </a:tc>
                <a:tc>
                  <a:txBody>
                    <a:bodyPr/>
                    <a:lstStyle/>
                    <a:p>
                      <a:r>
                        <a:rPr lang="en-US" dirty="0" smtClean="0"/>
                        <a:t>Changes</a:t>
                      </a:r>
                      <a:endParaRPr lang="en-US" dirty="0"/>
                    </a:p>
                  </a:txBody>
                  <a:tcPr/>
                </a:tc>
              </a:tr>
              <a:tr h="370840">
                <a:tc>
                  <a:txBody>
                    <a:bodyPr/>
                    <a:lstStyle/>
                    <a:p>
                      <a:r>
                        <a:rPr lang="en-US" sz="2000" dirty="0" smtClean="0"/>
                        <a:t>0.1</a:t>
                      </a:r>
                      <a:endParaRPr lang="en-US" sz="2000" dirty="0"/>
                    </a:p>
                  </a:txBody>
                  <a:tcPr/>
                </a:tc>
                <a:tc>
                  <a:txBody>
                    <a:bodyPr/>
                    <a:lstStyle/>
                    <a:p>
                      <a:r>
                        <a:rPr lang="en-US" sz="2000" dirty="0" smtClean="0"/>
                        <a:t>12-Oct-2016</a:t>
                      </a:r>
                      <a:endParaRPr lang="en-US" sz="2000" dirty="0"/>
                    </a:p>
                  </a:txBody>
                  <a:tcPr/>
                </a:tc>
                <a:tc>
                  <a:txBody>
                    <a:bodyPr/>
                    <a:lstStyle/>
                    <a:p>
                      <a:r>
                        <a:rPr lang="en-US" sz="2000" dirty="0" smtClean="0"/>
                        <a:t>Soma</a:t>
                      </a:r>
                      <a:endParaRPr lang="en-US" sz="2000" dirty="0"/>
                    </a:p>
                  </a:txBody>
                  <a:tcPr/>
                </a:tc>
                <a:tc>
                  <a:txBody>
                    <a:bodyPr/>
                    <a:lstStyle/>
                    <a:p>
                      <a:endParaRPr lang="en-US" sz="2000" dirty="0"/>
                    </a:p>
                  </a:txBody>
                  <a:tcPr/>
                </a:tc>
                <a:tc>
                  <a:txBody>
                    <a:bodyPr/>
                    <a:lstStyle/>
                    <a:p>
                      <a:r>
                        <a:rPr lang="en-US" sz="2000" dirty="0" smtClean="0"/>
                        <a:t>First Draft</a:t>
                      </a:r>
                      <a:endParaRPr lang="en-US" sz="2000"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42917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altLang="en-US" dirty="0" smtClean="0"/>
              <a:t>KLOCWORK </a:t>
            </a:r>
            <a:r>
              <a:rPr lang="en-US" altLang="en-US" dirty="0"/>
              <a:t>as Static Code Analyzer</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a:lnSpc>
                <a:spcPct val="90000"/>
              </a:lnSpc>
            </a:pPr>
            <a:r>
              <a:rPr lang="en-US" altLang="en-US" sz="2400" b="1" dirty="0"/>
              <a:t>Static analysis</a:t>
            </a:r>
          </a:p>
          <a:p>
            <a:pPr lvl="1">
              <a:lnSpc>
                <a:spcPct val="90000"/>
              </a:lnSpc>
            </a:pPr>
            <a:r>
              <a:rPr lang="en-US" altLang="en-US" sz="2000" dirty="0">
                <a:solidFill>
                  <a:srgbClr val="000000"/>
                </a:solidFill>
                <a:latin typeface="Arial" panose="020B0604020202020204" pitchFamily="34" charset="0"/>
                <a:cs typeface="Arial" panose="020B0604020202020204" pitchFamily="34" charset="0"/>
              </a:rPr>
              <a:t>Control flow visualization</a:t>
            </a:r>
          </a:p>
          <a:p>
            <a:pPr lvl="1">
              <a:lnSpc>
                <a:spcPct val="90000"/>
              </a:lnSpc>
            </a:pPr>
            <a:r>
              <a:rPr lang="en-US" altLang="en-US" sz="2000" dirty="0">
                <a:solidFill>
                  <a:srgbClr val="000000"/>
                </a:solidFill>
                <a:latin typeface="Arial" panose="020B0604020202020204" pitchFamily="34" charset="0"/>
                <a:cs typeface="Arial" panose="020B0604020202020204" pitchFamily="34" charset="0"/>
              </a:rPr>
              <a:t>Graphical view of a program structure</a:t>
            </a:r>
          </a:p>
          <a:p>
            <a:pPr lvl="1">
              <a:lnSpc>
                <a:spcPct val="90000"/>
              </a:lnSpc>
            </a:pPr>
            <a:r>
              <a:rPr lang="en-US" altLang="en-US" sz="2000" dirty="0">
                <a:solidFill>
                  <a:srgbClr val="000000"/>
                </a:solidFill>
                <a:latin typeface="Arial" panose="020B0604020202020204" pitchFamily="34" charset="0"/>
                <a:cs typeface="Arial" panose="020B0604020202020204" pitchFamily="34" charset="0"/>
              </a:rPr>
              <a:t>Constraints and limitations due to design/coding pattern (code hardening</a:t>
            </a:r>
            <a:r>
              <a:rPr lang="en-US" altLang="en-US" sz="2000" dirty="0" smtClean="0">
                <a:solidFill>
                  <a:srgbClr val="000000"/>
                </a:solidFill>
                <a:latin typeface="Arial" panose="020B0604020202020204" pitchFamily="34" charset="0"/>
                <a:cs typeface="Arial" panose="020B0604020202020204" pitchFamily="34" charset="0"/>
              </a:rPr>
              <a:t>)</a:t>
            </a:r>
          </a:p>
          <a:p>
            <a:pPr lvl="1">
              <a:lnSpc>
                <a:spcPct val="90000"/>
              </a:lnSpc>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pPr>
            <a:r>
              <a:rPr lang="en-US" altLang="en-US" sz="2400" b="1" dirty="0"/>
              <a:t>Automated analysis of C, C++, and Java source code – checkers</a:t>
            </a:r>
          </a:p>
          <a:p>
            <a:pPr lvl="1">
              <a:lnSpc>
                <a:spcPct val="90000"/>
              </a:lnSpc>
            </a:pPr>
            <a:r>
              <a:rPr lang="en-US" altLang="en-US" sz="2000" dirty="0">
                <a:solidFill>
                  <a:srgbClr val="000000"/>
                </a:solidFill>
                <a:latin typeface="Arial" panose="020B0604020202020204" pitchFamily="34" charset="0"/>
                <a:cs typeface="Arial" panose="020B0604020202020204" pitchFamily="34" charset="0"/>
              </a:rPr>
              <a:t>Detect a wide variety of code defects and security vulnerabilities</a:t>
            </a:r>
          </a:p>
          <a:p>
            <a:pPr lvl="1">
              <a:lnSpc>
                <a:spcPct val="90000"/>
              </a:lnSpc>
            </a:pPr>
            <a:r>
              <a:rPr lang="en-US" altLang="en-US" sz="2000" dirty="0" err="1" smtClean="0">
                <a:solidFill>
                  <a:srgbClr val="000000"/>
                </a:solidFill>
                <a:latin typeface="Arial" panose="020B0604020202020204" pitchFamily="34" charset="0"/>
                <a:cs typeface="Arial" panose="020B0604020202020204" pitchFamily="34" charset="0"/>
              </a:rPr>
              <a:t>Klocwork</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allows to write additional C and C++ code checkers</a:t>
            </a:r>
          </a:p>
          <a:p>
            <a:pPr lvl="1">
              <a:lnSpc>
                <a:spcPct val="90000"/>
              </a:lnSpc>
            </a:pPr>
            <a:r>
              <a:rPr lang="en-US" altLang="en-US" sz="2000" dirty="0">
                <a:solidFill>
                  <a:srgbClr val="000000"/>
                </a:solidFill>
                <a:latin typeface="Arial" panose="020B0604020202020204" pitchFamily="34" charset="0"/>
                <a:cs typeface="Arial" panose="020B0604020202020204" pitchFamily="34" charset="0"/>
              </a:rPr>
              <a:t>2 application programming interfaces (API)</a:t>
            </a:r>
          </a:p>
          <a:p>
            <a:pPr lvl="2">
              <a:lnSpc>
                <a:spcPct val="90000"/>
              </a:lnSpc>
            </a:pPr>
            <a:r>
              <a:rPr lang="en-US" altLang="en-US" sz="2000" dirty="0">
                <a:solidFill>
                  <a:srgbClr val="000000"/>
                </a:solidFill>
                <a:latin typeface="Arial" panose="020B0604020202020204" pitchFamily="34" charset="0"/>
                <a:cs typeface="Arial" panose="020B0604020202020204" pitchFamily="34" charset="0"/>
              </a:rPr>
              <a:t>Code style analysis (AST – Abstract Syntax Tree)</a:t>
            </a:r>
          </a:p>
          <a:p>
            <a:pPr lvl="2">
              <a:lnSpc>
                <a:spcPct val="90000"/>
              </a:lnSpc>
            </a:pPr>
            <a:r>
              <a:rPr lang="en-US" altLang="en-US" sz="2000" dirty="0">
                <a:solidFill>
                  <a:srgbClr val="000000"/>
                </a:solidFill>
                <a:latin typeface="Arial" panose="020B0604020202020204" pitchFamily="34" charset="0"/>
                <a:cs typeface="Arial" panose="020B0604020202020204" pitchFamily="34" charset="0"/>
              </a:rPr>
              <a:t>Control and data flow (MIR – Medium-level Intermediate Representation)</a:t>
            </a:r>
          </a:p>
        </p:txBody>
      </p:sp>
    </p:spTree>
    <p:extLst>
      <p:ext uri="{BB962C8B-B14F-4D97-AF65-F5344CB8AC3E}">
        <p14:creationId xmlns:p14="http://schemas.microsoft.com/office/powerpoint/2010/main" val="18464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Basic Requirements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a:lnSpc>
                <a:spcPct val="90000"/>
              </a:lnSpc>
            </a:pPr>
            <a:r>
              <a:rPr lang="en-US" sz="2400" dirty="0" err="1">
                <a:solidFill>
                  <a:srgbClr val="000000"/>
                </a:solidFill>
              </a:rPr>
              <a:t>Klocwork</a:t>
            </a:r>
            <a:r>
              <a:rPr lang="en-US" sz="2400" dirty="0">
                <a:solidFill>
                  <a:srgbClr val="000000"/>
                </a:solidFill>
              </a:rPr>
              <a:t> </a:t>
            </a:r>
            <a:r>
              <a:rPr lang="en-US" sz="2400" dirty="0" smtClean="0">
                <a:solidFill>
                  <a:srgbClr val="000000"/>
                </a:solidFill>
              </a:rPr>
              <a:t>takes </a:t>
            </a:r>
            <a:r>
              <a:rPr lang="en-US" sz="2400" dirty="0" err="1">
                <a:solidFill>
                  <a:srgbClr val="000000"/>
                </a:solidFill>
              </a:rPr>
              <a:t>makefile</a:t>
            </a:r>
            <a:r>
              <a:rPr lang="en-US" sz="2400" dirty="0">
                <a:solidFill>
                  <a:srgbClr val="000000"/>
                </a:solidFill>
              </a:rPr>
              <a:t> of project as input and analyze the code giving results in form of tables or excel ,depending upon the execution platform</a:t>
            </a:r>
            <a:r>
              <a:rPr lang="en-US" sz="2400" dirty="0" smtClean="0">
                <a:solidFill>
                  <a:srgbClr val="000000"/>
                </a:solidFill>
              </a:rPr>
              <a:t>.</a:t>
            </a:r>
          </a:p>
          <a:p>
            <a:pPr>
              <a:lnSpc>
                <a:spcPct val="90000"/>
              </a:lnSpc>
            </a:pPr>
            <a:endParaRPr lang="en-US" sz="2400" dirty="0">
              <a:solidFill>
                <a:srgbClr val="000000"/>
              </a:solidFill>
            </a:endParaRPr>
          </a:p>
          <a:p>
            <a:pPr>
              <a:lnSpc>
                <a:spcPct val="90000"/>
              </a:lnSpc>
            </a:pPr>
            <a:r>
              <a:rPr lang="en-US" sz="2400" dirty="0">
                <a:solidFill>
                  <a:srgbClr val="000000"/>
                </a:solidFill>
              </a:rPr>
              <a:t>Compiling the source code files can be tiring, especially when you have to include several source files and type the compiling command every time you need to compile. </a:t>
            </a:r>
            <a:r>
              <a:rPr lang="en-US" sz="2400" dirty="0" err="1">
                <a:solidFill>
                  <a:srgbClr val="000000"/>
                </a:solidFill>
              </a:rPr>
              <a:t>Makefiles</a:t>
            </a:r>
            <a:r>
              <a:rPr lang="en-US" sz="2400" dirty="0">
                <a:solidFill>
                  <a:srgbClr val="000000"/>
                </a:solidFill>
              </a:rPr>
              <a:t> are the solution to simplify this task</a:t>
            </a:r>
            <a:r>
              <a:rPr lang="en-US" sz="2400" dirty="0" smtClean="0">
                <a:solidFill>
                  <a:srgbClr val="000000"/>
                </a:solidFill>
              </a:rPr>
              <a:t>.</a:t>
            </a:r>
          </a:p>
          <a:p>
            <a:pPr>
              <a:lnSpc>
                <a:spcPct val="90000"/>
              </a:lnSpc>
            </a:pPr>
            <a:endParaRPr lang="en-US" sz="2400" dirty="0">
              <a:solidFill>
                <a:srgbClr val="000000"/>
              </a:solidFill>
            </a:endParaRPr>
          </a:p>
          <a:p>
            <a:pPr>
              <a:lnSpc>
                <a:spcPct val="90000"/>
              </a:lnSpc>
            </a:pPr>
            <a:r>
              <a:rPr lang="en-US" sz="2400" dirty="0" err="1">
                <a:solidFill>
                  <a:srgbClr val="000000"/>
                </a:solidFill>
              </a:rPr>
              <a:t>Makefile</a:t>
            </a:r>
            <a:r>
              <a:rPr lang="en-US" sz="2400" dirty="0">
                <a:solidFill>
                  <a:srgbClr val="000000"/>
                </a:solidFill>
              </a:rPr>
              <a:t> is a program building tool which runs on Unix, Linux, and their flavors. It aids in simplifying building program executables that may need various modules. To determine how the modules need to be compiled or recompiled together, make takes the help of user-defined </a:t>
            </a:r>
            <a:r>
              <a:rPr lang="en-US" sz="2400" dirty="0" err="1">
                <a:solidFill>
                  <a:srgbClr val="000000"/>
                </a:solidFill>
              </a:rPr>
              <a:t>makefiles</a:t>
            </a:r>
            <a:r>
              <a:rPr lang="en-US" sz="2400" dirty="0" smtClean="0">
                <a:solidFill>
                  <a:srgbClr val="000000"/>
                </a:solidFill>
              </a:rPr>
              <a:t>.</a:t>
            </a:r>
          </a:p>
          <a:p>
            <a:pPr>
              <a:lnSpc>
                <a:spcPct val="90000"/>
              </a:lnSpc>
            </a:pPr>
            <a:endParaRPr lang="en-US" sz="2400" dirty="0">
              <a:solidFill>
                <a:srgbClr val="000000"/>
              </a:solidFill>
            </a:endParaRPr>
          </a:p>
          <a:p>
            <a:pPr>
              <a:lnSpc>
                <a:spcPct val="90000"/>
              </a:lnSpc>
            </a:pPr>
            <a:r>
              <a:rPr lang="en-US" sz="2400" dirty="0">
                <a:solidFill>
                  <a:srgbClr val="000000"/>
                </a:solidFill>
              </a:rPr>
              <a:t>The make command allows you to manage large programs or groups of programs. As you begin to write large programs, you notice that re-compiling large programs takes longer time than re-compiling short programs</a:t>
            </a:r>
            <a:r>
              <a:rPr lang="en-US" sz="2400" dirty="0" smtClean="0">
                <a:solidFill>
                  <a:srgbClr val="000000"/>
                </a:solidFill>
              </a:rPr>
              <a:t>.</a:t>
            </a:r>
          </a:p>
          <a:p>
            <a:pPr>
              <a:lnSpc>
                <a:spcPct val="90000"/>
              </a:lnSpc>
            </a:pPr>
            <a:endParaRPr lang="en-US" sz="2400" dirty="0">
              <a:solidFill>
                <a:srgbClr val="000000"/>
              </a:solidFill>
            </a:endParaRPr>
          </a:p>
          <a:p>
            <a:pPr>
              <a:lnSpc>
                <a:spcPct val="90000"/>
              </a:lnSpc>
            </a:pPr>
            <a:r>
              <a:rPr lang="en-US" sz="2400" dirty="0">
                <a:solidFill>
                  <a:srgbClr val="000000"/>
                </a:solidFill>
              </a:rPr>
              <a:t>Example of working project </a:t>
            </a:r>
            <a:r>
              <a:rPr lang="en-US" sz="2400" dirty="0" err="1">
                <a:solidFill>
                  <a:srgbClr val="000000"/>
                </a:solidFill>
              </a:rPr>
              <a:t>makefile</a:t>
            </a:r>
            <a:r>
              <a:rPr lang="en-US" sz="2400" dirty="0">
                <a:solidFill>
                  <a:srgbClr val="000000"/>
                </a:solidFill>
              </a:rPr>
              <a:t> that is given as input in </a:t>
            </a:r>
            <a:r>
              <a:rPr lang="en-US" sz="2400" dirty="0" err="1">
                <a:solidFill>
                  <a:srgbClr val="000000"/>
                </a:solidFill>
              </a:rPr>
              <a:t>klocwork</a:t>
            </a:r>
            <a:r>
              <a:rPr lang="en-US" sz="2400" dirty="0">
                <a:solidFill>
                  <a:srgbClr val="000000"/>
                </a:solidFill>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2721607531"/>
              </p:ext>
            </p:extLst>
          </p:nvPr>
        </p:nvGraphicFramePr>
        <p:xfrm>
          <a:off x="10749170" y="8197505"/>
          <a:ext cx="914400" cy="771525"/>
        </p:xfrm>
        <a:graphic>
          <a:graphicData uri="http://schemas.openxmlformats.org/presentationml/2006/ole">
            <mc:AlternateContent xmlns:mc="http://schemas.openxmlformats.org/markup-compatibility/2006">
              <mc:Choice xmlns:v="urn:schemas-microsoft-com:vml" Requires="v">
                <p:oleObj spid="_x0000_s1038"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749170" y="819750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82565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err="1" smtClean="0"/>
              <a:t>Klockwork</a:t>
            </a:r>
            <a:r>
              <a:rPr lang="en-US" dirty="0" smtClean="0"/>
              <a:t> Prerequisites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marL="0" indent="0">
              <a:buNone/>
            </a:pPr>
            <a:r>
              <a:rPr lang="en-IN" sz="2400" dirty="0" err="1"/>
              <a:t>Klocwork</a:t>
            </a:r>
            <a:r>
              <a:rPr lang="en-IN" sz="2400" dirty="0"/>
              <a:t> user component installation &amp; </a:t>
            </a:r>
            <a:r>
              <a:rPr lang="en-IN" sz="2400" dirty="0" err="1"/>
              <a:t>config</a:t>
            </a:r>
            <a:r>
              <a:rPr lang="en-IN" sz="2400" dirty="0"/>
              <a:t> (In Developer Desktop which is in LAB)</a:t>
            </a:r>
            <a:endParaRPr lang="en-US" sz="2400" dirty="0"/>
          </a:p>
          <a:p>
            <a:pPr marL="0" indent="0">
              <a:buNone/>
            </a:pPr>
            <a:r>
              <a:rPr lang="en-IN" sz="2400" dirty="0"/>
              <a:t>Prerequisites : </a:t>
            </a:r>
          </a:p>
          <a:p>
            <a:pPr marL="342900" indent="-342900"/>
            <a:r>
              <a:rPr lang="en-US" sz="2400" dirty="0"/>
              <a:t>The developer must download </a:t>
            </a:r>
            <a:r>
              <a:rPr lang="en-US" sz="2400" dirty="0" err="1"/>
              <a:t>Klocwork</a:t>
            </a:r>
            <a:r>
              <a:rPr lang="en-US" sz="2400" dirty="0"/>
              <a:t> client, copy to lab compilation machine and install it.</a:t>
            </a:r>
          </a:p>
          <a:p>
            <a:pPr marL="342900" indent="-342900"/>
            <a:r>
              <a:rPr lang="en-US" sz="2400" dirty="0" smtClean="0"/>
              <a:t>SE </a:t>
            </a:r>
            <a:r>
              <a:rPr lang="en-US" sz="2400" dirty="0"/>
              <a:t>Linux must be disabled. </a:t>
            </a:r>
          </a:p>
          <a:p>
            <a:pPr marL="0" lvl="0" indent="0">
              <a:buNone/>
            </a:pPr>
            <a:endParaRPr lang="en-IN" sz="2400" dirty="0"/>
          </a:p>
          <a:p>
            <a:pPr marL="0" lvl="0" indent="0">
              <a:buNone/>
            </a:pPr>
            <a:r>
              <a:rPr lang="en-IN" sz="2400" dirty="0" err="1"/>
              <a:t>Klocwork</a:t>
            </a:r>
            <a:r>
              <a:rPr lang="en-IN" sz="2400" dirty="0"/>
              <a:t>-</a:t>
            </a:r>
            <a:r>
              <a:rPr lang="en-IN" sz="2400" dirty="0" err="1"/>
              <a:t>cmd</a:t>
            </a:r>
            <a:r>
              <a:rPr lang="en-IN" sz="2400" dirty="0"/>
              <a:t>-installer. (Unzip Desktop package.zip for this)</a:t>
            </a:r>
            <a:endParaRPr lang="en-US" sz="2400" dirty="0"/>
          </a:p>
          <a:p>
            <a:pPr marL="0" lvl="0" indent="0">
              <a:buNone/>
            </a:pPr>
            <a:r>
              <a:rPr lang="en-IN" sz="2400" dirty="0"/>
              <a:t>Your native build tools and </a:t>
            </a:r>
            <a:r>
              <a:rPr lang="en-IN" sz="2400" dirty="0" err="1"/>
              <a:t>compilable</a:t>
            </a:r>
            <a:r>
              <a:rPr lang="en-IN" sz="2400" dirty="0"/>
              <a:t> source code. (We have to build source code (Native build))</a:t>
            </a:r>
            <a:endParaRPr lang="en-US" sz="2400" dirty="0"/>
          </a:p>
          <a:p>
            <a:pPr marL="0" lvl="0" indent="0">
              <a:buNone/>
            </a:pPr>
            <a:r>
              <a:rPr lang="en-IN" sz="2400" dirty="0"/>
              <a:t>Access to server machine and license server machine</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765325091"/>
              </p:ext>
            </p:extLst>
          </p:nvPr>
        </p:nvGraphicFramePr>
        <p:xfrm>
          <a:off x="6812280" y="4737431"/>
          <a:ext cx="914400" cy="771525"/>
        </p:xfrm>
        <a:graphic>
          <a:graphicData uri="http://schemas.openxmlformats.org/presentationml/2006/ole">
            <mc:AlternateContent xmlns:mc="http://schemas.openxmlformats.org/markup-compatibility/2006">
              <mc:Choice xmlns:v="urn:schemas-microsoft-com:vml" Requires="v">
                <p:oleObj spid="_x0000_s2062"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6812280" y="473743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55455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smtClean="0"/>
              <a:t>License</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pPr>
              <a:buFont typeface="Arial" panose="020B0604020202020204" pitchFamily="34" charset="0"/>
              <a:buChar char="•"/>
            </a:pPr>
            <a:r>
              <a:rPr lang="en-US" sz="2400" dirty="0"/>
              <a:t>Please find </a:t>
            </a:r>
            <a:r>
              <a:rPr lang="en-US" sz="2400" dirty="0" err="1"/>
              <a:t>klocwork</a:t>
            </a:r>
            <a:r>
              <a:rPr lang="en-US" sz="2400" dirty="0"/>
              <a:t> command to get the list of user licenses currently used by </a:t>
            </a:r>
            <a:r>
              <a:rPr lang="en-US" sz="2400" dirty="0" err="1"/>
              <a:t>klocwork</a:t>
            </a:r>
            <a:r>
              <a:rPr lang="en-US" sz="2400" dirty="0"/>
              <a:t> team</a:t>
            </a:r>
          </a:p>
          <a:p>
            <a:pPr marL="0" indent="0">
              <a:buNone/>
            </a:pPr>
            <a:r>
              <a:rPr lang="en-US" sz="2400" dirty="0"/>
              <a:t> </a:t>
            </a:r>
          </a:p>
          <a:p>
            <a:pPr>
              <a:buFont typeface="Arial" panose="020B0604020202020204" pitchFamily="34" charset="0"/>
              <a:buChar char="•"/>
            </a:pPr>
            <a:r>
              <a:rPr lang="en-US" sz="2400" dirty="0"/>
              <a:t>Goto </a:t>
            </a:r>
            <a:r>
              <a:rPr lang="en-US" sz="2400" dirty="0" err="1"/>
              <a:t>klocwork</a:t>
            </a:r>
            <a:r>
              <a:rPr lang="en-US" sz="2400" dirty="0"/>
              <a:t> license machine (physical IP </a:t>
            </a:r>
            <a:r>
              <a:rPr lang="en-US" sz="2400" dirty="0" smtClean="0"/>
              <a:t>one)</a:t>
            </a:r>
          </a:p>
          <a:p>
            <a:pPr>
              <a:buFont typeface="Arial" panose="020B0604020202020204" pitchFamily="34" charset="0"/>
              <a:buChar char="•"/>
            </a:pPr>
            <a:r>
              <a:rPr lang="en-US" sz="2400" dirty="0" smtClean="0"/>
              <a:t>Under </a:t>
            </a:r>
            <a:r>
              <a:rPr lang="en-US" sz="2400" dirty="0"/>
              <a:t>(/</a:t>
            </a:r>
            <a:r>
              <a:rPr lang="en-US" sz="2400" dirty="0" err="1"/>
              <a:t>osp</a:t>
            </a:r>
            <a:r>
              <a:rPr lang="en-US" sz="2400" dirty="0"/>
              <a:t>/</a:t>
            </a:r>
            <a:r>
              <a:rPr lang="en-US" sz="2400" dirty="0" err="1"/>
              <a:t>sde</a:t>
            </a:r>
            <a:r>
              <a:rPr lang="en-US" sz="2400" dirty="0"/>
              <a:t>/</a:t>
            </a:r>
            <a:r>
              <a:rPr lang="en-US" sz="2400" dirty="0" err="1"/>
              <a:t>Klocwork_U_lic</a:t>
            </a:r>
            <a:r>
              <a:rPr lang="en-US" sz="2400" dirty="0"/>
              <a:t>/3rdparty/bin) directory</a:t>
            </a:r>
          </a:p>
          <a:p>
            <a:endParaRPr lang="en-US" sz="2400" dirty="0"/>
          </a:p>
          <a:p>
            <a:pPr>
              <a:buFont typeface="Arial" panose="020B0604020202020204" pitchFamily="34" charset="0"/>
              <a:buChar char="•"/>
            </a:pPr>
            <a:r>
              <a:rPr lang="en-US" sz="2400" dirty="0"/>
              <a:t>Run below command</a:t>
            </a:r>
          </a:p>
          <a:p>
            <a:pPr marL="0" indent="0">
              <a:buNone/>
            </a:pPr>
            <a:r>
              <a:rPr lang="en-US" sz="2400" dirty="0" smtClean="0"/>
              <a:t>	GURKES294 </a:t>
            </a:r>
            <a:r>
              <a:rPr lang="en-US" sz="2400" dirty="0" err="1"/>
              <a:t>sde</a:t>
            </a:r>
            <a:r>
              <a:rPr lang="en-US" sz="2400" dirty="0"/>
              <a:t>&gt;</a:t>
            </a:r>
            <a:r>
              <a:rPr lang="en-US" sz="2400" dirty="0" err="1"/>
              <a:t>lmstat</a:t>
            </a:r>
            <a:r>
              <a:rPr lang="en-US" sz="2400" dirty="0"/>
              <a:t> -a -c </a:t>
            </a:r>
            <a:r>
              <a:rPr lang="en-US" sz="2400" u="sng" dirty="0">
                <a:hlinkClick r:id="rId3"/>
              </a:rPr>
              <a:t>27000@172.21.145.155</a:t>
            </a:r>
            <a:endParaRPr lang="en-US" sz="2400" dirty="0"/>
          </a:p>
          <a:p>
            <a:pPr marL="0" indent="0">
              <a:buNone/>
            </a:pPr>
            <a:r>
              <a:rPr lang="en-US" sz="2400" dirty="0" smtClean="0"/>
              <a:t>	Output </a:t>
            </a:r>
            <a:r>
              <a:rPr lang="en-US" sz="2400" dirty="0"/>
              <a:t>attached:</a:t>
            </a:r>
          </a:p>
        </p:txBody>
      </p:sp>
      <p:graphicFrame>
        <p:nvGraphicFramePr>
          <p:cNvPr id="6" name="Object 5"/>
          <p:cNvGraphicFramePr>
            <a:graphicFrameLocks noChangeAspect="1"/>
          </p:cNvGraphicFramePr>
          <p:nvPr>
            <p:extLst>
              <p:ext uri="{D42A27DB-BD31-4B8C-83A1-F6EECF244321}">
                <p14:modId xmlns:p14="http://schemas.microsoft.com/office/powerpoint/2010/main" val="2504478785"/>
              </p:ext>
            </p:extLst>
          </p:nvPr>
        </p:nvGraphicFramePr>
        <p:xfrm>
          <a:off x="7424420" y="6130290"/>
          <a:ext cx="914400" cy="771525"/>
        </p:xfrm>
        <a:graphic>
          <a:graphicData uri="http://schemas.openxmlformats.org/presentationml/2006/ole">
            <mc:AlternateContent xmlns:mc="http://schemas.openxmlformats.org/markup-compatibility/2006">
              <mc:Choice xmlns:v="urn:schemas-microsoft-com:vml" Requires="v">
                <p:oleObj spid="_x0000_s3086"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7424420" y="613029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0762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t>Restart </a:t>
            </a:r>
            <a:r>
              <a:rPr lang="en-US" dirty="0" err="1"/>
              <a:t>Klocwork</a:t>
            </a:r>
            <a:r>
              <a:rPr lang="en-US" dirty="0"/>
              <a:t> Web Server</a:t>
            </a:r>
          </a:p>
        </p:txBody>
      </p:sp>
      <p:sp>
        <p:nvSpPr>
          <p:cNvPr id="5" name="Text Placeholder 4"/>
          <p:cNvSpPr>
            <a:spLocks noGrp="1"/>
          </p:cNvSpPr>
          <p:nvPr>
            <p:ph type="body" sz="quarter" idx="30"/>
          </p:nvPr>
        </p:nvSpPr>
        <p:spPr>
          <a:xfrm>
            <a:off x="172427" y="2160956"/>
            <a:ext cx="12044384" cy="6696000"/>
          </a:xfrm>
        </p:spPr>
        <p:txBody>
          <a:bodyPr/>
          <a:lstStyle/>
          <a:p>
            <a:pPr marL="0" indent="0">
              <a:buNone/>
            </a:pPr>
            <a:r>
              <a:rPr lang="en-US" sz="2400" dirty="0"/>
              <a:t>Goto bin directory under </a:t>
            </a:r>
            <a:r>
              <a:rPr lang="en-US" sz="2400" dirty="0" err="1"/>
              <a:t>klocwork</a:t>
            </a:r>
            <a:r>
              <a:rPr lang="en-US" sz="2400" dirty="0"/>
              <a:t> folder</a:t>
            </a:r>
          </a:p>
          <a:p>
            <a:pPr marL="0" indent="0">
              <a:buNone/>
            </a:pPr>
            <a:endParaRPr lang="en-US" sz="2400" dirty="0"/>
          </a:p>
          <a:p>
            <a:pPr marL="0" indent="0">
              <a:buNone/>
            </a:pPr>
            <a:r>
              <a:rPr lang="en-US" sz="2400" dirty="0"/>
              <a:t>To start </a:t>
            </a:r>
            <a:r>
              <a:rPr lang="en-US" sz="2400" dirty="0" err="1"/>
              <a:t>klocwork</a:t>
            </a:r>
            <a:r>
              <a:rPr lang="en-US" sz="2400" dirty="0"/>
              <a:t> server:-</a:t>
            </a:r>
          </a:p>
          <a:p>
            <a:pPr marL="0" indent="0">
              <a:buNone/>
            </a:pPr>
            <a:r>
              <a:rPr lang="en-US" sz="2400" dirty="0" err="1"/>
              <a:t>Kwservice</a:t>
            </a:r>
            <a:r>
              <a:rPr lang="en-US" sz="2400" dirty="0"/>
              <a:t> start</a:t>
            </a:r>
          </a:p>
          <a:p>
            <a:pPr marL="0" indent="0">
              <a:buNone/>
            </a:pPr>
            <a:r>
              <a:rPr lang="en-US" sz="2400" dirty="0" err="1"/>
              <a:t>kwservice</a:t>
            </a:r>
            <a:r>
              <a:rPr lang="en-US" sz="2400" dirty="0"/>
              <a:t> -r /</a:t>
            </a:r>
            <a:r>
              <a:rPr lang="en-US" sz="2400" dirty="0" err="1"/>
              <a:t>osp</a:t>
            </a:r>
            <a:r>
              <a:rPr lang="en-US" sz="2400" dirty="0"/>
              <a:t>/</a:t>
            </a:r>
            <a:r>
              <a:rPr lang="en-US" sz="2400" dirty="0" err="1"/>
              <a:t>sde</a:t>
            </a:r>
            <a:r>
              <a:rPr lang="en-US" sz="2400" dirty="0"/>
              <a:t>/</a:t>
            </a:r>
            <a:r>
              <a:rPr lang="en-US" sz="2400" dirty="0" err="1"/>
              <a:t>Klocwork_U_lic</a:t>
            </a:r>
            <a:r>
              <a:rPr lang="en-US" sz="2400" dirty="0"/>
              <a:t>/</a:t>
            </a:r>
            <a:r>
              <a:rPr lang="en-US" sz="2400" dirty="0" err="1"/>
              <a:t>projects_root</a:t>
            </a:r>
            <a:r>
              <a:rPr lang="en-US" sz="2400" dirty="0"/>
              <a:t> start</a:t>
            </a:r>
          </a:p>
          <a:p>
            <a:pPr marL="0" indent="0">
              <a:buNone/>
            </a:pPr>
            <a:endParaRPr lang="en-US" sz="2400" dirty="0"/>
          </a:p>
          <a:p>
            <a:pPr marL="0" indent="0">
              <a:buNone/>
            </a:pPr>
            <a:r>
              <a:rPr lang="en-US" sz="2400" dirty="0"/>
              <a:t>To stop </a:t>
            </a:r>
            <a:r>
              <a:rPr lang="en-US" sz="2400" dirty="0" err="1"/>
              <a:t>klocwork</a:t>
            </a:r>
            <a:r>
              <a:rPr lang="en-US" sz="2400" dirty="0"/>
              <a:t> server:-</a:t>
            </a:r>
          </a:p>
          <a:p>
            <a:pPr marL="0" indent="0">
              <a:buNone/>
            </a:pPr>
            <a:r>
              <a:rPr lang="en-US" sz="2400" dirty="0" err="1"/>
              <a:t>kwservice</a:t>
            </a:r>
            <a:r>
              <a:rPr lang="en-US" sz="2400" dirty="0"/>
              <a:t> -r /</a:t>
            </a:r>
            <a:r>
              <a:rPr lang="en-US" sz="2400" dirty="0" err="1"/>
              <a:t>osp</a:t>
            </a:r>
            <a:r>
              <a:rPr lang="en-US" sz="2400" dirty="0"/>
              <a:t>/</a:t>
            </a:r>
            <a:r>
              <a:rPr lang="en-US" sz="2400" dirty="0" err="1"/>
              <a:t>sde</a:t>
            </a:r>
            <a:r>
              <a:rPr lang="en-US" sz="2400" dirty="0"/>
              <a:t>/</a:t>
            </a:r>
            <a:r>
              <a:rPr lang="en-US" sz="2400" dirty="0" err="1"/>
              <a:t>Klocwork_U_lic</a:t>
            </a:r>
            <a:r>
              <a:rPr lang="en-US" sz="2400" dirty="0"/>
              <a:t>/</a:t>
            </a:r>
            <a:r>
              <a:rPr lang="en-US" sz="2400" dirty="0" err="1"/>
              <a:t>projects_root</a:t>
            </a:r>
            <a:r>
              <a:rPr lang="en-US" sz="2400" dirty="0"/>
              <a:t> stop</a:t>
            </a:r>
          </a:p>
          <a:p>
            <a:pPr marL="0" indent="0">
              <a:buNone/>
            </a:pPr>
            <a:r>
              <a:rPr lang="en-US" sz="2400" dirty="0" err="1"/>
              <a:t>Kwservice</a:t>
            </a:r>
            <a:r>
              <a:rPr lang="en-US" sz="2400" dirty="0"/>
              <a:t> stop</a:t>
            </a:r>
          </a:p>
        </p:txBody>
      </p:sp>
    </p:spTree>
    <p:extLst>
      <p:ext uri="{BB962C8B-B14F-4D97-AF65-F5344CB8AC3E}">
        <p14:creationId xmlns:p14="http://schemas.microsoft.com/office/powerpoint/2010/main" val="4125568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26F468-B197-4B56-B42A-93342D143027}">
  <ds:schemaRefs>
    <ds:schemaRef ds:uri="http://schemas.microsoft.com/sharepoint/v3/contenttype/forms"/>
  </ds:schemaRefs>
</ds:datastoreItem>
</file>

<file path=customXml/itemProps2.xml><?xml version="1.0" encoding="utf-8"?>
<ds:datastoreItem xmlns:ds="http://schemas.openxmlformats.org/officeDocument/2006/customXml" ds:itemID="{4AB54723-3793-4A83-A805-F22BB13EC4C9}">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8836</TotalTime>
  <Words>3631</Words>
  <Application>Microsoft Office PowerPoint</Application>
  <PresentationFormat>Custom</PresentationFormat>
  <Paragraphs>580</Paragraphs>
  <Slides>41</Slides>
  <Notes>11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4" baseType="lpstr">
      <vt:lpstr>ＭＳ Ｐゴシック</vt:lpstr>
      <vt:lpstr>Arial</vt:lpstr>
      <vt:lpstr>BentonSans</vt:lpstr>
      <vt:lpstr>BentonSans Book</vt:lpstr>
      <vt:lpstr>Calibri</vt:lpstr>
      <vt:lpstr>Georgia</vt:lpstr>
      <vt:lpstr>Monotype Corsiva</vt:lpstr>
      <vt:lpstr>Times</vt:lpstr>
      <vt:lpstr>Times New Roman</vt:lpstr>
      <vt:lpstr>Wingdings</vt:lpstr>
      <vt:lpstr>Office Theme</vt:lpstr>
      <vt:lpstr>1_Office Theme</vt:lpstr>
      <vt:lpstr>Packager Shell Object</vt:lpstr>
      <vt:lpstr>Static Code Analysis:Klocwork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422</cp:revision>
  <cp:lastPrinted>2016-03-09T02:56:02Z</cp:lastPrinted>
  <dcterms:created xsi:type="dcterms:W3CDTF">2016-03-05T20:37:49Z</dcterms:created>
  <dcterms:modified xsi:type="dcterms:W3CDTF">2016-10-18T08:10:39Z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