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4" r:id="rId3"/>
    <p:sldId id="257" r:id="rId4"/>
    <p:sldId id="258" r:id="rId5"/>
    <p:sldId id="259" r:id="rId6"/>
    <p:sldId id="260" r:id="rId7"/>
    <p:sldId id="263" r:id="rId8"/>
    <p:sldId id="264" r:id="rId9"/>
    <p:sldId id="271" r:id="rId10"/>
    <p:sldId id="288" r:id="rId11"/>
    <p:sldId id="265" r:id="rId12"/>
    <p:sldId id="269" r:id="rId13"/>
    <p:sldId id="270" r:id="rId14"/>
    <p:sldId id="272" r:id="rId15"/>
    <p:sldId id="273" r:id="rId16"/>
    <p:sldId id="275" r:id="rId17"/>
    <p:sldId id="277" r:id="rId18"/>
    <p:sldId id="278" r:id="rId19"/>
    <p:sldId id="274" r:id="rId20"/>
    <p:sldId id="283" r:id="rId21"/>
    <p:sldId id="276" r:id="rId22"/>
    <p:sldId id="279" r:id="rId23"/>
    <p:sldId id="280" r:id="rId24"/>
    <p:sldId id="286" r:id="rId25"/>
    <p:sldId id="28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B6AB-FD12-9153-C881-AE029BC82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56F72-A5C9-A2CB-1318-991C6F091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73A0-39B5-9EA8-6191-A96B794F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3682-E3D8-CF6D-65B5-B7BF9B19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7A7D-4391-5C0D-6878-AA99894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3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B593-21E7-FD0A-DBEE-CA06BAC7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3833C-2F33-776D-2380-DA96D69A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A163-B9F2-83C6-E62F-044072A7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F209E-2354-54AD-072E-D09B9C3E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F0FAB-2C29-511C-53E7-CF2FD600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2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ABD8D-2D07-6354-AD30-7DB015EB9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4400A-6838-7AB1-5E4F-7D52030F8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CE81-FA92-B5CB-86B7-61F7F50D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F5289-7610-C3F1-3921-14F51B04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90FC-AF40-8940-E369-5CBB4753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5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8365-DA64-4DDA-FC40-35413648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7D06-16E2-C095-0F71-0F8E5F32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BEDE-12A8-6D38-1522-A20FD2D9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54F0-6BF8-3C68-AC70-BAA3C816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1FF16-89B2-0A8C-C522-AAEDDC19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2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1C67-685E-BDDE-A5D4-747F4392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82B18-B616-1195-B214-43EB8649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FFC1-45DF-90E6-6F0D-A7E996CA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7D528-3404-ACA4-4308-ABFFC2C4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5511-AB81-8426-C666-D851DF52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273-9915-8A62-8A83-9C3D770D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6319-FCB6-C21D-AC23-5AD24AE2A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3CEFB-2864-58E8-97ED-79A1ECFC6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37D10-0839-484A-06F4-BE722EA7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EA279-7426-839F-0D10-68109652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9BA97-5D92-7269-CA12-2C424DDC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713A-991B-62A5-FEB5-46D4CF24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A6873-68CE-5051-3F00-B3E44EB2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80A7-A76E-7D55-3870-643E100D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E3974-E95A-490C-7445-9F031CA1F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6B628-E48A-8A60-0098-2CE6BAA2D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A404E-E823-E755-2FD7-5F4545E8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E878A-DE29-DDCF-4D05-FC446EFD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D9EE2-E0C7-AB3F-B5B6-5E3CDD50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4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8366-839E-420A-6257-26CBCE7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C5106-67D7-987E-6C92-C8C0C0C2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98805-1719-0E36-08EF-19D97B4D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F04A1-739D-F5C4-AFC0-5160D8F8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4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8A057-8ECC-78EF-66D1-E00278BD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E0878-E980-0D1D-294D-52ADCFD3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580D6-9F87-3D6C-C8DF-891B6059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8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B3DD-ADDB-1A78-8407-0B931A98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64F-AB36-7776-12CB-09A3DEC3D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7C499-AB61-E505-32A3-2FACF4995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BF0CC-AE1E-95CE-650B-51988E6D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7EB40-E894-A273-3CAA-38B4E886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73C38-0A5A-44AA-BFFA-442F17A3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7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FC0D-3764-AF3F-6EA1-42131C5A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7DD59-04B5-6B0B-5BFB-A5D913604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DA73-0D50-9C5B-6555-B06BD3CE8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F1780-3A07-6649-8253-157636C5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E40BE-2489-1291-4AB2-50565A48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98472-1457-0360-284E-D685561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1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1F3BA-6440-3141-5F05-EEEBC42A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58255-A152-2845-84F7-07AE691E3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2FEB-3506-F598-964A-932520F1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5B622-4C86-4C09-ACB1-C020E7FB7E00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23C16-5925-E0C7-7171-C8C8CCAF3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AC18-8E56-9A98-2F63-595AF80B7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FCB4-8B79-4AF7-8AFF-73763882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265B-C4CC-4340-9C3B-E97706343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Title: </a:t>
            </a:r>
            <a:r>
              <a:rPr lang="en-US" b="1" dirty="0"/>
              <a:t>Deep Learning Model for Big Data Classification in Apache Spark Environment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14610-A7C6-6B38-D26D-B43C6FA26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AUTHORS-</a:t>
            </a:r>
            <a:r>
              <a:rPr lang="en-IN" dirty="0"/>
              <a:t>T. M. Nithya, </a:t>
            </a:r>
            <a:r>
              <a:rPr lang="en-IN" dirty="0" err="1"/>
              <a:t>R.Umanesan</a:t>
            </a:r>
            <a:r>
              <a:rPr lang="en-IN" dirty="0"/>
              <a:t>, T. </a:t>
            </a:r>
            <a:r>
              <a:rPr lang="en-IN" dirty="0" err="1"/>
              <a:t>Kalavathidevi</a:t>
            </a:r>
            <a:r>
              <a:rPr lang="en-IN" dirty="0"/>
              <a:t>, C. </a:t>
            </a:r>
            <a:r>
              <a:rPr lang="en-IN" dirty="0" err="1"/>
              <a:t>Selvarathi</a:t>
            </a:r>
            <a:r>
              <a:rPr lang="en-IN" dirty="0"/>
              <a:t> and </a:t>
            </a:r>
            <a:r>
              <a:rPr lang="en-IN" dirty="0" err="1"/>
              <a:t>A.Kavith</a:t>
            </a:r>
            <a:endParaRPr lang="en-IN" dirty="0"/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122AD0057 –SHASHI KUMAR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122AD0058 –GNANESWAR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122AD0040 –SRI SAI NADH</a:t>
            </a:r>
          </a:p>
        </p:txBody>
      </p:sp>
    </p:spTree>
    <p:extLst>
      <p:ext uri="{BB962C8B-B14F-4D97-AF65-F5344CB8AC3E}">
        <p14:creationId xmlns:p14="http://schemas.microsoft.com/office/powerpoint/2010/main" val="190675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F5CF-2137-509B-3C46-75DC3D16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11500" b="1" dirty="0">
                <a:solidFill>
                  <a:schemeClr val="accent1">
                    <a:lumMod val="75000"/>
                  </a:schemeClr>
                </a:solidFill>
              </a:rPr>
              <a:t>Research Gaps and Limitations</a:t>
            </a:r>
          </a:p>
        </p:txBody>
      </p:sp>
    </p:spTree>
    <p:extLst>
      <p:ext uri="{BB962C8B-B14F-4D97-AF65-F5344CB8AC3E}">
        <p14:creationId xmlns:p14="http://schemas.microsoft.com/office/powerpoint/2010/main" val="33592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4F05-D7D1-2EFE-BB55-F7903530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Research Gaps &amp; Limitations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592B08-640E-F810-0A5A-39BFD3A14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33350"/>
            <a:ext cx="12020550" cy="6724650"/>
          </a:xfrm>
        </p:spPr>
      </p:pic>
    </p:spTree>
    <p:extLst>
      <p:ext uri="{BB962C8B-B14F-4D97-AF65-F5344CB8AC3E}">
        <p14:creationId xmlns:p14="http://schemas.microsoft.com/office/powerpoint/2010/main" val="117442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3D49-CE0D-625D-07E8-C826C86E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4F4E-23B7-A1D0-30DE-DFDB2B08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 </a:t>
            </a:r>
            <a:r>
              <a:rPr lang="en-IN" b="1" dirty="0"/>
              <a:t>Key Features</a:t>
            </a:r>
          </a:p>
          <a:p>
            <a:r>
              <a:rPr lang="en-IN" b="1" dirty="0"/>
              <a:t>Feature Selection:</a:t>
            </a:r>
            <a:r>
              <a:rPr lang="en-IN" dirty="0"/>
              <a:t> SBOA selects the most relevant features.</a:t>
            </a:r>
          </a:p>
          <a:p>
            <a:r>
              <a:rPr lang="en-IN" b="1" dirty="0"/>
              <a:t>Classification:</a:t>
            </a:r>
            <a:r>
              <a:rPr lang="en-IN" dirty="0"/>
              <a:t> OGRU enhances classification performance.</a:t>
            </a:r>
          </a:p>
          <a:p>
            <a:r>
              <a:rPr lang="en-IN" b="1" dirty="0"/>
              <a:t>Optimization:</a:t>
            </a:r>
            <a:r>
              <a:rPr lang="en-IN" dirty="0"/>
              <a:t> Adam Optimizer fine-tunes hyperparameters.</a:t>
            </a:r>
          </a:p>
          <a:p>
            <a:r>
              <a:rPr lang="en-IN" b="1" dirty="0"/>
              <a:t>Implementation:</a:t>
            </a:r>
            <a:r>
              <a:rPr lang="en-IN" dirty="0"/>
              <a:t> Apache Spark ensures scalability.</a:t>
            </a:r>
          </a:p>
          <a:p>
            <a:r>
              <a:rPr lang="en-IN" b="1" dirty="0"/>
              <a:t>Why SBOA-OGRU?</a:t>
            </a:r>
            <a:br>
              <a:rPr lang="en-IN" dirty="0"/>
            </a:br>
            <a:r>
              <a:rPr lang="en-IN" dirty="0"/>
              <a:t>	 Reduces computational complexity</a:t>
            </a:r>
            <a:br>
              <a:rPr lang="en-IN" dirty="0"/>
            </a:br>
            <a:r>
              <a:rPr lang="en-IN" dirty="0"/>
              <a:t>	 Enhances feature selection efficiency</a:t>
            </a:r>
            <a:br>
              <a:rPr lang="en-IN" dirty="0"/>
            </a:br>
            <a:r>
              <a:rPr lang="en-IN" dirty="0"/>
              <a:t>	 Achieves better accuracy than ML &amp; DL models</a:t>
            </a:r>
            <a:br>
              <a:rPr lang="en-IN" dirty="0"/>
            </a:br>
            <a:r>
              <a:rPr lang="en-IN" dirty="0"/>
              <a:t>	 Scales efficiently with Apache Spark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933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6FA7-BBCD-5C8F-D23E-C11294DD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Sigmoid Butterfly Optimization Algorithm (SBOA)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9E72-DE38-9360-886B-18E1AD68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Sigmoid Butterfly Optimization Algorithm (SBOA)</a:t>
            </a:r>
            <a:r>
              <a:rPr lang="en-US" dirty="0"/>
              <a:t> is inspired by the </a:t>
            </a:r>
            <a:r>
              <a:rPr lang="en-US" b="1" dirty="0"/>
              <a:t>Butterfly Optimization Algorithm (BOA)</a:t>
            </a:r>
            <a:r>
              <a:rPr lang="en-US" dirty="0"/>
              <a:t>, mimicking butterfly foraging behavior. It introduces a </a:t>
            </a:r>
            <a:r>
              <a:rPr lang="en-US" b="1" dirty="0"/>
              <a:t>binary transformation mechanism</a:t>
            </a:r>
            <a:r>
              <a:rPr lang="en-US" dirty="0"/>
              <a:t> for </a:t>
            </a:r>
            <a:r>
              <a:rPr lang="en-US" b="1" dirty="0"/>
              <a:t>feature selection</a:t>
            </a:r>
            <a:r>
              <a:rPr lang="en-US" dirty="0"/>
              <a:t>, reducing dataset dimensionality to </a:t>
            </a:r>
            <a:r>
              <a:rPr lang="en-US" b="1" dirty="0"/>
              <a:t>enhance computational efficiency and classification accuracy</a:t>
            </a:r>
            <a:r>
              <a:rPr lang="en-US" dirty="0"/>
              <a:t>, especially in </a:t>
            </a:r>
            <a:r>
              <a:rPr lang="en-US" b="1" dirty="0"/>
              <a:t>big data</a:t>
            </a:r>
            <a:r>
              <a:rPr lang="en-US" dirty="0"/>
              <a:t> applications.</a:t>
            </a:r>
          </a:p>
          <a:p>
            <a:r>
              <a:rPr lang="en-US" b="1" dirty="0"/>
              <a:t> How SBOA Works?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Global Search:</a:t>
            </a:r>
            <a:r>
              <a:rPr lang="en-US" dirty="0"/>
              <a:t> Explores a large feature space to identify optimal subsets using fragrance-based updates.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Local Search:</a:t>
            </a:r>
            <a:r>
              <a:rPr lang="en-US" dirty="0"/>
              <a:t> Fine-tunes selected features for </a:t>
            </a:r>
            <a:r>
              <a:rPr lang="en-US" b="1" dirty="0"/>
              <a:t>higher accuracy</a:t>
            </a:r>
            <a:r>
              <a:rPr lang="en-US" dirty="0"/>
              <a:t> and </a:t>
            </a:r>
            <a:r>
              <a:rPr lang="en-US" b="1" dirty="0"/>
              <a:t>efficient classification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36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628CB-0267-6C2E-D0AA-D246699F6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79" y="734094"/>
            <a:ext cx="11353800" cy="5041064"/>
          </a:xfrm>
        </p:spPr>
      </p:pic>
    </p:spTree>
    <p:extLst>
      <p:ext uri="{BB962C8B-B14F-4D97-AF65-F5344CB8AC3E}">
        <p14:creationId xmlns:p14="http://schemas.microsoft.com/office/powerpoint/2010/main" val="104617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EBF6-64CF-D572-C937-3E185BF5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ED23E7-156C-379A-EA5B-A60DBB3B8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51" y="140367"/>
            <a:ext cx="11439024" cy="6352508"/>
          </a:xfrm>
        </p:spPr>
      </p:pic>
    </p:spTree>
    <p:extLst>
      <p:ext uri="{BB962C8B-B14F-4D97-AF65-F5344CB8AC3E}">
        <p14:creationId xmlns:p14="http://schemas.microsoft.com/office/powerpoint/2010/main" val="228430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2417DC-5314-7CC2-5202-678F181F1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4" y="-4383"/>
            <a:ext cx="8566546" cy="45433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F118F-D9A4-11A2-3226-88319FE8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58" y="4331368"/>
            <a:ext cx="8892574" cy="23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09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0FC-CAF4-84F7-A737-9CD8A294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75000"/>
                  </a:schemeClr>
                </a:solidFill>
              </a:rPr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33A2-D67D-9011-4B56-FD4659674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Adam (Adaptive Moment Estimation)</a:t>
            </a:r>
            <a:r>
              <a:rPr lang="en-US" dirty="0"/>
              <a:t> is a popular optimization algorithm used in deep learning for </a:t>
            </a:r>
            <a:r>
              <a:rPr lang="en-US" b="1" dirty="0"/>
              <a:t>fast convergence</a:t>
            </a:r>
            <a:r>
              <a:rPr lang="en-US" dirty="0"/>
              <a:t> and </a:t>
            </a:r>
            <a:r>
              <a:rPr lang="en-US" b="1" dirty="0"/>
              <a:t>adaptive learning rates</a:t>
            </a:r>
            <a:r>
              <a:rPr lang="en-US" dirty="0"/>
              <a:t>. It combines the benefits of </a:t>
            </a:r>
            <a:r>
              <a:rPr lang="en-US" b="1" dirty="0"/>
              <a:t>Stochastic Gradient Descent (SGD)</a:t>
            </a:r>
            <a:r>
              <a:rPr lang="en-US" dirty="0"/>
              <a:t>, </a:t>
            </a:r>
            <a:r>
              <a:rPr lang="en-US" b="1" dirty="0"/>
              <a:t>Momentum</a:t>
            </a:r>
            <a:r>
              <a:rPr lang="en-US" dirty="0"/>
              <a:t>, and </a:t>
            </a:r>
            <a:r>
              <a:rPr lang="en-US" b="1" dirty="0" err="1"/>
              <a:t>RMSProp</a:t>
            </a:r>
            <a:r>
              <a:rPr lang="en-US" dirty="0"/>
              <a:t>.</a:t>
            </a:r>
          </a:p>
          <a:p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Adaptive Learning Rate</a:t>
            </a:r>
            <a:r>
              <a:rPr lang="en-US" dirty="0"/>
              <a:t>: Adjusts step size for each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Momentum</a:t>
            </a:r>
            <a:r>
              <a:rPr lang="en-US" dirty="0"/>
              <a:t>: Uses past gradients to accelerate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Bias Correction</a:t>
            </a:r>
            <a:r>
              <a:rPr lang="en-US" dirty="0"/>
              <a:t>: Corrects initial bias in moment estimates.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: Works well with </a:t>
            </a:r>
            <a:r>
              <a:rPr lang="en-US" b="1" dirty="0"/>
              <a:t>sparse gradients</a:t>
            </a:r>
            <a:r>
              <a:rPr lang="en-US" dirty="0"/>
              <a:t> and large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159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625F4D-9AF8-4C48-1985-961807528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F12FB04-6C75-EA09-2F93-E6621F0A4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0"/>
            <a:ext cx="11101137" cy="686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44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4F37-CD69-51DD-FC19-ABBAB57F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OGRU (Optimized Gated Recurrent Unit)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FF67-73C4-63B5-3E84-940C56CF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It is  improved GRU for efficient sequential data processing.</a:t>
            </a:r>
          </a:p>
          <a:p>
            <a:r>
              <a:rPr lang="en-US" dirty="0"/>
              <a:t> </a:t>
            </a: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r>
              <a:rPr lang="en-US" b="1" dirty="0"/>
              <a:t>Memory Efficiency</a:t>
            </a:r>
            <a:r>
              <a:rPr lang="en-US" dirty="0"/>
              <a:t>: Retains relevant information without vanishing gradients.</a:t>
            </a:r>
          </a:p>
          <a:p>
            <a:r>
              <a:rPr lang="en-US" b="1" dirty="0"/>
              <a:t>Reduced Parameters: </a:t>
            </a:r>
            <a:r>
              <a:rPr lang="en-US" dirty="0"/>
              <a:t>Fewer computations than traditional RNNs.</a:t>
            </a:r>
          </a:p>
          <a:p>
            <a:r>
              <a:rPr lang="en-US" b="1" dirty="0"/>
              <a:t>Optimized with Adam: </a:t>
            </a:r>
            <a:r>
              <a:rPr lang="en-US" dirty="0"/>
              <a:t>Faster convergence and improved learning.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105D-F35C-BD7D-756B-86F0EA894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8CCE-EC81-3B26-CBC8-5231343A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F0"/>
                </a:solidFill>
              </a:rPr>
              <a:t>Problem Statement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Introduction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Literature Survey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Research Gaps &amp; Limitations 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Proposed methods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Experimentation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FUTURE WORK</a:t>
            </a:r>
          </a:p>
          <a:p>
            <a:r>
              <a:rPr lang="en-IN" sz="2400" b="1" dirty="0">
                <a:solidFill>
                  <a:srgbClr val="00B0F0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9661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9B0F56-2CE4-4218-A173-5E8F0C8B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636" y="1064419"/>
            <a:ext cx="3960364" cy="4138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00A914-CF00-488A-A91C-F0F3BBD350A0}"/>
              </a:ext>
            </a:extLst>
          </p:cNvPr>
          <p:cNvSpPr txBox="1"/>
          <p:nvPr/>
        </p:nvSpPr>
        <p:spPr>
          <a:xfrm>
            <a:off x="605619" y="1611146"/>
            <a:ext cx="77392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/>
              <a:t>🔹</a:t>
            </a:r>
            <a:r>
              <a:rPr lang="en-GB" sz="2600" b="1" dirty="0"/>
              <a:t>GRU Components:</a:t>
            </a:r>
            <a:endParaRPr lang="en-GB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Reset Gate (rₜ):</a:t>
            </a:r>
            <a:r>
              <a:rPr lang="en-GB" sz="2200" dirty="0"/>
              <a:t> Determines how much past information to forget.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Update Gate (zₜ):</a:t>
            </a:r>
            <a:r>
              <a:rPr lang="en-GB" sz="2200" dirty="0"/>
              <a:t> Controls the balance between past and new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Candidate Activation (h̃ₜ):</a:t>
            </a:r>
            <a:r>
              <a:rPr lang="en-GB" sz="2200" dirty="0"/>
              <a:t> Computes new memory using </a:t>
            </a:r>
            <a:r>
              <a:rPr lang="en-GB" sz="2200" b="1" dirty="0"/>
              <a:t>tanh</a:t>
            </a:r>
            <a:r>
              <a:rPr lang="en-GB" sz="2200" dirty="0"/>
              <a:t>.</a:t>
            </a:r>
          </a:p>
          <a:p>
            <a:r>
              <a:rPr lang="en-GB" dirty="0"/>
              <a:t>🔹 </a:t>
            </a:r>
            <a:r>
              <a:rPr lang="en-GB" sz="2600" b="1" dirty="0"/>
              <a:t>Working:</a:t>
            </a:r>
            <a:br>
              <a:rPr lang="en-GB" dirty="0"/>
            </a:br>
            <a:r>
              <a:rPr lang="en-GB" sz="2400" dirty="0"/>
              <a:t>      </a:t>
            </a:r>
            <a:r>
              <a:rPr lang="en-GB" sz="2400" b="1" dirty="0"/>
              <a:t>rₜ</a:t>
            </a:r>
            <a:r>
              <a:rPr lang="en-GB" sz="2400" dirty="0"/>
              <a:t> adjusts the influence of previous hidden state </a:t>
            </a:r>
            <a:r>
              <a:rPr lang="en-GB" sz="2400" b="1" dirty="0"/>
              <a:t>hₜ₋₁</a:t>
            </a:r>
            <a:r>
              <a:rPr lang="en-GB" sz="2400" dirty="0"/>
              <a:t>.</a:t>
            </a:r>
          </a:p>
          <a:p>
            <a:r>
              <a:rPr lang="en-GB" sz="2400" b="1" dirty="0"/>
              <a:t>      zₜ</a:t>
            </a:r>
            <a:r>
              <a:rPr lang="en-GB" sz="2400" dirty="0"/>
              <a:t> decides how much of </a:t>
            </a:r>
            <a:r>
              <a:rPr lang="en-GB" sz="2400" b="1" dirty="0"/>
              <a:t>hₜ₋₁</a:t>
            </a:r>
            <a:r>
              <a:rPr lang="en-GB" sz="2400" dirty="0"/>
              <a:t> to retain.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final state </a:t>
            </a:r>
            <a:r>
              <a:rPr lang="en-GB" sz="2400" b="1" dirty="0"/>
              <a:t>hₜ</a:t>
            </a:r>
            <a:r>
              <a:rPr lang="en-GB" sz="2400" dirty="0"/>
              <a:t> blends past and new information for optimal learning.</a:t>
            </a:r>
          </a:p>
          <a:p>
            <a:r>
              <a:rPr lang="en-GB" sz="2400" dirty="0"/>
              <a:t>💡 </a:t>
            </a:r>
            <a:r>
              <a:rPr lang="en-GB" sz="2200" b="1" dirty="0"/>
              <a:t>GRU is computationally efficient and reduces vanishing gradient issues.</a:t>
            </a:r>
            <a:r>
              <a:rPr lang="en-GB" sz="22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9DA22-5D29-469E-9630-55A072129380}"/>
              </a:ext>
            </a:extLst>
          </p:cNvPr>
          <p:cNvSpPr txBox="1"/>
          <p:nvPr/>
        </p:nvSpPr>
        <p:spPr>
          <a:xfrm>
            <a:off x="718901" y="500063"/>
            <a:ext cx="1133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Gated Recurrent Unit (GRU) - Structure &amp; Function</a:t>
            </a:r>
          </a:p>
        </p:txBody>
      </p:sp>
    </p:spTree>
    <p:extLst>
      <p:ext uri="{BB962C8B-B14F-4D97-AF65-F5344CB8AC3E}">
        <p14:creationId xmlns:p14="http://schemas.microsoft.com/office/powerpoint/2010/main" val="2452947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9B8B0-6A95-059F-5492-96AE1E65A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37" y="259097"/>
            <a:ext cx="11277600" cy="6350250"/>
          </a:xfrm>
        </p:spPr>
      </p:pic>
    </p:spTree>
    <p:extLst>
      <p:ext uri="{BB962C8B-B14F-4D97-AF65-F5344CB8AC3E}">
        <p14:creationId xmlns:p14="http://schemas.microsoft.com/office/powerpoint/2010/main" val="3448305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8400-E8DA-3008-55D8-729261F0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375D-76D6-FCB4-B9F1-9E0AA0F6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Experimental Setup and Evaluation Metrics</a:t>
            </a:r>
          </a:p>
          <a:p>
            <a:r>
              <a:rPr lang="en-IN" b="1" dirty="0"/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Datasets Used: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Epsilon Dataset:</a:t>
            </a:r>
            <a:r>
              <a:rPr lang="en-IN" dirty="0"/>
              <a:t> 400,000 training samples, 100,000 testing samples, 2000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ECBDL14-ROS Dataset:</a:t>
            </a:r>
            <a:r>
              <a:rPr lang="en-IN" dirty="0"/>
              <a:t> 65 million training samples, 2.8 million testing samples, 631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Implementation Environment: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Apache Spark for distributed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 with TensorFlow and Spark </a:t>
            </a:r>
            <a:r>
              <a:rPr lang="en-IN" dirty="0" err="1"/>
              <a:t>MLlib</a:t>
            </a:r>
            <a:r>
              <a:rPr lang="en-IN" dirty="0"/>
              <a:t>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Accuracy, AUC Score, Training Runtime, Feature Reduction Efficiency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504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5C9A54-2216-1337-0292-34B0735E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93" y="0"/>
            <a:ext cx="10700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96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46B7-7F12-317B-D804-57C8FA0C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FUTURE WORK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142-20BC-F891-5A43-3E93940E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Potential Improvements:  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Density-Based Clustering</a:t>
            </a:r>
            <a:r>
              <a:rPr lang="en-US" dirty="0"/>
              <a:t>: Integrate clustering techniques to improve feature selection.    </a:t>
            </a:r>
          </a:p>
          <a:p>
            <a:r>
              <a:rPr lang="en-US" b="1" dirty="0"/>
              <a:t>Application to Other Domains</a:t>
            </a:r>
            <a:r>
              <a:rPr lang="en-US" dirty="0"/>
              <a:t>: Test the model in healthcare, finance, and IoT.    </a:t>
            </a:r>
          </a:p>
          <a:p>
            <a:r>
              <a:rPr lang="en-US" b="1" dirty="0"/>
              <a:t>Hyperparameter Optimization</a:t>
            </a:r>
            <a:r>
              <a:rPr lang="en-US" dirty="0"/>
              <a:t>: Explore advanced optimization techniques for GRU.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79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1F54-426A-449D-99B1-9AECAAEF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792A2-1018-4361-A326-CD8E476EE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46196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🔹 Proposed SBOA-OGRU Model: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SBOA</a:t>
            </a:r>
            <a:r>
              <a:rPr lang="en-IN" sz="2600" dirty="0"/>
              <a:t> optimally selects relevant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OGRU</a:t>
            </a:r>
            <a:r>
              <a:rPr lang="en-IN" sz="2600" dirty="0"/>
              <a:t> improves classification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Adam Optimizer</a:t>
            </a:r>
            <a:r>
              <a:rPr lang="en-IN" sz="2600" dirty="0"/>
              <a:t> fine-tunes GRU parameters.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0" indent="0">
              <a:buNone/>
            </a:pPr>
            <a:r>
              <a:rPr lang="en-IN" b="1" dirty="0"/>
              <a:t>🔹 Performance &amp; Scalability: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Apache Spark ensures efficient Big Data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Achieved 94.88% AUC</a:t>
            </a:r>
            <a:r>
              <a:rPr lang="en-IN" sz="2600" dirty="0"/>
              <a:t> on Epsilon &amp; ECBDL14-ROS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0" indent="0">
              <a:buNone/>
            </a:pPr>
            <a:r>
              <a:rPr lang="en-IN" sz="3100" dirty="0"/>
              <a:t>🔹 </a:t>
            </a:r>
            <a:r>
              <a:rPr lang="en-IN" sz="3100" b="1" dirty="0"/>
              <a:t>Future Enhancements:</a:t>
            </a:r>
            <a:endParaRPr lang="en-IN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Density-based clustering</a:t>
            </a:r>
            <a:r>
              <a:rPr lang="en-IN" dirty="0"/>
              <a:t> for better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Exploring Transformer models</a:t>
            </a:r>
            <a:r>
              <a:rPr lang="en-IN" dirty="0"/>
              <a:t> for further optimization.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849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40AB-C7AB-E994-146A-2F64B34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0CBD3-55E5-0F65-6B80-75B093BE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References: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Khan et al. (2018) - Two-stage big data analytics framework.    </a:t>
            </a:r>
          </a:p>
          <a:p>
            <a:r>
              <a:rPr lang="en-US" dirty="0"/>
              <a:t> Nair &amp; Shetty (2018) - Spark-based machine learning for streaming data.    </a:t>
            </a:r>
          </a:p>
          <a:p>
            <a:r>
              <a:rPr lang="en-US" dirty="0"/>
              <a:t> </a:t>
            </a:r>
            <a:r>
              <a:rPr lang="en-US" dirty="0" err="1"/>
              <a:t>Hbibi</a:t>
            </a:r>
            <a:r>
              <a:rPr lang="en-US" dirty="0"/>
              <a:t> &amp; Barka (2016) - Big data frameworks and issues.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392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FBB1-44B7-74BC-45B8-04B24A2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29822"/>
          </a:xfrm>
        </p:spPr>
        <p:txBody>
          <a:bodyPr>
            <a:noAutofit/>
          </a:bodyPr>
          <a:lstStyle/>
          <a:p>
            <a:r>
              <a:rPr lang="en-IN" sz="162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222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454B-3E83-7D71-1E80-51025822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C18B-34CB-7D97-6D0D-386BCABF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Big data is rapidly growing, requiring efficient classification techniques.</a:t>
            </a:r>
          </a:p>
          <a:p>
            <a:r>
              <a:rPr lang="en-US" dirty="0"/>
              <a:t>Traditional machine learning models such as SVM, Logistic Regression, and Naïve Bayes struggle with large-scale datasets.</a:t>
            </a:r>
          </a:p>
          <a:p>
            <a:r>
              <a:rPr lang="en-US" dirty="0"/>
              <a:t>Feature selection is essential for improving accuracy and reducing computational costs.</a:t>
            </a:r>
          </a:p>
          <a:p>
            <a:r>
              <a:rPr lang="en-US" dirty="0"/>
              <a:t>Apache Spark provides distributed processing but has limitations in classification efficiency.</a:t>
            </a:r>
          </a:p>
          <a:p>
            <a:r>
              <a:rPr lang="en-IN" dirty="0"/>
              <a:t>Need for an optimized approach combining feature selection and deep learning for better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71676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628-798B-4E45-3A31-13EDE70B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Introduction to Big Data Analytics</a:t>
            </a:r>
            <a:endParaRPr lang="en-IN" sz="4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C4F7-89C5-1E93-9B02-BABFC8025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Big Data Analytics:</a:t>
            </a:r>
            <a:r>
              <a:rPr lang="en-US" dirty="0"/>
              <a:t> The process of analyzing large datasets to extract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Challenges:</a:t>
            </a:r>
            <a:r>
              <a:rPr lang="en-US" dirty="0"/>
              <a:t> 1)High-dimensional data   2)Long processing times</a:t>
            </a:r>
          </a:p>
          <a:p>
            <a:pPr marL="457200" lvl="1" indent="0">
              <a:buNone/>
            </a:pPr>
            <a:r>
              <a:rPr lang="en-US" dirty="0"/>
              <a:t>		   3)Inefficiency of traditional classifiers</a:t>
            </a:r>
          </a:p>
          <a:p>
            <a:r>
              <a:rPr lang="en-US" b="1" dirty="0"/>
              <a:t>Apache Spark:</a:t>
            </a:r>
            <a:r>
              <a:rPr lang="en-US" dirty="0"/>
              <a:t> A distributed computing framework that enables scalable data processing.</a:t>
            </a:r>
          </a:p>
          <a:p>
            <a:r>
              <a:rPr lang="en-US" b="1" dirty="0"/>
              <a:t>Proposed Model:</a:t>
            </a:r>
            <a:r>
              <a:rPr lang="en-US" dirty="0"/>
              <a:t> SBOA-OGRU, which integrates:</a:t>
            </a:r>
          </a:p>
          <a:p>
            <a:pPr lvl="1"/>
            <a:r>
              <a:rPr lang="en-US" b="1" dirty="0"/>
              <a:t>Sigmoid Butterfly Optimization Algorithm (SBOA)</a:t>
            </a:r>
            <a:r>
              <a:rPr lang="en-US" dirty="0"/>
              <a:t> for feature selection.</a:t>
            </a:r>
          </a:p>
          <a:p>
            <a:pPr lvl="1"/>
            <a:r>
              <a:rPr lang="en-US" b="1" dirty="0"/>
              <a:t>Optimized Gated Recurrent Unit (OGRU)</a:t>
            </a:r>
            <a:r>
              <a:rPr lang="en-US" dirty="0"/>
              <a:t> for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251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0408-3F52-8AB9-B0BE-AEFC7673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CC28-C5E1-AA52-0A4E-4C62FBD0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Existing Approaches:</a:t>
            </a:r>
          </a:p>
          <a:p>
            <a:pPr lvl="1"/>
            <a:r>
              <a:rPr lang="en-US" dirty="0"/>
              <a:t>Feature selection methods such as PCA, Genetic Algorithm, and Particle Swarm Optimization.</a:t>
            </a:r>
          </a:p>
          <a:p>
            <a:pPr lvl="1"/>
            <a:r>
              <a:rPr lang="en-US" dirty="0"/>
              <a:t>Traditional ML classifiers (SVM, Decision Trees, Naïve Bayes, Logistic Regression) have limitations in handling large data.</a:t>
            </a:r>
            <a:endParaRPr lang="en-IN" b="1" dirty="0"/>
          </a:p>
          <a:p>
            <a:r>
              <a:rPr lang="en-IN" dirty="0"/>
              <a:t>Deep Learning Models:</a:t>
            </a:r>
            <a:endParaRPr lang="en-IN" b="1" dirty="0"/>
          </a:p>
          <a:p>
            <a:pPr lvl="1"/>
            <a:r>
              <a:rPr lang="en-US" dirty="0"/>
              <a:t>RNNs and GRUs provide better feature extraction but require optimization.</a:t>
            </a:r>
            <a:endParaRPr lang="en-IN" b="1" dirty="0"/>
          </a:p>
          <a:p>
            <a:r>
              <a:rPr lang="en-IN" dirty="0"/>
              <a:t>Need for Optimization:</a:t>
            </a:r>
            <a:endParaRPr lang="en-IN" b="1" dirty="0"/>
          </a:p>
          <a:p>
            <a:pPr lvl="1"/>
            <a:r>
              <a:rPr lang="en-US" dirty="0"/>
              <a:t>Metaheuristic algorithms can improve feature selection, leading to better accuracy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51201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6F20-522D-FA05-033D-A536F946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Existing Approaches for Big Data Classification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0099-1213-09F3-3AA4-C23D69FD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Feature Selection Methods</a:t>
            </a:r>
            <a:r>
              <a:rPr lang="en-IN" dirty="0"/>
              <a:t>: PCA GA, PSO</a:t>
            </a:r>
          </a:p>
          <a:p>
            <a:r>
              <a:rPr lang="en-IN" b="1" dirty="0"/>
              <a:t>Traditional ML Classifiers:</a:t>
            </a:r>
            <a:r>
              <a:rPr lang="en-IN" dirty="0"/>
              <a:t> SVM, Decision Trees, Naive Bayes, Logistic</a:t>
            </a:r>
          </a:p>
          <a:p>
            <a:pPr marL="0" indent="0">
              <a:buNone/>
            </a:pPr>
            <a:r>
              <a:rPr lang="en-IN" dirty="0"/>
              <a:t>	Regression</a:t>
            </a:r>
          </a:p>
          <a:p>
            <a:r>
              <a:rPr lang="en-IN" b="1" dirty="0"/>
              <a:t>Deep Learning Approaches: </a:t>
            </a:r>
            <a:r>
              <a:rPr lang="en-IN" dirty="0"/>
              <a:t>RNNs and GRUs for sequential data</a:t>
            </a:r>
          </a:p>
          <a:p>
            <a:pPr marL="0" indent="0">
              <a:buNone/>
            </a:pPr>
            <a:r>
              <a:rPr lang="en-IN" dirty="0"/>
              <a:t>	processing</a:t>
            </a:r>
          </a:p>
          <a:p>
            <a:r>
              <a:rPr lang="en-IN" b="1" dirty="0"/>
              <a:t>Challenges in Existing Approaches:</a:t>
            </a:r>
            <a:r>
              <a:rPr lang="en-IN" dirty="0"/>
              <a:t> Computational inefficiency, lack	of real-time performance, overfitting, poor scalability</a:t>
            </a:r>
          </a:p>
        </p:txBody>
      </p:sp>
    </p:spTree>
    <p:extLst>
      <p:ext uri="{BB962C8B-B14F-4D97-AF65-F5344CB8AC3E}">
        <p14:creationId xmlns:p14="http://schemas.microsoft.com/office/powerpoint/2010/main" val="315098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00CF-6E29-1ED1-C19F-E058E70A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Feature Selection Methods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7BBE1-0767-A42E-D6B7-2C6135B67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F758B7-A01C-60A7-B6FE-88438FE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1459833"/>
            <a:ext cx="11454063" cy="514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2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BF6B-074D-25C6-6B47-02B0C077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Traditional ML Classifiers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CB0D5-F726-F36B-1A65-21D63E7F7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684" y="1379621"/>
            <a:ext cx="10924674" cy="5113254"/>
          </a:xfrm>
        </p:spPr>
      </p:pic>
    </p:spTree>
    <p:extLst>
      <p:ext uri="{BB962C8B-B14F-4D97-AF65-F5344CB8AC3E}">
        <p14:creationId xmlns:p14="http://schemas.microsoft.com/office/powerpoint/2010/main" val="2113222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0382-F572-5F27-2C07-92DBEC77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Deep learning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4046E-ED52-D49B-5657-D400965E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2" y="1556084"/>
            <a:ext cx="11726778" cy="4936791"/>
          </a:xfrm>
        </p:spPr>
      </p:pic>
    </p:spTree>
    <p:extLst>
      <p:ext uri="{BB962C8B-B14F-4D97-AF65-F5344CB8AC3E}">
        <p14:creationId xmlns:p14="http://schemas.microsoft.com/office/powerpoint/2010/main" val="192707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1005</Words>
  <Application>Microsoft Office PowerPoint</Application>
  <PresentationFormat>Widescreen</PresentationFormat>
  <Paragraphs>130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Title: Deep Learning Model for Big Data Classification in Apache Spark Environment</vt:lpstr>
      <vt:lpstr>CONTENTS:</vt:lpstr>
      <vt:lpstr>Problem Statement</vt:lpstr>
      <vt:lpstr>Introduction to Big Data Analytics</vt:lpstr>
      <vt:lpstr>Literature Survey</vt:lpstr>
      <vt:lpstr>Existing Approaches for Big Data Classification</vt:lpstr>
      <vt:lpstr>Feature Selection Methods</vt:lpstr>
      <vt:lpstr>Traditional ML Classifiers</vt:lpstr>
      <vt:lpstr>Deep learning model</vt:lpstr>
      <vt:lpstr>Research Gaps and Limitations</vt:lpstr>
      <vt:lpstr>Research Gaps &amp; Limitations </vt:lpstr>
      <vt:lpstr>Proposed methods</vt:lpstr>
      <vt:lpstr>Sigmoid Butterfly Optimization Algorithm (SBOA)</vt:lpstr>
      <vt:lpstr>PowerPoint Presentation</vt:lpstr>
      <vt:lpstr>PowerPoint Presentation</vt:lpstr>
      <vt:lpstr>PowerPoint Presentation</vt:lpstr>
      <vt:lpstr>Adam optimizer</vt:lpstr>
      <vt:lpstr>PowerPoint Presentation</vt:lpstr>
      <vt:lpstr>OGRU (Optimized Gated Recurrent Unit) </vt:lpstr>
      <vt:lpstr>PowerPoint Presentation</vt:lpstr>
      <vt:lpstr>PowerPoint Presentation</vt:lpstr>
      <vt:lpstr>Experimentation</vt:lpstr>
      <vt:lpstr>PowerPoint Presentation</vt:lpstr>
      <vt:lpstr>FUTURE WORK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Deep Learning Model for Big Data Classification in Apache Spark Environment</dc:title>
  <dc:creator>shashi kumar</dc:creator>
  <cp:lastModifiedBy>GNANESWAR GEDDA</cp:lastModifiedBy>
  <cp:revision>8</cp:revision>
  <dcterms:created xsi:type="dcterms:W3CDTF">2025-03-07T16:58:38Z</dcterms:created>
  <dcterms:modified xsi:type="dcterms:W3CDTF">2025-03-09T21:00:39Z</dcterms:modified>
</cp:coreProperties>
</file>