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59" r:id="rId6"/>
    <p:sldId id="260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89" autoAdjust="0"/>
    <p:restoredTop sz="88610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7E55C-EC4C-49B6-8624-EC2974A85858}" type="datetimeFigureOut">
              <a:rPr lang="en-US" smtClean="0"/>
              <a:pPr/>
              <a:t>4/26/2018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F162B-BF2D-4476-89A6-7F8ED8ED025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F162B-BF2D-4476-89A6-7F8ED8ED0258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F162B-BF2D-4476-89A6-7F8ED8ED0258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1219200"/>
            <a:ext cx="487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 descr="Td5Ea9rp_400x40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4600" y="381000"/>
            <a:ext cx="914400" cy="838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43600" y="60198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dirty="0" smtClean="0"/>
              <a:t>-Shashi Shivaraju</a:t>
            </a:r>
          </a:p>
        </p:txBody>
      </p:sp>
      <p:pic>
        <p:nvPicPr>
          <p:cNvPr id="14" name="Picture 13" descr="51MSHmZ5w+L._SX466_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200" y="1981200"/>
            <a:ext cx="4114800" cy="4114800"/>
          </a:xfrm>
          <a:prstGeom prst="rect">
            <a:avLst/>
          </a:prstGeom>
        </p:spPr>
      </p:pic>
      <p:pic>
        <p:nvPicPr>
          <p:cNvPr id="16" name="Picture 15" descr="running-silhouettes-vector-illustration-33631804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905000"/>
            <a:ext cx="3429000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219200"/>
            <a:ext cx="4495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000" b="1" dirty="0" smtClean="0"/>
              <a:t> Xiaomi Mi Band 2</a:t>
            </a:r>
            <a:r>
              <a:rPr lang="en-IN" sz="2000" dirty="0" smtClean="0"/>
              <a:t> is wearable activity tracker/fitness tracker.</a:t>
            </a:r>
          </a:p>
          <a:p>
            <a:pPr>
              <a:buFont typeface="Wingdings" pitchFamily="2" charset="2"/>
              <a:buChar char="Ø"/>
            </a:pPr>
            <a:endParaRPr lang="en-IN" sz="2000" dirty="0" smtClean="0"/>
          </a:p>
          <a:p>
            <a:pPr>
              <a:buFont typeface="Wingdings" pitchFamily="2" charset="2"/>
              <a:buChar char="Ø"/>
            </a:pPr>
            <a:r>
              <a:rPr lang="en-IN" sz="2000" dirty="0" smtClean="0"/>
              <a:t>An </a:t>
            </a:r>
            <a:r>
              <a:rPr lang="en-IN" sz="2000" b="1" dirty="0" smtClean="0"/>
              <a:t>activity tracker/fitness tracker</a:t>
            </a:r>
            <a:r>
              <a:rPr lang="en-IN" sz="2000" dirty="0" smtClean="0"/>
              <a:t>, is a device or application for monitoring and tracking fitness-related parameters. </a:t>
            </a:r>
          </a:p>
          <a:p>
            <a:endParaRPr lang="en-IN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It is a fitness device that you wear on your wrist like a watch.</a:t>
            </a:r>
          </a:p>
          <a:p>
            <a:endParaRPr lang="en-US" sz="20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000" dirty="0" smtClean="0"/>
              <a:t>It was released on 7 June, 2016 as a successor to Xiaomi Mi Band 1s and is the latest release in the Mi Band product line.</a:t>
            </a:r>
          </a:p>
          <a:p>
            <a:endParaRPr lang="en-US" sz="20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000" dirty="0" smtClean="0"/>
              <a:t> Retail price is </a:t>
            </a:r>
            <a:r>
              <a:rPr lang="en-IN" sz="2000" b="1" dirty="0" smtClean="0"/>
              <a:t>$30 </a:t>
            </a:r>
            <a:endParaRPr lang="en-IN" sz="2000" b="1" dirty="0"/>
          </a:p>
        </p:txBody>
      </p:sp>
      <p:pic>
        <p:nvPicPr>
          <p:cNvPr id="6" name="Picture 5" descr="s5Vi9t9X8niEZ88UcbdeZc-480-8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143000"/>
            <a:ext cx="4114800" cy="2514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" y="228600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latin typeface="+mj-lt"/>
              </a:rPr>
              <a:t>Introduction</a:t>
            </a:r>
            <a:endParaRPr lang="en-IN" sz="4000" b="1" dirty="0">
              <a:latin typeface="+mj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3733800"/>
            <a:ext cx="216693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1" y="3733800"/>
            <a:ext cx="2209799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029200" y="6324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Mi Band 1s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20000" y="6324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Mi Band 2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06674"/>
            <a:ext cx="2209799" cy="3351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4060898"/>
            <a:ext cx="762000" cy="119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5512291"/>
            <a:ext cx="762000" cy="1117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228600" y="228600"/>
            <a:ext cx="601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latin typeface="+mj-lt"/>
              </a:rPr>
              <a:t>Motivation &amp; </a:t>
            </a:r>
            <a:r>
              <a:rPr lang="en-IN" sz="4000" b="1" dirty="0" smtClean="0"/>
              <a:t>Metrics</a:t>
            </a:r>
            <a:endParaRPr lang="en-IN" sz="4000" b="1" dirty="0">
              <a:latin typeface="+mj-lt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76600" y="5512291"/>
            <a:ext cx="762000" cy="1117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67200" y="5512291"/>
            <a:ext cx="838200" cy="1117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76600" y="4060898"/>
            <a:ext cx="762000" cy="119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67201" y="4060898"/>
            <a:ext cx="838200" cy="119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5410200" y="3276600"/>
            <a:ext cx="3581400" cy="3307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b="1" dirty="0" smtClean="0"/>
              <a:t> Metrics :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IN" dirty="0" smtClean="0"/>
              <a:t>Mi Band 2 using its internal sensors to monitor users physical activity and provides estimated metrics summarizing the  step count, linear distance and the calories burnt due to physical activity.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IN" dirty="0" smtClean="0"/>
              <a:t> It also provides data which describes users sleep pattern and variation in their heart rate.</a:t>
            </a:r>
          </a:p>
        </p:txBody>
      </p:sp>
      <p:pic>
        <p:nvPicPr>
          <p:cNvPr id="28" name="Picture 27" descr="114324391-Converted_Healthy_Lifestyle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914400"/>
            <a:ext cx="5486400" cy="251520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486400" y="762610"/>
            <a:ext cx="35052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400" b="1" dirty="0" smtClean="0"/>
              <a:t>Motivation</a:t>
            </a:r>
            <a:r>
              <a:rPr lang="en-IN" sz="2000" b="1" dirty="0" smtClean="0"/>
              <a:t>: </a:t>
            </a:r>
            <a:r>
              <a:rPr lang="en-IN" sz="2000" dirty="0" smtClean="0"/>
              <a:t>Low cost wearable device for health conscious individuals &amp; athletes to assist them in maintaining good physical health by monitoring their physical activities and rest.</a:t>
            </a:r>
          </a:p>
          <a:p>
            <a:pPr algn="just"/>
            <a:endParaRPr lang="en-I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latin typeface="+mj-lt"/>
              </a:rPr>
              <a:t>System Design: Block Representation </a:t>
            </a:r>
            <a:endParaRPr lang="en-IN" sz="4000" b="1" dirty="0">
              <a:latin typeface="+mj-lt"/>
            </a:endParaRPr>
          </a:p>
        </p:txBody>
      </p:sp>
      <p:pic>
        <p:nvPicPr>
          <p:cNvPr id="7" name="Picture 6" descr="block_diagram_da14681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209800"/>
            <a:ext cx="2819400" cy="3558173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3533775"/>
            <a:ext cx="170497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505200" y="1752600"/>
            <a:ext cx="320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IN" sz="1400" b="1" dirty="0" smtClean="0"/>
              <a:t>Dialog DA14681 Low Power Chip - </a:t>
            </a:r>
            <a:r>
              <a:rPr lang="en-IN" sz="1400" b="1" dirty="0" smtClean="0">
                <a:solidFill>
                  <a:srgbClr val="FF0000"/>
                </a:solidFill>
              </a:rPr>
              <a:t>$2.56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91400" y="320040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Mi Fit App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543800" y="2362200"/>
            <a:ext cx="1447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0.42" OLED</a:t>
            </a:r>
          </a:p>
          <a:p>
            <a:r>
              <a:rPr lang="en-IN" sz="1600" dirty="0" smtClean="0"/>
              <a:t>70 x 40 Pixels - </a:t>
            </a:r>
            <a:r>
              <a:rPr lang="en-IN" sz="1600" b="1" dirty="0" smtClean="0">
                <a:solidFill>
                  <a:srgbClr val="FF0000"/>
                </a:solidFill>
              </a:rPr>
              <a:t>$2.5</a:t>
            </a:r>
            <a:r>
              <a:rPr lang="en-IN" sz="1600" dirty="0" smtClean="0"/>
              <a:t> </a:t>
            </a:r>
            <a:endParaRPr lang="en-IN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" y="1752600"/>
            <a:ext cx="18288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3-Axis</a:t>
            </a:r>
            <a:r>
              <a:rPr lang="en-IN" sz="1600" dirty="0" smtClean="0"/>
              <a:t>   </a:t>
            </a:r>
            <a:r>
              <a:rPr lang="en-IN" sz="1400" dirty="0" smtClean="0"/>
              <a:t>Accelerometer</a:t>
            </a:r>
          </a:p>
          <a:p>
            <a:r>
              <a:rPr lang="en-IN" sz="1600" b="1" dirty="0" smtClean="0"/>
              <a:t> ADI-ADXL362-</a:t>
            </a:r>
            <a:r>
              <a:rPr lang="en-IN" sz="1400" b="1" dirty="0" smtClean="0">
                <a:solidFill>
                  <a:srgbClr val="FF0000"/>
                </a:solidFill>
              </a:rPr>
              <a:t>$4.87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52800" y="1676400"/>
            <a:ext cx="33528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705600" y="4495800"/>
            <a:ext cx="609600" cy="158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543800" y="2057400"/>
            <a:ext cx="876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Display</a:t>
            </a:r>
            <a:endParaRPr lang="en-IN" b="1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705600" y="2514600"/>
            <a:ext cx="838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43" descr="bluetooth-logo-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81800" y="3962400"/>
            <a:ext cx="457200" cy="42672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52400" y="1447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Motion Sensor</a:t>
            </a:r>
            <a:endParaRPr lang="en-IN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981200" y="2133600"/>
            <a:ext cx="1371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52400" y="5105400"/>
            <a:ext cx="228536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400" b="1" dirty="0" smtClean="0"/>
              <a:t>Winbond W25X20CL </a:t>
            </a:r>
            <a:r>
              <a:rPr lang="en-IN" sz="1400" b="1" dirty="0" smtClean="0">
                <a:solidFill>
                  <a:srgbClr val="FF0000"/>
                </a:solidFill>
              </a:rPr>
              <a:t>–$0.46</a:t>
            </a:r>
          </a:p>
          <a:p>
            <a:r>
              <a:rPr lang="en-IN" sz="1400" b="1" smtClean="0"/>
              <a:t>256 kB Serial  Flash Memory</a:t>
            </a:r>
            <a:endParaRPr lang="en-IN" sz="1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228600" y="4800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Memory</a:t>
            </a:r>
            <a:endParaRPr lang="en-IN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4191000" y="1371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      SoC</a:t>
            </a:r>
            <a:endParaRPr lang="en-IN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228600" y="3124200"/>
            <a:ext cx="1828800" cy="584775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Photoelectric  PPG sensor - </a:t>
            </a:r>
            <a:r>
              <a:rPr lang="en-IN" sz="1400" b="1" dirty="0" smtClean="0">
                <a:solidFill>
                  <a:srgbClr val="FF0000"/>
                </a:solidFill>
              </a:rPr>
              <a:t>$3.67</a:t>
            </a:r>
            <a:r>
              <a:rPr lang="en-IN" sz="1600" dirty="0" smtClean="0"/>
              <a:t> </a:t>
            </a:r>
            <a:endParaRPr lang="en-IN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152400" y="25146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Proximity Sensor &amp; Heart Rate Monitor</a:t>
            </a:r>
            <a:endParaRPr lang="en-IN" b="1" dirty="0"/>
          </a:p>
        </p:txBody>
      </p:sp>
      <p:cxnSp>
        <p:nvCxnSpPr>
          <p:cNvPr id="88" name="Straight Arrow Connector 87"/>
          <p:cNvCxnSpPr>
            <a:stCxn id="85" idx="3"/>
          </p:cNvCxnSpPr>
          <p:nvPr/>
        </p:nvCxnSpPr>
        <p:spPr>
          <a:xfrm>
            <a:off x="2057400" y="3416588"/>
            <a:ext cx="1295400" cy="1241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28600" y="3810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Power Supply</a:t>
            </a:r>
            <a:endParaRPr lang="en-IN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228600" y="4114800"/>
            <a:ext cx="2057400" cy="584775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70 mA Lithium polymer battery - </a:t>
            </a:r>
            <a:r>
              <a:rPr lang="en-IN" sz="1400" b="1" dirty="0" smtClean="0">
                <a:solidFill>
                  <a:srgbClr val="FF0000"/>
                </a:solidFill>
              </a:rPr>
              <a:t>$4.5</a:t>
            </a:r>
            <a:r>
              <a:rPr lang="en-IN" sz="1600" b="1" dirty="0" smtClean="0"/>
              <a:t> </a:t>
            </a:r>
            <a:endParaRPr lang="en-IN" sz="1600" b="1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2286000" y="4419600"/>
            <a:ext cx="1066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438400" y="5257800"/>
            <a:ext cx="914400" cy="158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62400" y="6248400"/>
            <a:ext cx="2362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 smtClean="0"/>
              <a:t>Mi Firmware v1.01.81 </a:t>
            </a:r>
            <a:endParaRPr lang="en-IN" b="1" dirty="0"/>
          </a:p>
        </p:txBody>
      </p:sp>
      <p:cxnSp>
        <p:nvCxnSpPr>
          <p:cNvPr id="46" name="Straight Arrow Connector 45"/>
          <p:cNvCxnSpPr>
            <a:stCxn id="17" idx="2"/>
          </p:cNvCxnSpPr>
          <p:nvPr/>
        </p:nvCxnSpPr>
        <p:spPr>
          <a:xfrm rot="5400000">
            <a:off x="4800600" y="6019800"/>
            <a:ext cx="457200" cy="158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228600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latin typeface="+mj-lt"/>
              </a:rPr>
              <a:t>Teardown - External</a:t>
            </a:r>
            <a:endParaRPr lang="en-IN" sz="4000" b="1" dirty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371600"/>
            <a:ext cx="3505200" cy="2612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htb1cx_rkpxxxxcyaxxxq6xxfxxxq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4267200"/>
            <a:ext cx="3733800" cy="2133600"/>
          </a:xfrm>
          <a:prstGeom prst="rect">
            <a:avLst/>
          </a:prstGeom>
        </p:spPr>
      </p:pic>
      <p:pic>
        <p:nvPicPr>
          <p:cNvPr id="9" name="Picture 8" descr="Original-Xiaomi-Mi-Band-1S-pulse-miband-1-600x60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1371600"/>
            <a:ext cx="2514600" cy="251460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200" y="3962400"/>
            <a:ext cx="2590800" cy="2525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1000" y="914400"/>
            <a:ext cx="2209799" cy="3351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3657600" y="1066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Mi Core -Front View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629400" y="1066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Mi Core -Rear View</a:t>
            </a:r>
            <a:endParaRPr lang="en-IN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04800" y="63246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Thermoplastic elastomer</a:t>
            </a:r>
            <a:r>
              <a:rPr lang="en-IN" sz="1600" dirty="0" smtClean="0"/>
              <a:t> </a:t>
            </a:r>
            <a:r>
              <a:rPr lang="en-IN" sz="1600" b="1" dirty="0" smtClean="0"/>
              <a:t>aluminium alloy Band -</a:t>
            </a:r>
            <a:r>
              <a:rPr lang="en-IN" sz="1600" b="1" dirty="0" smtClean="0">
                <a:solidFill>
                  <a:srgbClr val="FF0000"/>
                </a:solidFill>
              </a:rPr>
              <a:t>$0.59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00" y="63246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USB charger - </a:t>
            </a:r>
            <a:r>
              <a:rPr lang="en-IN" sz="1600" b="1" dirty="0" smtClean="0">
                <a:solidFill>
                  <a:srgbClr val="FF0000"/>
                </a:solidFill>
              </a:rPr>
              <a:t>$0.55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52800" y="39624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Plastic &amp; aluminium alloy Body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latin typeface="+mj-lt"/>
              </a:rPr>
              <a:t>Teardown - Internal </a:t>
            </a:r>
            <a:endParaRPr lang="en-IN" sz="4000" b="1" dirty="0"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581400"/>
            <a:ext cx="9144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 rot="5400000" flipH="1" flipV="1">
            <a:off x="838200" y="2667000"/>
            <a:ext cx="1219200" cy="91440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800" y="37338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Dialog DA14681 Low Power SoC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5400000" flipH="1" flipV="1">
            <a:off x="7810500" y="4914900"/>
            <a:ext cx="1143000" cy="1588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48600" y="5486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Vibrator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29200" y="593467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70 mA Lithium 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polymer battery</a:t>
            </a:r>
          </a:p>
          <a:p>
            <a:endParaRPr lang="en-IN" dirty="0"/>
          </a:p>
        </p:txBody>
      </p:sp>
      <p:cxnSp>
        <p:nvCxnSpPr>
          <p:cNvPr id="26" name="Straight Arrow Connector 25"/>
          <p:cNvCxnSpPr>
            <a:stCxn id="24" idx="1"/>
          </p:cNvCxnSpPr>
          <p:nvPr/>
        </p:nvCxnSpPr>
        <p:spPr>
          <a:xfrm rot="10800000">
            <a:off x="3581400" y="5867401"/>
            <a:ext cx="1447800" cy="528935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48400" y="2819400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3-Axis</a:t>
            </a:r>
            <a:r>
              <a:rPr lang="en-IN" sz="2000" b="1" dirty="0" smtClean="0">
                <a:solidFill>
                  <a:srgbClr val="FF0000"/>
                </a:solidFill>
              </a:rPr>
              <a:t>   </a:t>
            </a:r>
            <a:r>
              <a:rPr lang="en-IN" b="1" dirty="0" smtClean="0">
                <a:solidFill>
                  <a:srgbClr val="FF0000"/>
                </a:solidFill>
              </a:rPr>
              <a:t>Accelerometer</a:t>
            </a:r>
          </a:p>
          <a:p>
            <a:r>
              <a:rPr lang="en-IN" sz="2000" b="1" dirty="0" smtClean="0">
                <a:solidFill>
                  <a:srgbClr val="FF0000"/>
                </a:solidFill>
              </a:rPr>
              <a:t> ADI-ADXL362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30" idx="1"/>
          </p:cNvCxnSpPr>
          <p:nvPr/>
        </p:nvCxnSpPr>
        <p:spPr>
          <a:xfrm rot="10800000">
            <a:off x="5410200" y="2590801"/>
            <a:ext cx="838200" cy="582543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09600" y="1752600"/>
            <a:ext cx="685800" cy="30480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0" y="15240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</a:t>
            </a:r>
            <a:r>
              <a:rPr lang="en-IN" b="1" dirty="0" smtClean="0">
                <a:solidFill>
                  <a:srgbClr val="FF0000"/>
                </a:solidFill>
              </a:rPr>
              <a:t>PCB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16200000" flipV="1">
            <a:off x="4191000" y="3048000"/>
            <a:ext cx="1219200" cy="60960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0800000" flipV="1">
            <a:off x="3657600" y="3962400"/>
            <a:ext cx="1447800" cy="30480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05400" y="3810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0.42" OLED Display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09800"/>
            <a:ext cx="4267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28600" y="228600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latin typeface="+mj-lt"/>
              </a:rPr>
              <a:t>Teardown - Internal </a:t>
            </a:r>
            <a:endParaRPr lang="en-IN" sz="4000" b="1" dirty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209800"/>
            <a:ext cx="422910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/>
          <p:nvPr/>
        </p:nvCxnSpPr>
        <p:spPr>
          <a:xfrm rot="16200000" flipH="1">
            <a:off x="4610100" y="1714500"/>
            <a:ext cx="2133600" cy="160020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2590800" y="1447800"/>
            <a:ext cx="2286000" cy="137160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57600" y="1066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Photoelectric  PPG  sensor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20" name="Picture 19" descr="mi-band-2-sc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4724400"/>
            <a:ext cx="4800600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latin typeface="+mj-lt"/>
              </a:rPr>
              <a:t>SWOT Analysis</a:t>
            </a:r>
            <a:endParaRPr lang="en-IN" sz="40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219200"/>
            <a:ext cx="441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IN" b="1" dirty="0" smtClean="0"/>
              <a:t>Strength : </a:t>
            </a:r>
          </a:p>
          <a:p>
            <a:pPr algn="just">
              <a:buFont typeface="Wingdings" pitchFamily="2" charset="2"/>
              <a:buChar char="§"/>
            </a:pPr>
            <a:r>
              <a:rPr lang="en-IN" dirty="0" smtClean="0"/>
              <a:t>Low cost – Value for money </a:t>
            </a:r>
          </a:p>
          <a:p>
            <a:pPr algn="just"/>
            <a:r>
              <a:rPr lang="en-IN" dirty="0" smtClean="0"/>
              <a:t>(Mi -</a:t>
            </a:r>
            <a:r>
              <a:rPr lang="en-IN" b="1" dirty="0" smtClean="0"/>
              <a:t>$30</a:t>
            </a:r>
            <a:r>
              <a:rPr lang="en-IN" dirty="0" smtClean="0"/>
              <a:t> Vs Fitbit - </a:t>
            </a:r>
            <a:r>
              <a:rPr lang="en-IN" b="1" dirty="0" smtClean="0"/>
              <a:t>$100 </a:t>
            </a:r>
            <a:r>
              <a:rPr lang="en-IN" dirty="0" smtClean="0"/>
              <a:t>for similar specs)</a:t>
            </a:r>
          </a:p>
          <a:p>
            <a:pPr algn="just">
              <a:buFont typeface="Wingdings" pitchFamily="2" charset="2"/>
              <a:buChar char="§"/>
            </a:pPr>
            <a:r>
              <a:rPr lang="en-IN" dirty="0" smtClean="0"/>
              <a:t>Good Battery life - Standby time of 20 days</a:t>
            </a:r>
          </a:p>
          <a:p>
            <a:pPr algn="just">
              <a:buFont typeface="Wingdings" pitchFamily="2" charset="2"/>
              <a:buChar char="§"/>
            </a:pPr>
            <a:r>
              <a:rPr lang="en-IN" dirty="0" smtClean="0"/>
              <a:t>IP67 Water &amp; Dust resistant</a:t>
            </a:r>
          </a:p>
          <a:p>
            <a:pPr algn="just">
              <a:buFont typeface="Wingdings" pitchFamily="2" charset="2"/>
              <a:buChar char="§"/>
            </a:pPr>
            <a:r>
              <a:rPr lang="en-IN" dirty="0" smtClean="0"/>
              <a:t>Compatible with native Mi Fit and 3</a:t>
            </a:r>
            <a:r>
              <a:rPr lang="en-IN" baseline="30000" dirty="0" smtClean="0"/>
              <a:t>rd</a:t>
            </a:r>
            <a:r>
              <a:rPr lang="en-IN" dirty="0" smtClean="0"/>
              <a:t>party apps like Google Fit.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6800" y="1219200"/>
            <a:ext cx="381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IN" b="1" dirty="0" smtClean="0"/>
              <a:t>Weakness : </a:t>
            </a:r>
          </a:p>
          <a:p>
            <a:pPr algn="just">
              <a:buFont typeface="Wingdings" pitchFamily="2" charset="2"/>
              <a:buChar char="§"/>
            </a:pPr>
            <a:r>
              <a:rPr lang="en-IN" dirty="0" smtClean="0"/>
              <a:t>Inaccurate Metrics – Sensor data can be inaccurate &amp; Algorithms involve certain level of guessing.</a:t>
            </a:r>
          </a:p>
          <a:p>
            <a:pPr algn="just">
              <a:buFont typeface="Wingdings" pitchFamily="2" charset="2"/>
              <a:buChar char="§"/>
            </a:pPr>
            <a:r>
              <a:rPr lang="en-IN" dirty="0" smtClean="0"/>
              <a:t>Supports only Static Heart Rate Monitoring.</a:t>
            </a:r>
          </a:p>
          <a:p>
            <a:pPr algn="just">
              <a:buFont typeface="Wingdings" pitchFamily="2" charset="2"/>
              <a:buChar char="§"/>
            </a:pPr>
            <a:r>
              <a:rPr lang="en-IN" dirty="0" smtClean="0"/>
              <a:t>Device Design is subpar </a:t>
            </a:r>
            <a:r>
              <a:rPr lang="en-IN" smtClean="0"/>
              <a:t>&amp; it is </a:t>
            </a:r>
            <a:r>
              <a:rPr lang="en-IN" dirty="0" smtClean="0"/>
              <a:t>built using cheap plastic.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3657600"/>
            <a:ext cx="381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IN" b="1" dirty="0" smtClean="0"/>
              <a:t>Opportunities: </a:t>
            </a:r>
          </a:p>
          <a:p>
            <a:pPr algn="just">
              <a:buFont typeface="Wingdings" pitchFamily="2" charset="2"/>
              <a:buChar char="§"/>
            </a:pPr>
            <a:r>
              <a:rPr lang="en-IN" dirty="0" smtClean="0"/>
              <a:t>Incorporate </a:t>
            </a:r>
            <a:r>
              <a:rPr lang="en-IN" b="1" dirty="0" smtClean="0"/>
              <a:t>GPS</a:t>
            </a:r>
            <a:r>
              <a:rPr lang="en-IN" dirty="0" smtClean="0"/>
              <a:t> tracking.</a:t>
            </a:r>
          </a:p>
          <a:p>
            <a:pPr algn="just">
              <a:buFont typeface="Wingdings" pitchFamily="2" charset="2"/>
              <a:buChar char="§"/>
            </a:pPr>
            <a:r>
              <a:rPr lang="en-IN" dirty="0" smtClean="0"/>
              <a:t>Improve Algorithms to reduce errors.</a:t>
            </a:r>
          </a:p>
          <a:p>
            <a:pPr algn="just">
              <a:buFont typeface="Wingdings" pitchFamily="2" charset="2"/>
              <a:buChar char="§"/>
            </a:pPr>
            <a:r>
              <a:rPr lang="en-IN" dirty="0" smtClean="0"/>
              <a:t>Provide user calibration option to improve  accuracy.  </a:t>
            </a:r>
          </a:p>
          <a:p>
            <a:pPr algn="just">
              <a:buFont typeface="Wingdings" pitchFamily="2" charset="2"/>
              <a:buChar char="§"/>
            </a:pPr>
            <a:r>
              <a:rPr lang="en-IN" dirty="0" smtClean="0"/>
              <a:t>Support Dynamic Heart Rate Monitor.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3581400"/>
            <a:ext cx="381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IN" b="1" dirty="0" smtClean="0"/>
              <a:t>Threats: </a:t>
            </a:r>
          </a:p>
          <a:p>
            <a:pPr algn="just">
              <a:buFont typeface="Wingdings" pitchFamily="2" charset="2"/>
              <a:buChar char="§"/>
            </a:pPr>
            <a:r>
              <a:rPr lang="en-IN" dirty="0" smtClean="0"/>
              <a:t>Smart Shoes – claim better physical activity tracking.</a:t>
            </a:r>
          </a:p>
          <a:p>
            <a:pPr algn="just">
              <a:buFont typeface="Wingdings" pitchFamily="2" charset="2"/>
              <a:buChar char="§"/>
            </a:pPr>
            <a:r>
              <a:rPr lang="en-IN" dirty="0" smtClean="0"/>
              <a:t>Smart watches – have necessary hardware to implement all the functions of activity tracker along with premium design.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57150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Conclusion : Mi Band 2 is a low cost device for assisting users to live more active 		      lifestyles and not for the accurate data collection. </a:t>
            </a:r>
          </a:p>
          <a:p>
            <a:r>
              <a:rPr lang="en-IN" b="1" dirty="0" smtClean="0"/>
              <a:t>	      Its a good buy for motivation not data.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ny-questio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2078</TotalTime>
  <Words>386</Words>
  <Application>Microsoft Office PowerPoint</Application>
  <PresentationFormat>On-screen Show (4:3)</PresentationFormat>
  <Paragraphs>76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ShashiKumar HonnahalliShivaraju</dc:creator>
  <cp:lastModifiedBy>ShashiKumar HonnahalliShivaraju</cp:lastModifiedBy>
  <cp:revision>218</cp:revision>
  <dcterms:created xsi:type="dcterms:W3CDTF">2006-08-16T00:00:00Z</dcterms:created>
  <dcterms:modified xsi:type="dcterms:W3CDTF">2018-04-26T07:30:54Z</dcterms:modified>
</cp:coreProperties>
</file>