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5" r:id="rId8"/>
    <p:sldId id="274" r:id="rId9"/>
    <p:sldId id="275" r:id="rId10"/>
    <p:sldId id="264" r:id="rId11"/>
    <p:sldId id="267" r:id="rId12"/>
    <p:sldId id="260" r:id="rId13"/>
    <p:sldId id="268" r:id="rId14"/>
    <p:sldId id="269" r:id="rId15"/>
    <p:sldId id="270" r:id="rId16"/>
    <p:sldId id="271" r:id="rId17"/>
    <p:sldId id="272" r:id="rId18"/>
    <p:sldId id="266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C402-EB2D-407B-9D85-E0265616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7A577-8A8B-467C-BBF2-6D0E2B536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34B2-8523-444D-9785-FE9ACA9E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B7A6-10C2-419A-812D-D40A5234F755}" type="datetimeFigureOut">
              <a:rPr lang="en-SG" smtClean="0"/>
              <a:t>3/12/2018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E9BBE-607B-45E9-90BE-AAA04E0D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BD0DC-B387-44EF-BC25-D2B518BA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409-895D-4148-AC00-CDA013E991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879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7188-B90D-4BDE-A6BC-B5CFE2E5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1D72C-5A7E-47B0-A718-9284B568D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8D58D-BE72-4919-8AD9-3936E82E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B7A6-10C2-419A-812D-D40A5234F755}" type="datetimeFigureOut">
              <a:rPr lang="en-SG" smtClean="0"/>
              <a:t>3/12/2018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02D74-23D2-45C0-AE48-23BF011B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A07E-F82C-4CB4-85E8-0F10B2DE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409-895D-4148-AC00-CDA013E991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584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BD2DCE-186A-465D-A6DF-8EA76A121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DEA6D-F75A-45FC-9E24-06907AFBD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669BA-158A-4A4B-9E99-7C361B67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B7A6-10C2-419A-812D-D40A5234F755}" type="datetimeFigureOut">
              <a:rPr lang="en-SG" smtClean="0"/>
              <a:t>3/12/2018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D985C-B8EB-4C92-B9A2-C2AD1049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744C-C839-4823-9D7D-6709FF87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409-895D-4148-AC00-CDA013E991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583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99DA-21D4-424C-A810-138E7868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EF1B9-53A8-40FB-A944-032A4B15C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7B8E1-CAE7-4528-9242-FCAE3DF8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B7A6-10C2-419A-812D-D40A5234F755}" type="datetimeFigureOut">
              <a:rPr lang="en-SG" smtClean="0"/>
              <a:t>3/12/2018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D446A-B00C-4F25-A8C5-7B29FBB1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1F074-1BEE-46D5-A51C-55BE596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409-895D-4148-AC00-CDA013E991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333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865C-63F0-45BE-8275-2E0625B0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02503-EE2C-45DC-B53B-7F9308F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988A6-F82D-404A-BF65-8D0E934C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B7A6-10C2-419A-812D-D40A5234F755}" type="datetimeFigureOut">
              <a:rPr lang="en-SG" smtClean="0"/>
              <a:t>3/12/2018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B1FF-AB32-43AD-9D77-449BC9BF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08CA0-4E77-4C05-9234-C921BA63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409-895D-4148-AC00-CDA013E991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9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95F8-CFF6-41CB-8C6C-AB3149D3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3826-B6E4-405E-BE35-88115B8AF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F544F-D972-4D85-AACE-B42CEFE35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E5693-1EA0-4DA9-8E42-0F2F52C1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B7A6-10C2-419A-812D-D40A5234F755}" type="datetimeFigureOut">
              <a:rPr lang="en-SG" smtClean="0"/>
              <a:t>3/12/2018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8F1CD-B138-49B9-9333-87FA18F1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3763F-4C29-4ACA-B3F1-63DCD609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409-895D-4148-AC00-CDA013E991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7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C782-011F-428D-9FF0-68629451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1C7A8-9764-486B-91AC-B72C7AC9D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31303-F196-443B-8F30-CF81083FD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01646-1F70-482F-9D9D-CAFBE8DCA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0E696-96B4-451C-92DE-75E4E8D02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858A5-5EE2-4F8B-87DA-411A1902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B7A6-10C2-419A-812D-D40A5234F755}" type="datetimeFigureOut">
              <a:rPr lang="en-SG" smtClean="0"/>
              <a:t>3/12/2018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068F2-22AD-44D9-BCDE-3CCE1213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9B56F-0208-4D3B-950B-1767534A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409-895D-4148-AC00-CDA013E991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174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D859-ADEF-4CFF-B367-2DF5639D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62D04-7EA0-46D4-AE4B-59112676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B7A6-10C2-419A-812D-D40A5234F755}" type="datetimeFigureOut">
              <a:rPr lang="en-SG" smtClean="0"/>
              <a:t>3/12/2018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EE94B-590D-4297-8B44-E4B05449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42CE5-1DDD-4BA1-935B-41C444BE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409-895D-4148-AC00-CDA013E991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632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612AA-6B4C-43D7-A70D-B18397B1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B7A6-10C2-419A-812D-D40A5234F755}" type="datetimeFigureOut">
              <a:rPr lang="en-SG" smtClean="0"/>
              <a:t>3/12/2018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B0CB3-2896-4631-9A84-EF53FAE1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027A2-3C94-4E90-873E-8BEBAB17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409-895D-4148-AC00-CDA013E991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952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A528-108E-4E1C-8000-842ED0C26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D7C16-A44A-439E-87A5-01409A60F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90E76-039B-4BA2-BD9F-034F4A369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CA20B-0611-48ED-A40E-C4FBAABF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B7A6-10C2-419A-812D-D40A5234F755}" type="datetimeFigureOut">
              <a:rPr lang="en-SG" smtClean="0"/>
              <a:t>3/12/2018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AA6-6770-4842-9CDF-BF75CAFA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CFFCD-B57A-415B-8FEE-8527B34C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409-895D-4148-AC00-CDA013E991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966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445C-D37F-4DCC-867D-D24B2DB3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171B5-E376-446B-BC67-62282F690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A2506-79F2-4A37-9119-8E2F2C7CC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B8FA9-46A8-4C07-9DE8-271883AD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B7A6-10C2-419A-812D-D40A5234F755}" type="datetimeFigureOut">
              <a:rPr lang="en-SG" smtClean="0"/>
              <a:t>3/12/2018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83C0C-52D9-4964-AC12-BF19373E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2D3B9-6313-4DD3-9090-5FF7658A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409-895D-4148-AC00-CDA013E991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79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BC025-3663-4E24-BFE2-5C85A2C2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9B942-EC67-434F-A729-F8644DE4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19100-6773-4A07-BCD9-783F527A9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B7A6-10C2-419A-812D-D40A5234F755}" type="datetimeFigureOut">
              <a:rPr lang="en-SG" smtClean="0"/>
              <a:t>3/12/2018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DC85A-A865-4F78-A4E4-ADAE69EE5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AB265-73A1-47D1-B172-5DB9A0C79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5409-895D-4148-AC00-CDA013E991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890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4152-E872-4115-84B0-F3B3B0A12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SG"/>
              <a:t>Overlapping Finite Elements in JULIA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ED372-8581-47C3-80BF-8DD5CA0F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SG"/>
              <a:t>18.337 Final Project Presentation</a:t>
            </a:r>
          </a:p>
          <a:p>
            <a:endParaRPr lang="en-SG"/>
          </a:p>
          <a:p>
            <a:r>
              <a:rPr lang="en-SG"/>
              <a:t>Angus Foo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41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9D4770-DFDF-4F62-8EF7-1EEB158E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Dependencies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21355C-38A0-4DC8-B356-E0E3D94CC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Current</a:t>
            </a:r>
          </a:p>
          <a:p>
            <a:pPr lvl="1"/>
            <a:r>
              <a:rPr lang="en-SG" dirty="0" err="1"/>
              <a:t>LinearAlgebra</a:t>
            </a:r>
            <a:endParaRPr lang="en-SG" dirty="0"/>
          </a:p>
          <a:p>
            <a:pPr lvl="1"/>
            <a:r>
              <a:rPr lang="en-SG" dirty="0" err="1"/>
              <a:t>SparseArrays</a:t>
            </a:r>
            <a:endParaRPr lang="en-SG" dirty="0"/>
          </a:p>
          <a:p>
            <a:pPr lvl="1"/>
            <a:r>
              <a:rPr lang="en-SG" dirty="0" err="1"/>
              <a:t>ArrayFire</a:t>
            </a:r>
            <a:endParaRPr lang="en-SG" dirty="0"/>
          </a:p>
          <a:p>
            <a:pPr lvl="1"/>
            <a:r>
              <a:rPr lang="en-SG" dirty="0"/>
              <a:t>Plots/</a:t>
            </a:r>
            <a:r>
              <a:rPr lang="en-SG" dirty="0" err="1"/>
              <a:t>PyPlots</a:t>
            </a:r>
            <a:endParaRPr lang="en-SG" dirty="0"/>
          </a:p>
          <a:p>
            <a:pPr lvl="1"/>
            <a:r>
              <a:rPr lang="en-SG" dirty="0" err="1"/>
              <a:t>Base.Threads</a:t>
            </a:r>
            <a:endParaRPr lang="en-SG" dirty="0"/>
          </a:p>
          <a:p>
            <a:r>
              <a:rPr lang="en-SG" dirty="0"/>
              <a:t>Future</a:t>
            </a:r>
          </a:p>
          <a:p>
            <a:pPr lvl="1"/>
            <a:r>
              <a:rPr lang="en-SG" dirty="0" err="1"/>
              <a:t>LightGraphs</a:t>
            </a:r>
            <a:endParaRPr lang="en-SG" dirty="0"/>
          </a:p>
          <a:p>
            <a:pPr lvl="1"/>
            <a:r>
              <a:rPr lang="en-SG" dirty="0" err="1"/>
              <a:t>gmsh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299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BCD-415D-4CD9-AA3C-42268A45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4E419-5851-484B-AE3B-03D3E846B99E}"/>
              </a:ext>
            </a:extLst>
          </p:cNvPr>
          <p:cNvSpPr txBox="1"/>
          <p:nvPr/>
        </p:nvSpPr>
        <p:spPr>
          <a:xfrm>
            <a:off x="1805246" y="5380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AA6298-A259-447A-B1DB-05A057F21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218" y="1438093"/>
            <a:ext cx="3354439" cy="41722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F4D450-0D58-4B94-AF9D-6F749D711164}"/>
              </a:ext>
            </a:extLst>
          </p:cNvPr>
          <p:cNvCxnSpPr/>
          <p:nvPr/>
        </p:nvCxnSpPr>
        <p:spPr>
          <a:xfrm>
            <a:off x="2421170" y="3688317"/>
            <a:ext cx="1720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431B0C-92DB-4178-A91C-A828886F2910}"/>
              </a:ext>
            </a:extLst>
          </p:cNvPr>
          <p:cNvSpPr txBox="1"/>
          <p:nvPr/>
        </p:nvSpPr>
        <p:spPr>
          <a:xfrm>
            <a:off x="392353" y="5700896"/>
            <a:ext cx="25266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Bathe, K.J (2014). Finite Element Procedures.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A9055A-5D8F-4CD6-8ED9-D43B74FB4FC8}"/>
              </a:ext>
            </a:extLst>
          </p:cNvPr>
          <p:cNvSpPr txBox="1"/>
          <p:nvPr/>
        </p:nvSpPr>
        <p:spPr>
          <a:xfrm>
            <a:off x="1288620" y="5904862"/>
            <a:ext cx="4856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Naïve implementations of sparse matrix solvers (using LDL factorization) in FORTRAN and C++, using ~100 lines of code.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373A04-C788-4120-9E1B-D55391D5CAC6}"/>
              </a:ext>
            </a:extLst>
          </p:cNvPr>
          <p:cNvSpPr txBox="1"/>
          <p:nvPr/>
        </p:nvSpPr>
        <p:spPr>
          <a:xfrm>
            <a:off x="4586161" y="5704111"/>
            <a:ext cx="2491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Original implementation of OFE code in C++.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FFB7E6-D98B-416A-A032-6341E0726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3367"/>
            <a:ext cx="3438525" cy="3009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C200E4-8360-493E-9AE9-9839F02DE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955" y="1260904"/>
            <a:ext cx="3550741" cy="44399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E2FA1B-1548-4DB4-80B9-CC4C4A29A2EC}"/>
              </a:ext>
            </a:extLst>
          </p:cNvPr>
          <p:cNvSpPr txBox="1"/>
          <p:nvPr/>
        </p:nvSpPr>
        <p:spPr>
          <a:xfrm>
            <a:off x="8013290" y="3524221"/>
            <a:ext cx="42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VS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214-B9FC-4A16-8E1B-20063AE395EF}"/>
              </a:ext>
            </a:extLst>
          </p:cNvPr>
          <p:cNvSpPr/>
          <p:nvPr/>
        </p:nvSpPr>
        <p:spPr>
          <a:xfrm>
            <a:off x="9527458" y="4188542"/>
            <a:ext cx="488045" cy="127819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9F807D-FAC4-44DC-96C3-F3978706D759}"/>
              </a:ext>
            </a:extLst>
          </p:cNvPr>
          <p:cNvSpPr txBox="1"/>
          <p:nvPr/>
        </p:nvSpPr>
        <p:spPr>
          <a:xfrm>
            <a:off x="8884989" y="6043361"/>
            <a:ext cx="2914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One backslash operation in JULIA (and MATLAB)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3D6A98-EA68-4EAF-9BD8-2F28ADDAB201}"/>
              </a:ext>
            </a:extLst>
          </p:cNvPr>
          <p:cNvSpPr txBox="1"/>
          <p:nvPr/>
        </p:nvSpPr>
        <p:spPr>
          <a:xfrm>
            <a:off x="9129396" y="5700895"/>
            <a:ext cx="2573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Current implementation of OFE code in JULIA.</a:t>
            </a:r>
          </a:p>
        </p:txBody>
      </p:sp>
    </p:spTree>
    <p:extLst>
      <p:ext uri="{BB962C8B-B14F-4D97-AF65-F5344CB8AC3E}">
        <p14:creationId xmlns:p14="http://schemas.microsoft.com/office/powerpoint/2010/main" val="333586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9C25-D0DC-4315-B196-08DB4172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AC85-C3C6-42D5-930D-E91736AE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Solving for a 20200x20200 matrix for traditional FEM</a:t>
            </a:r>
          </a:p>
          <a:p>
            <a:pPr lvl="1"/>
            <a:r>
              <a:rPr lang="en-SG" dirty="0"/>
              <a:t>JULIA is much faster in most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4A64A-04DE-4703-B162-BF54BF49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71" y="4785996"/>
            <a:ext cx="5257800" cy="1704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129ACD-852F-4F3A-89C0-60868B818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71" y="2884397"/>
            <a:ext cx="6868886" cy="171722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8F9AFE-1A87-43EB-AF37-5F0626931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33898"/>
              </p:ext>
            </p:extLst>
          </p:nvPr>
        </p:nvGraphicFramePr>
        <p:xfrm>
          <a:off x="7927945" y="4001294"/>
          <a:ext cx="3600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22730204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1038655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91709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C++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JULIA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85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Input Phase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4.66s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0.334s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40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Stiffness Matrix Calculation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0.148s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3.23s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1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Matrix Solve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3.24s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0.263s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6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2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Total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8.05s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3.83s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703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24284A9-28F3-4DF2-B3C7-E615D6275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538" y="1697701"/>
            <a:ext cx="2756719" cy="20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9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CC2D-24BB-4716-9600-1DFA9756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35FB-B655-4541-879B-0FE9F9804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SG" dirty="0"/>
              <a:t>Analysis of output</a:t>
            </a:r>
          </a:p>
          <a:p>
            <a:pPr lvl="1"/>
            <a:r>
              <a:rPr lang="en-SG" dirty="0"/>
              <a:t>Better productivity on JULIA 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79278E0-C208-4ACF-9EF9-0BA4E83ABB1D}"/>
              </a:ext>
            </a:extLst>
          </p:cNvPr>
          <p:cNvGrpSpPr/>
          <p:nvPr/>
        </p:nvGrpSpPr>
        <p:grpSpPr>
          <a:xfrm>
            <a:off x="6578560" y="728419"/>
            <a:ext cx="5172643" cy="2474167"/>
            <a:chOff x="4190960" y="677619"/>
            <a:chExt cx="5172643" cy="24741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D1E2A90-17E9-4E73-AADF-D1945C05BC34}"/>
                </a:ext>
              </a:extLst>
            </p:cNvPr>
            <p:cNvGrpSpPr/>
            <p:nvPr/>
          </p:nvGrpSpPr>
          <p:grpSpPr>
            <a:xfrm>
              <a:off x="4190960" y="1055176"/>
              <a:ext cx="1940640" cy="2081279"/>
              <a:chOff x="7494270" y="742796"/>
              <a:chExt cx="2400290" cy="257424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A01895D-2166-4528-B783-EAB27DF3B3E7}"/>
                  </a:ext>
                </a:extLst>
              </p:cNvPr>
              <p:cNvSpPr/>
              <p:nvPr/>
            </p:nvSpPr>
            <p:spPr>
              <a:xfrm>
                <a:off x="7728156" y="1344562"/>
                <a:ext cx="2035277" cy="1691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1115939A-A2D9-4A66-ACD8-8C213C923142}"/>
                  </a:ext>
                </a:extLst>
              </p:cNvPr>
              <p:cNvSpPr/>
              <p:nvPr/>
            </p:nvSpPr>
            <p:spPr>
              <a:xfrm>
                <a:off x="7614102" y="3045005"/>
                <a:ext cx="228108" cy="19664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6E11B9B-1071-484D-AC32-10DCFA142AF0}"/>
                  </a:ext>
                </a:extLst>
              </p:cNvPr>
              <p:cNvCxnSpPr/>
              <p:nvPr/>
            </p:nvCxnSpPr>
            <p:spPr>
              <a:xfrm>
                <a:off x="7494270" y="3246120"/>
                <a:ext cx="4876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14A44F6-D220-464D-A5D6-106B501C42B5}"/>
                  </a:ext>
                </a:extLst>
              </p:cNvPr>
              <p:cNvCxnSpPr/>
              <p:nvPr/>
            </p:nvCxnSpPr>
            <p:spPr>
              <a:xfrm flipH="1">
                <a:off x="7494270" y="3241650"/>
                <a:ext cx="38100" cy="69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FC5CB76-2F55-4D67-B164-695C38D29AC4}"/>
                  </a:ext>
                </a:extLst>
              </p:cNvPr>
              <p:cNvCxnSpPr/>
              <p:nvPr/>
            </p:nvCxnSpPr>
            <p:spPr>
              <a:xfrm flipH="1">
                <a:off x="7535136" y="3246120"/>
                <a:ext cx="38100" cy="69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932B078-E98F-428D-8A73-7791E7E7B03B}"/>
                  </a:ext>
                </a:extLst>
              </p:cNvPr>
              <p:cNvCxnSpPr/>
              <p:nvPr/>
            </p:nvCxnSpPr>
            <p:spPr>
              <a:xfrm flipH="1">
                <a:off x="7585956" y="3241650"/>
                <a:ext cx="38100" cy="69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B35B3AC-8747-490C-94C6-7F8873CF269C}"/>
                  </a:ext>
                </a:extLst>
              </p:cNvPr>
              <p:cNvCxnSpPr/>
              <p:nvPr/>
            </p:nvCxnSpPr>
            <p:spPr>
              <a:xfrm flipH="1">
                <a:off x="7636776" y="3242665"/>
                <a:ext cx="38100" cy="69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37E2C35-5161-465E-A9C3-8665D5CB4647}"/>
                  </a:ext>
                </a:extLst>
              </p:cNvPr>
              <p:cNvCxnSpPr/>
              <p:nvPr/>
            </p:nvCxnSpPr>
            <p:spPr>
              <a:xfrm flipH="1">
                <a:off x="7677642" y="3243325"/>
                <a:ext cx="38100" cy="69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AD8A962-8907-4F14-89B1-1B4C25B0F5F7}"/>
                  </a:ext>
                </a:extLst>
              </p:cNvPr>
              <p:cNvCxnSpPr/>
              <p:nvPr/>
            </p:nvCxnSpPr>
            <p:spPr>
              <a:xfrm flipH="1">
                <a:off x="7728462" y="3242665"/>
                <a:ext cx="38100" cy="69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962F9D3-70CE-43AF-9F7A-F9A1939BE5B4}"/>
                  </a:ext>
                </a:extLst>
              </p:cNvPr>
              <p:cNvCxnSpPr/>
              <p:nvPr/>
            </p:nvCxnSpPr>
            <p:spPr>
              <a:xfrm flipH="1">
                <a:off x="7768344" y="3246781"/>
                <a:ext cx="38100" cy="69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12E0141-75FA-4D99-952C-EDE65235769B}"/>
                  </a:ext>
                </a:extLst>
              </p:cNvPr>
              <p:cNvCxnSpPr/>
              <p:nvPr/>
            </p:nvCxnSpPr>
            <p:spPr>
              <a:xfrm flipH="1">
                <a:off x="7819164" y="3247796"/>
                <a:ext cx="38100" cy="69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6C7A145-8232-4DCD-8354-1FFC10610185}"/>
                  </a:ext>
                </a:extLst>
              </p:cNvPr>
              <p:cNvCxnSpPr/>
              <p:nvPr/>
            </p:nvCxnSpPr>
            <p:spPr>
              <a:xfrm flipH="1">
                <a:off x="7860030" y="3244646"/>
                <a:ext cx="38100" cy="69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BB706B8-0A7E-4183-A257-5441CAFC339F}"/>
                  </a:ext>
                </a:extLst>
              </p:cNvPr>
              <p:cNvCxnSpPr/>
              <p:nvPr/>
            </p:nvCxnSpPr>
            <p:spPr>
              <a:xfrm flipH="1">
                <a:off x="7910850" y="3243986"/>
                <a:ext cx="38100" cy="69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50BA9CC0-FC15-4F10-A049-8665223C7D40}"/>
                  </a:ext>
                </a:extLst>
              </p:cNvPr>
              <p:cNvSpPr/>
              <p:nvPr/>
            </p:nvSpPr>
            <p:spPr>
              <a:xfrm>
                <a:off x="9644555" y="3045005"/>
                <a:ext cx="228108" cy="19664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326272C-0955-4F13-9E7B-CEF115CB2CE9}"/>
                  </a:ext>
                </a:extLst>
              </p:cNvPr>
              <p:cNvSpPr/>
              <p:nvPr/>
            </p:nvSpPr>
            <p:spPr>
              <a:xfrm>
                <a:off x="9621695" y="3245460"/>
                <a:ext cx="69235" cy="692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4B2E2AF-2DAF-4241-BCDD-3A4EA474CB63}"/>
                  </a:ext>
                </a:extLst>
              </p:cNvPr>
              <p:cNvSpPr/>
              <p:nvPr/>
            </p:nvSpPr>
            <p:spPr>
              <a:xfrm>
                <a:off x="9825325" y="3241655"/>
                <a:ext cx="69235" cy="692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1F385D5-D75C-43EF-8521-23B612E5BA8D}"/>
                  </a:ext>
                </a:extLst>
              </p:cNvPr>
              <p:cNvSpPr/>
              <p:nvPr/>
            </p:nvSpPr>
            <p:spPr>
              <a:xfrm>
                <a:off x="9723991" y="3241655"/>
                <a:ext cx="69235" cy="692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AF8646C-8FC3-4B6F-A06F-BDCEB75A5724}"/>
                  </a:ext>
                </a:extLst>
              </p:cNvPr>
              <p:cNvCxnSpPr/>
              <p:nvPr/>
            </p:nvCxnSpPr>
            <p:spPr>
              <a:xfrm flipV="1">
                <a:off x="7736614" y="1158240"/>
                <a:ext cx="0" cy="1863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3CC8DAD-0CE6-45F9-86D8-D3F80FE3FE84}"/>
                  </a:ext>
                </a:extLst>
              </p:cNvPr>
              <p:cNvCxnSpPr/>
              <p:nvPr/>
            </p:nvCxnSpPr>
            <p:spPr>
              <a:xfrm flipV="1">
                <a:off x="7864658" y="1158240"/>
                <a:ext cx="0" cy="1863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92D0A42-390C-4228-B0CB-B6D2E5F4AFB9}"/>
                  </a:ext>
                </a:extLst>
              </p:cNvPr>
              <p:cNvCxnSpPr/>
              <p:nvPr/>
            </p:nvCxnSpPr>
            <p:spPr>
              <a:xfrm flipV="1">
                <a:off x="7989570" y="1158240"/>
                <a:ext cx="0" cy="1863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973AC89-F045-42A4-8CAA-BEFB436596E5}"/>
                  </a:ext>
                </a:extLst>
              </p:cNvPr>
              <p:cNvCxnSpPr/>
              <p:nvPr/>
            </p:nvCxnSpPr>
            <p:spPr>
              <a:xfrm flipV="1">
                <a:off x="8112534" y="1158240"/>
                <a:ext cx="0" cy="1863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F25D2F8-51FC-468B-9095-2BAA1B56873A}"/>
                  </a:ext>
                </a:extLst>
              </p:cNvPr>
              <p:cNvCxnSpPr/>
              <p:nvPr/>
            </p:nvCxnSpPr>
            <p:spPr>
              <a:xfrm flipV="1">
                <a:off x="8240578" y="1158240"/>
                <a:ext cx="0" cy="1863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6D1311F-06F6-4BFD-BA4B-A9FDF2275785}"/>
                  </a:ext>
                </a:extLst>
              </p:cNvPr>
              <p:cNvCxnSpPr/>
              <p:nvPr/>
            </p:nvCxnSpPr>
            <p:spPr>
              <a:xfrm flipV="1">
                <a:off x="8365490" y="1158240"/>
                <a:ext cx="0" cy="1863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E287A9C-B4F5-452F-A3E7-6480C73A7056}"/>
                  </a:ext>
                </a:extLst>
              </p:cNvPr>
              <p:cNvCxnSpPr/>
              <p:nvPr/>
            </p:nvCxnSpPr>
            <p:spPr>
              <a:xfrm flipV="1">
                <a:off x="8493534" y="1158240"/>
                <a:ext cx="0" cy="1863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700AFE8-0D79-44CA-8AF0-58032E65CC1E}"/>
                  </a:ext>
                </a:extLst>
              </p:cNvPr>
              <p:cNvCxnSpPr/>
              <p:nvPr/>
            </p:nvCxnSpPr>
            <p:spPr>
              <a:xfrm flipV="1">
                <a:off x="8621578" y="1158240"/>
                <a:ext cx="0" cy="1863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8456AC55-8AA1-47A7-8586-CA2BD564683F}"/>
                  </a:ext>
                </a:extLst>
              </p:cNvPr>
              <p:cNvCxnSpPr/>
              <p:nvPr/>
            </p:nvCxnSpPr>
            <p:spPr>
              <a:xfrm flipV="1">
                <a:off x="8746490" y="1158240"/>
                <a:ext cx="0" cy="1863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2F5C30A-749D-4288-B050-FC1C25CAC6F9}"/>
                  </a:ext>
                </a:extLst>
              </p:cNvPr>
              <p:cNvCxnSpPr/>
              <p:nvPr/>
            </p:nvCxnSpPr>
            <p:spPr>
              <a:xfrm flipV="1">
                <a:off x="8869454" y="1158240"/>
                <a:ext cx="0" cy="1863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E79BD1E-1AE1-48E2-8087-44EA8486F238}"/>
                  </a:ext>
                </a:extLst>
              </p:cNvPr>
              <p:cNvCxnSpPr/>
              <p:nvPr/>
            </p:nvCxnSpPr>
            <p:spPr>
              <a:xfrm flipV="1">
                <a:off x="8997498" y="1158240"/>
                <a:ext cx="0" cy="1863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B63D33A-3012-407D-9E1F-3038BB65BCAA}"/>
                  </a:ext>
                </a:extLst>
              </p:cNvPr>
              <p:cNvCxnSpPr/>
              <p:nvPr/>
            </p:nvCxnSpPr>
            <p:spPr>
              <a:xfrm flipV="1">
                <a:off x="9122410" y="1158240"/>
                <a:ext cx="0" cy="1863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E94528C-193F-4BAC-BF22-BCD15E6B355B}"/>
                  </a:ext>
                </a:extLst>
              </p:cNvPr>
              <p:cNvCxnSpPr/>
              <p:nvPr/>
            </p:nvCxnSpPr>
            <p:spPr>
              <a:xfrm flipV="1">
                <a:off x="9251407" y="1158240"/>
                <a:ext cx="0" cy="1863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0E8F527-1CE9-4CAE-9222-2FCD81AF828B}"/>
                  </a:ext>
                </a:extLst>
              </p:cNvPr>
              <p:cNvCxnSpPr/>
              <p:nvPr/>
            </p:nvCxnSpPr>
            <p:spPr>
              <a:xfrm flipV="1">
                <a:off x="9379451" y="1158240"/>
                <a:ext cx="0" cy="1863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0399DEF-B7C9-4292-8EF3-DBE926A571DC}"/>
                  </a:ext>
                </a:extLst>
              </p:cNvPr>
              <p:cNvCxnSpPr/>
              <p:nvPr/>
            </p:nvCxnSpPr>
            <p:spPr>
              <a:xfrm flipV="1">
                <a:off x="9504363" y="1158240"/>
                <a:ext cx="0" cy="1863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0C51FD8-5374-4FA0-A1B6-53B34632C208}"/>
                  </a:ext>
                </a:extLst>
              </p:cNvPr>
              <p:cNvCxnSpPr/>
              <p:nvPr/>
            </p:nvCxnSpPr>
            <p:spPr>
              <a:xfrm flipV="1">
                <a:off x="9627327" y="1158240"/>
                <a:ext cx="0" cy="1863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8F369D3-CB11-45A7-82E8-83CC9AD8905B}"/>
                  </a:ext>
                </a:extLst>
              </p:cNvPr>
              <p:cNvCxnSpPr/>
              <p:nvPr/>
            </p:nvCxnSpPr>
            <p:spPr>
              <a:xfrm flipV="1">
                <a:off x="9755371" y="1158240"/>
                <a:ext cx="0" cy="1863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F1ED114-2C77-4337-9619-745B59D5879E}"/>
                  </a:ext>
                </a:extLst>
              </p:cNvPr>
              <p:cNvSpPr txBox="1"/>
              <p:nvPr/>
            </p:nvSpPr>
            <p:spPr>
              <a:xfrm>
                <a:off x="8004353" y="742796"/>
                <a:ext cx="1471547" cy="456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F = 5x10</a:t>
                </a:r>
                <a:r>
                  <a:rPr lang="en-SG" baseline="30000" dirty="0"/>
                  <a:t>9</a:t>
                </a:r>
                <a:r>
                  <a:rPr lang="en-SG" dirty="0"/>
                  <a:t>N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9CAC2E7-DB6B-48A2-9CC7-9E7C4A91F153}"/>
                </a:ext>
              </a:extLst>
            </p:cNvPr>
            <p:cNvCxnSpPr/>
            <p:nvPr/>
          </p:nvCxnSpPr>
          <p:spPr>
            <a:xfrm>
              <a:off x="6530951" y="2225353"/>
              <a:ext cx="68290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934B874-27B3-4282-81D8-1966553F8A38}"/>
                </a:ext>
              </a:extLst>
            </p:cNvPr>
            <p:cNvSpPr/>
            <p:nvPr/>
          </p:nvSpPr>
          <p:spPr>
            <a:xfrm>
              <a:off x="7647212" y="1318028"/>
              <a:ext cx="1438518" cy="1606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BBFAFED-FCFE-4F1D-8620-5A9B5B906E4B}"/>
                </a:ext>
              </a:extLst>
            </p:cNvPr>
            <p:cNvSpPr/>
            <p:nvPr/>
          </p:nvSpPr>
          <p:spPr>
            <a:xfrm>
              <a:off x="7554999" y="2931848"/>
              <a:ext cx="184426" cy="15898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F499F58-57A3-49C3-A2C4-F36838CCA526}"/>
                </a:ext>
              </a:extLst>
            </p:cNvPr>
            <p:cNvCxnSpPr/>
            <p:nvPr/>
          </p:nvCxnSpPr>
          <p:spPr>
            <a:xfrm>
              <a:off x="7458115" y="3094450"/>
              <a:ext cx="3942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402414D-7E7D-47D5-B8A6-9705A57E2436}"/>
                </a:ext>
              </a:extLst>
            </p:cNvPr>
            <p:cNvCxnSpPr/>
            <p:nvPr/>
          </p:nvCxnSpPr>
          <p:spPr>
            <a:xfrm flipH="1">
              <a:off x="7458115" y="3090836"/>
              <a:ext cx="30804" cy="559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0A33FB4-FC99-454B-AEA1-D97C47786463}"/>
                </a:ext>
              </a:extLst>
            </p:cNvPr>
            <p:cNvCxnSpPr/>
            <p:nvPr/>
          </p:nvCxnSpPr>
          <p:spPr>
            <a:xfrm flipH="1">
              <a:off x="7491155" y="3094450"/>
              <a:ext cx="30804" cy="559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E87108-F9D7-4FCE-B0C6-F918946854E5}"/>
                </a:ext>
              </a:extLst>
            </p:cNvPr>
            <p:cNvCxnSpPr/>
            <p:nvPr/>
          </p:nvCxnSpPr>
          <p:spPr>
            <a:xfrm flipH="1">
              <a:off x="7532243" y="3090836"/>
              <a:ext cx="30804" cy="559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B60D598-C442-4696-9BAB-887DB6E6929D}"/>
                </a:ext>
              </a:extLst>
            </p:cNvPr>
            <p:cNvCxnSpPr/>
            <p:nvPr/>
          </p:nvCxnSpPr>
          <p:spPr>
            <a:xfrm flipH="1">
              <a:off x="7573331" y="3091657"/>
              <a:ext cx="30804" cy="559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A4CC144-248A-40E9-B229-E8FDCF2442D5}"/>
                </a:ext>
              </a:extLst>
            </p:cNvPr>
            <p:cNvCxnSpPr/>
            <p:nvPr/>
          </p:nvCxnSpPr>
          <p:spPr>
            <a:xfrm flipH="1">
              <a:off x="7606372" y="3092190"/>
              <a:ext cx="30804" cy="559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523CF85-5284-4171-8F5F-9855D01349EB}"/>
                </a:ext>
              </a:extLst>
            </p:cNvPr>
            <p:cNvCxnSpPr/>
            <p:nvPr/>
          </p:nvCxnSpPr>
          <p:spPr>
            <a:xfrm flipH="1">
              <a:off x="7647460" y="3091657"/>
              <a:ext cx="30804" cy="559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AF48B2A-D097-4809-ADEF-91EB0B383745}"/>
                </a:ext>
              </a:extLst>
            </p:cNvPr>
            <p:cNvCxnSpPr/>
            <p:nvPr/>
          </p:nvCxnSpPr>
          <p:spPr>
            <a:xfrm flipH="1">
              <a:off x="7679704" y="3094985"/>
              <a:ext cx="30804" cy="559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A50666F-D567-40E8-A70D-767B2D98B3F1}"/>
                </a:ext>
              </a:extLst>
            </p:cNvPr>
            <p:cNvCxnSpPr/>
            <p:nvPr/>
          </p:nvCxnSpPr>
          <p:spPr>
            <a:xfrm flipH="1">
              <a:off x="7720793" y="3095805"/>
              <a:ext cx="30804" cy="559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7E0AD9C-D899-4B00-B536-1C36C509AE69}"/>
                </a:ext>
              </a:extLst>
            </p:cNvPr>
            <p:cNvCxnSpPr/>
            <p:nvPr/>
          </p:nvCxnSpPr>
          <p:spPr>
            <a:xfrm flipH="1">
              <a:off x="7753833" y="3093259"/>
              <a:ext cx="30804" cy="559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46B1C22-3267-440F-A31C-DCE3727DB195}"/>
                </a:ext>
              </a:extLst>
            </p:cNvPr>
            <p:cNvCxnSpPr/>
            <p:nvPr/>
          </p:nvCxnSpPr>
          <p:spPr>
            <a:xfrm flipH="1">
              <a:off x="7794921" y="3092725"/>
              <a:ext cx="30804" cy="559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5D23A485-11F2-41B0-8FFB-234707873543}"/>
                </a:ext>
              </a:extLst>
            </p:cNvPr>
            <p:cNvSpPr/>
            <p:nvPr/>
          </p:nvSpPr>
          <p:spPr>
            <a:xfrm>
              <a:off x="8990303" y="2931848"/>
              <a:ext cx="184426" cy="15898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E72DA6F-2D7D-40BF-90BC-C9A39E35FF91}"/>
                </a:ext>
              </a:extLst>
            </p:cNvPr>
            <p:cNvSpPr/>
            <p:nvPr/>
          </p:nvSpPr>
          <p:spPr>
            <a:xfrm>
              <a:off x="8971823" y="3093917"/>
              <a:ext cx="55977" cy="559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33F09FF-C26B-4180-9185-1C87CE69D419}"/>
                </a:ext>
              </a:extLst>
            </p:cNvPr>
            <p:cNvSpPr/>
            <p:nvPr/>
          </p:nvSpPr>
          <p:spPr>
            <a:xfrm>
              <a:off x="9136456" y="3090840"/>
              <a:ext cx="55977" cy="559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5AEEF9-6748-43D0-A353-CD6B112D7291}"/>
                </a:ext>
              </a:extLst>
            </p:cNvPr>
            <p:cNvSpPr/>
            <p:nvPr/>
          </p:nvSpPr>
          <p:spPr>
            <a:xfrm>
              <a:off x="9054530" y="3090840"/>
              <a:ext cx="55977" cy="559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8E002E6-A82A-4569-B4F7-9795F686A06B}"/>
                </a:ext>
              </a:extLst>
            </p:cNvPr>
            <p:cNvCxnSpPr>
              <a:cxnSpLocks/>
            </p:cNvCxnSpPr>
            <p:nvPr/>
          </p:nvCxnSpPr>
          <p:spPr>
            <a:xfrm>
              <a:off x="6019065" y="1541705"/>
              <a:ext cx="30914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BE21080-67EF-4202-A1D0-4566F2030B35}"/>
                </a:ext>
              </a:extLst>
            </p:cNvPr>
            <p:cNvCxnSpPr/>
            <p:nvPr/>
          </p:nvCxnSpPr>
          <p:spPr>
            <a:xfrm flipV="1">
              <a:off x="7563047" y="1318028"/>
              <a:ext cx="0" cy="2236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D6553177-B92B-44EB-9F12-CDFF0CBAF3EF}"/>
                    </a:ext>
                  </a:extLst>
                </p:cNvPr>
                <p:cNvSpPr txBox="1"/>
                <p:nvPr/>
              </p:nvSpPr>
              <p:spPr>
                <a:xfrm>
                  <a:off x="7369339" y="677619"/>
                  <a:ext cx="1994264" cy="609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𝐸𝐴</m:t>
                            </m:r>
                          </m:den>
                        </m:f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=4.237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D6553177-B92B-44EB-9F12-CDFF0CBAF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339" y="677619"/>
                  <a:ext cx="1994264" cy="6090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951D311-D68D-4FE4-BCD4-2B37D7228B7C}"/>
              </a:ext>
            </a:extLst>
          </p:cNvPr>
          <p:cNvCxnSpPr/>
          <p:nvPr/>
        </p:nvCxnSpPr>
        <p:spPr>
          <a:xfrm>
            <a:off x="6578560" y="1592505"/>
            <a:ext cx="0" cy="136729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7773723-7FC0-4E7A-B7D4-363626E4AAE3}"/>
              </a:ext>
            </a:extLst>
          </p:cNvPr>
          <p:cNvSpPr txBox="1"/>
          <p:nvPr/>
        </p:nvSpPr>
        <p:spPr>
          <a:xfrm>
            <a:off x="5571966" y="217198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L = 100m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4A32C3F-E38B-42AE-BE80-7AF9399E97F4}"/>
              </a:ext>
            </a:extLst>
          </p:cNvPr>
          <p:cNvSpPr txBox="1"/>
          <p:nvPr/>
        </p:nvSpPr>
        <p:spPr>
          <a:xfrm>
            <a:off x="6954074" y="2004282"/>
            <a:ext cx="1239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 = 118GPa</a:t>
            </a:r>
          </a:p>
          <a:p>
            <a:r>
              <a:rPr lang="en-SG" dirty="0"/>
              <a:t>A = 1m</a:t>
            </a:r>
            <a:r>
              <a:rPr lang="en-SG" baseline="30000" dirty="0"/>
              <a:t>2</a:t>
            </a:r>
            <a:endParaRPr lang="en-SG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1459F982-F6DC-441B-98FD-A88656F75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864" y="3471806"/>
            <a:ext cx="3831397" cy="2873548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2AE0128-99EE-405B-8E60-15C18E920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58" y="3085706"/>
            <a:ext cx="4629394" cy="3394889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19A32CE-590B-40AF-8282-B0414AC0CA30}"/>
              </a:ext>
            </a:extLst>
          </p:cNvPr>
          <p:cNvSpPr txBox="1"/>
          <p:nvPr/>
        </p:nvSpPr>
        <p:spPr>
          <a:xfrm>
            <a:off x="6091499" y="4908580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VS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100F2D-92C0-4659-8DEE-E5FA5BDCADB2}"/>
              </a:ext>
            </a:extLst>
          </p:cNvPr>
          <p:cNvSpPr txBox="1"/>
          <p:nvPr/>
        </p:nvSpPr>
        <p:spPr>
          <a:xfrm>
            <a:off x="1805959" y="6480595"/>
            <a:ext cx="2664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Ability to conduct visualization on JULIA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6CAF493-49AD-4AB0-9F8A-9AB7C30DD06D}"/>
              </a:ext>
            </a:extLst>
          </p:cNvPr>
          <p:cNvSpPr txBox="1"/>
          <p:nvPr/>
        </p:nvSpPr>
        <p:spPr>
          <a:xfrm>
            <a:off x="7823457" y="6488991"/>
            <a:ext cx="2873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Need for additional data processing on C++</a:t>
            </a:r>
          </a:p>
        </p:txBody>
      </p:sp>
    </p:spTree>
    <p:extLst>
      <p:ext uri="{BB962C8B-B14F-4D97-AF65-F5344CB8AC3E}">
        <p14:creationId xmlns:p14="http://schemas.microsoft.com/office/powerpoint/2010/main" val="3386024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D243-9281-4446-A3FC-14E6E281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5B1D3-5B1F-4307-89E2-D80008A6A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3079" cy="4351338"/>
          </a:xfrm>
        </p:spPr>
        <p:txBody>
          <a:bodyPr/>
          <a:lstStyle/>
          <a:p>
            <a:r>
              <a:rPr lang="en-SG" dirty="0"/>
              <a:t>Visual Debugging</a:t>
            </a:r>
          </a:p>
          <a:p>
            <a:pPr lvl="1"/>
            <a:r>
              <a:rPr lang="en-SG" dirty="0"/>
              <a:t>Able to immediately debug theoretical developments (in OFE research), as well as other optimisations such as multi-threading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CDBE1-CBD2-4048-929E-BA7A431F28E2}"/>
              </a:ext>
            </a:extLst>
          </p:cNvPr>
          <p:cNvSpPr/>
          <p:nvPr/>
        </p:nvSpPr>
        <p:spPr>
          <a:xfrm>
            <a:off x="711200" y="4440748"/>
            <a:ext cx="1757680" cy="175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2B0ACF-DBC6-4653-B48F-24F889F8BC29}"/>
              </a:ext>
            </a:extLst>
          </p:cNvPr>
          <p:cNvSpPr/>
          <p:nvPr/>
        </p:nvSpPr>
        <p:spPr>
          <a:xfrm>
            <a:off x="1239520" y="4969068"/>
            <a:ext cx="701040" cy="701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C824876-9272-4422-8477-BE16E0C22841}"/>
              </a:ext>
            </a:extLst>
          </p:cNvPr>
          <p:cNvGrpSpPr/>
          <p:nvPr/>
        </p:nvGrpSpPr>
        <p:grpSpPr>
          <a:xfrm rot="16200000">
            <a:off x="1174053" y="5214861"/>
            <a:ext cx="375493" cy="209453"/>
            <a:chOff x="6578560" y="2967317"/>
            <a:chExt cx="394290" cy="219938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2B0C5059-59AA-4A05-A6AB-F95E5AAA3E6D}"/>
                </a:ext>
              </a:extLst>
            </p:cNvPr>
            <p:cNvSpPr/>
            <p:nvPr/>
          </p:nvSpPr>
          <p:spPr>
            <a:xfrm>
              <a:off x="6675444" y="2967317"/>
              <a:ext cx="184426" cy="15898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DC0839-818B-47CB-ABE8-ABBB131F5593}"/>
                </a:ext>
              </a:extLst>
            </p:cNvPr>
            <p:cNvCxnSpPr/>
            <p:nvPr/>
          </p:nvCxnSpPr>
          <p:spPr>
            <a:xfrm>
              <a:off x="6578560" y="3129919"/>
              <a:ext cx="3942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17B6FC-37DF-4C76-808F-AA4BDFE2FD4A}"/>
                </a:ext>
              </a:extLst>
            </p:cNvPr>
            <p:cNvCxnSpPr/>
            <p:nvPr/>
          </p:nvCxnSpPr>
          <p:spPr>
            <a:xfrm flipH="1">
              <a:off x="6578560" y="3126305"/>
              <a:ext cx="30804" cy="559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33BD56-864B-45DD-B2E0-7F81BB0FB324}"/>
                </a:ext>
              </a:extLst>
            </p:cNvPr>
            <p:cNvCxnSpPr/>
            <p:nvPr/>
          </p:nvCxnSpPr>
          <p:spPr>
            <a:xfrm flipH="1">
              <a:off x="6611600" y="3129919"/>
              <a:ext cx="30804" cy="559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B98FEC-6B86-402E-9D37-0F6CC063530A}"/>
                </a:ext>
              </a:extLst>
            </p:cNvPr>
            <p:cNvCxnSpPr/>
            <p:nvPr/>
          </p:nvCxnSpPr>
          <p:spPr>
            <a:xfrm flipH="1">
              <a:off x="6652688" y="3126305"/>
              <a:ext cx="30804" cy="559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C0B1EB-8BF0-49E0-B822-18F99BF2E8CF}"/>
                </a:ext>
              </a:extLst>
            </p:cNvPr>
            <p:cNvCxnSpPr/>
            <p:nvPr/>
          </p:nvCxnSpPr>
          <p:spPr>
            <a:xfrm flipH="1">
              <a:off x="6693776" y="3127126"/>
              <a:ext cx="30804" cy="559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207CA12-4C25-4BD5-BB4A-8CBD56234021}"/>
                </a:ext>
              </a:extLst>
            </p:cNvPr>
            <p:cNvCxnSpPr/>
            <p:nvPr/>
          </p:nvCxnSpPr>
          <p:spPr>
            <a:xfrm flipH="1">
              <a:off x="6726817" y="3127659"/>
              <a:ext cx="30804" cy="559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5ADA880-DC29-40D0-B648-6EA25E194B6F}"/>
                </a:ext>
              </a:extLst>
            </p:cNvPr>
            <p:cNvCxnSpPr/>
            <p:nvPr/>
          </p:nvCxnSpPr>
          <p:spPr>
            <a:xfrm flipH="1">
              <a:off x="6767905" y="3127126"/>
              <a:ext cx="30804" cy="559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C0AE64-DBBF-42B0-9519-C667A8DA6513}"/>
                </a:ext>
              </a:extLst>
            </p:cNvPr>
            <p:cNvCxnSpPr/>
            <p:nvPr/>
          </p:nvCxnSpPr>
          <p:spPr>
            <a:xfrm flipH="1">
              <a:off x="6800149" y="3130454"/>
              <a:ext cx="30804" cy="559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3FC7F6-3419-40A0-83BE-215AF37B1EFD}"/>
                </a:ext>
              </a:extLst>
            </p:cNvPr>
            <p:cNvCxnSpPr/>
            <p:nvPr/>
          </p:nvCxnSpPr>
          <p:spPr>
            <a:xfrm flipH="1">
              <a:off x="6841238" y="3131274"/>
              <a:ext cx="30804" cy="559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2D7C5A2-E211-498A-9213-F8BB946C4BF3}"/>
                </a:ext>
              </a:extLst>
            </p:cNvPr>
            <p:cNvCxnSpPr/>
            <p:nvPr/>
          </p:nvCxnSpPr>
          <p:spPr>
            <a:xfrm flipH="1">
              <a:off x="6874278" y="3128728"/>
              <a:ext cx="30804" cy="559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06703F-52A7-4FD2-AD4B-63ABB7899ABA}"/>
                </a:ext>
              </a:extLst>
            </p:cNvPr>
            <p:cNvCxnSpPr/>
            <p:nvPr/>
          </p:nvCxnSpPr>
          <p:spPr>
            <a:xfrm flipH="1">
              <a:off x="6915366" y="3128194"/>
              <a:ext cx="30804" cy="559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CA47A4-F5DA-40F8-8233-978A5328376E}"/>
              </a:ext>
            </a:extLst>
          </p:cNvPr>
          <p:cNvCxnSpPr/>
          <p:nvPr/>
        </p:nvCxnSpPr>
        <p:spPr>
          <a:xfrm>
            <a:off x="2639671" y="5347282"/>
            <a:ext cx="6829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7D1958-BE0D-46A8-869B-ECFE1A4FF165}"/>
              </a:ext>
            </a:extLst>
          </p:cNvPr>
          <p:cNvCxnSpPr>
            <a:cxnSpLocks/>
          </p:cNvCxnSpPr>
          <p:nvPr/>
        </p:nvCxnSpPr>
        <p:spPr>
          <a:xfrm flipV="1">
            <a:off x="762316" y="4290106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3E1DC0E-EE8E-4567-8D41-28FA1D561555}"/>
              </a:ext>
            </a:extLst>
          </p:cNvPr>
          <p:cNvCxnSpPr>
            <a:cxnSpLocks/>
          </p:cNvCxnSpPr>
          <p:nvPr/>
        </p:nvCxnSpPr>
        <p:spPr>
          <a:xfrm flipV="1">
            <a:off x="865840" y="4290106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4681B45-649F-48AF-97A2-B4716B31017B}"/>
              </a:ext>
            </a:extLst>
          </p:cNvPr>
          <p:cNvCxnSpPr>
            <a:cxnSpLocks/>
          </p:cNvCxnSpPr>
          <p:nvPr/>
        </p:nvCxnSpPr>
        <p:spPr>
          <a:xfrm flipV="1">
            <a:off x="966831" y="4290106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AB5422-3A78-47F0-9D7D-6FF971DBE797}"/>
              </a:ext>
            </a:extLst>
          </p:cNvPr>
          <p:cNvCxnSpPr>
            <a:cxnSpLocks/>
          </p:cNvCxnSpPr>
          <p:nvPr/>
        </p:nvCxnSpPr>
        <p:spPr>
          <a:xfrm flipV="1">
            <a:off x="1066248" y="4290106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299DA25-4CF3-4AB0-BCFB-D13B8288E201}"/>
              </a:ext>
            </a:extLst>
          </p:cNvPr>
          <p:cNvCxnSpPr>
            <a:cxnSpLocks/>
          </p:cNvCxnSpPr>
          <p:nvPr/>
        </p:nvCxnSpPr>
        <p:spPr>
          <a:xfrm flipV="1">
            <a:off x="1169772" y="4290106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A63A823-44CE-484E-936F-CBA78FEB1C04}"/>
              </a:ext>
            </a:extLst>
          </p:cNvPr>
          <p:cNvCxnSpPr>
            <a:cxnSpLocks/>
          </p:cNvCxnSpPr>
          <p:nvPr/>
        </p:nvCxnSpPr>
        <p:spPr>
          <a:xfrm flipV="1">
            <a:off x="1270763" y="4290106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C5B36C-9012-4E9D-8E49-5E109677D0B8}"/>
              </a:ext>
            </a:extLst>
          </p:cNvPr>
          <p:cNvCxnSpPr>
            <a:cxnSpLocks/>
          </p:cNvCxnSpPr>
          <p:nvPr/>
        </p:nvCxnSpPr>
        <p:spPr>
          <a:xfrm flipV="1">
            <a:off x="1374287" y="4290106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46A2CC4-DD9D-46C3-BDCC-27221DC3D9F1}"/>
              </a:ext>
            </a:extLst>
          </p:cNvPr>
          <p:cNvCxnSpPr>
            <a:cxnSpLocks/>
          </p:cNvCxnSpPr>
          <p:nvPr/>
        </p:nvCxnSpPr>
        <p:spPr>
          <a:xfrm flipV="1">
            <a:off x="1477811" y="4290106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5028F5C-7B49-4055-8CF2-B8F2D2241550}"/>
              </a:ext>
            </a:extLst>
          </p:cNvPr>
          <p:cNvCxnSpPr>
            <a:cxnSpLocks/>
          </p:cNvCxnSpPr>
          <p:nvPr/>
        </p:nvCxnSpPr>
        <p:spPr>
          <a:xfrm flipV="1">
            <a:off x="1578803" y="4290106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0BE5AD8-0402-4C55-AD6C-49015B4A0973}"/>
              </a:ext>
            </a:extLst>
          </p:cNvPr>
          <p:cNvCxnSpPr>
            <a:cxnSpLocks/>
          </p:cNvCxnSpPr>
          <p:nvPr/>
        </p:nvCxnSpPr>
        <p:spPr>
          <a:xfrm flipV="1">
            <a:off x="1678219" y="4290106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40CF28E-9B5A-4BC2-8756-54021FCF9373}"/>
              </a:ext>
            </a:extLst>
          </p:cNvPr>
          <p:cNvCxnSpPr>
            <a:cxnSpLocks/>
          </p:cNvCxnSpPr>
          <p:nvPr/>
        </p:nvCxnSpPr>
        <p:spPr>
          <a:xfrm flipV="1">
            <a:off x="1781743" y="4290106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65890F-0020-459F-A697-C9B53F706027}"/>
              </a:ext>
            </a:extLst>
          </p:cNvPr>
          <p:cNvCxnSpPr>
            <a:cxnSpLocks/>
          </p:cNvCxnSpPr>
          <p:nvPr/>
        </p:nvCxnSpPr>
        <p:spPr>
          <a:xfrm flipV="1">
            <a:off x="1882735" y="4290106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13D1D24-689C-458E-81F0-2A560C1AFCBA}"/>
              </a:ext>
            </a:extLst>
          </p:cNvPr>
          <p:cNvCxnSpPr>
            <a:cxnSpLocks/>
          </p:cNvCxnSpPr>
          <p:nvPr/>
        </p:nvCxnSpPr>
        <p:spPr>
          <a:xfrm flipV="1">
            <a:off x="1987029" y="4290106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0EE2B42-47E6-4C36-BF23-90A7A4792FB9}"/>
              </a:ext>
            </a:extLst>
          </p:cNvPr>
          <p:cNvCxnSpPr>
            <a:cxnSpLocks/>
          </p:cNvCxnSpPr>
          <p:nvPr/>
        </p:nvCxnSpPr>
        <p:spPr>
          <a:xfrm flipV="1">
            <a:off x="2090553" y="4290106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8150338-97EC-4BCA-849E-ED0D609EA5D2}"/>
              </a:ext>
            </a:extLst>
          </p:cNvPr>
          <p:cNvCxnSpPr>
            <a:cxnSpLocks/>
          </p:cNvCxnSpPr>
          <p:nvPr/>
        </p:nvCxnSpPr>
        <p:spPr>
          <a:xfrm flipV="1">
            <a:off x="2191545" y="4290106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C4769D2-ABD4-46D7-BC93-C5C5EB49C266}"/>
              </a:ext>
            </a:extLst>
          </p:cNvPr>
          <p:cNvCxnSpPr>
            <a:cxnSpLocks/>
          </p:cNvCxnSpPr>
          <p:nvPr/>
        </p:nvCxnSpPr>
        <p:spPr>
          <a:xfrm flipV="1">
            <a:off x="2290962" y="4290106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B432527-133F-47B5-AB04-985413093CAE}"/>
              </a:ext>
            </a:extLst>
          </p:cNvPr>
          <p:cNvCxnSpPr>
            <a:cxnSpLocks/>
          </p:cNvCxnSpPr>
          <p:nvPr/>
        </p:nvCxnSpPr>
        <p:spPr>
          <a:xfrm flipV="1">
            <a:off x="2394485" y="4290106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6333B80-BB1A-4303-9983-584409BA2DA5}"/>
              </a:ext>
            </a:extLst>
          </p:cNvPr>
          <p:cNvCxnSpPr>
            <a:cxnSpLocks/>
          </p:cNvCxnSpPr>
          <p:nvPr/>
        </p:nvCxnSpPr>
        <p:spPr>
          <a:xfrm>
            <a:off x="761387" y="6198428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F090C0A-6CBF-4E0F-8530-147009408DF4}"/>
              </a:ext>
            </a:extLst>
          </p:cNvPr>
          <p:cNvCxnSpPr>
            <a:cxnSpLocks/>
          </p:cNvCxnSpPr>
          <p:nvPr/>
        </p:nvCxnSpPr>
        <p:spPr>
          <a:xfrm>
            <a:off x="864911" y="6198428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955CC16-C165-47BA-BE5B-4D5B3FCF77A3}"/>
              </a:ext>
            </a:extLst>
          </p:cNvPr>
          <p:cNvCxnSpPr>
            <a:cxnSpLocks/>
          </p:cNvCxnSpPr>
          <p:nvPr/>
        </p:nvCxnSpPr>
        <p:spPr>
          <a:xfrm>
            <a:off x="965902" y="6198428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0A831F4-11D4-4479-BEB9-AD7EB75F2E9D}"/>
              </a:ext>
            </a:extLst>
          </p:cNvPr>
          <p:cNvCxnSpPr>
            <a:cxnSpLocks/>
          </p:cNvCxnSpPr>
          <p:nvPr/>
        </p:nvCxnSpPr>
        <p:spPr>
          <a:xfrm>
            <a:off x="1065319" y="6198428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E18C81E-B9FA-4DE8-A433-C7D5D80AFD9B}"/>
              </a:ext>
            </a:extLst>
          </p:cNvPr>
          <p:cNvCxnSpPr>
            <a:cxnSpLocks/>
          </p:cNvCxnSpPr>
          <p:nvPr/>
        </p:nvCxnSpPr>
        <p:spPr>
          <a:xfrm>
            <a:off x="1168843" y="6198428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FBCDAE0-5AD7-4ED2-8701-0C1179E7036C}"/>
              </a:ext>
            </a:extLst>
          </p:cNvPr>
          <p:cNvCxnSpPr>
            <a:cxnSpLocks/>
          </p:cNvCxnSpPr>
          <p:nvPr/>
        </p:nvCxnSpPr>
        <p:spPr>
          <a:xfrm>
            <a:off x="1269834" y="6198428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35AF5B6-2036-46B6-A78A-3F5FE5A8D888}"/>
              </a:ext>
            </a:extLst>
          </p:cNvPr>
          <p:cNvCxnSpPr>
            <a:cxnSpLocks/>
          </p:cNvCxnSpPr>
          <p:nvPr/>
        </p:nvCxnSpPr>
        <p:spPr>
          <a:xfrm>
            <a:off x="1373358" y="6198428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202AABF-2FF1-4802-856F-48C1C389C3E9}"/>
              </a:ext>
            </a:extLst>
          </p:cNvPr>
          <p:cNvCxnSpPr>
            <a:cxnSpLocks/>
          </p:cNvCxnSpPr>
          <p:nvPr/>
        </p:nvCxnSpPr>
        <p:spPr>
          <a:xfrm>
            <a:off x="1476882" y="6198428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D29180A-D16A-44F2-9C10-1A36911E7A13}"/>
              </a:ext>
            </a:extLst>
          </p:cNvPr>
          <p:cNvCxnSpPr>
            <a:cxnSpLocks/>
          </p:cNvCxnSpPr>
          <p:nvPr/>
        </p:nvCxnSpPr>
        <p:spPr>
          <a:xfrm>
            <a:off x="1577874" y="6198428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CCE5697-1EC4-4ED2-9940-DF49BF26A4B2}"/>
              </a:ext>
            </a:extLst>
          </p:cNvPr>
          <p:cNvCxnSpPr>
            <a:cxnSpLocks/>
          </p:cNvCxnSpPr>
          <p:nvPr/>
        </p:nvCxnSpPr>
        <p:spPr>
          <a:xfrm>
            <a:off x="1677290" y="6198428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1CC7DD2-56C2-4357-8D30-1F21250E46AF}"/>
              </a:ext>
            </a:extLst>
          </p:cNvPr>
          <p:cNvCxnSpPr>
            <a:cxnSpLocks/>
          </p:cNvCxnSpPr>
          <p:nvPr/>
        </p:nvCxnSpPr>
        <p:spPr>
          <a:xfrm>
            <a:off x="1780814" y="6198428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1D5F550-AB09-4F31-875D-4357BB249995}"/>
              </a:ext>
            </a:extLst>
          </p:cNvPr>
          <p:cNvCxnSpPr>
            <a:cxnSpLocks/>
          </p:cNvCxnSpPr>
          <p:nvPr/>
        </p:nvCxnSpPr>
        <p:spPr>
          <a:xfrm>
            <a:off x="1881806" y="6198428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B373027-E220-4051-84B8-781730DAA165}"/>
              </a:ext>
            </a:extLst>
          </p:cNvPr>
          <p:cNvCxnSpPr>
            <a:cxnSpLocks/>
          </p:cNvCxnSpPr>
          <p:nvPr/>
        </p:nvCxnSpPr>
        <p:spPr>
          <a:xfrm>
            <a:off x="1986100" y="6198428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6CC48D9-7CC4-4CD8-B45D-A525B002EC26}"/>
              </a:ext>
            </a:extLst>
          </p:cNvPr>
          <p:cNvCxnSpPr>
            <a:cxnSpLocks/>
          </p:cNvCxnSpPr>
          <p:nvPr/>
        </p:nvCxnSpPr>
        <p:spPr>
          <a:xfrm>
            <a:off x="2089624" y="6198428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CAA9264-9DCF-40E1-A0AB-74F3C8BAD61B}"/>
              </a:ext>
            </a:extLst>
          </p:cNvPr>
          <p:cNvCxnSpPr>
            <a:cxnSpLocks/>
          </p:cNvCxnSpPr>
          <p:nvPr/>
        </p:nvCxnSpPr>
        <p:spPr>
          <a:xfrm>
            <a:off x="2190616" y="6198428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508D48-8158-4C4E-89D6-2BD11BA5312C}"/>
              </a:ext>
            </a:extLst>
          </p:cNvPr>
          <p:cNvCxnSpPr>
            <a:cxnSpLocks/>
          </p:cNvCxnSpPr>
          <p:nvPr/>
        </p:nvCxnSpPr>
        <p:spPr>
          <a:xfrm>
            <a:off x="2290033" y="6198428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78B0349-212D-4EB3-A1F8-D3A55C8EE60D}"/>
              </a:ext>
            </a:extLst>
          </p:cNvPr>
          <p:cNvCxnSpPr>
            <a:cxnSpLocks/>
          </p:cNvCxnSpPr>
          <p:nvPr/>
        </p:nvCxnSpPr>
        <p:spPr>
          <a:xfrm>
            <a:off x="2393556" y="6198428"/>
            <a:ext cx="0" cy="15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95E435A0-34A5-4AB4-9337-703AFBF91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460" y="4235014"/>
            <a:ext cx="2166826" cy="2169148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CD31E9E-EC31-43BB-94DB-2A514BDB8BB5}"/>
              </a:ext>
            </a:extLst>
          </p:cNvPr>
          <p:cNvCxnSpPr>
            <a:cxnSpLocks/>
          </p:cNvCxnSpPr>
          <p:nvPr/>
        </p:nvCxnSpPr>
        <p:spPr>
          <a:xfrm flipV="1">
            <a:off x="5839462" y="3291840"/>
            <a:ext cx="1033730" cy="1975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7768200B-F45F-4966-950E-3E6654AFC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573" y="2197458"/>
            <a:ext cx="2166826" cy="20375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66D0740B-2893-491E-ABC1-C917EAF6E858}"/>
              </a:ext>
            </a:extLst>
          </p:cNvPr>
          <p:cNvSpPr txBox="1"/>
          <p:nvPr/>
        </p:nvSpPr>
        <p:spPr>
          <a:xfrm>
            <a:off x="9418781" y="2709310"/>
            <a:ext cx="2455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Have confidence in solution because mesh is symmetric in X and Y.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A04B13DA-0360-4799-A9DE-938CA8855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295" y="4374263"/>
            <a:ext cx="2228306" cy="2118612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419D086-90FA-475B-93ED-BBE116D5E845}"/>
              </a:ext>
            </a:extLst>
          </p:cNvPr>
          <p:cNvCxnSpPr>
            <a:cxnSpLocks/>
          </p:cNvCxnSpPr>
          <p:nvPr/>
        </p:nvCxnSpPr>
        <p:spPr>
          <a:xfrm>
            <a:off x="5839462" y="5354320"/>
            <a:ext cx="10337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AB36CF4-3D7B-46AF-B50C-F423038AE0BB}"/>
              </a:ext>
            </a:extLst>
          </p:cNvPr>
          <p:cNvSpPr txBox="1"/>
          <p:nvPr/>
        </p:nvSpPr>
        <p:spPr>
          <a:xfrm>
            <a:off x="9811799" y="4984868"/>
            <a:ext cx="1855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Obvious bugs. No need to analyse data further.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E33E9F1-C18B-48D8-AC0F-290CCE90DFAE}"/>
              </a:ext>
            </a:extLst>
          </p:cNvPr>
          <p:cNvSpPr txBox="1"/>
          <p:nvPr/>
        </p:nvSpPr>
        <p:spPr>
          <a:xfrm>
            <a:off x="1422053" y="39760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73A187A-2FA3-4B53-8B57-22A2153C28B2}"/>
              </a:ext>
            </a:extLst>
          </p:cNvPr>
          <p:cNvSpPr txBox="1"/>
          <p:nvPr/>
        </p:nvSpPr>
        <p:spPr>
          <a:xfrm>
            <a:off x="1392128" y="629379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97282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A02A-A081-4EAC-8047-416BC6A0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EA1E-0FB0-494F-89A5-97069E3B4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GPU acceleration using </a:t>
            </a:r>
            <a:r>
              <a:rPr lang="en-SG" dirty="0" err="1"/>
              <a:t>ArrayFire.jl</a:t>
            </a:r>
            <a:endParaRPr lang="en-SG" dirty="0"/>
          </a:p>
          <a:p>
            <a:pPr lvl="1"/>
            <a:r>
              <a:rPr lang="en-SG" dirty="0"/>
              <a:t>Shown in previous projects to require &gt; 10</a:t>
            </a:r>
            <a:r>
              <a:rPr lang="en-SG" baseline="30000" dirty="0"/>
              <a:t>6</a:t>
            </a:r>
            <a:r>
              <a:rPr lang="en-SG" dirty="0"/>
              <a:t> DOFs to be able to observe computational speed-ups on GPU (Cohen, B.S. GPU Implementations for Finite Element Methods, 2016).</a:t>
            </a:r>
          </a:p>
          <a:p>
            <a:pPr lvl="2"/>
            <a:r>
              <a:rPr lang="en-SG" dirty="0"/>
              <a:t>My GPU is currently unable to handle &gt; 10</a:t>
            </a:r>
            <a:r>
              <a:rPr lang="en-SG" baseline="30000" dirty="0"/>
              <a:t>4</a:t>
            </a:r>
            <a:r>
              <a:rPr lang="en-SG" dirty="0"/>
              <a:t> DOFs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F9883-652C-46C7-B592-F4BFF9F15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99" y="3927353"/>
            <a:ext cx="5917590" cy="23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76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60F8-BC5A-425E-88AA-BE285804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FE6FE-5018-403C-9C37-C424CFC64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GPU acceleration using </a:t>
            </a:r>
            <a:r>
              <a:rPr lang="en-SG" dirty="0" err="1"/>
              <a:t>ArrayFire.jl</a:t>
            </a:r>
            <a:endParaRPr lang="en-SG" dirty="0"/>
          </a:p>
          <a:p>
            <a:pPr lvl="1"/>
            <a:r>
              <a:rPr lang="en-SG" dirty="0"/>
              <a:t>With smaller DOFs, no speed-ups are observed as expected (slow downs observed due to overheads)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r>
              <a:rPr lang="en-SG" dirty="0"/>
              <a:t>Moreover, main bottleneck occurs in assembly of Global Stiffness Matrix rather than in solving matrix (for now)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5D24E-D75F-4553-8143-9EAF51EA0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7500"/>
            <a:ext cx="4972665" cy="1199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098BC7-7954-47D6-B605-5FFB51E1F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06" y="3207500"/>
            <a:ext cx="4972665" cy="1213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70A9C8-99B6-44FA-8671-D876CA70EFA1}"/>
              </a:ext>
            </a:extLst>
          </p:cNvPr>
          <p:cNvSpPr txBox="1"/>
          <p:nvPr/>
        </p:nvSpPr>
        <p:spPr>
          <a:xfrm>
            <a:off x="1677607" y="4541453"/>
            <a:ext cx="32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Solve DOF: 0.118303s (with GPU)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E0B93D-5DAA-43C5-A0CD-A6283512223B}"/>
              </a:ext>
            </a:extLst>
          </p:cNvPr>
          <p:cNvSpPr txBox="1"/>
          <p:nvPr/>
        </p:nvSpPr>
        <p:spPr>
          <a:xfrm>
            <a:off x="7171922" y="4541453"/>
            <a:ext cx="316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Solve DOF: 0.001636 (w/o GPU)</a:t>
            </a:r>
          </a:p>
        </p:txBody>
      </p:sp>
    </p:spTree>
    <p:extLst>
      <p:ext uri="{BB962C8B-B14F-4D97-AF65-F5344CB8AC3E}">
        <p14:creationId xmlns:p14="http://schemas.microsoft.com/office/powerpoint/2010/main" val="2731336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A46A-8CD4-4883-B689-6A71EA1B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D6F6-CB54-4337-AA9F-571E3BF7F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Multi-threading</a:t>
            </a:r>
          </a:p>
          <a:p>
            <a:pPr lvl="1"/>
            <a:r>
              <a:rPr lang="en-SG" dirty="0"/>
              <a:t>2 embarrassingly parallel code sections</a:t>
            </a:r>
          </a:p>
          <a:p>
            <a:pPr lvl="2"/>
            <a:r>
              <a:rPr lang="en-SG" dirty="0"/>
              <a:t>Compute local stiffness matrix for all elements</a:t>
            </a:r>
          </a:p>
          <a:p>
            <a:pPr lvl="3"/>
            <a:r>
              <a:rPr lang="en-SG" dirty="0"/>
              <a:t>Each element’s local stiffness matrix is independent from other elements</a:t>
            </a:r>
          </a:p>
          <a:p>
            <a:pPr lvl="2"/>
            <a:r>
              <a:rPr lang="en-SG" dirty="0"/>
              <a:t>Compute quadrature for each individual element</a:t>
            </a:r>
          </a:p>
          <a:p>
            <a:pPr lvl="3"/>
            <a:r>
              <a:rPr lang="en-SG" dirty="0"/>
              <a:t>Overlapping Finite Elements require at least 12 quadrature points per element (computational complexity of each quadrature point is high)</a:t>
            </a:r>
          </a:p>
          <a:p>
            <a:pPr lvl="1"/>
            <a:r>
              <a:rPr lang="en-SG" dirty="0"/>
              <a:t>No obvious requirements of locks (expensive) due to how @threads is set-up</a:t>
            </a:r>
          </a:p>
          <a:p>
            <a:pPr lvl="2"/>
            <a:r>
              <a:rPr lang="en-SG" dirty="0"/>
              <a:t>Able to index and store into a container using iteration number in parallel threads, then sequentially adding up upon finishing threads (useful for embarrassingly parallel code, but not very useful otherwise)</a:t>
            </a:r>
          </a:p>
          <a:p>
            <a:pPr lvl="1"/>
            <a:r>
              <a:rPr lang="en-SG" dirty="0"/>
              <a:t>Currently still debugging concurrency bugs</a:t>
            </a:r>
          </a:p>
          <a:p>
            <a:pPr lvl="2"/>
            <a:r>
              <a:rPr lang="en-SG" dirty="0"/>
              <a:t>Preliminary (erroneous) results with 8 threads suggests ~1.5x speed-up with 10000 traditional elements (20200x20200 matrix)</a:t>
            </a:r>
          </a:p>
        </p:txBody>
      </p:sp>
    </p:spTree>
    <p:extLst>
      <p:ext uri="{BB962C8B-B14F-4D97-AF65-F5344CB8AC3E}">
        <p14:creationId xmlns:p14="http://schemas.microsoft.com/office/powerpoint/2010/main" val="3222575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CE3F-C7F5-4837-94E1-EA009DFB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80483E-60B3-4C23-8A17-5866A6BCF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472290"/>
              </p:ext>
            </p:extLst>
          </p:nvPr>
        </p:nvGraphicFramePr>
        <p:xfrm>
          <a:off x="2019938" y="1284851"/>
          <a:ext cx="8152123" cy="360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2123">
                  <a:extLst>
                    <a:ext uri="{9D8B030D-6E8A-4147-A177-3AD203B41FA5}">
                      <a16:colId xmlns:a16="http://schemas.microsoft.com/office/drawing/2014/main" val="95352402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12280919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93934386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51380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JULIA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C++</a:t>
                      </a:r>
                    </a:p>
                    <a:p>
                      <a:pPr algn="ctr"/>
                      <a:r>
                        <a:rPr lang="en-SG" b="1" dirty="0"/>
                        <a:t>/FORTRAN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56904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SG" b="1" dirty="0"/>
                        <a:t>Productivity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1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SG" dirty="0"/>
                        <a:t>Working with matrices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SG" dirty="0"/>
                        <a:t>Visual debugging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1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SG" dirty="0"/>
                        <a:t>Easy to implement parallelism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2900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SG" b="1" dirty="0"/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65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SG" dirty="0"/>
                        <a:t>Runs fast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39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SG" dirty="0"/>
                        <a:t>Meshing support***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59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SG" dirty="0"/>
                        <a:t>GPU acceleration****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641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07E1CC-30FD-4CF6-9607-277B02B5F0A9}"/>
              </a:ext>
            </a:extLst>
          </p:cNvPr>
          <p:cNvSpPr txBox="1"/>
          <p:nvPr/>
        </p:nvSpPr>
        <p:spPr>
          <a:xfrm>
            <a:off x="1805688" y="5050338"/>
            <a:ext cx="8862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         Multi-threading still experimental (e.g. </a:t>
            </a:r>
            <a:r>
              <a:rPr lang="en-SG" dirty="0" err="1"/>
              <a:t>println</a:t>
            </a:r>
            <a:r>
              <a:rPr lang="en-SG" dirty="0"/>
              <a:t>() crashes kernel, makes debugging hard)</a:t>
            </a:r>
          </a:p>
          <a:p>
            <a:r>
              <a:rPr lang="en-SG" dirty="0"/>
              <a:t>**       Naïve implementation of banded LU is slower than existing solvers in JULIA</a:t>
            </a:r>
          </a:p>
          <a:p>
            <a:pPr>
              <a:tabLst>
                <a:tab pos="628650" algn="l"/>
              </a:tabLst>
            </a:pPr>
            <a:r>
              <a:rPr lang="en-SG" dirty="0"/>
              <a:t>***     Both JULIA and MATLAB have graphing support (MATLAB has built-in meshing 	algorithms; JULIA has </a:t>
            </a:r>
            <a:r>
              <a:rPr lang="en-SG" dirty="0" err="1"/>
              <a:t>LightGraphs.jl</a:t>
            </a:r>
            <a:r>
              <a:rPr lang="en-SG" dirty="0"/>
              <a:t> and </a:t>
            </a:r>
            <a:r>
              <a:rPr lang="en-SG" dirty="0" err="1"/>
              <a:t>gmsh.jl</a:t>
            </a:r>
            <a:r>
              <a:rPr lang="en-SG" dirty="0"/>
              <a:t>; C++ also has </a:t>
            </a:r>
            <a:r>
              <a:rPr lang="en-SG" dirty="0" err="1"/>
              <a:t>gmsh</a:t>
            </a:r>
            <a:r>
              <a:rPr lang="en-SG" dirty="0"/>
              <a:t>)</a:t>
            </a:r>
          </a:p>
          <a:p>
            <a:pPr>
              <a:tabLst>
                <a:tab pos="628650" algn="l"/>
              </a:tabLst>
            </a:pPr>
            <a:r>
              <a:rPr lang="en-SG" dirty="0"/>
              <a:t>****   All 3 languages are able to work with CUDA, although there are more packages such as 	</a:t>
            </a:r>
            <a:r>
              <a:rPr lang="en-SG" dirty="0" err="1"/>
              <a:t>ArrayFire</a:t>
            </a:r>
            <a:r>
              <a:rPr lang="en-SG" dirty="0"/>
              <a:t> for JULIA and C++.</a:t>
            </a:r>
          </a:p>
        </p:txBody>
      </p:sp>
    </p:spTree>
    <p:extLst>
      <p:ext uri="{BB962C8B-B14F-4D97-AF65-F5344CB8AC3E}">
        <p14:creationId xmlns:p14="http://schemas.microsoft.com/office/powerpoint/2010/main" val="1011966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9DB3-4BA2-4EF8-A3A4-C12B5C6B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4B1B8-F00F-4715-9DD3-C0350A437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JULIA has shown great efficiency in handling both traditional FEM and Overlapping Finite Element (OFE) algorithm implementations (in both performance and efficiency)</a:t>
            </a:r>
          </a:p>
          <a:p>
            <a:r>
              <a:rPr lang="en-SG" dirty="0"/>
              <a:t>Multi-threading is still difficult in JULIA due to being unable to print out debugging information while threaded code is running</a:t>
            </a:r>
          </a:p>
          <a:p>
            <a:r>
              <a:rPr lang="en-SG" dirty="0"/>
              <a:t>Future work</a:t>
            </a:r>
          </a:p>
          <a:p>
            <a:pPr lvl="1"/>
            <a:r>
              <a:rPr lang="en-SG" dirty="0"/>
              <a:t>Develop meshing algorithm compatible with OFE using </a:t>
            </a:r>
            <a:r>
              <a:rPr lang="en-SG" dirty="0" err="1"/>
              <a:t>LightGraphs.jl</a:t>
            </a:r>
            <a:r>
              <a:rPr lang="en-SG" dirty="0"/>
              <a:t> and </a:t>
            </a:r>
            <a:r>
              <a:rPr lang="en-SG" dirty="0" err="1"/>
              <a:t>gmsh.jl</a:t>
            </a:r>
            <a:r>
              <a:rPr lang="en-SG" dirty="0"/>
              <a:t> (or possibly create wrapper functions around </a:t>
            </a:r>
            <a:r>
              <a:rPr lang="en-SG" dirty="0" err="1"/>
              <a:t>EllipticFEM.jl</a:t>
            </a:r>
            <a:r>
              <a:rPr lang="en-SG" dirty="0"/>
              <a:t>)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012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ED35-E6B8-4716-AA71-C6734E6E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/>
              <a:t>Introduction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2ACF-E32F-4D09-9C41-C5957A1C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014884" cy="4351338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Finite Element Methods (FEM) provide a numerical means of solving various complex PDEs</a:t>
            </a:r>
          </a:p>
          <a:p>
            <a:pPr lvl="1"/>
            <a:r>
              <a:rPr lang="en-SG" dirty="0"/>
              <a:t>Used in </a:t>
            </a:r>
            <a:r>
              <a:rPr lang="en-SG" u="sng" dirty="0"/>
              <a:t>Solid Mechanics</a:t>
            </a:r>
            <a:r>
              <a:rPr lang="en-SG" dirty="0"/>
              <a:t>, Heat Transfer, Fluid Dynamics etc</a:t>
            </a:r>
          </a:p>
          <a:p>
            <a:r>
              <a:rPr lang="en-SG" dirty="0"/>
              <a:t>Traditional FEM generates solutions that are dependent on quality of mesh</a:t>
            </a:r>
          </a:p>
          <a:p>
            <a:pPr lvl="1"/>
            <a:r>
              <a:rPr lang="en-SG" dirty="0"/>
              <a:t>Generating high quality meshes for arbitrary complex geometries is hard</a:t>
            </a:r>
          </a:p>
          <a:p>
            <a:r>
              <a:rPr lang="en-SG" dirty="0"/>
              <a:t>Overlapping Finite Elements attempt to resolve the above by</a:t>
            </a:r>
          </a:p>
          <a:p>
            <a:pPr lvl="1"/>
            <a:r>
              <a:rPr lang="en-SG" dirty="0"/>
              <a:t>Reducing the reliance of FEM solutions on mesh quality</a:t>
            </a:r>
          </a:p>
          <a:p>
            <a:pPr lvl="2"/>
            <a:r>
              <a:rPr lang="en-SG" dirty="0"/>
              <a:t>Provides accurate solutions with simple meshing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F26C6-1220-48AE-ACE5-9FEABE40DF6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459" y="1550346"/>
            <a:ext cx="2888178" cy="17308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8FEF51D-C260-427B-BF63-82AE58C21E85}"/>
              </a:ext>
            </a:extLst>
          </p:cNvPr>
          <p:cNvGrpSpPr/>
          <p:nvPr/>
        </p:nvGrpSpPr>
        <p:grpSpPr>
          <a:xfrm>
            <a:off x="7362372" y="3932902"/>
            <a:ext cx="4319794" cy="1908441"/>
            <a:chOff x="7214888" y="3691420"/>
            <a:chExt cx="5044440" cy="222858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BCCD7FF-A18F-4D5B-B78C-454845997C7B}"/>
                </a:ext>
              </a:extLst>
            </p:cNvPr>
            <p:cNvGrpSpPr/>
            <p:nvPr/>
          </p:nvGrpSpPr>
          <p:grpSpPr>
            <a:xfrm>
              <a:off x="7214888" y="4182642"/>
              <a:ext cx="4465320" cy="1737360"/>
              <a:chOff x="0" y="0"/>
              <a:chExt cx="4465320" cy="1737360"/>
            </a:xfrm>
          </p:grpSpPr>
          <p:sp>
            <p:nvSpPr>
              <p:cNvPr id="12" name="Rectangle 39">
                <a:extLst>
                  <a:ext uri="{FF2B5EF4-FFF2-40B4-BE49-F238E27FC236}">
                    <a16:creationId xmlns:a16="http://schemas.microsoft.com/office/drawing/2014/main" id="{C4971FC8-4938-41E3-A1D5-180BF7D10F49}"/>
                  </a:ext>
                </a:extLst>
              </p:cNvPr>
              <p:cNvSpPr/>
              <p:nvPr/>
            </p:nvSpPr>
            <p:spPr>
              <a:xfrm>
                <a:off x="2522220" y="7620"/>
                <a:ext cx="1943100" cy="1729740"/>
              </a:xfrm>
              <a:custGeom>
                <a:avLst/>
                <a:gdLst>
                  <a:gd name="connsiteX0" fmla="*/ 0 w 1508760"/>
                  <a:gd name="connsiteY0" fmla="*/ 0 h 1508760"/>
                  <a:gd name="connsiteX1" fmla="*/ 1508760 w 1508760"/>
                  <a:gd name="connsiteY1" fmla="*/ 0 h 1508760"/>
                  <a:gd name="connsiteX2" fmla="*/ 1508760 w 1508760"/>
                  <a:gd name="connsiteY2" fmla="*/ 1508760 h 1508760"/>
                  <a:gd name="connsiteX3" fmla="*/ 0 w 1508760"/>
                  <a:gd name="connsiteY3" fmla="*/ 1508760 h 1508760"/>
                  <a:gd name="connsiteX4" fmla="*/ 0 w 1508760"/>
                  <a:gd name="connsiteY4" fmla="*/ 0 h 1508760"/>
                  <a:gd name="connsiteX0" fmla="*/ 0 w 1943100"/>
                  <a:gd name="connsiteY0" fmla="*/ 220980 h 1729740"/>
                  <a:gd name="connsiteX1" fmla="*/ 1943100 w 1943100"/>
                  <a:gd name="connsiteY1" fmla="*/ 0 h 1729740"/>
                  <a:gd name="connsiteX2" fmla="*/ 1508760 w 1943100"/>
                  <a:gd name="connsiteY2" fmla="*/ 1729740 h 1729740"/>
                  <a:gd name="connsiteX3" fmla="*/ 0 w 1943100"/>
                  <a:gd name="connsiteY3" fmla="*/ 1729740 h 1729740"/>
                  <a:gd name="connsiteX4" fmla="*/ 0 w 1943100"/>
                  <a:gd name="connsiteY4" fmla="*/ 220980 h 1729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3100" h="1729740">
                    <a:moveTo>
                      <a:pt x="0" y="220980"/>
                    </a:moveTo>
                    <a:lnTo>
                      <a:pt x="1943100" y="0"/>
                    </a:lnTo>
                    <a:lnTo>
                      <a:pt x="1508760" y="1729740"/>
                    </a:lnTo>
                    <a:lnTo>
                      <a:pt x="0" y="1729740"/>
                    </a:lnTo>
                    <a:lnTo>
                      <a:pt x="0" y="2209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3" name="Rectangle 39">
                <a:extLst>
                  <a:ext uri="{FF2B5EF4-FFF2-40B4-BE49-F238E27FC236}">
                    <a16:creationId xmlns:a16="http://schemas.microsoft.com/office/drawing/2014/main" id="{321D9818-863B-443C-AAFE-0CDD15D90C46}"/>
                  </a:ext>
                </a:extLst>
              </p:cNvPr>
              <p:cNvSpPr/>
              <p:nvPr/>
            </p:nvSpPr>
            <p:spPr>
              <a:xfrm>
                <a:off x="0" y="0"/>
                <a:ext cx="1943100" cy="1729740"/>
              </a:xfrm>
              <a:custGeom>
                <a:avLst/>
                <a:gdLst>
                  <a:gd name="connsiteX0" fmla="*/ 0 w 1508760"/>
                  <a:gd name="connsiteY0" fmla="*/ 0 h 1508760"/>
                  <a:gd name="connsiteX1" fmla="*/ 1508760 w 1508760"/>
                  <a:gd name="connsiteY1" fmla="*/ 0 h 1508760"/>
                  <a:gd name="connsiteX2" fmla="*/ 1508760 w 1508760"/>
                  <a:gd name="connsiteY2" fmla="*/ 1508760 h 1508760"/>
                  <a:gd name="connsiteX3" fmla="*/ 0 w 1508760"/>
                  <a:gd name="connsiteY3" fmla="*/ 1508760 h 1508760"/>
                  <a:gd name="connsiteX4" fmla="*/ 0 w 1508760"/>
                  <a:gd name="connsiteY4" fmla="*/ 0 h 1508760"/>
                  <a:gd name="connsiteX0" fmla="*/ 0 w 1943100"/>
                  <a:gd name="connsiteY0" fmla="*/ 220980 h 1729740"/>
                  <a:gd name="connsiteX1" fmla="*/ 1943100 w 1943100"/>
                  <a:gd name="connsiteY1" fmla="*/ 0 h 1729740"/>
                  <a:gd name="connsiteX2" fmla="*/ 1508760 w 1943100"/>
                  <a:gd name="connsiteY2" fmla="*/ 1729740 h 1729740"/>
                  <a:gd name="connsiteX3" fmla="*/ 0 w 1943100"/>
                  <a:gd name="connsiteY3" fmla="*/ 1729740 h 1729740"/>
                  <a:gd name="connsiteX4" fmla="*/ 0 w 1943100"/>
                  <a:gd name="connsiteY4" fmla="*/ 220980 h 1729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3100" h="1729740">
                    <a:moveTo>
                      <a:pt x="0" y="220980"/>
                    </a:moveTo>
                    <a:lnTo>
                      <a:pt x="1943100" y="0"/>
                    </a:lnTo>
                    <a:lnTo>
                      <a:pt x="1508760" y="1729740"/>
                    </a:lnTo>
                    <a:lnTo>
                      <a:pt x="0" y="1729740"/>
                    </a:lnTo>
                    <a:lnTo>
                      <a:pt x="0" y="2209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id="{7638A50F-2462-443D-B92C-2F3F2DABADFF}"/>
                  </a:ext>
                </a:extLst>
              </p:cNvPr>
              <p:cNvSpPr/>
              <p:nvPr/>
            </p:nvSpPr>
            <p:spPr>
              <a:xfrm>
                <a:off x="7620" y="228600"/>
                <a:ext cx="1485900" cy="1508760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FC7325-AF11-4306-9BCD-F9B122BB00C8}"/>
                </a:ext>
              </a:extLst>
            </p:cNvPr>
            <p:cNvGrpSpPr/>
            <p:nvPr/>
          </p:nvGrpSpPr>
          <p:grpSpPr>
            <a:xfrm>
              <a:off x="9157988" y="3691420"/>
              <a:ext cx="579120" cy="491222"/>
              <a:chOff x="9157988" y="3691420"/>
              <a:chExt cx="579120" cy="491222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4AB3601-86DC-4FCB-97EC-9DFB61B6BB49}"/>
                  </a:ext>
                </a:extLst>
              </p:cNvPr>
              <p:cNvCxnSpPr>
                <a:stCxn id="13" idx="1"/>
              </p:cNvCxnSpPr>
              <p:nvPr/>
            </p:nvCxnSpPr>
            <p:spPr>
              <a:xfrm flipV="1">
                <a:off x="9157988" y="3903406"/>
                <a:ext cx="369470" cy="279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FA8AAD-3193-4B69-B11B-6F8A946EA4C9}"/>
                  </a:ext>
                </a:extLst>
              </p:cNvPr>
              <p:cNvSpPr txBox="1"/>
              <p:nvPr/>
            </p:nvSpPr>
            <p:spPr>
              <a:xfrm>
                <a:off x="9446644" y="3691420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b="1" dirty="0"/>
                  <a:t>F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1488A55-B896-4072-B56F-E23AD6DEDCA7}"/>
                </a:ext>
              </a:extLst>
            </p:cNvPr>
            <p:cNvGrpSpPr/>
            <p:nvPr/>
          </p:nvGrpSpPr>
          <p:grpSpPr>
            <a:xfrm>
              <a:off x="11680208" y="3699040"/>
              <a:ext cx="579120" cy="491222"/>
              <a:chOff x="9157988" y="3691420"/>
              <a:chExt cx="579120" cy="491222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740DBD0-44E8-4023-8FB1-540DCE389441}"/>
                  </a:ext>
                </a:extLst>
              </p:cNvPr>
              <p:cNvCxnSpPr/>
              <p:nvPr/>
            </p:nvCxnSpPr>
            <p:spPr>
              <a:xfrm flipV="1">
                <a:off x="9157988" y="3903406"/>
                <a:ext cx="369470" cy="279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0D8014-30D6-457D-BA8F-6D1F05EF4D68}"/>
                  </a:ext>
                </a:extLst>
              </p:cNvPr>
              <p:cNvSpPr txBox="1"/>
              <p:nvPr/>
            </p:nvSpPr>
            <p:spPr>
              <a:xfrm>
                <a:off x="9446644" y="3691420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b="1" dirty="0"/>
                  <a:t>F</a:t>
                </a:r>
              </a:p>
            </p:txBody>
          </p:sp>
        </p:grpSp>
      </p:grp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FF11B64-E6F9-4DD7-BE30-9FADE22E7593}"/>
              </a:ext>
            </a:extLst>
          </p:cNvPr>
          <p:cNvCxnSpPr>
            <a:cxnSpLocks/>
          </p:cNvCxnSpPr>
          <p:nvPr/>
        </p:nvCxnSpPr>
        <p:spPr>
          <a:xfrm rot="5400000">
            <a:off x="7279569" y="5752489"/>
            <a:ext cx="409876" cy="27098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C9C660-5421-4DF7-BA32-C1EA8B39BD01}"/>
              </a:ext>
            </a:extLst>
          </p:cNvPr>
          <p:cNvSpPr txBox="1"/>
          <p:nvPr/>
        </p:nvSpPr>
        <p:spPr>
          <a:xfrm>
            <a:off x="5782088" y="6132774"/>
            <a:ext cx="3615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σ = 0 since none of the triangular element nodes are displaced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4D90BEC-0F5C-4906-8ECB-E1A21E76AD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019383" y="5809804"/>
            <a:ext cx="409877" cy="23606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D1E6FAC-FBCD-4BD9-A962-6C7151D54074}"/>
              </a:ext>
            </a:extLst>
          </p:cNvPr>
          <p:cNvSpPr txBox="1"/>
          <p:nvPr/>
        </p:nvSpPr>
        <p:spPr>
          <a:xfrm>
            <a:off x="9273531" y="6132773"/>
            <a:ext cx="230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Stress Field non-zero everywhere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B8699A-EE67-4A8C-921B-08D61284069B}"/>
              </a:ext>
            </a:extLst>
          </p:cNvPr>
          <p:cNvSpPr/>
          <p:nvPr/>
        </p:nvSpPr>
        <p:spPr>
          <a:xfrm>
            <a:off x="7603999" y="3362788"/>
            <a:ext cx="3687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dirty="0">
                <a:ea typeface="Arial Unicode MS" panose="020B0604020202020204" pitchFamily="34" charset="-128"/>
                <a:cs typeface="Arial" panose="020B0604020202020204" pitchFamily="34" charset="0"/>
              </a:rPr>
              <a:t>A 3D mesh (comprising tetrahedral and brick/hex elements) of a quadcopter rotor arm generated in the FEA software ANSYS</a:t>
            </a:r>
            <a:endParaRPr lang="en-SG" sz="1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1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B575-4D38-455C-BAA8-E806111F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21D6-31A1-448B-A466-9B2FE4F91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dirty="0"/>
              <a:t>Motivation – need a language that</a:t>
            </a:r>
          </a:p>
          <a:p>
            <a:pPr lvl="1"/>
            <a:r>
              <a:rPr lang="en-SG" dirty="0"/>
              <a:t>Works naturally with matrices (productivity)</a:t>
            </a:r>
          </a:p>
          <a:p>
            <a:pPr lvl="2"/>
            <a:r>
              <a:rPr lang="en-SG" dirty="0"/>
              <a:t>Ideally also having support for efficient implementations (performance)</a:t>
            </a:r>
          </a:p>
          <a:p>
            <a:pPr lvl="1"/>
            <a:r>
              <a:rPr lang="en-SG" dirty="0"/>
              <a:t>Enables easy implementation of parallel processing (performance and productivity)</a:t>
            </a:r>
          </a:p>
          <a:p>
            <a:pPr lvl="1"/>
            <a:r>
              <a:rPr lang="en-SG" dirty="0"/>
              <a:t>Handles graphs</a:t>
            </a:r>
          </a:p>
          <a:p>
            <a:pPr lvl="2"/>
            <a:r>
              <a:rPr lang="en-SG" dirty="0"/>
              <a:t>Visual debugging (productivity)</a:t>
            </a:r>
          </a:p>
          <a:p>
            <a:pPr lvl="2"/>
            <a:r>
              <a:rPr lang="en-SG" dirty="0"/>
              <a:t>Support for meshing (performance and productivity)</a:t>
            </a:r>
          </a:p>
          <a:p>
            <a:pPr lvl="1"/>
            <a:r>
              <a:rPr lang="en-SG" dirty="0"/>
              <a:t>Runs fast (performance)</a:t>
            </a:r>
          </a:p>
          <a:p>
            <a:pPr lvl="1"/>
            <a:endParaRPr lang="en-SG" dirty="0"/>
          </a:p>
          <a:p>
            <a:pPr lvl="1"/>
            <a:r>
              <a:rPr lang="en-SG" dirty="0"/>
              <a:t>Advisor: “MATLAB is too slow. Implement code in FORTRAN or C/C++.”</a:t>
            </a:r>
          </a:p>
          <a:p>
            <a:pPr lvl="2"/>
            <a:r>
              <a:rPr lang="en-SG" dirty="0"/>
              <a:t>Was struggling to develop/debug the theory/algorithm in C++</a:t>
            </a:r>
          </a:p>
          <a:p>
            <a:pPr lvl="2"/>
            <a:r>
              <a:rPr lang="en-SG" dirty="0"/>
              <a:t>Decided to switch over to JULIA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236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6515-E1C9-4D62-9A54-7C46DB24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28F99-34EC-451D-B98F-446247AE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17"/>
            <a:ext cx="10515600" cy="4551346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SG" dirty="0"/>
              <a:t>Basic FEM Theory:</a:t>
            </a:r>
          </a:p>
          <a:p>
            <a:pPr marL="457200" lvl="1" indent="0">
              <a:buNone/>
            </a:pPr>
            <a:endParaRPr lang="en-SG" dirty="0"/>
          </a:p>
          <a:p>
            <a:pPr marL="914400" lvl="1" indent="-457200">
              <a:buAutoNum type="arabicParenR"/>
            </a:pPr>
            <a:r>
              <a:rPr lang="en-SG" dirty="0"/>
              <a:t>Consider Geometry of 1D Bar</a:t>
            </a:r>
          </a:p>
          <a:p>
            <a:pPr marL="914400" lvl="1" indent="-457200">
              <a:buAutoNum type="arabicParenR"/>
            </a:pPr>
            <a:endParaRPr lang="en-SG" dirty="0"/>
          </a:p>
          <a:p>
            <a:pPr marL="914400" lvl="1" indent="-457200">
              <a:buAutoNum type="arabicParenR"/>
            </a:pPr>
            <a:r>
              <a:rPr lang="en-SG" dirty="0"/>
              <a:t>Discretize Geometry</a:t>
            </a:r>
          </a:p>
          <a:p>
            <a:pPr marL="914400" lvl="1" indent="-457200">
              <a:buAutoNum type="arabicParenR"/>
            </a:pPr>
            <a:endParaRPr lang="en-SG" dirty="0"/>
          </a:p>
          <a:p>
            <a:pPr marL="914400" lvl="1" indent="-457200">
              <a:buAutoNum type="arabicParenR"/>
            </a:pPr>
            <a:r>
              <a:rPr lang="en-SG" dirty="0"/>
              <a:t>Consider Local Element</a:t>
            </a:r>
          </a:p>
          <a:p>
            <a:pPr marL="914400" lvl="1" indent="-457200">
              <a:buAutoNum type="arabicParenR"/>
            </a:pPr>
            <a:endParaRPr lang="en-SG" dirty="0"/>
          </a:p>
          <a:p>
            <a:pPr marL="914400" lvl="1" indent="-457200">
              <a:buAutoNum type="arabicParenR"/>
            </a:pPr>
            <a:r>
              <a:rPr lang="en-SG" dirty="0"/>
              <a:t>Write Constitutive Equations</a:t>
            </a:r>
          </a:p>
          <a:p>
            <a:pPr marL="914400" lvl="1" indent="-457200">
              <a:buAutoNum type="arabicParenR" startAt="5"/>
            </a:pPr>
            <a:endParaRPr lang="en-SG" dirty="0"/>
          </a:p>
          <a:p>
            <a:pPr marL="914400" lvl="1" indent="-457200">
              <a:buAutoNum type="arabicParenR" startAt="5"/>
            </a:pPr>
            <a:r>
              <a:rPr lang="en-SG" dirty="0"/>
              <a:t>Assemble Global Stiffness Matrix</a:t>
            </a:r>
          </a:p>
          <a:p>
            <a:pPr marL="914400" lvl="1" indent="-457200">
              <a:buAutoNum type="arabicParenR" startAt="5"/>
            </a:pPr>
            <a:endParaRPr lang="en-SG" dirty="0"/>
          </a:p>
          <a:p>
            <a:pPr marL="914400" lvl="1" indent="-457200">
              <a:buAutoNum type="arabicParenR" startAt="5"/>
            </a:pPr>
            <a:r>
              <a:rPr lang="en-SG" dirty="0"/>
              <a:t>Solve Sparse Matrix</a:t>
            </a:r>
          </a:p>
          <a:p>
            <a:pPr marL="914400" lvl="1" indent="-457200">
              <a:buAutoNum type="arabicParenR" startAt="5"/>
            </a:pPr>
            <a:endParaRPr lang="en-SG" dirty="0"/>
          </a:p>
          <a:p>
            <a:pPr marL="914400" lvl="1" indent="-457200">
              <a:buAutoNum type="arabicParenR" startAt="5"/>
            </a:pPr>
            <a:r>
              <a:rPr lang="en-SG" dirty="0"/>
              <a:t>Post-Processing of Data</a:t>
            </a:r>
          </a:p>
          <a:p>
            <a:pPr marL="457200" lvl="1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86265-BF2F-4EA9-AD73-80C6B0999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193" y="4910138"/>
            <a:ext cx="5334000" cy="12668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5BD09C6-7541-413F-B78A-55A9232ADB70}"/>
              </a:ext>
            </a:extLst>
          </p:cNvPr>
          <p:cNvGrpSpPr/>
          <p:nvPr/>
        </p:nvGrpSpPr>
        <p:grpSpPr>
          <a:xfrm>
            <a:off x="5853412" y="1482743"/>
            <a:ext cx="5711781" cy="3296684"/>
            <a:chOff x="5442782" y="2689218"/>
            <a:chExt cx="6560251" cy="37863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A35484-3578-4ED8-93B4-2F5E973D95C4}"/>
                </a:ext>
              </a:extLst>
            </p:cNvPr>
            <p:cNvSpPr/>
            <p:nvPr/>
          </p:nvSpPr>
          <p:spPr>
            <a:xfrm>
              <a:off x="5965722" y="3272913"/>
              <a:ext cx="5388078" cy="25318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7C1C52-428A-434D-9CD7-DB341B2AC9BF}"/>
                </a:ext>
              </a:extLst>
            </p:cNvPr>
            <p:cNvSpPr/>
            <p:nvPr/>
          </p:nvSpPr>
          <p:spPr>
            <a:xfrm>
              <a:off x="5965722" y="4063719"/>
              <a:ext cx="5388078" cy="25318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144735-4E20-4D32-87C0-A44B3D633BD2}"/>
                </a:ext>
              </a:extLst>
            </p:cNvPr>
            <p:cNvCxnSpPr/>
            <p:nvPr/>
          </p:nvCxnSpPr>
          <p:spPr>
            <a:xfrm>
              <a:off x="7000568" y="3824748"/>
              <a:ext cx="0" cy="82591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540E775-C7D1-4CB0-BBF7-500A245CE1EF}"/>
                </a:ext>
              </a:extLst>
            </p:cNvPr>
            <p:cNvCxnSpPr/>
            <p:nvPr/>
          </p:nvCxnSpPr>
          <p:spPr>
            <a:xfrm>
              <a:off x="8116529" y="3824748"/>
              <a:ext cx="0" cy="82591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8698465-A2BE-4CCB-8998-0160F0FD7094}"/>
                </a:ext>
              </a:extLst>
            </p:cNvPr>
            <p:cNvCxnSpPr/>
            <p:nvPr/>
          </p:nvCxnSpPr>
          <p:spPr>
            <a:xfrm>
              <a:off x="9173497" y="3824748"/>
              <a:ext cx="0" cy="82591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F36F258-0A79-4090-A459-F961384275E0}"/>
                </a:ext>
              </a:extLst>
            </p:cNvPr>
            <p:cNvCxnSpPr/>
            <p:nvPr/>
          </p:nvCxnSpPr>
          <p:spPr>
            <a:xfrm>
              <a:off x="10328787" y="3824748"/>
              <a:ext cx="0" cy="82591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73A5CA-28D6-4020-A958-26EF4A59FB05}"/>
                </a:ext>
              </a:extLst>
            </p:cNvPr>
            <p:cNvSpPr/>
            <p:nvPr/>
          </p:nvSpPr>
          <p:spPr>
            <a:xfrm>
              <a:off x="8116529" y="4822721"/>
              <a:ext cx="1056961" cy="25318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CC46A2C-D5AF-406B-8581-6A1200630333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9173490" y="4949311"/>
              <a:ext cx="4129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29E06B2-CC83-4458-A469-4D109E046347}"/>
                </a:ext>
              </a:extLst>
            </p:cNvPr>
            <p:cNvCxnSpPr/>
            <p:nvPr/>
          </p:nvCxnSpPr>
          <p:spPr>
            <a:xfrm flipV="1">
              <a:off x="7693731" y="4943886"/>
              <a:ext cx="4129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9621B3-28B2-4E17-9A27-86548D16D5CF}"/>
                </a:ext>
              </a:extLst>
            </p:cNvPr>
            <p:cNvSpPr txBox="1"/>
            <p:nvPr/>
          </p:nvSpPr>
          <p:spPr>
            <a:xfrm>
              <a:off x="9514549" y="475922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F</a:t>
              </a:r>
              <a:r>
                <a:rPr lang="en-SG" b="1" baseline="-25000" dirty="0"/>
                <a:t>3</a:t>
              </a:r>
              <a:endParaRPr lang="en-SG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858599-F15B-44A9-A2F9-E37974C9F78A}"/>
                </a:ext>
              </a:extLst>
            </p:cNvPr>
            <p:cNvSpPr txBox="1"/>
            <p:nvPr/>
          </p:nvSpPr>
          <p:spPr>
            <a:xfrm>
              <a:off x="7406458" y="475922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F</a:t>
              </a:r>
              <a:r>
                <a:rPr lang="en-SG" b="1" baseline="-25000" dirty="0"/>
                <a:t>2</a:t>
              </a:r>
              <a:endParaRPr lang="en-SG" b="1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6B1D964-7506-48FD-82C4-B57E9E895B87}"/>
                </a:ext>
              </a:extLst>
            </p:cNvPr>
            <p:cNvGrpSpPr/>
            <p:nvPr/>
          </p:nvGrpSpPr>
          <p:grpSpPr>
            <a:xfrm>
              <a:off x="5442782" y="5524987"/>
              <a:ext cx="6224530" cy="512000"/>
              <a:chOff x="6265450" y="5534696"/>
              <a:chExt cx="6224530" cy="512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DD1F92F-8250-4E80-8D83-4F994ADE66B2}"/>
                      </a:ext>
                    </a:extLst>
                  </p:cNvPr>
                  <p:cNvSpPr txBox="1"/>
                  <p:nvPr/>
                </p:nvSpPr>
                <p:spPr>
                  <a:xfrm>
                    <a:off x="6265450" y="5580581"/>
                    <a:ext cx="2785916" cy="4241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b="1" i="0" dirty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SG" b="1" i="0" baseline="-25000" dirty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SG" b="1" i="0" dirty="0" smtClean="0">
                              <a:latin typeface="Cambria Math" panose="02040503050406030204" pitchFamily="18" charset="0"/>
                            </a:rPr>
                            <m:t>–</m:t>
                          </m:r>
                          <m:sSub>
                            <m:sSubPr>
                              <m:ctrlPr>
                                <a:rPr lang="en-SG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1" i="0" dirty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SG" b="1" i="0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SG" b="1" i="0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SG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1" i="0" dirty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a:rPr lang="en-SG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SG" b="1" i="0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SG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1" i="0" dirty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SG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SG" b="1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SG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1" i="0" dirty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SG" b="1" i="0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SG" b="1" i="0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SG" b="1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DD1F92F-8250-4E80-8D83-4F994ADE66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5450" y="5580581"/>
                    <a:ext cx="2785916" cy="42419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953F46A2-FA81-48F3-B3DA-89CBF73713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9172" y="5827327"/>
                <a:ext cx="3273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FEC4C54-6086-42CA-8A0C-E7145156CD17}"/>
                      </a:ext>
                    </a:extLst>
                  </p:cNvPr>
                  <p:cNvSpPr txBox="1"/>
                  <p:nvPr/>
                </p:nvSpPr>
                <p:spPr>
                  <a:xfrm>
                    <a:off x="9198117" y="5534696"/>
                    <a:ext cx="3291863" cy="512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SG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SG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b="1" i="0" smtClean="0">
                                            <a:latin typeface="Cambria Math" panose="02040503050406030204" pitchFamily="18" charset="0"/>
                                          </a:rPr>
                                          <m:t>𝐊</m:t>
                                        </m:r>
                                      </m:e>
                                      <m:sub>
                                        <m:r>
                                          <a:rPr lang="en-SG" b="1" i="0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SG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b="1" i="0" smtClean="0">
                                            <a:latin typeface="Cambria Math" panose="02040503050406030204" pitchFamily="18" charset="0"/>
                                          </a:rPr>
                                          <m:t>𝐊</m:t>
                                        </m:r>
                                      </m:e>
                                      <m:sub>
                                        <m:r>
                                          <a:rPr lang="en-SG" b="1" i="0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SG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b="1" i="0" smtClean="0">
                                            <a:latin typeface="Cambria Math" panose="02040503050406030204" pitchFamily="18" charset="0"/>
                                          </a:rPr>
                                          <m:t>𝐊</m:t>
                                        </m:r>
                                      </m:e>
                                      <m:sub>
                                        <m:r>
                                          <a:rPr lang="en-SG" b="1" i="0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SG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b="1" i="0" smtClean="0">
                                            <a:latin typeface="Cambria Math" panose="02040503050406030204" pitchFamily="18" charset="0"/>
                                          </a:rPr>
                                          <m:t>𝐊</m:t>
                                        </m:r>
                                      </m:e>
                                      <m:sub>
                                        <m:r>
                                          <a:rPr lang="en-SG" b="1" i="0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SG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SG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b="1" i="0" smtClean="0"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SG" b="1" i="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SG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b="1" i="0" smtClean="0"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SG" b="1" i="0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SG" b="1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SG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b="1" i="0" smtClean="0">
                                            <a:latin typeface="Cambria Math" panose="02040503050406030204" pitchFamily="18" charset="0"/>
                                          </a:rPr>
                                          <m:t>𝐅</m:t>
                                        </m:r>
                                      </m:e>
                                      <m:sub>
                                        <m:r>
                                          <a:rPr lang="en-SG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SG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SG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b="1" i="0" smtClean="0">
                                            <a:latin typeface="Cambria Math" panose="02040503050406030204" pitchFamily="18" charset="0"/>
                                          </a:rPr>
                                          <m:t>𝐅</m:t>
                                        </m:r>
                                      </m:e>
                                      <m:sub>
                                        <m:r>
                                          <a:rPr lang="en-SG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SG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b="1" i="0" smtClean="0">
                                            <a:latin typeface="Cambria Math" panose="02040503050406030204" pitchFamily="18" charset="0"/>
                                          </a:rPr>
                                          <m:t>𝐅</m:t>
                                        </m:r>
                                      </m:e>
                                      <m:sub>
                                        <m:r>
                                          <a:rPr lang="en-SG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SG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b="1" i="0" smtClean="0">
                                            <a:latin typeface="Cambria Math" panose="02040503050406030204" pitchFamily="18" charset="0"/>
                                          </a:rPr>
                                          <m:t>𝐅</m:t>
                                        </m:r>
                                      </m:e>
                                      <m:sub>
                                        <m:r>
                                          <a:rPr lang="en-SG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FEC4C54-6086-42CA-8A0C-E7145156CD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8117" y="5534696"/>
                    <a:ext cx="3291863" cy="5120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9787" b="-15068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A114C2-4940-4459-A3CB-E022E5340CA9}"/>
                </a:ext>
              </a:extLst>
            </p:cNvPr>
            <p:cNvSpPr txBox="1"/>
            <p:nvPr/>
          </p:nvSpPr>
          <p:spPr>
            <a:xfrm>
              <a:off x="5633874" y="3661194"/>
              <a:ext cx="5661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00" b="1" dirty="0"/>
                <a:t>Node 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811799-A5A1-4AB9-A9E1-AD718005473B}"/>
                </a:ext>
              </a:extLst>
            </p:cNvPr>
            <p:cNvSpPr txBox="1"/>
            <p:nvPr/>
          </p:nvSpPr>
          <p:spPr>
            <a:xfrm>
              <a:off x="6875373" y="365589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00" b="1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0337C0-5541-49AA-AFCE-35C871BFBB1C}"/>
                </a:ext>
              </a:extLst>
            </p:cNvPr>
            <p:cNvSpPr txBox="1"/>
            <p:nvPr/>
          </p:nvSpPr>
          <p:spPr>
            <a:xfrm>
              <a:off x="7991334" y="365268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00" b="1" dirty="0"/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A48610-622B-4537-84CB-80137DBD2697}"/>
                </a:ext>
              </a:extLst>
            </p:cNvPr>
            <p:cNvSpPr txBox="1"/>
            <p:nvPr/>
          </p:nvSpPr>
          <p:spPr>
            <a:xfrm>
              <a:off x="9048295" y="364809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00" b="1" dirty="0"/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543621-B581-4CD8-BA3A-6E4535C8C61D}"/>
                </a:ext>
              </a:extLst>
            </p:cNvPr>
            <p:cNvSpPr txBox="1"/>
            <p:nvPr/>
          </p:nvSpPr>
          <p:spPr>
            <a:xfrm>
              <a:off x="10203592" y="364195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00" b="1" dirty="0"/>
                <a:t>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9ADF8F-5F78-4007-973D-B9A551388C42}"/>
                </a:ext>
              </a:extLst>
            </p:cNvPr>
            <p:cNvSpPr txBox="1"/>
            <p:nvPr/>
          </p:nvSpPr>
          <p:spPr>
            <a:xfrm>
              <a:off x="11221217" y="363712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00" b="1" dirty="0"/>
                <a:t>5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6944962-22C3-4AE6-8574-0218BF0CACDE}"/>
                </a:ext>
              </a:extLst>
            </p:cNvPr>
            <p:cNvCxnSpPr/>
            <p:nvPr/>
          </p:nvCxnSpPr>
          <p:spPr>
            <a:xfrm flipV="1">
              <a:off x="11353800" y="3405081"/>
              <a:ext cx="4129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09E05C-7A71-4C28-95C1-99368B56F991}"/>
                </a:ext>
              </a:extLst>
            </p:cNvPr>
            <p:cNvSpPr txBox="1"/>
            <p:nvPr/>
          </p:nvSpPr>
          <p:spPr>
            <a:xfrm>
              <a:off x="11712058" y="321483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F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13A007-8F90-4AC5-BDEE-12F6E9025A1C}"/>
                </a:ext>
              </a:extLst>
            </p:cNvPr>
            <p:cNvGrpSpPr/>
            <p:nvPr/>
          </p:nvGrpSpPr>
          <p:grpSpPr>
            <a:xfrm>
              <a:off x="5882443" y="3087775"/>
              <a:ext cx="90586" cy="627112"/>
              <a:chOff x="8352503" y="530942"/>
              <a:chExt cx="152400" cy="105503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62AC59A-6407-433B-81A3-9665E8C2A3E0}"/>
                  </a:ext>
                </a:extLst>
              </p:cNvPr>
              <p:cNvCxnSpPr/>
              <p:nvPr/>
            </p:nvCxnSpPr>
            <p:spPr>
              <a:xfrm>
                <a:off x="8504903" y="530942"/>
                <a:ext cx="0" cy="10028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91D4D32-B446-40A2-9166-DFFE3C5912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2503" y="619585"/>
                <a:ext cx="152400" cy="1229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4F310C6-A1DF-4228-8046-539AEEC27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2503" y="762096"/>
                <a:ext cx="152400" cy="1229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51DD34F-E5FC-4FFE-9066-BD8B82EEE5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2503" y="907301"/>
                <a:ext cx="152400" cy="1229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28BB4C1-228B-43E6-BD7B-C08E5D1E4F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2503" y="1049812"/>
                <a:ext cx="152400" cy="1229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6532AF9-2AE2-4A9B-AC82-C64DEA30EE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2503" y="1175355"/>
                <a:ext cx="152400" cy="1229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25B8A39-374E-48EB-8D1B-60B3E1DE51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2503" y="1317866"/>
                <a:ext cx="152400" cy="1229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9A1FDA8-D9C3-4F46-B3D4-97A2887E62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2503" y="1463071"/>
                <a:ext cx="152400" cy="1229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F08300B-052E-4E6F-8C81-9A87E330205E}"/>
                </a:ext>
              </a:extLst>
            </p:cNvPr>
            <p:cNvGrpSpPr/>
            <p:nvPr/>
          </p:nvGrpSpPr>
          <p:grpSpPr>
            <a:xfrm>
              <a:off x="5877492" y="3870516"/>
              <a:ext cx="90586" cy="627112"/>
              <a:chOff x="8352503" y="530942"/>
              <a:chExt cx="152400" cy="1055032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30D02FD-70B9-4D67-8FA5-2F15220999FA}"/>
                  </a:ext>
                </a:extLst>
              </p:cNvPr>
              <p:cNvCxnSpPr/>
              <p:nvPr/>
            </p:nvCxnSpPr>
            <p:spPr>
              <a:xfrm>
                <a:off x="8504903" y="530942"/>
                <a:ext cx="0" cy="10028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733C620-FEE4-4984-BEBC-C835E64F89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2503" y="619585"/>
                <a:ext cx="152400" cy="1229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D44B591-B0C7-4738-A39E-4A29138D61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2503" y="762096"/>
                <a:ext cx="152400" cy="1229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3FA9F45-1EA7-4431-8FCD-1A3E8571A5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2503" y="907301"/>
                <a:ext cx="152400" cy="1229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4CAB828-C3CB-4CBC-B2B8-1E59D103D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2503" y="1049812"/>
                <a:ext cx="152400" cy="1229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7E7230C-3868-4099-8896-847A1819C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2503" y="1175355"/>
                <a:ext cx="152400" cy="1229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0815AB4-0596-4848-9FAD-5CA3AAFF06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2503" y="1317866"/>
                <a:ext cx="152400" cy="1229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1001E95-5321-4A04-BEE5-A6F6266889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2503" y="1463071"/>
                <a:ext cx="152400" cy="1229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9B9DDBC-B36B-4249-95F1-D60F2D653F33}"/>
                </a:ext>
              </a:extLst>
            </p:cNvPr>
            <p:cNvCxnSpPr/>
            <p:nvPr/>
          </p:nvCxnSpPr>
          <p:spPr>
            <a:xfrm>
              <a:off x="5973029" y="2890684"/>
              <a:ext cx="5949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2A2E64-0F80-45AA-92DD-876998F6D298}"/>
                </a:ext>
              </a:extLst>
            </p:cNvPr>
            <p:cNvSpPr txBox="1"/>
            <p:nvPr/>
          </p:nvSpPr>
          <p:spPr>
            <a:xfrm>
              <a:off x="6481620" y="268921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1E6889-2ECB-4CA7-A0CB-25A9A05DE780}"/>
                </a:ext>
              </a:extLst>
            </p:cNvPr>
            <p:cNvSpPr txBox="1"/>
            <p:nvPr/>
          </p:nvSpPr>
          <p:spPr>
            <a:xfrm>
              <a:off x="5638800" y="2974258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SG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CFE80D-A47A-47CB-9AF8-5EB39ADD2DB7}"/>
                </a:ext>
              </a:extLst>
            </p:cNvPr>
            <p:cNvSpPr txBox="1"/>
            <p:nvPr/>
          </p:nvSpPr>
          <p:spPr>
            <a:xfrm>
              <a:off x="5761133" y="6167839"/>
              <a:ext cx="5460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/>
                <a:t>*Relative change in position (</a:t>
              </a:r>
              <a:r>
                <a:rPr lang="el-GR" sz="1400" dirty="0"/>
                <a:t>Δ</a:t>
              </a:r>
              <a:r>
                <a:rPr lang="en-SG" sz="1400" dirty="0"/>
                <a:t>x) = Relative change in displacement (</a:t>
              </a:r>
              <a:r>
                <a:rPr lang="el-GR" sz="1400" dirty="0"/>
                <a:t>Δ</a:t>
              </a:r>
              <a:r>
                <a:rPr lang="en-SG" sz="1400" dirty="0"/>
                <a:t>u) 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3BA61F0-1623-48D2-9D41-7A1A96CAC5B9}"/>
                </a:ext>
              </a:extLst>
            </p:cNvPr>
            <p:cNvCxnSpPr/>
            <p:nvPr/>
          </p:nvCxnSpPr>
          <p:spPr>
            <a:xfrm flipV="1">
              <a:off x="11354311" y="4179248"/>
              <a:ext cx="4129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FAE627-C739-49A8-B37B-65CBAB50EC76}"/>
                </a:ext>
              </a:extLst>
            </p:cNvPr>
            <p:cNvSpPr txBox="1"/>
            <p:nvPr/>
          </p:nvSpPr>
          <p:spPr>
            <a:xfrm>
              <a:off x="11712569" y="398900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989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6515-E1C9-4D62-9A54-7C46DB24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28F99-34EC-451D-B98F-446247AE5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28874"/>
            <a:ext cx="5181600" cy="4583585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SG" sz="2600" dirty="0"/>
              <a:t>Basic FEM Theory:</a:t>
            </a:r>
          </a:p>
          <a:p>
            <a:pPr marL="457200" lvl="1" indent="0">
              <a:buNone/>
            </a:pPr>
            <a:endParaRPr lang="en-SG" sz="2600" dirty="0"/>
          </a:p>
          <a:p>
            <a:pPr marL="914400" lvl="1" indent="-457200">
              <a:buAutoNum type="arabicParenR"/>
            </a:pPr>
            <a:r>
              <a:rPr lang="en-SG" sz="2600" dirty="0"/>
              <a:t>Consider Geometry of 1D Bar</a:t>
            </a:r>
          </a:p>
          <a:p>
            <a:pPr marL="914400" lvl="1" indent="-457200">
              <a:buAutoNum type="arabicParenR"/>
            </a:pPr>
            <a:endParaRPr lang="en-SG" sz="2600" dirty="0"/>
          </a:p>
          <a:p>
            <a:pPr marL="914400" lvl="1" indent="-457200">
              <a:buAutoNum type="arabicParenR"/>
            </a:pPr>
            <a:r>
              <a:rPr lang="en-SG" sz="2600" b="1" dirty="0">
                <a:solidFill>
                  <a:srgbClr val="FF0000"/>
                </a:solidFill>
              </a:rPr>
              <a:t>Discretize Geometry</a:t>
            </a:r>
          </a:p>
          <a:p>
            <a:pPr marL="914400" lvl="1" indent="-457200">
              <a:buAutoNum type="arabicParenR"/>
            </a:pPr>
            <a:endParaRPr lang="en-SG" sz="2600" dirty="0"/>
          </a:p>
          <a:p>
            <a:pPr marL="914400" lvl="1" indent="-457200">
              <a:buAutoNum type="arabicParenR"/>
            </a:pPr>
            <a:r>
              <a:rPr lang="en-SG" sz="2600" dirty="0"/>
              <a:t>Consider Local Element</a:t>
            </a:r>
          </a:p>
          <a:p>
            <a:pPr marL="914400" lvl="1" indent="-457200">
              <a:buAutoNum type="arabicParenR"/>
            </a:pPr>
            <a:endParaRPr lang="en-SG" sz="2600" dirty="0"/>
          </a:p>
          <a:p>
            <a:pPr marL="914400" lvl="1" indent="-457200">
              <a:buAutoNum type="arabicParenR"/>
            </a:pPr>
            <a:r>
              <a:rPr lang="en-SG" sz="2600" dirty="0"/>
              <a:t>Write Constitutive Equations</a:t>
            </a:r>
          </a:p>
          <a:p>
            <a:pPr marL="914400" lvl="1" indent="-457200">
              <a:buAutoNum type="arabicParenR" startAt="5"/>
            </a:pPr>
            <a:endParaRPr lang="en-SG" sz="2600" dirty="0"/>
          </a:p>
          <a:p>
            <a:pPr marL="914400" lvl="1" indent="-457200">
              <a:buAutoNum type="arabicParenR" startAt="5"/>
            </a:pPr>
            <a:r>
              <a:rPr lang="en-SG" sz="2600" dirty="0"/>
              <a:t>Assemble Global Stiffness Matrix</a:t>
            </a:r>
          </a:p>
          <a:p>
            <a:pPr marL="914400" lvl="1" indent="-457200">
              <a:buAutoNum type="arabicParenR" startAt="5"/>
            </a:pPr>
            <a:endParaRPr lang="en-SG" sz="2600" dirty="0"/>
          </a:p>
          <a:p>
            <a:pPr marL="914400" lvl="1" indent="-457200">
              <a:buAutoNum type="arabicParenR" startAt="5"/>
            </a:pPr>
            <a:r>
              <a:rPr lang="en-SG" sz="2600" dirty="0"/>
              <a:t>Solve Sparse Matrix</a:t>
            </a:r>
          </a:p>
          <a:p>
            <a:pPr marL="914400" lvl="1" indent="-457200">
              <a:buAutoNum type="arabicParenR" startAt="5"/>
            </a:pPr>
            <a:endParaRPr lang="en-SG" sz="2600" dirty="0"/>
          </a:p>
          <a:p>
            <a:pPr marL="914400" lvl="1" indent="-457200">
              <a:buAutoNum type="arabicParenR" startAt="5"/>
            </a:pPr>
            <a:r>
              <a:rPr lang="en-SG" sz="2600" b="1" dirty="0">
                <a:solidFill>
                  <a:srgbClr val="FF0000"/>
                </a:solidFill>
              </a:rPr>
              <a:t>Post-Processing of Data</a:t>
            </a:r>
          </a:p>
          <a:p>
            <a:pPr marL="457200" lvl="1" indent="0">
              <a:buNone/>
            </a:pPr>
            <a:endParaRPr lang="en-SG" dirty="0"/>
          </a:p>
        </p:txBody>
      </p:sp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1B5E8AFF-61B0-4053-9C4C-710371D69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2887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Graph Theory</a:t>
            </a:r>
          </a:p>
          <a:p>
            <a:pPr lvl="1"/>
            <a:r>
              <a:rPr lang="en-SG" dirty="0"/>
              <a:t>Meshing generally works on Voronoi Diagrams (using Delaunay Triangulation)</a:t>
            </a:r>
          </a:p>
          <a:p>
            <a:pPr lvl="1"/>
            <a:r>
              <a:rPr lang="en-SG" dirty="0"/>
              <a:t>Development of meshing algorithms would be enhanced with graphing support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Visual Debugging</a:t>
            </a:r>
          </a:p>
          <a:p>
            <a:pPr lvl="1"/>
            <a:r>
              <a:rPr lang="en-SG" dirty="0"/>
              <a:t>Outputs can be graphed for debugging purposes</a:t>
            </a:r>
          </a:p>
          <a:p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39760-DB59-4C5B-8DAB-194AF9022A06}"/>
              </a:ext>
            </a:extLst>
          </p:cNvPr>
          <p:cNvSpPr txBox="1"/>
          <p:nvPr/>
        </p:nvSpPr>
        <p:spPr>
          <a:xfrm>
            <a:off x="6999349" y="4632562"/>
            <a:ext cx="3608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 err="1"/>
              <a:t>EllipticFEM.jl</a:t>
            </a:r>
            <a:r>
              <a:rPr lang="en-SG" sz="1000" dirty="0"/>
              <a:t> </a:t>
            </a:r>
            <a:r>
              <a:rPr lang="en-SG" sz="1000" dirty="0" err="1"/>
              <a:t>MeshData</a:t>
            </a:r>
            <a:r>
              <a:rPr lang="en-SG" sz="1000" dirty="0"/>
              <a:t> using </a:t>
            </a:r>
            <a:r>
              <a:rPr lang="en-SG" sz="1000" dirty="0" err="1"/>
              <a:t>LightGraphs.jl</a:t>
            </a:r>
            <a:r>
              <a:rPr lang="en-SG" sz="1000" dirty="0"/>
              <a:t>. </a:t>
            </a:r>
          </a:p>
          <a:p>
            <a:pPr algn="ctr"/>
            <a:r>
              <a:rPr lang="en-SG" sz="1000" dirty="0"/>
              <a:t>Image taken from https://github.com/gerhardtulzer/EllipticFEM.jl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A53A9-9011-4386-848A-BC2388073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832" y="3117980"/>
            <a:ext cx="1895936" cy="15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1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1B5E8AFF-61B0-4053-9C4C-710371D69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2887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Potential for Massive Parallelism</a:t>
            </a:r>
          </a:p>
          <a:p>
            <a:pPr lvl="1"/>
            <a:r>
              <a:rPr lang="en-SG" dirty="0"/>
              <a:t>Local Stiffness Matrix for each element can be computed independently from each other</a:t>
            </a:r>
          </a:p>
          <a:p>
            <a:pPr lvl="1"/>
            <a:r>
              <a:rPr lang="en-SG" dirty="0"/>
              <a:t>Computation of Local Stiffness Matrix is done by quadrature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Need for a fast language</a:t>
            </a:r>
          </a:p>
          <a:p>
            <a:pPr lvl="1"/>
            <a:r>
              <a:rPr lang="en-SG" dirty="0"/>
              <a:t>Evaluating </a:t>
            </a:r>
            <a:r>
              <a:rPr lang="en-SG" b="1" dirty="0"/>
              <a:t>B</a:t>
            </a:r>
            <a:r>
              <a:rPr lang="en-SG" dirty="0"/>
              <a:t> in the Local Stiffness Matrix computation for “meshless methods” like that used in the Overlapping Finite Elements Theory is extremely expensive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70F1277-C47A-46C1-8F20-504410396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095" y="3341807"/>
            <a:ext cx="2582705" cy="6977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C6515-E1C9-4D62-9A54-7C46DB24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28F99-34EC-451D-B98F-446247AE5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28874"/>
            <a:ext cx="5181600" cy="4583585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SG" sz="2600" dirty="0"/>
              <a:t>Basic FEM Theory:</a:t>
            </a:r>
          </a:p>
          <a:p>
            <a:pPr marL="457200" lvl="1" indent="0">
              <a:buNone/>
            </a:pPr>
            <a:endParaRPr lang="en-SG" sz="2600" dirty="0"/>
          </a:p>
          <a:p>
            <a:pPr marL="914400" lvl="1" indent="-457200">
              <a:buAutoNum type="arabicParenR"/>
            </a:pPr>
            <a:r>
              <a:rPr lang="en-SG" sz="2600" dirty="0"/>
              <a:t>Consider Geometry of 1D Bar</a:t>
            </a:r>
          </a:p>
          <a:p>
            <a:pPr marL="914400" lvl="1" indent="-457200">
              <a:buAutoNum type="arabicParenR"/>
            </a:pPr>
            <a:endParaRPr lang="en-SG" sz="2600" dirty="0"/>
          </a:p>
          <a:p>
            <a:pPr marL="914400" lvl="1" indent="-457200">
              <a:buAutoNum type="arabicParenR"/>
            </a:pPr>
            <a:r>
              <a:rPr lang="en-SG" sz="2600" dirty="0"/>
              <a:t>Discretize Geometry</a:t>
            </a:r>
          </a:p>
          <a:p>
            <a:pPr marL="914400" lvl="1" indent="-457200">
              <a:buAutoNum type="arabicParenR"/>
            </a:pPr>
            <a:endParaRPr lang="en-SG" sz="2600" dirty="0"/>
          </a:p>
          <a:p>
            <a:pPr marL="914400" lvl="1" indent="-457200">
              <a:buAutoNum type="arabicParenR"/>
            </a:pPr>
            <a:r>
              <a:rPr lang="en-SG" sz="2600" b="1" dirty="0">
                <a:solidFill>
                  <a:srgbClr val="FF0000"/>
                </a:solidFill>
              </a:rPr>
              <a:t>Consider Local Element</a:t>
            </a:r>
          </a:p>
          <a:p>
            <a:pPr marL="914400" lvl="1" indent="-457200">
              <a:buAutoNum type="arabicParenR"/>
            </a:pPr>
            <a:endParaRPr lang="en-SG" sz="2600" dirty="0"/>
          </a:p>
          <a:p>
            <a:pPr marL="914400" lvl="1" indent="-457200">
              <a:buAutoNum type="arabicParenR"/>
            </a:pPr>
            <a:r>
              <a:rPr lang="en-SG" sz="2600" b="1" dirty="0">
                <a:solidFill>
                  <a:srgbClr val="FF0000"/>
                </a:solidFill>
              </a:rPr>
              <a:t>Write Constitutive Equations</a:t>
            </a:r>
          </a:p>
          <a:p>
            <a:pPr marL="914400" lvl="1" indent="-457200">
              <a:buAutoNum type="arabicParenR" startAt="5"/>
            </a:pPr>
            <a:endParaRPr lang="en-SG" sz="2600" dirty="0"/>
          </a:p>
          <a:p>
            <a:pPr marL="914400" lvl="1" indent="-457200">
              <a:buAutoNum type="arabicParenR" startAt="5"/>
            </a:pPr>
            <a:r>
              <a:rPr lang="en-SG" sz="2600" b="1" dirty="0">
                <a:solidFill>
                  <a:srgbClr val="FF0000"/>
                </a:solidFill>
              </a:rPr>
              <a:t>Assemble Global Stiffness Matrix</a:t>
            </a:r>
          </a:p>
          <a:p>
            <a:pPr marL="914400" lvl="1" indent="-457200">
              <a:buAutoNum type="arabicParenR" startAt="5"/>
            </a:pPr>
            <a:endParaRPr lang="en-SG" sz="2600" dirty="0"/>
          </a:p>
          <a:p>
            <a:pPr marL="914400" lvl="1" indent="-457200">
              <a:buAutoNum type="arabicParenR" startAt="5"/>
            </a:pPr>
            <a:r>
              <a:rPr lang="en-SG" sz="2600" dirty="0"/>
              <a:t>Solve Sparse Matrix</a:t>
            </a:r>
          </a:p>
          <a:p>
            <a:pPr marL="914400" lvl="1" indent="-457200">
              <a:buAutoNum type="arabicParenR" startAt="5"/>
            </a:pPr>
            <a:endParaRPr lang="en-SG" sz="2600" dirty="0"/>
          </a:p>
          <a:p>
            <a:pPr marL="914400" lvl="1" indent="-457200">
              <a:buAutoNum type="arabicParenR" startAt="5"/>
            </a:pPr>
            <a:r>
              <a:rPr lang="en-SG" sz="2600" dirty="0"/>
              <a:t>Post-Processing of Data</a:t>
            </a:r>
          </a:p>
          <a:p>
            <a:pPr marL="457200" lvl="1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43E41-B48D-4BD0-8224-8C48FBFBE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972" y="3429000"/>
            <a:ext cx="2276782" cy="52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2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1B5E8AFF-61B0-4053-9C4C-710371D69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2887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Linear Algebra module built around LAPACK</a:t>
            </a:r>
          </a:p>
          <a:p>
            <a:pPr lvl="1"/>
            <a:r>
              <a:rPr lang="en-SG" dirty="0"/>
              <a:t>Need to solve sparse matrices efficiently</a:t>
            </a:r>
          </a:p>
          <a:p>
            <a:endParaRPr lang="en-SG" dirty="0"/>
          </a:p>
          <a:p>
            <a:r>
              <a:rPr lang="en-SG" dirty="0"/>
              <a:t>GPU acceleration for solving matrices a possible advantage</a:t>
            </a:r>
          </a:p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C6515-E1C9-4D62-9A54-7C46DB24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28F99-34EC-451D-B98F-446247AE5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28874"/>
            <a:ext cx="5181600" cy="4583585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SG" sz="2600" dirty="0"/>
              <a:t>Basic FEM Theory:</a:t>
            </a:r>
          </a:p>
          <a:p>
            <a:pPr marL="457200" lvl="1" indent="0">
              <a:buNone/>
            </a:pPr>
            <a:endParaRPr lang="en-SG" sz="2600" dirty="0"/>
          </a:p>
          <a:p>
            <a:pPr marL="914400" lvl="1" indent="-457200">
              <a:buAutoNum type="arabicParenR"/>
            </a:pPr>
            <a:r>
              <a:rPr lang="en-SG" sz="2600" dirty="0"/>
              <a:t>Consider Geometry of 1D Bar</a:t>
            </a:r>
          </a:p>
          <a:p>
            <a:pPr marL="914400" lvl="1" indent="-457200">
              <a:buAutoNum type="arabicParenR"/>
            </a:pPr>
            <a:endParaRPr lang="en-SG" sz="2600" dirty="0"/>
          </a:p>
          <a:p>
            <a:pPr marL="914400" lvl="1" indent="-457200">
              <a:buAutoNum type="arabicParenR"/>
            </a:pPr>
            <a:r>
              <a:rPr lang="en-SG" sz="2600" dirty="0"/>
              <a:t>Discretize Geometry</a:t>
            </a:r>
          </a:p>
          <a:p>
            <a:pPr marL="914400" lvl="1" indent="-457200">
              <a:buAutoNum type="arabicParenR"/>
            </a:pPr>
            <a:endParaRPr lang="en-SG" sz="2600" dirty="0"/>
          </a:p>
          <a:p>
            <a:pPr marL="914400" lvl="1" indent="-457200">
              <a:buAutoNum type="arabicParenR"/>
            </a:pPr>
            <a:r>
              <a:rPr lang="en-SG" sz="2600" dirty="0"/>
              <a:t>Consider Local Element</a:t>
            </a:r>
          </a:p>
          <a:p>
            <a:pPr marL="914400" lvl="1" indent="-457200">
              <a:buAutoNum type="arabicParenR"/>
            </a:pPr>
            <a:endParaRPr lang="en-SG" sz="2600" dirty="0"/>
          </a:p>
          <a:p>
            <a:pPr marL="914400" lvl="1" indent="-457200">
              <a:buAutoNum type="arabicParenR"/>
            </a:pPr>
            <a:r>
              <a:rPr lang="en-SG" sz="2600" b="1" dirty="0">
                <a:solidFill>
                  <a:srgbClr val="FF0000"/>
                </a:solidFill>
              </a:rPr>
              <a:t>Write Constitutive Equations</a:t>
            </a:r>
          </a:p>
          <a:p>
            <a:pPr marL="914400" lvl="1" indent="-457200">
              <a:buAutoNum type="arabicParenR" startAt="5"/>
            </a:pPr>
            <a:endParaRPr lang="en-SG" sz="2600" dirty="0"/>
          </a:p>
          <a:p>
            <a:pPr marL="914400" lvl="1" indent="-457200">
              <a:buAutoNum type="arabicParenR" startAt="5"/>
            </a:pPr>
            <a:r>
              <a:rPr lang="en-SG" sz="2600" b="1" dirty="0">
                <a:solidFill>
                  <a:srgbClr val="FF0000"/>
                </a:solidFill>
              </a:rPr>
              <a:t>Assemble Global Stiffness Matrix</a:t>
            </a:r>
          </a:p>
          <a:p>
            <a:pPr marL="914400" lvl="1" indent="-457200">
              <a:buAutoNum type="arabicParenR" startAt="5"/>
            </a:pPr>
            <a:endParaRPr lang="en-SG" sz="2600" dirty="0"/>
          </a:p>
          <a:p>
            <a:pPr marL="914400" lvl="1" indent="-457200">
              <a:buAutoNum type="arabicParenR" startAt="5"/>
            </a:pPr>
            <a:r>
              <a:rPr lang="en-SG" sz="2600" b="1" dirty="0">
                <a:solidFill>
                  <a:srgbClr val="FF0000"/>
                </a:solidFill>
              </a:rPr>
              <a:t>Solve Sparse Matrix</a:t>
            </a:r>
          </a:p>
          <a:p>
            <a:pPr marL="914400" lvl="1" indent="-457200">
              <a:buAutoNum type="arabicParenR" startAt="5"/>
            </a:pPr>
            <a:endParaRPr lang="en-SG" sz="2600" dirty="0"/>
          </a:p>
          <a:p>
            <a:pPr marL="914400" lvl="1" indent="-457200">
              <a:buAutoNum type="arabicParenR" startAt="5"/>
            </a:pPr>
            <a:r>
              <a:rPr lang="en-SG" sz="2600" dirty="0"/>
              <a:t>Post-Processing of Data</a:t>
            </a:r>
          </a:p>
          <a:p>
            <a:pPr marL="457200" lvl="1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182C3A-F5A9-4B0D-9149-A05FC2373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193" y="4074395"/>
            <a:ext cx="5334000" cy="1266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89F322-8406-4A49-A951-10960D4792F3}"/>
              </a:ext>
            </a:extLst>
          </p:cNvPr>
          <p:cNvSpPr txBox="1"/>
          <p:nvPr/>
        </p:nvSpPr>
        <p:spPr>
          <a:xfrm>
            <a:off x="7610169" y="5383717"/>
            <a:ext cx="2769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Global Stiffness Matrix is generally sparse</a:t>
            </a:r>
          </a:p>
        </p:txBody>
      </p:sp>
    </p:spTree>
    <p:extLst>
      <p:ext uri="{BB962C8B-B14F-4D97-AF65-F5344CB8AC3E}">
        <p14:creationId xmlns:p14="http://schemas.microsoft.com/office/powerpoint/2010/main" val="119055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D943-EDEB-4AC8-8D00-6F81F536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257FC-4A81-4F80-A17E-DA0299B01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SG" dirty="0"/>
              <a:t>Traditional FEM</a:t>
            </a:r>
          </a:p>
          <a:p>
            <a:pPr lvl="1"/>
            <a:r>
              <a:rPr lang="en-SG" dirty="0"/>
              <a:t>Solution field is local to one element</a:t>
            </a:r>
          </a:p>
          <a:p>
            <a:pPr lvl="1"/>
            <a:r>
              <a:rPr lang="en-SG" dirty="0"/>
              <a:t>Compatibility constraints are only on the boundary of each element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3A5E7-A605-40D2-8438-0881617DB0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/>
              <a:t>Method of Finite Spheres</a:t>
            </a:r>
          </a:p>
          <a:p>
            <a:pPr lvl="1"/>
            <a:r>
              <a:rPr lang="en-SG" dirty="0"/>
              <a:t>Local solution fields are defined in a sphere around a node</a:t>
            </a:r>
          </a:p>
          <a:p>
            <a:pPr lvl="1"/>
            <a:r>
              <a:rPr lang="en-SG" dirty="0"/>
              <a:t>Solution field of intersection between spheres has to be compatible with each other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D104DAA-CACC-4597-91BE-9B8409060174}"/>
              </a:ext>
            </a:extLst>
          </p:cNvPr>
          <p:cNvGrpSpPr/>
          <p:nvPr/>
        </p:nvGrpSpPr>
        <p:grpSpPr>
          <a:xfrm>
            <a:off x="1000432" y="4604383"/>
            <a:ext cx="1538749" cy="1542493"/>
            <a:chOff x="1342103" y="2902974"/>
            <a:chExt cx="2020530" cy="20254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8DE7C0-9CC0-46F7-9EA6-0AF7D792C313}"/>
                </a:ext>
              </a:extLst>
            </p:cNvPr>
            <p:cNvSpPr/>
            <p:nvPr/>
          </p:nvSpPr>
          <p:spPr>
            <a:xfrm>
              <a:off x="1376516" y="2942303"/>
              <a:ext cx="973394" cy="9733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76E2C6-C36B-43C7-B6AE-F7003EE93EE4}"/>
                </a:ext>
              </a:extLst>
            </p:cNvPr>
            <p:cNvSpPr/>
            <p:nvPr/>
          </p:nvSpPr>
          <p:spPr>
            <a:xfrm>
              <a:off x="2349910" y="2942303"/>
              <a:ext cx="973394" cy="9733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C0D2DF-BEB4-4B8D-97FC-0C186A202B14}"/>
                </a:ext>
              </a:extLst>
            </p:cNvPr>
            <p:cNvSpPr/>
            <p:nvPr/>
          </p:nvSpPr>
          <p:spPr>
            <a:xfrm>
              <a:off x="1376516" y="3915697"/>
              <a:ext cx="973394" cy="9733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2E7DB1-B848-4569-9E04-2A6971A7BFE0}"/>
                </a:ext>
              </a:extLst>
            </p:cNvPr>
            <p:cNvSpPr/>
            <p:nvPr/>
          </p:nvSpPr>
          <p:spPr>
            <a:xfrm>
              <a:off x="2349910" y="3915697"/>
              <a:ext cx="973394" cy="9733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4F38FB1-9CBB-48BB-B27A-50965C094994}"/>
                </a:ext>
              </a:extLst>
            </p:cNvPr>
            <p:cNvSpPr/>
            <p:nvPr/>
          </p:nvSpPr>
          <p:spPr>
            <a:xfrm>
              <a:off x="1342103" y="2902974"/>
              <a:ext cx="78658" cy="786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2B3BBE-C8FF-4D3F-AA6B-568E9073F740}"/>
                </a:ext>
              </a:extLst>
            </p:cNvPr>
            <p:cNvSpPr/>
            <p:nvPr/>
          </p:nvSpPr>
          <p:spPr>
            <a:xfrm>
              <a:off x="2305665" y="2902974"/>
              <a:ext cx="78658" cy="786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7F75314-DD06-416A-8C21-5A3BC07B4D72}"/>
                </a:ext>
              </a:extLst>
            </p:cNvPr>
            <p:cNvSpPr/>
            <p:nvPr/>
          </p:nvSpPr>
          <p:spPr>
            <a:xfrm>
              <a:off x="3283975" y="2902974"/>
              <a:ext cx="78658" cy="786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ED3F9EB-298F-456E-9742-F4125D69E987}"/>
                </a:ext>
              </a:extLst>
            </p:cNvPr>
            <p:cNvSpPr/>
            <p:nvPr/>
          </p:nvSpPr>
          <p:spPr>
            <a:xfrm>
              <a:off x="1342103" y="3876368"/>
              <a:ext cx="78658" cy="786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F6231B8-BE4B-4241-8779-2D31CD0F833D}"/>
                </a:ext>
              </a:extLst>
            </p:cNvPr>
            <p:cNvSpPr/>
            <p:nvPr/>
          </p:nvSpPr>
          <p:spPr>
            <a:xfrm>
              <a:off x="2305665" y="3876368"/>
              <a:ext cx="78658" cy="786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67FC13-F4EF-425A-9972-06A7720A4976}"/>
                </a:ext>
              </a:extLst>
            </p:cNvPr>
            <p:cNvSpPr/>
            <p:nvPr/>
          </p:nvSpPr>
          <p:spPr>
            <a:xfrm>
              <a:off x="3283975" y="3876368"/>
              <a:ext cx="78658" cy="786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192085-65AE-4B8F-BFF6-2BB8C7C343BC}"/>
                </a:ext>
              </a:extLst>
            </p:cNvPr>
            <p:cNvSpPr/>
            <p:nvPr/>
          </p:nvSpPr>
          <p:spPr>
            <a:xfrm>
              <a:off x="1342103" y="4849762"/>
              <a:ext cx="78658" cy="786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014A4D-F35A-42B4-91E2-D9CFBD5D1AE4}"/>
                </a:ext>
              </a:extLst>
            </p:cNvPr>
            <p:cNvSpPr/>
            <p:nvPr/>
          </p:nvSpPr>
          <p:spPr>
            <a:xfrm>
              <a:off x="2305665" y="4849762"/>
              <a:ext cx="78658" cy="786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FDFF037-CD98-4BBB-873D-A96805B342DF}"/>
                </a:ext>
              </a:extLst>
            </p:cNvPr>
            <p:cNvSpPr/>
            <p:nvPr/>
          </p:nvSpPr>
          <p:spPr>
            <a:xfrm>
              <a:off x="3283975" y="4849762"/>
              <a:ext cx="78658" cy="786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A00E4A5-7A23-4BDC-B628-1E5E3AC79D5B}"/>
              </a:ext>
            </a:extLst>
          </p:cNvPr>
          <p:cNvGrpSpPr/>
          <p:nvPr/>
        </p:nvGrpSpPr>
        <p:grpSpPr>
          <a:xfrm>
            <a:off x="3329913" y="4637566"/>
            <a:ext cx="1921278" cy="1536029"/>
            <a:chOff x="3313839" y="2790996"/>
            <a:chExt cx="1921278" cy="153602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434658E-DEBF-4821-97F5-CB2CE511AB28}"/>
                </a:ext>
              </a:extLst>
            </p:cNvPr>
            <p:cNvGrpSpPr/>
            <p:nvPr/>
          </p:nvGrpSpPr>
          <p:grpSpPr>
            <a:xfrm>
              <a:off x="3361643" y="2820948"/>
              <a:ext cx="1813571" cy="1476125"/>
              <a:chOff x="3195484" y="2934289"/>
              <a:chExt cx="1813571" cy="1362784"/>
            </a:xfrm>
          </p:grpSpPr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DBA5796F-85B5-40E7-99A6-D6B350C7C328}"/>
                  </a:ext>
                </a:extLst>
              </p:cNvPr>
              <p:cNvSpPr/>
              <p:nvPr/>
            </p:nvSpPr>
            <p:spPr>
              <a:xfrm>
                <a:off x="3195484" y="3615681"/>
                <a:ext cx="906251" cy="681392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7" name="Parallelogram 36">
                <a:extLst>
                  <a:ext uri="{FF2B5EF4-FFF2-40B4-BE49-F238E27FC236}">
                    <a16:creationId xmlns:a16="http://schemas.microsoft.com/office/drawing/2014/main" id="{FAEBA297-09FB-41C7-ADF3-92465DBF5287}"/>
                  </a:ext>
                </a:extLst>
              </p:cNvPr>
              <p:cNvSpPr/>
              <p:nvPr/>
            </p:nvSpPr>
            <p:spPr>
              <a:xfrm>
                <a:off x="3910461" y="3615681"/>
                <a:ext cx="906251" cy="681392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8" name="Parallelogram 37">
                <a:extLst>
                  <a:ext uri="{FF2B5EF4-FFF2-40B4-BE49-F238E27FC236}">
                    <a16:creationId xmlns:a16="http://schemas.microsoft.com/office/drawing/2014/main" id="{83F7140B-5EDA-47F1-A889-DDB57C62CDC1}"/>
                  </a:ext>
                </a:extLst>
              </p:cNvPr>
              <p:cNvSpPr/>
              <p:nvPr/>
            </p:nvSpPr>
            <p:spPr>
              <a:xfrm>
                <a:off x="3387827" y="2934289"/>
                <a:ext cx="906251" cy="681392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909C4F6F-9CF7-4923-8199-B7CAEC63E7ED}"/>
                  </a:ext>
                </a:extLst>
              </p:cNvPr>
              <p:cNvSpPr/>
              <p:nvPr/>
            </p:nvSpPr>
            <p:spPr>
              <a:xfrm>
                <a:off x="4102804" y="2934289"/>
                <a:ext cx="906251" cy="681392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A96AF90-2066-47CA-B62B-D47CAA0A0B6A}"/>
                </a:ext>
              </a:extLst>
            </p:cNvPr>
            <p:cNvSpPr/>
            <p:nvPr/>
          </p:nvSpPr>
          <p:spPr>
            <a:xfrm>
              <a:off x="3313839" y="4267122"/>
              <a:ext cx="59903" cy="599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2B4942-DD3C-4AF9-94D1-9832C3E52C56}"/>
                </a:ext>
              </a:extLst>
            </p:cNvPr>
            <p:cNvSpPr/>
            <p:nvPr/>
          </p:nvSpPr>
          <p:spPr>
            <a:xfrm>
              <a:off x="4047646" y="4267122"/>
              <a:ext cx="59903" cy="599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028C4F1-4410-4855-9E13-7C6F580DBAFA}"/>
                </a:ext>
              </a:extLst>
            </p:cNvPr>
            <p:cNvSpPr/>
            <p:nvPr/>
          </p:nvSpPr>
          <p:spPr>
            <a:xfrm>
              <a:off x="4792685" y="4267122"/>
              <a:ext cx="59903" cy="599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889DBFA-3DA3-41E8-86CE-7D8ED2F74913}"/>
                </a:ext>
              </a:extLst>
            </p:cNvPr>
            <p:cNvSpPr/>
            <p:nvPr/>
          </p:nvSpPr>
          <p:spPr>
            <a:xfrm>
              <a:off x="3504025" y="3529060"/>
              <a:ext cx="59903" cy="599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027002D-1D7F-40CA-B294-15A3DC5856A2}"/>
                </a:ext>
              </a:extLst>
            </p:cNvPr>
            <p:cNvSpPr/>
            <p:nvPr/>
          </p:nvSpPr>
          <p:spPr>
            <a:xfrm>
              <a:off x="4237832" y="3529060"/>
              <a:ext cx="59903" cy="599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DD9737B-9BF4-4D63-A038-A005C8AA2E92}"/>
                </a:ext>
              </a:extLst>
            </p:cNvPr>
            <p:cNvSpPr/>
            <p:nvPr/>
          </p:nvSpPr>
          <p:spPr>
            <a:xfrm>
              <a:off x="4982871" y="3529060"/>
              <a:ext cx="59903" cy="599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993366-6AAE-4CF0-A053-9CBCDDA95414}"/>
                </a:ext>
              </a:extLst>
            </p:cNvPr>
            <p:cNvSpPr/>
            <p:nvPr/>
          </p:nvSpPr>
          <p:spPr>
            <a:xfrm>
              <a:off x="3696368" y="2790996"/>
              <a:ext cx="59903" cy="599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0836324-242A-47B6-81A5-2498E9D9A7A3}"/>
                </a:ext>
              </a:extLst>
            </p:cNvPr>
            <p:cNvSpPr/>
            <p:nvPr/>
          </p:nvSpPr>
          <p:spPr>
            <a:xfrm>
              <a:off x="4430175" y="2790996"/>
              <a:ext cx="59903" cy="599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545831D-28B8-443F-9AE7-66EB5FB8776A}"/>
                </a:ext>
              </a:extLst>
            </p:cNvPr>
            <p:cNvSpPr/>
            <p:nvPr/>
          </p:nvSpPr>
          <p:spPr>
            <a:xfrm>
              <a:off x="5175214" y="2790996"/>
              <a:ext cx="59903" cy="599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D27B38-3617-4559-B841-320CA2278E17}"/>
              </a:ext>
            </a:extLst>
          </p:cNvPr>
          <p:cNvCxnSpPr/>
          <p:nvPr/>
        </p:nvCxnSpPr>
        <p:spPr>
          <a:xfrm>
            <a:off x="2755491" y="5345678"/>
            <a:ext cx="580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AD5E85E-D828-4374-8624-7816ED6E29BF}"/>
              </a:ext>
            </a:extLst>
          </p:cNvPr>
          <p:cNvGrpSpPr/>
          <p:nvPr/>
        </p:nvGrpSpPr>
        <p:grpSpPr>
          <a:xfrm>
            <a:off x="6210021" y="4145839"/>
            <a:ext cx="2324512" cy="2583505"/>
            <a:chOff x="6546697" y="2910551"/>
            <a:chExt cx="2324512" cy="2583505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7174A22-AA3D-47E7-9D27-AE2DD806A368}"/>
                </a:ext>
              </a:extLst>
            </p:cNvPr>
            <p:cNvSpPr/>
            <p:nvPr/>
          </p:nvSpPr>
          <p:spPr>
            <a:xfrm>
              <a:off x="6546697" y="2910551"/>
              <a:ext cx="1686632" cy="168663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216FE5A-A970-4775-A75B-E6F04EFD025A}"/>
                </a:ext>
              </a:extLst>
            </p:cNvPr>
            <p:cNvSpPr/>
            <p:nvPr/>
          </p:nvSpPr>
          <p:spPr>
            <a:xfrm>
              <a:off x="7234939" y="3393770"/>
              <a:ext cx="1636270" cy="163627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B19C306-F583-4F5D-A29A-01F330A055F1}"/>
                </a:ext>
              </a:extLst>
            </p:cNvPr>
            <p:cNvSpPr/>
            <p:nvPr/>
          </p:nvSpPr>
          <p:spPr>
            <a:xfrm>
              <a:off x="6698909" y="3647689"/>
              <a:ext cx="1846367" cy="184636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0F91AC5-E951-4C70-9F5A-28F8550C2576}"/>
                </a:ext>
              </a:extLst>
            </p:cNvPr>
            <p:cNvSpPr/>
            <p:nvPr/>
          </p:nvSpPr>
          <p:spPr>
            <a:xfrm>
              <a:off x="7339326" y="3716138"/>
              <a:ext cx="59903" cy="599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0F50ACE-FD8D-45AD-B224-B802D0B1D3FC}"/>
                </a:ext>
              </a:extLst>
            </p:cNvPr>
            <p:cNvSpPr/>
            <p:nvPr/>
          </p:nvSpPr>
          <p:spPr>
            <a:xfrm>
              <a:off x="8069371" y="4140342"/>
              <a:ext cx="59903" cy="599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8EC1003-3E7D-40DD-900A-CD98A6404519}"/>
                </a:ext>
              </a:extLst>
            </p:cNvPr>
            <p:cNvSpPr/>
            <p:nvPr/>
          </p:nvSpPr>
          <p:spPr>
            <a:xfrm>
              <a:off x="7655186" y="4479886"/>
              <a:ext cx="59903" cy="599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D885E22-8D08-4E1F-9117-6569AC50B29C}"/>
              </a:ext>
            </a:extLst>
          </p:cNvPr>
          <p:cNvCxnSpPr/>
          <p:nvPr/>
        </p:nvCxnSpPr>
        <p:spPr>
          <a:xfrm>
            <a:off x="8735795" y="5308981"/>
            <a:ext cx="580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46A07130-81C6-4583-B3A6-4D6EA7AB87D6}"/>
              </a:ext>
            </a:extLst>
          </p:cNvPr>
          <p:cNvSpPr/>
          <p:nvPr/>
        </p:nvSpPr>
        <p:spPr>
          <a:xfrm>
            <a:off x="7034014" y="4985943"/>
            <a:ext cx="731534" cy="759220"/>
          </a:xfrm>
          <a:custGeom>
            <a:avLst/>
            <a:gdLst>
              <a:gd name="connsiteX0" fmla="*/ 0 w 554692"/>
              <a:gd name="connsiteY0" fmla="*/ 737343 h 737343"/>
              <a:gd name="connsiteX1" fmla="*/ 277346 w 554692"/>
              <a:gd name="connsiteY1" fmla="*/ 0 h 737343"/>
              <a:gd name="connsiteX2" fmla="*/ 554692 w 554692"/>
              <a:gd name="connsiteY2" fmla="*/ 737343 h 737343"/>
              <a:gd name="connsiteX3" fmla="*/ 0 w 554692"/>
              <a:gd name="connsiteY3" fmla="*/ 737343 h 737343"/>
              <a:gd name="connsiteX0" fmla="*/ 115944 w 670636"/>
              <a:gd name="connsiteY0" fmla="*/ 874995 h 874995"/>
              <a:gd name="connsiteX1" fmla="*/ 0 w 670636"/>
              <a:gd name="connsiteY1" fmla="*/ 0 h 874995"/>
              <a:gd name="connsiteX2" fmla="*/ 670636 w 670636"/>
              <a:gd name="connsiteY2" fmla="*/ 874995 h 874995"/>
              <a:gd name="connsiteX3" fmla="*/ 115944 w 670636"/>
              <a:gd name="connsiteY3" fmla="*/ 874995 h 874995"/>
              <a:gd name="connsiteX0" fmla="*/ 115944 w 729629"/>
              <a:gd name="connsiteY0" fmla="*/ 874995 h 874995"/>
              <a:gd name="connsiteX1" fmla="*/ 0 w 729629"/>
              <a:gd name="connsiteY1" fmla="*/ 0 h 874995"/>
              <a:gd name="connsiteX2" fmla="*/ 729629 w 729629"/>
              <a:gd name="connsiteY2" fmla="*/ 442375 h 874995"/>
              <a:gd name="connsiteX3" fmla="*/ 115944 w 729629"/>
              <a:gd name="connsiteY3" fmla="*/ 874995 h 874995"/>
              <a:gd name="connsiteX0" fmla="*/ 342086 w 729629"/>
              <a:gd name="connsiteY0" fmla="*/ 766840 h 766840"/>
              <a:gd name="connsiteX1" fmla="*/ 0 w 729629"/>
              <a:gd name="connsiteY1" fmla="*/ 0 h 766840"/>
              <a:gd name="connsiteX2" fmla="*/ 729629 w 729629"/>
              <a:gd name="connsiteY2" fmla="*/ 442375 h 766840"/>
              <a:gd name="connsiteX3" fmla="*/ 342086 w 729629"/>
              <a:gd name="connsiteY3" fmla="*/ 766840 h 766840"/>
              <a:gd name="connsiteX0" fmla="*/ 319226 w 729629"/>
              <a:gd name="connsiteY0" fmla="*/ 772555 h 772555"/>
              <a:gd name="connsiteX1" fmla="*/ 0 w 729629"/>
              <a:gd name="connsiteY1" fmla="*/ 0 h 772555"/>
              <a:gd name="connsiteX2" fmla="*/ 729629 w 729629"/>
              <a:gd name="connsiteY2" fmla="*/ 442375 h 772555"/>
              <a:gd name="connsiteX3" fmla="*/ 319226 w 729629"/>
              <a:gd name="connsiteY3" fmla="*/ 772555 h 772555"/>
              <a:gd name="connsiteX0" fmla="*/ 319226 w 733439"/>
              <a:gd name="connsiteY0" fmla="*/ 772555 h 772555"/>
              <a:gd name="connsiteX1" fmla="*/ 0 w 733439"/>
              <a:gd name="connsiteY1" fmla="*/ 0 h 772555"/>
              <a:gd name="connsiteX2" fmla="*/ 733439 w 733439"/>
              <a:gd name="connsiteY2" fmla="*/ 438565 h 772555"/>
              <a:gd name="connsiteX3" fmla="*/ 319226 w 733439"/>
              <a:gd name="connsiteY3" fmla="*/ 772555 h 772555"/>
              <a:gd name="connsiteX0" fmla="*/ 317321 w 731534"/>
              <a:gd name="connsiteY0" fmla="*/ 759220 h 759220"/>
              <a:gd name="connsiteX1" fmla="*/ 0 w 731534"/>
              <a:gd name="connsiteY1" fmla="*/ 0 h 759220"/>
              <a:gd name="connsiteX2" fmla="*/ 731534 w 731534"/>
              <a:gd name="connsiteY2" fmla="*/ 425230 h 759220"/>
              <a:gd name="connsiteX3" fmla="*/ 317321 w 731534"/>
              <a:gd name="connsiteY3" fmla="*/ 759220 h 75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34" h="759220">
                <a:moveTo>
                  <a:pt x="317321" y="759220"/>
                </a:moveTo>
                <a:lnTo>
                  <a:pt x="0" y="0"/>
                </a:lnTo>
                <a:lnTo>
                  <a:pt x="731534" y="425230"/>
                </a:lnTo>
                <a:lnTo>
                  <a:pt x="317321" y="759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CBDD715-CED4-420E-9DFD-142621590EF6}"/>
              </a:ext>
            </a:extLst>
          </p:cNvPr>
          <p:cNvGrpSpPr/>
          <p:nvPr/>
        </p:nvGrpSpPr>
        <p:grpSpPr>
          <a:xfrm>
            <a:off x="9436509" y="4246865"/>
            <a:ext cx="2380784" cy="2377335"/>
            <a:chOff x="9436509" y="3694484"/>
            <a:chExt cx="2380784" cy="2377335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F61314A-3664-44E2-B2CD-A5A835AA2CAC}"/>
                </a:ext>
              </a:extLst>
            </p:cNvPr>
            <p:cNvGrpSpPr/>
            <p:nvPr/>
          </p:nvGrpSpPr>
          <p:grpSpPr>
            <a:xfrm>
              <a:off x="9436509" y="3694484"/>
              <a:ext cx="2380784" cy="2377335"/>
              <a:chOff x="6490425" y="2910551"/>
              <a:chExt cx="2380784" cy="2377335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5093FE1-0102-4E06-A178-3FC3B2451FC1}"/>
                  </a:ext>
                </a:extLst>
              </p:cNvPr>
              <p:cNvSpPr/>
              <p:nvPr/>
            </p:nvSpPr>
            <p:spPr>
              <a:xfrm>
                <a:off x="6837762" y="2910551"/>
                <a:ext cx="1686632" cy="16866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77B3B92B-17FF-4295-A1D6-85FE247BB472}"/>
                  </a:ext>
                </a:extLst>
              </p:cNvPr>
              <p:cNvSpPr/>
              <p:nvPr/>
            </p:nvSpPr>
            <p:spPr>
              <a:xfrm>
                <a:off x="7234939" y="3393770"/>
                <a:ext cx="1636270" cy="1636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1D578AF5-8B78-4C59-94D2-838383D76E10}"/>
                  </a:ext>
                </a:extLst>
              </p:cNvPr>
              <p:cNvSpPr/>
              <p:nvPr/>
            </p:nvSpPr>
            <p:spPr>
              <a:xfrm>
                <a:off x="6490425" y="3441519"/>
                <a:ext cx="1846367" cy="18463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8056675-B2D7-4B69-AB82-1B19CA72AA47}"/>
                  </a:ext>
                </a:extLst>
              </p:cNvPr>
              <p:cNvSpPr/>
              <p:nvPr/>
            </p:nvSpPr>
            <p:spPr>
              <a:xfrm>
                <a:off x="7630391" y="3716138"/>
                <a:ext cx="59903" cy="5990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97ECD92A-2BA4-4528-B1B3-A27BB40C897E}"/>
                  </a:ext>
                </a:extLst>
              </p:cNvPr>
              <p:cNvSpPr/>
              <p:nvPr/>
            </p:nvSpPr>
            <p:spPr>
              <a:xfrm>
                <a:off x="8069371" y="4140342"/>
                <a:ext cx="59903" cy="5990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063EF9E5-9522-4A91-A443-0B348B07C467}"/>
                  </a:ext>
                </a:extLst>
              </p:cNvPr>
              <p:cNvSpPr/>
              <p:nvPr/>
            </p:nvSpPr>
            <p:spPr>
              <a:xfrm>
                <a:off x="7383656" y="4304799"/>
                <a:ext cx="59903" cy="5990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30" name="Isosceles Triangle 121">
              <a:extLst>
                <a:ext uri="{FF2B5EF4-FFF2-40B4-BE49-F238E27FC236}">
                  <a16:creationId xmlns:a16="http://schemas.microsoft.com/office/drawing/2014/main" id="{7C87F4AF-FB9A-4BB9-BB6B-A031CCA81C73}"/>
                </a:ext>
              </a:extLst>
            </p:cNvPr>
            <p:cNvSpPr/>
            <p:nvPr/>
          </p:nvSpPr>
          <p:spPr>
            <a:xfrm>
              <a:off x="10366829" y="4531921"/>
              <a:ext cx="682818" cy="583960"/>
            </a:xfrm>
            <a:custGeom>
              <a:avLst/>
              <a:gdLst>
                <a:gd name="connsiteX0" fmla="*/ 0 w 554692"/>
                <a:gd name="connsiteY0" fmla="*/ 737343 h 737343"/>
                <a:gd name="connsiteX1" fmla="*/ 277346 w 554692"/>
                <a:gd name="connsiteY1" fmla="*/ 0 h 737343"/>
                <a:gd name="connsiteX2" fmla="*/ 554692 w 554692"/>
                <a:gd name="connsiteY2" fmla="*/ 737343 h 737343"/>
                <a:gd name="connsiteX3" fmla="*/ 0 w 554692"/>
                <a:gd name="connsiteY3" fmla="*/ 737343 h 737343"/>
                <a:gd name="connsiteX0" fmla="*/ 115944 w 670636"/>
                <a:gd name="connsiteY0" fmla="*/ 874995 h 874995"/>
                <a:gd name="connsiteX1" fmla="*/ 0 w 670636"/>
                <a:gd name="connsiteY1" fmla="*/ 0 h 874995"/>
                <a:gd name="connsiteX2" fmla="*/ 670636 w 670636"/>
                <a:gd name="connsiteY2" fmla="*/ 874995 h 874995"/>
                <a:gd name="connsiteX3" fmla="*/ 115944 w 670636"/>
                <a:gd name="connsiteY3" fmla="*/ 874995 h 874995"/>
                <a:gd name="connsiteX0" fmla="*/ 115944 w 729629"/>
                <a:gd name="connsiteY0" fmla="*/ 874995 h 874995"/>
                <a:gd name="connsiteX1" fmla="*/ 0 w 729629"/>
                <a:gd name="connsiteY1" fmla="*/ 0 h 874995"/>
                <a:gd name="connsiteX2" fmla="*/ 729629 w 729629"/>
                <a:gd name="connsiteY2" fmla="*/ 442375 h 874995"/>
                <a:gd name="connsiteX3" fmla="*/ 115944 w 729629"/>
                <a:gd name="connsiteY3" fmla="*/ 874995 h 874995"/>
                <a:gd name="connsiteX0" fmla="*/ 342086 w 729629"/>
                <a:gd name="connsiteY0" fmla="*/ 766840 h 766840"/>
                <a:gd name="connsiteX1" fmla="*/ 0 w 729629"/>
                <a:gd name="connsiteY1" fmla="*/ 0 h 766840"/>
                <a:gd name="connsiteX2" fmla="*/ 729629 w 729629"/>
                <a:gd name="connsiteY2" fmla="*/ 442375 h 766840"/>
                <a:gd name="connsiteX3" fmla="*/ 342086 w 729629"/>
                <a:gd name="connsiteY3" fmla="*/ 766840 h 766840"/>
                <a:gd name="connsiteX0" fmla="*/ 319226 w 729629"/>
                <a:gd name="connsiteY0" fmla="*/ 772555 h 772555"/>
                <a:gd name="connsiteX1" fmla="*/ 0 w 729629"/>
                <a:gd name="connsiteY1" fmla="*/ 0 h 772555"/>
                <a:gd name="connsiteX2" fmla="*/ 729629 w 729629"/>
                <a:gd name="connsiteY2" fmla="*/ 442375 h 772555"/>
                <a:gd name="connsiteX3" fmla="*/ 319226 w 729629"/>
                <a:gd name="connsiteY3" fmla="*/ 772555 h 772555"/>
                <a:gd name="connsiteX0" fmla="*/ 319226 w 733439"/>
                <a:gd name="connsiteY0" fmla="*/ 772555 h 772555"/>
                <a:gd name="connsiteX1" fmla="*/ 0 w 733439"/>
                <a:gd name="connsiteY1" fmla="*/ 0 h 772555"/>
                <a:gd name="connsiteX2" fmla="*/ 733439 w 733439"/>
                <a:gd name="connsiteY2" fmla="*/ 438565 h 772555"/>
                <a:gd name="connsiteX3" fmla="*/ 319226 w 733439"/>
                <a:gd name="connsiteY3" fmla="*/ 772555 h 772555"/>
                <a:gd name="connsiteX0" fmla="*/ 317321 w 731534"/>
                <a:gd name="connsiteY0" fmla="*/ 759220 h 759220"/>
                <a:gd name="connsiteX1" fmla="*/ 0 w 731534"/>
                <a:gd name="connsiteY1" fmla="*/ 0 h 759220"/>
                <a:gd name="connsiteX2" fmla="*/ 731534 w 731534"/>
                <a:gd name="connsiteY2" fmla="*/ 425230 h 759220"/>
                <a:gd name="connsiteX3" fmla="*/ 317321 w 731534"/>
                <a:gd name="connsiteY3" fmla="*/ 759220 h 759220"/>
                <a:gd name="connsiteX0" fmla="*/ 16331 w 430544"/>
                <a:gd name="connsiteY0" fmla="*/ 1060210 h 1060210"/>
                <a:gd name="connsiteX1" fmla="*/ 0 w 430544"/>
                <a:gd name="connsiteY1" fmla="*/ 0 h 1060210"/>
                <a:gd name="connsiteX2" fmla="*/ 430544 w 430544"/>
                <a:gd name="connsiteY2" fmla="*/ 726220 h 1060210"/>
                <a:gd name="connsiteX3" fmla="*/ 16331 w 430544"/>
                <a:gd name="connsiteY3" fmla="*/ 1060210 h 1060210"/>
                <a:gd name="connsiteX0" fmla="*/ 16331 w 445784"/>
                <a:gd name="connsiteY0" fmla="*/ 1060210 h 1060210"/>
                <a:gd name="connsiteX1" fmla="*/ 0 w 445784"/>
                <a:gd name="connsiteY1" fmla="*/ 0 h 1060210"/>
                <a:gd name="connsiteX2" fmla="*/ 445784 w 445784"/>
                <a:gd name="connsiteY2" fmla="*/ 429040 h 1060210"/>
                <a:gd name="connsiteX3" fmla="*/ 16331 w 445784"/>
                <a:gd name="connsiteY3" fmla="*/ 1060210 h 1060210"/>
                <a:gd name="connsiteX0" fmla="*/ 0 w 682818"/>
                <a:gd name="connsiteY0" fmla="*/ 583960 h 583960"/>
                <a:gd name="connsiteX1" fmla="*/ 237034 w 682818"/>
                <a:gd name="connsiteY1" fmla="*/ 0 h 583960"/>
                <a:gd name="connsiteX2" fmla="*/ 682818 w 682818"/>
                <a:gd name="connsiteY2" fmla="*/ 429040 h 583960"/>
                <a:gd name="connsiteX3" fmla="*/ 0 w 682818"/>
                <a:gd name="connsiteY3" fmla="*/ 583960 h 5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818" h="583960">
                  <a:moveTo>
                    <a:pt x="0" y="583960"/>
                  </a:moveTo>
                  <a:lnTo>
                    <a:pt x="237034" y="0"/>
                  </a:lnTo>
                  <a:lnTo>
                    <a:pt x="682818" y="429040"/>
                  </a:lnTo>
                  <a:lnTo>
                    <a:pt x="0" y="58396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66592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6F4D-91D6-40EF-8459-755CA2B8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B854F-3125-41F2-A4D8-F67C6DD9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SG" dirty="0"/>
              <a:t>Overlapping Finite Elements</a:t>
            </a:r>
          </a:p>
          <a:p>
            <a:pPr lvl="1"/>
            <a:r>
              <a:rPr lang="en-SG" dirty="0"/>
              <a:t>Coupling of traditional Finite Elements with Finite Spheres</a:t>
            </a:r>
          </a:p>
          <a:p>
            <a:pPr lvl="2"/>
            <a:r>
              <a:rPr lang="en-SG" dirty="0"/>
              <a:t>Regions of intersection between traditional elements and finite spheres have to be compatible as well</a:t>
            </a:r>
          </a:p>
          <a:p>
            <a:pPr lvl="1"/>
            <a:r>
              <a:rPr lang="en-SG" dirty="0"/>
              <a:t>Allows for easy generation of nodal points (mesh) which is significantly more distortion insensitive (useful in 2D, extremely important in 3D)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CE22B9-EE91-4FC9-B7C8-61FBBA4225E7}"/>
              </a:ext>
            </a:extLst>
          </p:cNvPr>
          <p:cNvGrpSpPr/>
          <p:nvPr/>
        </p:nvGrpSpPr>
        <p:grpSpPr>
          <a:xfrm>
            <a:off x="1501202" y="4152434"/>
            <a:ext cx="2549688" cy="1970762"/>
            <a:chOff x="4014675" y="3048873"/>
            <a:chExt cx="2827288" cy="218533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0C5855A-4DF4-4D30-99F1-369278A29DC0}"/>
                </a:ext>
              </a:extLst>
            </p:cNvPr>
            <p:cNvGrpSpPr/>
            <p:nvPr/>
          </p:nvGrpSpPr>
          <p:grpSpPr>
            <a:xfrm>
              <a:off x="4778172" y="3048873"/>
              <a:ext cx="1469766" cy="1469766"/>
              <a:chOff x="9216106" y="2840554"/>
              <a:chExt cx="1469766" cy="1469766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A5D2C47-5F8C-4522-84CD-5C21E7B1C106}"/>
                  </a:ext>
                </a:extLst>
              </p:cNvPr>
              <p:cNvSpPr/>
              <p:nvPr/>
            </p:nvSpPr>
            <p:spPr>
              <a:xfrm>
                <a:off x="9216106" y="2840554"/>
                <a:ext cx="1469766" cy="14697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33E9149-1579-4DC9-AE34-BED60F124AA3}"/>
                  </a:ext>
                </a:extLst>
              </p:cNvPr>
              <p:cNvSpPr/>
              <p:nvPr/>
            </p:nvSpPr>
            <p:spPr>
              <a:xfrm>
                <a:off x="9930126" y="3548548"/>
                <a:ext cx="59903" cy="5990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284C84A-CC41-4B38-AA4E-E069B76FB235}"/>
                </a:ext>
              </a:extLst>
            </p:cNvPr>
            <p:cNvGrpSpPr/>
            <p:nvPr/>
          </p:nvGrpSpPr>
          <p:grpSpPr>
            <a:xfrm>
              <a:off x="5432099" y="3435424"/>
              <a:ext cx="1409864" cy="1409864"/>
              <a:chOff x="9846865" y="3267820"/>
              <a:chExt cx="1409864" cy="140986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6D3A051-74B3-4F44-BE39-1FC018B65156}"/>
                  </a:ext>
                </a:extLst>
              </p:cNvPr>
              <p:cNvSpPr/>
              <p:nvPr/>
            </p:nvSpPr>
            <p:spPr>
              <a:xfrm>
                <a:off x="9846865" y="3267820"/>
                <a:ext cx="1409864" cy="14098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727F62B-26C6-46C8-92E3-841B010C76F2}"/>
                  </a:ext>
                </a:extLst>
              </p:cNvPr>
              <p:cNvSpPr/>
              <p:nvPr/>
            </p:nvSpPr>
            <p:spPr>
              <a:xfrm>
                <a:off x="10543024" y="3972752"/>
                <a:ext cx="59903" cy="5990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41D1608-6A22-47CB-B772-E9C318E4D62D}"/>
                </a:ext>
              </a:extLst>
            </p:cNvPr>
            <p:cNvGrpSpPr/>
            <p:nvPr/>
          </p:nvGrpSpPr>
          <p:grpSpPr>
            <a:xfrm>
              <a:off x="4789431" y="3764438"/>
              <a:ext cx="1469766" cy="1469766"/>
              <a:chOff x="9548140" y="3588436"/>
              <a:chExt cx="1469766" cy="146976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98806BD-2766-40F1-BBA3-BBB6F3FF93EF}"/>
                  </a:ext>
                </a:extLst>
              </p:cNvPr>
              <p:cNvSpPr/>
              <p:nvPr/>
            </p:nvSpPr>
            <p:spPr>
              <a:xfrm>
                <a:off x="9548140" y="3588436"/>
                <a:ext cx="1469766" cy="14697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A7A14BA-86F9-40A7-94BE-558E2D92C0AF}"/>
                  </a:ext>
                </a:extLst>
              </p:cNvPr>
              <p:cNvSpPr/>
              <p:nvPr/>
            </p:nvSpPr>
            <p:spPr>
              <a:xfrm>
                <a:off x="10245986" y="4312296"/>
                <a:ext cx="59903" cy="5990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CFE8F1-EA89-4E39-8DF6-2DC0C50692DC}"/>
                </a:ext>
              </a:extLst>
            </p:cNvPr>
            <p:cNvCxnSpPr>
              <a:stCxn id="28" idx="4"/>
              <a:endCxn id="24" idx="4"/>
            </p:cNvCxnSpPr>
            <p:nvPr/>
          </p:nvCxnSpPr>
          <p:spPr>
            <a:xfrm flipH="1">
              <a:off x="5517229" y="3816770"/>
              <a:ext cx="4915" cy="731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45D1E3-3BA0-4D4D-9599-926D156CBD08}"/>
                </a:ext>
              </a:extLst>
            </p:cNvPr>
            <p:cNvCxnSpPr>
              <a:cxnSpLocks/>
              <a:stCxn id="28" idx="6"/>
              <a:endCxn id="26" idx="1"/>
            </p:cNvCxnSpPr>
            <p:nvPr/>
          </p:nvCxnSpPr>
          <p:spPr>
            <a:xfrm>
              <a:off x="5552095" y="3786819"/>
              <a:ext cx="584936" cy="362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948C17F-C5C6-4EF7-8C48-A0222A3AE0BC}"/>
                </a:ext>
              </a:extLst>
            </p:cNvPr>
            <p:cNvCxnSpPr>
              <a:cxnSpLocks/>
              <a:stCxn id="24" idx="7"/>
              <a:endCxn id="26" idx="2"/>
            </p:cNvCxnSpPr>
            <p:nvPr/>
          </p:nvCxnSpPr>
          <p:spPr>
            <a:xfrm flipV="1">
              <a:off x="5538407" y="4170308"/>
              <a:ext cx="589851" cy="326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09BADF-958A-4340-9B21-F8F131EFD848}"/>
                </a:ext>
              </a:extLst>
            </p:cNvPr>
            <p:cNvSpPr/>
            <p:nvPr/>
          </p:nvSpPr>
          <p:spPr>
            <a:xfrm>
              <a:off x="4783042" y="3784020"/>
              <a:ext cx="734232" cy="734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BB01BC8-0909-41C8-87F7-099AD01423DB}"/>
                </a:ext>
              </a:extLst>
            </p:cNvPr>
            <p:cNvSpPr/>
            <p:nvPr/>
          </p:nvSpPr>
          <p:spPr>
            <a:xfrm>
              <a:off x="4748221" y="3754068"/>
              <a:ext cx="59903" cy="599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C8B7B81-385A-4BFA-8804-502C690183DA}"/>
                </a:ext>
              </a:extLst>
            </p:cNvPr>
            <p:cNvSpPr/>
            <p:nvPr/>
          </p:nvSpPr>
          <p:spPr>
            <a:xfrm>
              <a:off x="4744959" y="4485502"/>
              <a:ext cx="59903" cy="599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32DB88-0CD5-485D-90E4-82106127D1AF}"/>
                </a:ext>
              </a:extLst>
            </p:cNvPr>
            <p:cNvSpPr/>
            <p:nvPr/>
          </p:nvSpPr>
          <p:spPr>
            <a:xfrm>
              <a:off x="4050329" y="3783756"/>
              <a:ext cx="734232" cy="734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9A04C17-5D7D-40CB-853B-6A182A93BA5C}"/>
                </a:ext>
              </a:extLst>
            </p:cNvPr>
            <p:cNvSpPr/>
            <p:nvPr/>
          </p:nvSpPr>
          <p:spPr>
            <a:xfrm>
              <a:off x="4017937" y="3757039"/>
              <a:ext cx="59903" cy="599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AD180-973E-401D-BAE4-1E42CFBC64C3}"/>
                </a:ext>
              </a:extLst>
            </p:cNvPr>
            <p:cNvSpPr/>
            <p:nvPr/>
          </p:nvSpPr>
          <p:spPr>
            <a:xfrm>
              <a:off x="4014675" y="4488473"/>
              <a:ext cx="59903" cy="599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65C2AB1-A16C-4C4C-8C80-CC6D7EC58E53}"/>
              </a:ext>
            </a:extLst>
          </p:cNvPr>
          <p:cNvSpPr txBox="1"/>
          <p:nvPr/>
        </p:nvSpPr>
        <p:spPr>
          <a:xfrm>
            <a:off x="1009589" y="6123196"/>
            <a:ext cx="385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For a sphere at Node </a:t>
            </a:r>
            <a:r>
              <a:rPr lang="en-SG" sz="1200" dirty="0" err="1"/>
              <a:t>i</a:t>
            </a:r>
            <a:r>
              <a:rPr lang="en-SG" sz="1200" dirty="0"/>
              <a:t>, need to find all neighbouring elements (traditional FE and Finite Spheres) to determine regions of compatibility constraints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34FD5AB-1DF6-4335-96AB-891E3CF1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213" y="4442081"/>
            <a:ext cx="7086600" cy="143827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5F702B7-1957-4319-9348-FB8BA30AFD21}"/>
              </a:ext>
            </a:extLst>
          </p:cNvPr>
          <p:cNvSpPr/>
          <p:nvPr/>
        </p:nvSpPr>
        <p:spPr>
          <a:xfrm>
            <a:off x="5302272" y="588333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SG" sz="1200" dirty="0">
                <a:ea typeface="Arial Unicode MS" panose="020B0604020202020204" pitchFamily="34" charset="-128"/>
                <a:cs typeface="Arial" panose="020B0604020202020204" pitchFamily="34" charset="0"/>
              </a:rPr>
              <a:t>Proposed Mesh Generation for 2D coupled OFE method. (a) Original CAD geometry. (b) Implementing a grid-based mesh on the geometry. (c) Removing quadrilateral elements that are not completely in the geometry. (d) Triangulating over boundary nodes of geometry and quadrilateral elements.</a:t>
            </a:r>
            <a:endParaRPr lang="en-SG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8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3335</TotalTime>
  <Words>1276</Words>
  <Application>Microsoft Office PowerPoint</Application>
  <PresentationFormat>Widescreen</PresentationFormat>
  <Paragraphs>250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 Unicode MS</vt:lpstr>
      <vt:lpstr>SimSun</vt:lpstr>
      <vt:lpstr>Arial</vt:lpstr>
      <vt:lpstr>Calibri</vt:lpstr>
      <vt:lpstr>Calibri Light</vt:lpstr>
      <vt:lpstr>Cambria Math</vt:lpstr>
      <vt:lpstr>Office Theme</vt:lpstr>
      <vt:lpstr>Overlapping Finite Elements in JULIA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Dependencies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Overlapping Finite Elements in JULIA</dc:title>
  <dc:creator>Angus Foo Dun Shiong</dc:creator>
  <cp:lastModifiedBy>Angus Foo Dun Shiong</cp:lastModifiedBy>
  <cp:revision>67</cp:revision>
  <dcterms:created xsi:type="dcterms:W3CDTF">2018-11-29T16:43:29Z</dcterms:created>
  <dcterms:modified xsi:type="dcterms:W3CDTF">2018-12-03T17:29:07Z</dcterms:modified>
</cp:coreProperties>
</file>