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sldIdLst>
    <p:sldId id="256" r:id="rId2"/>
    <p:sldId id="274" r:id="rId3"/>
    <p:sldId id="286" r:id="rId4"/>
    <p:sldId id="259" r:id="rId5"/>
    <p:sldId id="289" r:id="rId6"/>
    <p:sldId id="262" r:id="rId7"/>
    <p:sldId id="292" r:id="rId8"/>
    <p:sldId id="291" r:id="rId9"/>
    <p:sldId id="287" r:id="rId10"/>
    <p:sldId id="265" r:id="rId11"/>
    <p:sldId id="267" r:id="rId12"/>
    <p:sldId id="268" r:id="rId13"/>
    <p:sldId id="270" r:id="rId14"/>
    <p:sldId id="272" r:id="rId15"/>
    <p:sldId id="271" r:id="rId16"/>
    <p:sldId id="285" r:id="rId17"/>
    <p:sldId id="288" r:id="rId18"/>
    <p:sldId id="284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A73A3-5440-E646-8B2B-4854C9A7A258}">
          <p14:sldIdLst>
            <p14:sldId id="256"/>
            <p14:sldId id="274"/>
            <p14:sldId id="286"/>
            <p14:sldId id="259"/>
            <p14:sldId id="289"/>
            <p14:sldId id="262"/>
            <p14:sldId id="292"/>
            <p14:sldId id="291"/>
            <p14:sldId id="287"/>
            <p14:sldId id="265"/>
            <p14:sldId id="267"/>
            <p14:sldId id="268"/>
            <p14:sldId id="270"/>
            <p14:sldId id="272"/>
            <p14:sldId id="271"/>
            <p14:sldId id="285"/>
            <p14:sldId id="288"/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8"/>
    <p:restoredTop sz="96868"/>
  </p:normalViewPr>
  <p:slideViewPr>
    <p:cSldViewPr snapToGrid="0" snapToObjects="1">
      <p:cViewPr varScale="1">
        <p:scale>
          <a:sx n="134" d="100"/>
          <a:sy n="134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6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0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208B3C-3898-C741-9F52-257DD6F95173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DACFE2-5895-B742-8396-A3FE96B8BC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23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8">
            <a:extLst>
              <a:ext uri="{FF2B5EF4-FFF2-40B4-BE49-F238E27FC236}">
                <a16:creationId xmlns:a16="http://schemas.microsoft.com/office/drawing/2014/main" id="{F6FF103D-65A5-496A-9B61-995A9F81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6333-8DD4-1F46-A7E9-D76A31381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1507415"/>
            <a:ext cx="5952037" cy="3703320"/>
          </a:xfrm>
        </p:spPr>
        <p:txBody>
          <a:bodyPr anchor="b">
            <a:normAutofit/>
          </a:bodyPr>
          <a:lstStyle/>
          <a:p>
            <a:r>
              <a:rPr lang="en-US" sz="4800" cap="none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infoganJL</a:t>
            </a:r>
            <a:r>
              <a:rPr lang="en-US" sz="4800" cap="none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: </a:t>
            </a:r>
            <a:br>
              <a:rPr lang="en-US" sz="4800" cap="none" dirty="0"/>
            </a:br>
            <a:r>
              <a:rPr lang="en-US" sz="2800" i="1" cap="none" dirty="0"/>
              <a:t>Julia implementation of </a:t>
            </a:r>
            <a:r>
              <a:rPr lang="en-US" sz="2800" i="1" cap="none" dirty="0" err="1"/>
              <a:t>InfoGAN</a:t>
            </a:r>
            <a:r>
              <a:rPr lang="en-US" sz="2800" i="1" cap="none" dirty="0"/>
              <a:t> neural network for semi-supervised clustering of breast cancer cells</a:t>
            </a:r>
            <a:endParaRPr lang="en-US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73BF-E192-2A4F-B413-452AABFEF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601" y="3484881"/>
            <a:ext cx="3247119" cy="1888415"/>
          </a:xfrm>
          <a:ln w="57150">
            <a:noFill/>
          </a:ln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800" cap="none" dirty="0">
                <a:solidFill>
                  <a:schemeClr val="accent1"/>
                </a:solidFill>
              </a:rPr>
              <a:t>Christian Landeros</a:t>
            </a:r>
            <a:endParaRPr lang="en-US" sz="1800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US" cap="none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cap="none" dirty="0">
                <a:solidFill>
                  <a:schemeClr val="accent1"/>
                </a:solidFill>
              </a:rPr>
              <a:t>Harvard-MIT Program in Health Sciences and Technology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cap="none" dirty="0">
                <a:solidFill>
                  <a:schemeClr val="accent1"/>
                </a:solidFill>
              </a:rPr>
              <a:t>Center for Systems Biology, Massachusetts General Hospital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DFDD496-1EBA-4A1D-A7EF-C3175608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24131" y="3313355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6039AB-6CD9-3846-9C23-BABB85B8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731" y="6244112"/>
            <a:ext cx="353836" cy="4126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1458BF-3CCB-1242-B719-E561E6FB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397" y="6264025"/>
            <a:ext cx="1938564" cy="3322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20D6FCC-B59B-FE42-B5EE-8399ADC8B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74" y="6264025"/>
            <a:ext cx="998775" cy="3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B91C9-C39A-C549-AD30-C5A831DCF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74" y="2368364"/>
            <a:ext cx="4719252" cy="2289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AEEABB-04D3-FD43-A445-4E7FD24852F9}"/>
              </a:ext>
            </a:extLst>
          </p:cNvPr>
          <p:cNvSpPr txBox="1"/>
          <p:nvPr/>
        </p:nvSpPr>
        <p:spPr>
          <a:xfrm>
            <a:off x="447040" y="5178178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Key assumption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i="1" dirty="0"/>
              <a:t>Any data sample is the end result of a generative process where complex interactions from many independent factors generate data variability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A2ECB-ABFB-3D46-929C-C864EDFB331A}"/>
              </a:ext>
            </a:extLst>
          </p:cNvPr>
          <p:cNvSpPr txBox="1"/>
          <p:nvPr/>
        </p:nvSpPr>
        <p:spPr>
          <a:xfrm flipH="1">
            <a:off x="6542418" y="4189383"/>
            <a:ext cx="2053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Single cell under imaged by digital holography </a:t>
            </a:r>
          </a:p>
        </p:txBody>
      </p:sp>
    </p:spTree>
    <p:extLst>
      <p:ext uri="{BB962C8B-B14F-4D97-AF65-F5344CB8AC3E}">
        <p14:creationId xmlns:p14="http://schemas.microsoft.com/office/powerpoint/2010/main" val="33625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B91C9-C39A-C549-AD30-C5A831DCF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31"/>
          <a:stretch/>
        </p:blipFill>
        <p:spPr>
          <a:xfrm>
            <a:off x="3736374" y="2368364"/>
            <a:ext cx="1758818" cy="2289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AEEABB-04D3-FD43-A445-4E7FD24852F9}"/>
              </a:ext>
            </a:extLst>
          </p:cNvPr>
          <p:cNvSpPr txBox="1"/>
          <p:nvPr/>
        </p:nvSpPr>
        <p:spPr>
          <a:xfrm>
            <a:off x="447040" y="5178178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Key assumption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i="1" dirty="0"/>
              <a:t>Any data sample is the end result of a generative process where complex interactions from many independent factors generate data variability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9B2D-61BC-F74D-8A6A-1C707D78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01" b="78826"/>
          <a:stretch/>
        </p:blipFill>
        <p:spPr>
          <a:xfrm>
            <a:off x="5683138" y="2788758"/>
            <a:ext cx="731520" cy="26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8C12D-7349-774B-8873-5A7E71392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16" t="26316" r="-2208" b="53020"/>
          <a:stretch/>
        </p:blipFill>
        <p:spPr>
          <a:xfrm>
            <a:off x="5664533" y="3128581"/>
            <a:ext cx="890641" cy="262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0AB0D-1EE8-5A48-ADF0-B789BA6C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08" t="77874" r="1"/>
          <a:stretch/>
        </p:blipFill>
        <p:spPr>
          <a:xfrm>
            <a:off x="5411547" y="4361998"/>
            <a:ext cx="1315335" cy="28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30F05-9A94-6A4E-BE2D-148C8A290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77" t="51859" r="-4107" b="26456"/>
          <a:stretch/>
        </p:blipFill>
        <p:spPr>
          <a:xfrm>
            <a:off x="5591655" y="3770497"/>
            <a:ext cx="1036401" cy="275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62F5CF-86B8-484F-813D-8FE7F1F05B05}"/>
              </a:ext>
            </a:extLst>
          </p:cNvPr>
          <p:cNvSpPr txBox="1"/>
          <p:nvPr/>
        </p:nvSpPr>
        <p:spPr>
          <a:xfrm>
            <a:off x="5891694" y="3401677"/>
            <a:ext cx="31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F699-F684-534C-944B-8917B04907C5}"/>
              </a:ext>
            </a:extLst>
          </p:cNvPr>
          <p:cNvSpPr txBox="1"/>
          <p:nvPr/>
        </p:nvSpPr>
        <p:spPr>
          <a:xfrm>
            <a:off x="5866797" y="40720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29F54-A956-7A45-9866-FFF0EFD94A51}"/>
              </a:ext>
            </a:extLst>
          </p:cNvPr>
          <p:cNvSpPr txBox="1"/>
          <p:nvPr/>
        </p:nvSpPr>
        <p:spPr>
          <a:xfrm>
            <a:off x="7090283" y="2719100"/>
            <a:ext cx="2346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“background illumination”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BD51E-E90B-2445-86EE-FB9DAFB38A64}"/>
              </a:ext>
            </a:extLst>
          </p:cNvPr>
          <p:cNvSpPr txBox="1"/>
          <p:nvPr/>
        </p:nvSpPr>
        <p:spPr>
          <a:xfrm>
            <a:off x="7090283" y="3064540"/>
            <a:ext cx="1641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“number of cells”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1BE71-BA96-984A-8818-2F6602D304C6}"/>
              </a:ext>
            </a:extLst>
          </p:cNvPr>
          <p:cNvSpPr txBox="1"/>
          <p:nvPr/>
        </p:nvSpPr>
        <p:spPr>
          <a:xfrm>
            <a:off x="7090283" y="3733499"/>
            <a:ext cx="15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“red coloration”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C3C3B-DF79-CB40-A480-EB062DA3F499}"/>
              </a:ext>
            </a:extLst>
          </p:cNvPr>
          <p:cNvSpPr txBox="1"/>
          <p:nvPr/>
        </p:nvSpPr>
        <p:spPr>
          <a:xfrm>
            <a:off x="7090283" y="4318641"/>
            <a:ext cx="1891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ovalness</a:t>
            </a:r>
            <a:r>
              <a:rPr lang="en-US" sz="1600" dirty="0"/>
              <a:t> of cell #1”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EE6AA-166F-0842-87E7-FAD3E733242C}"/>
              </a:ext>
            </a:extLst>
          </p:cNvPr>
          <p:cNvSpPr txBox="1"/>
          <p:nvPr/>
        </p:nvSpPr>
        <p:spPr>
          <a:xfrm>
            <a:off x="6934028" y="4504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E98F0-8200-764D-BE56-366D85A3916C}"/>
              </a:ext>
            </a:extLst>
          </p:cNvPr>
          <p:cNvSpPr/>
          <p:nvPr/>
        </p:nvSpPr>
        <p:spPr>
          <a:xfrm>
            <a:off x="7090283" y="2297095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05060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B91C9-C39A-C549-AD30-C5A831DCF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31"/>
          <a:stretch/>
        </p:blipFill>
        <p:spPr>
          <a:xfrm>
            <a:off x="3736374" y="2368364"/>
            <a:ext cx="1758818" cy="2289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AEEABB-04D3-FD43-A445-4E7FD24852F9}"/>
              </a:ext>
            </a:extLst>
          </p:cNvPr>
          <p:cNvSpPr txBox="1"/>
          <p:nvPr/>
        </p:nvSpPr>
        <p:spPr>
          <a:xfrm>
            <a:off x="447040" y="5178178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Key assumption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i="1" dirty="0"/>
              <a:t>Any data sample is the end result of a generative process where complex interactions from many independent factors generate data variability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9B2D-61BC-F74D-8A6A-1C707D787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01" b="78826"/>
          <a:stretch/>
        </p:blipFill>
        <p:spPr>
          <a:xfrm>
            <a:off x="5683138" y="2788758"/>
            <a:ext cx="731520" cy="26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8C12D-7349-774B-8873-5A7E71392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16" t="26316" r="-2208" b="53020"/>
          <a:stretch/>
        </p:blipFill>
        <p:spPr>
          <a:xfrm>
            <a:off x="5664533" y="3128581"/>
            <a:ext cx="890641" cy="262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0AB0D-1EE8-5A48-ADF0-B789BA6C2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08" t="77874" r="1"/>
          <a:stretch/>
        </p:blipFill>
        <p:spPr>
          <a:xfrm>
            <a:off x="5411547" y="4361998"/>
            <a:ext cx="1315335" cy="28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30F05-9A94-6A4E-BE2D-148C8A290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77" t="51859" r="-4107" b="26456"/>
          <a:stretch/>
        </p:blipFill>
        <p:spPr>
          <a:xfrm>
            <a:off x="5591655" y="3770497"/>
            <a:ext cx="1036401" cy="275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62F5CF-86B8-484F-813D-8FE7F1F05B05}"/>
              </a:ext>
            </a:extLst>
          </p:cNvPr>
          <p:cNvSpPr txBox="1"/>
          <p:nvPr/>
        </p:nvSpPr>
        <p:spPr>
          <a:xfrm>
            <a:off x="5891694" y="3401677"/>
            <a:ext cx="314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F699-F684-534C-944B-8917B04907C5}"/>
              </a:ext>
            </a:extLst>
          </p:cNvPr>
          <p:cNvSpPr txBox="1"/>
          <p:nvPr/>
        </p:nvSpPr>
        <p:spPr>
          <a:xfrm>
            <a:off x="5866797" y="40720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29F54-A956-7A45-9866-FFF0EFD94A51}"/>
              </a:ext>
            </a:extLst>
          </p:cNvPr>
          <p:cNvSpPr txBox="1"/>
          <p:nvPr/>
        </p:nvSpPr>
        <p:spPr>
          <a:xfrm>
            <a:off x="7090283" y="2719100"/>
            <a:ext cx="2346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“background illumination”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BD51E-E90B-2445-86EE-FB9DAFB38A64}"/>
              </a:ext>
            </a:extLst>
          </p:cNvPr>
          <p:cNvSpPr txBox="1"/>
          <p:nvPr/>
        </p:nvSpPr>
        <p:spPr>
          <a:xfrm>
            <a:off x="7090283" y="3064540"/>
            <a:ext cx="1641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“number of cells”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1BE71-BA96-984A-8818-2F6602D304C6}"/>
              </a:ext>
            </a:extLst>
          </p:cNvPr>
          <p:cNvSpPr txBox="1"/>
          <p:nvPr/>
        </p:nvSpPr>
        <p:spPr>
          <a:xfrm>
            <a:off x="7090283" y="3733499"/>
            <a:ext cx="15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“red coloration”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C3C3B-DF79-CB40-A480-EB062DA3F499}"/>
              </a:ext>
            </a:extLst>
          </p:cNvPr>
          <p:cNvSpPr txBox="1"/>
          <p:nvPr/>
        </p:nvSpPr>
        <p:spPr>
          <a:xfrm>
            <a:off x="7090283" y="4318641"/>
            <a:ext cx="1891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ovalness</a:t>
            </a:r>
            <a:r>
              <a:rPr lang="en-US" sz="1600" dirty="0"/>
              <a:t> of cell #1”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EE6AA-166F-0842-87E7-FAD3E733242C}"/>
              </a:ext>
            </a:extLst>
          </p:cNvPr>
          <p:cNvSpPr txBox="1"/>
          <p:nvPr/>
        </p:nvSpPr>
        <p:spPr>
          <a:xfrm>
            <a:off x="6934028" y="45040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CE98F0-8200-764D-BE56-366D85A3916C}"/>
              </a:ext>
            </a:extLst>
          </p:cNvPr>
          <p:cNvSpPr/>
          <p:nvPr/>
        </p:nvSpPr>
        <p:spPr>
          <a:xfrm>
            <a:off x="7090283" y="2297095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9E858AE7-35C7-C543-995C-D493F8D2643D}"/>
              </a:ext>
            </a:extLst>
          </p:cNvPr>
          <p:cNvSpPr/>
          <p:nvPr/>
        </p:nvSpPr>
        <p:spPr>
          <a:xfrm>
            <a:off x="5495192" y="2671680"/>
            <a:ext cx="3941886" cy="1527626"/>
          </a:xfrm>
          <a:prstGeom prst="frame">
            <a:avLst>
              <a:gd name="adj1" fmla="val 46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AD5AA-0F26-674F-BE5F-F3EFCC492D79}"/>
              </a:ext>
            </a:extLst>
          </p:cNvPr>
          <p:cNvSpPr txBox="1"/>
          <p:nvPr/>
        </p:nvSpPr>
        <p:spPr>
          <a:xfrm>
            <a:off x="9590978" y="2927661"/>
            <a:ext cx="2043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Features that we care about and want to learn</a:t>
            </a:r>
          </a:p>
        </p:txBody>
      </p:sp>
    </p:spTree>
    <p:extLst>
      <p:ext uri="{BB962C8B-B14F-4D97-AF65-F5344CB8AC3E}">
        <p14:creationId xmlns:p14="http://schemas.microsoft.com/office/powerpoint/2010/main" val="131642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F1C424-2D9C-C34F-A688-EA4D6D28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1" y="2649442"/>
            <a:ext cx="11260866" cy="2810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D8C6B-9EB7-1F4A-B012-209842E93C2A}"/>
              </a:ext>
            </a:extLst>
          </p:cNvPr>
          <p:cNvSpPr/>
          <p:nvPr/>
        </p:nvSpPr>
        <p:spPr>
          <a:xfrm>
            <a:off x="4768687" y="3105318"/>
            <a:ext cx="7092517" cy="178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B5FCF-5C24-4447-AF3E-E511E1F0EF1C}"/>
              </a:ext>
            </a:extLst>
          </p:cNvPr>
          <p:cNvSpPr/>
          <p:nvPr/>
        </p:nvSpPr>
        <p:spPr>
          <a:xfrm>
            <a:off x="2996417" y="2458203"/>
            <a:ext cx="6534051" cy="164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9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F1C424-2D9C-C34F-A688-EA4D6D28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1" y="2649442"/>
            <a:ext cx="11260866" cy="2810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BD8C6B-9EB7-1F4A-B012-209842E93C2A}"/>
              </a:ext>
            </a:extLst>
          </p:cNvPr>
          <p:cNvSpPr/>
          <p:nvPr/>
        </p:nvSpPr>
        <p:spPr>
          <a:xfrm>
            <a:off x="6629401" y="4010025"/>
            <a:ext cx="5231804" cy="88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F1C424-2D9C-C34F-A688-EA4D6D28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1" y="2649442"/>
            <a:ext cx="11260866" cy="2810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</p:spTree>
    <p:extLst>
      <p:ext uri="{BB962C8B-B14F-4D97-AF65-F5344CB8AC3E}">
        <p14:creationId xmlns:p14="http://schemas.microsoft.com/office/powerpoint/2010/main" val="146172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F1C424-2D9C-C34F-A688-EA4D6D28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1" y="2649442"/>
            <a:ext cx="11260866" cy="2810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2"/>
                </a:solidFill>
              </a:rPr>
              <a:t>InfoGAN</a:t>
            </a:r>
            <a:r>
              <a:rPr lang="en-US" sz="2800" b="1" dirty="0">
                <a:solidFill>
                  <a:schemeClr val="accent2"/>
                </a:solidFill>
              </a:rPr>
              <a:t> Background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Classification by Generative Adversarial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53D1D-11F4-4346-BA38-C6B947BA9096}"/>
              </a:ext>
            </a:extLst>
          </p:cNvPr>
          <p:cNvSpPr txBox="1"/>
          <p:nvPr/>
        </p:nvSpPr>
        <p:spPr>
          <a:xfrm>
            <a:off x="7746715" y="4952030"/>
            <a:ext cx="383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We want to minimize “entropy” of this distribution to so that </a:t>
            </a:r>
            <a:r>
              <a:rPr lang="en-US" sz="2000" i="1" dirty="0">
                <a:solidFill>
                  <a:schemeClr val="accent3"/>
                </a:solidFill>
              </a:rPr>
              <a:t>c</a:t>
            </a:r>
            <a:r>
              <a:rPr lang="en-US" sz="2000" dirty="0">
                <a:solidFill>
                  <a:schemeClr val="accent3"/>
                </a:solidFill>
              </a:rPr>
              <a:t> provides maximum information</a:t>
            </a:r>
          </a:p>
        </p:txBody>
      </p:sp>
    </p:spTree>
    <p:extLst>
      <p:ext uri="{BB962C8B-B14F-4D97-AF65-F5344CB8AC3E}">
        <p14:creationId xmlns:p14="http://schemas.microsoft.com/office/powerpoint/2010/main" val="137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04A-1400-4544-ABCF-2AD8FA0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37DD4-0A3D-754F-8720-FFD8B07DD1A0}"/>
              </a:ext>
            </a:extLst>
          </p:cNvPr>
          <p:cNvSpPr txBox="1"/>
          <p:nvPr/>
        </p:nvSpPr>
        <p:spPr>
          <a:xfrm>
            <a:off x="575895" y="2773084"/>
            <a:ext cx="1090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/>
              <a:t>Problem Motivation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 err="1"/>
              <a:t>InfoGAN</a:t>
            </a:r>
            <a:r>
              <a:rPr lang="en-US" sz="2800" dirty="0"/>
              <a:t> Background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/>
                </a:solidFill>
              </a:rPr>
              <a:t>Implementation Design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9172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Implementation Design &amp; Results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Network Architectures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4C264-AC97-6745-B4F5-D04A6208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90" y="1982912"/>
            <a:ext cx="8777344" cy="44218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FE8E82-AE1A-0A40-88ED-903B07C58DC3}"/>
              </a:ext>
            </a:extLst>
          </p:cNvPr>
          <p:cNvSpPr/>
          <p:nvPr/>
        </p:nvSpPr>
        <p:spPr>
          <a:xfrm>
            <a:off x="8178229" y="3822231"/>
            <a:ext cx="3626778" cy="271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2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Implementation Design &amp; Results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Network Architectures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4C264-AC97-6745-B4F5-D04A6208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40" y="1994787"/>
            <a:ext cx="9443760" cy="47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04A-1400-4544-ABCF-2AD8FA0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37DD4-0A3D-754F-8720-FFD8B07DD1A0}"/>
              </a:ext>
            </a:extLst>
          </p:cNvPr>
          <p:cNvSpPr txBox="1"/>
          <p:nvPr/>
        </p:nvSpPr>
        <p:spPr>
          <a:xfrm>
            <a:off x="575895" y="2773084"/>
            <a:ext cx="1090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/>
              <a:t>Problem Motivation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 err="1"/>
              <a:t>InfoGAN</a:t>
            </a:r>
            <a:r>
              <a:rPr lang="en-US" sz="2800" dirty="0"/>
              <a:t> Background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/>
              <a:t>Implementation Design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0777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04A-1400-4544-ABCF-2AD8FA0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37DD4-0A3D-754F-8720-FFD8B07DD1A0}"/>
              </a:ext>
            </a:extLst>
          </p:cNvPr>
          <p:cNvSpPr txBox="1"/>
          <p:nvPr/>
        </p:nvSpPr>
        <p:spPr>
          <a:xfrm>
            <a:off x="575895" y="2773084"/>
            <a:ext cx="1090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/>
                </a:solidFill>
              </a:rPr>
              <a:t>Problem Motivation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 err="1"/>
              <a:t>InfoGAN</a:t>
            </a:r>
            <a:r>
              <a:rPr lang="en-US" sz="2800" dirty="0"/>
              <a:t> Background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/>
              <a:t>Implementation Design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5976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Problem Motivation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Breast Cancer Biopsy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E19CB-CFAF-6546-9FF7-4AEFDAD303F0}"/>
              </a:ext>
            </a:extLst>
          </p:cNvPr>
          <p:cNvSpPr txBox="1"/>
          <p:nvPr/>
        </p:nvSpPr>
        <p:spPr>
          <a:xfrm>
            <a:off x="447040" y="2501525"/>
            <a:ext cx="72075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Presence of key hormone and growth factor receptors on breast cancer cells inform clinical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4347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Problem Motivation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Breast Cancer Biopsy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E19CB-CFAF-6546-9FF7-4AEFDAD303F0}"/>
              </a:ext>
            </a:extLst>
          </p:cNvPr>
          <p:cNvSpPr txBox="1"/>
          <p:nvPr/>
        </p:nvSpPr>
        <p:spPr>
          <a:xfrm>
            <a:off x="447040" y="2501525"/>
            <a:ext cx="72075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Presence of key hormone and growth factor receptors on breast cancer cells inform clinical decision-making</a:t>
            </a:r>
          </a:p>
          <a:p>
            <a:pPr marL="285744" indent="-285744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For low-resource settings, time-consuming and costly biopsy analysis methods create </a:t>
            </a:r>
            <a:r>
              <a:rPr lang="en-US" sz="2600" dirty="0">
                <a:solidFill>
                  <a:schemeClr val="accent2"/>
                </a:solidFill>
              </a:rPr>
              <a:t>diagnostic bottlenecks </a:t>
            </a:r>
            <a:endParaRPr lang="en-US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EAA44-730C-9841-8E95-71464C3E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36" y="2277863"/>
            <a:ext cx="2866040" cy="27770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73DA07-E652-4043-A439-B8120D706BA6}"/>
              </a:ext>
            </a:extLst>
          </p:cNvPr>
          <p:cNvSpPr txBox="1"/>
          <p:nvPr/>
        </p:nvSpPr>
        <p:spPr>
          <a:xfrm>
            <a:off x="5367523" y="6136642"/>
            <a:ext cx="639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Tsu</a:t>
            </a:r>
            <a:r>
              <a:rPr lang="en-US" sz="1200" dirty="0"/>
              <a:t>, V. D., Jeronimo, J., &amp; Anderson, B. O. (2013). Why the time is right to tackle breast and cervical cancer in low-resource settings. Bulletin of the World Health Organization, 91, 683-690.</a:t>
            </a:r>
          </a:p>
        </p:txBody>
      </p:sp>
    </p:spTree>
    <p:extLst>
      <p:ext uri="{BB962C8B-B14F-4D97-AF65-F5344CB8AC3E}">
        <p14:creationId xmlns:p14="http://schemas.microsoft.com/office/powerpoint/2010/main" val="268382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903163"/>
                </a:solidFill>
              </a:rPr>
              <a:t>Problem Motivation</a:t>
            </a:r>
          </a:p>
          <a:p>
            <a:pPr lvl="0"/>
            <a:r>
              <a:rPr lang="en-US" sz="2600" i="1" dirty="0">
                <a:solidFill>
                  <a:srgbClr val="903163"/>
                </a:solidFill>
              </a:rPr>
              <a:t>Digital Holography for Low-Cost Molecular Data </a:t>
            </a:r>
            <a:r>
              <a:rPr lang="en-US" sz="2600" i="1" dirty="0" err="1">
                <a:solidFill>
                  <a:srgbClr val="903163"/>
                </a:solidFill>
              </a:rPr>
              <a:t>Aquisition</a:t>
            </a:r>
            <a:endParaRPr lang="en-US" sz="2600" i="1" dirty="0">
              <a:solidFill>
                <a:srgbClr val="90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D4593-7A04-2A47-98B2-221482B9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3" y="2295144"/>
            <a:ext cx="2355241" cy="328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3DAE1-F3F4-214E-97EB-471612A96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6" t="1282" r="46643" b="18846"/>
          <a:stretch/>
        </p:blipFill>
        <p:spPr>
          <a:xfrm>
            <a:off x="8970263" y="2837102"/>
            <a:ext cx="1837945" cy="186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05F71-0D71-0C4B-8193-4664D46E4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78" t="1701" r="2104" b="20128"/>
          <a:stretch/>
        </p:blipFill>
        <p:spPr>
          <a:xfrm>
            <a:off x="5222481" y="2856933"/>
            <a:ext cx="1820582" cy="1823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7FFBDB-C363-194E-9763-9CA0C3832786}"/>
              </a:ext>
            </a:extLst>
          </p:cNvPr>
          <p:cNvSpPr txBox="1"/>
          <p:nvPr/>
        </p:nvSpPr>
        <p:spPr>
          <a:xfrm>
            <a:off x="5154508" y="4715174"/>
            <a:ext cx="1948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Holography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18E0E-A04F-9F49-9403-FA9BBC400864}"/>
              </a:ext>
            </a:extLst>
          </p:cNvPr>
          <p:cNvSpPr txBox="1"/>
          <p:nvPr/>
        </p:nvSpPr>
        <p:spPr>
          <a:xfrm>
            <a:off x="9145793" y="4715174"/>
            <a:ext cx="14868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Bright-field</a:t>
            </a:r>
          </a:p>
          <a:p>
            <a:pPr algn="ctr"/>
            <a:r>
              <a:rPr lang="en-US" dirty="0"/>
              <a:t>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3FB89-C82C-D64A-B2AD-42FF4BC6C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85" t="46367" r="33677" b="34462"/>
          <a:stretch/>
        </p:blipFill>
        <p:spPr>
          <a:xfrm>
            <a:off x="4143488" y="3483658"/>
            <a:ext cx="1078993" cy="892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AEAB4-E883-0549-98B5-60E9AAC8E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85" t="46367" r="33677" b="34462"/>
          <a:stretch/>
        </p:blipFill>
        <p:spPr>
          <a:xfrm>
            <a:off x="7467166" y="3483658"/>
            <a:ext cx="1078993" cy="89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E4944A-65DF-A042-A414-8459C0F1D9E6}"/>
              </a:ext>
            </a:extLst>
          </p:cNvPr>
          <p:cNvSpPr txBox="1"/>
          <p:nvPr/>
        </p:nvSpPr>
        <p:spPr>
          <a:xfrm>
            <a:off x="7149681" y="3047110"/>
            <a:ext cx="16739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45397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>
                <a:solidFill>
                  <a:srgbClr val="903163"/>
                </a:solidFill>
              </a:rPr>
              <a:t>Problem Motivation</a:t>
            </a:r>
          </a:p>
          <a:p>
            <a:pPr lvl="0"/>
            <a:r>
              <a:rPr lang="en-US" sz="2600" i="1" dirty="0">
                <a:solidFill>
                  <a:srgbClr val="903163"/>
                </a:solidFill>
              </a:rPr>
              <a:t>Digital Holography for Low-Cost Molecular Data </a:t>
            </a:r>
            <a:r>
              <a:rPr lang="en-US" sz="2600" i="1" dirty="0" err="1">
                <a:solidFill>
                  <a:srgbClr val="903163"/>
                </a:solidFill>
              </a:rPr>
              <a:t>Aquisition</a:t>
            </a:r>
            <a:endParaRPr lang="en-US" sz="2600" i="1" dirty="0">
              <a:solidFill>
                <a:srgbClr val="90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D4593-7A04-2A47-98B2-221482B9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3" y="2295144"/>
            <a:ext cx="2355241" cy="328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3DAE1-F3F4-214E-97EB-471612A96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6" t="1282" r="46643" b="18846"/>
          <a:stretch/>
        </p:blipFill>
        <p:spPr>
          <a:xfrm>
            <a:off x="8970263" y="2837102"/>
            <a:ext cx="1837945" cy="1862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05F71-0D71-0C4B-8193-4664D46E4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78" t="1701" r="2104" b="20128"/>
          <a:stretch/>
        </p:blipFill>
        <p:spPr>
          <a:xfrm>
            <a:off x="5222481" y="2856933"/>
            <a:ext cx="1820582" cy="1823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7FFBDB-C363-194E-9763-9CA0C3832786}"/>
              </a:ext>
            </a:extLst>
          </p:cNvPr>
          <p:cNvSpPr txBox="1"/>
          <p:nvPr/>
        </p:nvSpPr>
        <p:spPr>
          <a:xfrm>
            <a:off x="5154508" y="4715174"/>
            <a:ext cx="1948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Holography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18E0E-A04F-9F49-9403-FA9BBC400864}"/>
              </a:ext>
            </a:extLst>
          </p:cNvPr>
          <p:cNvSpPr txBox="1"/>
          <p:nvPr/>
        </p:nvSpPr>
        <p:spPr>
          <a:xfrm>
            <a:off x="9145793" y="4715174"/>
            <a:ext cx="14868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Bright-field</a:t>
            </a:r>
          </a:p>
          <a:p>
            <a:pPr algn="ctr"/>
            <a:r>
              <a:rPr lang="en-US" dirty="0"/>
              <a:t>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3FB89-C82C-D64A-B2AD-42FF4BC6C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85" t="46367" r="33677" b="34462"/>
          <a:stretch/>
        </p:blipFill>
        <p:spPr>
          <a:xfrm>
            <a:off x="4143488" y="3483658"/>
            <a:ext cx="1078993" cy="892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AEAB4-E883-0549-98B5-60E9AAC8E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85" t="46367" r="33677" b="34462"/>
          <a:stretch/>
        </p:blipFill>
        <p:spPr>
          <a:xfrm>
            <a:off x="7467166" y="3483658"/>
            <a:ext cx="1078993" cy="8929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E4944A-65DF-A042-A414-8459C0F1D9E6}"/>
              </a:ext>
            </a:extLst>
          </p:cNvPr>
          <p:cNvSpPr txBox="1"/>
          <p:nvPr/>
        </p:nvSpPr>
        <p:spPr>
          <a:xfrm>
            <a:off x="7149681" y="3047110"/>
            <a:ext cx="16739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Computational</a:t>
            </a:r>
          </a:p>
          <a:p>
            <a:pPr algn="ctr"/>
            <a:r>
              <a:rPr lang="en-US" dirty="0"/>
              <a:t>Reconstruction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C45906F-9DD6-534E-8F16-941789AF769C}"/>
              </a:ext>
            </a:extLst>
          </p:cNvPr>
          <p:cNvSpPr/>
          <p:nvPr/>
        </p:nvSpPr>
        <p:spPr>
          <a:xfrm>
            <a:off x="6912923" y="2837102"/>
            <a:ext cx="2147504" cy="1593581"/>
          </a:xfrm>
          <a:prstGeom prst="frame">
            <a:avLst>
              <a:gd name="adj1" fmla="val 46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89A84-4616-5B47-A133-AB89E46654A6}"/>
              </a:ext>
            </a:extLst>
          </p:cNvPr>
          <p:cNvSpPr txBox="1"/>
          <p:nvPr/>
        </p:nvSpPr>
        <p:spPr>
          <a:xfrm>
            <a:off x="6214668" y="2099860"/>
            <a:ext cx="333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3"/>
                </a:solidFill>
              </a:rPr>
              <a:t>Not very feasible for low-resource settings</a:t>
            </a:r>
          </a:p>
        </p:txBody>
      </p:sp>
    </p:spTree>
    <p:extLst>
      <p:ext uri="{BB962C8B-B14F-4D97-AF65-F5344CB8AC3E}">
        <p14:creationId xmlns:p14="http://schemas.microsoft.com/office/powerpoint/2010/main" val="21676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2CE15-86F8-EB4C-8F6C-ABC1DE4D05D3}"/>
              </a:ext>
            </a:extLst>
          </p:cNvPr>
          <p:cNvSpPr txBox="1"/>
          <p:nvPr/>
        </p:nvSpPr>
        <p:spPr>
          <a:xfrm>
            <a:off x="447040" y="924560"/>
            <a:ext cx="1062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Problem Motivation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Breast Cancer Biopsy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34528-C0FD-634E-AC2C-BB5B3CB94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3" t="14005" r="62341" b="52520"/>
          <a:stretch/>
        </p:blipFill>
        <p:spPr>
          <a:xfrm>
            <a:off x="3071005" y="3023925"/>
            <a:ext cx="1841383" cy="1808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A1C652-DE4C-BC45-8C11-794F310DB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0" t="19548" r="2760" b="15979"/>
          <a:stretch/>
        </p:blipFill>
        <p:spPr>
          <a:xfrm>
            <a:off x="6004216" y="2947088"/>
            <a:ext cx="1921267" cy="2066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F78BEF-D934-D144-9797-8B2BD6696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53" t="14005" r="62341" b="52520"/>
          <a:stretch/>
        </p:blipFill>
        <p:spPr>
          <a:xfrm>
            <a:off x="2946140" y="3125738"/>
            <a:ext cx="1841383" cy="1808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98940D-F0F8-B64A-9863-3606DA04C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9" t="57076" r="91197" b="22818"/>
          <a:stretch/>
        </p:blipFill>
        <p:spPr>
          <a:xfrm>
            <a:off x="5037421" y="3678148"/>
            <a:ext cx="706861" cy="883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E3ADB7-BD88-C242-AB1D-9C71B53A97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880"/>
          <a:stretch/>
        </p:blipFill>
        <p:spPr>
          <a:xfrm>
            <a:off x="8036277" y="3085397"/>
            <a:ext cx="1601127" cy="297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C4A2E3-33CC-CD4D-BAD2-DA035DAF8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71" b="53409"/>
          <a:stretch/>
        </p:blipFill>
        <p:spPr>
          <a:xfrm>
            <a:off x="8036277" y="3594431"/>
            <a:ext cx="1601127" cy="2974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7F87A4-A8E9-B84E-B74D-A6BEC0A3E3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066" b="24814"/>
          <a:stretch/>
        </p:blipFill>
        <p:spPr>
          <a:xfrm>
            <a:off x="8036277" y="4103465"/>
            <a:ext cx="1601127" cy="297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C1DD91-6A0B-AF47-B080-4D343B4053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087" b="-3207"/>
          <a:stretch/>
        </p:blipFill>
        <p:spPr>
          <a:xfrm>
            <a:off x="8036277" y="4612500"/>
            <a:ext cx="1601127" cy="297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1D1D39-3061-5C4D-9F49-29473A085878}"/>
              </a:ext>
            </a:extLst>
          </p:cNvPr>
          <p:cNvSpPr txBox="1"/>
          <p:nvPr/>
        </p:nvSpPr>
        <p:spPr>
          <a:xfrm>
            <a:off x="2597573" y="2514012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Single-cell Cut-outs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297DC-52B0-B545-B55A-89EB66EEBE16}"/>
              </a:ext>
            </a:extLst>
          </p:cNvPr>
          <p:cNvSpPr txBox="1"/>
          <p:nvPr/>
        </p:nvSpPr>
        <p:spPr>
          <a:xfrm>
            <a:off x="3173853" y="5026629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size = (64,64,2)</a:t>
            </a:r>
          </a:p>
        </p:txBody>
      </p:sp>
    </p:spTree>
    <p:extLst>
      <p:ext uri="{BB962C8B-B14F-4D97-AF65-F5344CB8AC3E}">
        <p14:creationId xmlns:p14="http://schemas.microsoft.com/office/powerpoint/2010/main" val="425019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804A-1400-4544-ABCF-2AD8FA0D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37DD4-0A3D-754F-8720-FFD8B07DD1A0}"/>
              </a:ext>
            </a:extLst>
          </p:cNvPr>
          <p:cNvSpPr txBox="1"/>
          <p:nvPr/>
        </p:nvSpPr>
        <p:spPr>
          <a:xfrm>
            <a:off x="575895" y="2773084"/>
            <a:ext cx="10901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/>
              <a:t>Problem Motivation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/>
              </a:solidFill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accent3"/>
                </a:solidFill>
              </a:rPr>
              <a:t>InfoGAN</a:t>
            </a:r>
            <a:r>
              <a:rPr lang="en-US" sz="2800" b="1" dirty="0">
                <a:solidFill>
                  <a:schemeClr val="accent3"/>
                </a:solidFill>
              </a:rPr>
              <a:t> Background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800" dirty="0"/>
              <a:t>Implementation Design &amp; Results</a:t>
            </a:r>
          </a:p>
        </p:txBody>
      </p:sp>
    </p:spTree>
    <p:extLst>
      <p:ext uri="{BB962C8B-B14F-4D97-AF65-F5344CB8AC3E}">
        <p14:creationId xmlns:p14="http://schemas.microsoft.com/office/powerpoint/2010/main" val="26740141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2693</TotalTime>
  <Words>356</Words>
  <Application>Microsoft Macintosh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 2</vt:lpstr>
      <vt:lpstr>Dividend</vt:lpstr>
      <vt:lpstr>infoganJL:  Julia implementation of InfoGAN neural network for semi-supervised clustering of breast cancer cells</vt:lpstr>
      <vt:lpstr>Overview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infoganJL:  Julia implementation of InfoGAN neural network for semi-supervised data representation learning</dc:title>
  <dc:creator>Landeros, Christian</dc:creator>
  <cp:lastModifiedBy>Landeros, Christian</cp:lastModifiedBy>
  <cp:revision>40</cp:revision>
  <dcterms:created xsi:type="dcterms:W3CDTF">2018-12-01T22:19:22Z</dcterms:created>
  <dcterms:modified xsi:type="dcterms:W3CDTF">2018-12-13T02:50:20Z</dcterms:modified>
</cp:coreProperties>
</file>