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1" r:id="rId3"/>
    <p:sldId id="272" r:id="rId4"/>
    <p:sldId id="267" r:id="rId5"/>
    <p:sldId id="270" r:id="rId6"/>
    <p:sldId id="273" r:id="rId7"/>
    <p:sldId id="259" r:id="rId8"/>
    <p:sldId id="279" r:id="rId9"/>
    <p:sldId id="274" r:id="rId10"/>
    <p:sldId id="258" r:id="rId11"/>
    <p:sldId id="275" r:id="rId12"/>
    <p:sldId id="277" r:id="rId13"/>
    <p:sldId id="278"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2"/>
  </p:normalViewPr>
  <p:slideViewPr>
    <p:cSldViewPr snapToGrid="0" snapToObjects="1">
      <p:cViewPr>
        <p:scale>
          <a:sx n="71" d="100"/>
          <a:sy n="71" d="100"/>
        </p:scale>
        <p:origin x="2120"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5293F-8E3C-254E-B42F-204217742884}" type="datetimeFigureOut">
              <a:rPr lang="en-US" smtClean="0"/>
              <a:t>11/29/18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85794-965C-B142-A0AC-6BEF2472C132}" type="slidenum">
              <a:rPr lang="en-US" smtClean="0"/>
              <a:t>‹#›</a:t>
            </a:fld>
            <a:endParaRPr lang="en-US"/>
          </a:p>
        </p:txBody>
      </p:sp>
    </p:spTree>
    <p:extLst>
      <p:ext uri="{BB962C8B-B14F-4D97-AF65-F5344CB8AC3E}">
        <p14:creationId xmlns:p14="http://schemas.microsoft.com/office/powerpoint/2010/main" val="717314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Local energy storage option</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75889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Equilibrium potential</a:t>
            </a:r>
          </a:p>
          <a:p>
            <a:pPr lvl="0">
              <a:spcBef>
                <a:spcPts val="0"/>
              </a:spcBef>
              <a:buNone/>
            </a:pPr>
            <a:r>
              <a:rPr lang="en-US" dirty="0" err="1" smtClean="0"/>
              <a:t>Vop</a:t>
            </a:r>
            <a:r>
              <a:rPr lang="en-US" dirty="0" smtClean="0"/>
              <a:t>=</a:t>
            </a:r>
            <a:r>
              <a:rPr lang="en-US" dirty="0" err="1" smtClean="0"/>
              <a:t>Veq+Va</a:t>
            </a:r>
            <a:r>
              <a:rPr lang="en-US" dirty="0" smtClean="0"/>
              <a:t>(kinetic)+</a:t>
            </a:r>
            <a:r>
              <a:rPr lang="en-US" dirty="0" err="1" smtClean="0"/>
              <a:t>Vc</a:t>
            </a:r>
            <a:r>
              <a:rPr lang="en-US" dirty="0" smtClean="0"/>
              <a:t>(kinetic)+resistance</a:t>
            </a:r>
            <a:endParaRPr dirty="0"/>
          </a:p>
        </p:txBody>
      </p:sp>
    </p:spTree>
    <p:extLst>
      <p:ext uri="{BB962C8B-B14F-4D97-AF65-F5344CB8AC3E}">
        <p14:creationId xmlns:p14="http://schemas.microsoft.com/office/powerpoint/2010/main" val="618716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5C611-1A02-5B4F-925D-923791A9905E}" type="slidenum">
              <a:rPr lang="en-US" smtClean="0"/>
              <a:t>4</a:t>
            </a:fld>
            <a:endParaRPr lang="en-US"/>
          </a:p>
        </p:txBody>
      </p:sp>
    </p:spTree>
    <p:extLst>
      <p:ext uri="{BB962C8B-B14F-4D97-AF65-F5344CB8AC3E}">
        <p14:creationId xmlns:p14="http://schemas.microsoft.com/office/powerpoint/2010/main" val="1891884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5C611-1A02-5B4F-925D-923791A9905E}" type="slidenum">
              <a:rPr lang="en-US" smtClean="0"/>
              <a:t>5</a:t>
            </a:fld>
            <a:endParaRPr lang="en-US"/>
          </a:p>
        </p:txBody>
      </p:sp>
    </p:spTree>
    <p:extLst>
      <p:ext uri="{BB962C8B-B14F-4D97-AF65-F5344CB8AC3E}">
        <p14:creationId xmlns:p14="http://schemas.microsoft.com/office/powerpoint/2010/main" val="1861410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EF0FDC-6760-1847-87D8-EB610EF35AC2}"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9685-AB6D-6B4E-A838-7197DBEE6813}" type="slidenum">
              <a:rPr lang="en-US" smtClean="0"/>
              <a:t>‹#›</a:t>
            </a:fld>
            <a:endParaRPr lang="en-US"/>
          </a:p>
        </p:txBody>
      </p:sp>
    </p:spTree>
    <p:extLst>
      <p:ext uri="{BB962C8B-B14F-4D97-AF65-F5344CB8AC3E}">
        <p14:creationId xmlns:p14="http://schemas.microsoft.com/office/powerpoint/2010/main" val="33632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EF0FDC-6760-1847-87D8-EB610EF35AC2}"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9685-AB6D-6B4E-A838-7197DBEE6813}" type="slidenum">
              <a:rPr lang="en-US" smtClean="0"/>
              <a:t>‹#›</a:t>
            </a:fld>
            <a:endParaRPr lang="en-US"/>
          </a:p>
        </p:txBody>
      </p:sp>
    </p:spTree>
    <p:extLst>
      <p:ext uri="{BB962C8B-B14F-4D97-AF65-F5344CB8AC3E}">
        <p14:creationId xmlns:p14="http://schemas.microsoft.com/office/powerpoint/2010/main" val="9906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EF0FDC-6760-1847-87D8-EB610EF35AC2}"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9685-AB6D-6B4E-A838-7197DBEE6813}" type="slidenum">
              <a:rPr lang="en-US" smtClean="0"/>
              <a:t>‹#›</a:t>
            </a:fld>
            <a:endParaRPr lang="en-US"/>
          </a:p>
        </p:txBody>
      </p:sp>
    </p:spTree>
    <p:extLst>
      <p:ext uri="{BB962C8B-B14F-4D97-AF65-F5344CB8AC3E}">
        <p14:creationId xmlns:p14="http://schemas.microsoft.com/office/powerpoint/2010/main" val="60384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EF0FDC-6760-1847-87D8-EB610EF35AC2}"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9685-AB6D-6B4E-A838-7197DBEE6813}" type="slidenum">
              <a:rPr lang="en-US" smtClean="0"/>
              <a:t>‹#›</a:t>
            </a:fld>
            <a:endParaRPr lang="en-US"/>
          </a:p>
        </p:txBody>
      </p:sp>
    </p:spTree>
    <p:extLst>
      <p:ext uri="{BB962C8B-B14F-4D97-AF65-F5344CB8AC3E}">
        <p14:creationId xmlns:p14="http://schemas.microsoft.com/office/powerpoint/2010/main" val="42314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EF0FDC-6760-1847-87D8-EB610EF35AC2}"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9685-AB6D-6B4E-A838-7197DBEE6813}" type="slidenum">
              <a:rPr lang="en-US" smtClean="0"/>
              <a:t>‹#›</a:t>
            </a:fld>
            <a:endParaRPr lang="en-US"/>
          </a:p>
        </p:txBody>
      </p:sp>
    </p:spTree>
    <p:extLst>
      <p:ext uri="{BB962C8B-B14F-4D97-AF65-F5344CB8AC3E}">
        <p14:creationId xmlns:p14="http://schemas.microsoft.com/office/powerpoint/2010/main" val="152663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EF0FDC-6760-1847-87D8-EB610EF35AC2}"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B9685-AB6D-6B4E-A838-7197DBEE6813}" type="slidenum">
              <a:rPr lang="en-US" smtClean="0"/>
              <a:t>‹#›</a:t>
            </a:fld>
            <a:endParaRPr lang="en-US"/>
          </a:p>
        </p:txBody>
      </p:sp>
    </p:spTree>
    <p:extLst>
      <p:ext uri="{BB962C8B-B14F-4D97-AF65-F5344CB8AC3E}">
        <p14:creationId xmlns:p14="http://schemas.microsoft.com/office/powerpoint/2010/main" val="2567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EF0FDC-6760-1847-87D8-EB610EF35AC2}" type="datetimeFigureOut">
              <a:rPr lang="en-US" smtClean="0"/>
              <a:t>11/28/18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B9685-AB6D-6B4E-A838-7197DBEE6813}" type="slidenum">
              <a:rPr lang="en-US" smtClean="0"/>
              <a:t>‹#›</a:t>
            </a:fld>
            <a:endParaRPr lang="en-US"/>
          </a:p>
        </p:txBody>
      </p:sp>
    </p:spTree>
    <p:extLst>
      <p:ext uri="{BB962C8B-B14F-4D97-AF65-F5344CB8AC3E}">
        <p14:creationId xmlns:p14="http://schemas.microsoft.com/office/powerpoint/2010/main" val="209829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EF0FDC-6760-1847-87D8-EB610EF35AC2}" type="datetimeFigureOut">
              <a:rPr lang="en-US" smtClean="0"/>
              <a:t>11/28/18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B9685-AB6D-6B4E-A838-7197DBEE6813}" type="slidenum">
              <a:rPr lang="en-US" smtClean="0"/>
              <a:t>‹#›</a:t>
            </a:fld>
            <a:endParaRPr lang="en-US"/>
          </a:p>
        </p:txBody>
      </p:sp>
    </p:spTree>
    <p:extLst>
      <p:ext uri="{BB962C8B-B14F-4D97-AF65-F5344CB8AC3E}">
        <p14:creationId xmlns:p14="http://schemas.microsoft.com/office/powerpoint/2010/main" val="214719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F0FDC-6760-1847-87D8-EB610EF35AC2}" type="datetimeFigureOut">
              <a:rPr lang="en-US" smtClean="0"/>
              <a:t>11/28/18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B9685-AB6D-6B4E-A838-7197DBEE6813}" type="slidenum">
              <a:rPr lang="en-US" smtClean="0"/>
              <a:t>‹#›</a:t>
            </a:fld>
            <a:endParaRPr lang="en-US"/>
          </a:p>
        </p:txBody>
      </p:sp>
    </p:spTree>
    <p:extLst>
      <p:ext uri="{BB962C8B-B14F-4D97-AF65-F5344CB8AC3E}">
        <p14:creationId xmlns:p14="http://schemas.microsoft.com/office/powerpoint/2010/main" val="163037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EF0FDC-6760-1847-87D8-EB610EF35AC2}"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B9685-AB6D-6B4E-A838-7197DBEE6813}" type="slidenum">
              <a:rPr lang="en-US" smtClean="0"/>
              <a:t>‹#›</a:t>
            </a:fld>
            <a:endParaRPr lang="en-US"/>
          </a:p>
        </p:txBody>
      </p:sp>
    </p:spTree>
    <p:extLst>
      <p:ext uri="{BB962C8B-B14F-4D97-AF65-F5344CB8AC3E}">
        <p14:creationId xmlns:p14="http://schemas.microsoft.com/office/powerpoint/2010/main" val="191067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EF0FDC-6760-1847-87D8-EB610EF35AC2}"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B9685-AB6D-6B4E-A838-7197DBEE6813}" type="slidenum">
              <a:rPr lang="en-US" smtClean="0"/>
              <a:t>‹#›</a:t>
            </a:fld>
            <a:endParaRPr lang="en-US"/>
          </a:p>
        </p:txBody>
      </p:sp>
    </p:spTree>
    <p:extLst>
      <p:ext uri="{BB962C8B-B14F-4D97-AF65-F5344CB8AC3E}">
        <p14:creationId xmlns:p14="http://schemas.microsoft.com/office/powerpoint/2010/main" val="13266747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F0FDC-6760-1847-87D8-EB610EF35AC2}" type="datetimeFigureOut">
              <a:rPr lang="en-US" smtClean="0"/>
              <a:t>11/28/18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B9685-AB6D-6B4E-A838-7197DBEE6813}" type="slidenum">
              <a:rPr lang="en-US" smtClean="0"/>
              <a:t>‹#›</a:t>
            </a:fld>
            <a:endParaRPr lang="en-US"/>
          </a:p>
        </p:txBody>
      </p:sp>
    </p:spTree>
    <p:extLst>
      <p:ext uri="{BB962C8B-B14F-4D97-AF65-F5344CB8AC3E}">
        <p14:creationId xmlns:p14="http://schemas.microsoft.com/office/powerpoint/2010/main" val="84861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iff"/><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tiff"/><Relationship Id="rId6" Type="http://schemas.openxmlformats.org/officeDocument/2006/relationships/hyperlink" Target="https://en.wikipedia.org/wiki/Goddard_Institute_for_Space_Studies" TargetMode="External"/><Relationship Id="rId7" Type="http://schemas.openxmlformats.org/officeDocument/2006/relationships/hyperlink" Target="http://data.giss.nasa.gov/gistemp/graphs/"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Helvetica" charset="0"/>
                <a:ea typeface="Helvetica" charset="0"/>
                <a:cs typeface="Helvetica" charset="0"/>
              </a:rPr>
              <a:t>Identifying the Optimum Perovskite Catalyst for Water Splitting using Julia</a:t>
            </a:r>
            <a:endParaRPr lang="en-US" dirty="0">
              <a:latin typeface="Helvetica" charset="0"/>
              <a:ea typeface="Helvetica" charset="0"/>
              <a:cs typeface="Helvetica" charset="0"/>
            </a:endParaRPr>
          </a:p>
        </p:txBody>
      </p:sp>
      <p:sp>
        <p:nvSpPr>
          <p:cNvPr id="3" name="Subtitle 2"/>
          <p:cNvSpPr>
            <a:spLocks noGrp="1"/>
          </p:cNvSpPr>
          <p:nvPr>
            <p:ph type="subTitle" idx="1"/>
          </p:nvPr>
        </p:nvSpPr>
        <p:spPr/>
        <p:txBody>
          <a:bodyPr/>
          <a:lstStyle/>
          <a:p>
            <a:r>
              <a:rPr lang="en-US" dirty="0" err="1" smtClean="0">
                <a:latin typeface="Helvetica" charset="0"/>
                <a:ea typeface="Helvetica" charset="0"/>
                <a:cs typeface="Helvetica" charset="0"/>
              </a:rPr>
              <a:t>Yusu</a:t>
            </a:r>
            <a:r>
              <a:rPr lang="en-US" dirty="0" smtClean="0">
                <a:latin typeface="Helvetica" charset="0"/>
                <a:ea typeface="Helvetica" charset="0"/>
                <a:cs typeface="Helvetica" charset="0"/>
              </a:rPr>
              <a:t> Liu</a:t>
            </a:r>
          </a:p>
          <a:p>
            <a:r>
              <a:rPr lang="en-US" dirty="0" smtClean="0">
                <a:latin typeface="Helvetica" charset="0"/>
                <a:ea typeface="Helvetica" charset="0"/>
                <a:cs typeface="Helvetica" charset="0"/>
              </a:rPr>
              <a:t>10/10/2018</a:t>
            </a: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1974666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Results</a:t>
            </a:r>
            <a:endParaRPr lang="en-US" dirty="0">
              <a:latin typeface="Helvetica" charset="0"/>
              <a:ea typeface="Helvetica" charset="0"/>
              <a:cs typeface="Helvetica" charset="0"/>
            </a:endParaRPr>
          </a:p>
        </p:txBody>
      </p:sp>
      <p:sp>
        <p:nvSpPr>
          <p:cNvPr id="7" name="Content Placeholder 6"/>
          <p:cNvSpPr>
            <a:spLocks noGrp="1"/>
          </p:cNvSpPr>
          <p:nvPr>
            <p:ph idx="1"/>
          </p:nvPr>
        </p:nvSpPr>
        <p:spPr>
          <a:xfrm>
            <a:off x="838199" y="1405917"/>
            <a:ext cx="10977563" cy="4351338"/>
          </a:xfrm>
        </p:spPr>
        <p:txBody>
          <a:bodyPr>
            <a:normAutofit/>
          </a:bodyPr>
          <a:lstStyle/>
          <a:p>
            <a:r>
              <a:rPr lang="en-US" sz="2200" dirty="0" smtClean="0">
                <a:latin typeface="Helvetica" charset="0"/>
                <a:ea typeface="Helvetica" charset="0"/>
                <a:cs typeface="Helvetica" charset="0"/>
              </a:rPr>
              <a:t>Linear regression on only chemical formula information can get to 0.9 eV MAE</a:t>
            </a:r>
          </a:p>
          <a:p>
            <a:r>
              <a:rPr lang="en-US" sz="2200" dirty="0" smtClean="0">
                <a:latin typeface="Helvetica" charset="0"/>
                <a:ea typeface="Helvetica" charset="0"/>
                <a:cs typeface="Helvetica" charset="0"/>
              </a:rPr>
              <a:t>Most weight to electronic properties of adsorption site (d electron count, electronegativity, polarizability)</a:t>
            </a:r>
          </a:p>
          <a:p>
            <a:endParaRPr lang="en-US" sz="2200" dirty="0">
              <a:latin typeface="Helvetica" charset="0"/>
              <a:ea typeface="Helvetica" charset="0"/>
              <a:cs typeface="Helvetica" charset="0"/>
            </a:endParaRPr>
          </a:p>
        </p:txBody>
      </p:sp>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1" y="2542418"/>
            <a:ext cx="6344991" cy="4248149"/>
          </a:xfrm>
          <a:prstGeom prst="rect">
            <a:avLst/>
          </a:prstGeom>
        </p:spPr>
      </p:pic>
      <p:pic>
        <p:nvPicPr>
          <p:cNvPr id="10" name="Picture 9"/>
          <p:cNvPicPr>
            <a:picLocks noChangeAspect="1"/>
          </p:cNvPicPr>
          <p:nvPr/>
        </p:nvPicPr>
        <p:blipFill>
          <a:blip r:embed="rId3"/>
          <a:stretch>
            <a:fillRect/>
          </a:stretch>
        </p:blipFill>
        <p:spPr>
          <a:xfrm>
            <a:off x="6248400" y="2275690"/>
            <a:ext cx="5917141" cy="4437856"/>
          </a:xfrm>
          <a:prstGeom prst="rect">
            <a:avLst/>
          </a:prstGeom>
        </p:spPr>
      </p:pic>
      <p:sp>
        <p:nvSpPr>
          <p:cNvPr id="11" name="Frame 10"/>
          <p:cNvSpPr/>
          <p:nvPr/>
        </p:nvSpPr>
        <p:spPr>
          <a:xfrm>
            <a:off x="6885057" y="4425192"/>
            <a:ext cx="1380402" cy="482600"/>
          </a:xfrm>
          <a:prstGeom prst="frame">
            <a:avLst>
              <a:gd name="adj1" fmla="val 1425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6518214" y="4666492"/>
            <a:ext cx="366842" cy="534158"/>
          </a:xfrm>
          <a:prstGeom prst="frame">
            <a:avLst>
              <a:gd name="adj1" fmla="val 1425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9105010" y="5757255"/>
            <a:ext cx="736600" cy="546100"/>
          </a:xfrm>
          <a:prstGeom prst="frame">
            <a:avLst>
              <a:gd name="adj1" fmla="val 1425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p:cNvSpPr/>
          <p:nvPr/>
        </p:nvSpPr>
        <p:spPr>
          <a:xfrm>
            <a:off x="7835900" y="5805685"/>
            <a:ext cx="736600" cy="546100"/>
          </a:xfrm>
          <a:prstGeom prst="frame">
            <a:avLst>
              <a:gd name="adj1" fmla="val 1425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65" y="2542418"/>
            <a:ext cx="2881434" cy="1897828"/>
          </a:xfrm>
          <a:prstGeom prst="rect">
            <a:avLst/>
          </a:prstGeom>
          <a:ln>
            <a:solidFill>
              <a:schemeClr val="tx1"/>
            </a:solidFill>
          </a:ln>
        </p:spPr>
      </p:pic>
    </p:spTree>
    <p:extLst>
      <p:ext uri="{BB962C8B-B14F-4D97-AF65-F5344CB8AC3E}">
        <p14:creationId xmlns:p14="http://schemas.microsoft.com/office/powerpoint/2010/main" val="817783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Results</a:t>
            </a:r>
            <a:endParaRPr lang="en-US" dirty="0">
              <a:latin typeface="Helvetica" charset="0"/>
              <a:ea typeface="Helvetica" charset="0"/>
              <a:cs typeface="Helvetica" charset="0"/>
            </a:endParaRPr>
          </a:p>
        </p:txBody>
      </p:sp>
      <p:sp>
        <p:nvSpPr>
          <p:cNvPr id="3" name="Content Placeholder 2"/>
          <p:cNvSpPr>
            <a:spLocks noGrp="1"/>
          </p:cNvSpPr>
          <p:nvPr>
            <p:ph idx="1"/>
          </p:nvPr>
        </p:nvSpPr>
        <p:spPr>
          <a:xfrm>
            <a:off x="838200" y="1825625"/>
            <a:ext cx="4597511" cy="4351338"/>
          </a:xfrm>
        </p:spPr>
        <p:txBody>
          <a:bodyPr>
            <a:normAutofit lnSpcReduction="10000"/>
          </a:bodyPr>
          <a:lstStyle/>
          <a:p>
            <a:r>
              <a:rPr lang="en-US" dirty="0" smtClean="0">
                <a:latin typeface="Helvetica" charset="0"/>
                <a:ea typeface="Helvetica" charset="0"/>
                <a:cs typeface="Helvetica" charset="0"/>
              </a:rPr>
              <a:t>Using crystal graph does not perform significantly better than linear regression</a:t>
            </a:r>
          </a:p>
          <a:p>
            <a:r>
              <a:rPr lang="en-US" dirty="0" smtClean="0">
                <a:latin typeface="Helvetica" charset="0"/>
                <a:ea typeface="Helvetica" charset="0"/>
                <a:cs typeface="Helvetica" charset="0"/>
              </a:rPr>
              <a:t>Geometry doesn't matter as much as atom identity</a:t>
            </a:r>
          </a:p>
          <a:p>
            <a:r>
              <a:rPr lang="en-US" dirty="0" smtClean="0">
                <a:latin typeface="Helvetica" charset="0"/>
                <a:ea typeface="Helvetica" charset="0"/>
                <a:cs typeface="Helvetica" charset="0"/>
              </a:rPr>
              <a:t>Pooling only adsorption site or B atoms gives the best result </a:t>
            </a:r>
            <a:r>
              <a:rPr lang="mr-IN" dirty="0" smtClean="0">
                <a:latin typeface="Helvetica" charset="0"/>
                <a:ea typeface="Helvetica" charset="0"/>
                <a:cs typeface="Helvetica" charset="0"/>
              </a:rPr>
              <a:t>–</a:t>
            </a:r>
            <a:r>
              <a:rPr lang="en-US" dirty="0" smtClean="0">
                <a:latin typeface="Helvetica" charset="0"/>
                <a:ea typeface="Helvetica" charset="0"/>
                <a:cs typeface="Helvetica" charset="0"/>
              </a:rPr>
              <a:t> local information contributes the most!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298" y="1557337"/>
            <a:ext cx="5660915" cy="3776662"/>
          </a:xfrm>
          <a:prstGeom prst="rect">
            <a:avLst/>
          </a:prstGeom>
        </p:spPr>
      </p:pic>
    </p:spTree>
    <p:extLst>
      <p:ext uri="{BB962C8B-B14F-4D97-AF65-F5344CB8AC3E}">
        <p14:creationId xmlns:p14="http://schemas.microsoft.com/office/powerpoint/2010/main" val="733625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Chemistry lessons</a:t>
            </a:r>
            <a:endParaRPr lang="en-US" dirty="0">
              <a:latin typeface="Helvetica" charset="0"/>
              <a:ea typeface="Helvetica" charset="0"/>
              <a:cs typeface="Helvetica" charset="0"/>
            </a:endParaRPr>
          </a:p>
        </p:txBody>
      </p:sp>
      <p:sp>
        <p:nvSpPr>
          <p:cNvPr id="3" name="Content Placeholder 2"/>
          <p:cNvSpPr>
            <a:spLocks noGrp="1"/>
          </p:cNvSpPr>
          <p:nvPr>
            <p:ph idx="1"/>
          </p:nvPr>
        </p:nvSpPr>
        <p:spPr/>
        <p:txBody>
          <a:bodyPr/>
          <a:lstStyle/>
          <a:p>
            <a:r>
              <a:rPr lang="en-US" dirty="0" smtClean="0">
                <a:latin typeface="Helvetica" charset="0"/>
                <a:ea typeface="Helvetica" charset="0"/>
                <a:cs typeface="Helvetica" charset="0"/>
              </a:rPr>
              <a:t>Oxygen doesn't ‘see’ far enough for the bulk crystal properties to matter </a:t>
            </a:r>
            <a:r>
              <a:rPr lang="mr-IN" dirty="0" smtClean="0">
                <a:latin typeface="Helvetica" charset="0"/>
                <a:ea typeface="Helvetica" charset="0"/>
                <a:cs typeface="Helvetica" charset="0"/>
              </a:rPr>
              <a:t>–</a:t>
            </a:r>
            <a:r>
              <a:rPr lang="en-US" dirty="0" smtClean="0">
                <a:latin typeface="Helvetica" charset="0"/>
                <a:ea typeface="Helvetica" charset="0"/>
                <a:cs typeface="Helvetica" charset="0"/>
              </a:rPr>
              <a:t> surface adsorption site is the most important input, followed by surface layer.</a:t>
            </a:r>
          </a:p>
          <a:p>
            <a:r>
              <a:rPr lang="en-US" dirty="0" smtClean="0">
                <a:latin typeface="Helvetica" charset="0"/>
                <a:ea typeface="Helvetica" charset="0"/>
                <a:cs typeface="Helvetica" charset="0"/>
              </a:rPr>
              <a:t>Can bypass computational chemistry inputs and directly use information from the periodic table (acceleration!)</a:t>
            </a:r>
          </a:p>
          <a:p>
            <a:r>
              <a:rPr lang="en-US" dirty="0" smtClean="0">
                <a:latin typeface="Helvetica" charset="0"/>
                <a:ea typeface="Helvetica" charset="0"/>
                <a:cs typeface="Helvetica" charset="0"/>
              </a:rPr>
              <a:t>Predicting surface properties with ML deviates significantly from predicting bulk properties</a:t>
            </a: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228246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Helvetica" charset="0"/>
                <a:ea typeface="Helvetica" charset="0"/>
                <a:cs typeface="Helvetica" charset="0"/>
              </a:rPr>
              <a:t>Thank you!</a:t>
            </a:r>
            <a:endParaRPr lang="en-US" dirty="0">
              <a:latin typeface="Helvetica" charset="0"/>
              <a:ea typeface="Helvetica" charset="0"/>
              <a:cs typeface="Helvetica"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54115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Technical summary</a:t>
            </a:r>
            <a:endParaRPr lang="en-US" dirty="0">
              <a:latin typeface="Helvetica" charset="0"/>
              <a:ea typeface="Helvetica" charset="0"/>
              <a:cs typeface="Helvetica"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Helvetica" charset="0"/>
                <a:ea typeface="Helvetica" charset="0"/>
                <a:cs typeface="Helvetica" charset="0"/>
              </a:rPr>
              <a:t>Julia packages used</a:t>
            </a:r>
          </a:p>
          <a:p>
            <a:pPr lvl="1"/>
            <a:r>
              <a:rPr lang="en-US" dirty="0" smtClean="0">
                <a:latin typeface="Helvetica" charset="0"/>
                <a:ea typeface="Helvetica" charset="0"/>
                <a:cs typeface="Helvetica" charset="0"/>
              </a:rPr>
              <a:t>CSV</a:t>
            </a:r>
          </a:p>
          <a:p>
            <a:pPr lvl="1"/>
            <a:r>
              <a:rPr lang="en-US" dirty="0" err="1" smtClean="0">
                <a:latin typeface="Helvetica" charset="0"/>
                <a:ea typeface="Helvetica" charset="0"/>
                <a:cs typeface="Helvetica" charset="0"/>
              </a:rPr>
              <a:t>Autograd</a:t>
            </a:r>
            <a:endParaRPr lang="en-US" dirty="0" smtClean="0">
              <a:latin typeface="Helvetica" charset="0"/>
              <a:ea typeface="Helvetica" charset="0"/>
              <a:cs typeface="Helvetica" charset="0"/>
            </a:endParaRPr>
          </a:p>
          <a:p>
            <a:pPr lvl="1"/>
            <a:r>
              <a:rPr lang="en-US" dirty="0" err="1" smtClean="0">
                <a:latin typeface="Helvetica" charset="0"/>
                <a:ea typeface="Helvetica" charset="0"/>
                <a:cs typeface="Helvetica" charset="0"/>
              </a:rPr>
              <a:t>Knet</a:t>
            </a:r>
            <a:endParaRPr lang="en-US" dirty="0" smtClean="0">
              <a:latin typeface="Helvetica" charset="0"/>
              <a:ea typeface="Helvetica" charset="0"/>
              <a:cs typeface="Helvetica" charset="0"/>
            </a:endParaRPr>
          </a:p>
          <a:p>
            <a:pPr lvl="1"/>
            <a:r>
              <a:rPr lang="en-US" dirty="0" smtClean="0">
                <a:latin typeface="Helvetica" charset="0"/>
                <a:ea typeface="Helvetica" charset="0"/>
                <a:cs typeface="Helvetica" charset="0"/>
              </a:rPr>
              <a:t>Distributions</a:t>
            </a:r>
          </a:p>
          <a:p>
            <a:pPr lvl="1"/>
            <a:r>
              <a:rPr lang="en-US" dirty="0" smtClean="0">
                <a:latin typeface="Helvetica" charset="0"/>
                <a:ea typeface="Helvetica" charset="0"/>
                <a:cs typeface="Helvetica" charset="0"/>
              </a:rPr>
              <a:t>Plots</a:t>
            </a:r>
          </a:p>
          <a:p>
            <a:pPr lvl="1"/>
            <a:r>
              <a:rPr lang="en-US" dirty="0" smtClean="0">
                <a:latin typeface="Helvetica" charset="0"/>
                <a:ea typeface="Helvetica" charset="0"/>
                <a:cs typeface="Helvetica" charset="0"/>
              </a:rPr>
              <a:t>Distances</a:t>
            </a:r>
          </a:p>
          <a:p>
            <a:r>
              <a:rPr lang="en-US" dirty="0" smtClean="0">
                <a:latin typeface="Helvetica" charset="0"/>
                <a:ea typeface="Helvetica" charset="0"/>
                <a:cs typeface="Helvetica" charset="0"/>
              </a:rPr>
              <a:t>Julia contribution helpful to other users</a:t>
            </a:r>
          </a:p>
          <a:p>
            <a:pPr lvl="1"/>
            <a:r>
              <a:rPr lang="en-US" dirty="0" smtClean="0">
                <a:latin typeface="Helvetica" charset="0"/>
                <a:ea typeface="Helvetica" charset="0"/>
                <a:cs typeface="Helvetica" charset="0"/>
              </a:rPr>
              <a:t>Really no computational chemistry Julia ’helpers’ out there</a:t>
            </a:r>
          </a:p>
          <a:p>
            <a:pPr lvl="1"/>
            <a:r>
              <a:rPr lang="en-US" dirty="0" smtClean="0">
                <a:latin typeface="Helvetica" charset="0"/>
                <a:ea typeface="Helvetica" charset="0"/>
                <a:cs typeface="Helvetica" charset="0"/>
              </a:rPr>
              <a:t>Parsing of crystal structures and chemical formula into vectors/arrays for ML, library of periodic table properties</a:t>
            </a:r>
          </a:p>
          <a:p>
            <a:r>
              <a:rPr lang="en-US" dirty="0" smtClean="0">
                <a:latin typeface="Helvetica" charset="0"/>
                <a:ea typeface="Helvetica" charset="0"/>
                <a:cs typeface="Helvetica" charset="0"/>
              </a:rPr>
              <a:t>Python portion</a:t>
            </a:r>
          </a:p>
          <a:p>
            <a:pPr lvl="1"/>
            <a:r>
              <a:rPr lang="en-US" dirty="0" smtClean="0">
                <a:latin typeface="Helvetica" charset="0"/>
                <a:ea typeface="Helvetica" charset="0"/>
                <a:cs typeface="Helvetica" charset="0"/>
              </a:rPr>
              <a:t>CGCNN in Python with pooling</a:t>
            </a:r>
          </a:p>
          <a:p>
            <a:pPr lvl="1"/>
            <a:r>
              <a:rPr lang="en-US" dirty="0" smtClean="0">
                <a:latin typeface="Helvetica" charset="0"/>
                <a:ea typeface="Helvetica" charset="0"/>
                <a:cs typeface="Helvetica" charset="0"/>
              </a:rPr>
              <a:t>VASP job generation</a:t>
            </a: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1485629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854249" y="1060400"/>
            <a:ext cx="1113226" cy="683855"/>
          </a:xfrm>
          <a:prstGeom prst="rect">
            <a:avLst/>
          </a:prstGeom>
        </p:spPr>
      </p:pic>
      <p:pic>
        <p:nvPicPr>
          <p:cNvPr id="4" name="Picture 3"/>
          <p:cNvPicPr>
            <a:picLocks noChangeAspect="1"/>
          </p:cNvPicPr>
          <p:nvPr/>
        </p:nvPicPr>
        <p:blipFill>
          <a:blip r:embed="rId4"/>
          <a:stretch>
            <a:fillRect/>
          </a:stretch>
        </p:blipFill>
        <p:spPr>
          <a:xfrm>
            <a:off x="7046823" y="3621641"/>
            <a:ext cx="2726147" cy="1310741"/>
          </a:xfrm>
          <a:prstGeom prst="rect">
            <a:avLst/>
          </a:prstGeom>
        </p:spPr>
      </p:pic>
      <p:sp>
        <p:nvSpPr>
          <p:cNvPr id="5" name="Subtitle 2"/>
          <p:cNvSpPr txBox="1">
            <a:spLocks/>
          </p:cNvSpPr>
          <p:nvPr/>
        </p:nvSpPr>
        <p:spPr>
          <a:xfrm>
            <a:off x="6067712" y="1777240"/>
            <a:ext cx="4686301" cy="691205"/>
          </a:xfrm>
          <a:prstGeom prst="rect">
            <a:avLst/>
          </a:prstGeom>
        </p:spPr>
        <p:txBody>
          <a:bodyPr vert="horz" lIns="121920" tIns="60960" rIns="121920" bIns="6096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latin typeface="Helvetica" charset="0"/>
                <a:ea typeface="Helvetica" charset="0"/>
                <a:cs typeface="Helvetica" charset="0"/>
              </a:rPr>
              <a:t>Hydrogen Economy </a:t>
            </a:r>
          </a:p>
        </p:txBody>
      </p:sp>
      <p:sp>
        <p:nvSpPr>
          <p:cNvPr id="6" name="Subtitle 2"/>
          <p:cNvSpPr txBox="1">
            <a:spLocks/>
          </p:cNvSpPr>
          <p:nvPr/>
        </p:nvSpPr>
        <p:spPr>
          <a:xfrm>
            <a:off x="6066745" y="4932382"/>
            <a:ext cx="4686301" cy="691205"/>
          </a:xfrm>
          <a:prstGeom prst="rect">
            <a:avLst/>
          </a:prstGeom>
        </p:spPr>
        <p:txBody>
          <a:bodyPr vert="horz" lIns="121920" tIns="60960" rIns="121920" bIns="6096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latin typeface="Helvetica" charset="0"/>
                <a:ea typeface="Helvetica" charset="0"/>
                <a:cs typeface="Helvetica" charset="0"/>
              </a:rPr>
              <a:t>Energy Storage</a:t>
            </a:r>
          </a:p>
        </p:txBody>
      </p:sp>
      <p:sp>
        <p:nvSpPr>
          <p:cNvPr id="7" name="Subtitle 2"/>
          <p:cNvSpPr txBox="1">
            <a:spLocks/>
          </p:cNvSpPr>
          <p:nvPr/>
        </p:nvSpPr>
        <p:spPr>
          <a:xfrm>
            <a:off x="5427655" y="5356535"/>
            <a:ext cx="6400803" cy="691205"/>
          </a:xfrm>
          <a:prstGeom prst="rect">
            <a:avLst/>
          </a:prstGeom>
        </p:spPr>
        <p:txBody>
          <a:bodyPr vert="horz" lIns="121920" tIns="60960" rIns="121920" bIns="6096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Helvetica" charset="0"/>
                <a:ea typeface="Helvetica" charset="0"/>
                <a:cs typeface="Helvetica" charset="0"/>
              </a:rPr>
              <a:t>C</a:t>
            </a:r>
            <a:r>
              <a:rPr lang="en-US" sz="2400" dirty="0" smtClean="0">
                <a:latin typeface="Helvetica" charset="0"/>
                <a:ea typeface="Helvetica" charset="0"/>
                <a:cs typeface="Helvetica" charset="0"/>
              </a:rPr>
              <a:t>oupling </a:t>
            </a:r>
            <a:r>
              <a:rPr lang="en-US" sz="2400" dirty="0">
                <a:latin typeface="Helvetica" charset="0"/>
                <a:ea typeface="Helvetica" charset="0"/>
                <a:cs typeface="Helvetica" charset="0"/>
              </a:rPr>
              <a:t>of electrochemical water splitting </a:t>
            </a:r>
            <a:r>
              <a:rPr lang="en-US" sz="2400" dirty="0" smtClean="0">
                <a:latin typeface="Helvetica" charset="0"/>
                <a:ea typeface="Helvetica" charset="0"/>
                <a:cs typeface="Helvetica" charset="0"/>
              </a:rPr>
              <a:t>devices grid </a:t>
            </a:r>
            <a:r>
              <a:rPr lang="en-US" sz="2400" dirty="0">
                <a:latin typeface="Helvetica" charset="0"/>
                <a:ea typeface="Helvetica" charset="0"/>
                <a:cs typeface="Helvetica" charset="0"/>
              </a:rPr>
              <a:t>scale renewable energy harvesting </a:t>
            </a:r>
            <a:r>
              <a:rPr lang="en-US" sz="2400" dirty="0" smtClean="0">
                <a:latin typeface="Helvetica" charset="0"/>
                <a:ea typeface="Helvetica" charset="0"/>
                <a:cs typeface="Helvetica" charset="0"/>
              </a:rPr>
              <a:t>technologies</a:t>
            </a:r>
            <a:endParaRPr lang="en-US" sz="2400" dirty="0">
              <a:latin typeface="Helvetica" charset="0"/>
              <a:ea typeface="Helvetica" charset="0"/>
              <a:cs typeface="Helvetica" charset="0"/>
            </a:endParaRPr>
          </a:p>
        </p:txBody>
      </p:sp>
      <p:sp>
        <p:nvSpPr>
          <p:cNvPr id="8" name="Subtitle 2"/>
          <p:cNvSpPr txBox="1">
            <a:spLocks/>
          </p:cNvSpPr>
          <p:nvPr/>
        </p:nvSpPr>
        <p:spPr>
          <a:xfrm>
            <a:off x="4814647" y="2307766"/>
            <a:ext cx="7626821" cy="691205"/>
          </a:xfrm>
          <a:prstGeom prst="rect">
            <a:avLst/>
          </a:prstGeom>
        </p:spPr>
        <p:txBody>
          <a:bodyPr vert="horz" lIns="121920" tIns="60960" rIns="121920" bIns="6096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smtClean="0">
                <a:latin typeface="Helvetica" charset="0"/>
                <a:ea typeface="Helvetica" charset="0"/>
                <a:cs typeface="Helvetica" charset="0"/>
              </a:rPr>
              <a:t>Highest mass energy density</a:t>
            </a:r>
          </a:p>
          <a:p>
            <a:pPr marL="0" indent="0" algn="ctr">
              <a:buNone/>
            </a:pPr>
            <a:r>
              <a:rPr lang="en-US" sz="2400" dirty="0" smtClean="0">
                <a:latin typeface="Helvetica" charset="0"/>
                <a:ea typeface="Helvetica" charset="0"/>
                <a:cs typeface="Helvetica" charset="0"/>
              </a:rPr>
              <a:t>~</a:t>
            </a:r>
            <a:r>
              <a:rPr lang="en-US" sz="2400" dirty="0">
                <a:latin typeface="Helvetica" charset="0"/>
                <a:ea typeface="Helvetica" charset="0"/>
                <a:cs typeface="Helvetica" charset="0"/>
              </a:rPr>
              <a:t>10% yearly </a:t>
            </a:r>
            <a:r>
              <a:rPr lang="en-US" sz="2400" dirty="0" smtClean="0">
                <a:latin typeface="Helvetica" charset="0"/>
                <a:ea typeface="Helvetica" charset="0"/>
                <a:cs typeface="Helvetica" charset="0"/>
              </a:rPr>
              <a:t>growth but 96% of generation in 2016 from hydrocarbon fuels</a:t>
            </a:r>
            <a:endParaRPr lang="en-US" sz="2400" dirty="0">
              <a:latin typeface="Helvetica" charset="0"/>
              <a:ea typeface="Helvetica" charset="0"/>
              <a:cs typeface="Helvetica" charset="0"/>
            </a:endParaRPr>
          </a:p>
        </p:txBody>
      </p:sp>
      <p:sp>
        <p:nvSpPr>
          <p:cNvPr id="12" name="Title 11"/>
          <p:cNvSpPr>
            <a:spLocks noGrp="1"/>
          </p:cNvSpPr>
          <p:nvPr>
            <p:ph type="title"/>
          </p:nvPr>
        </p:nvSpPr>
        <p:spPr/>
        <p:txBody>
          <a:bodyPr/>
          <a:lstStyle/>
          <a:p>
            <a:r>
              <a:rPr lang="en-US" dirty="0" smtClean="0">
                <a:latin typeface="Helvetica" charset="0"/>
                <a:ea typeface="Helvetica" charset="0"/>
                <a:cs typeface="Helvetica" charset="0"/>
              </a:rPr>
              <a:t>Background</a:t>
            </a:r>
            <a:endParaRPr lang="en-US" dirty="0"/>
          </a:p>
        </p:txBody>
      </p:sp>
      <p:pic>
        <p:nvPicPr>
          <p:cNvPr id="9" name="Picture 8"/>
          <p:cNvPicPr>
            <a:picLocks noChangeAspect="1"/>
          </p:cNvPicPr>
          <p:nvPr/>
        </p:nvPicPr>
        <p:blipFill>
          <a:blip r:embed="rId5"/>
          <a:stretch>
            <a:fillRect/>
          </a:stretch>
        </p:blipFill>
        <p:spPr>
          <a:xfrm>
            <a:off x="577102" y="1787834"/>
            <a:ext cx="4550315" cy="3995745"/>
          </a:xfrm>
          <a:prstGeom prst="rect">
            <a:avLst/>
          </a:prstGeom>
        </p:spPr>
      </p:pic>
      <p:sp>
        <p:nvSpPr>
          <p:cNvPr id="10" name="Rectangle 9"/>
          <p:cNvSpPr/>
          <p:nvPr/>
        </p:nvSpPr>
        <p:spPr>
          <a:xfrm>
            <a:off x="-29255" y="6582975"/>
            <a:ext cx="6096000" cy="276999"/>
          </a:xfrm>
          <a:prstGeom prst="rect">
            <a:avLst/>
          </a:prstGeom>
        </p:spPr>
        <p:txBody>
          <a:bodyPr>
            <a:spAutoFit/>
          </a:bodyPr>
          <a:lstStyle/>
          <a:p>
            <a:r>
              <a:rPr lang="en-US" sz="1200" b="0" i="0" dirty="0" smtClean="0">
                <a:effectLst/>
                <a:latin typeface="Arial" charset="0"/>
              </a:rPr>
              <a:t>NASA </a:t>
            </a:r>
            <a:r>
              <a:rPr lang="en-US" sz="1200" b="0" i="0" u="none" strike="noStrike" dirty="0" smtClean="0">
                <a:effectLst/>
                <a:latin typeface="Arial" charset="0"/>
                <a:hlinkClick r:id="rId6" tooltip="en:Goddard Institute for Space Studies"/>
              </a:rPr>
              <a:t>Goddard Institute for Space Studies</a:t>
            </a:r>
            <a:r>
              <a:rPr lang="en-US" sz="1200" b="0" i="0" dirty="0" smtClean="0">
                <a:effectLst/>
                <a:latin typeface="Arial" charset="0"/>
              </a:rPr>
              <a:t> - </a:t>
            </a:r>
            <a:r>
              <a:rPr lang="en-US" sz="1200" b="0" i="0" u="none" strike="noStrike" dirty="0" smtClean="0">
                <a:effectLst/>
                <a:latin typeface="Arial" charset="0"/>
                <a:hlinkClick r:id="rId7"/>
              </a:rPr>
              <a:t>http://data.giss.nasa.gov/gistemp/graphs/</a:t>
            </a:r>
            <a:endParaRPr lang="en-US" sz="1200" dirty="0"/>
          </a:p>
        </p:txBody>
      </p:sp>
    </p:spTree>
    <p:extLst>
      <p:ext uri="{BB962C8B-B14F-4D97-AF65-F5344CB8AC3E}">
        <p14:creationId xmlns:p14="http://schemas.microsoft.com/office/powerpoint/2010/main" val="1166034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60699" y="1456342"/>
            <a:ext cx="4386805" cy="2757854"/>
          </a:xfrm>
          <a:prstGeom prst="rect">
            <a:avLst/>
          </a:prstGeom>
        </p:spPr>
      </p:pic>
      <p:sp>
        <p:nvSpPr>
          <p:cNvPr id="7" name="Shape 189"/>
          <p:cNvSpPr txBox="1">
            <a:spLocks/>
          </p:cNvSpPr>
          <p:nvPr/>
        </p:nvSpPr>
        <p:spPr>
          <a:xfrm>
            <a:off x="3836972" y="5505437"/>
            <a:ext cx="5239479" cy="1021600"/>
          </a:xfrm>
          <a:prstGeom prst="rect">
            <a:avLst/>
          </a:prstGeom>
        </p:spPr>
        <p:txBody>
          <a:bodyPr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endParaRPr lang="en" sz="3733" dirty="0">
              <a:latin typeface="Calibri Light" panose="020F0302020204030204" pitchFamily="34" charset="0"/>
              <a:cs typeface="Calibri Light" panose="020F0302020204030204" pitchFamily="34" charset="0"/>
            </a:endParaRPr>
          </a:p>
        </p:txBody>
      </p:sp>
      <p:sp>
        <p:nvSpPr>
          <p:cNvPr id="4" name="Title 3"/>
          <p:cNvSpPr>
            <a:spLocks noGrp="1"/>
          </p:cNvSpPr>
          <p:nvPr>
            <p:ph type="title"/>
          </p:nvPr>
        </p:nvSpPr>
        <p:spPr/>
        <p:txBody>
          <a:bodyPr/>
          <a:lstStyle/>
          <a:p>
            <a:r>
              <a:rPr lang="en" dirty="0" smtClean="0">
                <a:latin typeface="Helvetica" charset="0"/>
                <a:ea typeface="Helvetica" charset="0"/>
                <a:cs typeface="Helvetica" charset="0"/>
              </a:rPr>
              <a:t>Water Splitting Process</a:t>
            </a:r>
            <a:endParaRPr lang="en-US" dirty="0">
              <a:latin typeface="Helvetica" charset="0"/>
              <a:ea typeface="Helvetica" charset="0"/>
              <a:cs typeface="Helvetica" charset="0"/>
            </a:endParaRPr>
          </a:p>
        </p:txBody>
      </p:sp>
      <p:pic>
        <p:nvPicPr>
          <p:cNvPr id="8" name="Content Placeholder 7"/>
          <p:cNvPicPr preferRelativeResize="0">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72463" y="1544894"/>
            <a:ext cx="3511611" cy="2477410"/>
          </a:xfrm>
        </p:spPr>
      </p:pic>
      <p:sp>
        <p:nvSpPr>
          <p:cNvPr id="9" name="TextBox 8"/>
          <p:cNvSpPr txBox="1"/>
          <p:nvPr/>
        </p:nvSpPr>
        <p:spPr>
          <a:xfrm>
            <a:off x="902076" y="5234163"/>
            <a:ext cx="1038784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charset="0"/>
              <a:buChar char="•"/>
            </a:pPr>
            <a:r>
              <a:rPr lang="en-US" dirty="0" smtClean="0">
                <a:latin typeface="Helvetica" charset="0"/>
                <a:ea typeface="Helvetica" charset="0"/>
                <a:cs typeface="Helvetica" charset="0"/>
              </a:rPr>
              <a:t>Oxygen evolution reaction (OER) </a:t>
            </a:r>
          </a:p>
          <a:p>
            <a:pPr marL="742950" lvl="1" indent="-285750">
              <a:buFont typeface="Arial" charset="0"/>
              <a:buChar char="•"/>
            </a:pPr>
            <a:r>
              <a:rPr lang="en-US" dirty="0" smtClean="0">
                <a:latin typeface="Helvetica" charset="0"/>
                <a:ea typeface="Helvetica" charset="0"/>
                <a:cs typeface="Helvetica" charset="0"/>
              </a:rPr>
              <a:t> substantial </a:t>
            </a:r>
            <a:r>
              <a:rPr lang="en-US" dirty="0" err="1" smtClean="0">
                <a:latin typeface="Helvetica" charset="0"/>
                <a:ea typeface="Helvetica" charset="0"/>
                <a:cs typeface="Helvetica" charset="0"/>
              </a:rPr>
              <a:t>overpotential</a:t>
            </a:r>
            <a:r>
              <a:rPr lang="en-US" dirty="0" smtClean="0">
                <a:latin typeface="Helvetica" charset="0"/>
                <a:ea typeface="Helvetica" charset="0"/>
                <a:cs typeface="Helvetica" charset="0"/>
              </a:rPr>
              <a:t> and slow kinetics </a:t>
            </a:r>
            <a:endParaRPr lang="en-US" dirty="0">
              <a:latin typeface="Helvetica" charset="0"/>
              <a:ea typeface="Helvetica" charset="0"/>
              <a:cs typeface="Helvetica" charset="0"/>
            </a:endParaRPr>
          </a:p>
          <a:p>
            <a:pPr marL="742950" lvl="1" indent="-285750">
              <a:buFont typeface="Arial" charset="0"/>
              <a:buChar char="•"/>
            </a:pPr>
            <a:r>
              <a:rPr lang="en-US" dirty="0" smtClean="0">
                <a:latin typeface="Helvetica" charset="0"/>
                <a:ea typeface="Helvetica" charset="0"/>
                <a:cs typeface="Helvetica" charset="0"/>
              </a:rPr>
              <a:t> need catalysts</a:t>
            </a:r>
          </a:p>
          <a:p>
            <a:pPr marL="285750" indent="-285750">
              <a:buFont typeface="Arial" charset="0"/>
              <a:buChar char="•"/>
            </a:pPr>
            <a:r>
              <a:rPr lang="en-US" dirty="0" smtClean="0">
                <a:latin typeface="Helvetica" charset="0"/>
                <a:ea typeface="Helvetica" charset="0"/>
                <a:cs typeface="Helvetica" charset="0"/>
              </a:rPr>
              <a:t>Hydrogen evolution reaction (HER)</a:t>
            </a:r>
            <a:endParaRPr lang="en-US" dirty="0">
              <a:latin typeface="Helvetica" charset="0"/>
              <a:ea typeface="Helvetica" charset="0"/>
              <a:cs typeface="Helvetica" charset="0"/>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950" y="4263846"/>
            <a:ext cx="7912100" cy="939800"/>
          </a:xfrm>
          <a:prstGeom prst="rect">
            <a:avLst/>
          </a:prstGeom>
        </p:spPr>
      </p:pic>
    </p:spTree>
    <p:extLst>
      <p:ext uri="{BB962C8B-B14F-4D97-AF65-F5344CB8AC3E}">
        <p14:creationId xmlns:p14="http://schemas.microsoft.com/office/powerpoint/2010/main" val="1693925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Perovskites</a:t>
            </a:r>
            <a:endParaRPr lang="en-US" dirty="0">
              <a:latin typeface="Helvetica" charset="0"/>
              <a:ea typeface="Helvetica" charset="0"/>
              <a:cs typeface="Helvetica" charset="0"/>
            </a:endParaRPr>
          </a:p>
        </p:txBody>
      </p:sp>
      <p:sp>
        <p:nvSpPr>
          <p:cNvPr id="3" name="Content Placeholder 2"/>
          <p:cNvSpPr>
            <a:spLocks noGrp="1"/>
          </p:cNvSpPr>
          <p:nvPr>
            <p:ph idx="1"/>
          </p:nvPr>
        </p:nvSpPr>
        <p:spPr>
          <a:xfrm>
            <a:off x="752954" y="5614834"/>
            <a:ext cx="9179940" cy="1017460"/>
          </a:xfrm>
        </p:spPr>
        <p:txBody>
          <a:bodyPr>
            <a:normAutofit fontScale="70000" lnSpcReduction="20000"/>
          </a:bodyPr>
          <a:lstStyle/>
          <a:p>
            <a:r>
              <a:rPr lang="en-US" dirty="0" smtClean="0">
                <a:latin typeface="Helvetica" charset="0"/>
                <a:ea typeface="Helvetica" charset="0"/>
                <a:cs typeface="Helvetica" charset="0"/>
              </a:rPr>
              <a:t>Tunable properties</a:t>
            </a:r>
          </a:p>
          <a:p>
            <a:r>
              <a:rPr lang="en-US" dirty="0" smtClean="0">
                <a:latin typeface="Helvetica" charset="0"/>
                <a:ea typeface="Helvetica" charset="0"/>
                <a:cs typeface="Helvetica" charset="0"/>
              </a:rPr>
              <a:t>Stability under alkaline OER conditions </a:t>
            </a:r>
          </a:p>
          <a:p>
            <a:r>
              <a:rPr lang="en-US" dirty="0" smtClean="0">
                <a:latin typeface="Helvetica" charset="0"/>
                <a:ea typeface="Helvetica" charset="0"/>
                <a:cs typeface="Helvetica" charset="0"/>
              </a:rPr>
              <a:t>Surpass golden standards such as IrO</a:t>
            </a:r>
            <a:r>
              <a:rPr lang="en-US" baseline="-25000" dirty="0" smtClean="0">
                <a:latin typeface="Helvetica" charset="0"/>
                <a:ea typeface="Helvetica" charset="0"/>
                <a:cs typeface="Helvetica" charset="0"/>
              </a:rPr>
              <a:t>2</a:t>
            </a:r>
            <a:r>
              <a:rPr lang="en-US" dirty="0" smtClean="0">
                <a:latin typeface="Helvetica" charset="0"/>
                <a:ea typeface="Helvetica" charset="0"/>
                <a:cs typeface="Helvetica" charset="0"/>
              </a:rPr>
              <a:t> and RuO</a:t>
            </a:r>
            <a:r>
              <a:rPr lang="en-US" baseline="-25000" dirty="0" smtClean="0">
                <a:latin typeface="Helvetica" charset="0"/>
                <a:ea typeface="Helvetica" charset="0"/>
                <a:cs typeface="Helvetica" charset="0"/>
              </a:rPr>
              <a:t>2</a:t>
            </a:r>
            <a:r>
              <a:rPr lang="en-US" dirty="0" smtClean="0">
                <a:latin typeface="Helvetica" charset="0"/>
                <a:ea typeface="Helvetica" charset="0"/>
                <a:cs typeface="Helvetica" charset="0"/>
              </a:rPr>
              <a:t> for OER</a:t>
            </a:r>
            <a:endParaRPr lang="en-US" dirty="0">
              <a:latin typeface="Helvetica" charset="0"/>
              <a:ea typeface="Helvetica" charset="0"/>
              <a:cs typeface="Helvetica"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913" t="4653" r="23155"/>
          <a:stretch/>
        </p:blipFill>
        <p:spPr>
          <a:xfrm>
            <a:off x="2836279" y="1508005"/>
            <a:ext cx="3501624" cy="340219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6828" t="20816" r="125" b="41580"/>
          <a:stretch/>
        </p:blipFill>
        <p:spPr>
          <a:xfrm>
            <a:off x="6331333" y="1681546"/>
            <a:ext cx="1309050" cy="1565670"/>
          </a:xfrm>
          <a:prstGeom prst="rect">
            <a:avLst/>
          </a:prstGeom>
        </p:spPr>
      </p:pic>
      <p:sp>
        <p:nvSpPr>
          <p:cNvPr id="7" name="Subtitle 2"/>
          <p:cNvSpPr txBox="1">
            <a:spLocks/>
          </p:cNvSpPr>
          <p:nvPr/>
        </p:nvSpPr>
        <p:spPr>
          <a:xfrm>
            <a:off x="2859531" y="4802091"/>
            <a:ext cx="2753075" cy="387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Helvetica" charset="0"/>
                <a:ea typeface="Helvetica" charset="0"/>
                <a:cs typeface="Helvetica" charset="0"/>
              </a:rPr>
              <a:t>Perovskites: ABO</a:t>
            </a:r>
            <a:r>
              <a:rPr lang="en-US" sz="2000" baseline="-25000" dirty="0">
                <a:latin typeface="Helvetica" charset="0"/>
                <a:ea typeface="Helvetica" charset="0"/>
                <a:cs typeface="Helvetica" charset="0"/>
              </a:rPr>
              <a:t>3</a:t>
            </a:r>
            <a:endParaRPr lang="en-US" sz="2000" dirty="0">
              <a:latin typeface="Helvetica" charset="0"/>
              <a:ea typeface="Helvetica" charset="0"/>
              <a:cs typeface="Helvetica" charset="0"/>
            </a:endParaRPr>
          </a:p>
        </p:txBody>
      </p:sp>
      <p:sp>
        <p:nvSpPr>
          <p:cNvPr id="8" name="Rectangle 7"/>
          <p:cNvSpPr/>
          <p:nvPr/>
        </p:nvSpPr>
        <p:spPr>
          <a:xfrm>
            <a:off x="6368286" y="3321768"/>
            <a:ext cx="3023131" cy="2033142"/>
          </a:xfrm>
          <a:prstGeom prst="rect">
            <a:avLst/>
          </a:prstGeom>
          <a:solidFill>
            <a:srgbClr val="EEEEFC"/>
          </a:solidFill>
          <a:ln>
            <a:noFill/>
          </a:ln>
          <a:effectLst/>
          <a:scene3d>
            <a:camera prst="orthographicFront">
              <a:rot lat="0" lon="0" rev="0"/>
            </a:camera>
            <a:lightRig rig="contrasting" dir="t">
              <a:rot lat="0" lon="0" rev="7800000"/>
            </a:lightRig>
          </a:scene3d>
          <a:sp3d>
            <a:bevelT w="139700" h="1397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solidFill>
                  <a:schemeClr val="tx1"/>
                </a:solidFill>
                <a:latin typeface="Helvetica" charset="0"/>
                <a:ea typeface="Helvetica" charset="0"/>
                <a:cs typeface="Helvetica" charset="0"/>
              </a:rPr>
              <a:t>A-site ions: alkaline earth or rare earth metals</a:t>
            </a:r>
          </a:p>
          <a:p>
            <a:pPr algn="ctr"/>
            <a:r>
              <a:rPr lang="en-US" sz="2000" dirty="0">
                <a:solidFill>
                  <a:schemeClr val="tx1"/>
                </a:solidFill>
                <a:latin typeface="Helvetica" charset="0"/>
                <a:ea typeface="Helvetica" charset="0"/>
                <a:cs typeface="Helvetica" charset="0"/>
              </a:rPr>
              <a:t>B site ions: 3d, 4d, 5d transition metal </a:t>
            </a:r>
            <a:r>
              <a:rPr lang="en-US" sz="2000" dirty="0" smtClean="0">
                <a:solidFill>
                  <a:schemeClr val="tx1"/>
                </a:solidFill>
                <a:latin typeface="Helvetica" charset="0"/>
                <a:ea typeface="Helvetica" charset="0"/>
                <a:cs typeface="Helvetica" charset="0"/>
              </a:rPr>
              <a:t>elements</a:t>
            </a:r>
            <a:endParaRPr lang="en-US" sz="2000" dirty="0">
              <a:solidFill>
                <a:schemeClr val="tx1"/>
              </a:solidFill>
              <a:latin typeface="Helvetica" charset="0"/>
              <a:ea typeface="Helvetica" charset="0"/>
              <a:cs typeface="Helvetica" charset="0"/>
            </a:endParaRPr>
          </a:p>
        </p:txBody>
      </p:sp>
    </p:spTree>
    <p:extLst>
      <p:ext uri="{BB962C8B-B14F-4D97-AF65-F5344CB8AC3E}">
        <p14:creationId xmlns:p14="http://schemas.microsoft.com/office/powerpoint/2010/main" val="1823307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Scaling Relations</a:t>
            </a:r>
            <a:endParaRPr lang="en-US" dirty="0">
              <a:latin typeface="Helvetica" charset="0"/>
              <a:ea typeface="Helvetica" charset="0"/>
              <a:cs typeface="Helvetica"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6809" y="1576243"/>
            <a:ext cx="5300720" cy="4351338"/>
          </a:xfrm>
        </p:spPr>
      </p:pic>
      <p:sp>
        <p:nvSpPr>
          <p:cNvPr id="7" name="Rectangle 6"/>
          <p:cNvSpPr/>
          <p:nvPr/>
        </p:nvSpPr>
        <p:spPr>
          <a:xfrm>
            <a:off x="0" y="6457890"/>
            <a:ext cx="11499273" cy="400110"/>
          </a:xfrm>
          <a:prstGeom prst="rect">
            <a:avLst/>
          </a:prstGeom>
        </p:spPr>
        <p:txBody>
          <a:bodyPr wrap="square">
            <a:spAutoFit/>
          </a:bodyPr>
          <a:lstStyle/>
          <a:p>
            <a:r>
              <a:rPr lang="en-US" sz="1000" dirty="0">
                <a:latin typeface="Helvetica" charset="0"/>
                <a:ea typeface="Helvetica" charset="0"/>
                <a:cs typeface="Helvetica" charset="0"/>
              </a:rPr>
              <a:t>Sabatier P (1911) Hydrogenation and dehydrogenation by catalysis. </a:t>
            </a:r>
            <a:r>
              <a:rPr lang="en-US" sz="1000" i="1" dirty="0" err="1">
                <a:latin typeface="Helvetica" charset="0"/>
                <a:ea typeface="Helvetica" charset="0"/>
                <a:cs typeface="Helvetica" charset="0"/>
              </a:rPr>
              <a:t>Ber</a:t>
            </a:r>
            <a:r>
              <a:rPr lang="en-US" sz="1000" i="1" dirty="0">
                <a:latin typeface="Helvetica" charset="0"/>
                <a:ea typeface="Helvetica" charset="0"/>
                <a:cs typeface="Helvetica" charset="0"/>
              </a:rPr>
              <a:t> </a:t>
            </a:r>
            <a:r>
              <a:rPr lang="en-US" sz="1000" i="1" dirty="0" err="1">
                <a:latin typeface="Helvetica" charset="0"/>
                <a:ea typeface="Helvetica" charset="0"/>
                <a:cs typeface="Helvetica" charset="0"/>
              </a:rPr>
              <a:t>Dtsch</a:t>
            </a:r>
            <a:r>
              <a:rPr lang="en-US" sz="1000" i="1" dirty="0">
                <a:latin typeface="Helvetica" charset="0"/>
                <a:ea typeface="Helvetica" charset="0"/>
                <a:cs typeface="Helvetica" charset="0"/>
              </a:rPr>
              <a:t> </a:t>
            </a:r>
            <a:r>
              <a:rPr lang="en-US" sz="1000" i="1" dirty="0" err="1">
                <a:latin typeface="Helvetica" charset="0"/>
                <a:ea typeface="Helvetica" charset="0"/>
                <a:cs typeface="Helvetica" charset="0"/>
              </a:rPr>
              <a:t>Chem</a:t>
            </a:r>
            <a:r>
              <a:rPr lang="en-US" sz="1000" i="1" dirty="0">
                <a:latin typeface="Helvetica" charset="0"/>
                <a:ea typeface="Helvetica" charset="0"/>
                <a:cs typeface="Helvetica" charset="0"/>
              </a:rPr>
              <a:t> </a:t>
            </a:r>
            <a:r>
              <a:rPr lang="en-US" sz="1000" i="1" dirty="0" err="1" smtClean="0">
                <a:latin typeface="Helvetica" charset="0"/>
                <a:ea typeface="Helvetica" charset="0"/>
                <a:cs typeface="Helvetica" charset="0"/>
              </a:rPr>
              <a:t>Ges</a:t>
            </a:r>
            <a:r>
              <a:rPr lang="en-US" sz="1000" dirty="0">
                <a:latin typeface="Helvetica" charset="0"/>
                <a:ea typeface="Helvetica" charset="0"/>
                <a:cs typeface="Helvetica" charset="0"/>
              </a:rPr>
              <a:t> </a:t>
            </a:r>
            <a:r>
              <a:rPr lang="en-US" sz="1000" dirty="0" smtClean="0">
                <a:latin typeface="Helvetica" charset="0"/>
                <a:ea typeface="Helvetica" charset="0"/>
                <a:cs typeface="Helvetica" charset="0"/>
              </a:rPr>
              <a:t>44:1984–2001</a:t>
            </a:r>
            <a:endParaRPr lang="en-US" sz="1000" dirty="0">
              <a:latin typeface="Helvetica" charset="0"/>
              <a:ea typeface="Helvetica" charset="0"/>
              <a:cs typeface="Helvetica" charset="0"/>
            </a:endParaRPr>
          </a:p>
          <a:p>
            <a:r>
              <a:rPr lang="en-US" sz="1000" dirty="0" smtClean="0">
                <a:solidFill>
                  <a:srgbClr val="222222"/>
                </a:solidFill>
                <a:latin typeface="Helvetica" charset="0"/>
                <a:ea typeface="Helvetica" charset="0"/>
                <a:cs typeface="Helvetica" charset="0"/>
              </a:rPr>
              <a:t>Doyle</a:t>
            </a:r>
            <a:r>
              <a:rPr lang="en-US" sz="1000" dirty="0">
                <a:solidFill>
                  <a:srgbClr val="222222"/>
                </a:solidFill>
                <a:latin typeface="Helvetica" charset="0"/>
                <a:ea typeface="Helvetica" charset="0"/>
                <a:cs typeface="Helvetica" charset="0"/>
              </a:rPr>
              <a:t>, Richard L., and Michael EG Lyons. "The oxygen evolution reaction: mechanistic concepts and catalyst design." </a:t>
            </a:r>
            <a:r>
              <a:rPr lang="en-US" sz="1000" i="1" dirty="0" err="1">
                <a:solidFill>
                  <a:srgbClr val="222222"/>
                </a:solidFill>
                <a:latin typeface="Helvetica" charset="0"/>
                <a:ea typeface="Helvetica" charset="0"/>
                <a:cs typeface="Helvetica" charset="0"/>
              </a:rPr>
              <a:t>Photoelectrochemical</a:t>
            </a:r>
            <a:r>
              <a:rPr lang="en-US" sz="1000" i="1" dirty="0">
                <a:solidFill>
                  <a:srgbClr val="222222"/>
                </a:solidFill>
                <a:latin typeface="Helvetica" charset="0"/>
                <a:ea typeface="Helvetica" charset="0"/>
                <a:cs typeface="Helvetica" charset="0"/>
              </a:rPr>
              <a:t> solar fuel production</a:t>
            </a:r>
            <a:r>
              <a:rPr lang="en-US" sz="1000" dirty="0">
                <a:solidFill>
                  <a:srgbClr val="222222"/>
                </a:solidFill>
                <a:latin typeface="Helvetica" charset="0"/>
                <a:ea typeface="Helvetica" charset="0"/>
                <a:cs typeface="Helvetica" charset="0"/>
              </a:rPr>
              <a:t>. Springer, Cham, 2016. 41-104.</a:t>
            </a:r>
            <a:endParaRPr lang="en-US" sz="1000" dirty="0">
              <a:latin typeface="Helvetica" charset="0"/>
              <a:ea typeface="Helvetica" charset="0"/>
              <a:cs typeface="Helvetica" charset="0"/>
            </a:endParaRPr>
          </a:p>
        </p:txBody>
      </p:sp>
      <p:sp>
        <p:nvSpPr>
          <p:cNvPr id="9" name="TextBox 8"/>
          <p:cNvSpPr txBox="1"/>
          <p:nvPr/>
        </p:nvSpPr>
        <p:spPr>
          <a:xfrm>
            <a:off x="5545777" y="2315688"/>
            <a:ext cx="6424550" cy="3785652"/>
          </a:xfrm>
          <a:prstGeom prst="rect">
            <a:avLst/>
          </a:prstGeom>
          <a:noFill/>
        </p:spPr>
        <p:txBody>
          <a:bodyPr wrap="square" rtlCol="0">
            <a:spAutoFit/>
          </a:bodyPr>
          <a:lstStyle/>
          <a:p>
            <a:pPr marL="285750" indent="-285750">
              <a:buFont typeface="Arial" charset="0"/>
              <a:buChar char="•"/>
            </a:pPr>
            <a:r>
              <a:rPr lang="en-US" sz="2000" dirty="0" smtClean="0">
                <a:latin typeface="Helvetica" charset="0"/>
                <a:ea typeface="Helvetica" charset="0"/>
                <a:cs typeface="Helvetica" charset="0"/>
              </a:rPr>
              <a:t>Sabatier’s Principle: the </a:t>
            </a:r>
            <a:r>
              <a:rPr lang="en-US" sz="2000" dirty="0">
                <a:latin typeface="Helvetica" charset="0"/>
                <a:ea typeface="Helvetica" charset="0"/>
                <a:cs typeface="Helvetica" charset="0"/>
              </a:rPr>
              <a:t>best catalyst binds the </a:t>
            </a:r>
            <a:r>
              <a:rPr lang="en-US" sz="2000" dirty="0" smtClean="0">
                <a:latin typeface="Helvetica" charset="0"/>
                <a:ea typeface="Helvetica" charset="0"/>
                <a:cs typeface="Helvetica" charset="0"/>
              </a:rPr>
              <a:t>intermediate neither </a:t>
            </a:r>
            <a:r>
              <a:rPr lang="en-US" sz="2000" dirty="0">
                <a:latin typeface="Helvetica" charset="0"/>
                <a:ea typeface="Helvetica" charset="0"/>
                <a:cs typeface="Helvetica" charset="0"/>
              </a:rPr>
              <a:t>too weakly nor too </a:t>
            </a:r>
            <a:r>
              <a:rPr lang="en-US" sz="2000" dirty="0" smtClean="0">
                <a:latin typeface="Helvetica" charset="0"/>
                <a:ea typeface="Helvetica" charset="0"/>
                <a:cs typeface="Helvetica" charset="0"/>
              </a:rPr>
              <a:t>strongly</a:t>
            </a:r>
          </a:p>
          <a:p>
            <a:pPr marL="285750" indent="-285750">
              <a:buFont typeface="Arial" charset="0"/>
              <a:buChar char="•"/>
            </a:pPr>
            <a:r>
              <a:rPr lang="en-US" sz="2000" dirty="0" smtClean="0">
                <a:latin typeface="Helvetica" charset="0"/>
                <a:ea typeface="Helvetica" charset="0"/>
                <a:cs typeface="Helvetica" charset="0"/>
              </a:rPr>
              <a:t>The best descriptors describe </a:t>
            </a:r>
            <a:r>
              <a:rPr lang="en-US" sz="2000" dirty="0">
                <a:latin typeface="Helvetica" charset="0"/>
                <a:ea typeface="Helvetica" charset="0"/>
                <a:cs typeface="Helvetica" charset="0"/>
              </a:rPr>
              <a:t>the </a:t>
            </a:r>
            <a:r>
              <a:rPr lang="en-US" sz="2000" dirty="0" smtClean="0">
                <a:latin typeface="Helvetica" charset="0"/>
                <a:ea typeface="Helvetica" charset="0"/>
                <a:cs typeface="Helvetica" charset="0"/>
              </a:rPr>
              <a:t>interaction between </a:t>
            </a:r>
            <a:r>
              <a:rPr lang="en-US" sz="2000" dirty="0">
                <a:latin typeface="Helvetica" charset="0"/>
                <a:ea typeface="Helvetica" charset="0"/>
                <a:cs typeface="Helvetica" charset="0"/>
              </a:rPr>
              <a:t>a key reaction intermediate and the catalytic </a:t>
            </a:r>
            <a:r>
              <a:rPr lang="en-US" sz="2000" dirty="0" smtClean="0">
                <a:latin typeface="Helvetica" charset="0"/>
                <a:ea typeface="Helvetica" charset="0"/>
                <a:cs typeface="Helvetica" charset="0"/>
              </a:rPr>
              <a:t>surface (</a:t>
            </a:r>
            <a:r>
              <a:rPr lang="en-US" sz="2000" b="1" dirty="0" smtClean="0">
                <a:latin typeface="Helvetica" charset="0"/>
                <a:ea typeface="Helvetica" charset="0"/>
                <a:cs typeface="Helvetica" charset="0"/>
              </a:rPr>
              <a:t>oxygen adsorption energy</a:t>
            </a:r>
            <a:r>
              <a:rPr lang="en-US" sz="2000" dirty="0" smtClean="0">
                <a:latin typeface="Helvetica" charset="0"/>
                <a:ea typeface="Helvetica" charset="0"/>
                <a:cs typeface="Helvetica" charset="0"/>
              </a:rPr>
              <a:t> in the OER case)</a:t>
            </a:r>
          </a:p>
          <a:p>
            <a:pPr marL="285750" indent="-285750">
              <a:buFont typeface="Arial" charset="0"/>
              <a:buChar char="•"/>
            </a:pPr>
            <a:r>
              <a:rPr lang="en-US" sz="2000" dirty="0" smtClean="0">
                <a:latin typeface="Helvetica" charset="0"/>
                <a:ea typeface="Helvetica" charset="0"/>
                <a:cs typeface="Helvetica" charset="0"/>
              </a:rPr>
              <a:t>What is the most efficient way to predict oxygen adsorption energy given a perovskite structure?</a:t>
            </a:r>
          </a:p>
          <a:p>
            <a:pPr marL="285750" indent="-285750">
              <a:buFont typeface="Arial" charset="0"/>
              <a:buChar char="•"/>
            </a:pPr>
            <a:r>
              <a:rPr lang="en-US" sz="2000" dirty="0" smtClean="0">
                <a:latin typeface="Helvetica" charset="0"/>
                <a:ea typeface="Helvetica" charset="0"/>
                <a:cs typeface="Helvetica" charset="0"/>
              </a:rPr>
              <a:t>Experiments and computational chemistry too expensive</a:t>
            </a:r>
          </a:p>
          <a:p>
            <a:pPr marL="285750" indent="-285750">
              <a:buFont typeface="Arial" charset="0"/>
              <a:buChar char="•"/>
            </a:pPr>
            <a:r>
              <a:rPr lang="en-US" sz="2000" dirty="0" smtClean="0">
                <a:latin typeface="Helvetica" charset="0"/>
                <a:ea typeface="Helvetica" charset="0"/>
                <a:cs typeface="Helvetica" charset="0"/>
              </a:rPr>
              <a:t>Train an ML network? How to represent chemistry?</a:t>
            </a:r>
            <a:endParaRPr lang="en-US" sz="2000" dirty="0">
              <a:latin typeface="Helvetica" charset="0"/>
              <a:ea typeface="Helvetica" charset="0"/>
              <a:cs typeface="Helvetica" charset="0"/>
            </a:endParaRPr>
          </a:p>
          <a:p>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857213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Method </a:t>
            </a:r>
            <a:r>
              <a:rPr lang="mr-IN" dirty="0" smtClean="0">
                <a:latin typeface="Helvetica" charset="0"/>
                <a:ea typeface="Helvetica" charset="0"/>
                <a:cs typeface="Helvetica" charset="0"/>
              </a:rPr>
              <a:t>–</a:t>
            </a:r>
            <a:r>
              <a:rPr lang="en-US" dirty="0" smtClean="0">
                <a:latin typeface="Helvetica" charset="0"/>
                <a:ea typeface="Helvetica" charset="0"/>
                <a:cs typeface="Helvetica" charset="0"/>
              </a:rPr>
              <a:t> 2 ways of representing a structure</a:t>
            </a:r>
            <a:endParaRPr lang="en-US" dirty="0">
              <a:latin typeface="Helvetica" charset="0"/>
              <a:ea typeface="Helvetica" charset="0"/>
              <a:cs typeface="Helvetica" charset="0"/>
            </a:endParaRPr>
          </a:p>
        </p:txBody>
      </p:sp>
      <p:sp>
        <p:nvSpPr>
          <p:cNvPr id="4" name="Text Placeholder 3"/>
          <p:cNvSpPr>
            <a:spLocks noGrp="1"/>
          </p:cNvSpPr>
          <p:nvPr>
            <p:ph type="body" idx="1"/>
          </p:nvPr>
        </p:nvSpPr>
        <p:spPr>
          <a:xfrm>
            <a:off x="839788" y="1555660"/>
            <a:ext cx="5157787" cy="823912"/>
          </a:xfrm>
        </p:spPr>
        <p:txBody>
          <a:bodyPr/>
          <a:lstStyle/>
          <a:p>
            <a:r>
              <a:rPr lang="en-US" dirty="0" smtClean="0">
                <a:latin typeface="Helvetica" charset="0"/>
                <a:ea typeface="Helvetica" charset="0"/>
                <a:cs typeface="Helvetica" charset="0"/>
              </a:rPr>
              <a:t>Chemical formula only</a:t>
            </a:r>
            <a:endParaRPr lang="en-US" dirty="0">
              <a:latin typeface="Helvetica" charset="0"/>
              <a:ea typeface="Helvetica" charset="0"/>
              <a:cs typeface="Helvetica" charset="0"/>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1314" y="5089715"/>
            <a:ext cx="5157787" cy="1642782"/>
          </a:xfrm>
        </p:spPr>
      </p:pic>
      <p:sp>
        <p:nvSpPr>
          <p:cNvPr id="6" name="Text Placeholder 5"/>
          <p:cNvSpPr>
            <a:spLocks noGrp="1"/>
          </p:cNvSpPr>
          <p:nvPr>
            <p:ph type="body" sz="quarter" idx="3"/>
          </p:nvPr>
        </p:nvSpPr>
        <p:spPr>
          <a:xfrm>
            <a:off x="6172200" y="1555660"/>
            <a:ext cx="5183188" cy="823912"/>
          </a:xfrm>
        </p:spPr>
        <p:txBody>
          <a:bodyPr/>
          <a:lstStyle/>
          <a:p>
            <a:r>
              <a:rPr lang="en-US" dirty="0" smtClean="0">
                <a:latin typeface="Helvetica" charset="0"/>
                <a:ea typeface="Helvetica" charset="0"/>
                <a:cs typeface="Helvetica" charset="0"/>
              </a:rPr>
              <a:t>Encoding structural information</a:t>
            </a:r>
            <a:endParaRPr lang="en-US" dirty="0">
              <a:latin typeface="Helvetica" charset="0"/>
              <a:ea typeface="Helvetica" charset="0"/>
              <a:cs typeface="Helvetica" charset="0"/>
            </a:endParaRPr>
          </a:p>
        </p:txBody>
      </p:sp>
      <p:sp>
        <p:nvSpPr>
          <p:cNvPr id="7" name="Content Placeholder 6"/>
          <p:cNvSpPr>
            <a:spLocks noGrp="1"/>
          </p:cNvSpPr>
          <p:nvPr>
            <p:ph sz="quarter" idx="4"/>
          </p:nvPr>
        </p:nvSpPr>
        <p:spPr>
          <a:xfrm>
            <a:off x="6172200" y="2379572"/>
            <a:ext cx="5183188" cy="3684588"/>
          </a:xfrm>
        </p:spPr>
        <p:txBody>
          <a:bodyPr>
            <a:normAutofit fontScale="92500"/>
          </a:bodyPr>
          <a:lstStyle/>
          <a:p>
            <a:r>
              <a:rPr lang="en-US" sz="2400" dirty="0">
                <a:latin typeface="Helvetica" charset="0"/>
                <a:ea typeface="Helvetica" charset="0"/>
                <a:cs typeface="Helvetica" charset="0"/>
              </a:rPr>
              <a:t>Crystals are converted to graphs with nodes representing atoms in the unit cell and edges representing atom connections. Nodes and edges are characterized by vectors corresponding to the atoms and bonds in the crystal, </a:t>
            </a:r>
            <a:r>
              <a:rPr lang="en-US" sz="2400" dirty="0" smtClean="0">
                <a:latin typeface="Helvetica" charset="0"/>
                <a:ea typeface="Helvetica" charset="0"/>
                <a:cs typeface="Helvetica" charset="0"/>
              </a:rPr>
              <a:t>respectively</a:t>
            </a:r>
          </a:p>
          <a:p>
            <a:r>
              <a:rPr lang="en-US" sz="2400" dirty="0" smtClean="0">
                <a:latin typeface="Helvetica" charset="0"/>
                <a:ea typeface="Helvetica" charset="0"/>
                <a:cs typeface="Helvetica" charset="0"/>
              </a:rPr>
              <a:t>CGCNN </a:t>
            </a:r>
            <a:r>
              <a:rPr lang="mr-IN" sz="2400" dirty="0" smtClean="0">
                <a:latin typeface="Helvetica" charset="0"/>
                <a:ea typeface="Helvetica" charset="0"/>
                <a:cs typeface="Helvetica" charset="0"/>
              </a:rPr>
              <a:t>–</a:t>
            </a:r>
            <a:r>
              <a:rPr lang="en-US" sz="2400" dirty="0" smtClean="0">
                <a:latin typeface="Helvetica" charset="0"/>
                <a:ea typeface="Helvetica" charset="0"/>
                <a:cs typeface="Helvetica" charset="0"/>
              </a:rPr>
              <a:t> convolutional layers iteratively update local information, pooling layer updates overall feature vector for the </a:t>
            </a:r>
            <a:r>
              <a:rPr lang="en-US" sz="2400" dirty="0" err="1" smtClean="0">
                <a:latin typeface="Helvetica" charset="0"/>
                <a:ea typeface="Helvetica" charset="0"/>
                <a:cs typeface="Helvetica" charset="0"/>
              </a:rPr>
              <a:t>cyrstal</a:t>
            </a:r>
            <a:r>
              <a:rPr lang="en-US" sz="2400" dirty="0" smtClean="0">
                <a:latin typeface="Helvetica" charset="0"/>
                <a:ea typeface="Helvetica" charset="0"/>
                <a:cs typeface="Helvetica" charset="0"/>
              </a:rPr>
              <a:t> </a:t>
            </a:r>
          </a:p>
          <a:p>
            <a:endParaRPr lang="en-US" sz="2400" dirty="0">
              <a:latin typeface="Helvetica" charset="0"/>
              <a:ea typeface="Helvetica" charset="0"/>
              <a:cs typeface="Helvetica" charset="0"/>
            </a:endParaRPr>
          </a:p>
        </p:txBody>
      </p:sp>
      <p:sp>
        <p:nvSpPr>
          <p:cNvPr id="9" name="Rectangle 8"/>
          <p:cNvSpPr/>
          <p:nvPr/>
        </p:nvSpPr>
        <p:spPr>
          <a:xfrm>
            <a:off x="3431382" y="5005668"/>
            <a:ext cx="35560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6"/>
          <p:cNvSpPr txBox="1">
            <a:spLocks/>
          </p:cNvSpPr>
          <p:nvPr/>
        </p:nvSpPr>
        <p:spPr>
          <a:xfrm>
            <a:off x="665163" y="2379572"/>
            <a:ext cx="5183188"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smtClean="0">
                <a:latin typeface="Helvetica" charset="0"/>
                <a:ea typeface="Helvetica" charset="0"/>
                <a:cs typeface="Helvetica" charset="0"/>
              </a:rPr>
              <a:t>A site(s), B site(s) and adsorption site</a:t>
            </a:r>
          </a:p>
          <a:p>
            <a:r>
              <a:rPr lang="en-US" sz="2400" dirty="0" smtClean="0">
                <a:latin typeface="Helvetica" charset="0"/>
                <a:ea typeface="Helvetica" charset="0"/>
                <a:cs typeface="Helvetica" charset="0"/>
              </a:rPr>
              <a:t>Vector (or the average of n vectors for perovskites with multiple A or B sites) encodes information from the periodic table such as period, group, electronegativity, atom size, polarizability. </a:t>
            </a:r>
          </a:p>
          <a:p>
            <a:endParaRPr lang="en-US" sz="2400" dirty="0" smtClean="0">
              <a:latin typeface="Helvetica" charset="0"/>
              <a:ea typeface="Helvetica" charset="0"/>
              <a:cs typeface="Helvetica" charset="0"/>
            </a:endParaRPr>
          </a:p>
          <a:p>
            <a:endParaRPr lang="en-US" sz="2400" dirty="0">
              <a:latin typeface="Helvetica" charset="0"/>
              <a:ea typeface="Helvetica" charset="0"/>
              <a:cs typeface="Helvetica" charset="0"/>
            </a:endParaRPr>
          </a:p>
        </p:txBody>
      </p:sp>
      <p:sp>
        <p:nvSpPr>
          <p:cNvPr id="15" name="Rectangle 14"/>
          <p:cNvSpPr/>
          <p:nvPr/>
        </p:nvSpPr>
        <p:spPr>
          <a:xfrm>
            <a:off x="8866142" y="6627168"/>
            <a:ext cx="6096000" cy="230832"/>
          </a:xfrm>
          <a:prstGeom prst="rect">
            <a:avLst/>
          </a:prstGeom>
        </p:spPr>
        <p:txBody>
          <a:bodyPr>
            <a:spAutoFit/>
          </a:bodyPr>
          <a:lstStyle/>
          <a:p>
            <a:r>
              <a:rPr lang="en-US" sz="900" dirty="0" smtClean="0"/>
              <a:t>https://</a:t>
            </a:r>
            <a:r>
              <a:rPr lang="en-US" sz="900" dirty="0" err="1" smtClean="0"/>
              <a:t>journals.aps.org</a:t>
            </a:r>
            <a:r>
              <a:rPr lang="en-US" sz="900" dirty="0" smtClean="0"/>
              <a:t>/</a:t>
            </a:r>
            <a:r>
              <a:rPr lang="en-US" sz="900" dirty="0" err="1" smtClean="0"/>
              <a:t>prl</a:t>
            </a:r>
            <a:r>
              <a:rPr lang="en-US" sz="900" dirty="0" smtClean="0"/>
              <a:t>/pdf/10.1103/PhysRevLett.120.145301</a:t>
            </a:r>
            <a:endParaRPr lang="en-US" sz="900" dirty="0"/>
          </a:p>
        </p:txBody>
      </p:sp>
    </p:spTree>
    <p:extLst>
      <p:ext uri="{BB962C8B-B14F-4D97-AF65-F5344CB8AC3E}">
        <p14:creationId xmlns:p14="http://schemas.microsoft.com/office/powerpoint/2010/main" val="1383047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Data collection</a:t>
            </a:r>
            <a:endParaRPr lang="en-US" dirty="0">
              <a:latin typeface="Helvetica" charset="0"/>
              <a:ea typeface="Helvetica" charset="0"/>
              <a:cs typeface="Helvetica" charset="0"/>
            </a:endParaRPr>
          </a:p>
        </p:txBody>
      </p:sp>
      <p:sp>
        <p:nvSpPr>
          <p:cNvPr id="3" name="Content Placeholder 2"/>
          <p:cNvSpPr>
            <a:spLocks noGrp="1"/>
          </p:cNvSpPr>
          <p:nvPr>
            <p:ph idx="1"/>
          </p:nvPr>
        </p:nvSpPr>
        <p:spPr>
          <a:xfrm>
            <a:off x="2967040" y="6130607"/>
            <a:ext cx="10515600" cy="954100"/>
          </a:xfrm>
        </p:spPr>
        <p:txBody>
          <a:bodyPr>
            <a:normAutofit/>
          </a:bodyPr>
          <a:lstStyle/>
          <a:p>
            <a:r>
              <a:rPr lang="en-US" dirty="0" smtClean="0">
                <a:latin typeface="Helvetica" charset="0"/>
                <a:ea typeface="Helvetica" charset="0"/>
                <a:cs typeface="Helvetica" charset="0"/>
              </a:rPr>
              <a:t>ABO</a:t>
            </a:r>
            <a:r>
              <a:rPr lang="en-US" baseline="-25000" dirty="0" smtClean="0">
                <a:latin typeface="Helvetica" charset="0"/>
                <a:ea typeface="Helvetica" charset="0"/>
                <a:cs typeface="Helvetica" charset="0"/>
              </a:rPr>
              <a:t>3</a:t>
            </a:r>
            <a:r>
              <a:rPr lang="en-US" dirty="0" smtClean="0">
                <a:latin typeface="Helvetica" charset="0"/>
                <a:ea typeface="Helvetica" charset="0"/>
                <a:cs typeface="Helvetica" charset="0"/>
              </a:rPr>
              <a:t>, AA’BB’O</a:t>
            </a:r>
            <a:r>
              <a:rPr lang="en-US" baseline="-25000" dirty="0" smtClean="0">
                <a:latin typeface="Helvetica" charset="0"/>
                <a:ea typeface="Helvetica" charset="0"/>
                <a:cs typeface="Helvetica" charset="0"/>
              </a:rPr>
              <a:t>3,</a:t>
            </a:r>
            <a:r>
              <a:rPr lang="en-US" dirty="0" smtClean="0">
                <a:latin typeface="Helvetica" charset="0"/>
                <a:ea typeface="Helvetica" charset="0"/>
                <a:cs typeface="Helvetica" charset="0"/>
              </a:rPr>
              <a:t> ABB’O</a:t>
            </a:r>
            <a:r>
              <a:rPr lang="en-US" baseline="-25000" dirty="0" smtClean="0">
                <a:latin typeface="Helvetica" charset="0"/>
                <a:ea typeface="Helvetica" charset="0"/>
                <a:cs typeface="Helvetica" charset="0"/>
              </a:rPr>
              <a:t>3</a:t>
            </a:r>
            <a:r>
              <a:rPr lang="en-US" dirty="0" smtClean="0">
                <a:latin typeface="Helvetica" charset="0"/>
                <a:ea typeface="Helvetica" charset="0"/>
                <a:cs typeface="Helvetica" charset="0"/>
              </a:rPr>
              <a:t>, AA’BO</a:t>
            </a:r>
            <a:r>
              <a:rPr lang="en-US" baseline="-25000" dirty="0" smtClean="0">
                <a:latin typeface="Helvetica" charset="0"/>
                <a:ea typeface="Helvetica" charset="0"/>
                <a:cs typeface="Helvetica" charset="0"/>
              </a:rPr>
              <a:t>3</a:t>
            </a:r>
          </a:p>
        </p:txBody>
      </p:sp>
      <p:pic>
        <p:nvPicPr>
          <p:cNvPr id="4" name="Picture 3"/>
          <p:cNvPicPr>
            <a:picLocks noChangeAspect="1"/>
          </p:cNvPicPr>
          <p:nvPr/>
        </p:nvPicPr>
        <p:blipFill>
          <a:blip r:embed="rId2"/>
          <a:stretch>
            <a:fillRect/>
          </a:stretch>
        </p:blipFill>
        <p:spPr>
          <a:xfrm>
            <a:off x="287338" y="1825625"/>
            <a:ext cx="5418138" cy="4063604"/>
          </a:xfrm>
          <a:prstGeom prst="rect">
            <a:avLst/>
          </a:prstGeom>
        </p:spPr>
      </p:pic>
      <p:sp>
        <p:nvSpPr>
          <p:cNvPr id="5" name="Frame 4"/>
          <p:cNvSpPr/>
          <p:nvPr/>
        </p:nvSpPr>
        <p:spPr>
          <a:xfrm>
            <a:off x="752476" y="3509168"/>
            <a:ext cx="2943312" cy="761747"/>
          </a:xfrm>
          <a:prstGeom prst="frame">
            <a:avLst>
              <a:gd name="adj1" fmla="val 1425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p:cNvPicPr>
            <a:picLocks noChangeAspect="1"/>
          </p:cNvPicPr>
          <p:nvPr/>
        </p:nvPicPr>
        <p:blipFill>
          <a:blip r:embed="rId2"/>
          <a:stretch>
            <a:fillRect/>
          </a:stretch>
        </p:blipFill>
        <p:spPr>
          <a:xfrm>
            <a:off x="5791200" y="1825625"/>
            <a:ext cx="5562600" cy="4171950"/>
          </a:xfrm>
          <a:prstGeom prst="rect">
            <a:avLst/>
          </a:prstGeom>
        </p:spPr>
      </p:pic>
      <p:sp>
        <p:nvSpPr>
          <p:cNvPr id="8" name="Frame 7"/>
          <p:cNvSpPr/>
          <p:nvPr/>
        </p:nvSpPr>
        <p:spPr>
          <a:xfrm>
            <a:off x="6037263" y="3849042"/>
            <a:ext cx="575080" cy="843745"/>
          </a:xfrm>
          <a:prstGeom prst="frame">
            <a:avLst>
              <a:gd name="adj1" fmla="val 1425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6645680" y="5222863"/>
            <a:ext cx="2593092" cy="435363"/>
          </a:xfrm>
          <a:prstGeom prst="frame">
            <a:avLst>
              <a:gd name="adj1" fmla="val 187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2619381" y="1506022"/>
            <a:ext cx="695319" cy="369332"/>
          </a:xfrm>
          <a:prstGeom prst="rect">
            <a:avLst/>
          </a:prstGeom>
          <a:noFill/>
        </p:spPr>
        <p:txBody>
          <a:bodyPr wrap="none" rtlCol="0">
            <a:spAutoFit/>
          </a:bodyPr>
          <a:lstStyle/>
          <a:p>
            <a:r>
              <a:rPr lang="en-US" smtClean="0"/>
              <a:t>B site</a:t>
            </a:r>
            <a:endParaRPr lang="en-US"/>
          </a:p>
        </p:txBody>
      </p:sp>
      <p:sp>
        <p:nvSpPr>
          <p:cNvPr id="11" name="TextBox 10"/>
          <p:cNvSpPr txBox="1"/>
          <p:nvPr/>
        </p:nvSpPr>
        <p:spPr>
          <a:xfrm>
            <a:off x="8543453" y="1501775"/>
            <a:ext cx="703334" cy="369332"/>
          </a:xfrm>
          <a:prstGeom prst="rect">
            <a:avLst/>
          </a:prstGeom>
          <a:noFill/>
        </p:spPr>
        <p:txBody>
          <a:bodyPr wrap="none" rtlCol="0">
            <a:spAutoFit/>
          </a:bodyPr>
          <a:lstStyle/>
          <a:p>
            <a:r>
              <a:rPr lang="en-US" dirty="0"/>
              <a:t>A</a:t>
            </a:r>
            <a:r>
              <a:rPr lang="en-US" dirty="0" smtClean="0"/>
              <a:t> site</a:t>
            </a:r>
            <a:endParaRPr lang="en-US" dirty="0"/>
          </a:p>
        </p:txBody>
      </p:sp>
    </p:spTree>
    <p:extLst>
      <p:ext uri="{BB962C8B-B14F-4D97-AF65-F5344CB8AC3E}">
        <p14:creationId xmlns:p14="http://schemas.microsoft.com/office/powerpoint/2010/main" val="285871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From periodic table to simulation</a:t>
            </a:r>
            <a:endParaRPr lang="en-US" dirty="0">
              <a:latin typeface="Helvetica" charset="0"/>
              <a:ea typeface="Helvetica" charset="0"/>
              <a:cs typeface="Helvetica" charset="0"/>
            </a:endParaRPr>
          </a:p>
        </p:txBody>
      </p:sp>
      <p:sp>
        <p:nvSpPr>
          <p:cNvPr id="6" name="Text Placeholder 5"/>
          <p:cNvSpPr>
            <a:spLocks noGrp="1"/>
          </p:cNvSpPr>
          <p:nvPr>
            <p:ph type="body" idx="1"/>
          </p:nvPr>
        </p:nvSpPr>
        <p:spPr>
          <a:xfrm>
            <a:off x="3786009" y="1670119"/>
            <a:ext cx="5157787" cy="823912"/>
          </a:xfrm>
        </p:spPr>
        <p:txBody>
          <a:bodyPr/>
          <a:lstStyle/>
          <a:p>
            <a:r>
              <a:rPr lang="en-US" dirty="0" smtClean="0"/>
              <a:t>Set up calculations</a:t>
            </a:r>
            <a:endParaRPr lang="en-US" dirty="0"/>
          </a:p>
        </p:txBody>
      </p:sp>
      <p:pic>
        <p:nvPicPr>
          <p:cNvPr id="4" name="Content Placeholder 3"/>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1661"/>
          <a:stretch/>
        </p:blipFill>
        <p:spPr>
          <a:xfrm>
            <a:off x="4141691" y="2492187"/>
            <a:ext cx="1882591" cy="1890929"/>
          </a:xfrm>
        </p:spPr>
      </p:pic>
      <p:sp>
        <p:nvSpPr>
          <p:cNvPr id="7" name="Text Placeholder 6"/>
          <p:cNvSpPr>
            <a:spLocks noGrp="1"/>
          </p:cNvSpPr>
          <p:nvPr>
            <p:ph type="body" sz="quarter" idx="3"/>
          </p:nvPr>
        </p:nvSpPr>
        <p:spPr>
          <a:xfrm>
            <a:off x="7940656" y="1707943"/>
            <a:ext cx="5183188" cy="823912"/>
          </a:xfrm>
        </p:spPr>
        <p:txBody>
          <a:bodyPr/>
          <a:lstStyle/>
          <a:p>
            <a:r>
              <a:rPr lang="en-US" dirty="0" smtClean="0"/>
              <a:t>Get oxygen </a:t>
            </a:r>
            <a:r>
              <a:rPr lang="en-US" smtClean="0"/>
              <a:t>adsorption energy</a:t>
            </a:r>
            <a:endParaRPr lang="en-US" dirty="0"/>
          </a:p>
        </p:txBody>
      </p:sp>
      <p:pic>
        <p:nvPicPr>
          <p:cNvPr id="9" name="Content Placeholder 8"/>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t="14516"/>
          <a:stretch/>
        </p:blipFill>
        <p:spPr>
          <a:xfrm>
            <a:off x="8706382" y="2629836"/>
            <a:ext cx="2271474" cy="1775308"/>
          </a:xfrm>
          <a:prstGeom prst="rect">
            <a:avLst/>
          </a:prstGeom>
        </p:spPr>
      </p:pic>
      <p:sp>
        <p:nvSpPr>
          <p:cNvPr id="10" name="Rectangle 9"/>
          <p:cNvSpPr/>
          <p:nvPr/>
        </p:nvSpPr>
        <p:spPr>
          <a:xfrm>
            <a:off x="1174128" y="5446998"/>
            <a:ext cx="10181260" cy="1200329"/>
          </a:xfrm>
          <a:prstGeom prst="rect">
            <a:avLst/>
          </a:prstGeom>
        </p:spPr>
        <p:txBody>
          <a:bodyPr wrap="square">
            <a:spAutoFit/>
          </a:bodyPr>
          <a:lstStyle/>
          <a:p>
            <a:pPr marL="285750" indent="-285750">
              <a:buFont typeface="Arial" charset="0"/>
              <a:buChar char="•"/>
            </a:pPr>
            <a:r>
              <a:rPr lang="en-US" sz="2400" dirty="0" smtClean="0">
                <a:latin typeface="Helvetica" charset="0"/>
                <a:ea typeface="Helvetica" charset="0"/>
                <a:cs typeface="Helvetica" charset="0"/>
              </a:rPr>
              <a:t>Oxygen adsorption energy calculation done with Density Functional Theory in VASP</a:t>
            </a:r>
          </a:p>
          <a:p>
            <a:pPr marL="285750" indent="-285750">
              <a:buFont typeface="Arial" charset="0"/>
              <a:buChar char="•"/>
            </a:pPr>
            <a:r>
              <a:rPr lang="en-US" sz="2400" dirty="0" smtClean="0">
                <a:latin typeface="Helvetica" charset="0"/>
                <a:ea typeface="Helvetica" charset="0"/>
                <a:cs typeface="Helvetica" charset="0"/>
              </a:rPr>
              <a:t>1004 stable structures</a:t>
            </a:r>
            <a:endParaRPr lang="en-US" sz="2400" dirty="0">
              <a:latin typeface="Helvetica" charset="0"/>
              <a:ea typeface="Helvetica" charset="0"/>
              <a:cs typeface="Helvetica" charset="0"/>
            </a:endParaRPr>
          </a:p>
        </p:txBody>
      </p:sp>
      <p:sp>
        <p:nvSpPr>
          <p:cNvPr id="11" name="Frame 10"/>
          <p:cNvSpPr/>
          <p:nvPr/>
        </p:nvSpPr>
        <p:spPr>
          <a:xfrm>
            <a:off x="3478305" y="1932200"/>
            <a:ext cx="3442447" cy="2837024"/>
          </a:xfrm>
          <a:prstGeom prst="frame">
            <a:avLst>
              <a:gd name="adj1" fmla="val 4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7617745" y="1932200"/>
            <a:ext cx="4448749" cy="2837024"/>
          </a:xfrm>
          <a:prstGeom prst="frame">
            <a:avLst>
              <a:gd name="adj1" fmla="val 4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304800" y="2492187"/>
            <a:ext cx="2528049" cy="1902314"/>
          </a:xfrm>
          <a:prstGeom prst="frame">
            <a:avLst>
              <a:gd name="adj1" fmla="val 8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412796" y="2981679"/>
            <a:ext cx="2278873" cy="769441"/>
          </a:xfrm>
          <a:prstGeom prst="rect">
            <a:avLst/>
          </a:prstGeom>
          <a:noFill/>
        </p:spPr>
        <p:txBody>
          <a:bodyPr wrap="square" rtlCol="0">
            <a:spAutoFit/>
          </a:bodyPr>
          <a:lstStyle/>
          <a:p>
            <a:pPr algn="ctr"/>
            <a:r>
              <a:rPr lang="en-US" sz="2200" dirty="0" smtClean="0">
                <a:latin typeface="Helvetica" charset="0"/>
                <a:ea typeface="Helvetica" charset="0"/>
                <a:cs typeface="Helvetica" charset="0"/>
              </a:rPr>
              <a:t>Input element combinations</a:t>
            </a:r>
            <a:endParaRPr lang="en-US" sz="2200" dirty="0">
              <a:latin typeface="Helvetica" charset="0"/>
              <a:ea typeface="Helvetica" charset="0"/>
              <a:cs typeface="Helvetica" charset="0"/>
            </a:endParaRPr>
          </a:p>
        </p:txBody>
      </p:sp>
      <p:sp>
        <p:nvSpPr>
          <p:cNvPr id="17" name="Right Arrow 16"/>
          <p:cNvSpPr/>
          <p:nvPr/>
        </p:nvSpPr>
        <p:spPr>
          <a:xfrm>
            <a:off x="2832849" y="3324409"/>
            <a:ext cx="663386" cy="308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941576" y="3318726"/>
            <a:ext cx="663386" cy="308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264758" y="4181245"/>
            <a:ext cx="1871939" cy="538609"/>
          </a:xfrm>
          <a:prstGeom prst="rect">
            <a:avLst/>
          </a:prstGeom>
          <a:noFill/>
        </p:spPr>
        <p:txBody>
          <a:bodyPr wrap="square" rtlCol="0">
            <a:spAutoFit/>
          </a:bodyPr>
          <a:lstStyle/>
          <a:p>
            <a:r>
              <a:rPr lang="mr-IN" sz="2900" dirty="0" smtClean="0"/>
              <a:t>…</a:t>
            </a:r>
            <a:endParaRPr lang="en-US" sz="2900" dirty="0"/>
          </a:p>
        </p:txBody>
      </p:sp>
      <p:sp>
        <p:nvSpPr>
          <p:cNvPr id="20" name="TextBox 19"/>
          <p:cNvSpPr txBox="1"/>
          <p:nvPr/>
        </p:nvSpPr>
        <p:spPr>
          <a:xfrm>
            <a:off x="11165003" y="4145793"/>
            <a:ext cx="1629892" cy="538609"/>
          </a:xfrm>
          <a:prstGeom prst="rect">
            <a:avLst/>
          </a:prstGeom>
          <a:noFill/>
        </p:spPr>
        <p:txBody>
          <a:bodyPr wrap="square" rtlCol="0">
            <a:spAutoFit/>
          </a:bodyPr>
          <a:lstStyle/>
          <a:p>
            <a:r>
              <a:rPr lang="mr-IN" sz="2900" dirty="0" smtClean="0"/>
              <a:t>…</a:t>
            </a:r>
            <a:endParaRPr lang="en-US" sz="2900" dirty="0"/>
          </a:p>
        </p:txBody>
      </p:sp>
    </p:spTree>
    <p:extLst>
      <p:ext uri="{BB962C8B-B14F-4D97-AF65-F5344CB8AC3E}">
        <p14:creationId xmlns:p14="http://schemas.microsoft.com/office/powerpoint/2010/main" val="130410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3"/>
            <a:ext cx="3729038" cy="1357337"/>
          </a:xfrm>
        </p:spPr>
        <p:txBody>
          <a:bodyPr>
            <a:normAutofit/>
          </a:bodyPr>
          <a:lstStyle/>
          <a:p>
            <a:r>
              <a:rPr lang="en-US" sz="3000" dirty="0" smtClean="0">
                <a:latin typeface="Helvetica" charset="0"/>
                <a:ea typeface="Helvetica" charset="0"/>
                <a:cs typeface="Helvetica" charset="0"/>
              </a:rPr>
              <a:t>From CIF or chemical formula to vectors</a:t>
            </a:r>
            <a:endParaRPr lang="en-US" sz="3000" dirty="0">
              <a:latin typeface="Helvetica" charset="0"/>
              <a:ea typeface="Helvetica" charset="0"/>
              <a:cs typeface="Helvetica"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3811" y="1472406"/>
            <a:ext cx="2562123" cy="3072255"/>
          </a:xfr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624" y="1425577"/>
            <a:ext cx="2459765" cy="3119084"/>
          </a:xfrm>
          <a:prstGeom prst="rect">
            <a:avLst/>
          </a:prstGeom>
          <a:ln>
            <a:solidFill>
              <a:schemeClr val="tx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957" y="1537491"/>
            <a:ext cx="3963020" cy="4063209"/>
          </a:xfrm>
          <a:prstGeom prst="rect">
            <a:avLst/>
          </a:prstGeom>
          <a:ln w="38100">
            <a:solidFill>
              <a:schemeClr val="tx1"/>
            </a:solidFill>
          </a:ln>
        </p:spPr>
      </p:pic>
      <p:sp>
        <p:nvSpPr>
          <p:cNvPr id="7" name="TextBox 6"/>
          <p:cNvSpPr txBox="1"/>
          <p:nvPr/>
        </p:nvSpPr>
        <p:spPr>
          <a:xfrm>
            <a:off x="189957" y="5704524"/>
            <a:ext cx="6282281" cy="1200329"/>
          </a:xfrm>
          <a:prstGeom prst="rect">
            <a:avLst/>
          </a:prstGeom>
          <a:noFill/>
        </p:spPr>
        <p:txBody>
          <a:bodyPr wrap="square" rtlCol="0">
            <a:spAutoFit/>
          </a:bodyPr>
          <a:lstStyle/>
          <a:p>
            <a:r>
              <a:rPr lang="en-US" dirty="0" smtClean="0">
                <a:latin typeface="Helvetica" charset="0"/>
                <a:ea typeface="Helvetica" charset="0"/>
                <a:cs typeface="Helvetica" charset="0"/>
              </a:rPr>
              <a:t>Reads in CIF (Crystallographic Information File) or chemical formula, gets information about unit cell and element information from periodic table and make vector representations of compounds </a:t>
            </a:r>
            <a:endParaRPr lang="en-US" dirty="0">
              <a:latin typeface="Helvetica" charset="0"/>
              <a:ea typeface="Helvetica" charset="0"/>
              <a:cs typeface="Helvetica"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6238" y="3072519"/>
            <a:ext cx="2039696" cy="1060451"/>
          </a:xfrm>
          <a:prstGeom prst="rect">
            <a:avLst/>
          </a:prstGeom>
          <a:ln>
            <a:solidFill>
              <a:schemeClr val="tx1"/>
            </a:solid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02236" y="3255893"/>
            <a:ext cx="2039696" cy="1412097"/>
          </a:xfrm>
          <a:prstGeom prst="rect">
            <a:avLst/>
          </a:prstGeom>
          <a:ln>
            <a:solidFill>
              <a:schemeClr val="tx1"/>
            </a:solidFill>
          </a:ln>
        </p:spPr>
      </p:pic>
      <p:sp>
        <p:nvSpPr>
          <p:cNvPr id="10" name="Frame 9"/>
          <p:cNvSpPr/>
          <p:nvPr/>
        </p:nvSpPr>
        <p:spPr>
          <a:xfrm>
            <a:off x="4596759" y="1287357"/>
            <a:ext cx="7405284" cy="3442352"/>
          </a:xfrm>
          <a:prstGeom prst="frame">
            <a:avLst>
              <a:gd name="adj1" fmla="val 464"/>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tx1"/>
              </a:solidFill>
            </a:endParaRPr>
          </a:p>
        </p:txBody>
      </p:sp>
      <p:sp>
        <p:nvSpPr>
          <p:cNvPr id="11" name="U-Turn Arrow 10"/>
          <p:cNvSpPr/>
          <p:nvPr/>
        </p:nvSpPr>
        <p:spPr>
          <a:xfrm>
            <a:off x="3857625" y="365125"/>
            <a:ext cx="1400175" cy="1101475"/>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wn Arrow 11"/>
          <p:cNvSpPr/>
          <p:nvPr/>
        </p:nvSpPr>
        <p:spPr>
          <a:xfrm>
            <a:off x="7929563" y="4800600"/>
            <a:ext cx="361950"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2565" y="5326294"/>
            <a:ext cx="3491690" cy="1349361"/>
          </a:xfrm>
          <a:prstGeom prst="rect">
            <a:avLst/>
          </a:prstGeom>
          <a:ln w="38100">
            <a:solidFill>
              <a:srgbClr val="FF0000"/>
            </a:solidFill>
          </a:ln>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684" y="1617633"/>
            <a:ext cx="2830833" cy="2584446"/>
          </a:xfrm>
          <a:prstGeom prst="rect">
            <a:avLst/>
          </a:prstGeom>
          <a:ln>
            <a:solidFill>
              <a:schemeClr val="tx1"/>
            </a:solidFill>
          </a:ln>
        </p:spPr>
      </p:pic>
      <p:sp>
        <p:nvSpPr>
          <p:cNvPr id="15" name="TextBox 14"/>
          <p:cNvSpPr txBox="1"/>
          <p:nvPr/>
        </p:nvSpPr>
        <p:spPr>
          <a:xfrm>
            <a:off x="7809943" y="4129381"/>
            <a:ext cx="441146" cy="538609"/>
          </a:xfrm>
          <a:prstGeom prst="rect">
            <a:avLst/>
          </a:prstGeom>
          <a:noFill/>
        </p:spPr>
        <p:txBody>
          <a:bodyPr wrap="none" rtlCol="0">
            <a:spAutoFit/>
          </a:bodyPr>
          <a:lstStyle/>
          <a:p>
            <a:r>
              <a:rPr lang="mr-IN" sz="2900" dirty="0" smtClean="0"/>
              <a:t>…</a:t>
            </a:r>
            <a:endParaRPr lang="en-US" sz="2900" dirty="0"/>
          </a:p>
        </p:txBody>
      </p:sp>
    </p:spTree>
    <p:extLst>
      <p:ext uri="{BB962C8B-B14F-4D97-AF65-F5344CB8AC3E}">
        <p14:creationId xmlns:p14="http://schemas.microsoft.com/office/powerpoint/2010/main" val="1480818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17096</TotalTime>
  <Words>621</Words>
  <Application>Microsoft Macintosh PowerPoint</Application>
  <PresentationFormat>Widescreen</PresentationFormat>
  <Paragraphs>84</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Helvetica</vt:lpstr>
      <vt:lpstr>Mangal</vt:lpstr>
      <vt:lpstr>Arial</vt:lpstr>
      <vt:lpstr>Office Theme</vt:lpstr>
      <vt:lpstr>Identifying the Optimum Perovskite Catalyst for Water Splitting using Julia</vt:lpstr>
      <vt:lpstr>Background</vt:lpstr>
      <vt:lpstr>Water Splitting Process</vt:lpstr>
      <vt:lpstr>Perovskites</vt:lpstr>
      <vt:lpstr>Scaling Relations</vt:lpstr>
      <vt:lpstr>Method – 2 ways of representing a structure</vt:lpstr>
      <vt:lpstr>Data collection</vt:lpstr>
      <vt:lpstr>From periodic table to simulation</vt:lpstr>
      <vt:lpstr>From CIF or chemical formula to vectors</vt:lpstr>
      <vt:lpstr>Results</vt:lpstr>
      <vt:lpstr>Results</vt:lpstr>
      <vt:lpstr>Chemistry lessons</vt:lpstr>
      <vt:lpstr>Thank you!</vt:lpstr>
      <vt:lpstr>Technical summary</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99</cp:revision>
  <dcterms:created xsi:type="dcterms:W3CDTF">2018-11-29T00:05:02Z</dcterms:created>
  <dcterms:modified xsi:type="dcterms:W3CDTF">2018-12-10T21:01:56Z</dcterms:modified>
</cp:coreProperties>
</file>