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2" r:id="rId2"/>
    <p:sldId id="295" r:id="rId3"/>
    <p:sldId id="354" r:id="rId4"/>
    <p:sldId id="360" r:id="rId5"/>
    <p:sldId id="361" r:id="rId6"/>
    <p:sldId id="3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9AE"/>
    <a:srgbClr val="FF7575"/>
    <a:srgbClr val="A20000"/>
    <a:srgbClr val="FF5D5D"/>
    <a:srgbClr val="F0722C"/>
    <a:srgbClr val="E25B10"/>
    <a:srgbClr val="9933FF"/>
    <a:srgbClr val="1453D0"/>
    <a:srgbClr val="00B3D2"/>
    <a:srgbClr val="8BC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1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8B096-E82F-4598-8C79-AA5A10D4928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5B89E-43B5-479D-AC6F-9F7AB94A8C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9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9CA6B-C92E-48D2-879F-B92A5726410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8575E-ACB9-4482-8D49-4E629E95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0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8575E-ACB9-4482-8D49-4E629E95C8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Sorting algorithm</a:t>
            </a:r>
            <a:r>
              <a:rPr lang="en-US" baseline="0" dirty="0" smtClean="0"/>
              <a:t> and machine learning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Physical systems/process models (flash, column, heat exchanger).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This graph</a:t>
            </a:r>
            <a:br>
              <a:rPr lang="en-US" baseline="0" dirty="0" smtClean="0"/>
            </a:br>
            <a:r>
              <a:rPr lang="en-US" baseline="0" dirty="0" smtClean="0"/>
              <a:t>- Need for Jacobians: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8575E-ACB9-4482-8D49-4E629E95C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8575E-ACB9-4482-8D49-4E629E95C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8575E-ACB9-4482-8D49-4E629E95C8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3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8575E-ACB9-4482-8D49-4E629E95C8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8575E-ACB9-4482-8D49-4E629E95C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85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73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F4A746-5D1D-456E-8E44-1BB1B35A848F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7F331-C970-4D95-9C9D-C28EC0D1167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121D93-430F-4701-AF0C-805B3A3BA4E2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 b="1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8CAAC8-BF00-495D-BDF0-41FA178E987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440CB9-86B5-441D-9666-ACE8F6CAB6F5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7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87409-9EA5-4E63-8A9B-FA991050F3AB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9DE071-487F-438D-AD19-11C554875CD7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3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F1005C-A8D1-4948-A3BD-7D98B073C39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FD4B31-6545-44BC-8936-A0EC943C4CED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867AB-D390-4FA1-BEA9-DC0653B0A229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9049"/>
            <a:ext cx="12192000" cy="690301"/>
          </a:xfrm>
          <a:prstGeom prst="rect">
            <a:avLst/>
          </a:prstGeom>
          <a:solidFill>
            <a:srgbClr val="285790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0" y="28943"/>
            <a:ext cx="10515600" cy="69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353" y="1059270"/>
            <a:ext cx="11458303" cy="509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149" y="666837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8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Tx/>
        <a:buBlip>
          <a:blip r:embed="rId13"/>
        </a:buBlip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Tx/>
        <a:buBlip>
          <a:blip r:embed="rId13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Tx/>
        <a:buBlip>
          <a:blip r:embed="rId13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10.wmf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.png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8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21.wmf"/><Relationship Id="rId15" Type="http://schemas.openxmlformats.org/officeDocument/2006/relationships/image" Target="../media/image34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4.png"/><Relationship Id="rId18" Type="http://schemas.openxmlformats.org/officeDocument/2006/relationships/image" Target="../media/image45.png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image" Target="../media/image40.e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33.bin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15" Type="http://schemas.openxmlformats.org/officeDocument/2006/relationships/image" Target="../media/image39.wmf"/><Relationship Id="rId23" Type="http://schemas.openxmlformats.org/officeDocument/2006/relationships/image" Target="../media/image47.png"/><Relationship Id="rId10" Type="http://schemas.openxmlformats.org/officeDocument/2006/relationships/image" Target="../media/image37.wmf"/><Relationship Id="rId19" Type="http://schemas.openxmlformats.org/officeDocument/2006/relationships/image" Target="../media/image46.png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4.bin"/><Relationship Id="rId22" Type="http://schemas.openxmlformats.org/officeDocument/2006/relationships/image" Target="../media/image41.wmf"/><Relationship Id="rId27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943" y="726547"/>
            <a:ext cx="10670420" cy="1554402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srgbClr val="3069AE"/>
                </a:solidFill>
              </a:rPr>
              <a:t>Automatic differentiation methods</a:t>
            </a:r>
            <a:br>
              <a:rPr lang="en-US" sz="5400" dirty="0">
                <a:solidFill>
                  <a:srgbClr val="3069AE"/>
                </a:solidFill>
              </a:rPr>
            </a:br>
            <a:r>
              <a:rPr lang="en-US" sz="5400" dirty="0">
                <a:solidFill>
                  <a:srgbClr val="3069AE"/>
                </a:solidFill>
              </a:rPr>
              <a:t>for </a:t>
            </a:r>
            <a:r>
              <a:rPr lang="en-US" sz="5400" dirty="0" err="1">
                <a:solidFill>
                  <a:srgbClr val="3069AE"/>
                </a:solidFill>
              </a:rPr>
              <a:t>nonsmooth</a:t>
            </a:r>
            <a:r>
              <a:rPr lang="en-US" sz="5400" dirty="0">
                <a:solidFill>
                  <a:srgbClr val="3069AE"/>
                </a:solidFill>
              </a:rPr>
              <a:t> functions</a:t>
            </a:r>
            <a:br>
              <a:rPr lang="en-US" sz="5400" dirty="0">
                <a:solidFill>
                  <a:srgbClr val="3069AE"/>
                </a:solidFill>
              </a:rPr>
            </a:br>
            <a:r>
              <a:rPr lang="en-US" sz="5400" dirty="0">
                <a:solidFill>
                  <a:srgbClr val="3069AE"/>
                </a:solidFill>
              </a:rPr>
              <a:t/>
            </a:r>
            <a:br>
              <a:rPr lang="en-US" sz="5400" dirty="0">
                <a:solidFill>
                  <a:srgbClr val="3069AE"/>
                </a:solidFill>
              </a:rPr>
            </a:br>
            <a:endParaRPr lang="en-US" sz="2000" dirty="0">
              <a:solidFill>
                <a:srgbClr val="3069A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153" y="4621648"/>
            <a:ext cx="9144000" cy="480105"/>
          </a:xfrm>
        </p:spPr>
        <p:txBody>
          <a:bodyPr/>
          <a:lstStyle/>
          <a:p>
            <a:r>
              <a:rPr lang="en-US" b="1" dirty="0"/>
              <a:t>Suzane </a:t>
            </a:r>
            <a:r>
              <a:rPr lang="en-US" b="1" dirty="0" smtClean="0"/>
              <a:t>Cavalcanti and Caroline Nielsen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6733" y="5407583"/>
            <a:ext cx="9144000" cy="205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3397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18.337: Modern Numerical Computing</a:t>
            </a:r>
          </a:p>
          <a:p>
            <a:pPr lvl="0" defTabSz="3397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Massachusetts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Institute of Technology</a:t>
            </a:r>
          </a:p>
          <a:p>
            <a:pPr lvl="0" defTabSz="3397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lvl="0" defTabSz="3397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December 12,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2018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56733" y="4483425"/>
            <a:ext cx="94807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5" descr="Image result for nonsmooth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24" y="2451192"/>
            <a:ext cx="4127671" cy="17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0" y="28943"/>
            <a:ext cx="11155370" cy="697267"/>
          </a:xfrm>
        </p:spPr>
        <p:txBody>
          <a:bodyPr>
            <a:normAutofit/>
          </a:bodyPr>
          <a:lstStyle/>
          <a:p>
            <a:r>
              <a:rPr lang="en-US" dirty="0" smtClean="0"/>
              <a:t>Nonsmooth functions: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05263" y="6437608"/>
            <a:ext cx="546463" cy="365125"/>
          </a:xfrm>
          <a:prstGeom prst="rect">
            <a:avLst/>
          </a:prstGeom>
        </p:spPr>
        <p:txBody>
          <a:bodyPr/>
          <a:lstStyle/>
          <a:p>
            <a:fld id="{D9941CB0-55F6-4CCD-8AA3-937B39538576}" type="slidenum">
              <a:rPr lang="en-US" smtClean="0"/>
              <a:t>2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-899044" y="1125204"/>
            <a:ext cx="9538736" cy="27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b="1" dirty="0" smtClean="0"/>
              <a:t>Physical systems with multiple regimes of operation</a:t>
            </a:r>
            <a:endParaRPr lang="en-US" sz="2000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9465949" y="1065628"/>
            <a:ext cx="2022216" cy="3973305"/>
            <a:chOff x="8815315" y="660350"/>
            <a:chExt cx="2889948" cy="5639136"/>
          </a:xfrm>
        </p:grpSpPr>
        <p:sp>
          <p:nvSpPr>
            <p:cNvPr id="61" name="Flowchart: Terminator 60"/>
            <p:cNvSpPr/>
            <p:nvPr/>
          </p:nvSpPr>
          <p:spPr bwMode="auto">
            <a:xfrm rot="5400000">
              <a:off x="8219113" y="2813336"/>
              <a:ext cx="5181600" cy="1790700"/>
            </a:xfrm>
            <a:prstGeom prst="flowChartTermina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62" name="Flowchart: Process 61"/>
            <p:cNvSpPr/>
            <p:nvPr/>
          </p:nvSpPr>
          <p:spPr bwMode="auto">
            <a:xfrm>
              <a:off x="10114097" y="1756947"/>
              <a:ext cx="1447800" cy="22522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10114097" y="5918483"/>
              <a:ext cx="1447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Flowchart: Process 63"/>
            <p:cNvSpPr/>
            <p:nvPr/>
          </p:nvSpPr>
          <p:spPr bwMode="auto">
            <a:xfrm>
              <a:off x="10114097" y="2454036"/>
              <a:ext cx="1447800" cy="22522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65" name="Flowchart: Process 64"/>
            <p:cNvSpPr/>
            <p:nvPr/>
          </p:nvSpPr>
          <p:spPr bwMode="auto">
            <a:xfrm>
              <a:off x="10114097" y="3165804"/>
              <a:ext cx="1447800" cy="22522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66" name="Flowchart: Process 65"/>
            <p:cNvSpPr/>
            <p:nvPr/>
          </p:nvSpPr>
          <p:spPr bwMode="auto">
            <a:xfrm>
              <a:off x="10114097" y="3845255"/>
              <a:ext cx="1447800" cy="22522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10114097" y="4548864"/>
              <a:ext cx="1447800" cy="22522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68" name="Flowchart: Process 67"/>
            <p:cNvSpPr/>
            <p:nvPr/>
          </p:nvSpPr>
          <p:spPr bwMode="auto">
            <a:xfrm>
              <a:off x="10114097" y="5204155"/>
              <a:ext cx="1447800" cy="22522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69" name="Right Arrow 68"/>
            <p:cNvSpPr/>
            <p:nvPr/>
          </p:nvSpPr>
          <p:spPr bwMode="auto">
            <a:xfrm rot="5400000">
              <a:off x="10317631" y="2066156"/>
              <a:ext cx="342232" cy="3048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0" name="Right Arrow 69"/>
            <p:cNvSpPr/>
            <p:nvPr/>
          </p:nvSpPr>
          <p:spPr bwMode="auto">
            <a:xfrm>
              <a:off x="9219316" y="4442064"/>
              <a:ext cx="841298" cy="457200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1" name="Right Arrow 70"/>
            <p:cNvSpPr/>
            <p:nvPr/>
          </p:nvSpPr>
          <p:spPr bwMode="auto">
            <a:xfrm rot="5400000">
              <a:off x="10317631" y="4841228"/>
              <a:ext cx="342232" cy="3048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2" name="Right Arrow 71"/>
            <p:cNvSpPr/>
            <p:nvPr/>
          </p:nvSpPr>
          <p:spPr bwMode="auto">
            <a:xfrm rot="5400000">
              <a:off x="10317631" y="5501294"/>
              <a:ext cx="342232" cy="3048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3" name="Right Arrow 72"/>
            <p:cNvSpPr/>
            <p:nvPr/>
          </p:nvSpPr>
          <p:spPr bwMode="auto">
            <a:xfrm rot="16200000">
              <a:off x="10996513" y="2056886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4" name="Right Arrow 73"/>
            <p:cNvSpPr/>
            <p:nvPr/>
          </p:nvSpPr>
          <p:spPr bwMode="auto">
            <a:xfrm rot="16200000">
              <a:off x="10991710" y="2762344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5" name="Right Arrow 74"/>
            <p:cNvSpPr/>
            <p:nvPr/>
          </p:nvSpPr>
          <p:spPr bwMode="auto">
            <a:xfrm rot="16200000">
              <a:off x="10999606" y="3463393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6" name="Bent Arrow 75"/>
            <p:cNvSpPr/>
            <p:nvPr/>
          </p:nvSpPr>
          <p:spPr bwMode="auto">
            <a:xfrm rot="5400000">
              <a:off x="10009631" y="1073208"/>
              <a:ext cx="562862" cy="652217"/>
            </a:xfrm>
            <a:prstGeom prst="ben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7" name="Right Arrow 76"/>
            <p:cNvSpPr/>
            <p:nvPr/>
          </p:nvSpPr>
          <p:spPr bwMode="auto">
            <a:xfrm rot="16200000">
              <a:off x="11012084" y="1316306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8" name="Right Arrow 77"/>
            <p:cNvSpPr/>
            <p:nvPr/>
          </p:nvSpPr>
          <p:spPr bwMode="auto">
            <a:xfrm rot="16200000">
              <a:off x="10999606" y="4827444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79" name="Right Arrow 78"/>
            <p:cNvSpPr/>
            <p:nvPr/>
          </p:nvSpPr>
          <p:spPr bwMode="auto">
            <a:xfrm rot="16200000">
              <a:off x="10991710" y="5517211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80" name="Right Arrow 79"/>
            <p:cNvSpPr/>
            <p:nvPr/>
          </p:nvSpPr>
          <p:spPr bwMode="auto">
            <a:xfrm rot="16200000">
              <a:off x="10999606" y="4140922"/>
              <a:ext cx="342232" cy="304800"/>
            </a:xfrm>
            <a:prstGeom prst="rightArrow">
              <a:avLst/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81" name="Right Arrow 80"/>
            <p:cNvSpPr/>
            <p:nvPr/>
          </p:nvSpPr>
          <p:spPr bwMode="auto">
            <a:xfrm rot="10800000">
              <a:off x="9510289" y="5946151"/>
              <a:ext cx="841298" cy="30105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82" name="Bent Arrow 81"/>
            <p:cNvSpPr/>
            <p:nvPr/>
          </p:nvSpPr>
          <p:spPr bwMode="auto">
            <a:xfrm flipH="1">
              <a:off x="9964954" y="693936"/>
              <a:ext cx="1304434" cy="434003"/>
            </a:xfrm>
            <a:prstGeom prst="bentArrow">
              <a:avLst>
                <a:gd name="adj1" fmla="val 25000"/>
                <a:gd name="adj2" fmla="val 20318"/>
                <a:gd name="adj3" fmla="val 25000"/>
                <a:gd name="adj4" fmla="val 43750"/>
              </a:avLst>
            </a:prstGeom>
            <a:solidFill>
              <a:srgbClr val="FFC9C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83" name="Flowchart: Alternate Process 82"/>
            <p:cNvSpPr/>
            <p:nvPr/>
          </p:nvSpPr>
          <p:spPr bwMode="auto">
            <a:xfrm>
              <a:off x="9565267" y="706285"/>
              <a:ext cx="358868" cy="591305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  <p:sp>
          <p:nvSpPr>
            <p:cNvPr id="84" name="Right Arrow 83"/>
            <p:cNvSpPr/>
            <p:nvPr/>
          </p:nvSpPr>
          <p:spPr bwMode="auto">
            <a:xfrm rot="10800000">
              <a:off x="8815315" y="660350"/>
              <a:ext cx="694973" cy="30105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77" charset="0"/>
              </a:endParaRPr>
            </a:p>
          </p:txBody>
        </p:sp>
      </p:grpSp>
      <p:pic>
        <p:nvPicPr>
          <p:cNvPr id="145861" name="Picture 453" descr="Image result for heat exchan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1" y="1744265"/>
            <a:ext cx="3135144" cy="189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ontent Placeholder 2"/>
          <p:cNvSpPr txBox="1">
            <a:spLocks/>
          </p:cNvSpPr>
          <p:nvPr/>
        </p:nvSpPr>
        <p:spPr>
          <a:xfrm>
            <a:off x="109326" y="4355091"/>
            <a:ext cx="3598985" cy="49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b="1" dirty="0" smtClean="0"/>
              <a:t>Sorting algorithms</a:t>
            </a:r>
            <a:endParaRPr lang="en-US" sz="20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110" y="4823772"/>
            <a:ext cx="2362222" cy="1662079"/>
          </a:xfrm>
          <a:prstGeom prst="rect">
            <a:avLst/>
          </a:prstGeom>
        </p:spPr>
      </p:pic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5462"/>
              </p:ext>
            </p:extLst>
          </p:nvPr>
        </p:nvGraphicFramePr>
        <p:xfrm>
          <a:off x="4153382" y="2852698"/>
          <a:ext cx="2400801" cy="47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1" name="Equation" r:id="rId7" imgW="1511280" imgH="317160" progId="Equation.DSMT4">
                  <p:embed/>
                </p:oleObj>
              </mc:Choice>
              <mc:Fallback>
                <p:oleObj name="Equation" r:id="rId7" imgW="1511280" imgH="317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3382" y="2852698"/>
                        <a:ext cx="2400801" cy="47492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36482"/>
              </p:ext>
            </p:extLst>
          </p:nvPr>
        </p:nvGraphicFramePr>
        <p:xfrm>
          <a:off x="3704866" y="3274519"/>
          <a:ext cx="4508530" cy="50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2" name="Equation" r:id="rId9" imgW="3187440" imgH="355320" progId="Equation.DSMT4">
                  <p:embed/>
                </p:oleObj>
              </mc:Choice>
              <mc:Fallback>
                <p:oleObj name="Equation" r:id="rId9" imgW="3187440" imgH="355320" progId="Equation.DSMT4">
                  <p:embed/>
                  <p:pic>
                    <p:nvPicPr>
                      <p:cNvPr id="81" name="Object 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4866" y="3274519"/>
                        <a:ext cx="4508530" cy="502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60231"/>
              </p:ext>
            </p:extLst>
          </p:nvPr>
        </p:nvGraphicFramePr>
        <p:xfrm>
          <a:off x="6479759" y="1675560"/>
          <a:ext cx="3305498" cy="65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3" name="Equation" r:id="rId11" imgW="2286000" imgH="457200" progId="Equation.DSMT4">
                  <p:embed/>
                </p:oleObj>
              </mc:Choice>
              <mc:Fallback>
                <p:oleObj name="Equation" r:id="rId11" imgW="2286000" imgH="457200" progId="Equation.DSMT4">
                  <p:embed/>
                  <p:pic>
                    <p:nvPicPr>
                      <p:cNvPr id="103" name="Object 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9759" y="1675560"/>
                        <a:ext cx="3305498" cy="65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Arrow Connector 4"/>
          <p:cNvCxnSpPr>
            <a:cxnSpLocks noChangeShapeType="1"/>
          </p:cNvCxnSpPr>
          <p:nvPr/>
        </p:nvCxnSpPr>
        <p:spPr bwMode="auto">
          <a:xfrm flipV="1">
            <a:off x="7683577" y="5133516"/>
            <a:ext cx="0" cy="1372114"/>
          </a:xfrm>
          <a:prstGeom prst="straightConnector1">
            <a:avLst/>
          </a:prstGeom>
          <a:noFill/>
          <a:ln w="12700">
            <a:solidFill>
              <a:srgbClr val="001D7A"/>
            </a:solidFill>
            <a:round/>
            <a:headEnd/>
            <a:tailEnd type="arrow" w="med" len="med"/>
          </a:ln>
        </p:spPr>
      </p:cxnSp>
      <p:cxnSp>
        <p:nvCxnSpPr>
          <p:cNvPr id="100" name="Straight Arrow Connector 5"/>
          <p:cNvCxnSpPr>
            <a:cxnSpLocks noChangeShapeType="1"/>
          </p:cNvCxnSpPr>
          <p:nvPr/>
        </p:nvCxnSpPr>
        <p:spPr bwMode="auto">
          <a:xfrm>
            <a:off x="6662272" y="6292636"/>
            <a:ext cx="2141762" cy="0"/>
          </a:xfrm>
          <a:prstGeom prst="straightConnector1">
            <a:avLst/>
          </a:prstGeom>
          <a:noFill/>
          <a:ln w="12700">
            <a:solidFill>
              <a:srgbClr val="001D7A"/>
            </a:solidFill>
            <a:round/>
            <a:headEnd/>
            <a:tailEnd type="arrow" w="med" len="med"/>
          </a:ln>
        </p:spPr>
      </p:cxnSp>
      <p:cxnSp>
        <p:nvCxnSpPr>
          <p:cNvPr id="101" name="Straight Connector 8"/>
          <p:cNvCxnSpPr>
            <a:cxnSpLocks noChangeShapeType="1"/>
          </p:cNvCxnSpPr>
          <p:nvPr/>
        </p:nvCxnSpPr>
        <p:spPr bwMode="auto">
          <a:xfrm flipV="1">
            <a:off x="7684560" y="4974722"/>
            <a:ext cx="1041972" cy="1307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2" name="Straight Connector 9"/>
          <p:cNvCxnSpPr>
            <a:cxnSpLocks noChangeShapeType="1"/>
          </p:cNvCxnSpPr>
          <p:nvPr/>
        </p:nvCxnSpPr>
        <p:spPr bwMode="auto">
          <a:xfrm flipH="1">
            <a:off x="6563121" y="6279001"/>
            <a:ext cx="1115289" cy="1363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93137"/>
              </p:ext>
            </p:extLst>
          </p:nvPr>
        </p:nvGraphicFramePr>
        <p:xfrm>
          <a:off x="5388123" y="4990808"/>
          <a:ext cx="1784801" cy="37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4" name="Equation" r:id="rId13" imgW="1079280" imgH="203040" progId="Equation.DSMT4">
                  <p:embed/>
                </p:oleObj>
              </mc:Choice>
              <mc:Fallback>
                <p:oleObj name="Equation" r:id="rId13" imgW="1079280" imgH="20304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8123" y="4990808"/>
                        <a:ext cx="1784801" cy="37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Content Placeholder 2"/>
          <p:cNvSpPr txBox="1">
            <a:spLocks/>
          </p:cNvSpPr>
          <p:nvPr/>
        </p:nvSpPr>
        <p:spPr>
          <a:xfrm>
            <a:off x="4330099" y="4368246"/>
            <a:ext cx="4010023" cy="367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b="1" dirty="0" smtClean="0"/>
              <a:t>Machine learning: </a:t>
            </a:r>
            <a:r>
              <a:rPr lang="en-US" sz="2000" b="1" dirty="0" err="1" smtClean="0"/>
              <a:t>ReLU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25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90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29" y="28943"/>
            <a:ext cx="10643137" cy="718379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1</a:t>
            </a:r>
            <a:r>
              <a:rPr lang="en-US" baseline="30000" dirty="0" smtClean="0"/>
              <a:t>st</a:t>
            </a:r>
            <a:r>
              <a:rPr lang="en-US" dirty="0" smtClean="0"/>
              <a:t> derivatives for </a:t>
            </a:r>
            <a:r>
              <a:rPr lang="en-US" dirty="0" err="1" smtClean="0"/>
              <a:t>nonsmooth</a:t>
            </a:r>
            <a:r>
              <a:rPr lang="en-US" dirty="0" smtClean="0"/>
              <a:t> functions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52629" y="965539"/>
            <a:ext cx="466" cy="542395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8478"/>
              </p:ext>
            </p:extLst>
          </p:nvPr>
        </p:nvGraphicFramePr>
        <p:xfrm>
          <a:off x="7601195" y="987375"/>
          <a:ext cx="3609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0" name="Equation" r:id="rId4" imgW="1828800" imgH="228600" progId="Equation.DSMT4">
                  <p:embed/>
                </p:oleObj>
              </mc:Choice>
              <mc:Fallback>
                <p:oleObj name="Equation" r:id="rId4" imgW="18288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1195" y="987375"/>
                        <a:ext cx="36099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942508"/>
              </p:ext>
            </p:extLst>
          </p:nvPr>
        </p:nvGraphicFramePr>
        <p:xfrm>
          <a:off x="4786907" y="1103538"/>
          <a:ext cx="1247727" cy="48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1" name="Equation" r:id="rId6" imgW="520560" imgH="203040" progId="Equation.DSMT4">
                  <p:embed/>
                </p:oleObj>
              </mc:Choice>
              <mc:Fallback>
                <p:oleObj name="Equation" r:id="rId6" imgW="52056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6907" y="1103538"/>
                        <a:ext cx="1247727" cy="48791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58"/>
          <p:cNvSpPr txBox="1"/>
          <p:nvPr/>
        </p:nvSpPr>
        <p:spPr>
          <a:xfrm>
            <a:off x="412009" y="6572641"/>
            <a:ext cx="5226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b="0" dirty="0">
                <a:latin typeface="Times" panose="02020603050405020304" pitchFamily="18" charset="0"/>
                <a:cs typeface="Times" panose="02020603050405020304" pitchFamily="18" charset="0"/>
              </a:rPr>
              <a:t>K. A. Khan, and P. I. Barton. </a:t>
            </a:r>
            <a:r>
              <a:rPr lang="en-US" sz="1000" dirty="0">
                <a:latin typeface="Times" panose="02020603050405020304" pitchFamily="18" charset="0"/>
                <a:cs typeface="Times" panose="02020603050405020304" pitchFamily="18" charset="0"/>
              </a:rPr>
              <a:t>Optimization Methods and Software</a:t>
            </a:r>
            <a:r>
              <a:rPr lang="en-US" sz="1000" b="0" dirty="0">
                <a:latin typeface="Times" panose="02020603050405020304" pitchFamily="18" charset="0"/>
                <a:cs typeface="Times" panose="02020603050405020304" pitchFamily="18" charset="0"/>
              </a:rPr>
              <a:t>. 30(6):1185-1212, </a:t>
            </a:r>
            <a:r>
              <a:rPr lang="en-US" sz="1000" b="0" dirty="0" smtClean="0">
                <a:latin typeface="Times" panose="02020603050405020304" pitchFamily="18" charset="0"/>
                <a:cs typeface="Times" panose="02020603050405020304" pitchFamily="18" charset="0"/>
              </a:rPr>
              <a:t>2015.</a:t>
            </a:r>
            <a:endParaRPr lang="en-US" sz="10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286197" y="1064782"/>
            <a:ext cx="4882824" cy="527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</a:p>
        </p:txBody>
      </p:sp>
      <p:sp>
        <p:nvSpPr>
          <p:cNvPr id="41" name="Freeform 40"/>
          <p:cNvSpPr/>
          <p:nvPr/>
        </p:nvSpPr>
        <p:spPr bwMode="auto">
          <a:xfrm flipH="1">
            <a:off x="9087791" y="1524361"/>
            <a:ext cx="487516" cy="1670882"/>
          </a:xfrm>
          <a:custGeom>
            <a:avLst/>
            <a:gdLst>
              <a:gd name="connsiteX0" fmla="*/ 0 w 2298700"/>
              <a:gd name="connsiteY0" fmla="*/ 132661 h 2571061"/>
              <a:gd name="connsiteX1" fmla="*/ 1092200 w 2298700"/>
              <a:gd name="connsiteY1" fmla="*/ 208861 h 2571061"/>
              <a:gd name="connsiteX2" fmla="*/ 1574800 w 2298700"/>
              <a:gd name="connsiteY2" fmla="*/ 2101161 h 2571061"/>
              <a:gd name="connsiteX3" fmla="*/ 2298700 w 2298700"/>
              <a:gd name="connsiteY3" fmla="*/ 2571061 h 257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8700" h="2571061">
                <a:moveTo>
                  <a:pt x="0" y="132661"/>
                </a:moveTo>
                <a:cubicBezTo>
                  <a:pt x="414866" y="6719"/>
                  <a:pt x="829733" y="-119222"/>
                  <a:pt x="1092200" y="208861"/>
                </a:cubicBezTo>
                <a:cubicBezTo>
                  <a:pt x="1354667" y="536944"/>
                  <a:pt x="1373717" y="1707461"/>
                  <a:pt x="1574800" y="2101161"/>
                </a:cubicBezTo>
                <a:cubicBezTo>
                  <a:pt x="1775883" y="2494861"/>
                  <a:pt x="2037291" y="2532961"/>
                  <a:pt x="2298700" y="257106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>
            <a:off x="8319936" y="2338548"/>
            <a:ext cx="1885937" cy="45719"/>
          </a:xfrm>
          <a:custGeom>
            <a:avLst/>
            <a:gdLst>
              <a:gd name="connsiteX0" fmla="*/ 0 w 3746500"/>
              <a:gd name="connsiteY0" fmla="*/ 861268 h 861268"/>
              <a:gd name="connsiteX1" fmla="*/ 647700 w 3746500"/>
              <a:gd name="connsiteY1" fmla="*/ 48468 h 861268"/>
              <a:gd name="connsiteX2" fmla="*/ 3746500 w 3746500"/>
              <a:gd name="connsiteY2" fmla="*/ 162768 h 86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0" h="861268">
                <a:moveTo>
                  <a:pt x="0" y="861268"/>
                </a:moveTo>
                <a:cubicBezTo>
                  <a:pt x="11641" y="513076"/>
                  <a:pt x="23283" y="164885"/>
                  <a:pt x="647700" y="48468"/>
                </a:cubicBezTo>
                <a:cubicBezTo>
                  <a:pt x="1272117" y="-67949"/>
                  <a:pt x="2509308" y="47409"/>
                  <a:pt x="3746500" y="16276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707589"/>
              </p:ext>
            </p:extLst>
          </p:nvPr>
        </p:nvGraphicFramePr>
        <p:xfrm>
          <a:off x="8638548" y="1784930"/>
          <a:ext cx="535243" cy="43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2" name="Equation" r:id="rId9" imgW="215640" imgH="190440" progId="Equation.DSMT4">
                  <p:embed/>
                </p:oleObj>
              </mc:Choice>
              <mc:Fallback>
                <p:oleObj name="Equation" r:id="rId9" imgW="215640" imgH="19044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38548" y="1784930"/>
                        <a:ext cx="535243" cy="43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74189"/>
              </p:ext>
            </p:extLst>
          </p:nvPr>
        </p:nvGraphicFramePr>
        <p:xfrm>
          <a:off x="9476018" y="1745498"/>
          <a:ext cx="615427" cy="44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3" name="Equation" r:id="rId11" imgW="241200" imgH="190440" progId="Equation.DSMT4">
                  <p:embed/>
                </p:oleObj>
              </mc:Choice>
              <mc:Fallback>
                <p:oleObj name="Equation" r:id="rId11" imgW="241200" imgH="19044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6018" y="1745498"/>
                        <a:ext cx="615427" cy="44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80636"/>
              </p:ext>
            </p:extLst>
          </p:nvPr>
        </p:nvGraphicFramePr>
        <p:xfrm>
          <a:off x="9476018" y="2464387"/>
          <a:ext cx="579631" cy="43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4" name="Equation" r:id="rId13" imgW="228600" imgH="190440" progId="Equation.DSMT4">
                  <p:embed/>
                </p:oleObj>
              </mc:Choice>
              <mc:Fallback>
                <p:oleObj name="Equation" r:id="rId13" imgW="228600" imgH="19044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76018" y="2464387"/>
                        <a:ext cx="579631" cy="43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14048"/>
              </p:ext>
            </p:extLst>
          </p:nvPr>
        </p:nvGraphicFramePr>
        <p:xfrm>
          <a:off x="8537537" y="2489369"/>
          <a:ext cx="601190" cy="43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5" name="Equation" r:id="rId15" imgW="241200" imgH="190440" progId="Equation.DSMT4">
                  <p:embed/>
                </p:oleObj>
              </mc:Choice>
              <mc:Fallback>
                <p:oleObj name="Equation" r:id="rId15" imgW="241200" imgH="19044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37537" y="2489369"/>
                        <a:ext cx="601190" cy="43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H="1" flipV="1">
            <a:off x="9406183" y="2512368"/>
            <a:ext cx="484712" cy="435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421928" y="1926872"/>
            <a:ext cx="523081" cy="323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562909" y="1935065"/>
            <a:ext cx="561885" cy="278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562909" y="2512368"/>
            <a:ext cx="561885" cy="363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-956881" y="1168361"/>
            <a:ext cx="6805920" cy="33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Steady state model simulation:</a:t>
            </a:r>
            <a:endParaRPr lang="en-US" sz="2000" b="1" dirty="0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820981"/>
              </p:ext>
            </p:extLst>
          </p:nvPr>
        </p:nvGraphicFramePr>
        <p:xfrm>
          <a:off x="7214942" y="3428279"/>
          <a:ext cx="4752976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6" name="Equation" r:id="rId17" imgW="2666880" imgH="279360" progId="Equation.DSMT4">
                  <p:embed/>
                </p:oleObj>
              </mc:Choice>
              <mc:Fallback>
                <p:oleObj name="Equation" r:id="rId17" imgW="2666880" imgH="27936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14942" y="3428279"/>
                        <a:ext cx="4752976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59011"/>
              </p:ext>
            </p:extLst>
          </p:nvPr>
        </p:nvGraphicFramePr>
        <p:xfrm>
          <a:off x="7796847" y="4531071"/>
          <a:ext cx="29321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7" name="Equation" r:id="rId19" imgW="1346040" imgH="241200" progId="Equation.DSMT4">
                  <p:embed/>
                </p:oleObj>
              </mc:Choice>
              <mc:Fallback>
                <p:oleObj name="Equation" r:id="rId19" imgW="1346040" imgH="241200" progId="Equation.DSMT4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96847" y="4531071"/>
                        <a:ext cx="293211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Content Placeholder 2"/>
          <p:cNvSpPr txBox="1">
            <a:spLocks/>
          </p:cNvSpPr>
          <p:nvPr/>
        </p:nvSpPr>
        <p:spPr>
          <a:xfrm>
            <a:off x="360166" y="1955190"/>
            <a:ext cx="3855584" cy="457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Solve with Newton methods…</a:t>
            </a:r>
            <a:endParaRPr lang="en-US" sz="2000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71177"/>
              </p:ext>
            </p:extLst>
          </p:nvPr>
        </p:nvGraphicFramePr>
        <p:xfrm>
          <a:off x="4302899" y="2254608"/>
          <a:ext cx="2435179" cy="389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8" name="Equation" r:id="rId21" imgW="1269720" imgH="203040" progId="Equation.DSMT4">
                  <p:embed/>
                </p:oleObj>
              </mc:Choice>
              <mc:Fallback>
                <p:oleObj name="Equation" r:id="rId21" imgW="1269720" imgH="203040" progId="Equation.DSMT4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02899" y="2254608"/>
                        <a:ext cx="2435179" cy="389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Content Placeholder 2"/>
          <p:cNvSpPr txBox="1">
            <a:spLocks/>
          </p:cNvSpPr>
          <p:nvPr/>
        </p:nvSpPr>
        <p:spPr>
          <a:xfrm>
            <a:off x="350183" y="3416266"/>
            <a:ext cx="6369366" cy="34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B-</a:t>
            </a:r>
            <a:r>
              <a:rPr lang="en-US" sz="2000" dirty="0" err="1" smtClean="0"/>
              <a:t>subdifferential</a:t>
            </a:r>
            <a:r>
              <a:rPr lang="en-US" sz="2000" dirty="0" smtClean="0"/>
              <a:t>: the set of limiting Jacobians…</a:t>
            </a:r>
            <a:endParaRPr lang="en-US" sz="2000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3754779" y="3813472"/>
            <a:ext cx="3531418" cy="350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…how to compute them?</a:t>
            </a: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96644" y="4455064"/>
            <a:ext cx="6369366" cy="34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The LD-derivative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412009" y="5826722"/>
            <a:ext cx="3563962" cy="434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Nonsmooth “derivative” </a:t>
            </a:r>
            <a:r>
              <a:rPr lang="en-US" sz="2000" dirty="0"/>
              <a:t>rules</a:t>
            </a:r>
          </a:p>
        </p:txBody>
      </p:sp>
      <p:sp>
        <p:nvSpPr>
          <p:cNvPr id="68" name="Flowchart: Alternate Process 67"/>
          <p:cNvSpPr/>
          <p:nvPr/>
        </p:nvSpPr>
        <p:spPr bwMode="auto">
          <a:xfrm>
            <a:off x="4786907" y="5168948"/>
            <a:ext cx="1811207" cy="7877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4725090" y="5230938"/>
            <a:ext cx="1963065" cy="434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Automatic computation</a:t>
            </a:r>
          </a:p>
        </p:txBody>
      </p:sp>
      <p:sp>
        <p:nvSpPr>
          <p:cNvPr id="70" name="Right Arrow 69"/>
          <p:cNvSpPr/>
          <p:nvPr/>
        </p:nvSpPr>
        <p:spPr bwMode="auto">
          <a:xfrm rot="653790">
            <a:off x="3996533" y="5141161"/>
            <a:ext cx="561061" cy="323925"/>
          </a:xfrm>
          <a:prstGeom prst="rightArrow">
            <a:avLst/>
          </a:prstGeom>
          <a:solidFill>
            <a:srgbClr val="3069AE"/>
          </a:solidFill>
          <a:ln w="12700" cap="flat" cmpd="sng" algn="ctr">
            <a:solidFill>
              <a:srgbClr val="92547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77" charset="0"/>
            </a:endParaRPr>
          </a:p>
        </p:txBody>
      </p:sp>
      <p:sp>
        <p:nvSpPr>
          <p:cNvPr id="77" name="Right Arrow 76"/>
          <p:cNvSpPr/>
          <p:nvPr/>
        </p:nvSpPr>
        <p:spPr bwMode="auto">
          <a:xfrm rot="20946210" flipV="1">
            <a:off x="4004924" y="5760132"/>
            <a:ext cx="553136" cy="318255"/>
          </a:xfrm>
          <a:prstGeom prst="rightArrow">
            <a:avLst/>
          </a:prstGeom>
          <a:solidFill>
            <a:srgbClr val="3069AE"/>
          </a:solidFill>
          <a:ln w="12700" cap="flat" cmpd="sng" algn="ctr">
            <a:solidFill>
              <a:srgbClr val="92547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77" charset="0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85091"/>
              </p:ext>
            </p:extLst>
          </p:nvPr>
        </p:nvGraphicFramePr>
        <p:xfrm>
          <a:off x="9842712" y="5670041"/>
          <a:ext cx="1163954" cy="37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69" name="Equation" r:id="rId23" imgW="634680" imgH="203040" progId="Equation.DSMT4">
                  <p:embed/>
                </p:oleObj>
              </mc:Choice>
              <mc:Fallback>
                <p:oleObj name="Equation" r:id="rId23" imgW="634680" imgH="203040" progId="Equation.DSMT4">
                  <p:embed/>
                  <p:pic>
                    <p:nvPicPr>
                      <p:cNvPr id="61" name="Object 6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42712" y="5670041"/>
                        <a:ext cx="1163954" cy="371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10041"/>
              </p:ext>
            </p:extLst>
          </p:nvPr>
        </p:nvGraphicFramePr>
        <p:xfrm>
          <a:off x="8954358" y="6082399"/>
          <a:ext cx="3041036" cy="40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70" name="Equation" r:id="rId25" imgW="1726920" imgH="228600" progId="Equation.DSMT4">
                  <p:embed/>
                </p:oleObj>
              </mc:Choice>
              <mc:Fallback>
                <p:oleObj name="Equation" r:id="rId25" imgW="1726920" imgH="228600" progId="Equation.DSMT4">
                  <p:embed/>
                  <p:pic>
                    <p:nvPicPr>
                      <p:cNvPr id="62" name="Object 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954358" y="6082399"/>
                        <a:ext cx="3041036" cy="40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Content Placeholder 2"/>
          <p:cNvSpPr txBox="1">
            <a:spLocks/>
          </p:cNvSpPr>
          <p:nvPr/>
        </p:nvSpPr>
        <p:spPr>
          <a:xfrm>
            <a:off x="7195585" y="5236875"/>
            <a:ext cx="1668386" cy="572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Directions matrix</a:t>
            </a:r>
            <a:endParaRPr lang="en-US" sz="18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8469781" y="4951004"/>
            <a:ext cx="135511" cy="277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/>
          <p:cNvSpPr txBox="1">
            <a:spLocks/>
          </p:cNvSpPr>
          <p:nvPr/>
        </p:nvSpPr>
        <p:spPr>
          <a:xfrm>
            <a:off x="2477957" y="5080605"/>
            <a:ext cx="1568677" cy="434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8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Chain rule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48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61" grpId="0"/>
      <p:bldP spid="63" grpId="0"/>
      <p:bldP spid="64" grpId="0"/>
      <p:bldP spid="67" grpId="0"/>
      <p:bldP spid="68" grpId="0" animBg="1"/>
      <p:bldP spid="69" grpId="0"/>
      <p:bldP spid="70" grpId="0" animBg="1"/>
      <p:bldP spid="77" grpId="0" animBg="1"/>
      <p:bldP spid="82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 we need LD derivatives?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9561"/>
              </p:ext>
            </p:extLst>
          </p:nvPr>
        </p:nvGraphicFramePr>
        <p:xfrm>
          <a:off x="4064000" y="1901825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0" name="Equation" r:id="rId4" imgW="101520" imgH="177480" progId="Equation.DSMT4">
                  <p:embed/>
                </p:oleObj>
              </mc:Choice>
              <mc:Fallback>
                <p:oleObj name="Equation" r:id="rId4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1901825"/>
                        <a:ext cx="101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38379"/>
              </p:ext>
            </p:extLst>
          </p:nvPr>
        </p:nvGraphicFramePr>
        <p:xfrm>
          <a:off x="297244" y="1090613"/>
          <a:ext cx="30559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1" name="Equation" r:id="rId6" imgW="1955520" imgH="482400" progId="Equation.DSMT4">
                  <p:embed/>
                </p:oleObj>
              </mc:Choice>
              <mc:Fallback>
                <p:oleObj name="Equation" r:id="rId6" imgW="195552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244" y="1090613"/>
                        <a:ext cx="3055937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2485" y="1126598"/>
            <a:ext cx="6573668" cy="5376452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4686"/>
              </p:ext>
            </p:extLst>
          </p:nvPr>
        </p:nvGraphicFramePr>
        <p:xfrm>
          <a:off x="10111327" y="2523623"/>
          <a:ext cx="1625201" cy="88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2" name="Equation" r:id="rId9" imgW="888840" imgH="482400" progId="Equation.DSMT4">
                  <p:embed/>
                </p:oleObj>
              </mc:Choice>
              <mc:Fallback>
                <p:oleObj name="Equation" r:id="rId9" imgW="88884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11327" y="2523623"/>
                        <a:ext cx="1625201" cy="88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483911"/>
              </p:ext>
            </p:extLst>
          </p:nvPr>
        </p:nvGraphicFramePr>
        <p:xfrm>
          <a:off x="8908971" y="1339208"/>
          <a:ext cx="1740984" cy="75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3" name="Equation" r:id="rId11" imgW="1104840" imgH="482400" progId="Equation.DSMT4">
                  <p:embed/>
                </p:oleObj>
              </mc:Choice>
              <mc:Fallback>
                <p:oleObj name="Equation" r:id="rId11" imgW="110484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08971" y="1339208"/>
                        <a:ext cx="1740984" cy="759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8775"/>
              </p:ext>
            </p:extLst>
          </p:nvPr>
        </p:nvGraphicFramePr>
        <p:xfrm>
          <a:off x="6500058" y="1901825"/>
          <a:ext cx="1723161" cy="71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4" name="Equation" r:id="rId13" imgW="1091880" imgH="457200" progId="Equation.DSMT4">
                  <p:embed/>
                </p:oleObj>
              </mc:Choice>
              <mc:Fallback>
                <p:oleObj name="Equation" r:id="rId13" imgW="1091880" imgH="4572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0058" y="1901825"/>
                        <a:ext cx="1723161" cy="71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10799"/>
              </p:ext>
            </p:extLst>
          </p:nvPr>
        </p:nvGraphicFramePr>
        <p:xfrm>
          <a:off x="9340595" y="4072998"/>
          <a:ext cx="1741339" cy="88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5" name="Equation" r:id="rId15" imgW="901440" imgH="457200" progId="Equation.DSMT4">
                  <p:embed/>
                </p:oleObj>
              </mc:Choice>
              <mc:Fallback>
                <p:oleObj name="Equation" r:id="rId15" imgW="90144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40595" y="4072998"/>
                        <a:ext cx="1741339" cy="88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39296"/>
              </p:ext>
            </p:extLst>
          </p:nvPr>
        </p:nvGraphicFramePr>
        <p:xfrm>
          <a:off x="2512854" y="4225887"/>
          <a:ext cx="1748701" cy="77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6" name="Equation" r:id="rId17" imgW="1091880" imgH="482400" progId="Equation.DSMT4">
                  <p:embed/>
                </p:oleObj>
              </mc:Choice>
              <mc:Fallback>
                <p:oleObj name="Equation" r:id="rId17" imgW="10918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12854" y="4225887"/>
                        <a:ext cx="1748701" cy="77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89228"/>
              </p:ext>
            </p:extLst>
          </p:nvPr>
        </p:nvGraphicFramePr>
        <p:xfrm>
          <a:off x="550303" y="4214757"/>
          <a:ext cx="1590124" cy="84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7" name="Equation" r:id="rId19" imgW="901440" imgH="482400" progId="Equation.DSMT4">
                  <p:embed/>
                </p:oleObj>
              </mc:Choice>
              <mc:Fallback>
                <p:oleObj name="Equation" r:id="rId19" imgW="90144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0303" y="4214757"/>
                        <a:ext cx="1590124" cy="849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8696252" y="3379069"/>
            <a:ext cx="269164" cy="2405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2523" y="1146980"/>
            <a:ext cx="1248485" cy="43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21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2 pieces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6380" y="1559215"/>
            <a:ext cx="1248485" cy="43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21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3 pieces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3342" y="2558054"/>
            <a:ext cx="4588020" cy="109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21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21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b="1" dirty="0" smtClean="0"/>
              <a:t>Combining active pieces of each equation doesn’t guarantee an essentially active function!</a:t>
            </a:r>
            <a:endParaRPr lang="en-US" sz="20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14221" y="1311131"/>
            <a:ext cx="4668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24141" y="1718748"/>
            <a:ext cx="4668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87025" y="5625471"/>
            <a:ext cx="763213" cy="74184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633982" y="3499322"/>
            <a:ext cx="3965337" cy="1140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49512"/>
              </p:ext>
            </p:extLst>
          </p:nvPr>
        </p:nvGraphicFramePr>
        <p:xfrm>
          <a:off x="421306" y="5560864"/>
          <a:ext cx="2801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8" name="Equation" r:id="rId23" imgW="1587240" imgH="457200" progId="Equation.DSMT4">
                  <p:embed/>
                </p:oleObj>
              </mc:Choice>
              <mc:Fallback>
                <p:oleObj name="Equation" r:id="rId23" imgW="1587240" imgH="4572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1306" y="5560864"/>
                        <a:ext cx="28019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ight Arrow 29"/>
          <p:cNvSpPr/>
          <p:nvPr/>
        </p:nvSpPr>
        <p:spPr bwMode="auto">
          <a:xfrm rot="5400000" flipV="1">
            <a:off x="1454270" y="5178184"/>
            <a:ext cx="385592" cy="269205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7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do LD derivatives work?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77954"/>
              </p:ext>
            </p:extLst>
          </p:nvPr>
        </p:nvGraphicFramePr>
        <p:xfrm>
          <a:off x="489157" y="1090613"/>
          <a:ext cx="30559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7" name="Equation" r:id="rId4" imgW="1955520" imgH="482400" progId="Equation.DSMT4">
                  <p:embed/>
                </p:oleObj>
              </mc:Choice>
              <mc:Fallback>
                <p:oleObj name="Equation" r:id="rId4" imgW="195552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157" y="1090613"/>
                        <a:ext cx="3055937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485" y="1126598"/>
            <a:ext cx="6573668" cy="537645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47181"/>
              </p:ext>
            </p:extLst>
          </p:nvPr>
        </p:nvGraphicFramePr>
        <p:xfrm>
          <a:off x="8908971" y="1339208"/>
          <a:ext cx="1740984" cy="75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8" name="Equation" r:id="rId7" imgW="1104840" imgH="482400" progId="Equation.DSMT4">
                  <p:embed/>
                </p:oleObj>
              </mc:Choice>
              <mc:Fallback>
                <p:oleObj name="Equation" r:id="rId7" imgW="110484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8971" y="1339208"/>
                        <a:ext cx="1740984" cy="759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52439"/>
              </p:ext>
            </p:extLst>
          </p:nvPr>
        </p:nvGraphicFramePr>
        <p:xfrm>
          <a:off x="1925274" y="4061937"/>
          <a:ext cx="19923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9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5274" y="4061937"/>
                        <a:ext cx="1992313" cy="42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8696252" y="3379069"/>
            <a:ext cx="269164" cy="2405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824512" y="2546372"/>
            <a:ext cx="16710" cy="8326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24512" y="2546372"/>
            <a:ext cx="7936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36623"/>
              </p:ext>
            </p:extLst>
          </p:nvPr>
        </p:nvGraphicFramePr>
        <p:xfrm>
          <a:off x="3368675" y="2268538"/>
          <a:ext cx="15922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0" name="Equation" r:id="rId11" imgW="901440" imgH="457200" progId="Equation.DSMT4">
                  <p:embed/>
                </p:oleObj>
              </mc:Choice>
              <mc:Fallback>
                <p:oleObj name="Equation" r:id="rId11" imgW="901440" imgH="45720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8675" y="2268538"/>
                        <a:ext cx="159226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340059" y="2466407"/>
            <a:ext cx="2896319" cy="57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13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b="1" dirty="0" smtClean="0"/>
              <a:t>Directions matrix:</a:t>
            </a:r>
            <a:endParaRPr lang="en-US" sz="2000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0168" y="3516720"/>
            <a:ext cx="2896319" cy="57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13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n-US" sz="2000" b="1" dirty="0" smtClean="0"/>
              <a:t>LD derivative:</a:t>
            </a:r>
            <a:endParaRPr lang="en-US" sz="2000" b="1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93092"/>
              </p:ext>
            </p:extLst>
          </p:nvPr>
        </p:nvGraphicFramePr>
        <p:xfrm>
          <a:off x="1481138" y="4691063"/>
          <a:ext cx="32908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1" name="Equation" r:id="rId14" imgW="1866600" imgH="457200" progId="Equation.DSMT4">
                  <p:embed/>
                </p:oleObj>
              </mc:Choice>
              <mc:Fallback>
                <p:oleObj name="Equation" r:id="rId14" imgW="1866600" imgH="4572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81138" y="4691063"/>
                        <a:ext cx="3290887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ontent Placeholder 2"/>
          <p:cNvSpPr txBox="1">
            <a:spLocks/>
          </p:cNvSpPr>
          <p:nvPr/>
        </p:nvSpPr>
        <p:spPr>
          <a:xfrm>
            <a:off x="256529" y="5898976"/>
            <a:ext cx="3258823" cy="696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13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Computed with forward automatic differentiation</a:t>
            </a:r>
            <a:endParaRPr lang="en-US" sz="18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62002" y="5343991"/>
            <a:ext cx="327816" cy="511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29" y="28943"/>
            <a:ext cx="10643137" cy="718379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2</a:t>
            </a:r>
            <a:r>
              <a:rPr lang="en-US" baseline="30000" dirty="0" smtClean="0"/>
              <a:t>nd</a:t>
            </a:r>
            <a:r>
              <a:rPr lang="en-US" dirty="0" smtClean="0"/>
              <a:t> derivatives…?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09799" y="1010938"/>
            <a:ext cx="466" cy="542395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98281"/>
              </p:ext>
            </p:extLst>
          </p:nvPr>
        </p:nvGraphicFramePr>
        <p:xfrm>
          <a:off x="7553126" y="951931"/>
          <a:ext cx="3686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7" name="Equation" r:id="rId4" imgW="1866600" imgH="228600" progId="Equation.DSMT4">
                  <p:embed/>
                </p:oleObj>
              </mc:Choice>
              <mc:Fallback>
                <p:oleObj name="Equation" r:id="rId4" imgW="1866600" imgH="2286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3126" y="951931"/>
                        <a:ext cx="36861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2"/>
          <p:cNvSpPr txBox="1">
            <a:spLocks/>
          </p:cNvSpPr>
          <p:nvPr/>
        </p:nvSpPr>
        <p:spPr>
          <a:xfrm>
            <a:off x="-507558" y="903517"/>
            <a:ext cx="6805920" cy="337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Optimization of </a:t>
            </a:r>
            <a:r>
              <a:rPr lang="en-US" sz="2000" b="1" dirty="0" err="1" smtClean="0"/>
              <a:t>nonsmooth</a:t>
            </a:r>
            <a:r>
              <a:rPr lang="en-US" sz="2000" b="1" dirty="0" smtClean="0"/>
              <a:t> functions:</a:t>
            </a:r>
            <a:endParaRPr lang="en-US" sz="2000" b="1" dirty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166017" y="3649883"/>
            <a:ext cx="6674207" cy="227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Generalized Hessians are not defined in the literature! </a:t>
            </a:r>
            <a:endParaRPr lang="en-US" sz="2000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529983"/>
              </p:ext>
            </p:extLst>
          </p:nvPr>
        </p:nvGraphicFramePr>
        <p:xfrm>
          <a:off x="582819" y="2416158"/>
          <a:ext cx="23129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8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819" y="2416158"/>
                        <a:ext cx="231298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Content Placeholder 2"/>
          <p:cNvSpPr txBox="1">
            <a:spLocks/>
          </p:cNvSpPr>
          <p:nvPr/>
        </p:nvSpPr>
        <p:spPr>
          <a:xfrm>
            <a:off x="333321" y="4141428"/>
            <a:ext cx="6369366" cy="34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But… can’t we think of the set of </a:t>
            </a:r>
            <a:r>
              <a:rPr lang="en-US" sz="2000" b="1" dirty="0" smtClean="0"/>
              <a:t>limiting Hessians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291340"/>
              </p:ext>
            </p:extLst>
          </p:nvPr>
        </p:nvGraphicFramePr>
        <p:xfrm>
          <a:off x="7143962" y="1824877"/>
          <a:ext cx="4794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9" name="Equation" r:id="rId9" imgW="2616120" imgH="241200" progId="Equation.DSMT4">
                  <p:embed/>
                </p:oleObj>
              </mc:Choice>
              <mc:Fallback>
                <p:oleObj name="Equation" r:id="rId9" imgW="2616120" imgH="241200" progId="Equation.DSMT4">
                  <p:embed/>
                  <p:pic>
                    <p:nvPicPr>
                      <p:cNvPr id="80" name="Object 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3962" y="1824877"/>
                        <a:ext cx="479425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07219"/>
              </p:ext>
            </p:extLst>
          </p:nvPr>
        </p:nvGraphicFramePr>
        <p:xfrm>
          <a:off x="2211279" y="4760693"/>
          <a:ext cx="1983486" cy="45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0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81" name="Object 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1279" y="4760693"/>
                        <a:ext cx="1983486" cy="459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093" y="1584121"/>
            <a:ext cx="1429687" cy="567263"/>
          </a:xfrm>
          <a:prstGeom prst="rect">
            <a:avLst/>
          </a:prstGeom>
        </p:spPr>
      </p:pic>
      <p:cxnSp>
        <p:nvCxnSpPr>
          <p:cNvPr id="39" name="Straight Arrow Connector 4"/>
          <p:cNvCxnSpPr>
            <a:cxnSpLocks noChangeShapeType="1"/>
          </p:cNvCxnSpPr>
          <p:nvPr/>
        </p:nvCxnSpPr>
        <p:spPr bwMode="auto">
          <a:xfrm flipV="1">
            <a:off x="5216070" y="1686460"/>
            <a:ext cx="0" cy="1372114"/>
          </a:xfrm>
          <a:prstGeom prst="straightConnector1">
            <a:avLst/>
          </a:prstGeom>
          <a:noFill/>
          <a:ln w="12700">
            <a:solidFill>
              <a:srgbClr val="001D7A"/>
            </a:solidFill>
            <a:round/>
            <a:headEnd/>
            <a:tailEnd type="arrow" w="med" len="med"/>
          </a:ln>
        </p:spPr>
      </p:cxnSp>
      <p:cxnSp>
        <p:nvCxnSpPr>
          <p:cNvPr id="40" name="Straight Arrow Connector 5"/>
          <p:cNvCxnSpPr>
            <a:cxnSpLocks noChangeShapeType="1"/>
          </p:cNvCxnSpPr>
          <p:nvPr/>
        </p:nvCxnSpPr>
        <p:spPr bwMode="auto">
          <a:xfrm>
            <a:off x="4194765" y="2845580"/>
            <a:ext cx="2141762" cy="0"/>
          </a:xfrm>
          <a:prstGeom prst="straightConnector1">
            <a:avLst/>
          </a:prstGeom>
          <a:noFill/>
          <a:ln w="12700">
            <a:solidFill>
              <a:srgbClr val="001D7A"/>
            </a:solidFill>
            <a:round/>
            <a:headEnd/>
            <a:tailEnd type="arrow" w="med" len="med"/>
          </a:ln>
        </p:spPr>
      </p:cxnSp>
      <p:cxnSp>
        <p:nvCxnSpPr>
          <p:cNvPr id="53" name="Straight Connector 8"/>
          <p:cNvCxnSpPr>
            <a:cxnSpLocks noChangeShapeType="1"/>
          </p:cNvCxnSpPr>
          <p:nvPr/>
        </p:nvCxnSpPr>
        <p:spPr bwMode="auto">
          <a:xfrm flipV="1">
            <a:off x="5217053" y="1527666"/>
            <a:ext cx="1041972" cy="13073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55" name="Straight Connector 9"/>
          <p:cNvCxnSpPr>
            <a:cxnSpLocks noChangeShapeType="1"/>
          </p:cNvCxnSpPr>
          <p:nvPr/>
        </p:nvCxnSpPr>
        <p:spPr bwMode="auto">
          <a:xfrm flipH="1" flipV="1">
            <a:off x="4168931" y="1526123"/>
            <a:ext cx="1041972" cy="130582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5007"/>
              </p:ext>
            </p:extLst>
          </p:nvPr>
        </p:nvGraphicFramePr>
        <p:xfrm>
          <a:off x="4913054" y="1363552"/>
          <a:ext cx="703653" cy="33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1" name="Equation" r:id="rId14" imgW="622080" imgH="253800" progId="Equation.DSMT4">
                  <p:embed/>
                </p:oleObj>
              </mc:Choice>
              <mc:Fallback>
                <p:oleObj name="Equation" r:id="rId14" imgW="622080" imgH="2538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3054" y="1363552"/>
                        <a:ext cx="703653" cy="332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09601"/>
              </p:ext>
            </p:extLst>
          </p:nvPr>
        </p:nvGraphicFramePr>
        <p:xfrm>
          <a:off x="6368512" y="2799568"/>
          <a:ext cx="132861" cy="18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2" name="Equation" r:id="rId16" imgW="127000" imgH="139700" progId="Equation.3">
                  <p:embed/>
                </p:oleObj>
              </mc:Choice>
              <mc:Fallback>
                <p:oleObj name="Equation" r:id="rId16" imgW="127000" imgH="139700" progId="Equation.3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68512" y="2799568"/>
                        <a:ext cx="132861" cy="18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62" y="2266608"/>
            <a:ext cx="4447584" cy="333568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8952" y="2373017"/>
            <a:ext cx="432838" cy="4079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86407" y="2901196"/>
            <a:ext cx="397928" cy="386786"/>
          </a:xfrm>
          <a:prstGeom prst="rect">
            <a:avLst/>
          </a:prstGeom>
        </p:spPr>
      </p:pic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42126"/>
              </p:ext>
            </p:extLst>
          </p:nvPr>
        </p:nvGraphicFramePr>
        <p:xfrm>
          <a:off x="477229" y="2861784"/>
          <a:ext cx="24590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3" name="Equation" r:id="rId21" imgW="1282680" imgH="228600" progId="Equation.DSMT4">
                  <p:embed/>
                </p:oleObj>
              </mc:Choice>
              <mc:Fallback>
                <p:oleObj name="Equation" r:id="rId21" imgW="1282680" imgH="228600" progId="Equation.DSMT4">
                  <p:embed/>
                  <p:pic>
                    <p:nvPicPr>
                      <p:cNvPr id="60" name="Object 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7229" y="2861784"/>
                        <a:ext cx="24590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946" name="Picture 58" descr="Image result for thinking emoj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80" y="4535248"/>
            <a:ext cx="637093" cy="6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49396"/>
              </p:ext>
            </p:extLst>
          </p:nvPr>
        </p:nvGraphicFramePr>
        <p:xfrm>
          <a:off x="7330309" y="5682013"/>
          <a:ext cx="15097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4" name="Equation" r:id="rId24" imgW="939600" imgH="457200" progId="Equation.DSMT4">
                  <p:embed/>
                </p:oleObj>
              </mc:Choice>
              <mc:Fallback>
                <p:oleObj name="Equation" r:id="rId24" imgW="939600" imgH="4572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330309" y="5682013"/>
                        <a:ext cx="1509712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Flowchart: Alternate Process 71"/>
          <p:cNvSpPr/>
          <p:nvPr/>
        </p:nvSpPr>
        <p:spPr bwMode="auto">
          <a:xfrm>
            <a:off x="3993974" y="5401538"/>
            <a:ext cx="2077825" cy="9764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3993974" y="5555184"/>
            <a:ext cx="1950825" cy="624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xact limiting  Hessians!</a:t>
            </a:r>
            <a:endParaRPr lang="en-US" sz="2000" b="1" dirty="0"/>
          </a:p>
        </p:txBody>
      </p:sp>
      <p:sp>
        <p:nvSpPr>
          <p:cNvPr id="76" name="Flowchart: Alternate Process 75"/>
          <p:cNvSpPr/>
          <p:nvPr/>
        </p:nvSpPr>
        <p:spPr bwMode="auto">
          <a:xfrm>
            <a:off x="358841" y="5428568"/>
            <a:ext cx="2206939" cy="90953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297023" y="5490556"/>
            <a:ext cx="2268757" cy="463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NEW:</a:t>
            </a:r>
            <a:r>
              <a:rPr lang="en-US" sz="2000" b="1" dirty="0" smtClean="0"/>
              <a:t> 2</a:t>
            </a:r>
            <a:r>
              <a:rPr lang="en-US" sz="2000" b="1" baseline="30000" dirty="0" smtClean="0"/>
              <a:t>nd</a:t>
            </a:r>
            <a:r>
              <a:rPr lang="en-US" sz="2000" b="1" dirty="0" smtClean="0"/>
              <a:t> LD-derivative rules</a:t>
            </a:r>
            <a:endParaRPr lang="en-US" sz="2000" b="1" dirty="0"/>
          </a:p>
        </p:txBody>
      </p:sp>
      <p:sp>
        <p:nvSpPr>
          <p:cNvPr id="79" name="Right Arrow 78"/>
          <p:cNvSpPr/>
          <p:nvPr/>
        </p:nvSpPr>
        <p:spPr bwMode="auto">
          <a:xfrm flipV="1">
            <a:off x="2968952" y="5628611"/>
            <a:ext cx="726183" cy="533830"/>
          </a:xfrm>
          <a:prstGeom prst="rightArrow">
            <a:avLst/>
          </a:prstGeom>
          <a:solidFill>
            <a:srgbClr val="3069AE"/>
          </a:solidFill>
          <a:ln w="12700" cap="flat" cmpd="sng" algn="ctr">
            <a:solidFill>
              <a:srgbClr val="92547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77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flipV="1">
            <a:off x="9138498" y="5844239"/>
            <a:ext cx="526081" cy="298272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77" charset="0"/>
            </a:endParaRPr>
          </a:p>
        </p:txBody>
      </p: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32676"/>
              </p:ext>
            </p:extLst>
          </p:nvPr>
        </p:nvGraphicFramePr>
        <p:xfrm>
          <a:off x="9873937" y="5648273"/>
          <a:ext cx="1908469" cy="74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5" name="Equation" r:id="rId26" imgW="1168200" imgH="457200" progId="Equation.DSMT4">
                  <p:embed/>
                </p:oleObj>
              </mc:Choice>
              <mc:Fallback>
                <p:oleObj name="Equation" r:id="rId26" imgW="1168200" imgH="457200" progId="Equation.DSMT4">
                  <p:embed/>
                  <p:pic>
                    <p:nvPicPr>
                      <p:cNvPr id="80" name="Object 7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73937" y="5648273"/>
                        <a:ext cx="1908469" cy="74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H="1" flipV="1">
            <a:off x="9264994" y="3640877"/>
            <a:ext cx="13998" cy="48663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9264994" y="3640877"/>
            <a:ext cx="4472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72" grpId="0" animBg="1"/>
      <p:bldP spid="73" grpId="0"/>
      <p:bldP spid="76" grpId="0" animBg="1"/>
      <p:bldP spid="78" grpId="0"/>
      <p:bldP spid="79" grpId="0" animBg="1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37313</TotalTime>
  <Words>213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</vt:lpstr>
      <vt:lpstr>Wingdings</vt:lpstr>
      <vt:lpstr>Office Theme</vt:lpstr>
      <vt:lpstr>Equation</vt:lpstr>
      <vt:lpstr>Automatic differentiation methods for nonsmooth functions  </vt:lpstr>
      <vt:lpstr>Nonsmooth functions: Applications</vt:lpstr>
      <vt:lpstr>Generalized 1st derivatives for nonsmooth functions</vt:lpstr>
      <vt:lpstr>Why do we need LD derivatives? </vt:lpstr>
      <vt:lpstr>How do LD derivatives work? </vt:lpstr>
      <vt:lpstr>Generalized 2nd derivatives…?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699</cp:revision>
  <dcterms:created xsi:type="dcterms:W3CDTF">2018-05-06T20:18:44Z</dcterms:created>
  <dcterms:modified xsi:type="dcterms:W3CDTF">2018-12-12T19:16:42Z</dcterms:modified>
</cp:coreProperties>
</file>