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style20.xml" ContentType="application/vnd.ms-office.chartstyle+xml"/>
  <Override PartName="/ppt/charts/colors2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ASHI%20KUMAR%20R\Desktop\Chinook%20music%20analysi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HASHI%20KUMAR%20R\Desktop\Chinook%20music%20analysi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HASHI%20KUMAR%20R\Desktop\Chinook%20music%20analysi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HASHI%20KUMAR%20R\Desktop\Chinook%20music%20analysi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HASHI%20KUMAR%20R\Desktop\Chinook%20music%20analysi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HASHI%20KUMAR%20R\Desktop\Chinook%20music%20analysi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SHASHI%20KUMAR%20R\Desktop\Chinook%20music%20analysis.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SHASHI%20KUMAR%20R\Desktop\Chinook%20music%20analysis.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SHASHI%20KUMAR%20R\Desktop\Chinook%20music%20analysis.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SHASHI%20KUMAR%20R\Desktop\Chinook%20music%20analysis.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SHASHI%20KUMAR%20R\Desktop\Chinook%20music%20analysis.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ASHI%20KUMAR%20R\Desktop\Chinook%20music%20analysis.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1" Type="http://schemas.openxmlformats.org/officeDocument/2006/relationships/oleObject" Target="file:///C:\Users\SHASHI%20KUMAR%20R\Desktop\Chinook%20music%20analysis.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SHASHI%20KUMAR%20R\Desktop\Chinook%20music%20analysis.xlsx" TargetMode="External"/></Relationships>
</file>

<file path=ppt/charts/_rels/chart22.xml.rels><?xml version="1.0" encoding="UTF-8" standalone="yes"?>
<Relationships xmlns="http://schemas.openxmlformats.org/package/2006/relationships"><Relationship Id="rId3" Type="http://schemas.openxmlformats.org/officeDocument/2006/relationships/oleObject" Target="file:///C:\Users\SHASHI%20KUMAR%20R\Desktop\Chinook%20music%20analysis.xlsx" TargetMode="External"/><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ASHI%20KUMAR%20R\Desktop\Chinook%20music%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ASHI%20KUMAR%20R\Desktop\Chinook%20music%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HASHI%20KUMAR%20R\Desktop\Chinook%20music%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HASHI%20KUMAR%20R\Desktop\Chinook%20music%20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HASHI%20KUMAR%20R\Desktop\Chinook%20music%20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HASHI%20KUMAR%20R\Desktop\Chinook%20music%20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HASHI%20KUMAR%20R\Desktop\Chinook%20music%20anal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 music analysis.xlsx]1_3-Demographic Breakdown!PivotTable4</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Demographic</a:t>
            </a:r>
            <a:r>
              <a:rPr lang="en-US" b="1" baseline="0"/>
              <a:t> Distribution</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'1_3-Demographic Breakdown'!$J$2</c:f>
              <c:strCache>
                <c:ptCount val="1"/>
                <c:pt idx="0">
                  <c:v>Total</c:v>
                </c:pt>
              </c:strCache>
            </c:strRef>
          </c:tx>
          <c:spPr>
            <a:solidFill>
              <a:schemeClr val="accent1"/>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'1_3-Demographic Breakdown'!$I$3:$I$27</c:f>
              <c:strCache>
                <c:ptCount val="24"/>
                <c:pt idx="0">
                  <c:v>USA</c:v>
                </c:pt>
                <c:pt idx="1">
                  <c:v>Canada</c:v>
                </c:pt>
                <c:pt idx="2">
                  <c:v>France</c:v>
                </c:pt>
                <c:pt idx="3">
                  <c:v>Brazil</c:v>
                </c:pt>
                <c:pt idx="4">
                  <c:v>Germany</c:v>
                </c:pt>
                <c:pt idx="5">
                  <c:v>United Kingdom</c:v>
                </c:pt>
                <c:pt idx="6">
                  <c:v>Portugal</c:v>
                </c:pt>
                <c:pt idx="7">
                  <c:v>Czech Republic</c:v>
                </c:pt>
                <c:pt idx="8">
                  <c:v>India</c:v>
                </c:pt>
                <c:pt idx="9">
                  <c:v>Netherlands</c:v>
                </c:pt>
                <c:pt idx="10">
                  <c:v>Spain</c:v>
                </c:pt>
                <c:pt idx="11">
                  <c:v>Poland</c:v>
                </c:pt>
                <c:pt idx="12">
                  <c:v>Belgium</c:v>
                </c:pt>
                <c:pt idx="13">
                  <c:v>Denmark</c:v>
                </c:pt>
                <c:pt idx="14">
                  <c:v>Argentina</c:v>
                </c:pt>
                <c:pt idx="15">
                  <c:v>Norway</c:v>
                </c:pt>
                <c:pt idx="16">
                  <c:v>Hungary</c:v>
                </c:pt>
                <c:pt idx="17">
                  <c:v>Chile</c:v>
                </c:pt>
                <c:pt idx="18">
                  <c:v>Australia</c:v>
                </c:pt>
                <c:pt idx="19">
                  <c:v>Sweden</c:v>
                </c:pt>
                <c:pt idx="20">
                  <c:v>Austria</c:v>
                </c:pt>
                <c:pt idx="21">
                  <c:v>Finland</c:v>
                </c:pt>
                <c:pt idx="22">
                  <c:v>Italy</c:v>
                </c:pt>
                <c:pt idx="23">
                  <c:v>Ireland</c:v>
                </c:pt>
              </c:strCache>
            </c:strRef>
          </c:cat>
          <c:val>
            <c:numRef>
              <c:f>'1_3-Demographic Breakdown'!$J$3:$J$27</c:f>
              <c:numCache>
                <c:formatCode>General</c:formatCode>
                <c:ptCount val="24"/>
                <c:pt idx="0">
                  <c:v>13</c:v>
                </c:pt>
                <c:pt idx="1">
                  <c:v>8</c:v>
                </c:pt>
                <c:pt idx="2">
                  <c:v>5</c:v>
                </c:pt>
                <c:pt idx="3">
                  <c:v>5</c:v>
                </c:pt>
                <c:pt idx="4">
                  <c:v>4</c:v>
                </c:pt>
                <c:pt idx="5">
                  <c:v>3</c:v>
                </c:pt>
                <c:pt idx="6">
                  <c:v>2</c:v>
                </c:pt>
                <c:pt idx="7">
                  <c:v>2</c:v>
                </c:pt>
                <c:pt idx="8">
                  <c:v>2</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numCache>
            </c:numRef>
          </c:val>
          <c:extLst>
            <c:ext xmlns:c16="http://schemas.microsoft.com/office/drawing/2014/chart" uri="{C3380CC4-5D6E-409C-BE32-E72D297353CC}">
              <c16:uniqueId val="{00000000-7612-43B0-9215-889F43A324F2}"/>
            </c:ext>
          </c:extLst>
        </c:ser>
        <c:dLbls>
          <c:showLegendKey val="0"/>
          <c:showVal val="0"/>
          <c:showCatName val="0"/>
          <c:showSerName val="0"/>
          <c:showPercent val="0"/>
          <c:showBubbleSize val="0"/>
        </c:dLbls>
        <c:gapWidth val="100"/>
        <c:overlap val="-27"/>
        <c:axId val="20823888"/>
        <c:axId val="20824368"/>
      </c:barChart>
      <c:catAx>
        <c:axId val="20823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24368"/>
        <c:crosses val="autoZero"/>
        <c:auto val="1"/>
        <c:lblAlgn val="ctr"/>
        <c:lblOffset val="100"/>
        <c:noMultiLvlLbl val="0"/>
      </c:catAx>
      <c:valAx>
        <c:axId val="208243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23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Customer Churn</a:t>
            </a:r>
            <a:r>
              <a:rPr lang="en-IN" b="1" baseline="0"/>
              <a:t> Rate</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pieChart>
        <c:varyColors val="1"/>
        <c:ser>
          <c:idx val="0"/>
          <c:order val="0"/>
          <c:spPr>
            <a:solidFill>
              <a:srgbClr val="C23728"/>
            </a:solidFill>
            <a:ln>
              <a:solidFill>
                <a:schemeClr val="tx1"/>
              </a:solidFill>
            </a:ln>
          </c:spPr>
          <c:dPt>
            <c:idx val="0"/>
            <c:bubble3D val="0"/>
            <c:spPr>
              <a:solidFill>
                <a:schemeClr val="accent1">
                  <a:lumMod val="50000"/>
                </a:schemeClr>
              </a:solidFill>
              <a:ln w="19050">
                <a:solidFill>
                  <a:schemeClr val="tx1"/>
                </a:solidFill>
              </a:ln>
              <a:effectLst/>
            </c:spPr>
            <c:extLst>
              <c:ext xmlns:c16="http://schemas.microsoft.com/office/drawing/2014/chart" uri="{C3380CC4-5D6E-409C-BE32-E72D297353CC}">
                <c16:uniqueId val="{00000001-9460-4411-A97C-9396516F71E6}"/>
              </c:ext>
            </c:extLst>
          </c:dPt>
          <c:dPt>
            <c:idx val="1"/>
            <c:bubble3D val="0"/>
            <c:spPr>
              <a:solidFill>
                <a:srgbClr val="C23728"/>
              </a:solidFill>
              <a:ln w="19050">
                <a:solidFill>
                  <a:schemeClr val="tx1"/>
                </a:solidFill>
              </a:ln>
              <a:effectLst/>
            </c:spPr>
            <c:extLst>
              <c:ext xmlns:c16="http://schemas.microsoft.com/office/drawing/2014/chart" uri="{C3380CC4-5D6E-409C-BE32-E72D297353CC}">
                <c16:uniqueId val="{00000003-9460-4411-A97C-9396516F71E6}"/>
              </c:ext>
            </c:extLst>
          </c:dPt>
          <c:dLbls>
            <c:dLbl>
              <c:idx val="0"/>
              <c:layout>
                <c:manualLayout>
                  <c:x val="-0.12236417322834646"/>
                  <c:y val="0.11686497521143191"/>
                </c:manualLayout>
              </c:layout>
              <c:spPr>
                <a:solidFill>
                  <a:srgbClr val="FFC000"/>
                </a:solid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466666666666667"/>
                      <c:h val="9.2523330417031202E-2"/>
                    </c:manualLayout>
                  </c15:layout>
                </c:ext>
                <c:ext xmlns:c16="http://schemas.microsoft.com/office/drawing/2014/chart" uri="{C3380CC4-5D6E-409C-BE32-E72D297353CC}">
                  <c16:uniqueId val="{00000001-9460-4411-A97C-9396516F71E6}"/>
                </c:ext>
              </c:extLst>
            </c:dLbl>
            <c:dLbl>
              <c:idx val="1"/>
              <c:layout>
                <c:manualLayout>
                  <c:x val="0.10083475503062117"/>
                  <c:y val="-0.1445487022455526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460-4411-A97C-9396516F71E6}"/>
                </c:ext>
              </c:extLst>
            </c:dLbl>
            <c:spPr>
              <a:solidFill>
                <a:srgbClr val="FFC000"/>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'1_8-churn rate'!$A$1:$B$1</c:f>
              <c:strCache>
                <c:ptCount val="2"/>
                <c:pt idx="0">
                  <c:v>churned_customers</c:v>
                </c:pt>
                <c:pt idx="1">
                  <c:v>active_customers</c:v>
                </c:pt>
              </c:strCache>
            </c:strRef>
          </c:cat>
          <c:val>
            <c:numRef>
              <c:f>'1_8-churn rate'!$A$2:$B$2</c:f>
              <c:numCache>
                <c:formatCode>General</c:formatCode>
                <c:ptCount val="2"/>
                <c:pt idx="0">
                  <c:v>17</c:v>
                </c:pt>
                <c:pt idx="1">
                  <c:v>42</c:v>
                </c:pt>
              </c:numCache>
            </c:numRef>
          </c:val>
          <c:extLst>
            <c:ext xmlns:c16="http://schemas.microsoft.com/office/drawing/2014/chart" uri="{C3380CC4-5D6E-409C-BE32-E72D297353CC}">
              <c16:uniqueId val="{00000004-9460-4411-A97C-9396516F71E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 music analysis.xlsx]2_1-Recommended albums!PivotTable2</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Recommended</a:t>
            </a:r>
            <a:r>
              <a:rPr lang="en-US" b="1" baseline="0"/>
              <a:t> albums on the basis of Genre Sales Analysis</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'2_1-Recommended albums'!$J$2</c:f>
              <c:strCache>
                <c:ptCount val="1"/>
                <c:pt idx="0">
                  <c:v>Total</c:v>
                </c:pt>
              </c:strCache>
            </c:strRef>
          </c:tx>
          <c:spPr>
            <a:solidFill>
              <a:schemeClr val="accent2"/>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'2_1-Recommended albums'!$I$3:$I$23</c:f>
              <c:multiLvlStrCache>
                <c:ptCount val="10"/>
                <c:lvl>
                  <c:pt idx="0">
                    <c:v>R&amp;B/Soul</c:v>
                  </c:pt>
                  <c:pt idx="1">
                    <c:v>Rock</c:v>
                  </c:pt>
                  <c:pt idx="2">
                    <c:v>Rock</c:v>
                  </c:pt>
                  <c:pt idx="3">
                    <c:v>Hip Hop/Rap</c:v>
                  </c:pt>
                  <c:pt idx="4">
                    <c:v>Blues</c:v>
                  </c:pt>
                  <c:pt idx="5">
                    <c:v>Rock</c:v>
                  </c:pt>
                  <c:pt idx="6">
                    <c:v>Rock</c:v>
                  </c:pt>
                  <c:pt idx="7">
                    <c:v>Rock</c:v>
                  </c:pt>
                  <c:pt idx="8">
                    <c:v>Rock</c:v>
                  </c:pt>
                  <c:pt idx="9">
                    <c:v>Rock</c:v>
                  </c:pt>
                </c:lvl>
                <c:lvl>
                  <c:pt idx="0">
                    <c:v>Seek And Shall Find: More Of The Best (1963-1981)</c:v>
                  </c:pt>
                  <c:pt idx="1">
                    <c:v>From The Muddy Banks Of The Wishkah [live]</c:v>
                  </c:pt>
                  <c:pt idx="2">
                    <c:v>Are You Experienced?</c:v>
                  </c:pt>
                  <c:pt idx="3">
                    <c:v>House of Pain</c:v>
                  </c:pt>
                  <c:pt idx="4">
                    <c:v>The Cream Of Clapton</c:v>
                  </c:pt>
                  <c:pt idx="5">
                    <c:v>The Best Of Van Halen, Vol. I</c:v>
                  </c:pt>
                  <c:pt idx="6">
                    <c:v>Use Your Illusion I</c:v>
                  </c:pt>
                  <c:pt idx="7">
                    <c:v>Hot Rocks, 1964-1971 (Disc 1)</c:v>
                  </c:pt>
                  <c:pt idx="8">
                    <c:v>Live On Two Legs [live]</c:v>
                  </c:pt>
                  <c:pt idx="9">
                    <c:v>The Doors</c:v>
                  </c:pt>
                </c:lvl>
              </c:multiLvlStrCache>
            </c:multiLvlStrRef>
          </c:cat>
          <c:val>
            <c:numRef>
              <c:f>'2_1-Recommended albums'!$J$3:$J$23</c:f>
              <c:numCache>
                <c:formatCode>General</c:formatCode>
                <c:ptCount val="10"/>
                <c:pt idx="0">
                  <c:v>387.09</c:v>
                </c:pt>
                <c:pt idx="1">
                  <c:v>379.17</c:v>
                </c:pt>
                <c:pt idx="2">
                  <c:v>370.26</c:v>
                </c:pt>
                <c:pt idx="3">
                  <c:v>366.3</c:v>
                </c:pt>
                <c:pt idx="4">
                  <c:v>358.38</c:v>
                </c:pt>
                <c:pt idx="5">
                  <c:v>313.83</c:v>
                </c:pt>
                <c:pt idx="6">
                  <c:v>307.89</c:v>
                </c:pt>
                <c:pt idx="7">
                  <c:v>293.04000000000002</c:v>
                </c:pt>
                <c:pt idx="8">
                  <c:v>281.16000000000003</c:v>
                </c:pt>
                <c:pt idx="9">
                  <c:v>251.46</c:v>
                </c:pt>
              </c:numCache>
            </c:numRef>
          </c:val>
          <c:extLst>
            <c:ext xmlns:c16="http://schemas.microsoft.com/office/drawing/2014/chart" uri="{C3380CC4-5D6E-409C-BE32-E72D297353CC}">
              <c16:uniqueId val="{00000000-C196-4EDA-ADB4-C67F8CDBBA90}"/>
            </c:ext>
          </c:extLst>
        </c:ser>
        <c:dLbls>
          <c:showLegendKey val="0"/>
          <c:showVal val="0"/>
          <c:showCatName val="0"/>
          <c:showSerName val="0"/>
          <c:showPercent val="0"/>
          <c:showBubbleSize val="0"/>
        </c:dLbls>
        <c:gapWidth val="219"/>
        <c:overlap val="-27"/>
        <c:axId val="1664273792"/>
        <c:axId val="1664274752"/>
      </c:barChart>
      <c:catAx>
        <c:axId val="1664273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4274752"/>
        <c:crosses val="autoZero"/>
        <c:auto val="1"/>
        <c:lblAlgn val="ctr"/>
        <c:lblOffset val="100"/>
        <c:noMultiLvlLbl val="0"/>
      </c:catAx>
      <c:valAx>
        <c:axId val="1664274752"/>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4273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5400000" vert="horz"/>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 music analysis.xlsx]2_2-Top Selling other than USA!PivotTable3</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Famous Genres</a:t>
            </a:r>
            <a:r>
              <a:rPr lang="en-US" b="1" baseline="0"/>
              <a:t> in countries other than USA</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E14B31"/>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B05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00B05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00B05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'2_2-Top Selling other than USA'!$J$2</c:f>
              <c:strCache>
                <c:ptCount val="1"/>
                <c:pt idx="0">
                  <c:v>Total</c:v>
                </c:pt>
              </c:strCache>
            </c:strRef>
          </c:tx>
          <c:spPr>
            <a:solidFill>
              <a:srgbClr val="00B050"/>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'2_2-Top Selling other than USA'!$I$3:$I$8</c:f>
              <c:strCache>
                <c:ptCount val="5"/>
                <c:pt idx="0">
                  <c:v>Rock</c:v>
                </c:pt>
                <c:pt idx="1">
                  <c:v>Metal</c:v>
                </c:pt>
                <c:pt idx="2">
                  <c:v>Alternative &amp; Punk</c:v>
                </c:pt>
                <c:pt idx="3">
                  <c:v>Latin</c:v>
                </c:pt>
                <c:pt idx="4">
                  <c:v>Jazz</c:v>
                </c:pt>
              </c:strCache>
            </c:strRef>
          </c:cat>
          <c:val>
            <c:numRef>
              <c:f>'2_2-Top Selling other than USA'!$J$3:$J$8</c:f>
              <c:numCache>
                <c:formatCode>General</c:formatCode>
                <c:ptCount val="5"/>
                <c:pt idx="0">
                  <c:v>21183.029999999995</c:v>
                </c:pt>
                <c:pt idx="1">
                  <c:v>4290.66</c:v>
                </c:pt>
                <c:pt idx="2">
                  <c:v>3606.57</c:v>
                </c:pt>
                <c:pt idx="3">
                  <c:v>1543.4099999999999</c:v>
                </c:pt>
                <c:pt idx="4">
                  <c:v>1177.1099999999999</c:v>
                </c:pt>
              </c:numCache>
            </c:numRef>
          </c:val>
          <c:extLst>
            <c:ext xmlns:c16="http://schemas.microsoft.com/office/drawing/2014/chart" uri="{C3380CC4-5D6E-409C-BE32-E72D297353CC}">
              <c16:uniqueId val="{00000000-F4EB-4CA2-8651-60A8ED3D9047}"/>
            </c:ext>
          </c:extLst>
        </c:ser>
        <c:dLbls>
          <c:showLegendKey val="0"/>
          <c:showVal val="0"/>
          <c:showCatName val="0"/>
          <c:showSerName val="0"/>
          <c:showPercent val="0"/>
          <c:showBubbleSize val="0"/>
        </c:dLbls>
        <c:gapWidth val="219"/>
        <c:overlap val="-27"/>
        <c:axId val="1662416960"/>
        <c:axId val="1662414560"/>
      </c:barChart>
      <c:catAx>
        <c:axId val="1662416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2414560"/>
        <c:crosses val="autoZero"/>
        <c:auto val="1"/>
        <c:lblAlgn val="ctr"/>
        <c:lblOffset val="100"/>
        <c:noMultiLvlLbl val="0"/>
      </c:catAx>
      <c:valAx>
        <c:axId val="16624145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24169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 music analysis.xlsx]1_9-Percentage total sales USA!PivotTable4</c:name>
    <c:fmtId val="14"/>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Famous Genre in USA - RevenueWise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5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B05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00B05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'1_9-Percentage total sales USA'!$J$2</c:f>
              <c:strCache>
                <c:ptCount val="1"/>
                <c:pt idx="0">
                  <c:v>Total</c:v>
                </c:pt>
              </c:strCache>
            </c:strRef>
          </c:tx>
          <c:spPr>
            <a:solidFill>
              <a:srgbClr val="00B050"/>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'1_9-Percentage total sales USA'!$I$3:$I$8</c:f>
              <c:strCache>
                <c:ptCount val="5"/>
                <c:pt idx="0">
                  <c:v>Rock</c:v>
                </c:pt>
                <c:pt idx="1">
                  <c:v>Alternative &amp; Punk</c:v>
                </c:pt>
                <c:pt idx="2">
                  <c:v>Metal</c:v>
                </c:pt>
                <c:pt idx="3">
                  <c:v>R&amp;B/Soul</c:v>
                </c:pt>
                <c:pt idx="4">
                  <c:v>Blues</c:v>
                </c:pt>
              </c:strCache>
            </c:strRef>
          </c:cat>
          <c:val>
            <c:numRef>
              <c:f>'1_9-Percentage total sales USA'!$J$3:$J$8</c:f>
              <c:numCache>
                <c:formatCode>General</c:formatCode>
                <c:ptCount val="5"/>
                <c:pt idx="0">
                  <c:v>5568.7499999999982</c:v>
                </c:pt>
                <c:pt idx="1">
                  <c:v>1234.5300000000002</c:v>
                </c:pt>
                <c:pt idx="2">
                  <c:v>1025.6399999999999</c:v>
                </c:pt>
                <c:pt idx="3">
                  <c:v>633.59999999999991</c:v>
                </c:pt>
                <c:pt idx="4">
                  <c:v>453.42</c:v>
                </c:pt>
              </c:numCache>
            </c:numRef>
          </c:val>
          <c:extLst>
            <c:ext xmlns:c16="http://schemas.microsoft.com/office/drawing/2014/chart" uri="{C3380CC4-5D6E-409C-BE32-E72D297353CC}">
              <c16:uniqueId val="{00000000-E022-4498-AA1A-40FF643086CD}"/>
            </c:ext>
          </c:extLst>
        </c:ser>
        <c:dLbls>
          <c:showLegendKey val="0"/>
          <c:showVal val="0"/>
          <c:showCatName val="0"/>
          <c:showSerName val="0"/>
          <c:showPercent val="0"/>
          <c:showBubbleSize val="0"/>
        </c:dLbls>
        <c:gapWidth val="100"/>
        <c:overlap val="-27"/>
        <c:axId val="1798956560"/>
        <c:axId val="1798956080"/>
      </c:barChart>
      <c:catAx>
        <c:axId val="1798956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8956080"/>
        <c:crosses val="autoZero"/>
        <c:auto val="1"/>
        <c:lblAlgn val="ctr"/>
        <c:lblOffset val="100"/>
        <c:noMultiLvlLbl val="0"/>
      </c:catAx>
      <c:valAx>
        <c:axId val="17989560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8956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 music analysis.xlsx]1_6-CustomerAndTrackCount!PivotTable9</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Top 10 Customers</a:t>
            </a:r>
            <a:r>
              <a:rPr lang="en-IN" baseline="0"/>
              <a:t> vs Revenue Generated</a:t>
            </a:r>
            <a:r>
              <a:rPr lang="en-IN"/>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FFF0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lumMod val="40000"/>
              <a:lumOff val="60000"/>
            </a:schemeClr>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lumMod val="40000"/>
              <a:lumOff val="60000"/>
            </a:schemeClr>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FFF0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lumMod val="40000"/>
              <a:lumOff val="60000"/>
            </a:schemeClr>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FF0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'1_6-CustomerAndTrackCount'!$I$2</c:f>
              <c:strCache>
                <c:ptCount val="1"/>
                <c:pt idx="0">
                  <c:v>Total Sales</c:v>
                </c:pt>
              </c:strCache>
            </c:strRef>
          </c:tx>
          <c:spPr>
            <a:solidFill>
              <a:schemeClr val="accent6">
                <a:lumMod val="40000"/>
                <a:lumOff val="60000"/>
              </a:schemeClr>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'1_6-CustomerAndTrackCount'!$H$3:$H$13</c:f>
              <c:strCache>
                <c:ptCount val="10"/>
                <c:pt idx="0">
                  <c:v>František Wichterlová</c:v>
                </c:pt>
                <c:pt idx="1">
                  <c:v>Helena Holý</c:v>
                </c:pt>
                <c:pt idx="2">
                  <c:v>Hugh O'Reilly</c:v>
                </c:pt>
                <c:pt idx="3">
                  <c:v>François Tremblay</c:v>
                </c:pt>
                <c:pt idx="4">
                  <c:v>Wyatt Girard</c:v>
                </c:pt>
                <c:pt idx="5">
                  <c:v>Manoj Pareek</c:v>
                </c:pt>
                <c:pt idx="6">
                  <c:v>Luís Gonçalves</c:v>
                </c:pt>
                <c:pt idx="7">
                  <c:v>João Fernandes</c:v>
                </c:pt>
                <c:pt idx="8">
                  <c:v>Fynn Zimmermann</c:v>
                </c:pt>
                <c:pt idx="9">
                  <c:v>Enrique Muñoz</c:v>
                </c:pt>
              </c:strCache>
            </c:strRef>
          </c:cat>
          <c:val>
            <c:numRef>
              <c:f>'1_6-CustomerAndTrackCount'!$I$3:$I$13</c:f>
              <c:numCache>
                <c:formatCode>General</c:formatCode>
                <c:ptCount val="10"/>
                <c:pt idx="0">
                  <c:v>1683</c:v>
                </c:pt>
                <c:pt idx="1">
                  <c:v>1500.84</c:v>
                </c:pt>
                <c:pt idx="2">
                  <c:v>1433.52</c:v>
                </c:pt>
                <c:pt idx="3">
                  <c:v>1367.19</c:v>
                </c:pt>
                <c:pt idx="4">
                  <c:v>1248.3900000000001</c:v>
                </c:pt>
                <c:pt idx="5">
                  <c:v>1218.69</c:v>
                </c:pt>
                <c:pt idx="6">
                  <c:v>1182.06</c:v>
                </c:pt>
                <c:pt idx="7">
                  <c:v>1144.44</c:v>
                </c:pt>
                <c:pt idx="8">
                  <c:v>1095.93</c:v>
                </c:pt>
                <c:pt idx="9">
                  <c:v>1076.1300000000001</c:v>
                </c:pt>
              </c:numCache>
            </c:numRef>
          </c:val>
          <c:extLst>
            <c:ext xmlns:c16="http://schemas.microsoft.com/office/drawing/2014/chart" uri="{C3380CC4-5D6E-409C-BE32-E72D297353CC}">
              <c16:uniqueId val="{00000000-1269-4C9B-9FA1-1520976DB6D7}"/>
            </c:ext>
          </c:extLst>
        </c:ser>
        <c:ser>
          <c:idx val="1"/>
          <c:order val="1"/>
          <c:tx>
            <c:strRef>
              <c:f>'1_6-CustomerAndTrackCount'!$J$2</c:f>
              <c:strCache>
                <c:ptCount val="1"/>
                <c:pt idx="0">
                  <c:v>Quantity</c:v>
                </c:pt>
              </c:strCache>
            </c:strRef>
          </c:tx>
          <c:spPr>
            <a:solidFill>
              <a:srgbClr val="FFFF00"/>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'1_6-CustomerAndTrackCount'!$H$3:$H$13</c:f>
              <c:strCache>
                <c:ptCount val="10"/>
                <c:pt idx="0">
                  <c:v>František Wichterlová</c:v>
                </c:pt>
                <c:pt idx="1">
                  <c:v>Helena Holý</c:v>
                </c:pt>
                <c:pt idx="2">
                  <c:v>Hugh O'Reilly</c:v>
                </c:pt>
                <c:pt idx="3">
                  <c:v>François Tremblay</c:v>
                </c:pt>
                <c:pt idx="4">
                  <c:v>Wyatt Girard</c:v>
                </c:pt>
                <c:pt idx="5">
                  <c:v>Manoj Pareek</c:v>
                </c:pt>
                <c:pt idx="6">
                  <c:v>Luís Gonçalves</c:v>
                </c:pt>
                <c:pt idx="7">
                  <c:v>João Fernandes</c:v>
                </c:pt>
                <c:pt idx="8">
                  <c:v>Fynn Zimmermann</c:v>
                </c:pt>
                <c:pt idx="9">
                  <c:v>Enrique Muñoz</c:v>
                </c:pt>
              </c:strCache>
            </c:strRef>
          </c:cat>
          <c:val>
            <c:numRef>
              <c:f>'1_6-CustomerAndTrackCount'!$J$3:$J$13</c:f>
              <c:numCache>
                <c:formatCode>General</c:formatCode>
                <c:ptCount val="10"/>
                <c:pt idx="0">
                  <c:v>146</c:v>
                </c:pt>
                <c:pt idx="1">
                  <c:v>130</c:v>
                </c:pt>
                <c:pt idx="2">
                  <c:v>116</c:v>
                </c:pt>
                <c:pt idx="3">
                  <c:v>101</c:v>
                </c:pt>
                <c:pt idx="4">
                  <c:v>101</c:v>
                </c:pt>
                <c:pt idx="5">
                  <c:v>113</c:v>
                </c:pt>
                <c:pt idx="6">
                  <c:v>110</c:v>
                </c:pt>
                <c:pt idx="7">
                  <c:v>104</c:v>
                </c:pt>
                <c:pt idx="8">
                  <c:v>95</c:v>
                </c:pt>
                <c:pt idx="9">
                  <c:v>99</c:v>
                </c:pt>
              </c:numCache>
            </c:numRef>
          </c:val>
          <c:extLst>
            <c:ext xmlns:c16="http://schemas.microsoft.com/office/drawing/2014/chart" uri="{C3380CC4-5D6E-409C-BE32-E72D297353CC}">
              <c16:uniqueId val="{00000001-1269-4C9B-9FA1-1520976DB6D7}"/>
            </c:ext>
          </c:extLst>
        </c:ser>
        <c:dLbls>
          <c:showLegendKey val="0"/>
          <c:showVal val="0"/>
          <c:showCatName val="0"/>
          <c:showSerName val="0"/>
          <c:showPercent val="0"/>
          <c:showBubbleSize val="0"/>
        </c:dLbls>
        <c:gapWidth val="100"/>
        <c:overlap val="-27"/>
        <c:axId val="20838768"/>
        <c:axId val="20833488"/>
      </c:barChart>
      <c:catAx>
        <c:axId val="2083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33488"/>
        <c:crosses val="autoZero"/>
        <c:auto val="1"/>
        <c:lblAlgn val="ctr"/>
        <c:lblOffset val="100"/>
        <c:noMultiLvlLbl val="0"/>
      </c:catAx>
      <c:valAx>
        <c:axId val="208334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38768"/>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 music analysis.xlsx]2_4-Product Affinity Analysis_n!PivotTable7</c:name>
    <c:fmtId val="9"/>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Customers</a:t>
            </a:r>
            <a:r>
              <a:rPr lang="en-US" b="1" baseline="0"/>
              <a:t> purchases in Genre in terms of quantity - Top 3</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F000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000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F000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'2_4-Product Affinity Analysis_n'!$L$2</c:f>
              <c:strCache>
                <c:ptCount val="1"/>
                <c:pt idx="0">
                  <c:v>Total</c:v>
                </c:pt>
              </c:strCache>
            </c:strRef>
          </c:tx>
          <c:spPr>
            <a:solidFill>
              <a:srgbClr val="FF0000"/>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'2_4-Product Affinity Analysis_n'!$K$3:$K$40</c:f>
              <c:multiLvlStrCache>
                <c:ptCount val="34"/>
                <c:lvl>
                  <c:pt idx="0">
                    <c:v>Rock</c:v>
                  </c:pt>
                  <c:pt idx="1">
                    <c:v>Metal</c:v>
                  </c:pt>
                  <c:pt idx="2">
                    <c:v>Alternative &amp; Punk</c:v>
                  </c:pt>
                  <c:pt idx="3">
                    <c:v>Alternative</c:v>
                  </c:pt>
                  <c:pt idx="4">
                    <c:v>R&amp;B/Soul</c:v>
                  </c:pt>
                  <c:pt idx="5">
                    <c:v>Blues</c:v>
                  </c:pt>
                  <c:pt idx="6">
                    <c:v>Pop</c:v>
                  </c:pt>
                  <c:pt idx="7">
                    <c:v>Reggae</c:v>
                  </c:pt>
                  <c:pt idx="8">
                    <c:v>Soundtrack</c:v>
                  </c:pt>
                  <c:pt idx="9">
                    <c:v>Latin</c:v>
                  </c:pt>
                  <c:pt idx="10">
                    <c:v>Rock</c:v>
                  </c:pt>
                  <c:pt idx="11">
                    <c:v>Blues</c:v>
                  </c:pt>
                  <c:pt idx="12">
                    <c:v>Alternative &amp; Punk</c:v>
                  </c:pt>
                  <c:pt idx="13">
                    <c:v>Latin</c:v>
                  </c:pt>
                  <c:pt idx="14">
                    <c:v>Metal</c:v>
                  </c:pt>
                  <c:pt idx="15">
                    <c:v>Alternative</c:v>
                  </c:pt>
                  <c:pt idx="16">
                    <c:v>R&amp;B/Soul</c:v>
                  </c:pt>
                  <c:pt idx="17">
                    <c:v>Easy Listening</c:v>
                  </c:pt>
                  <c:pt idx="18">
                    <c:v>Pop</c:v>
                  </c:pt>
                  <c:pt idx="19">
                    <c:v>Classical</c:v>
                  </c:pt>
                  <c:pt idx="20">
                    <c:v>Reggae</c:v>
                  </c:pt>
                  <c:pt idx="21">
                    <c:v>Hip Hop/Rap</c:v>
                  </c:pt>
                  <c:pt idx="22">
                    <c:v>Jazz</c:v>
                  </c:pt>
                  <c:pt idx="23">
                    <c:v>Rock</c:v>
                  </c:pt>
                  <c:pt idx="24">
                    <c:v>Alternative &amp; Punk</c:v>
                  </c:pt>
                  <c:pt idx="25">
                    <c:v>Metal</c:v>
                  </c:pt>
                  <c:pt idx="26">
                    <c:v>Alternative</c:v>
                  </c:pt>
                  <c:pt idx="27">
                    <c:v>Latin</c:v>
                  </c:pt>
                  <c:pt idx="28">
                    <c:v>R&amp;B/Soul</c:v>
                  </c:pt>
                  <c:pt idx="29">
                    <c:v>Classical</c:v>
                  </c:pt>
                  <c:pt idx="30">
                    <c:v>Jazz</c:v>
                  </c:pt>
                  <c:pt idx="31">
                    <c:v>Pop</c:v>
                  </c:pt>
                  <c:pt idx="32">
                    <c:v>Easy Listening</c:v>
                  </c:pt>
                  <c:pt idx="33">
                    <c:v>Electronica/Dance</c:v>
                  </c:pt>
                </c:lvl>
                <c:lvl>
                  <c:pt idx="0">
                    <c:v>Frank</c:v>
                  </c:pt>
                  <c:pt idx="10">
                    <c:v>Franti��ek</c:v>
                  </c:pt>
                  <c:pt idx="23">
                    <c:v>Helena</c:v>
                  </c:pt>
                </c:lvl>
              </c:multiLvlStrCache>
            </c:multiLvlStrRef>
          </c:cat>
          <c:val>
            <c:numRef>
              <c:f>'2_4-Product Affinity Analysis_n'!$L$3:$L$40</c:f>
              <c:numCache>
                <c:formatCode>General</c:formatCode>
                <c:ptCount val="34"/>
                <c:pt idx="0">
                  <c:v>64</c:v>
                </c:pt>
                <c:pt idx="1">
                  <c:v>32</c:v>
                </c:pt>
                <c:pt idx="2">
                  <c:v>20</c:v>
                </c:pt>
                <c:pt idx="3">
                  <c:v>18</c:v>
                </c:pt>
                <c:pt idx="4">
                  <c:v>5</c:v>
                </c:pt>
                <c:pt idx="5">
                  <c:v>3</c:v>
                </c:pt>
                <c:pt idx="6">
                  <c:v>2</c:v>
                </c:pt>
                <c:pt idx="7">
                  <c:v>1</c:v>
                </c:pt>
                <c:pt idx="8">
                  <c:v>1</c:v>
                </c:pt>
                <c:pt idx="9">
                  <c:v>1</c:v>
                </c:pt>
                <c:pt idx="10">
                  <c:v>67</c:v>
                </c:pt>
                <c:pt idx="11">
                  <c:v>18</c:v>
                </c:pt>
                <c:pt idx="12">
                  <c:v>18</c:v>
                </c:pt>
                <c:pt idx="13">
                  <c:v>16</c:v>
                </c:pt>
                <c:pt idx="14">
                  <c:v>14</c:v>
                </c:pt>
                <c:pt idx="15">
                  <c:v>4</c:v>
                </c:pt>
                <c:pt idx="16">
                  <c:v>2</c:v>
                </c:pt>
                <c:pt idx="17">
                  <c:v>2</c:v>
                </c:pt>
                <c:pt idx="18">
                  <c:v>1</c:v>
                </c:pt>
                <c:pt idx="19">
                  <c:v>1</c:v>
                </c:pt>
                <c:pt idx="20">
                  <c:v>1</c:v>
                </c:pt>
                <c:pt idx="21">
                  <c:v>1</c:v>
                </c:pt>
                <c:pt idx="22">
                  <c:v>1</c:v>
                </c:pt>
                <c:pt idx="23">
                  <c:v>76</c:v>
                </c:pt>
                <c:pt idx="24">
                  <c:v>24</c:v>
                </c:pt>
                <c:pt idx="25">
                  <c:v>9</c:v>
                </c:pt>
                <c:pt idx="26">
                  <c:v>6</c:v>
                </c:pt>
                <c:pt idx="27">
                  <c:v>5</c:v>
                </c:pt>
                <c:pt idx="28">
                  <c:v>3</c:v>
                </c:pt>
                <c:pt idx="29">
                  <c:v>2</c:v>
                </c:pt>
                <c:pt idx="30">
                  <c:v>2</c:v>
                </c:pt>
                <c:pt idx="31">
                  <c:v>1</c:v>
                </c:pt>
                <c:pt idx="32">
                  <c:v>1</c:v>
                </c:pt>
                <c:pt idx="33">
                  <c:v>1</c:v>
                </c:pt>
              </c:numCache>
            </c:numRef>
          </c:val>
          <c:extLst>
            <c:ext xmlns:c16="http://schemas.microsoft.com/office/drawing/2014/chart" uri="{C3380CC4-5D6E-409C-BE32-E72D297353CC}">
              <c16:uniqueId val="{00000000-9914-44F4-8EED-2CF7528F218B}"/>
            </c:ext>
          </c:extLst>
        </c:ser>
        <c:dLbls>
          <c:showLegendKey val="0"/>
          <c:showVal val="0"/>
          <c:showCatName val="0"/>
          <c:showSerName val="0"/>
          <c:showPercent val="0"/>
          <c:showBubbleSize val="0"/>
        </c:dLbls>
        <c:gapWidth val="100"/>
        <c:overlap val="-27"/>
        <c:axId val="1792918016"/>
        <c:axId val="1792903616"/>
      </c:barChart>
      <c:catAx>
        <c:axId val="1792918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2903616"/>
        <c:crosses val="autoZero"/>
        <c:auto val="1"/>
        <c:lblAlgn val="ctr"/>
        <c:lblOffset val="100"/>
        <c:noMultiLvlLbl val="0"/>
      </c:catAx>
      <c:valAx>
        <c:axId val="17929036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2918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 music analysis.xlsx]2_5-Regional Market Analysis!PivotTable8</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Churned</a:t>
            </a:r>
            <a:r>
              <a:rPr lang="en-US" b="1" baseline="0"/>
              <a:t> Customer Count </a:t>
            </a:r>
            <a:r>
              <a:rPr lang="en-US" b="1"/>
              <a:t>across countries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1984C5"/>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eparator>. </c:separator>
          <c:extLst>
            <c:ext xmlns:c15="http://schemas.microsoft.com/office/drawing/2012/chart" uri="{CE6537A1-D6FC-4f65-9D91-7224C49458BB}"/>
          </c:extLst>
        </c:dLbl>
      </c:pivotFmt>
      <c:pivotFmt>
        <c:idx val="1"/>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63BF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dLbl>
          <c:idx val="0"/>
          <c:layout>
            <c:manualLayout>
              <c:x val="0"/>
              <c:y val="-0.1574074074074074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dLbl>
          <c:idx val="0"/>
          <c:layout>
            <c:manualLayout>
              <c:x val="-1.8355359765051395E-3"/>
              <c:y val="-7.407407407407415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'2_5-Regional Market Analysis'!$J$2</c:f>
              <c:strCache>
                <c:ptCount val="1"/>
                <c:pt idx="0">
                  <c:v>Sum of total_customers</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'2_5-Regional Market Analysis'!$I$3:$I$27</c:f>
              <c:strCache>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Cache>
            </c:strRef>
          </c:cat>
          <c:val>
            <c:numRef>
              <c:f>'2_5-Regional Market Analysis'!$J$3:$J$27</c:f>
              <c:numCache>
                <c:formatCode>General</c:formatCode>
                <c:ptCount val="24"/>
                <c:pt idx="0">
                  <c:v>1</c:v>
                </c:pt>
                <c:pt idx="1">
                  <c:v>1</c:v>
                </c:pt>
                <c:pt idx="2">
                  <c:v>1</c:v>
                </c:pt>
                <c:pt idx="3">
                  <c:v>1</c:v>
                </c:pt>
                <c:pt idx="4">
                  <c:v>5</c:v>
                </c:pt>
                <c:pt idx="5">
                  <c:v>8</c:v>
                </c:pt>
                <c:pt idx="6">
                  <c:v>1</c:v>
                </c:pt>
                <c:pt idx="7">
                  <c:v>2</c:v>
                </c:pt>
                <c:pt idx="8">
                  <c:v>1</c:v>
                </c:pt>
                <c:pt idx="9">
                  <c:v>1</c:v>
                </c:pt>
                <c:pt idx="10">
                  <c:v>5</c:v>
                </c:pt>
                <c:pt idx="11">
                  <c:v>4</c:v>
                </c:pt>
                <c:pt idx="12">
                  <c:v>1</c:v>
                </c:pt>
                <c:pt idx="13">
                  <c:v>2</c:v>
                </c:pt>
                <c:pt idx="14">
                  <c:v>1</c:v>
                </c:pt>
                <c:pt idx="15">
                  <c:v>1</c:v>
                </c:pt>
                <c:pt idx="16">
                  <c:v>1</c:v>
                </c:pt>
                <c:pt idx="17">
                  <c:v>1</c:v>
                </c:pt>
                <c:pt idx="18">
                  <c:v>1</c:v>
                </c:pt>
                <c:pt idx="19">
                  <c:v>2</c:v>
                </c:pt>
                <c:pt idx="20">
                  <c:v>1</c:v>
                </c:pt>
                <c:pt idx="21">
                  <c:v>1</c:v>
                </c:pt>
                <c:pt idx="22">
                  <c:v>3</c:v>
                </c:pt>
                <c:pt idx="23">
                  <c:v>13</c:v>
                </c:pt>
              </c:numCache>
            </c:numRef>
          </c:val>
          <c:extLst>
            <c:ext xmlns:c16="http://schemas.microsoft.com/office/drawing/2014/chart" uri="{C3380CC4-5D6E-409C-BE32-E72D297353CC}">
              <c16:uniqueId val="{00000000-6F23-4856-9A4B-EF493169937A}"/>
            </c:ext>
          </c:extLst>
        </c:ser>
        <c:ser>
          <c:idx val="1"/>
          <c:order val="1"/>
          <c:tx>
            <c:strRef>
              <c:f>'2_5-Regional Market Analysis'!$K$2</c:f>
              <c:strCache>
                <c:ptCount val="1"/>
                <c:pt idx="0">
                  <c:v>Sum of churned_customers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'2_5-Regional Market Analysis'!$I$3:$I$27</c:f>
              <c:strCache>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Cache>
            </c:strRef>
          </c:cat>
          <c:val>
            <c:numRef>
              <c:f>'2_5-Regional Market Analysis'!$K$3:$K$27</c:f>
              <c:numCache>
                <c:formatCode>General</c:formatCode>
                <c:ptCount val="24"/>
                <c:pt idx="0">
                  <c:v>1</c:v>
                </c:pt>
                <c:pt idx="1">
                  <c:v>0</c:v>
                </c:pt>
                <c:pt idx="2">
                  <c:v>0</c:v>
                </c:pt>
                <c:pt idx="3">
                  <c:v>1</c:v>
                </c:pt>
                <c:pt idx="4">
                  <c:v>0</c:v>
                </c:pt>
                <c:pt idx="5">
                  <c:v>3</c:v>
                </c:pt>
                <c:pt idx="6">
                  <c:v>1</c:v>
                </c:pt>
                <c:pt idx="7">
                  <c:v>1</c:v>
                </c:pt>
                <c:pt idx="8">
                  <c:v>0</c:v>
                </c:pt>
                <c:pt idx="9">
                  <c:v>0</c:v>
                </c:pt>
                <c:pt idx="10">
                  <c:v>2</c:v>
                </c:pt>
                <c:pt idx="11">
                  <c:v>2</c:v>
                </c:pt>
                <c:pt idx="12">
                  <c:v>1</c:v>
                </c:pt>
                <c:pt idx="13">
                  <c:v>0</c:v>
                </c:pt>
                <c:pt idx="14">
                  <c:v>0</c:v>
                </c:pt>
                <c:pt idx="15">
                  <c:v>1</c:v>
                </c:pt>
                <c:pt idx="16">
                  <c:v>1</c:v>
                </c:pt>
                <c:pt idx="17">
                  <c:v>1</c:v>
                </c:pt>
                <c:pt idx="18">
                  <c:v>0</c:v>
                </c:pt>
                <c:pt idx="19">
                  <c:v>0</c:v>
                </c:pt>
                <c:pt idx="20">
                  <c:v>0</c:v>
                </c:pt>
                <c:pt idx="21">
                  <c:v>0</c:v>
                </c:pt>
                <c:pt idx="22">
                  <c:v>0</c:v>
                </c:pt>
                <c:pt idx="23">
                  <c:v>2</c:v>
                </c:pt>
              </c:numCache>
            </c:numRef>
          </c:val>
          <c:extLst>
            <c:ext xmlns:c16="http://schemas.microsoft.com/office/drawing/2014/chart" uri="{C3380CC4-5D6E-409C-BE32-E72D297353CC}">
              <c16:uniqueId val="{00000001-6F23-4856-9A4B-EF493169937A}"/>
            </c:ext>
          </c:extLst>
        </c:ser>
        <c:dLbls>
          <c:dLblPos val="ctr"/>
          <c:showLegendKey val="0"/>
          <c:showVal val="1"/>
          <c:showCatName val="0"/>
          <c:showSerName val="0"/>
          <c:showPercent val="0"/>
          <c:showBubbleSize val="0"/>
        </c:dLbls>
        <c:gapWidth val="100"/>
        <c:overlap val="100"/>
        <c:axId val="1519476496"/>
        <c:axId val="1433135568"/>
      </c:barChart>
      <c:catAx>
        <c:axId val="1519476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3135568"/>
        <c:crosses val="autoZero"/>
        <c:auto val="1"/>
        <c:lblAlgn val="ctr"/>
        <c:lblOffset val="100"/>
        <c:noMultiLvlLbl val="0"/>
      </c:catAx>
      <c:valAx>
        <c:axId val="14331355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94764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 music analysis.xlsx]2_5-Regional Market Analysis 2!PivotTable12</c:name>
    <c:fmtId val="13"/>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              Customer purchasing behavior</a:t>
            </a:r>
            <a:r>
              <a:rPr lang="en-US" b="1" baseline="0" dirty="0"/>
              <a:t> across countries - Average purchase value</a:t>
            </a:r>
            <a:endParaRPr lang="en-US" b="1" dirty="0"/>
          </a:p>
        </c:rich>
      </c:tx>
      <c:layout>
        <c:manualLayout>
          <c:xMode val="edge"/>
          <c:yMode val="edge"/>
          <c:x val="1.3513513513513514E-3"/>
          <c:y val="0"/>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1984C5"/>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1984C5"/>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1984C5"/>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'2_5-Regional Market Analysis 2'!$L$2</c:f>
              <c:strCache>
                <c:ptCount val="1"/>
                <c:pt idx="0">
                  <c:v>Total</c:v>
                </c:pt>
              </c:strCache>
            </c:strRef>
          </c:tx>
          <c:spPr>
            <a:solidFill>
              <a:srgbClr val="1984C5"/>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'2_5-Regional Market Analysis 2'!$K$3:$K$27</c:f>
              <c:strCache>
                <c:ptCount val="24"/>
                <c:pt idx="0">
                  <c:v>Czech Republic</c:v>
                </c:pt>
                <c:pt idx="1">
                  <c:v>Ireland</c:v>
                </c:pt>
                <c:pt idx="2">
                  <c:v>Spain</c:v>
                </c:pt>
                <c:pt idx="3">
                  <c:v>Chile</c:v>
                </c:pt>
                <c:pt idx="4">
                  <c:v>Portugal</c:v>
                </c:pt>
                <c:pt idx="5">
                  <c:v>India</c:v>
                </c:pt>
                <c:pt idx="6">
                  <c:v>Brazil</c:v>
                </c:pt>
                <c:pt idx="7">
                  <c:v>Germany</c:v>
                </c:pt>
                <c:pt idx="8">
                  <c:v>United Kingdom</c:v>
                </c:pt>
                <c:pt idx="9">
                  <c:v>Australia</c:v>
                </c:pt>
                <c:pt idx="10">
                  <c:v>USA</c:v>
                </c:pt>
                <c:pt idx="11">
                  <c:v>Finland</c:v>
                </c:pt>
                <c:pt idx="12">
                  <c:v>Hungary</c:v>
                </c:pt>
                <c:pt idx="13">
                  <c:v>France</c:v>
                </c:pt>
                <c:pt idx="14">
                  <c:v>Poland</c:v>
                </c:pt>
                <c:pt idx="15">
                  <c:v>Sweden</c:v>
                </c:pt>
                <c:pt idx="16">
                  <c:v>Norway</c:v>
                </c:pt>
                <c:pt idx="17">
                  <c:v>Austria</c:v>
                </c:pt>
                <c:pt idx="18">
                  <c:v>Canada</c:v>
                </c:pt>
                <c:pt idx="19">
                  <c:v>Netherlands</c:v>
                </c:pt>
                <c:pt idx="20">
                  <c:v>Belgium</c:v>
                </c:pt>
                <c:pt idx="21">
                  <c:v>Italy</c:v>
                </c:pt>
                <c:pt idx="22">
                  <c:v>Argentina</c:v>
                </c:pt>
                <c:pt idx="23">
                  <c:v>Denmark</c:v>
                </c:pt>
              </c:strCache>
            </c:strRef>
          </c:cat>
          <c:val>
            <c:numRef>
              <c:f>'2_5-Regional Market Analysis 2'!$L$3:$L$27</c:f>
              <c:numCache>
                <c:formatCode>0</c:formatCode>
                <c:ptCount val="24"/>
                <c:pt idx="0">
                  <c:v>136.62</c:v>
                </c:pt>
                <c:pt idx="1">
                  <c:v>114.84</c:v>
                </c:pt>
                <c:pt idx="2">
                  <c:v>98.01</c:v>
                </c:pt>
                <c:pt idx="3">
                  <c:v>97.02</c:v>
                </c:pt>
                <c:pt idx="4">
                  <c:v>92.57</c:v>
                </c:pt>
                <c:pt idx="5">
                  <c:v>91.58</c:v>
                </c:pt>
                <c:pt idx="6">
                  <c:v>85.54</c:v>
                </c:pt>
                <c:pt idx="7">
                  <c:v>83.66</c:v>
                </c:pt>
                <c:pt idx="8">
                  <c:v>81.84</c:v>
                </c:pt>
                <c:pt idx="9">
                  <c:v>81.180000000000007</c:v>
                </c:pt>
                <c:pt idx="10">
                  <c:v>80.040000000000006</c:v>
                </c:pt>
                <c:pt idx="11">
                  <c:v>79.2</c:v>
                </c:pt>
                <c:pt idx="12">
                  <c:v>78.209999999999994</c:v>
                </c:pt>
                <c:pt idx="13">
                  <c:v>77.81</c:v>
                </c:pt>
                <c:pt idx="14">
                  <c:v>76.23</c:v>
                </c:pt>
                <c:pt idx="15">
                  <c:v>75.239999999999995</c:v>
                </c:pt>
                <c:pt idx="16">
                  <c:v>72.27</c:v>
                </c:pt>
                <c:pt idx="17">
                  <c:v>69.3</c:v>
                </c:pt>
                <c:pt idx="18">
                  <c:v>66.95</c:v>
                </c:pt>
                <c:pt idx="19">
                  <c:v>65.34</c:v>
                </c:pt>
                <c:pt idx="20">
                  <c:v>60.39</c:v>
                </c:pt>
                <c:pt idx="21">
                  <c:v>50.49</c:v>
                </c:pt>
                <c:pt idx="22">
                  <c:v>39.6</c:v>
                </c:pt>
                <c:pt idx="23">
                  <c:v>37.619999999999997</c:v>
                </c:pt>
              </c:numCache>
            </c:numRef>
          </c:val>
          <c:extLst>
            <c:ext xmlns:c16="http://schemas.microsoft.com/office/drawing/2014/chart" uri="{C3380CC4-5D6E-409C-BE32-E72D297353CC}">
              <c16:uniqueId val="{00000000-BB3D-4904-81D9-9A76B5AEC960}"/>
            </c:ext>
          </c:extLst>
        </c:ser>
        <c:dLbls>
          <c:dLblPos val="outEnd"/>
          <c:showLegendKey val="0"/>
          <c:showVal val="1"/>
          <c:showCatName val="0"/>
          <c:showSerName val="0"/>
          <c:showPercent val="0"/>
          <c:showBubbleSize val="0"/>
        </c:dLbls>
        <c:gapWidth val="100"/>
        <c:axId val="1936027808"/>
        <c:axId val="1936038368"/>
      </c:barChart>
      <c:catAx>
        <c:axId val="1936027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038368"/>
        <c:crosses val="autoZero"/>
        <c:auto val="1"/>
        <c:lblAlgn val="ctr"/>
        <c:lblOffset val="100"/>
        <c:noMultiLvlLbl val="0"/>
      </c:catAx>
      <c:valAx>
        <c:axId val="19360383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027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 music analysis.xlsx]2_6 Risk Profiling!PivotTable8</c:name>
    <c:fmtId val="2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Churn Rate (%)</a:t>
            </a:r>
            <a:r>
              <a:rPr lang="en-US" b="1" baseline="0"/>
              <a:t> </a:t>
            </a:r>
            <a:r>
              <a:rPr lang="en-US" b="1"/>
              <a:t>across countries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1984C5"/>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eparator>. </c:separator>
          <c:extLst>
            <c:ext xmlns:c15="http://schemas.microsoft.com/office/drawing/2012/chart" uri="{CE6537A1-D6FC-4f65-9D91-7224C49458BB}"/>
          </c:extLst>
        </c:dLbl>
      </c:pivotFmt>
      <c:pivotFmt>
        <c:idx val="1"/>
        <c:spPr>
          <a:solidFill>
            <a:srgbClr val="FF000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eparator>. </c:separator>
          <c:extLst>
            <c:ext xmlns:c15="http://schemas.microsoft.com/office/drawing/2012/chart" uri="{CE6537A1-D6FC-4f65-9D91-7224C49458BB}"/>
          </c:extLst>
        </c:dLbl>
      </c:pivotFmt>
      <c:pivotFmt>
        <c:idx val="2"/>
        <c:spPr>
          <a:solidFill>
            <a:srgbClr val="FF0000"/>
          </a:solidFill>
          <a:ln>
            <a:solidFill>
              <a:schemeClr val="tx1"/>
            </a:solidFill>
          </a:ln>
          <a:effectLst/>
        </c:spPr>
      </c:pivotFmt>
      <c:pivotFmt>
        <c:idx val="3"/>
        <c:spPr>
          <a:solidFill>
            <a:srgbClr val="FF000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eparator>. </c:separator>
          <c:extLst>
            <c:ext xmlns:c15="http://schemas.microsoft.com/office/drawing/2012/chart" uri="{CE6537A1-D6FC-4f65-9D91-7224C49458BB}"/>
          </c:extLst>
        </c:dLbl>
      </c:pivotFmt>
      <c:pivotFmt>
        <c:idx val="4"/>
        <c:spPr>
          <a:solidFill>
            <a:srgbClr val="FF000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eparator>. </c:separator>
          <c:extLst>
            <c:ext xmlns:c15="http://schemas.microsoft.com/office/drawing/2012/chart" uri="{CE6537A1-D6FC-4f65-9D91-7224C49458BB}"/>
          </c:extLst>
        </c:dLbl>
      </c:pivotFmt>
    </c:pivotFmts>
    <c:plotArea>
      <c:layout/>
      <c:barChart>
        <c:barDir val="col"/>
        <c:grouping val="clustered"/>
        <c:varyColors val="0"/>
        <c:ser>
          <c:idx val="0"/>
          <c:order val="0"/>
          <c:tx>
            <c:strRef>
              <c:f>'2_6 Risk Profiling'!$I$2</c:f>
              <c:strCache>
                <c:ptCount val="1"/>
                <c:pt idx="0">
                  <c:v>Total</c:v>
                </c:pt>
              </c:strCache>
            </c:strRef>
          </c:tx>
          <c:spPr>
            <a:solidFill>
              <a:srgbClr val="FF0000"/>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'2_6 Risk Profiling'!$H$3:$H$27</c:f>
              <c:strCache>
                <c:ptCount val="24"/>
                <c:pt idx="0">
                  <c:v>Finland</c:v>
                </c:pt>
                <c:pt idx="1">
                  <c:v>Australia</c:v>
                </c:pt>
                <c:pt idx="2">
                  <c:v>Sweden</c:v>
                </c:pt>
                <c:pt idx="3">
                  <c:v>India</c:v>
                </c:pt>
                <c:pt idx="4">
                  <c:v>Brazil</c:v>
                </c:pt>
                <c:pt idx="5">
                  <c:v>Ireland</c:v>
                </c:pt>
                <c:pt idx="6">
                  <c:v>United Kingdom</c:v>
                </c:pt>
                <c:pt idx="7">
                  <c:v>Poland</c:v>
                </c:pt>
                <c:pt idx="8">
                  <c:v>Denmark</c:v>
                </c:pt>
                <c:pt idx="9">
                  <c:v>Portugal</c:v>
                </c:pt>
                <c:pt idx="10">
                  <c:v>Austria</c:v>
                </c:pt>
                <c:pt idx="11">
                  <c:v>Spain</c:v>
                </c:pt>
                <c:pt idx="12">
                  <c:v>USA</c:v>
                </c:pt>
                <c:pt idx="13">
                  <c:v>Canada</c:v>
                </c:pt>
                <c:pt idx="14">
                  <c:v>France</c:v>
                </c:pt>
                <c:pt idx="15">
                  <c:v>Germany</c:v>
                </c:pt>
                <c:pt idx="16">
                  <c:v>Czech Republic</c:v>
                </c:pt>
                <c:pt idx="17">
                  <c:v>Argentina</c:v>
                </c:pt>
                <c:pt idx="18">
                  <c:v>Hungary</c:v>
                </c:pt>
                <c:pt idx="19">
                  <c:v>Belgium</c:v>
                </c:pt>
                <c:pt idx="20">
                  <c:v>Netherlands</c:v>
                </c:pt>
                <c:pt idx="21">
                  <c:v>Chile</c:v>
                </c:pt>
                <c:pt idx="22">
                  <c:v>Norway</c:v>
                </c:pt>
                <c:pt idx="23">
                  <c:v>Italy</c:v>
                </c:pt>
              </c:strCache>
            </c:strRef>
          </c:cat>
          <c:val>
            <c:numRef>
              <c:f>'2_6 Risk Profiling'!$I$3:$I$27</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15.38</c:v>
                </c:pt>
                <c:pt idx="13">
                  <c:v>37.5</c:v>
                </c:pt>
                <c:pt idx="14">
                  <c:v>40</c:v>
                </c:pt>
                <c:pt idx="15">
                  <c:v>50</c:v>
                </c:pt>
                <c:pt idx="16">
                  <c:v>50</c:v>
                </c:pt>
                <c:pt idx="17">
                  <c:v>100</c:v>
                </c:pt>
                <c:pt idx="18">
                  <c:v>100</c:v>
                </c:pt>
                <c:pt idx="19">
                  <c:v>100</c:v>
                </c:pt>
                <c:pt idx="20">
                  <c:v>100</c:v>
                </c:pt>
                <c:pt idx="21">
                  <c:v>100</c:v>
                </c:pt>
                <c:pt idx="22">
                  <c:v>100</c:v>
                </c:pt>
                <c:pt idx="23">
                  <c:v>100</c:v>
                </c:pt>
              </c:numCache>
            </c:numRef>
          </c:val>
          <c:extLst>
            <c:ext xmlns:c16="http://schemas.microsoft.com/office/drawing/2014/chart" uri="{C3380CC4-5D6E-409C-BE32-E72D297353CC}">
              <c16:uniqueId val="{00000000-B57E-47DB-9FB1-7DECD310ADE2}"/>
            </c:ext>
          </c:extLst>
        </c:ser>
        <c:dLbls>
          <c:showLegendKey val="0"/>
          <c:showVal val="0"/>
          <c:showCatName val="0"/>
          <c:showSerName val="0"/>
          <c:showPercent val="0"/>
          <c:showBubbleSize val="0"/>
        </c:dLbls>
        <c:gapWidth val="100"/>
        <c:overlap val="-27"/>
        <c:axId val="1519476496"/>
        <c:axId val="1433135568"/>
      </c:barChart>
      <c:catAx>
        <c:axId val="1519476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3135568"/>
        <c:crosses val="autoZero"/>
        <c:auto val="1"/>
        <c:lblAlgn val="ctr"/>
        <c:lblOffset val="100"/>
        <c:noMultiLvlLbl val="0"/>
      </c:catAx>
      <c:valAx>
        <c:axId val="14331355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9476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 music analysis.xlsx]2_7 - CLV Customer Tenure!PivotTable14</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Customers -</a:t>
            </a:r>
            <a:r>
              <a:rPr lang="en-US" b="1" baseline="0"/>
              <a:t> Days since last purchase - CLV Modeling </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3"/>
        <c:spPr>
          <a:solidFill>
            <a:srgbClr val="C23728"/>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rgbClr val="63BF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5"/>
        <c:spPr>
          <a:solidFill>
            <a:srgbClr val="E14B31"/>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6"/>
        <c:spPr>
          <a:solidFill>
            <a:srgbClr val="E14B31"/>
          </a:solidFill>
          <a:ln>
            <a:solidFill>
              <a:schemeClr val="tx1"/>
            </a:solidFill>
          </a:ln>
          <a:effectLst/>
        </c:spPr>
        <c:dLbl>
          <c:idx val="0"/>
          <c:layout>
            <c:manualLayout>
              <c:x val="-1.1869981853444881E-16"/>
              <c:y val="-4.708995219072102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7"/>
        <c:spPr>
          <a:solidFill>
            <a:srgbClr val="E14B31"/>
          </a:solidFill>
          <a:ln>
            <a:solidFill>
              <a:schemeClr val="tx1"/>
            </a:solidFill>
          </a:ln>
          <a:effectLst/>
        </c:spPr>
        <c:dLbl>
          <c:idx val="0"/>
          <c:layout>
            <c:manualLayout>
              <c:x val="-1.6186525877030494E-3"/>
              <c:y val="-3.76719617525767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8"/>
        <c:spPr>
          <a:solidFill>
            <a:srgbClr val="E14B31"/>
          </a:solidFill>
          <a:ln>
            <a:solidFill>
              <a:schemeClr val="tx1"/>
            </a:solidFill>
          </a:ln>
          <a:effectLst/>
        </c:spPr>
        <c:dLbl>
          <c:idx val="0"/>
          <c:layout>
            <c:manualLayout>
              <c:x val="-3.2373051754059799E-3"/>
              <c:y val="-3.767196175257683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9"/>
        <c:spPr>
          <a:solidFill>
            <a:srgbClr val="E14B31"/>
          </a:solidFill>
          <a:ln>
            <a:solidFill>
              <a:schemeClr val="tx1"/>
            </a:solidFill>
          </a:ln>
          <a:effectLst/>
        </c:spPr>
        <c:dLbl>
          <c:idx val="0"/>
          <c:layout>
            <c:manualLayout>
              <c:x val="-1.1869981853444881E-16"/>
              <c:y val="-2.82539713144325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0"/>
        <c:spPr>
          <a:solidFill>
            <a:srgbClr val="E14B31"/>
          </a:solidFill>
          <a:ln>
            <a:solidFill>
              <a:schemeClr val="tx1"/>
            </a:solidFill>
          </a:ln>
          <a:effectLst/>
        </c:spPr>
        <c:dLbl>
          <c:idx val="0"/>
          <c:layout>
            <c:manualLayout>
              <c:x val="-1.6186525877029305E-3"/>
              <c:y val="-4.23809569716488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1"/>
        <c:spPr>
          <a:solidFill>
            <a:srgbClr val="E14B31"/>
          </a:solidFill>
          <a:ln>
            <a:solidFill>
              <a:schemeClr val="tx1"/>
            </a:solidFill>
          </a:ln>
          <a:effectLst/>
        </c:spPr>
        <c:dLbl>
          <c:idx val="0"/>
          <c:layout>
            <c:manualLayout>
              <c:x val="-1.1869981853444881E-16"/>
              <c:y val="-4.708995219072097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2"/>
        <c:spPr>
          <a:solidFill>
            <a:srgbClr val="E14B31"/>
          </a:solidFill>
          <a:ln>
            <a:solidFill>
              <a:schemeClr val="tx1"/>
            </a:solidFill>
          </a:ln>
          <a:effectLst/>
        </c:spPr>
        <c:dLbl>
          <c:idx val="0"/>
          <c:layout>
            <c:manualLayout>
              <c:x val="0"/>
              <c:y val="-2.354497609536048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3"/>
        <c:spPr>
          <a:solidFill>
            <a:srgbClr val="E14B31"/>
          </a:solidFill>
          <a:ln>
            <a:solidFill>
              <a:schemeClr val="tx1"/>
            </a:solidFill>
          </a:ln>
          <a:effectLst/>
        </c:spPr>
        <c:dLbl>
          <c:idx val="0"/>
          <c:layout>
            <c:manualLayout>
              <c:x val="-5.9349909267224403E-17"/>
              <c:y val="-3.767196175257683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4"/>
        <c:spPr>
          <a:solidFill>
            <a:srgbClr val="E14B31"/>
          </a:solidFill>
          <a:ln>
            <a:solidFill>
              <a:schemeClr val="tx1"/>
            </a:solidFill>
          </a:ln>
          <a:effectLst/>
        </c:spPr>
        <c:dLbl>
          <c:idx val="0"/>
          <c:layout>
            <c:manualLayout>
              <c:x val="0"/>
              <c:y val="-4.23809569716488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5"/>
        <c:spPr>
          <a:solidFill>
            <a:srgbClr val="E14B31"/>
          </a:solidFill>
          <a:ln>
            <a:solidFill>
              <a:schemeClr val="tx1"/>
            </a:solidFill>
          </a:ln>
          <a:effectLst/>
        </c:spPr>
        <c:dLbl>
          <c:idx val="0"/>
          <c:layout>
            <c:manualLayout>
              <c:x val="0"/>
              <c:y val="-3.76719617525767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6"/>
        <c:spPr>
          <a:solidFill>
            <a:srgbClr val="E14B31"/>
          </a:solidFill>
          <a:ln>
            <a:solidFill>
              <a:schemeClr val="tx1"/>
            </a:solidFill>
          </a:ln>
          <a:effectLst/>
        </c:spPr>
        <c:dLbl>
          <c:idx val="0"/>
          <c:layout>
            <c:manualLayout>
              <c:x val="0"/>
              <c:y val="-3.76719617525767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7"/>
        <c:spPr>
          <a:solidFill>
            <a:srgbClr val="E14B31"/>
          </a:solidFill>
          <a:ln>
            <a:solidFill>
              <a:schemeClr val="tx1"/>
            </a:solidFill>
          </a:ln>
          <a:effectLst/>
        </c:spPr>
        <c:dLbl>
          <c:idx val="0"/>
          <c:layout>
            <c:manualLayout>
              <c:x val="-2.9674954633612201E-17"/>
              <c:y val="-4.708995219072097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8"/>
        <c:spPr>
          <a:solidFill>
            <a:srgbClr val="E14B31"/>
          </a:solidFill>
          <a:ln>
            <a:solidFill>
              <a:schemeClr val="tx1"/>
            </a:solidFill>
          </a:ln>
          <a:effectLst/>
        </c:spPr>
        <c:dLbl>
          <c:idx val="0"/>
          <c:layout>
            <c:manualLayout>
              <c:x val="0"/>
              <c:y val="-4.238095697164892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9"/>
        <c:spPr>
          <a:solidFill>
            <a:srgbClr val="E14B31"/>
          </a:solidFill>
          <a:ln>
            <a:solidFill>
              <a:schemeClr val="tx1"/>
            </a:solidFill>
          </a:ln>
          <a:effectLst/>
        </c:spPr>
        <c:dLbl>
          <c:idx val="0"/>
          <c:layout>
            <c:manualLayout>
              <c:x val="0"/>
              <c:y val="-4.238095697164892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0"/>
        <c:spPr>
          <a:solidFill>
            <a:srgbClr val="E14B31"/>
          </a:solidFill>
          <a:ln>
            <a:solidFill>
              <a:schemeClr val="tx1"/>
            </a:solidFill>
          </a:ln>
          <a:effectLst/>
        </c:spPr>
        <c:dLbl>
          <c:idx val="0"/>
          <c:layout>
            <c:manualLayout>
              <c:x val="-1.6186525877029305E-3"/>
              <c:y val="-4.708995219072099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1"/>
        <c:spPr>
          <a:solidFill>
            <a:srgbClr val="63BF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2"/>
        <c:spPr>
          <a:solidFill>
            <a:srgbClr val="E14B31"/>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3"/>
        <c:spPr>
          <a:solidFill>
            <a:srgbClr val="E14B31"/>
          </a:solidFill>
          <a:ln>
            <a:solidFill>
              <a:schemeClr val="tx1"/>
            </a:solidFill>
          </a:ln>
          <a:effectLst/>
        </c:spPr>
        <c:dLbl>
          <c:idx val="0"/>
          <c:layout>
            <c:manualLayout>
              <c:x val="-1.6186525877029305E-3"/>
              <c:y val="-4.708995219072099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4"/>
        <c:spPr>
          <a:solidFill>
            <a:srgbClr val="E14B31"/>
          </a:solidFill>
          <a:ln>
            <a:solidFill>
              <a:schemeClr val="tx1"/>
            </a:solidFill>
          </a:ln>
          <a:effectLst/>
        </c:spPr>
        <c:dLbl>
          <c:idx val="0"/>
          <c:layout>
            <c:manualLayout>
              <c:x val="0"/>
              <c:y val="-4.238095697164892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5"/>
        <c:spPr>
          <a:solidFill>
            <a:srgbClr val="E14B31"/>
          </a:solidFill>
          <a:ln>
            <a:solidFill>
              <a:schemeClr val="tx1"/>
            </a:solidFill>
          </a:ln>
          <a:effectLst/>
        </c:spPr>
        <c:dLbl>
          <c:idx val="0"/>
          <c:layout>
            <c:manualLayout>
              <c:x val="0"/>
              <c:y val="-4.238095697164892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6"/>
        <c:spPr>
          <a:solidFill>
            <a:srgbClr val="E14B31"/>
          </a:solidFill>
          <a:ln>
            <a:solidFill>
              <a:schemeClr val="tx1"/>
            </a:solidFill>
          </a:ln>
          <a:effectLst/>
        </c:spPr>
        <c:dLbl>
          <c:idx val="0"/>
          <c:layout>
            <c:manualLayout>
              <c:x val="-2.9674954633612201E-17"/>
              <c:y val="-4.708995219072097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7"/>
        <c:spPr>
          <a:solidFill>
            <a:srgbClr val="E14B31"/>
          </a:solidFill>
          <a:ln>
            <a:solidFill>
              <a:schemeClr val="tx1"/>
            </a:solidFill>
          </a:ln>
          <a:effectLst/>
        </c:spPr>
        <c:dLbl>
          <c:idx val="0"/>
          <c:layout>
            <c:manualLayout>
              <c:x val="0"/>
              <c:y val="-3.76719617525767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8"/>
        <c:spPr>
          <a:solidFill>
            <a:srgbClr val="E14B31"/>
          </a:solidFill>
          <a:ln>
            <a:solidFill>
              <a:schemeClr val="tx1"/>
            </a:solidFill>
          </a:ln>
          <a:effectLst/>
        </c:spPr>
        <c:dLbl>
          <c:idx val="0"/>
          <c:layout>
            <c:manualLayout>
              <c:x val="0"/>
              <c:y val="-3.76719617525767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9"/>
        <c:spPr>
          <a:solidFill>
            <a:srgbClr val="E14B31"/>
          </a:solidFill>
          <a:ln>
            <a:solidFill>
              <a:schemeClr val="tx1"/>
            </a:solidFill>
          </a:ln>
          <a:effectLst/>
        </c:spPr>
        <c:dLbl>
          <c:idx val="0"/>
          <c:layout>
            <c:manualLayout>
              <c:x val="0"/>
              <c:y val="-4.23809569716488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0"/>
        <c:spPr>
          <a:solidFill>
            <a:srgbClr val="E14B31"/>
          </a:solidFill>
          <a:ln>
            <a:solidFill>
              <a:schemeClr val="tx1"/>
            </a:solidFill>
          </a:ln>
          <a:effectLst/>
        </c:spPr>
        <c:dLbl>
          <c:idx val="0"/>
          <c:layout>
            <c:manualLayout>
              <c:x val="-5.9349909267224403E-17"/>
              <c:y val="-3.767196175257683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1"/>
        <c:spPr>
          <a:solidFill>
            <a:srgbClr val="E14B31"/>
          </a:solidFill>
          <a:ln>
            <a:solidFill>
              <a:schemeClr val="tx1"/>
            </a:solidFill>
          </a:ln>
          <a:effectLst/>
        </c:spPr>
        <c:dLbl>
          <c:idx val="0"/>
          <c:layout>
            <c:manualLayout>
              <c:x val="0"/>
              <c:y val="-2.354497609536048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2"/>
        <c:spPr>
          <a:solidFill>
            <a:srgbClr val="E14B31"/>
          </a:solidFill>
          <a:ln>
            <a:solidFill>
              <a:schemeClr val="tx1"/>
            </a:solidFill>
          </a:ln>
          <a:effectLst/>
        </c:spPr>
        <c:dLbl>
          <c:idx val="0"/>
          <c:layout>
            <c:manualLayout>
              <c:x val="-1.1869981853444881E-16"/>
              <c:y val="-4.708995219072097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3"/>
        <c:spPr>
          <a:solidFill>
            <a:srgbClr val="E14B31"/>
          </a:solidFill>
          <a:ln>
            <a:solidFill>
              <a:schemeClr val="tx1"/>
            </a:solidFill>
          </a:ln>
          <a:effectLst/>
        </c:spPr>
        <c:dLbl>
          <c:idx val="0"/>
          <c:layout>
            <c:manualLayout>
              <c:x val="-1.6186525877029305E-3"/>
              <c:y val="-4.23809569716488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4"/>
        <c:spPr>
          <a:solidFill>
            <a:srgbClr val="E14B31"/>
          </a:solidFill>
          <a:ln>
            <a:solidFill>
              <a:schemeClr val="tx1"/>
            </a:solidFill>
          </a:ln>
          <a:effectLst/>
        </c:spPr>
        <c:dLbl>
          <c:idx val="0"/>
          <c:layout>
            <c:manualLayout>
              <c:x val="-1.1869981853444881E-16"/>
              <c:y val="-2.82539713144325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5"/>
        <c:spPr>
          <a:solidFill>
            <a:srgbClr val="E14B31"/>
          </a:solidFill>
          <a:ln>
            <a:solidFill>
              <a:schemeClr val="tx1"/>
            </a:solidFill>
          </a:ln>
          <a:effectLst/>
        </c:spPr>
        <c:dLbl>
          <c:idx val="0"/>
          <c:layout>
            <c:manualLayout>
              <c:x val="-3.2373051754059799E-3"/>
              <c:y val="-3.767196175257683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6"/>
        <c:spPr>
          <a:solidFill>
            <a:srgbClr val="E14B31"/>
          </a:solidFill>
          <a:ln>
            <a:solidFill>
              <a:schemeClr val="tx1"/>
            </a:solidFill>
          </a:ln>
          <a:effectLst/>
        </c:spPr>
        <c:dLbl>
          <c:idx val="0"/>
          <c:layout>
            <c:manualLayout>
              <c:x val="-1.6186525877030494E-3"/>
              <c:y val="-3.76719617525767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7"/>
        <c:spPr>
          <a:solidFill>
            <a:srgbClr val="E14B31"/>
          </a:solidFill>
          <a:ln>
            <a:solidFill>
              <a:schemeClr val="tx1"/>
            </a:solidFill>
          </a:ln>
          <a:effectLst/>
        </c:spPr>
        <c:dLbl>
          <c:idx val="0"/>
          <c:layout>
            <c:manualLayout>
              <c:x val="-1.1869981853444881E-16"/>
              <c:y val="-4.708995219072102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8"/>
        <c:spPr>
          <a:solidFill>
            <a:srgbClr val="63BF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9"/>
        <c:spPr>
          <a:solidFill>
            <a:srgbClr val="E14B31"/>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0"/>
        <c:spPr>
          <a:solidFill>
            <a:srgbClr val="E14B31"/>
          </a:solidFill>
          <a:ln>
            <a:solidFill>
              <a:schemeClr val="tx1"/>
            </a:solidFill>
          </a:ln>
          <a:effectLst/>
        </c:spPr>
        <c:dLbl>
          <c:idx val="0"/>
          <c:layout>
            <c:manualLayout>
              <c:x val="-1.6186525877029305E-3"/>
              <c:y val="-4.708995219072099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1"/>
        <c:spPr>
          <a:solidFill>
            <a:srgbClr val="E14B31"/>
          </a:solidFill>
          <a:ln>
            <a:solidFill>
              <a:schemeClr val="tx1"/>
            </a:solidFill>
          </a:ln>
          <a:effectLst/>
        </c:spPr>
        <c:dLbl>
          <c:idx val="0"/>
          <c:layout>
            <c:manualLayout>
              <c:x val="0"/>
              <c:y val="-4.238095697164892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2"/>
        <c:spPr>
          <a:solidFill>
            <a:srgbClr val="E14B31"/>
          </a:solidFill>
          <a:ln>
            <a:solidFill>
              <a:schemeClr val="tx1"/>
            </a:solidFill>
          </a:ln>
          <a:effectLst/>
        </c:spPr>
        <c:dLbl>
          <c:idx val="0"/>
          <c:layout>
            <c:manualLayout>
              <c:x val="0"/>
              <c:y val="-4.238095697164892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3"/>
        <c:spPr>
          <a:solidFill>
            <a:srgbClr val="E14B31"/>
          </a:solidFill>
          <a:ln>
            <a:solidFill>
              <a:schemeClr val="tx1"/>
            </a:solidFill>
          </a:ln>
          <a:effectLst/>
        </c:spPr>
        <c:dLbl>
          <c:idx val="0"/>
          <c:layout>
            <c:manualLayout>
              <c:x val="-2.9674954633612201E-17"/>
              <c:y val="-4.708995219072097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4"/>
        <c:spPr>
          <a:solidFill>
            <a:srgbClr val="E14B31"/>
          </a:solidFill>
          <a:ln>
            <a:solidFill>
              <a:schemeClr val="tx1"/>
            </a:solidFill>
          </a:ln>
          <a:effectLst/>
        </c:spPr>
        <c:dLbl>
          <c:idx val="0"/>
          <c:layout>
            <c:manualLayout>
              <c:x val="0"/>
              <c:y val="-3.76719617525767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5"/>
        <c:spPr>
          <a:solidFill>
            <a:srgbClr val="E14B31"/>
          </a:solidFill>
          <a:ln>
            <a:solidFill>
              <a:schemeClr val="tx1"/>
            </a:solidFill>
          </a:ln>
          <a:effectLst/>
        </c:spPr>
        <c:dLbl>
          <c:idx val="0"/>
          <c:layout>
            <c:manualLayout>
              <c:x val="0"/>
              <c:y val="-3.76719617525767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6"/>
        <c:spPr>
          <a:solidFill>
            <a:srgbClr val="E14B31"/>
          </a:solidFill>
          <a:ln>
            <a:solidFill>
              <a:schemeClr val="tx1"/>
            </a:solidFill>
          </a:ln>
          <a:effectLst/>
        </c:spPr>
        <c:dLbl>
          <c:idx val="0"/>
          <c:layout>
            <c:manualLayout>
              <c:x val="0"/>
              <c:y val="-4.23809569716488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7"/>
        <c:spPr>
          <a:solidFill>
            <a:srgbClr val="E14B31"/>
          </a:solidFill>
          <a:ln>
            <a:solidFill>
              <a:schemeClr val="tx1"/>
            </a:solidFill>
          </a:ln>
          <a:effectLst/>
        </c:spPr>
        <c:dLbl>
          <c:idx val="0"/>
          <c:layout>
            <c:manualLayout>
              <c:x val="-5.9349909267224403E-17"/>
              <c:y val="-3.767196175257683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8"/>
        <c:spPr>
          <a:solidFill>
            <a:srgbClr val="E14B31"/>
          </a:solidFill>
          <a:ln>
            <a:solidFill>
              <a:schemeClr val="tx1"/>
            </a:solidFill>
          </a:ln>
          <a:effectLst/>
        </c:spPr>
        <c:dLbl>
          <c:idx val="0"/>
          <c:layout>
            <c:manualLayout>
              <c:x val="0"/>
              <c:y val="-2.354497609536048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9"/>
        <c:spPr>
          <a:solidFill>
            <a:srgbClr val="E14B31"/>
          </a:solidFill>
          <a:ln>
            <a:solidFill>
              <a:schemeClr val="tx1"/>
            </a:solidFill>
          </a:ln>
          <a:effectLst/>
        </c:spPr>
        <c:dLbl>
          <c:idx val="0"/>
          <c:layout>
            <c:manualLayout>
              <c:x val="-1.1869981853444881E-16"/>
              <c:y val="-4.708995219072097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0"/>
        <c:spPr>
          <a:solidFill>
            <a:srgbClr val="E14B31"/>
          </a:solidFill>
          <a:ln>
            <a:solidFill>
              <a:schemeClr val="tx1"/>
            </a:solidFill>
          </a:ln>
          <a:effectLst/>
        </c:spPr>
        <c:dLbl>
          <c:idx val="0"/>
          <c:layout>
            <c:manualLayout>
              <c:x val="-1.6186525877029305E-3"/>
              <c:y val="-4.23809569716488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1"/>
        <c:spPr>
          <a:solidFill>
            <a:srgbClr val="E14B31"/>
          </a:solidFill>
          <a:ln>
            <a:solidFill>
              <a:schemeClr val="tx1"/>
            </a:solidFill>
          </a:ln>
          <a:effectLst/>
        </c:spPr>
        <c:dLbl>
          <c:idx val="0"/>
          <c:layout>
            <c:manualLayout>
              <c:x val="-1.1869981853444881E-16"/>
              <c:y val="-2.82539713144325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2"/>
        <c:spPr>
          <a:solidFill>
            <a:srgbClr val="E14B31"/>
          </a:solidFill>
          <a:ln>
            <a:solidFill>
              <a:schemeClr val="tx1"/>
            </a:solidFill>
          </a:ln>
          <a:effectLst/>
        </c:spPr>
        <c:dLbl>
          <c:idx val="0"/>
          <c:layout>
            <c:manualLayout>
              <c:x val="-3.2373051754059799E-3"/>
              <c:y val="-3.767196175257683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3"/>
        <c:spPr>
          <a:solidFill>
            <a:srgbClr val="E14B31"/>
          </a:solidFill>
          <a:ln>
            <a:solidFill>
              <a:schemeClr val="tx1"/>
            </a:solidFill>
          </a:ln>
          <a:effectLst/>
        </c:spPr>
        <c:dLbl>
          <c:idx val="0"/>
          <c:layout>
            <c:manualLayout>
              <c:x val="-1.6186525877030494E-3"/>
              <c:y val="-3.76719617525767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4"/>
        <c:spPr>
          <a:solidFill>
            <a:srgbClr val="E14B31"/>
          </a:solidFill>
          <a:ln>
            <a:solidFill>
              <a:schemeClr val="tx1"/>
            </a:solidFill>
          </a:ln>
          <a:effectLst/>
        </c:spPr>
        <c:dLbl>
          <c:idx val="0"/>
          <c:layout>
            <c:manualLayout>
              <c:x val="-1.1869981853444881E-16"/>
              <c:y val="-4.708995219072102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'2_7 - CLV Customer Tenure'!$L$2</c:f>
              <c:strCache>
                <c:ptCount val="1"/>
                <c:pt idx="0">
                  <c:v>Sum of days_since_last_purchase</c:v>
                </c:pt>
              </c:strCache>
            </c:strRef>
          </c:tx>
          <c:spPr>
            <a:solidFill>
              <a:srgbClr val="63BF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'2_7 - CLV Customer Tenure'!$K$3:$K$18</c:f>
              <c:strCache>
                <c:ptCount val="15"/>
                <c:pt idx="0">
                  <c:v>Daan Peeters</c:v>
                </c:pt>
                <c:pt idx="1">
                  <c:v>Kara Nielsen</c:v>
                </c:pt>
                <c:pt idx="2">
                  <c:v>Bj��rn Hansen</c:v>
                </c:pt>
                <c:pt idx="3">
                  <c:v>Michelle Brooks</c:v>
                </c:pt>
                <c:pt idx="4">
                  <c:v>Steve Murray</c:v>
                </c:pt>
                <c:pt idx="5">
                  <c:v>Hannah Schneider</c:v>
                </c:pt>
                <c:pt idx="6">
                  <c:v>Camille Bernard</c:v>
                </c:pt>
                <c:pt idx="7">
                  <c:v>Tim Goyer</c:v>
                </c:pt>
                <c:pt idx="8">
                  <c:v>Niklas Schr��der</c:v>
                </c:pt>
                <c:pt idx="9">
                  <c:v>Johannes Van der Berg</c:v>
                </c:pt>
                <c:pt idx="10">
                  <c:v>Isabelle Mercier</c:v>
                </c:pt>
                <c:pt idx="11">
                  <c:v>Fran��ois Tremblay</c:v>
                </c:pt>
                <c:pt idx="12">
                  <c:v>Luis Rojas</c:v>
                </c:pt>
                <c:pt idx="13">
                  <c:v>Enrique Mu��oz</c:v>
                </c:pt>
                <c:pt idx="14">
                  <c:v>Alexandre Rocha</c:v>
                </c:pt>
              </c:strCache>
            </c:strRef>
          </c:cat>
          <c:val>
            <c:numRef>
              <c:f>'2_7 - CLV Customer Tenure'!$L$3:$L$18</c:f>
              <c:numCache>
                <c:formatCode>General</c:formatCode>
                <c:ptCount val="15"/>
                <c:pt idx="0">
                  <c:v>1865</c:v>
                </c:pt>
                <c:pt idx="1">
                  <c:v>1735</c:v>
                </c:pt>
                <c:pt idx="2">
                  <c:v>1729</c:v>
                </c:pt>
                <c:pt idx="3">
                  <c:v>1699</c:v>
                </c:pt>
                <c:pt idx="4">
                  <c:v>1679</c:v>
                </c:pt>
                <c:pt idx="5">
                  <c:v>1666</c:v>
                </c:pt>
                <c:pt idx="6">
                  <c:v>1662</c:v>
                </c:pt>
                <c:pt idx="7">
                  <c:v>1659</c:v>
                </c:pt>
                <c:pt idx="8">
                  <c:v>1651</c:v>
                </c:pt>
                <c:pt idx="9">
                  <c:v>1646</c:v>
                </c:pt>
                <c:pt idx="10">
                  <c:v>1641</c:v>
                </c:pt>
                <c:pt idx="11">
                  <c:v>1627</c:v>
                </c:pt>
                <c:pt idx="12">
                  <c:v>1603</c:v>
                </c:pt>
                <c:pt idx="13">
                  <c:v>1602</c:v>
                </c:pt>
                <c:pt idx="14">
                  <c:v>1588</c:v>
                </c:pt>
              </c:numCache>
            </c:numRef>
          </c:val>
          <c:extLst>
            <c:ext xmlns:c16="http://schemas.microsoft.com/office/drawing/2014/chart" uri="{C3380CC4-5D6E-409C-BE32-E72D297353CC}">
              <c16:uniqueId val="{00000000-A02F-4064-8CD6-A9E277067445}"/>
            </c:ext>
          </c:extLst>
        </c:ser>
        <c:ser>
          <c:idx val="1"/>
          <c:order val="1"/>
          <c:tx>
            <c:strRef>
              <c:f>'2_7 - CLV Customer Tenure'!$M$2</c:f>
              <c:strCache>
                <c:ptCount val="1"/>
                <c:pt idx="0">
                  <c:v>Sum of purchase_frequency</c:v>
                </c:pt>
              </c:strCache>
            </c:strRef>
          </c:tx>
          <c:spPr>
            <a:solidFill>
              <a:srgbClr val="E14B31"/>
            </a:solidFill>
            <a:ln>
              <a:solidFill>
                <a:schemeClr val="tx1"/>
              </a:solidFill>
            </a:ln>
            <a:effectLst/>
          </c:spPr>
          <c:invertIfNegative val="0"/>
          <c:dPt>
            <c:idx val="0"/>
            <c:invertIfNegative val="0"/>
            <c:bubble3D val="0"/>
            <c:spPr>
              <a:solidFill>
                <a:srgbClr val="E14B31"/>
              </a:solidFill>
              <a:ln>
                <a:solidFill>
                  <a:schemeClr val="tx1"/>
                </a:solidFill>
              </a:ln>
              <a:effectLst/>
            </c:spPr>
            <c:extLst>
              <c:ext xmlns:c16="http://schemas.microsoft.com/office/drawing/2014/chart" uri="{C3380CC4-5D6E-409C-BE32-E72D297353CC}">
                <c16:uniqueId val="{00000002-A02F-4064-8CD6-A9E277067445}"/>
              </c:ext>
            </c:extLst>
          </c:dPt>
          <c:dPt>
            <c:idx val="1"/>
            <c:invertIfNegative val="0"/>
            <c:bubble3D val="0"/>
            <c:spPr>
              <a:solidFill>
                <a:srgbClr val="E14B31"/>
              </a:solidFill>
              <a:ln>
                <a:solidFill>
                  <a:schemeClr val="tx1"/>
                </a:solidFill>
              </a:ln>
              <a:effectLst/>
            </c:spPr>
            <c:extLst>
              <c:ext xmlns:c16="http://schemas.microsoft.com/office/drawing/2014/chart" uri="{C3380CC4-5D6E-409C-BE32-E72D297353CC}">
                <c16:uniqueId val="{00000004-A02F-4064-8CD6-A9E277067445}"/>
              </c:ext>
            </c:extLst>
          </c:dPt>
          <c:dPt>
            <c:idx val="2"/>
            <c:invertIfNegative val="0"/>
            <c:bubble3D val="0"/>
            <c:spPr>
              <a:solidFill>
                <a:srgbClr val="E14B31"/>
              </a:solidFill>
              <a:ln>
                <a:solidFill>
                  <a:schemeClr val="tx1"/>
                </a:solidFill>
              </a:ln>
              <a:effectLst/>
            </c:spPr>
            <c:extLst>
              <c:ext xmlns:c16="http://schemas.microsoft.com/office/drawing/2014/chart" uri="{C3380CC4-5D6E-409C-BE32-E72D297353CC}">
                <c16:uniqueId val="{00000006-A02F-4064-8CD6-A9E277067445}"/>
              </c:ext>
            </c:extLst>
          </c:dPt>
          <c:dPt>
            <c:idx val="3"/>
            <c:invertIfNegative val="0"/>
            <c:bubble3D val="0"/>
            <c:spPr>
              <a:solidFill>
                <a:srgbClr val="E14B31"/>
              </a:solidFill>
              <a:ln>
                <a:solidFill>
                  <a:schemeClr val="tx1"/>
                </a:solidFill>
              </a:ln>
              <a:effectLst/>
            </c:spPr>
            <c:extLst>
              <c:ext xmlns:c16="http://schemas.microsoft.com/office/drawing/2014/chart" uri="{C3380CC4-5D6E-409C-BE32-E72D297353CC}">
                <c16:uniqueId val="{00000008-A02F-4064-8CD6-A9E277067445}"/>
              </c:ext>
            </c:extLst>
          </c:dPt>
          <c:dPt>
            <c:idx val="4"/>
            <c:invertIfNegative val="0"/>
            <c:bubble3D val="0"/>
            <c:spPr>
              <a:solidFill>
                <a:srgbClr val="E14B31"/>
              </a:solidFill>
              <a:ln>
                <a:solidFill>
                  <a:schemeClr val="tx1"/>
                </a:solidFill>
              </a:ln>
              <a:effectLst/>
            </c:spPr>
            <c:extLst>
              <c:ext xmlns:c16="http://schemas.microsoft.com/office/drawing/2014/chart" uri="{C3380CC4-5D6E-409C-BE32-E72D297353CC}">
                <c16:uniqueId val="{0000000A-A02F-4064-8CD6-A9E277067445}"/>
              </c:ext>
            </c:extLst>
          </c:dPt>
          <c:dPt>
            <c:idx val="5"/>
            <c:invertIfNegative val="0"/>
            <c:bubble3D val="0"/>
            <c:spPr>
              <a:solidFill>
                <a:srgbClr val="E14B31"/>
              </a:solidFill>
              <a:ln>
                <a:solidFill>
                  <a:schemeClr val="tx1"/>
                </a:solidFill>
              </a:ln>
              <a:effectLst/>
            </c:spPr>
            <c:extLst>
              <c:ext xmlns:c16="http://schemas.microsoft.com/office/drawing/2014/chart" uri="{C3380CC4-5D6E-409C-BE32-E72D297353CC}">
                <c16:uniqueId val="{0000000C-A02F-4064-8CD6-A9E277067445}"/>
              </c:ext>
            </c:extLst>
          </c:dPt>
          <c:dPt>
            <c:idx val="6"/>
            <c:invertIfNegative val="0"/>
            <c:bubble3D val="0"/>
            <c:spPr>
              <a:solidFill>
                <a:srgbClr val="E14B31"/>
              </a:solidFill>
              <a:ln>
                <a:solidFill>
                  <a:schemeClr val="tx1"/>
                </a:solidFill>
              </a:ln>
              <a:effectLst/>
            </c:spPr>
            <c:extLst>
              <c:ext xmlns:c16="http://schemas.microsoft.com/office/drawing/2014/chart" uri="{C3380CC4-5D6E-409C-BE32-E72D297353CC}">
                <c16:uniqueId val="{0000000E-A02F-4064-8CD6-A9E277067445}"/>
              </c:ext>
            </c:extLst>
          </c:dPt>
          <c:dPt>
            <c:idx val="7"/>
            <c:invertIfNegative val="0"/>
            <c:bubble3D val="0"/>
            <c:spPr>
              <a:solidFill>
                <a:srgbClr val="E14B31"/>
              </a:solidFill>
              <a:ln>
                <a:solidFill>
                  <a:schemeClr val="tx1"/>
                </a:solidFill>
              </a:ln>
              <a:effectLst/>
            </c:spPr>
            <c:extLst>
              <c:ext xmlns:c16="http://schemas.microsoft.com/office/drawing/2014/chart" uri="{C3380CC4-5D6E-409C-BE32-E72D297353CC}">
                <c16:uniqueId val="{00000010-A02F-4064-8CD6-A9E277067445}"/>
              </c:ext>
            </c:extLst>
          </c:dPt>
          <c:dPt>
            <c:idx val="8"/>
            <c:invertIfNegative val="0"/>
            <c:bubble3D val="0"/>
            <c:spPr>
              <a:solidFill>
                <a:srgbClr val="E14B31"/>
              </a:solidFill>
              <a:ln>
                <a:solidFill>
                  <a:schemeClr val="tx1"/>
                </a:solidFill>
              </a:ln>
              <a:effectLst/>
            </c:spPr>
            <c:extLst>
              <c:ext xmlns:c16="http://schemas.microsoft.com/office/drawing/2014/chart" uri="{C3380CC4-5D6E-409C-BE32-E72D297353CC}">
                <c16:uniqueId val="{00000012-A02F-4064-8CD6-A9E277067445}"/>
              </c:ext>
            </c:extLst>
          </c:dPt>
          <c:dPt>
            <c:idx val="9"/>
            <c:invertIfNegative val="0"/>
            <c:bubble3D val="0"/>
            <c:spPr>
              <a:solidFill>
                <a:srgbClr val="E14B31"/>
              </a:solidFill>
              <a:ln>
                <a:solidFill>
                  <a:schemeClr val="tx1"/>
                </a:solidFill>
              </a:ln>
              <a:effectLst/>
            </c:spPr>
            <c:extLst>
              <c:ext xmlns:c16="http://schemas.microsoft.com/office/drawing/2014/chart" uri="{C3380CC4-5D6E-409C-BE32-E72D297353CC}">
                <c16:uniqueId val="{00000014-A02F-4064-8CD6-A9E277067445}"/>
              </c:ext>
            </c:extLst>
          </c:dPt>
          <c:dPt>
            <c:idx val="10"/>
            <c:invertIfNegative val="0"/>
            <c:bubble3D val="0"/>
            <c:spPr>
              <a:solidFill>
                <a:srgbClr val="E14B31"/>
              </a:solidFill>
              <a:ln>
                <a:solidFill>
                  <a:schemeClr val="tx1"/>
                </a:solidFill>
              </a:ln>
              <a:effectLst/>
            </c:spPr>
            <c:extLst>
              <c:ext xmlns:c16="http://schemas.microsoft.com/office/drawing/2014/chart" uri="{C3380CC4-5D6E-409C-BE32-E72D297353CC}">
                <c16:uniqueId val="{00000016-A02F-4064-8CD6-A9E277067445}"/>
              </c:ext>
            </c:extLst>
          </c:dPt>
          <c:dPt>
            <c:idx val="11"/>
            <c:invertIfNegative val="0"/>
            <c:bubble3D val="0"/>
            <c:spPr>
              <a:solidFill>
                <a:srgbClr val="E14B31"/>
              </a:solidFill>
              <a:ln>
                <a:solidFill>
                  <a:schemeClr val="tx1"/>
                </a:solidFill>
              </a:ln>
              <a:effectLst/>
            </c:spPr>
            <c:extLst>
              <c:ext xmlns:c16="http://schemas.microsoft.com/office/drawing/2014/chart" uri="{C3380CC4-5D6E-409C-BE32-E72D297353CC}">
                <c16:uniqueId val="{00000018-A02F-4064-8CD6-A9E277067445}"/>
              </c:ext>
            </c:extLst>
          </c:dPt>
          <c:dPt>
            <c:idx val="12"/>
            <c:invertIfNegative val="0"/>
            <c:bubble3D val="0"/>
            <c:spPr>
              <a:solidFill>
                <a:srgbClr val="E14B31"/>
              </a:solidFill>
              <a:ln>
                <a:solidFill>
                  <a:schemeClr val="tx1"/>
                </a:solidFill>
              </a:ln>
              <a:effectLst/>
            </c:spPr>
            <c:extLst>
              <c:ext xmlns:c16="http://schemas.microsoft.com/office/drawing/2014/chart" uri="{C3380CC4-5D6E-409C-BE32-E72D297353CC}">
                <c16:uniqueId val="{0000001A-A02F-4064-8CD6-A9E277067445}"/>
              </c:ext>
            </c:extLst>
          </c:dPt>
          <c:dPt>
            <c:idx val="13"/>
            <c:invertIfNegative val="0"/>
            <c:bubble3D val="0"/>
            <c:spPr>
              <a:solidFill>
                <a:srgbClr val="E14B31"/>
              </a:solidFill>
              <a:ln>
                <a:solidFill>
                  <a:schemeClr val="tx1"/>
                </a:solidFill>
              </a:ln>
              <a:effectLst/>
            </c:spPr>
            <c:extLst>
              <c:ext xmlns:c16="http://schemas.microsoft.com/office/drawing/2014/chart" uri="{C3380CC4-5D6E-409C-BE32-E72D297353CC}">
                <c16:uniqueId val="{0000001C-A02F-4064-8CD6-A9E277067445}"/>
              </c:ext>
            </c:extLst>
          </c:dPt>
          <c:dPt>
            <c:idx val="14"/>
            <c:invertIfNegative val="0"/>
            <c:bubble3D val="0"/>
            <c:spPr>
              <a:solidFill>
                <a:srgbClr val="E14B31"/>
              </a:solidFill>
              <a:ln>
                <a:solidFill>
                  <a:schemeClr val="tx1"/>
                </a:solidFill>
              </a:ln>
              <a:effectLst/>
            </c:spPr>
            <c:extLst>
              <c:ext xmlns:c16="http://schemas.microsoft.com/office/drawing/2014/chart" uri="{C3380CC4-5D6E-409C-BE32-E72D297353CC}">
                <c16:uniqueId val="{0000001E-A02F-4064-8CD6-A9E277067445}"/>
              </c:ext>
            </c:extLst>
          </c:dPt>
          <c:dLbls>
            <c:dLbl>
              <c:idx val="0"/>
              <c:layout>
                <c:manualLayout>
                  <c:x val="-1.6186525877029305E-3"/>
                  <c:y val="-4.7089952190720999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02F-4064-8CD6-A9E277067445}"/>
                </c:ext>
              </c:extLst>
            </c:dLbl>
            <c:dLbl>
              <c:idx val="1"/>
              <c:layout>
                <c:manualLayout>
                  <c:x val="0"/>
                  <c:y val="-4.238095697164892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02F-4064-8CD6-A9E277067445}"/>
                </c:ext>
              </c:extLst>
            </c:dLbl>
            <c:dLbl>
              <c:idx val="2"/>
              <c:layout>
                <c:manualLayout>
                  <c:x val="0"/>
                  <c:y val="-4.238095697164892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02F-4064-8CD6-A9E277067445}"/>
                </c:ext>
              </c:extLst>
            </c:dLbl>
            <c:dLbl>
              <c:idx val="3"/>
              <c:layout>
                <c:manualLayout>
                  <c:x val="-2.9674954633612201E-17"/>
                  <c:y val="-4.708995219072097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02F-4064-8CD6-A9E277067445}"/>
                </c:ext>
              </c:extLst>
            </c:dLbl>
            <c:dLbl>
              <c:idx val="4"/>
              <c:layout>
                <c:manualLayout>
                  <c:x val="0"/>
                  <c:y val="-3.7671961752576782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02F-4064-8CD6-A9E277067445}"/>
                </c:ext>
              </c:extLst>
            </c:dLbl>
            <c:dLbl>
              <c:idx val="5"/>
              <c:layout>
                <c:manualLayout>
                  <c:x val="0"/>
                  <c:y val="-3.7671961752576782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A02F-4064-8CD6-A9E277067445}"/>
                </c:ext>
              </c:extLst>
            </c:dLbl>
            <c:dLbl>
              <c:idx val="6"/>
              <c:layout>
                <c:manualLayout>
                  <c:x val="0"/>
                  <c:y val="-4.238095697164888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A02F-4064-8CD6-A9E277067445}"/>
                </c:ext>
              </c:extLst>
            </c:dLbl>
            <c:dLbl>
              <c:idx val="7"/>
              <c:layout>
                <c:manualLayout>
                  <c:x val="-5.9349909267224403E-17"/>
                  <c:y val="-3.767196175257683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A02F-4064-8CD6-A9E277067445}"/>
                </c:ext>
              </c:extLst>
            </c:dLbl>
            <c:dLbl>
              <c:idx val="8"/>
              <c:layout>
                <c:manualLayout>
                  <c:x val="0"/>
                  <c:y val="-2.3544976095360489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A02F-4064-8CD6-A9E277067445}"/>
                </c:ext>
              </c:extLst>
            </c:dLbl>
            <c:dLbl>
              <c:idx val="9"/>
              <c:layout>
                <c:manualLayout>
                  <c:x val="-1.1869981853444881E-16"/>
                  <c:y val="-4.708995219072097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A02F-4064-8CD6-A9E277067445}"/>
                </c:ext>
              </c:extLst>
            </c:dLbl>
            <c:dLbl>
              <c:idx val="10"/>
              <c:layout>
                <c:manualLayout>
                  <c:x val="-1.6186525877029305E-3"/>
                  <c:y val="-4.238095697164888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A02F-4064-8CD6-A9E277067445}"/>
                </c:ext>
              </c:extLst>
            </c:dLbl>
            <c:dLbl>
              <c:idx val="11"/>
              <c:layout>
                <c:manualLayout>
                  <c:x val="-1.1869981853444881E-16"/>
                  <c:y val="-2.825397131443254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8-A02F-4064-8CD6-A9E277067445}"/>
                </c:ext>
              </c:extLst>
            </c:dLbl>
            <c:dLbl>
              <c:idx val="12"/>
              <c:layout>
                <c:manualLayout>
                  <c:x val="-3.2373051754059799E-3"/>
                  <c:y val="-3.767196175257683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A-A02F-4064-8CD6-A9E277067445}"/>
                </c:ext>
              </c:extLst>
            </c:dLbl>
            <c:dLbl>
              <c:idx val="13"/>
              <c:layout>
                <c:manualLayout>
                  <c:x val="-1.6186525877030494E-3"/>
                  <c:y val="-3.7671961752576782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A02F-4064-8CD6-A9E277067445}"/>
                </c:ext>
              </c:extLst>
            </c:dLbl>
            <c:dLbl>
              <c:idx val="14"/>
              <c:layout>
                <c:manualLayout>
                  <c:x val="-1.1869981853444881E-16"/>
                  <c:y val="-4.7089952190721027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A02F-4064-8CD6-A9E27706744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'2_7 - CLV Customer Tenure'!$K$3:$K$18</c:f>
              <c:strCache>
                <c:ptCount val="15"/>
                <c:pt idx="0">
                  <c:v>Daan Peeters</c:v>
                </c:pt>
                <c:pt idx="1">
                  <c:v>Kara Nielsen</c:v>
                </c:pt>
                <c:pt idx="2">
                  <c:v>Bj��rn Hansen</c:v>
                </c:pt>
                <c:pt idx="3">
                  <c:v>Michelle Brooks</c:v>
                </c:pt>
                <c:pt idx="4">
                  <c:v>Steve Murray</c:v>
                </c:pt>
                <c:pt idx="5">
                  <c:v>Hannah Schneider</c:v>
                </c:pt>
                <c:pt idx="6">
                  <c:v>Camille Bernard</c:v>
                </c:pt>
                <c:pt idx="7">
                  <c:v>Tim Goyer</c:v>
                </c:pt>
                <c:pt idx="8">
                  <c:v>Niklas Schr��der</c:v>
                </c:pt>
                <c:pt idx="9">
                  <c:v>Johannes Van der Berg</c:v>
                </c:pt>
                <c:pt idx="10">
                  <c:v>Isabelle Mercier</c:v>
                </c:pt>
                <c:pt idx="11">
                  <c:v>Fran��ois Tremblay</c:v>
                </c:pt>
                <c:pt idx="12">
                  <c:v>Luis Rojas</c:v>
                </c:pt>
                <c:pt idx="13">
                  <c:v>Enrique Mu��oz</c:v>
                </c:pt>
                <c:pt idx="14">
                  <c:v>Alexandre Rocha</c:v>
                </c:pt>
              </c:strCache>
            </c:strRef>
          </c:cat>
          <c:val>
            <c:numRef>
              <c:f>'2_7 - CLV Customer Tenure'!$M$3:$M$18</c:f>
              <c:numCache>
                <c:formatCode>General</c:formatCode>
                <c:ptCount val="15"/>
                <c:pt idx="0">
                  <c:v>7</c:v>
                </c:pt>
                <c:pt idx="1">
                  <c:v>10</c:v>
                </c:pt>
                <c:pt idx="2">
                  <c:v>9</c:v>
                </c:pt>
                <c:pt idx="3">
                  <c:v>8</c:v>
                </c:pt>
                <c:pt idx="4">
                  <c:v>9</c:v>
                </c:pt>
                <c:pt idx="5">
                  <c:v>11</c:v>
                </c:pt>
                <c:pt idx="6">
                  <c:v>9</c:v>
                </c:pt>
                <c:pt idx="7">
                  <c:v>9</c:v>
                </c:pt>
                <c:pt idx="8">
                  <c:v>9</c:v>
                </c:pt>
                <c:pt idx="9">
                  <c:v>10</c:v>
                </c:pt>
                <c:pt idx="10">
                  <c:v>12</c:v>
                </c:pt>
                <c:pt idx="11">
                  <c:v>9</c:v>
                </c:pt>
                <c:pt idx="12">
                  <c:v>13</c:v>
                </c:pt>
                <c:pt idx="13">
                  <c:v>11</c:v>
                </c:pt>
                <c:pt idx="14">
                  <c:v>10</c:v>
                </c:pt>
              </c:numCache>
            </c:numRef>
          </c:val>
          <c:extLst>
            <c:ext xmlns:c16="http://schemas.microsoft.com/office/drawing/2014/chart" uri="{C3380CC4-5D6E-409C-BE32-E72D297353CC}">
              <c16:uniqueId val="{0000001F-A02F-4064-8CD6-A9E277067445}"/>
            </c:ext>
          </c:extLst>
        </c:ser>
        <c:dLbls>
          <c:showLegendKey val="0"/>
          <c:showVal val="0"/>
          <c:showCatName val="0"/>
          <c:showSerName val="0"/>
          <c:showPercent val="0"/>
          <c:showBubbleSize val="0"/>
        </c:dLbls>
        <c:gapWidth val="219"/>
        <c:overlap val="100"/>
        <c:axId val="1880648000"/>
        <c:axId val="1880648960"/>
      </c:barChart>
      <c:catAx>
        <c:axId val="1880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648960"/>
        <c:crosses val="autoZero"/>
        <c:auto val="1"/>
        <c:lblAlgn val="ctr"/>
        <c:lblOffset val="100"/>
        <c:noMultiLvlLbl val="0"/>
      </c:catAx>
      <c:valAx>
        <c:axId val="18806489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6480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 music analysis.xlsx]1_4-Total Revenue and Number of!PivotTable5</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baseline="0"/>
              <a:t>Top 10 Countries in terms of Revenue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1984C5"/>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pivotFmt>
      <c:pivotFmt>
        <c:idx val="2"/>
      </c:pivotFmt>
      <c:pivotFmt>
        <c:idx val="3"/>
        <c:spPr>
          <a:solidFill>
            <a:srgbClr val="1984C5"/>
          </a:solidFill>
          <a:ln>
            <a:solidFill>
              <a:schemeClr val="tx1"/>
            </a:solidFill>
          </a:ln>
          <a:effectLst/>
        </c:spPr>
      </c:pivotFmt>
      <c:pivotFmt>
        <c:idx val="4"/>
        <c:spPr>
          <a:solidFill>
            <a:srgbClr val="E14B3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1984C5"/>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E14B3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1984C5"/>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E14B3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2446729570192125"/>
          <c:y val="1.9476744186046512E-2"/>
          <c:w val="0.74769249613223876"/>
          <c:h val="0.6547307040835012"/>
        </c:manualLayout>
      </c:layout>
      <c:barChart>
        <c:barDir val="col"/>
        <c:grouping val="clustered"/>
        <c:varyColors val="0"/>
        <c:ser>
          <c:idx val="0"/>
          <c:order val="0"/>
          <c:tx>
            <c:strRef>
              <c:f>'1_4-Total Revenue and Number of'!$J$2</c:f>
              <c:strCache>
                <c:ptCount val="1"/>
                <c:pt idx="0">
                  <c:v>Sum of total_revenue</c:v>
                </c:pt>
              </c:strCache>
            </c:strRef>
          </c:tx>
          <c:spPr>
            <a:solidFill>
              <a:srgbClr val="1984C5"/>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'1_4-Total Revenue and Number of'!$I$3:$I$13</c:f>
              <c:strCache>
                <c:ptCount val="10"/>
                <c:pt idx="0">
                  <c:v>USA</c:v>
                </c:pt>
                <c:pt idx="1">
                  <c:v>Canada</c:v>
                </c:pt>
                <c:pt idx="2">
                  <c:v>Brazil</c:v>
                </c:pt>
                <c:pt idx="3">
                  <c:v>France</c:v>
                </c:pt>
                <c:pt idx="4">
                  <c:v>Germany</c:v>
                </c:pt>
                <c:pt idx="5">
                  <c:v>Czech Republic</c:v>
                </c:pt>
                <c:pt idx="6">
                  <c:v>United Kingdom</c:v>
                </c:pt>
                <c:pt idx="7">
                  <c:v>Portugal</c:v>
                </c:pt>
                <c:pt idx="8">
                  <c:v>India</c:v>
                </c:pt>
                <c:pt idx="9">
                  <c:v>Ireland</c:v>
                </c:pt>
              </c:strCache>
            </c:strRef>
          </c:cat>
          <c:val>
            <c:numRef>
              <c:f>'1_4-Total Revenue and Number of'!$J$3:$J$13</c:f>
              <c:numCache>
                <c:formatCode>General</c:formatCode>
                <c:ptCount val="10"/>
                <c:pt idx="0">
                  <c:v>1040.49</c:v>
                </c:pt>
                <c:pt idx="1">
                  <c:v>535.59</c:v>
                </c:pt>
                <c:pt idx="2">
                  <c:v>427.68</c:v>
                </c:pt>
                <c:pt idx="3">
                  <c:v>389.07</c:v>
                </c:pt>
                <c:pt idx="4">
                  <c:v>334.62</c:v>
                </c:pt>
                <c:pt idx="5">
                  <c:v>273.24</c:v>
                </c:pt>
                <c:pt idx="6">
                  <c:v>245.51999999999998</c:v>
                </c:pt>
                <c:pt idx="7">
                  <c:v>185.13</c:v>
                </c:pt>
                <c:pt idx="8">
                  <c:v>183.15</c:v>
                </c:pt>
                <c:pt idx="9">
                  <c:v>114.84</c:v>
                </c:pt>
              </c:numCache>
            </c:numRef>
          </c:val>
          <c:extLst>
            <c:ext xmlns:c16="http://schemas.microsoft.com/office/drawing/2014/chart" uri="{C3380CC4-5D6E-409C-BE32-E72D297353CC}">
              <c16:uniqueId val="{00000000-667E-4FB9-A65F-A50F9F16FED7}"/>
            </c:ext>
          </c:extLst>
        </c:ser>
        <c:ser>
          <c:idx val="1"/>
          <c:order val="1"/>
          <c:tx>
            <c:strRef>
              <c:f>'1_4-Total Revenue and Number of'!$K$2</c:f>
              <c:strCache>
                <c:ptCount val="1"/>
                <c:pt idx="0">
                  <c:v>Sum of num_of_invoices</c:v>
                </c:pt>
              </c:strCache>
            </c:strRef>
          </c:tx>
          <c:spPr>
            <a:solidFill>
              <a:srgbClr val="E14B3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'1_4-Total Revenue and Number of'!$I$3:$I$13</c:f>
              <c:strCache>
                <c:ptCount val="10"/>
                <c:pt idx="0">
                  <c:v>USA</c:v>
                </c:pt>
                <c:pt idx="1">
                  <c:v>Canada</c:v>
                </c:pt>
                <c:pt idx="2">
                  <c:v>Brazil</c:v>
                </c:pt>
                <c:pt idx="3">
                  <c:v>France</c:v>
                </c:pt>
                <c:pt idx="4">
                  <c:v>Germany</c:v>
                </c:pt>
                <c:pt idx="5">
                  <c:v>Czech Republic</c:v>
                </c:pt>
                <c:pt idx="6">
                  <c:v>United Kingdom</c:v>
                </c:pt>
                <c:pt idx="7">
                  <c:v>Portugal</c:v>
                </c:pt>
                <c:pt idx="8">
                  <c:v>India</c:v>
                </c:pt>
                <c:pt idx="9">
                  <c:v>Ireland</c:v>
                </c:pt>
              </c:strCache>
            </c:strRef>
          </c:cat>
          <c:val>
            <c:numRef>
              <c:f>'1_4-Total Revenue and Number of'!$K$3:$K$13</c:f>
              <c:numCache>
                <c:formatCode>General</c:formatCode>
                <c:ptCount val="10"/>
                <c:pt idx="0">
                  <c:v>131</c:v>
                </c:pt>
                <c:pt idx="1">
                  <c:v>76</c:v>
                </c:pt>
                <c:pt idx="2">
                  <c:v>61</c:v>
                </c:pt>
                <c:pt idx="3">
                  <c:v>50</c:v>
                </c:pt>
                <c:pt idx="4">
                  <c:v>41</c:v>
                </c:pt>
                <c:pt idx="5">
                  <c:v>30</c:v>
                </c:pt>
                <c:pt idx="6">
                  <c:v>28</c:v>
                </c:pt>
                <c:pt idx="7">
                  <c:v>29</c:v>
                </c:pt>
                <c:pt idx="8">
                  <c:v>21</c:v>
                </c:pt>
                <c:pt idx="9">
                  <c:v>13</c:v>
                </c:pt>
              </c:numCache>
            </c:numRef>
          </c:val>
          <c:extLst>
            <c:ext xmlns:c16="http://schemas.microsoft.com/office/drawing/2014/chart" uri="{C3380CC4-5D6E-409C-BE32-E72D297353CC}">
              <c16:uniqueId val="{00000001-667E-4FB9-A65F-A50F9F16FED7}"/>
            </c:ext>
          </c:extLst>
        </c:ser>
        <c:dLbls>
          <c:showLegendKey val="0"/>
          <c:showVal val="0"/>
          <c:showCatName val="0"/>
          <c:showSerName val="0"/>
          <c:showPercent val="0"/>
          <c:showBubbleSize val="0"/>
        </c:dLbls>
        <c:gapWidth val="100"/>
        <c:overlap val="-27"/>
        <c:axId val="1850774784"/>
        <c:axId val="1850784384"/>
      </c:barChart>
      <c:catAx>
        <c:axId val="1850774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0784384"/>
        <c:crosses val="autoZero"/>
        <c:auto val="1"/>
        <c:lblAlgn val="ctr"/>
        <c:lblOffset val="100"/>
        <c:noMultiLvlLbl val="0"/>
      </c:catAx>
      <c:valAx>
        <c:axId val="185078438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07747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 music analysis.xlsx]2_7-CLV Churn Top 10!PivotTable15</c:name>
    <c:fmtId val="22"/>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Customers - Average Order Value and Days since last Purchase - Greatest to Least</a:t>
            </a:r>
          </a:p>
        </c:rich>
      </c:tx>
      <c:overlay val="0"/>
      <c:spPr>
        <a:noFill/>
        <a:ln>
          <a:noFill/>
        </a:ln>
        <a:effectLst/>
      </c:spPr>
    </c:title>
    <c:autoTitleDeleted val="0"/>
    <c:pivotFmts>
      <c:pivotFmt>
        <c:idx val="0"/>
        <c:spPr>
          <a:solidFill>
            <a:srgbClr val="63BF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C23728"/>
          </a:solidFill>
          <a:ln>
            <a:noFill/>
          </a:ln>
          <a:effectLst/>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
        <c:dLbl>
          <c:idx val="0"/>
          <c:dLblPos val="ctr"/>
          <c:showLegendKey val="0"/>
          <c:showVal val="1"/>
          <c:showCatName val="0"/>
          <c:showSerName val="0"/>
          <c:showPercent val="0"/>
          <c:showBubbleSize val="0"/>
          <c:extLst>
            <c:ext xmlns:c15="http://schemas.microsoft.com/office/drawing/2012/chart" uri="{CE6537A1-D6FC-4f65-9D91-7224C49458BB}">
              <c15:layout>
                <c:manualLayout>
                  <c:w val="3.6149538866930168E-2"/>
                  <c:h val="6.4745552639253426E-2"/>
                </c:manualLayout>
              </c15:layout>
            </c:ext>
          </c:extLst>
        </c:dLbl>
      </c:pivotFmt>
      <c:pivotFmt>
        <c:idx val="3"/>
        <c:dLbl>
          <c:idx val="0"/>
          <c:dLblPos val="ctr"/>
          <c:showLegendKey val="0"/>
          <c:showVal val="1"/>
          <c:showCatName val="0"/>
          <c:showSerName val="0"/>
          <c:showPercent val="0"/>
          <c:showBubbleSize val="0"/>
          <c:extLst>
            <c:ext xmlns:c15="http://schemas.microsoft.com/office/drawing/2012/chart" uri="{CE6537A1-D6FC-4f65-9D91-7224C49458BB}">
              <c15:layout>
                <c:manualLayout>
                  <c:w val="3.6149538866930168E-2"/>
                  <c:h val="6.4745552639253426E-2"/>
                </c:manualLayout>
              </c15:layout>
            </c:ext>
          </c:extLst>
        </c:dLbl>
      </c:pivotFmt>
      <c:pivotFmt>
        <c:idx val="4"/>
        <c:dLbl>
          <c:idx val="0"/>
          <c:dLblPos val="ctr"/>
          <c:showLegendKey val="0"/>
          <c:showVal val="1"/>
          <c:showCatName val="0"/>
          <c:showSerName val="0"/>
          <c:showPercent val="0"/>
          <c:showBubbleSize val="0"/>
          <c:extLst>
            <c:ext xmlns:c15="http://schemas.microsoft.com/office/drawing/2012/chart" uri="{CE6537A1-D6FC-4f65-9D91-7224C49458BB}">
              <c15:layout>
                <c:manualLayout>
                  <c:w val="3.6149538866930168E-2"/>
                  <c:h val="6.4745552639253426E-2"/>
                </c:manualLayout>
              </c15:layout>
            </c:ext>
          </c:extLst>
        </c:dLbl>
      </c:pivotFmt>
      <c:pivotFmt>
        <c:idx val="5"/>
        <c:dLbl>
          <c:idx val="0"/>
          <c:dLblPos val="ctr"/>
          <c:showLegendKey val="0"/>
          <c:showVal val="1"/>
          <c:showCatName val="0"/>
          <c:showSerName val="0"/>
          <c:showPercent val="0"/>
          <c:showBubbleSize val="0"/>
          <c:extLst>
            <c:ext xmlns:c15="http://schemas.microsoft.com/office/drawing/2012/chart" uri="{CE6537A1-D6FC-4f65-9D91-7224C49458BB}">
              <c15:layout>
                <c:manualLayout>
                  <c:w val="3.6149538866930168E-2"/>
                  <c:h val="6.4745552639253426E-2"/>
                </c:manualLayout>
              </c15:layout>
            </c:ext>
          </c:extLst>
        </c:dLbl>
      </c:pivotFmt>
      <c:pivotFmt>
        <c:idx val="6"/>
        <c:dLbl>
          <c:idx val="0"/>
          <c:dLblPos val="ctr"/>
          <c:showLegendKey val="0"/>
          <c:showVal val="1"/>
          <c:showCatName val="0"/>
          <c:showSerName val="0"/>
          <c:showPercent val="0"/>
          <c:showBubbleSize val="0"/>
          <c:extLst>
            <c:ext xmlns:c15="http://schemas.microsoft.com/office/drawing/2012/chart" uri="{CE6537A1-D6FC-4f65-9D91-7224C49458BB}">
              <c15:layout>
                <c:manualLayout>
                  <c:w val="3.6149538866930168E-2"/>
                  <c:h val="6.4745552639253426E-2"/>
                </c:manualLayout>
              </c15:layout>
            </c:ext>
          </c:extLst>
        </c:dLbl>
      </c:pivotFmt>
      <c:pivotFmt>
        <c:idx val="7"/>
        <c:dLbl>
          <c:idx val="0"/>
          <c:dLblPos val="ctr"/>
          <c:showLegendKey val="0"/>
          <c:showVal val="1"/>
          <c:showCatName val="0"/>
          <c:showSerName val="0"/>
          <c:showPercent val="0"/>
          <c:showBubbleSize val="0"/>
          <c:extLst>
            <c:ext xmlns:c15="http://schemas.microsoft.com/office/drawing/2012/chart" uri="{CE6537A1-D6FC-4f65-9D91-7224C49458BB}">
              <c15:layout>
                <c:manualLayout>
                  <c:w val="3.6149538866930168E-2"/>
                  <c:h val="6.4745552639253426E-2"/>
                </c:manualLayout>
              </c15:layout>
            </c:ext>
          </c:extLst>
        </c:dLbl>
      </c:pivotFmt>
      <c:pivotFmt>
        <c:idx val="8"/>
        <c:dLbl>
          <c:idx val="0"/>
          <c:dLblPos val="ctr"/>
          <c:showLegendKey val="0"/>
          <c:showVal val="1"/>
          <c:showCatName val="0"/>
          <c:showSerName val="0"/>
          <c:showPercent val="0"/>
          <c:showBubbleSize val="0"/>
          <c:extLst>
            <c:ext xmlns:c15="http://schemas.microsoft.com/office/drawing/2012/chart" uri="{CE6537A1-D6FC-4f65-9D91-7224C49458BB}">
              <c15:layout>
                <c:manualLayout>
                  <c:w val="3.6149538866930168E-2"/>
                  <c:h val="6.4745552639253426E-2"/>
                </c:manualLayout>
              </c15:layout>
            </c:ext>
          </c:extLst>
        </c:dLbl>
      </c:pivotFmt>
      <c:pivotFmt>
        <c:idx val="9"/>
        <c:dLbl>
          <c:idx val="0"/>
          <c:dLblPos val="ctr"/>
          <c:showLegendKey val="0"/>
          <c:showVal val="1"/>
          <c:showCatName val="0"/>
          <c:showSerName val="0"/>
          <c:showPercent val="0"/>
          <c:showBubbleSize val="0"/>
          <c:extLst>
            <c:ext xmlns:c15="http://schemas.microsoft.com/office/drawing/2012/chart" uri="{CE6537A1-D6FC-4f65-9D91-7224C49458BB}">
              <c15:layout>
                <c:manualLayout>
                  <c:w val="3.6149538866930168E-2"/>
                  <c:h val="6.4745552639253426E-2"/>
                </c:manualLayout>
              </c15:layout>
            </c:ext>
          </c:extLst>
        </c:dLbl>
      </c:pivotFmt>
      <c:pivotFmt>
        <c:idx val="10"/>
        <c:dLbl>
          <c:idx val="0"/>
          <c:dLblPos val="ctr"/>
          <c:showLegendKey val="0"/>
          <c:showVal val="1"/>
          <c:showCatName val="0"/>
          <c:showSerName val="0"/>
          <c:showPercent val="0"/>
          <c:showBubbleSize val="0"/>
          <c:extLst>
            <c:ext xmlns:c15="http://schemas.microsoft.com/office/drawing/2012/chart" uri="{CE6537A1-D6FC-4f65-9D91-7224C49458BB}">
              <c15:layout>
                <c:manualLayout>
                  <c:w val="3.6149538866930168E-2"/>
                  <c:h val="6.4745552639253426E-2"/>
                </c:manualLayout>
              </c15:layout>
            </c:ext>
          </c:extLst>
        </c:dLbl>
      </c:pivotFmt>
      <c:pivotFmt>
        <c:idx val="11"/>
        <c:dLbl>
          <c:idx val="0"/>
          <c:layout>
            <c:manualLayout>
              <c:x val="0"/>
              <c:y val="-9.2592592592592629E-2"/>
            </c:manualLayout>
          </c:layout>
          <c:dLblPos val="ctr"/>
          <c:showLegendKey val="0"/>
          <c:showVal val="1"/>
          <c:showCatName val="0"/>
          <c:showSerName val="0"/>
          <c:showPercent val="0"/>
          <c:showBubbleSize val="0"/>
          <c:extLst>
            <c:ext xmlns:c15="http://schemas.microsoft.com/office/drawing/2012/chart" uri="{CE6537A1-D6FC-4f65-9D91-7224C49458BB}">
              <c15:layout>
                <c:manualLayout>
                  <c:w val="3.6149538866930168E-2"/>
                  <c:h val="6.4745552639253426E-2"/>
                </c:manualLayout>
              </c15:layout>
            </c:ext>
          </c:extLst>
        </c:dLbl>
      </c:pivotFmt>
      <c:pivotFmt>
        <c:idx val="12"/>
        <c:spPr>
          <a:solidFill>
            <a:srgbClr val="C23728"/>
          </a:solidFill>
          <a:ln>
            <a:noFill/>
          </a:ln>
          <a:effectLst/>
        </c:spPr>
        <c:dLbl>
          <c:idx val="0"/>
          <c:layout>
            <c:manualLayout>
              <c:x val="-6.111040515849597E-17"/>
              <c:y val="-2.7777777777777821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3"/>
        <c:spPr>
          <a:solidFill>
            <a:srgbClr val="C23728"/>
          </a:solidFill>
          <a:ln>
            <a:noFill/>
          </a:ln>
          <a:effectLst/>
        </c:spPr>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4"/>
        <c:spPr>
          <a:solidFill>
            <a:srgbClr val="C23728"/>
          </a:solidFill>
          <a:ln>
            <a:noFill/>
          </a:ln>
          <a:effectLst/>
        </c:spPr>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5"/>
        <c:spPr>
          <a:solidFill>
            <a:srgbClr val="C23728"/>
          </a:solidFill>
          <a:ln>
            <a:noFill/>
          </a:ln>
          <a:effectLst/>
        </c:spPr>
        <c:dLbl>
          <c:idx val="0"/>
          <c:layout>
            <c:manualLayout>
              <c:x val="-1.6666666666666971E-3"/>
              <c:y val="-3.7037037037037035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6"/>
        <c:spPr>
          <a:solidFill>
            <a:srgbClr val="C23728"/>
          </a:solidFill>
          <a:ln>
            <a:noFill/>
          </a:ln>
          <a:effectLst/>
        </c:spPr>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7"/>
        <c:spPr>
          <a:solidFill>
            <a:srgbClr val="C23728"/>
          </a:solidFill>
          <a:ln>
            <a:noFill/>
          </a:ln>
          <a:effectLst/>
        </c:spPr>
        <c:dLbl>
          <c:idx val="0"/>
          <c:layout>
            <c:manualLayout>
              <c:x val="0"/>
              <c:y val="-1.8518518518518524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8"/>
        <c:spPr>
          <a:solidFill>
            <a:srgbClr val="C23728"/>
          </a:solidFill>
          <a:ln>
            <a:noFill/>
          </a:ln>
          <a:effectLst/>
        </c:spPr>
        <c:dLbl>
          <c:idx val="0"/>
          <c:layout>
            <c:manualLayout>
              <c:x val="-6.111040515849597E-17"/>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9"/>
        <c:spPr>
          <a:solidFill>
            <a:srgbClr val="C23728"/>
          </a:solidFill>
          <a:ln>
            <a:noFill/>
          </a:ln>
          <a:effectLst/>
        </c:spPr>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0"/>
        <c:spPr>
          <a:solidFill>
            <a:srgbClr val="C23728"/>
          </a:solidFill>
          <a:ln>
            <a:noFill/>
          </a:ln>
          <a:effectLst/>
        </c:spPr>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1"/>
        <c:spPr>
          <a:solidFill>
            <a:srgbClr val="C23728"/>
          </a:solidFill>
          <a:ln>
            <a:noFill/>
          </a:ln>
          <a:effectLst/>
        </c:spPr>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2"/>
        <c:spPr>
          <a:solidFill>
            <a:srgbClr val="63BF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solidFill>
            <a:srgbClr val="C23728"/>
          </a:solidFill>
          <a:ln>
            <a:noFill/>
          </a:ln>
          <a:effectLst/>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4"/>
        <c:spPr>
          <a:solidFill>
            <a:srgbClr val="C23728"/>
          </a:solidFill>
          <a:ln>
            <a:noFill/>
          </a:ln>
          <a:effectLst/>
        </c:spPr>
        <c:dLbl>
          <c:idx val="0"/>
          <c:layout>
            <c:manualLayout>
              <c:x val="0"/>
              <c:y val="-1.8518518518518524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5"/>
        <c:spPr>
          <a:solidFill>
            <a:srgbClr val="C23728"/>
          </a:solidFill>
          <a:ln>
            <a:noFill/>
          </a:ln>
          <a:effectLst/>
        </c:spPr>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6"/>
        <c:spPr>
          <a:solidFill>
            <a:srgbClr val="C23728"/>
          </a:solidFill>
          <a:ln>
            <a:noFill/>
          </a:ln>
          <a:effectLst/>
        </c:spPr>
        <c:dLbl>
          <c:idx val="0"/>
          <c:layout>
            <c:manualLayout>
              <c:x val="-1.6666666666666971E-3"/>
              <c:y val="-3.7037037037037035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7"/>
        <c:spPr>
          <a:solidFill>
            <a:srgbClr val="C23728"/>
          </a:solidFill>
          <a:ln>
            <a:noFill/>
          </a:ln>
          <a:effectLst/>
        </c:spPr>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8"/>
        <c:spPr>
          <a:solidFill>
            <a:srgbClr val="C23728"/>
          </a:solidFill>
          <a:ln>
            <a:noFill/>
          </a:ln>
          <a:effectLst/>
        </c:spPr>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9"/>
        <c:spPr>
          <a:solidFill>
            <a:srgbClr val="C23728"/>
          </a:solidFill>
          <a:ln>
            <a:noFill/>
          </a:ln>
          <a:effectLst/>
        </c:spPr>
        <c:dLbl>
          <c:idx val="0"/>
          <c:layout>
            <c:manualLayout>
              <c:x val="-6.111040515849597E-17"/>
              <c:y val="-2.7777777777777821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0"/>
        <c:spPr>
          <a:solidFill>
            <a:srgbClr val="C23728"/>
          </a:solidFill>
          <a:ln>
            <a:noFill/>
          </a:ln>
          <a:effectLst/>
        </c:spPr>
        <c:dLbl>
          <c:idx val="0"/>
          <c:layout>
            <c:manualLayout>
              <c:x val="-6.111040515849597E-17"/>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1"/>
        <c:spPr>
          <a:solidFill>
            <a:srgbClr val="C23728"/>
          </a:solidFill>
          <a:ln>
            <a:noFill/>
          </a:ln>
          <a:effectLst/>
        </c:spPr>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2"/>
        <c:spPr>
          <a:solidFill>
            <a:srgbClr val="C23728"/>
          </a:solidFill>
          <a:ln>
            <a:noFill/>
          </a:ln>
          <a:effectLst/>
        </c:spPr>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3"/>
        <c:spPr>
          <a:solidFill>
            <a:srgbClr val="C23728"/>
          </a:solidFill>
          <a:ln>
            <a:noFill/>
          </a:ln>
          <a:effectLst/>
        </c:spPr>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4"/>
        <c:spPr>
          <a:solidFill>
            <a:srgbClr val="63BF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5"/>
        <c:spPr>
          <a:solidFill>
            <a:srgbClr val="C23728"/>
          </a:solidFill>
          <a:ln>
            <a:noFill/>
          </a:ln>
          <a:effectLst/>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6"/>
        <c:spPr>
          <a:solidFill>
            <a:srgbClr val="C23728"/>
          </a:solidFill>
          <a:ln>
            <a:noFill/>
          </a:ln>
          <a:effectLst/>
        </c:spPr>
        <c:dLbl>
          <c:idx val="0"/>
          <c:layout>
            <c:manualLayout>
              <c:x val="0"/>
              <c:y val="-1.8518518518518524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7"/>
        <c:spPr>
          <a:solidFill>
            <a:srgbClr val="C23728"/>
          </a:solidFill>
          <a:ln>
            <a:noFill/>
          </a:ln>
          <a:effectLst/>
        </c:spPr>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8"/>
        <c:spPr>
          <a:solidFill>
            <a:srgbClr val="C23728"/>
          </a:solidFill>
          <a:ln>
            <a:noFill/>
          </a:ln>
          <a:effectLst/>
        </c:spPr>
        <c:dLbl>
          <c:idx val="0"/>
          <c:layout>
            <c:manualLayout>
              <c:x val="-1.6666666666666971E-3"/>
              <c:y val="-3.7037037037037035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9"/>
        <c:spPr>
          <a:solidFill>
            <a:srgbClr val="C23728"/>
          </a:solidFill>
          <a:ln>
            <a:noFill/>
          </a:ln>
          <a:effectLst/>
        </c:spPr>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0"/>
        <c:spPr>
          <a:solidFill>
            <a:srgbClr val="C23728"/>
          </a:solidFill>
          <a:ln>
            <a:noFill/>
          </a:ln>
          <a:effectLst/>
        </c:spPr>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1"/>
        <c:spPr>
          <a:solidFill>
            <a:srgbClr val="C23728"/>
          </a:solidFill>
          <a:ln>
            <a:noFill/>
          </a:ln>
          <a:effectLst/>
        </c:spPr>
        <c:dLbl>
          <c:idx val="0"/>
          <c:layout>
            <c:manualLayout>
              <c:x val="-6.111040515849597E-17"/>
              <c:y val="-2.7777777777777821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2"/>
        <c:spPr>
          <a:solidFill>
            <a:srgbClr val="C23728"/>
          </a:solidFill>
          <a:ln>
            <a:noFill/>
          </a:ln>
          <a:effectLst/>
        </c:spPr>
        <c:dLbl>
          <c:idx val="0"/>
          <c:layout>
            <c:manualLayout>
              <c:x val="-6.111040515849597E-17"/>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3"/>
        <c:spPr>
          <a:solidFill>
            <a:srgbClr val="C23728"/>
          </a:solidFill>
          <a:ln>
            <a:noFill/>
          </a:ln>
          <a:effectLst/>
        </c:spPr>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4"/>
        <c:spPr>
          <a:solidFill>
            <a:srgbClr val="C23728"/>
          </a:solidFill>
          <a:ln>
            <a:noFill/>
          </a:ln>
          <a:effectLst/>
        </c:spPr>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5"/>
        <c:spPr>
          <a:solidFill>
            <a:srgbClr val="C23728"/>
          </a:solidFill>
          <a:ln>
            <a:noFill/>
          </a:ln>
          <a:effectLst/>
        </c:spPr>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6"/>
        <c:spPr>
          <a:solidFill>
            <a:srgbClr val="63BF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7"/>
        <c:spPr>
          <a:solidFill>
            <a:srgbClr val="C23728"/>
          </a:solidFill>
          <a:ln>
            <a:noFill/>
          </a:ln>
          <a:effectLst/>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8"/>
        <c:dLbl>
          <c:idx val="0"/>
          <c:layout>
            <c:manualLayout>
              <c:x val="0"/>
              <c:y val="-1.8518518518518524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9"/>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50"/>
        <c:dLbl>
          <c:idx val="0"/>
          <c:layout>
            <c:manualLayout>
              <c:x val="-1.6666666666666971E-3"/>
              <c:y val="-3.7037037037037035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51"/>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52"/>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53"/>
        <c:dLbl>
          <c:idx val="0"/>
          <c:layout>
            <c:manualLayout>
              <c:x val="-6.111040515849597E-17"/>
              <c:y val="-2.7777777777777821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54"/>
        <c:dLbl>
          <c:idx val="0"/>
          <c:layout>
            <c:manualLayout>
              <c:x val="-6.111040515849597E-17"/>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55"/>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56"/>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57"/>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58"/>
        <c:spPr>
          <a:solidFill>
            <a:srgbClr val="63BF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9"/>
        <c:spPr>
          <a:solidFill>
            <a:srgbClr val="C23728"/>
          </a:solidFill>
          <a:ln>
            <a:noFill/>
          </a:ln>
          <a:effectLst/>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0"/>
        <c:dLbl>
          <c:idx val="0"/>
          <c:layout>
            <c:manualLayout>
              <c:x val="0"/>
              <c:y val="-1.8518518518518524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1"/>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2"/>
        <c:dLbl>
          <c:idx val="0"/>
          <c:layout>
            <c:manualLayout>
              <c:x val="-1.6666666666666971E-3"/>
              <c:y val="-3.7037037037037035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3"/>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4"/>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5"/>
        <c:dLbl>
          <c:idx val="0"/>
          <c:layout>
            <c:manualLayout>
              <c:x val="-6.111040515849597E-17"/>
              <c:y val="-2.7777777777777821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6"/>
        <c:dLbl>
          <c:idx val="0"/>
          <c:layout>
            <c:manualLayout>
              <c:x val="-6.111040515849597E-17"/>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7"/>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8"/>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9"/>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0"/>
        <c:spPr>
          <a:solidFill>
            <a:srgbClr val="63BF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1"/>
        <c:spPr>
          <a:solidFill>
            <a:srgbClr val="C23728"/>
          </a:solidFill>
          <a:ln>
            <a:noFill/>
          </a:ln>
          <a:effectLst/>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2"/>
        <c:dLbl>
          <c:idx val="0"/>
          <c:layout>
            <c:manualLayout>
              <c:x val="0"/>
              <c:y val="-1.8518518518518524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3"/>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4"/>
        <c:dLbl>
          <c:idx val="0"/>
          <c:layout>
            <c:manualLayout>
              <c:x val="-1.6666666666666971E-3"/>
              <c:y val="-3.7037037037037035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5"/>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6"/>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7"/>
        <c:dLbl>
          <c:idx val="0"/>
          <c:layout>
            <c:manualLayout>
              <c:x val="-6.111040515849597E-17"/>
              <c:y val="-2.7777777777777821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8"/>
        <c:dLbl>
          <c:idx val="0"/>
          <c:layout>
            <c:manualLayout>
              <c:x val="-6.111040515849597E-17"/>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9"/>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0"/>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1"/>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2"/>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3"/>
        <c:spPr>
          <a:solidFill>
            <a:srgbClr val="C23728"/>
          </a:solidFill>
          <a:ln>
            <a:noFill/>
          </a:ln>
          <a:effectLst/>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4"/>
        <c:dLbl>
          <c:idx val="0"/>
          <c:layout>
            <c:manualLayout>
              <c:x val="0"/>
              <c:y val="-1.8518518518518524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5"/>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6"/>
        <c:dLbl>
          <c:idx val="0"/>
          <c:layout>
            <c:manualLayout>
              <c:x val="-1.6666666666666971E-3"/>
              <c:y val="-3.7037037037037035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7"/>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8"/>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9"/>
        <c:dLbl>
          <c:idx val="0"/>
          <c:layout>
            <c:manualLayout>
              <c:x val="-6.111040515849597E-17"/>
              <c:y val="-2.7777777777777821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90"/>
        <c:dLbl>
          <c:idx val="0"/>
          <c:layout>
            <c:manualLayout>
              <c:x val="-6.111040515849597E-17"/>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91"/>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92"/>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93"/>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94"/>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5"/>
        <c:spPr>
          <a:solidFill>
            <a:srgbClr val="C23728"/>
          </a:solidFill>
          <a:ln>
            <a:noFill/>
          </a:ln>
          <a:effectLst/>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96"/>
        <c:dLbl>
          <c:idx val="0"/>
          <c:layout>
            <c:manualLayout>
              <c:x val="0"/>
              <c:y val="-1.8518518518518524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97"/>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98"/>
        <c:dLbl>
          <c:idx val="0"/>
          <c:layout>
            <c:manualLayout>
              <c:x val="-1.6666666666666971E-3"/>
              <c:y val="-3.7037037037037035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99"/>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0"/>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1"/>
        <c:dLbl>
          <c:idx val="0"/>
          <c:layout>
            <c:manualLayout>
              <c:x val="-6.111040515849597E-17"/>
              <c:y val="-2.7777777777777821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2"/>
        <c:dLbl>
          <c:idx val="0"/>
          <c:layout>
            <c:manualLayout>
              <c:x val="-6.111040515849597E-17"/>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3"/>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4"/>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5"/>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6"/>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7"/>
        <c:spPr>
          <a:solidFill>
            <a:srgbClr val="C23728"/>
          </a:solidFill>
          <a:ln>
            <a:noFill/>
          </a:ln>
          <a:effectLst/>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8"/>
        <c:dLbl>
          <c:idx val="0"/>
          <c:layout>
            <c:manualLayout>
              <c:x val="0"/>
              <c:y val="-1.8518518518518524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9"/>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10"/>
        <c:dLbl>
          <c:idx val="0"/>
          <c:layout>
            <c:manualLayout>
              <c:x val="-1.6666666666666971E-3"/>
              <c:y val="-3.7037037037037035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11"/>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12"/>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13"/>
        <c:dLbl>
          <c:idx val="0"/>
          <c:layout>
            <c:manualLayout>
              <c:x val="-6.111040515849597E-17"/>
              <c:y val="-2.7777777777777821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14"/>
        <c:dLbl>
          <c:idx val="0"/>
          <c:layout>
            <c:manualLayout>
              <c:x val="-6.111040515849597E-17"/>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15"/>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16"/>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17"/>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s>
    <c:plotArea>
      <c:layout/>
      <c:barChart>
        <c:barDir val="col"/>
        <c:grouping val="stacked"/>
        <c:varyColors val="0"/>
        <c:ser>
          <c:idx val="0"/>
          <c:order val="0"/>
          <c:tx>
            <c:strRef>
              <c:f>'2_7-CLV Churn Top 10'!$L$2</c:f>
              <c:strCache>
                <c:ptCount val="1"/>
                <c:pt idx="0">
                  <c:v>Days since last purchase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'2_7-CLV Churn Top 10'!$K$3:$K$13</c:f>
              <c:strCache>
                <c:ptCount val="10"/>
                <c:pt idx="0">
                  <c:v>Daan Peeters</c:v>
                </c:pt>
                <c:pt idx="1">
                  <c:v>Kara Nielsen</c:v>
                </c:pt>
                <c:pt idx="2">
                  <c:v>Bj��rn Hansen</c:v>
                </c:pt>
                <c:pt idx="3">
                  <c:v>Michelle Brooks</c:v>
                </c:pt>
                <c:pt idx="4">
                  <c:v>Steve Murray</c:v>
                </c:pt>
                <c:pt idx="5">
                  <c:v>Hannah Schneider</c:v>
                </c:pt>
                <c:pt idx="6">
                  <c:v>Camille Bernard</c:v>
                </c:pt>
                <c:pt idx="7">
                  <c:v>Tim Goyer</c:v>
                </c:pt>
                <c:pt idx="8">
                  <c:v>Niklas Schr��der</c:v>
                </c:pt>
                <c:pt idx="9">
                  <c:v>Johannes Van der Berg</c:v>
                </c:pt>
              </c:strCache>
            </c:strRef>
          </c:cat>
          <c:val>
            <c:numRef>
              <c:f>'2_7-CLV Churn Top 10'!$L$3:$L$13</c:f>
              <c:numCache>
                <c:formatCode>General</c:formatCode>
                <c:ptCount val="10"/>
                <c:pt idx="0">
                  <c:v>1865</c:v>
                </c:pt>
                <c:pt idx="1">
                  <c:v>1735</c:v>
                </c:pt>
                <c:pt idx="2">
                  <c:v>1729</c:v>
                </c:pt>
                <c:pt idx="3">
                  <c:v>1699</c:v>
                </c:pt>
                <c:pt idx="4">
                  <c:v>1679</c:v>
                </c:pt>
                <c:pt idx="5">
                  <c:v>1666</c:v>
                </c:pt>
                <c:pt idx="6">
                  <c:v>1662</c:v>
                </c:pt>
                <c:pt idx="7">
                  <c:v>1659</c:v>
                </c:pt>
                <c:pt idx="8">
                  <c:v>1651</c:v>
                </c:pt>
                <c:pt idx="9">
                  <c:v>1646</c:v>
                </c:pt>
              </c:numCache>
            </c:numRef>
          </c:val>
          <c:extLst>
            <c:ext xmlns:c16="http://schemas.microsoft.com/office/drawing/2014/chart" uri="{C3380CC4-5D6E-409C-BE32-E72D297353CC}">
              <c16:uniqueId val="{00000000-221E-4487-90A5-29CA6E91575B}"/>
            </c:ext>
          </c:extLst>
        </c:ser>
        <c:ser>
          <c:idx val="1"/>
          <c:order val="1"/>
          <c:tx>
            <c:strRef>
              <c:f>'2_7-CLV Churn Top 10'!$M$2</c:f>
              <c:strCache>
                <c:ptCount val="1"/>
                <c:pt idx="0">
                  <c:v>Average Order Value</c:v>
                </c:pt>
              </c:strCache>
            </c:strRef>
          </c:tx>
          <c:spPr>
            <a:solidFill>
              <a:srgbClr val="C23728"/>
            </a:solidFill>
            <a:ln>
              <a:noFill/>
            </a:ln>
            <a:effectLst/>
          </c:spPr>
          <c:invertIfNegative val="0"/>
          <c:dLbls>
            <c:dLbl>
              <c:idx val="0"/>
              <c:layout>
                <c:manualLayout>
                  <c:x val="0"/>
                  <c:y val="-1.851851851851852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21E-4487-90A5-29CA6E91575B}"/>
                </c:ext>
              </c:extLst>
            </c:dLbl>
            <c:dLbl>
              <c:idx val="1"/>
              <c:layout>
                <c:manualLayout>
                  <c:x val="0"/>
                  <c:y val="-2.777777777777777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21E-4487-90A5-29CA6E91575B}"/>
                </c:ext>
              </c:extLst>
            </c:dLbl>
            <c:dLbl>
              <c:idx val="2"/>
              <c:layout>
                <c:manualLayout>
                  <c:x val="-1.6666666666666971E-3"/>
                  <c:y val="-3.703703703703703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21E-4487-90A5-29CA6E91575B}"/>
                </c:ext>
              </c:extLst>
            </c:dLbl>
            <c:dLbl>
              <c:idx val="3"/>
              <c:layout>
                <c:manualLayout>
                  <c:x val="0"/>
                  <c:y val="-3.240740740740740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21E-4487-90A5-29CA6E91575B}"/>
                </c:ext>
              </c:extLst>
            </c:dLbl>
            <c:dLbl>
              <c:idx val="4"/>
              <c:layout>
                <c:manualLayout>
                  <c:x val="0"/>
                  <c:y val="-2.777777777777777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21E-4487-90A5-29CA6E91575B}"/>
                </c:ext>
              </c:extLst>
            </c:dLbl>
            <c:dLbl>
              <c:idx val="5"/>
              <c:layout>
                <c:manualLayout>
                  <c:x val="-6.111040515849597E-17"/>
                  <c:y val="-2.777777777777782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21E-4487-90A5-29CA6E91575B}"/>
                </c:ext>
              </c:extLst>
            </c:dLbl>
            <c:dLbl>
              <c:idx val="6"/>
              <c:layout>
                <c:manualLayout>
                  <c:x val="-6.111040515849597E-17"/>
                  <c:y val="-3.240740740740740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21E-4487-90A5-29CA6E91575B}"/>
                </c:ext>
              </c:extLst>
            </c:dLbl>
            <c:dLbl>
              <c:idx val="7"/>
              <c:layout>
                <c:manualLayout>
                  <c:x val="0"/>
                  <c:y val="-2.777777777777777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221E-4487-90A5-29CA6E91575B}"/>
                </c:ext>
              </c:extLst>
            </c:dLbl>
            <c:dLbl>
              <c:idx val="8"/>
              <c:layout>
                <c:manualLayout>
                  <c:x val="0"/>
                  <c:y val="-3.240740740740740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221E-4487-90A5-29CA6E91575B}"/>
                </c:ext>
              </c:extLst>
            </c:dLbl>
            <c:dLbl>
              <c:idx val="9"/>
              <c:layout>
                <c:manualLayout>
                  <c:x val="0"/>
                  <c:y val="-3.240740740740740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21E-4487-90A5-29CA6E91575B}"/>
                </c:ext>
              </c:extLst>
            </c:dLbl>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'2_7-CLV Churn Top 10'!$K$3:$K$13</c:f>
              <c:strCache>
                <c:ptCount val="10"/>
                <c:pt idx="0">
                  <c:v>Daan Peeters</c:v>
                </c:pt>
                <c:pt idx="1">
                  <c:v>Kara Nielsen</c:v>
                </c:pt>
                <c:pt idx="2">
                  <c:v>Bj��rn Hansen</c:v>
                </c:pt>
                <c:pt idx="3">
                  <c:v>Michelle Brooks</c:v>
                </c:pt>
                <c:pt idx="4">
                  <c:v>Steve Murray</c:v>
                </c:pt>
                <c:pt idx="5">
                  <c:v>Hannah Schneider</c:v>
                </c:pt>
                <c:pt idx="6">
                  <c:v>Camille Bernard</c:v>
                </c:pt>
                <c:pt idx="7">
                  <c:v>Tim Goyer</c:v>
                </c:pt>
                <c:pt idx="8">
                  <c:v>Niklas Schr��der</c:v>
                </c:pt>
                <c:pt idx="9">
                  <c:v>Johannes Van der Berg</c:v>
                </c:pt>
              </c:strCache>
            </c:strRef>
          </c:cat>
          <c:val>
            <c:numRef>
              <c:f>'2_7-CLV Churn Top 10'!$M$3:$M$13</c:f>
              <c:numCache>
                <c:formatCode>General</c:formatCode>
                <c:ptCount val="10"/>
                <c:pt idx="0">
                  <c:v>8.6300000000000008</c:v>
                </c:pt>
                <c:pt idx="1">
                  <c:v>3.76</c:v>
                </c:pt>
                <c:pt idx="2">
                  <c:v>8.0299999999999994</c:v>
                </c:pt>
                <c:pt idx="3">
                  <c:v>9.9</c:v>
                </c:pt>
                <c:pt idx="4">
                  <c:v>8.8000000000000007</c:v>
                </c:pt>
                <c:pt idx="5">
                  <c:v>7.74</c:v>
                </c:pt>
                <c:pt idx="6">
                  <c:v>8.8000000000000007</c:v>
                </c:pt>
                <c:pt idx="7">
                  <c:v>6.05</c:v>
                </c:pt>
                <c:pt idx="8">
                  <c:v>8.14</c:v>
                </c:pt>
                <c:pt idx="9">
                  <c:v>6.53</c:v>
                </c:pt>
              </c:numCache>
            </c:numRef>
          </c:val>
          <c:extLst>
            <c:ext xmlns:c16="http://schemas.microsoft.com/office/drawing/2014/chart" uri="{C3380CC4-5D6E-409C-BE32-E72D297353CC}">
              <c16:uniqueId val="{0000000B-221E-4487-90A5-29CA6E91575B}"/>
            </c:ext>
          </c:extLst>
        </c:ser>
        <c:dLbls>
          <c:showLegendKey val="0"/>
          <c:showVal val="0"/>
          <c:showCatName val="0"/>
          <c:showSerName val="0"/>
          <c:showPercent val="0"/>
          <c:showBubbleSize val="0"/>
        </c:dLbls>
        <c:gapWidth val="219"/>
        <c:overlap val="100"/>
        <c:axId val="1792935776"/>
        <c:axId val="1792953536"/>
      </c:barChart>
      <c:catAx>
        <c:axId val="1792935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2953536"/>
        <c:crosses val="autoZero"/>
        <c:auto val="1"/>
        <c:lblAlgn val="ctr"/>
        <c:lblOffset val="100"/>
        <c:noMultiLvlLbl val="0"/>
      </c:catAx>
      <c:valAx>
        <c:axId val="17929535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2935776"/>
        <c:crosses val="autoZero"/>
        <c:crossBetween val="between"/>
      </c:valAx>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 music analysis.xlsx]2_7-CLV Churn Bottom!PivotTable15</c:name>
    <c:fmtId val="1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dirty="0"/>
              <a:t>Customers - Average Order Value and Days since last Purchase - Least</a:t>
            </a:r>
            <a:r>
              <a:rPr lang="en-IN" b="1" baseline="0" dirty="0"/>
              <a:t> to Greatest</a:t>
            </a:r>
            <a:endParaRPr lang="en-IN" b="1" dirty="0"/>
          </a:p>
        </c:rich>
      </c:tx>
      <c:layout>
        <c:manualLayout>
          <c:xMode val="edge"/>
          <c:yMode val="edge"/>
          <c:x val="0.21377692695893144"/>
          <c:y val="1.0805590829711971E-2"/>
        </c:manualLayout>
      </c:layout>
      <c:overlay val="0"/>
      <c:spPr>
        <a:noFill/>
        <a:ln>
          <a:noFill/>
        </a:ln>
        <a:effectLst/>
      </c:spPr>
    </c:title>
    <c:autoTitleDeleted val="0"/>
    <c:pivotFmts>
      <c:pivotFmt>
        <c:idx val="0"/>
        <c:spPr>
          <a:solidFill>
            <a:srgbClr val="63BF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C23728"/>
          </a:solidFill>
          <a:ln>
            <a:noFill/>
          </a:ln>
          <a:effectLst/>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
        <c:dLbl>
          <c:idx val="0"/>
          <c:dLblPos val="ctr"/>
          <c:showLegendKey val="0"/>
          <c:showVal val="1"/>
          <c:showCatName val="0"/>
          <c:showSerName val="0"/>
          <c:showPercent val="0"/>
          <c:showBubbleSize val="0"/>
          <c:extLst>
            <c:ext xmlns:c15="http://schemas.microsoft.com/office/drawing/2012/chart" uri="{CE6537A1-D6FC-4f65-9D91-7224C49458BB}">
              <c15:layout>
                <c:manualLayout>
                  <c:w val="3.6149538866930168E-2"/>
                  <c:h val="6.4745552639253426E-2"/>
                </c:manualLayout>
              </c15:layout>
            </c:ext>
          </c:extLst>
        </c:dLbl>
      </c:pivotFmt>
      <c:pivotFmt>
        <c:idx val="3"/>
        <c:dLbl>
          <c:idx val="0"/>
          <c:dLblPos val="ctr"/>
          <c:showLegendKey val="0"/>
          <c:showVal val="1"/>
          <c:showCatName val="0"/>
          <c:showSerName val="0"/>
          <c:showPercent val="0"/>
          <c:showBubbleSize val="0"/>
          <c:extLst>
            <c:ext xmlns:c15="http://schemas.microsoft.com/office/drawing/2012/chart" uri="{CE6537A1-D6FC-4f65-9D91-7224C49458BB}">
              <c15:layout>
                <c:manualLayout>
                  <c:w val="3.6149538866930168E-2"/>
                  <c:h val="6.4745552639253426E-2"/>
                </c:manualLayout>
              </c15:layout>
            </c:ext>
          </c:extLst>
        </c:dLbl>
      </c:pivotFmt>
      <c:pivotFmt>
        <c:idx val="4"/>
        <c:dLbl>
          <c:idx val="0"/>
          <c:dLblPos val="ctr"/>
          <c:showLegendKey val="0"/>
          <c:showVal val="1"/>
          <c:showCatName val="0"/>
          <c:showSerName val="0"/>
          <c:showPercent val="0"/>
          <c:showBubbleSize val="0"/>
          <c:extLst>
            <c:ext xmlns:c15="http://schemas.microsoft.com/office/drawing/2012/chart" uri="{CE6537A1-D6FC-4f65-9D91-7224C49458BB}">
              <c15:layout>
                <c:manualLayout>
                  <c:w val="3.6149538866930168E-2"/>
                  <c:h val="6.4745552639253426E-2"/>
                </c:manualLayout>
              </c15:layout>
            </c:ext>
          </c:extLst>
        </c:dLbl>
      </c:pivotFmt>
      <c:pivotFmt>
        <c:idx val="5"/>
        <c:dLbl>
          <c:idx val="0"/>
          <c:dLblPos val="ctr"/>
          <c:showLegendKey val="0"/>
          <c:showVal val="1"/>
          <c:showCatName val="0"/>
          <c:showSerName val="0"/>
          <c:showPercent val="0"/>
          <c:showBubbleSize val="0"/>
          <c:extLst>
            <c:ext xmlns:c15="http://schemas.microsoft.com/office/drawing/2012/chart" uri="{CE6537A1-D6FC-4f65-9D91-7224C49458BB}">
              <c15:layout>
                <c:manualLayout>
                  <c:w val="3.6149538866930168E-2"/>
                  <c:h val="6.4745552639253426E-2"/>
                </c:manualLayout>
              </c15:layout>
            </c:ext>
          </c:extLst>
        </c:dLbl>
      </c:pivotFmt>
      <c:pivotFmt>
        <c:idx val="6"/>
        <c:dLbl>
          <c:idx val="0"/>
          <c:dLblPos val="ctr"/>
          <c:showLegendKey val="0"/>
          <c:showVal val="1"/>
          <c:showCatName val="0"/>
          <c:showSerName val="0"/>
          <c:showPercent val="0"/>
          <c:showBubbleSize val="0"/>
          <c:extLst>
            <c:ext xmlns:c15="http://schemas.microsoft.com/office/drawing/2012/chart" uri="{CE6537A1-D6FC-4f65-9D91-7224C49458BB}">
              <c15:layout>
                <c:manualLayout>
                  <c:w val="3.6149538866930168E-2"/>
                  <c:h val="6.4745552639253426E-2"/>
                </c:manualLayout>
              </c15:layout>
            </c:ext>
          </c:extLst>
        </c:dLbl>
      </c:pivotFmt>
      <c:pivotFmt>
        <c:idx val="7"/>
        <c:dLbl>
          <c:idx val="0"/>
          <c:dLblPos val="ctr"/>
          <c:showLegendKey val="0"/>
          <c:showVal val="1"/>
          <c:showCatName val="0"/>
          <c:showSerName val="0"/>
          <c:showPercent val="0"/>
          <c:showBubbleSize val="0"/>
          <c:extLst>
            <c:ext xmlns:c15="http://schemas.microsoft.com/office/drawing/2012/chart" uri="{CE6537A1-D6FC-4f65-9D91-7224C49458BB}">
              <c15:layout>
                <c:manualLayout>
                  <c:w val="3.6149538866930168E-2"/>
                  <c:h val="6.4745552639253426E-2"/>
                </c:manualLayout>
              </c15:layout>
            </c:ext>
          </c:extLst>
        </c:dLbl>
      </c:pivotFmt>
      <c:pivotFmt>
        <c:idx val="8"/>
        <c:dLbl>
          <c:idx val="0"/>
          <c:dLblPos val="ctr"/>
          <c:showLegendKey val="0"/>
          <c:showVal val="1"/>
          <c:showCatName val="0"/>
          <c:showSerName val="0"/>
          <c:showPercent val="0"/>
          <c:showBubbleSize val="0"/>
          <c:extLst>
            <c:ext xmlns:c15="http://schemas.microsoft.com/office/drawing/2012/chart" uri="{CE6537A1-D6FC-4f65-9D91-7224C49458BB}">
              <c15:layout>
                <c:manualLayout>
                  <c:w val="3.6149538866930168E-2"/>
                  <c:h val="6.4745552639253426E-2"/>
                </c:manualLayout>
              </c15:layout>
            </c:ext>
          </c:extLst>
        </c:dLbl>
      </c:pivotFmt>
      <c:pivotFmt>
        <c:idx val="9"/>
        <c:dLbl>
          <c:idx val="0"/>
          <c:dLblPos val="ctr"/>
          <c:showLegendKey val="0"/>
          <c:showVal val="1"/>
          <c:showCatName val="0"/>
          <c:showSerName val="0"/>
          <c:showPercent val="0"/>
          <c:showBubbleSize val="0"/>
          <c:extLst>
            <c:ext xmlns:c15="http://schemas.microsoft.com/office/drawing/2012/chart" uri="{CE6537A1-D6FC-4f65-9D91-7224C49458BB}">
              <c15:layout>
                <c:manualLayout>
                  <c:w val="3.6149538866930168E-2"/>
                  <c:h val="6.4745552639253426E-2"/>
                </c:manualLayout>
              </c15:layout>
            </c:ext>
          </c:extLst>
        </c:dLbl>
      </c:pivotFmt>
      <c:pivotFmt>
        <c:idx val="10"/>
        <c:dLbl>
          <c:idx val="0"/>
          <c:dLblPos val="ctr"/>
          <c:showLegendKey val="0"/>
          <c:showVal val="1"/>
          <c:showCatName val="0"/>
          <c:showSerName val="0"/>
          <c:showPercent val="0"/>
          <c:showBubbleSize val="0"/>
          <c:extLst>
            <c:ext xmlns:c15="http://schemas.microsoft.com/office/drawing/2012/chart" uri="{CE6537A1-D6FC-4f65-9D91-7224C49458BB}">
              <c15:layout>
                <c:manualLayout>
                  <c:w val="3.6149538866930168E-2"/>
                  <c:h val="6.4745552639253426E-2"/>
                </c:manualLayout>
              </c15:layout>
            </c:ext>
          </c:extLst>
        </c:dLbl>
      </c:pivotFmt>
      <c:pivotFmt>
        <c:idx val="11"/>
        <c:dLbl>
          <c:idx val="0"/>
          <c:layout>
            <c:manualLayout>
              <c:x val="0"/>
              <c:y val="-9.2592592592592629E-2"/>
            </c:manualLayout>
          </c:layout>
          <c:dLblPos val="ctr"/>
          <c:showLegendKey val="0"/>
          <c:showVal val="1"/>
          <c:showCatName val="0"/>
          <c:showSerName val="0"/>
          <c:showPercent val="0"/>
          <c:showBubbleSize val="0"/>
          <c:extLst>
            <c:ext xmlns:c15="http://schemas.microsoft.com/office/drawing/2012/chart" uri="{CE6537A1-D6FC-4f65-9D91-7224C49458BB}">
              <c15:layout>
                <c:manualLayout>
                  <c:w val="3.6149538866930168E-2"/>
                  <c:h val="6.4745552639253426E-2"/>
                </c:manualLayout>
              </c15:layout>
            </c:ext>
          </c:extLst>
        </c:dLbl>
      </c:pivotFmt>
      <c:pivotFmt>
        <c:idx val="12"/>
        <c:spPr>
          <a:solidFill>
            <a:srgbClr val="C23728"/>
          </a:solidFill>
          <a:ln>
            <a:noFill/>
          </a:ln>
          <a:effectLst/>
        </c:spPr>
        <c:dLbl>
          <c:idx val="0"/>
          <c:layout>
            <c:manualLayout>
              <c:x val="-6.111040515849597E-17"/>
              <c:y val="-2.7777777777777821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3"/>
        <c:spPr>
          <a:solidFill>
            <a:srgbClr val="C23728"/>
          </a:solidFill>
          <a:ln>
            <a:noFill/>
          </a:ln>
          <a:effectLst/>
        </c:spPr>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4"/>
        <c:spPr>
          <a:solidFill>
            <a:srgbClr val="C23728"/>
          </a:solidFill>
          <a:ln>
            <a:noFill/>
          </a:ln>
          <a:effectLst/>
        </c:spPr>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5"/>
        <c:spPr>
          <a:solidFill>
            <a:srgbClr val="C23728"/>
          </a:solidFill>
          <a:ln>
            <a:noFill/>
          </a:ln>
          <a:effectLst/>
        </c:spPr>
        <c:dLbl>
          <c:idx val="0"/>
          <c:layout>
            <c:manualLayout>
              <c:x val="-1.6666666666666971E-3"/>
              <c:y val="-3.7037037037037035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6"/>
        <c:spPr>
          <a:solidFill>
            <a:srgbClr val="C23728"/>
          </a:solidFill>
          <a:ln>
            <a:noFill/>
          </a:ln>
          <a:effectLst/>
        </c:spPr>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7"/>
        <c:spPr>
          <a:solidFill>
            <a:srgbClr val="C23728"/>
          </a:solidFill>
          <a:ln>
            <a:noFill/>
          </a:ln>
          <a:effectLst/>
        </c:spPr>
        <c:dLbl>
          <c:idx val="0"/>
          <c:layout>
            <c:manualLayout>
              <c:x val="0"/>
              <c:y val="-1.8518518518518524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8"/>
        <c:spPr>
          <a:solidFill>
            <a:srgbClr val="C23728"/>
          </a:solidFill>
          <a:ln>
            <a:noFill/>
          </a:ln>
          <a:effectLst/>
        </c:spPr>
        <c:dLbl>
          <c:idx val="0"/>
          <c:layout>
            <c:manualLayout>
              <c:x val="-6.111040515849597E-17"/>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9"/>
        <c:spPr>
          <a:solidFill>
            <a:srgbClr val="C23728"/>
          </a:solidFill>
          <a:ln>
            <a:noFill/>
          </a:ln>
          <a:effectLst/>
        </c:spPr>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0"/>
        <c:spPr>
          <a:solidFill>
            <a:srgbClr val="C23728"/>
          </a:solidFill>
          <a:ln>
            <a:noFill/>
          </a:ln>
          <a:effectLst/>
        </c:spPr>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1"/>
        <c:spPr>
          <a:solidFill>
            <a:srgbClr val="C23728"/>
          </a:solidFill>
          <a:ln>
            <a:noFill/>
          </a:ln>
          <a:effectLst/>
        </c:spPr>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2"/>
        <c:spPr>
          <a:solidFill>
            <a:srgbClr val="63BF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solidFill>
            <a:srgbClr val="C23728"/>
          </a:solidFill>
          <a:ln>
            <a:noFill/>
          </a:ln>
          <a:effectLst/>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4"/>
        <c:spPr>
          <a:solidFill>
            <a:srgbClr val="C23728"/>
          </a:solidFill>
          <a:ln>
            <a:noFill/>
          </a:ln>
          <a:effectLst/>
        </c:spPr>
        <c:dLbl>
          <c:idx val="0"/>
          <c:layout>
            <c:manualLayout>
              <c:x val="0"/>
              <c:y val="-1.8518518518518524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5"/>
        <c:spPr>
          <a:solidFill>
            <a:srgbClr val="C23728"/>
          </a:solidFill>
          <a:ln>
            <a:noFill/>
          </a:ln>
          <a:effectLst/>
        </c:spPr>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6"/>
        <c:spPr>
          <a:solidFill>
            <a:srgbClr val="C23728"/>
          </a:solidFill>
          <a:ln>
            <a:noFill/>
          </a:ln>
          <a:effectLst/>
        </c:spPr>
        <c:dLbl>
          <c:idx val="0"/>
          <c:layout>
            <c:manualLayout>
              <c:x val="-1.6666666666666971E-3"/>
              <c:y val="-3.7037037037037035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7"/>
        <c:spPr>
          <a:solidFill>
            <a:srgbClr val="C23728"/>
          </a:solidFill>
          <a:ln>
            <a:noFill/>
          </a:ln>
          <a:effectLst/>
        </c:spPr>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8"/>
        <c:spPr>
          <a:solidFill>
            <a:srgbClr val="C23728"/>
          </a:solidFill>
          <a:ln>
            <a:noFill/>
          </a:ln>
          <a:effectLst/>
        </c:spPr>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9"/>
        <c:spPr>
          <a:solidFill>
            <a:srgbClr val="C23728"/>
          </a:solidFill>
          <a:ln>
            <a:noFill/>
          </a:ln>
          <a:effectLst/>
        </c:spPr>
        <c:dLbl>
          <c:idx val="0"/>
          <c:layout>
            <c:manualLayout>
              <c:x val="-6.111040515849597E-17"/>
              <c:y val="-2.7777777777777821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0"/>
        <c:spPr>
          <a:solidFill>
            <a:srgbClr val="C23728"/>
          </a:solidFill>
          <a:ln>
            <a:noFill/>
          </a:ln>
          <a:effectLst/>
        </c:spPr>
        <c:dLbl>
          <c:idx val="0"/>
          <c:layout>
            <c:manualLayout>
              <c:x val="-6.111040515849597E-17"/>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1"/>
        <c:spPr>
          <a:solidFill>
            <a:srgbClr val="C23728"/>
          </a:solidFill>
          <a:ln>
            <a:noFill/>
          </a:ln>
          <a:effectLst/>
        </c:spPr>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2"/>
        <c:spPr>
          <a:solidFill>
            <a:srgbClr val="C23728"/>
          </a:solidFill>
          <a:ln>
            <a:noFill/>
          </a:ln>
          <a:effectLst/>
        </c:spPr>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3"/>
        <c:spPr>
          <a:solidFill>
            <a:srgbClr val="C23728"/>
          </a:solidFill>
          <a:ln>
            <a:noFill/>
          </a:ln>
          <a:effectLst/>
        </c:spPr>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4"/>
        <c:spPr>
          <a:solidFill>
            <a:srgbClr val="63BF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5"/>
        <c:spPr>
          <a:solidFill>
            <a:srgbClr val="C23728"/>
          </a:solidFill>
          <a:ln>
            <a:noFill/>
          </a:ln>
          <a:effectLst/>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6"/>
        <c:spPr>
          <a:solidFill>
            <a:srgbClr val="C23728"/>
          </a:solidFill>
          <a:ln>
            <a:noFill/>
          </a:ln>
          <a:effectLst/>
        </c:spPr>
        <c:dLbl>
          <c:idx val="0"/>
          <c:layout>
            <c:manualLayout>
              <c:x val="0"/>
              <c:y val="-1.8518518518518524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7"/>
        <c:spPr>
          <a:solidFill>
            <a:srgbClr val="C23728"/>
          </a:solidFill>
          <a:ln>
            <a:noFill/>
          </a:ln>
          <a:effectLst/>
        </c:spPr>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8"/>
        <c:spPr>
          <a:solidFill>
            <a:srgbClr val="C23728"/>
          </a:solidFill>
          <a:ln>
            <a:noFill/>
          </a:ln>
          <a:effectLst/>
        </c:spPr>
        <c:dLbl>
          <c:idx val="0"/>
          <c:layout>
            <c:manualLayout>
              <c:x val="-1.6666666666666971E-3"/>
              <c:y val="-3.7037037037037035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9"/>
        <c:spPr>
          <a:solidFill>
            <a:srgbClr val="C23728"/>
          </a:solidFill>
          <a:ln>
            <a:noFill/>
          </a:ln>
          <a:effectLst/>
        </c:spPr>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0"/>
        <c:spPr>
          <a:solidFill>
            <a:srgbClr val="C23728"/>
          </a:solidFill>
          <a:ln>
            <a:noFill/>
          </a:ln>
          <a:effectLst/>
        </c:spPr>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1"/>
        <c:spPr>
          <a:solidFill>
            <a:srgbClr val="C23728"/>
          </a:solidFill>
          <a:ln>
            <a:noFill/>
          </a:ln>
          <a:effectLst/>
        </c:spPr>
        <c:dLbl>
          <c:idx val="0"/>
          <c:layout>
            <c:manualLayout>
              <c:x val="-6.111040515849597E-17"/>
              <c:y val="-2.7777777777777821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2"/>
        <c:spPr>
          <a:solidFill>
            <a:srgbClr val="C23728"/>
          </a:solidFill>
          <a:ln>
            <a:noFill/>
          </a:ln>
          <a:effectLst/>
        </c:spPr>
        <c:dLbl>
          <c:idx val="0"/>
          <c:layout>
            <c:manualLayout>
              <c:x val="-6.111040515849597E-17"/>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3"/>
        <c:spPr>
          <a:solidFill>
            <a:srgbClr val="C23728"/>
          </a:solidFill>
          <a:ln>
            <a:noFill/>
          </a:ln>
          <a:effectLst/>
        </c:spPr>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4"/>
        <c:spPr>
          <a:solidFill>
            <a:srgbClr val="C23728"/>
          </a:solidFill>
          <a:ln>
            <a:noFill/>
          </a:ln>
          <a:effectLst/>
        </c:spPr>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5"/>
        <c:spPr>
          <a:solidFill>
            <a:srgbClr val="C23728"/>
          </a:solidFill>
          <a:ln>
            <a:noFill/>
          </a:ln>
          <a:effectLst/>
        </c:spPr>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6"/>
        <c:spPr>
          <a:solidFill>
            <a:srgbClr val="63BF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7"/>
        <c:spPr>
          <a:solidFill>
            <a:srgbClr val="C23728"/>
          </a:solidFill>
          <a:ln>
            <a:noFill/>
          </a:ln>
          <a:effectLst/>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8"/>
        <c:dLbl>
          <c:idx val="0"/>
          <c:layout>
            <c:manualLayout>
              <c:x val="0"/>
              <c:y val="-1.8518518518518524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9"/>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50"/>
        <c:dLbl>
          <c:idx val="0"/>
          <c:layout>
            <c:manualLayout>
              <c:x val="-1.6666666666666971E-3"/>
              <c:y val="-3.7037037037037035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51"/>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52"/>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53"/>
        <c:dLbl>
          <c:idx val="0"/>
          <c:layout>
            <c:manualLayout>
              <c:x val="-6.111040515849597E-17"/>
              <c:y val="-2.7777777777777821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54"/>
        <c:dLbl>
          <c:idx val="0"/>
          <c:layout>
            <c:manualLayout>
              <c:x val="-6.111040515849597E-17"/>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55"/>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56"/>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57"/>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58"/>
        <c:spPr>
          <a:solidFill>
            <a:srgbClr val="63BF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9"/>
        <c:spPr>
          <a:solidFill>
            <a:srgbClr val="C23728"/>
          </a:solidFill>
          <a:ln>
            <a:noFill/>
          </a:ln>
          <a:effectLst/>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0"/>
        <c:dLbl>
          <c:idx val="0"/>
          <c:layout>
            <c:manualLayout>
              <c:x val="0"/>
              <c:y val="-1.8518518518518524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1"/>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2"/>
        <c:dLbl>
          <c:idx val="0"/>
          <c:layout>
            <c:manualLayout>
              <c:x val="-1.6666666666666971E-3"/>
              <c:y val="-3.7037037037037035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3"/>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4"/>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5"/>
        <c:dLbl>
          <c:idx val="0"/>
          <c:layout>
            <c:manualLayout>
              <c:x val="-6.111040515849597E-17"/>
              <c:y val="-2.7777777777777821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6"/>
        <c:dLbl>
          <c:idx val="0"/>
          <c:layout>
            <c:manualLayout>
              <c:x val="-6.111040515849597E-17"/>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7"/>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8"/>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9"/>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0"/>
        <c:spPr>
          <a:solidFill>
            <a:srgbClr val="63BF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1"/>
        <c:spPr>
          <a:solidFill>
            <a:srgbClr val="C23728"/>
          </a:solidFill>
          <a:ln>
            <a:noFill/>
          </a:ln>
          <a:effectLst/>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2"/>
        <c:dLbl>
          <c:idx val="0"/>
          <c:layout>
            <c:manualLayout>
              <c:x val="0"/>
              <c:y val="-1.8518518518518524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3"/>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4"/>
        <c:dLbl>
          <c:idx val="0"/>
          <c:layout>
            <c:manualLayout>
              <c:x val="-1.6666666666666971E-3"/>
              <c:y val="-3.7037037037037035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5"/>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6"/>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7"/>
        <c:dLbl>
          <c:idx val="0"/>
          <c:layout>
            <c:manualLayout>
              <c:x val="-6.111040515849597E-17"/>
              <c:y val="-2.7777777777777821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8"/>
        <c:dLbl>
          <c:idx val="0"/>
          <c:layout>
            <c:manualLayout>
              <c:x val="-6.111040515849597E-17"/>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9"/>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0"/>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1"/>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2"/>
        <c:spPr>
          <a:solidFill>
            <a:srgbClr val="63BF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3"/>
        <c:spPr>
          <a:solidFill>
            <a:srgbClr val="C23728"/>
          </a:solidFill>
          <a:ln>
            <a:noFill/>
          </a:ln>
          <a:effectLst/>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4"/>
        <c:dLbl>
          <c:idx val="0"/>
          <c:layout>
            <c:manualLayout>
              <c:x val="0"/>
              <c:y val="-1.8518518518518524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5"/>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6"/>
        <c:dLbl>
          <c:idx val="0"/>
          <c:layout>
            <c:manualLayout>
              <c:x val="-1.6666666666666971E-3"/>
              <c:y val="-3.7037037037037035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7"/>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8"/>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9"/>
        <c:dLbl>
          <c:idx val="0"/>
          <c:layout>
            <c:manualLayout>
              <c:x val="-6.111040515849597E-17"/>
              <c:y val="-2.7777777777777821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90"/>
        <c:dLbl>
          <c:idx val="0"/>
          <c:layout>
            <c:manualLayout>
              <c:x val="-6.111040515849597E-17"/>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91"/>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92"/>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93"/>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94"/>
        <c:spPr>
          <a:solidFill>
            <a:schemeClr val="tx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solidFill>
            <a:srgbClr val="FFFF00"/>
          </a:solidFill>
          <a:ln>
            <a:noFill/>
          </a:ln>
          <a:effectLst/>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96"/>
        <c:dLbl>
          <c:idx val="0"/>
          <c:layout>
            <c:manualLayout>
              <c:x val="0"/>
              <c:y val="-1.8518518518518524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97"/>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98"/>
        <c:dLbl>
          <c:idx val="0"/>
          <c:layout>
            <c:manualLayout>
              <c:x val="-1.6666666666666971E-3"/>
              <c:y val="-3.7037037037037035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99"/>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0"/>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1"/>
        <c:dLbl>
          <c:idx val="0"/>
          <c:layout>
            <c:manualLayout>
              <c:x val="-6.111040515849597E-17"/>
              <c:y val="-2.7777777777777821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2"/>
        <c:dLbl>
          <c:idx val="0"/>
          <c:layout>
            <c:manualLayout>
              <c:x val="-6.111040515849597E-17"/>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3"/>
        <c:dLbl>
          <c:idx val="0"/>
          <c:layout>
            <c:manualLayout>
              <c:x val="0"/>
              <c:y val="-2.777777777777777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4"/>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5"/>
        <c:dLbl>
          <c:idx val="0"/>
          <c:layout>
            <c:manualLayout>
              <c:x val="0"/>
              <c:y val="-3.240740740740740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6"/>
        <c:dLbl>
          <c:idx val="0"/>
          <c:layout>
            <c:manualLayout>
              <c:x val="0"/>
              <c:y val="-8.722238463594121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7"/>
        <c:dLbl>
          <c:idx val="0"/>
          <c:layout>
            <c:manualLayout>
              <c:x val="1.8355462344954335E-3"/>
              <c:y val="-8.7518675086672174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8"/>
        <c:dLbl>
          <c:idx val="0"/>
          <c:layout>
            <c:manualLayout>
              <c:x val="0"/>
              <c:y val="-0.1013334863808623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9"/>
        <c:dLbl>
          <c:idx val="0"/>
          <c:layout>
            <c:manualLayout>
              <c:x val="0"/>
              <c:y val="-0.10133348638086241"/>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10"/>
        <c:dLbl>
          <c:idx val="0"/>
          <c:layout>
            <c:manualLayout>
              <c:x val="0"/>
              <c:y val="-5.077794178574182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11"/>
        <c:dLbl>
          <c:idx val="0"/>
          <c:layout>
            <c:manualLayout>
              <c:x val="0"/>
              <c:y val="-9.199997847769123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12"/>
        <c:dLbl>
          <c:idx val="0"/>
          <c:layout>
            <c:manualLayout>
              <c:x val="0"/>
              <c:y val="-7.3852009017847373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13"/>
        <c:dLbl>
          <c:idx val="0"/>
          <c:layout>
            <c:manualLayout>
              <c:x val="-5.9414904940081816E-17"/>
              <c:y val="-9.685182428469718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14"/>
        <c:dLbl>
          <c:idx val="0"/>
          <c:layout>
            <c:manualLayout>
              <c:x val="-2.9707452470040908E-17"/>
              <c:y val="-8.766682031203761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15"/>
        <c:dLbl>
          <c:idx val="0"/>
          <c:layout>
            <c:manualLayout>
              <c:x val="0"/>
              <c:y val="-0.10148163160622783"/>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16"/>
        <c:spPr>
          <a:solidFill>
            <a:schemeClr val="tx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solidFill>
            <a:srgbClr val="FFFF00"/>
          </a:solidFill>
          <a:ln>
            <a:noFill/>
          </a:ln>
          <a:effectLst/>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18"/>
        <c:dLbl>
          <c:idx val="0"/>
          <c:layout>
            <c:manualLayout>
              <c:x val="0"/>
              <c:y val="-0.10148163160622783"/>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19"/>
        <c:dLbl>
          <c:idx val="0"/>
          <c:layout>
            <c:manualLayout>
              <c:x val="-2.9707452470040908E-17"/>
              <c:y val="-8.766682031203761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20"/>
        <c:dLbl>
          <c:idx val="0"/>
          <c:layout>
            <c:manualLayout>
              <c:x val="-5.9414904940081816E-17"/>
              <c:y val="-9.685182428469718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21"/>
        <c:dLbl>
          <c:idx val="0"/>
          <c:layout>
            <c:manualLayout>
              <c:x val="0"/>
              <c:y val="-7.3852009017847373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22"/>
        <c:dLbl>
          <c:idx val="0"/>
          <c:layout>
            <c:manualLayout>
              <c:x val="0"/>
              <c:y val="-9.199997847769123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23"/>
        <c:dLbl>
          <c:idx val="0"/>
          <c:layout>
            <c:manualLayout>
              <c:x val="0"/>
              <c:y val="-5.077794178574182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24"/>
        <c:dLbl>
          <c:idx val="0"/>
          <c:layout>
            <c:manualLayout>
              <c:x val="0"/>
              <c:y val="-0.10133348638086241"/>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25"/>
        <c:dLbl>
          <c:idx val="0"/>
          <c:layout>
            <c:manualLayout>
              <c:x val="0"/>
              <c:y val="-0.1013334863808623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26"/>
        <c:dLbl>
          <c:idx val="0"/>
          <c:layout>
            <c:manualLayout>
              <c:x val="1.8355462344954335E-3"/>
              <c:y val="-8.7518675086672174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27"/>
        <c:dLbl>
          <c:idx val="0"/>
          <c:layout>
            <c:manualLayout>
              <c:x val="0"/>
              <c:y val="-8.722238463594121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28"/>
        <c:spPr>
          <a:solidFill>
            <a:schemeClr val="tx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solidFill>
            <a:srgbClr val="FFFF00"/>
          </a:solidFill>
          <a:ln>
            <a:noFill/>
          </a:ln>
          <a:effectLst/>
        </c:spPr>
        <c:marker>
          <c:symbol val="none"/>
        </c:marker>
        <c:dLbl>
          <c:idx val="0"/>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30"/>
        <c:dLbl>
          <c:idx val="0"/>
          <c:layout>
            <c:manualLayout>
              <c:x val="0"/>
              <c:y val="-0.10148163160622783"/>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31"/>
        <c:dLbl>
          <c:idx val="0"/>
          <c:layout>
            <c:manualLayout>
              <c:x val="-2.9707452470040908E-17"/>
              <c:y val="-8.766682031203761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32"/>
        <c:dLbl>
          <c:idx val="0"/>
          <c:layout>
            <c:manualLayout>
              <c:x val="-5.9414904940081816E-17"/>
              <c:y val="-9.685182428469718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33"/>
        <c:dLbl>
          <c:idx val="0"/>
          <c:layout>
            <c:manualLayout>
              <c:x val="0"/>
              <c:y val="-7.3852009017847373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34"/>
        <c:dLbl>
          <c:idx val="0"/>
          <c:layout>
            <c:manualLayout>
              <c:x val="0"/>
              <c:y val="-9.199997847769123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35"/>
        <c:dLbl>
          <c:idx val="0"/>
          <c:layout>
            <c:manualLayout>
              <c:x val="0"/>
              <c:y val="-5.077794178574182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36"/>
        <c:dLbl>
          <c:idx val="0"/>
          <c:layout>
            <c:manualLayout>
              <c:x val="0"/>
              <c:y val="-0.10133348638086241"/>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37"/>
        <c:dLbl>
          <c:idx val="0"/>
          <c:layout>
            <c:manualLayout>
              <c:x val="0"/>
              <c:y val="-0.10133348638086237"/>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38"/>
        <c:dLbl>
          <c:idx val="0"/>
          <c:layout>
            <c:manualLayout>
              <c:x val="1.8355462344954335E-3"/>
              <c:y val="-8.7518675086672174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39"/>
        <c:dLbl>
          <c:idx val="0"/>
          <c:layout>
            <c:manualLayout>
              <c:x val="0"/>
              <c:y val="-8.7222384635941216E-2"/>
            </c:manualLayout>
          </c:layout>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s>
    <c:plotArea>
      <c:layout/>
      <c:barChart>
        <c:barDir val="col"/>
        <c:grouping val="stacked"/>
        <c:varyColors val="0"/>
        <c:ser>
          <c:idx val="0"/>
          <c:order val="0"/>
          <c:tx>
            <c:strRef>
              <c:f>'2_7-CLV Churn Bottom'!$L$2</c:f>
              <c:strCache>
                <c:ptCount val="1"/>
                <c:pt idx="0">
                  <c:v>Days since last purchase</c:v>
                </c:pt>
              </c:strCache>
            </c:strRef>
          </c:tx>
          <c:spPr>
            <a:solidFill>
              <a:schemeClr val="tx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'2_7-CLV Churn Bottom'!$K$3:$K$13</c:f>
              <c:strCache>
                <c:ptCount val="10"/>
                <c:pt idx="0">
                  <c:v>Phil Hughes</c:v>
                </c:pt>
                <c:pt idx="1">
                  <c:v>Dan Miller</c:v>
                </c:pt>
                <c:pt idx="2">
                  <c:v>Emma Jones</c:v>
                </c:pt>
                <c:pt idx="3">
                  <c:v>Ellie Sullivan</c:v>
                </c:pt>
                <c:pt idx="4">
                  <c:v>Mark Taylor</c:v>
                </c:pt>
                <c:pt idx="5">
                  <c:v>Mark Philips</c:v>
                </c:pt>
                <c:pt idx="6">
                  <c:v>Stanis��aw W��jcik</c:v>
                </c:pt>
                <c:pt idx="7">
                  <c:v>Puja Srivastava</c:v>
                </c:pt>
                <c:pt idx="8">
                  <c:v>Jennifer Peterson</c:v>
                </c:pt>
                <c:pt idx="9">
                  <c:v>Madalena Sampaio</c:v>
                </c:pt>
              </c:strCache>
            </c:strRef>
          </c:cat>
          <c:val>
            <c:numRef>
              <c:f>'2_7-CLV Churn Bottom'!$L$3:$L$13</c:f>
              <c:numCache>
                <c:formatCode>General</c:formatCode>
                <c:ptCount val="10"/>
                <c:pt idx="0">
                  <c:v>1399</c:v>
                </c:pt>
                <c:pt idx="1">
                  <c:v>1400</c:v>
                </c:pt>
                <c:pt idx="2">
                  <c:v>1402</c:v>
                </c:pt>
                <c:pt idx="3">
                  <c:v>1402</c:v>
                </c:pt>
                <c:pt idx="4">
                  <c:v>1408</c:v>
                </c:pt>
                <c:pt idx="5">
                  <c:v>1409</c:v>
                </c:pt>
                <c:pt idx="6">
                  <c:v>1409</c:v>
                </c:pt>
                <c:pt idx="7">
                  <c:v>1410</c:v>
                </c:pt>
                <c:pt idx="8">
                  <c:v>1411</c:v>
                </c:pt>
                <c:pt idx="9">
                  <c:v>1412</c:v>
                </c:pt>
              </c:numCache>
            </c:numRef>
          </c:val>
          <c:extLst>
            <c:ext xmlns:c16="http://schemas.microsoft.com/office/drawing/2014/chart" uri="{C3380CC4-5D6E-409C-BE32-E72D297353CC}">
              <c16:uniqueId val="{00000000-5D4F-42E1-9CD3-4C2021639D09}"/>
            </c:ext>
          </c:extLst>
        </c:ser>
        <c:ser>
          <c:idx val="1"/>
          <c:order val="1"/>
          <c:tx>
            <c:strRef>
              <c:f>'2_7-CLV Churn Bottom'!$M$2</c:f>
              <c:strCache>
                <c:ptCount val="1"/>
                <c:pt idx="0">
                  <c:v>Average Order Value</c:v>
                </c:pt>
              </c:strCache>
            </c:strRef>
          </c:tx>
          <c:spPr>
            <a:solidFill>
              <a:srgbClr val="FFFF00"/>
            </a:solidFill>
            <a:ln>
              <a:noFill/>
            </a:ln>
            <a:effectLst/>
          </c:spPr>
          <c:invertIfNegative val="0"/>
          <c:dLbls>
            <c:dLbl>
              <c:idx val="0"/>
              <c:layout>
                <c:manualLayout>
                  <c:x val="0"/>
                  <c:y val="-0.1014816316062278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D4F-42E1-9CD3-4C2021639D09}"/>
                </c:ext>
              </c:extLst>
            </c:dLbl>
            <c:dLbl>
              <c:idx val="1"/>
              <c:layout>
                <c:manualLayout>
                  <c:x val="-2.9707452470040908E-17"/>
                  <c:y val="-8.76668203120376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D4F-42E1-9CD3-4C2021639D09}"/>
                </c:ext>
              </c:extLst>
            </c:dLbl>
            <c:dLbl>
              <c:idx val="2"/>
              <c:layout>
                <c:manualLayout>
                  <c:x val="-5.9414904940081816E-17"/>
                  <c:y val="-9.685182428469718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D4F-42E1-9CD3-4C2021639D09}"/>
                </c:ext>
              </c:extLst>
            </c:dLbl>
            <c:dLbl>
              <c:idx val="3"/>
              <c:layout>
                <c:manualLayout>
                  <c:x val="0"/>
                  <c:y val="-7.3852009017847373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D4F-42E1-9CD3-4C2021639D09}"/>
                </c:ext>
              </c:extLst>
            </c:dLbl>
            <c:dLbl>
              <c:idx val="4"/>
              <c:layout>
                <c:manualLayout>
                  <c:x val="0"/>
                  <c:y val="-9.199997847769123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D4F-42E1-9CD3-4C2021639D09}"/>
                </c:ext>
              </c:extLst>
            </c:dLbl>
            <c:dLbl>
              <c:idx val="5"/>
              <c:layout>
                <c:manualLayout>
                  <c:x val="0"/>
                  <c:y val="-5.077794178574182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D4F-42E1-9CD3-4C2021639D09}"/>
                </c:ext>
              </c:extLst>
            </c:dLbl>
            <c:dLbl>
              <c:idx val="6"/>
              <c:layout>
                <c:manualLayout>
                  <c:x val="0"/>
                  <c:y val="-0.10133348638086241"/>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D4F-42E1-9CD3-4C2021639D09}"/>
                </c:ext>
              </c:extLst>
            </c:dLbl>
            <c:dLbl>
              <c:idx val="7"/>
              <c:layout>
                <c:manualLayout>
                  <c:x val="0"/>
                  <c:y val="-0.1013334863808623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D4F-42E1-9CD3-4C2021639D09}"/>
                </c:ext>
              </c:extLst>
            </c:dLbl>
            <c:dLbl>
              <c:idx val="8"/>
              <c:layout>
                <c:manualLayout>
                  <c:x val="1.8355462344954335E-3"/>
                  <c:y val="-8.751867508667217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D4F-42E1-9CD3-4C2021639D09}"/>
                </c:ext>
              </c:extLst>
            </c:dLbl>
            <c:dLbl>
              <c:idx val="9"/>
              <c:layout>
                <c:manualLayout>
                  <c:x val="0"/>
                  <c:y val="-8.722238463594121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D4F-42E1-9CD3-4C2021639D09}"/>
                </c:ext>
              </c:extLst>
            </c:dLbl>
            <c:spPr>
              <a:noFill/>
              <a:ln>
                <a:noFill/>
              </a:ln>
              <a:effectLst/>
            </c:spPr>
            <c:txPr>
              <a:bodyPr rot="0" spcFirstLastPara="1" vertOverflow="overflow" horzOverflow="overflow"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'2_7-CLV Churn Bottom'!$K$3:$K$13</c:f>
              <c:strCache>
                <c:ptCount val="10"/>
                <c:pt idx="0">
                  <c:v>Phil Hughes</c:v>
                </c:pt>
                <c:pt idx="1">
                  <c:v>Dan Miller</c:v>
                </c:pt>
                <c:pt idx="2">
                  <c:v>Emma Jones</c:v>
                </c:pt>
                <c:pt idx="3">
                  <c:v>Ellie Sullivan</c:v>
                </c:pt>
                <c:pt idx="4">
                  <c:v>Mark Taylor</c:v>
                </c:pt>
                <c:pt idx="5">
                  <c:v>Mark Philips</c:v>
                </c:pt>
                <c:pt idx="6">
                  <c:v>Stanis��aw W��jcik</c:v>
                </c:pt>
                <c:pt idx="7">
                  <c:v>Puja Srivastava</c:v>
                </c:pt>
                <c:pt idx="8">
                  <c:v>Jennifer Peterson</c:v>
                </c:pt>
                <c:pt idx="9">
                  <c:v>Madalena Sampaio</c:v>
                </c:pt>
              </c:strCache>
            </c:strRef>
          </c:cat>
          <c:val>
            <c:numRef>
              <c:f>'2_7-CLV Churn Bottom'!$M$3:$M$13</c:f>
              <c:numCache>
                <c:formatCode>General</c:formatCode>
                <c:ptCount val="10"/>
                <c:pt idx="0">
                  <c:v>8.91</c:v>
                </c:pt>
                <c:pt idx="1">
                  <c:v>7.92</c:v>
                </c:pt>
                <c:pt idx="2">
                  <c:v>8.5399999999999991</c:v>
                </c:pt>
                <c:pt idx="3">
                  <c:v>6.27</c:v>
                </c:pt>
                <c:pt idx="4">
                  <c:v>8.1199999999999992</c:v>
                </c:pt>
                <c:pt idx="5">
                  <c:v>2.97</c:v>
                </c:pt>
                <c:pt idx="6">
                  <c:v>7.62</c:v>
                </c:pt>
                <c:pt idx="7">
                  <c:v>8.91</c:v>
                </c:pt>
                <c:pt idx="8">
                  <c:v>7.37</c:v>
                </c:pt>
                <c:pt idx="9">
                  <c:v>5.14</c:v>
                </c:pt>
              </c:numCache>
            </c:numRef>
          </c:val>
          <c:extLst>
            <c:ext xmlns:c16="http://schemas.microsoft.com/office/drawing/2014/chart" uri="{C3380CC4-5D6E-409C-BE32-E72D297353CC}">
              <c16:uniqueId val="{0000000B-5D4F-42E1-9CD3-4C2021639D09}"/>
            </c:ext>
          </c:extLst>
        </c:ser>
        <c:dLbls>
          <c:showLegendKey val="0"/>
          <c:showVal val="0"/>
          <c:showCatName val="0"/>
          <c:showSerName val="0"/>
          <c:showPercent val="0"/>
          <c:showBubbleSize val="0"/>
        </c:dLbls>
        <c:gapWidth val="219"/>
        <c:overlap val="100"/>
        <c:axId val="1792935776"/>
        <c:axId val="1792953536"/>
      </c:barChart>
      <c:catAx>
        <c:axId val="1792935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2953536"/>
        <c:crosses val="autoZero"/>
        <c:auto val="1"/>
        <c:lblAlgn val="ctr"/>
        <c:lblOffset val="100"/>
        <c:noMultiLvlLbl val="0"/>
      </c:catAx>
      <c:valAx>
        <c:axId val="17929535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2935776"/>
        <c:crosses val="autoZero"/>
        <c:crossBetween val="between"/>
      </c:valAx>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 music analysis.xlsx]2_5-Regional Market Analysis 2!PivotTable12</c:name>
    <c:fmtId val="1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Customer purchasing behavior</a:t>
            </a:r>
            <a:r>
              <a:rPr lang="en-US" b="1" baseline="0" dirty="0"/>
              <a:t> across countries -</a:t>
            </a:r>
            <a:endParaRPr lang="en-US" b="1" dirty="0"/>
          </a:p>
        </c:rich>
      </c:tx>
      <c:layout>
        <c:manualLayout>
          <c:xMode val="edge"/>
          <c:yMode val="edge"/>
          <c:x val="0.11666666666666667"/>
          <c:y val="2.7777777777777776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1984C5"/>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1984C5"/>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1984C5"/>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'2_5-Regional Market Analysis 2'!$L$2</c:f>
              <c:strCache>
                <c:ptCount val="1"/>
                <c:pt idx="0">
                  <c:v>Total</c:v>
                </c:pt>
              </c:strCache>
            </c:strRef>
          </c:tx>
          <c:spPr>
            <a:solidFill>
              <a:srgbClr val="1984C5"/>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'2_5-Regional Market Analysis 2'!$K$3:$K$27</c:f>
              <c:strCache>
                <c:ptCount val="24"/>
                <c:pt idx="0">
                  <c:v>Czech Republic</c:v>
                </c:pt>
                <c:pt idx="1">
                  <c:v>Ireland</c:v>
                </c:pt>
                <c:pt idx="2">
                  <c:v>Spain</c:v>
                </c:pt>
                <c:pt idx="3">
                  <c:v>Chile</c:v>
                </c:pt>
                <c:pt idx="4">
                  <c:v>Portugal</c:v>
                </c:pt>
                <c:pt idx="5">
                  <c:v>India</c:v>
                </c:pt>
                <c:pt idx="6">
                  <c:v>Brazil</c:v>
                </c:pt>
                <c:pt idx="7">
                  <c:v>Germany</c:v>
                </c:pt>
                <c:pt idx="8">
                  <c:v>United Kingdom</c:v>
                </c:pt>
                <c:pt idx="9">
                  <c:v>Australia</c:v>
                </c:pt>
                <c:pt idx="10">
                  <c:v>USA</c:v>
                </c:pt>
                <c:pt idx="11">
                  <c:v>Finland</c:v>
                </c:pt>
                <c:pt idx="12">
                  <c:v>Hungary</c:v>
                </c:pt>
                <c:pt idx="13">
                  <c:v>France</c:v>
                </c:pt>
                <c:pt idx="14">
                  <c:v>Poland</c:v>
                </c:pt>
                <c:pt idx="15">
                  <c:v>Sweden</c:v>
                </c:pt>
                <c:pt idx="16">
                  <c:v>Norway</c:v>
                </c:pt>
                <c:pt idx="17">
                  <c:v>Austria</c:v>
                </c:pt>
                <c:pt idx="18">
                  <c:v>Canada</c:v>
                </c:pt>
                <c:pt idx="19">
                  <c:v>Netherlands</c:v>
                </c:pt>
                <c:pt idx="20">
                  <c:v>Belgium</c:v>
                </c:pt>
                <c:pt idx="21">
                  <c:v>Italy</c:v>
                </c:pt>
                <c:pt idx="22">
                  <c:v>Argentina</c:v>
                </c:pt>
                <c:pt idx="23">
                  <c:v>Denmark</c:v>
                </c:pt>
              </c:strCache>
            </c:strRef>
          </c:cat>
          <c:val>
            <c:numRef>
              <c:f>'2_5-Regional Market Analysis 2'!$L$3:$L$27</c:f>
              <c:numCache>
                <c:formatCode>0</c:formatCode>
                <c:ptCount val="24"/>
                <c:pt idx="0">
                  <c:v>136.62</c:v>
                </c:pt>
                <c:pt idx="1">
                  <c:v>114.84</c:v>
                </c:pt>
                <c:pt idx="2">
                  <c:v>98.01</c:v>
                </c:pt>
                <c:pt idx="3">
                  <c:v>97.02</c:v>
                </c:pt>
                <c:pt idx="4">
                  <c:v>92.57</c:v>
                </c:pt>
                <c:pt idx="5">
                  <c:v>91.58</c:v>
                </c:pt>
                <c:pt idx="6">
                  <c:v>85.54</c:v>
                </c:pt>
                <c:pt idx="7">
                  <c:v>83.66</c:v>
                </c:pt>
                <c:pt idx="8">
                  <c:v>81.84</c:v>
                </c:pt>
                <c:pt idx="9">
                  <c:v>81.180000000000007</c:v>
                </c:pt>
                <c:pt idx="10">
                  <c:v>80.040000000000006</c:v>
                </c:pt>
                <c:pt idx="11">
                  <c:v>79.2</c:v>
                </c:pt>
                <c:pt idx="12">
                  <c:v>78.209999999999994</c:v>
                </c:pt>
                <c:pt idx="13">
                  <c:v>77.81</c:v>
                </c:pt>
                <c:pt idx="14">
                  <c:v>76.23</c:v>
                </c:pt>
                <c:pt idx="15">
                  <c:v>75.239999999999995</c:v>
                </c:pt>
                <c:pt idx="16">
                  <c:v>72.27</c:v>
                </c:pt>
                <c:pt idx="17">
                  <c:v>69.3</c:v>
                </c:pt>
                <c:pt idx="18">
                  <c:v>66.95</c:v>
                </c:pt>
                <c:pt idx="19">
                  <c:v>65.34</c:v>
                </c:pt>
                <c:pt idx="20">
                  <c:v>60.39</c:v>
                </c:pt>
                <c:pt idx="21">
                  <c:v>50.49</c:v>
                </c:pt>
                <c:pt idx="22">
                  <c:v>39.6</c:v>
                </c:pt>
                <c:pt idx="23">
                  <c:v>37.619999999999997</c:v>
                </c:pt>
              </c:numCache>
            </c:numRef>
          </c:val>
          <c:extLst>
            <c:ext xmlns:c16="http://schemas.microsoft.com/office/drawing/2014/chart" uri="{C3380CC4-5D6E-409C-BE32-E72D297353CC}">
              <c16:uniqueId val="{00000000-D328-47A3-8342-FED7B4B0A931}"/>
            </c:ext>
          </c:extLst>
        </c:ser>
        <c:dLbls>
          <c:dLblPos val="outEnd"/>
          <c:showLegendKey val="0"/>
          <c:showVal val="1"/>
          <c:showCatName val="0"/>
          <c:showSerName val="0"/>
          <c:showPercent val="0"/>
          <c:showBubbleSize val="0"/>
        </c:dLbls>
        <c:gapWidth val="100"/>
        <c:axId val="1936027808"/>
        <c:axId val="1936038368"/>
      </c:barChart>
      <c:catAx>
        <c:axId val="1936027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038368"/>
        <c:crosses val="autoZero"/>
        <c:auto val="1"/>
        <c:lblAlgn val="ctr"/>
        <c:lblOffset val="100"/>
        <c:noMultiLvlLbl val="0"/>
      </c:catAx>
      <c:valAx>
        <c:axId val="19360383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027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 music analysis.xlsx]1_2-Top Selling tracks!PivotTable1</c:name>
    <c:fmtId val="2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Top 10 Selling Tracks in USA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1984C5"/>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1984C5"/>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1984C5"/>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2042186485401102E-2"/>
          <c:y val="0.14198317834215274"/>
          <c:w val="0.94925009639941216"/>
          <c:h val="0.68420229746110484"/>
        </c:manualLayout>
      </c:layout>
      <c:barChart>
        <c:barDir val="col"/>
        <c:grouping val="clustered"/>
        <c:varyColors val="0"/>
        <c:ser>
          <c:idx val="0"/>
          <c:order val="0"/>
          <c:tx>
            <c:strRef>
              <c:f>'1_2-Top Selling tracks'!$L$3</c:f>
              <c:strCache>
                <c:ptCount val="1"/>
                <c:pt idx="0">
                  <c:v>Total</c:v>
                </c:pt>
              </c:strCache>
            </c:strRef>
          </c:tx>
          <c:spPr>
            <a:solidFill>
              <a:srgbClr val="1984C5"/>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'1_2-Top Selling tracks'!$K$4:$K$14</c:f>
              <c:strCache>
                <c:ptCount val="10"/>
                <c:pt idx="0">
                  <c:v>War Pigs</c:v>
                </c:pt>
                <c:pt idx="1">
                  <c:v>Scentless Apprentice</c:v>
                </c:pt>
                <c:pt idx="2">
                  <c:v>You Know I'm No Good (feat. Ghostface Killah)</c:v>
                </c:pt>
                <c:pt idx="3">
                  <c:v>Hey Joe</c:v>
                </c:pt>
                <c:pt idx="4">
                  <c:v>I Looked At You</c:v>
                </c:pt>
                <c:pt idx="5">
                  <c:v>Highway Chile</c:v>
                </c:pt>
                <c:pt idx="6">
                  <c:v>Night Of The Long Knives</c:v>
                </c:pt>
                <c:pt idx="7">
                  <c:v>Are You Experienced?</c:v>
                </c:pt>
                <c:pt idx="8">
                  <c:v>Untitled</c:v>
                </c:pt>
                <c:pt idx="9">
                  <c:v>Polly</c:v>
                </c:pt>
              </c:strCache>
            </c:strRef>
          </c:cat>
          <c:val>
            <c:numRef>
              <c:f>'1_2-Top Selling tracks'!$L$4:$L$14</c:f>
              <c:numCache>
                <c:formatCode>General</c:formatCode>
                <c:ptCount val="10"/>
                <c:pt idx="0">
                  <c:v>62.37</c:v>
                </c:pt>
                <c:pt idx="1">
                  <c:v>44.55</c:v>
                </c:pt>
                <c:pt idx="2">
                  <c:v>38.61</c:v>
                </c:pt>
                <c:pt idx="3">
                  <c:v>37.619999999999997</c:v>
                </c:pt>
                <c:pt idx="4">
                  <c:v>37.619999999999997</c:v>
                </c:pt>
                <c:pt idx="5">
                  <c:v>37.619999999999997</c:v>
                </c:pt>
                <c:pt idx="6">
                  <c:v>37.619999999999997</c:v>
                </c:pt>
                <c:pt idx="7">
                  <c:v>36.630000000000003</c:v>
                </c:pt>
                <c:pt idx="8">
                  <c:v>36.629999999999995</c:v>
                </c:pt>
                <c:pt idx="9">
                  <c:v>35.64</c:v>
                </c:pt>
              </c:numCache>
            </c:numRef>
          </c:val>
          <c:extLst>
            <c:ext xmlns:c16="http://schemas.microsoft.com/office/drawing/2014/chart" uri="{C3380CC4-5D6E-409C-BE32-E72D297353CC}">
              <c16:uniqueId val="{00000000-173C-4F88-8CA4-EEFD41AE29B0}"/>
            </c:ext>
          </c:extLst>
        </c:ser>
        <c:dLbls>
          <c:showLegendKey val="0"/>
          <c:showVal val="0"/>
          <c:showCatName val="0"/>
          <c:showSerName val="0"/>
          <c:showPercent val="0"/>
          <c:showBubbleSize val="0"/>
        </c:dLbls>
        <c:gapWidth val="100"/>
        <c:overlap val="-27"/>
        <c:axId val="593314208"/>
        <c:axId val="593304128"/>
      </c:barChart>
      <c:catAx>
        <c:axId val="593314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304128"/>
        <c:crosses val="autoZero"/>
        <c:auto val="1"/>
        <c:lblAlgn val="ctr"/>
        <c:lblOffset val="100"/>
        <c:noMultiLvlLbl val="0"/>
      </c:catAx>
      <c:valAx>
        <c:axId val="5933041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314208"/>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 music analysis.xlsx]1_2-Top Selling Artist!PivotTable10</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Top Selling Artists</a:t>
            </a:r>
            <a:r>
              <a:rPr lang="en-US" b="1" baseline="0"/>
              <a:t> - Total Sales and Track Count</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1984C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4">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4">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'1_2-Top Selling Artist'!$K$1</c:f>
              <c:strCache>
                <c:ptCount val="1"/>
                <c:pt idx="0">
                  <c:v>Total</c:v>
                </c:pt>
              </c:strCache>
            </c:strRef>
          </c:tx>
          <c:spPr>
            <a:solidFill>
              <a:schemeClr val="accent4">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'1_2-Top Selling Artist'!$J$2:$J$12</c:f>
              <c:strCache>
                <c:ptCount val="10"/>
                <c:pt idx="0">
                  <c:v>Van Halen</c:v>
                </c:pt>
                <c:pt idx="1">
                  <c:v>R.E.M.</c:v>
                </c:pt>
                <c:pt idx="2">
                  <c:v>The Rolling Stones</c:v>
                </c:pt>
                <c:pt idx="3">
                  <c:v>Nirvana</c:v>
                </c:pt>
                <c:pt idx="4">
                  <c:v>Eric Clapton</c:v>
                </c:pt>
                <c:pt idx="5">
                  <c:v>Foo Fighters</c:v>
                </c:pt>
                <c:pt idx="6">
                  <c:v>Green Day</c:v>
                </c:pt>
                <c:pt idx="7">
                  <c:v>Guns N' Roses</c:v>
                </c:pt>
                <c:pt idx="8">
                  <c:v>Pearl Jam</c:v>
                </c:pt>
                <c:pt idx="9">
                  <c:v>Amy Winehouse</c:v>
                </c:pt>
              </c:strCache>
            </c:strRef>
          </c:cat>
          <c:val>
            <c:numRef>
              <c:f>'1_2-Top Selling Artist'!$K$2:$K$12</c:f>
              <c:numCache>
                <c:formatCode>General</c:formatCode>
                <c:ptCount val="10"/>
                <c:pt idx="0">
                  <c:v>43</c:v>
                </c:pt>
                <c:pt idx="1">
                  <c:v>38</c:v>
                </c:pt>
                <c:pt idx="2">
                  <c:v>37</c:v>
                </c:pt>
                <c:pt idx="3">
                  <c:v>35</c:v>
                </c:pt>
                <c:pt idx="4">
                  <c:v>34</c:v>
                </c:pt>
                <c:pt idx="5">
                  <c:v>34</c:v>
                </c:pt>
                <c:pt idx="6">
                  <c:v>32</c:v>
                </c:pt>
                <c:pt idx="7">
                  <c:v>32</c:v>
                </c:pt>
                <c:pt idx="8">
                  <c:v>31</c:v>
                </c:pt>
                <c:pt idx="9">
                  <c:v>30</c:v>
                </c:pt>
              </c:numCache>
            </c:numRef>
          </c:val>
          <c:extLst>
            <c:ext xmlns:c16="http://schemas.microsoft.com/office/drawing/2014/chart" uri="{C3380CC4-5D6E-409C-BE32-E72D297353CC}">
              <c16:uniqueId val="{00000000-3C44-4D56-9EC7-E06724E42358}"/>
            </c:ext>
          </c:extLst>
        </c:ser>
        <c:dLbls>
          <c:dLblPos val="outEnd"/>
          <c:showLegendKey val="0"/>
          <c:showVal val="1"/>
          <c:showCatName val="0"/>
          <c:showSerName val="0"/>
          <c:showPercent val="0"/>
          <c:showBubbleSize val="0"/>
        </c:dLbls>
        <c:gapWidth val="219"/>
        <c:overlap val="-27"/>
        <c:axId val="1936080608"/>
        <c:axId val="1936067648"/>
      </c:barChart>
      <c:catAx>
        <c:axId val="1936080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067648"/>
        <c:crosses val="autoZero"/>
        <c:auto val="1"/>
        <c:lblAlgn val="ctr"/>
        <c:lblOffset val="100"/>
        <c:noMultiLvlLbl val="0"/>
      </c:catAx>
      <c:valAx>
        <c:axId val="19360676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0806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 music analysis.xlsx]1_9-Percentage total sales USA!PivotTable4</c:name>
    <c:fmtId val="9"/>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Famous Genre in USA - RevenueWise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5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B05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00B05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'1_9-Percentage total sales USA'!$J$2</c:f>
              <c:strCache>
                <c:ptCount val="1"/>
                <c:pt idx="0">
                  <c:v>Total</c:v>
                </c:pt>
              </c:strCache>
            </c:strRef>
          </c:tx>
          <c:spPr>
            <a:solidFill>
              <a:srgbClr val="00B050"/>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'1_9-Percentage total sales USA'!$I$3:$I$8</c:f>
              <c:strCache>
                <c:ptCount val="5"/>
                <c:pt idx="0">
                  <c:v>Rock</c:v>
                </c:pt>
                <c:pt idx="1">
                  <c:v>Alternative &amp; Punk</c:v>
                </c:pt>
                <c:pt idx="2">
                  <c:v>Metal</c:v>
                </c:pt>
                <c:pt idx="3">
                  <c:v>R&amp;B/Soul</c:v>
                </c:pt>
                <c:pt idx="4">
                  <c:v>Blues</c:v>
                </c:pt>
              </c:strCache>
            </c:strRef>
          </c:cat>
          <c:val>
            <c:numRef>
              <c:f>'1_9-Percentage total sales USA'!$J$3:$J$8</c:f>
              <c:numCache>
                <c:formatCode>General</c:formatCode>
                <c:ptCount val="5"/>
                <c:pt idx="0">
                  <c:v>5568.7499999999982</c:v>
                </c:pt>
                <c:pt idx="1">
                  <c:v>1234.5300000000002</c:v>
                </c:pt>
                <c:pt idx="2">
                  <c:v>1025.6399999999999</c:v>
                </c:pt>
                <c:pt idx="3">
                  <c:v>633.59999999999991</c:v>
                </c:pt>
                <c:pt idx="4">
                  <c:v>453.42</c:v>
                </c:pt>
              </c:numCache>
            </c:numRef>
          </c:val>
          <c:extLst>
            <c:ext xmlns:c16="http://schemas.microsoft.com/office/drawing/2014/chart" uri="{C3380CC4-5D6E-409C-BE32-E72D297353CC}">
              <c16:uniqueId val="{00000000-8894-43E1-88F8-FEA1E36B3679}"/>
            </c:ext>
          </c:extLst>
        </c:ser>
        <c:dLbls>
          <c:showLegendKey val="0"/>
          <c:showVal val="0"/>
          <c:showCatName val="0"/>
          <c:showSerName val="0"/>
          <c:showPercent val="0"/>
          <c:showBubbleSize val="0"/>
        </c:dLbls>
        <c:gapWidth val="100"/>
        <c:overlap val="-27"/>
        <c:axId val="1798956560"/>
        <c:axId val="1798956080"/>
      </c:barChart>
      <c:catAx>
        <c:axId val="1798956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8956080"/>
        <c:crosses val="autoZero"/>
        <c:auto val="1"/>
        <c:lblAlgn val="ctr"/>
        <c:lblOffset val="100"/>
        <c:noMultiLvlLbl val="0"/>
      </c:catAx>
      <c:valAx>
        <c:axId val="17989560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8956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 music analysis.xlsx]1_5-Top 5 Customers countrywise!PivotTable6</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Top 5 Customers in top 5 countries -</a:t>
            </a:r>
            <a:r>
              <a:rPr lang="en-US" b="1" baseline="0"/>
              <a:t> Revenuewise</a:t>
            </a:r>
            <a:endParaRPr lang="en-US" b="1"/>
          </a:p>
        </c:rich>
      </c:tx>
      <c:layout>
        <c:manualLayout>
          <c:xMode val="edge"/>
          <c:yMode val="edge"/>
          <c:x val="0.15816712781233749"/>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lumMod val="75000"/>
            </a:schemeClr>
          </a:solidFill>
          <a:ln>
            <a:solidFill>
              <a:schemeClr val="tx1"/>
            </a:solid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lumMod val="75000"/>
            </a:schemeClr>
          </a:solidFill>
          <a:ln>
            <a:solidFill>
              <a:schemeClr val="tx1"/>
            </a:solid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lumMod val="75000"/>
            </a:schemeClr>
          </a:solidFill>
          <a:ln>
            <a:solidFill>
              <a:schemeClr val="tx1"/>
            </a:solid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'1_5-Top 5 Customers countrywise'!$I$2</c:f>
              <c:strCache>
                <c:ptCount val="1"/>
                <c:pt idx="0">
                  <c:v>Total</c:v>
                </c:pt>
              </c:strCache>
            </c:strRef>
          </c:tx>
          <c:spPr>
            <a:solidFill>
              <a:srgbClr val="002060"/>
            </a:solidFill>
            <a:ln>
              <a:solidFill>
                <a:schemeClr val="tx1"/>
              </a:solid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'1_5-Top 5 Customers countrywise'!$H$3:$H$32</c:f>
              <c:multiLvlStrCache>
                <c:ptCount val="24"/>
                <c:lvl>
                  <c:pt idx="0">
                    <c:v>Jack Smith</c:v>
                  </c:pt>
                  <c:pt idx="1">
                    <c:v>Dan Miller</c:v>
                  </c:pt>
                  <c:pt idx="2">
                    <c:v>Heather Leacock</c:v>
                  </c:pt>
                  <c:pt idx="3">
                    <c:v>Kathy Chase</c:v>
                  </c:pt>
                  <c:pt idx="4">
                    <c:v>Richard Cunningham</c:v>
                  </c:pt>
                  <c:pt idx="5">
                    <c:v>Lu��s Gon��alves</c:v>
                  </c:pt>
                  <c:pt idx="6">
                    <c:v>Fernanda Ramos</c:v>
                  </c:pt>
                  <c:pt idx="7">
                    <c:v>Roberto Almeida</c:v>
                  </c:pt>
                  <c:pt idx="8">
                    <c:v>Alexandre Rocha</c:v>
                  </c:pt>
                  <c:pt idx="9">
                    <c:v>Eduardo Martins</c:v>
                  </c:pt>
                  <c:pt idx="10">
                    <c:v>Fran��ois Tremblay</c:v>
                  </c:pt>
                  <c:pt idx="11">
                    <c:v>Edward Francis</c:v>
                  </c:pt>
                  <c:pt idx="12">
                    <c:v>Ellie Sullivan</c:v>
                  </c:pt>
                  <c:pt idx="13">
                    <c:v>Aaron Mitchell</c:v>
                  </c:pt>
                  <c:pt idx="14">
                    <c:v>Jennifer Peterson</c:v>
                  </c:pt>
                  <c:pt idx="15">
                    <c:v>Wyatt Girard</c:v>
                  </c:pt>
                  <c:pt idx="16">
                    <c:v>Camille Bernard</c:v>
                  </c:pt>
                  <c:pt idx="17">
                    <c:v>Isabelle Mercier</c:v>
                  </c:pt>
                  <c:pt idx="18">
                    <c:v>Dominique Lefebvre</c:v>
                  </c:pt>
                  <c:pt idx="19">
                    <c:v>Marc Dubois</c:v>
                  </c:pt>
                  <c:pt idx="20">
                    <c:v>Fynn Zimmermann</c:v>
                  </c:pt>
                  <c:pt idx="21">
                    <c:v>Hannah Schneider</c:v>
                  </c:pt>
                  <c:pt idx="22">
                    <c:v>Leonie K��hler</c:v>
                  </c:pt>
                  <c:pt idx="23">
                    <c:v>Niklas Schr��der</c:v>
                  </c:pt>
                </c:lvl>
                <c:lvl>
                  <c:pt idx="0">
                    <c:v>USA</c:v>
                  </c:pt>
                  <c:pt idx="5">
                    <c:v>Brazil</c:v>
                  </c:pt>
                  <c:pt idx="10">
                    <c:v>Canada</c:v>
                  </c:pt>
                  <c:pt idx="15">
                    <c:v>France</c:v>
                  </c:pt>
                  <c:pt idx="20">
                    <c:v>Germany</c:v>
                  </c:pt>
                </c:lvl>
              </c:multiLvlStrCache>
            </c:multiLvlStrRef>
          </c:cat>
          <c:val>
            <c:numRef>
              <c:f>'1_5-Top 5 Customers countrywise'!$I$3:$I$32</c:f>
              <c:numCache>
                <c:formatCode>General</c:formatCode>
                <c:ptCount val="24"/>
                <c:pt idx="0">
                  <c:v>98.01</c:v>
                </c:pt>
                <c:pt idx="1">
                  <c:v>95.04</c:v>
                </c:pt>
                <c:pt idx="2">
                  <c:v>92.07</c:v>
                </c:pt>
                <c:pt idx="3">
                  <c:v>91.08</c:v>
                </c:pt>
                <c:pt idx="4">
                  <c:v>86.13</c:v>
                </c:pt>
                <c:pt idx="5">
                  <c:v>108.9</c:v>
                </c:pt>
                <c:pt idx="6">
                  <c:v>106.92</c:v>
                </c:pt>
                <c:pt idx="7">
                  <c:v>82.17</c:v>
                </c:pt>
                <c:pt idx="8">
                  <c:v>69.3</c:v>
                </c:pt>
                <c:pt idx="9">
                  <c:v>60.39</c:v>
                </c:pt>
                <c:pt idx="10">
                  <c:v>99.99</c:v>
                </c:pt>
                <c:pt idx="11">
                  <c:v>91.08</c:v>
                </c:pt>
                <c:pt idx="12">
                  <c:v>75.239999999999995</c:v>
                </c:pt>
                <c:pt idx="13">
                  <c:v>70.290000000000006</c:v>
                </c:pt>
                <c:pt idx="14">
                  <c:v>66.33</c:v>
                </c:pt>
                <c:pt idx="15">
                  <c:v>99.99</c:v>
                </c:pt>
                <c:pt idx="16">
                  <c:v>79.2</c:v>
                </c:pt>
                <c:pt idx="17">
                  <c:v>73.260000000000005</c:v>
                </c:pt>
                <c:pt idx="18">
                  <c:v>72.27</c:v>
                </c:pt>
                <c:pt idx="19">
                  <c:v>64.349999999999994</c:v>
                </c:pt>
                <c:pt idx="20">
                  <c:v>94.05</c:v>
                </c:pt>
                <c:pt idx="21">
                  <c:v>85.14</c:v>
                </c:pt>
                <c:pt idx="22">
                  <c:v>82.17</c:v>
                </c:pt>
                <c:pt idx="23">
                  <c:v>73.260000000000005</c:v>
                </c:pt>
              </c:numCache>
            </c:numRef>
          </c:val>
          <c:extLst>
            <c:ext xmlns:c16="http://schemas.microsoft.com/office/drawing/2014/chart" uri="{C3380CC4-5D6E-409C-BE32-E72D297353CC}">
              <c16:uniqueId val="{00000000-4D15-4B3D-9773-737C6550FC8C}"/>
            </c:ext>
          </c:extLst>
        </c:ser>
        <c:dLbls>
          <c:dLblPos val="outEnd"/>
          <c:showLegendKey val="0"/>
          <c:showVal val="1"/>
          <c:showCatName val="0"/>
          <c:showSerName val="0"/>
          <c:showPercent val="0"/>
          <c:showBubbleSize val="0"/>
        </c:dLbls>
        <c:gapWidth val="100"/>
        <c:overlap val="-27"/>
        <c:axId val="707430480"/>
        <c:axId val="707423280"/>
      </c:barChart>
      <c:catAx>
        <c:axId val="707430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7423280"/>
        <c:crosses val="autoZero"/>
        <c:auto val="1"/>
        <c:lblAlgn val="ctr"/>
        <c:lblOffset val="100"/>
        <c:noMultiLvlLbl val="0"/>
      </c:catAx>
      <c:valAx>
        <c:axId val="7074232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7430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 music analysis.xlsx]1_6-Top Selling Track each cust!PivotTable8</c:name>
    <c:fmtId val="3"/>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Top selling tracks for Top 10 customers </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63BFF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92D05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92D05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63BFF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92D05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63BFF0"/>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'1_6-Top Selling Track each cust'!$K$1</c:f>
              <c:strCache>
                <c:ptCount val="1"/>
                <c:pt idx="0">
                  <c:v>Total Sales</c:v>
                </c:pt>
              </c:strCache>
            </c:strRef>
          </c:tx>
          <c:spPr>
            <a:solidFill>
              <a:srgbClr val="92D050"/>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'1_6-Top Selling Track each cust'!$J$2:$J$13</c:f>
              <c:strCache>
                <c:ptCount val="11"/>
                <c:pt idx="0">
                  <c:v>Wyatt Girard</c:v>
                </c:pt>
                <c:pt idx="1">
                  <c:v>Roberto Almeida</c:v>
                </c:pt>
                <c:pt idx="2">
                  <c:v>Fran��ois Tremblay</c:v>
                </c:pt>
                <c:pt idx="3">
                  <c:v>Julia Barnett</c:v>
                </c:pt>
                <c:pt idx="4">
                  <c:v>Jo��o Fernandes</c:v>
                </c:pt>
                <c:pt idx="5">
                  <c:v>Franti��ek Wichterlov��</c:v>
                </c:pt>
                <c:pt idx="6">
                  <c:v>Robert Brown</c:v>
                </c:pt>
                <c:pt idx="7">
                  <c:v>Fernanda Ramos</c:v>
                </c:pt>
                <c:pt idx="8">
                  <c:v>Aaron Mitchell</c:v>
                </c:pt>
                <c:pt idx="9">
                  <c:v>Hugh O'Reilly</c:v>
                </c:pt>
                <c:pt idx="10">
                  <c:v>Isabelle Mercier</c:v>
                </c:pt>
              </c:strCache>
            </c:strRef>
          </c:cat>
          <c:val>
            <c:numRef>
              <c:f>'1_6-Top Selling Track each cust'!$K$2:$K$13</c:f>
              <c:numCache>
                <c:formatCode>General</c:formatCode>
                <c:ptCount val="11"/>
                <c:pt idx="0">
                  <c:v>23.76</c:v>
                </c:pt>
                <c:pt idx="1">
                  <c:v>21.78</c:v>
                </c:pt>
                <c:pt idx="2">
                  <c:v>19.8</c:v>
                </c:pt>
                <c:pt idx="3">
                  <c:v>19.8</c:v>
                </c:pt>
                <c:pt idx="4">
                  <c:v>19.8</c:v>
                </c:pt>
                <c:pt idx="5">
                  <c:v>19.8</c:v>
                </c:pt>
                <c:pt idx="6">
                  <c:v>19.8</c:v>
                </c:pt>
                <c:pt idx="7">
                  <c:v>19.8</c:v>
                </c:pt>
                <c:pt idx="8">
                  <c:v>19.8</c:v>
                </c:pt>
                <c:pt idx="9">
                  <c:v>19.8</c:v>
                </c:pt>
                <c:pt idx="10">
                  <c:v>19.8</c:v>
                </c:pt>
              </c:numCache>
            </c:numRef>
          </c:val>
          <c:extLst>
            <c:ext xmlns:c16="http://schemas.microsoft.com/office/drawing/2014/chart" uri="{C3380CC4-5D6E-409C-BE32-E72D297353CC}">
              <c16:uniqueId val="{00000000-C402-423E-B3D9-49A8952F6D67}"/>
            </c:ext>
          </c:extLst>
        </c:ser>
        <c:ser>
          <c:idx val="1"/>
          <c:order val="1"/>
          <c:tx>
            <c:strRef>
              <c:f>'1_6-Top Selling Track each cust'!$L$1</c:f>
              <c:strCache>
                <c:ptCount val="1"/>
                <c:pt idx="0">
                  <c:v>Total Quantity</c:v>
                </c:pt>
              </c:strCache>
            </c:strRef>
          </c:tx>
          <c:spPr>
            <a:solidFill>
              <a:srgbClr val="63BFF0"/>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'1_6-Top Selling Track each cust'!$J$2:$J$13</c:f>
              <c:strCache>
                <c:ptCount val="11"/>
                <c:pt idx="0">
                  <c:v>Wyatt Girard</c:v>
                </c:pt>
                <c:pt idx="1">
                  <c:v>Roberto Almeida</c:v>
                </c:pt>
                <c:pt idx="2">
                  <c:v>Fran��ois Tremblay</c:v>
                </c:pt>
                <c:pt idx="3">
                  <c:v>Julia Barnett</c:v>
                </c:pt>
                <c:pt idx="4">
                  <c:v>Jo��o Fernandes</c:v>
                </c:pt>
                <c:pt idx="5">
                  <c:v>Franti��ek Wichterlov��</c:v>
                </c:pt>
                <c:pt idx="6">
                  <c:v>Robert Brown</c:v>
                </c:pt>
                <c:pt idx="7">
                  <c:v>Fernanda Ramos</c:v>
                </c:pt>
                <c:pt idx="8">
                  <c:v>Aaron Mitchell</c:v>
                </c:pt>
                <c:pt idx="9">
                  <c:v>Hugh O'Reilly</c:v>
                </c:pt>
                <c:pt idx="10">
                  <c:v>Isabelle Mercier</c:v>
                </c:pt>
              </c:strCache>
            </c:strRef>
          </c:cat>
          <c:val>
            <c:numRef>
              <c:f>'1_6-Top Selling Track each cust'!$L$2:$L$13</c:f>
              <c:numCache>
                <c:formatCode>General</c:formatCode>
                <c:ptCount val="11"/>
                <c:pt idx="0">
                  <c:v>1</c:v>
                </c:pt>
                <c:pt idx="1">
                  <c:v>2</c:v>
                </c:pt>
                <c:pt idx="2">
                  <c:v>1</c:v>
                </c:pt>
                <c:pt idx="3">
                  <c:v>2</c:v>
                </c:pt>
                <c:pt idx="4">
                  <c:v>2</c:v>
                </c:pt>
                <c:pt idx="5">
                  <c:v>1</c:v>
                </c:pt>
                <c:pt idx="6">
                  <c:v>1</c:v>
                </c:pt>
                <c:pt idx="7">
                  <c:v>2</c:v>
                </c:pt>
                <c:pt idx="8">
                  <c:v>1</c:v>
                </c:pt>
                <c:pt idx="9">
                  <c:v>2</c:v>
                </c:pt>
                <c:pt idx="10">
                  <c:v>2</c:v>
                </c:pt>
              </c:numCache>
            </c:numRef>
          </c:val>
          <c:extLst>
            <c:ext xmlns:c16="http://schemas.microsoft.com/office/drawing/2014/chart" uri="{C3380CC4-5D6E-409C-BE32-E72D297353CC}">
              <c16:uniqueId val="{00000001-C402-423E-B3D9-49A8952F6D67}"/>
            </c:ext>
          </c:extLst>
        </c:ser>
        <c:dLbls>
          <c:showLegendKey val="0"/>
          <c:showVal val="0"/>
          <c:showCatName val="0"/>
          <c:showSerName val="0"/>
          <c:showPercent val="0"/>
          <c:showBubbleSize val="0"/>
        </c:dLbls>
        <c:gapWidth val="219"/>
        <c:overlap val="-27"/>
        <c:axId val="20829168"/>
        <c:axId val="20810928"/>
      </c:barChart>
      <c:catAx>
        <c:axId val="20829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10928"/>
        <c:crosses val="autoZero"/>
        <c:auto val="1"/>
        <c:lblAlgn val="ctr"/>
        <c:lblOffset val="100"/>
        <c:noMultiLvlLbl val="0"/>
      </c:catAx>
      <c:valAx>
        <c:axId val="208109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29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 music analysis.xlsx]1_7_1-Purchase Frequency!PivotTable10</c:name>
    <c:fmtId val="3"/>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baseline="0"/>
              <a:t>Purchase Frequency of Customers - Top 10 </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E14B31"/>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E14B31"/>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E14B31"/>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'1_7_1-Purchase Frequency'!$J$2</c:f>
              <c:strCache>
                <c:ptCount val="1"/>
                <c:pt idx="0">
                  <c:v>Total</c:v>
                </c:pt>
              </c:strCache>
            </c:strRef>
          </c:tx>
          <c:spPr>
            <a:solidFill>
              <a:srgbClr val="E14B31"/>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'1_7_1-Purchase Frequency'!$I$3:$I$13</c:f>
              <c:strCache>
                <c:ptCount val="10"/>
                <c:pt idx="0">
                  <c:v>Franti��ek Wichterlov��</c:v>
                </c:pt>
                <c:pt idx="1">
                  <c:v>Fernanda Ramos</c:v>
                </c:pt>
                <c:pt idx="2">
                  <c:v>Madalena Sampaio</c:v>
                </c:pt>
                <c:pt idx="3">
                  <c:v>Luis Rojas</c:v>
                </c:pt>
                <c:pt idx="4">
                  <c:v>Manoj Pareek</c:v>
                </c:pt>
                <c:pt idx="5">
                  <c:v>Helena Hol��</c:v>
                </c:pt>
                <c:pt idx="6">
                  <c:v>Jack Smith</c:v>
                </c:pt>
                <c:pt idx="7">
                  <c:v>Lu��s Gon��alves</c:v>
                </c:pt>
                <c:pt idx="8">
                  <c:v>Isabelle Mercier</c:v>
                </c:pt>
                <c:pt idx="9">
                  <c:v>Alexandre Rocha</c:v>
                </c:pt>
              </c:strCache>
            </c:strRef>
          </c:cat>
          <c:val>
            <c:numRef>
              <c:f>'1_7_1-Purchase Frequency'!$J$3:$J$13</c:f>
              <c:numCache>
                <c:formatCode>General</c:formatCode>
                <c:ptCount val="10"/>
                <c:pt idx="0">
                  <c:v>74</c:v>
                </c:pt>
                <c:pt idx="1">
                  <c:v>92</c:v>
                </c:pt>
                <c:pt idx="2">
                  <c:v>95</c:v>
                </c:pt>
                <c:pt idx="3">
                  <c:v>98</c:v>
                </c:pt>
                <c:pt idx="4">
                  <c:v>103</c:v>
                </c:pt>
                <c:pt idx="5">
                  <c:v>104</c:v>
                </c:pt>
                <c:pt idx="6">
                  <c:v>104</c:v>
                </c:pt>
                <c:pt idx="7">
                  <c:v>106</c:v>
                </c:pt>
                <c:pt idx="8">
                  <c:v>107</c:v>
                </c:pt>
                <c:pt idx="9">
                  <c:v>108</c:v>
                </c:pt>
              </c:numCache>
            </c:numRef>
          </c:val>
          <c:extLst>
            <c:ext xmlns:c16="http://schemas.microsoft.com/office/drawing/2014/chart" uri="{C3380CC4-5D6E-409C-BE32-E72D297353CC}">
              <c16:uniqueId val="{00000000-41A6-4D84-B055-D73B19CA5F52}"/>
            </c:ext>
          </c:extLst>
        </c:ser>
        <c:dLbls>
          <c:showLegendKey val="0"/>
          <c:showVal val="0"/>
          <c:showCatName val="0"/>
          <c:showSerName val="0"/>
          <c:showPercent val="0"/>
          <c:showBubbleSize val="0"/>
        </c:dLbls>
        <c:gapWidth val="100"/>
        <c:overlap val="-27"/>
        <c:axId val="2092113632"/>
        <c:axId val="2092098752"/>
      </c:barChart>
      <c:catAx>
        <c:axId val="2092113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2098752"/>
        <c:crosses val="autoZero"/>
        <c:auto val="1"/>
        <c:lblAlgn val="ctr"/>
        <c:lblOffset val="100"/>
        <c:noMultiLvlLbl val="0"/>
      </c:catAx>
      <c:valAx>
        <c:axId val="20920987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2113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 music analysis.xlsx]1_10-Customers purchased atleas!PivotTable5</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Tracks</a:t>
            </a:r>
            <a:r>
              <a:rPr lang="en-IN" b="1" baseline="0"/>
              <a:t> purchased and associated Genres - CustomerWise Top 10</a:t>
            </a:r>
            <a:endParaRPr lang="en-IN" b="1"/>
          </a:p>
        </c:rich>
      </c:tx>
      <c:layout>
        <c:manualLayout>
          <c:xMode val="edge"/>
          <c:yMode val="edge"/>
          <c:x val="0.19661328565813332"/>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E14B31"/>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1984C5"/>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E14B31"/>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1984C5"/>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E14B31"/>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1984C5"/>
          </a:solidFill>
          <a:ln>
            <a:solidFill>
              <a:schemeClr val="tx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'1_10-Customers purchased atleas'!$I$2</c:f>
              <c:strCache>
                <c:ptCount val="1"/>
                <c:pt idx="0">
                  <c:v>Number of tracks</c:v>
                </c:pt>
              </c:strCache>
            </c:strRef>
          </c:tx>
          <c:spPr>
            <a:solidFill>
              <a:srgbClr val="E14B31"/>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'1_10-Customers purchased atleas'!$H$3:$H$15</c:f>
              <c:strCache>
                <c:ptCount val="12"/>
                <c:pt idx="0">
                  <c:v>Franti��ek Wichterlov��</c:v>
                </c:pt>
                <c:pt idx="1">
                  <c:v>Jack Smith</c:v>
                </c:pt>
                <c:pt idx="2">
                  <c:v>Wyatt Girard</c:v>
                </c:pt>
                <c:pt idx="3">
                  <c:v>Fernanda Ramos</c:v>
                </c:pt>
                <c:pt idx="4">
                  <c:v>Hugh O'Reilly</c:v>
                </c:pt>
                <c:pt idx="5">
                  <c:v>Enrique Mu��oz</c:v>
                </c:pt>
                <c:pt idx="6">
                  <c:v>Helena Hol��</c:v>
                </c:pt>
                <c:pt idx="7">
                  <c:v>Manoj Pareek</c:v>
                </c:pt>
                <c:pt idx="8">
                  <c:v>Jo��o Fernandes</c:v>
                </c:pt>
                <c:pt idx="9">
                  <c:v>Lu��s Gon��alves</c:v>
                </c:pt>
                <c:pt idx="10">
                  <c:v>Fran��ois Tremblay</c:v>
                </c:pt>
                <c:pt idx="11">
                  <c:v>Phil Hughes</c:v>
                </c:pt>
              </c:strCache>
            </c:strRef>
          </c:cat>
          <c:val>
            <c:numRef>
              <c:f>'1_10-Customers purchased atleas'!$I$3:$I$15</c:f>
              <c:numCache>
                <c:formatCode>General</c:formatCode>
                <c:ptCount val="12"/>
                <c:pt idx="0">
                  <c:v>146</c:v>
                </c:pt>
                <c:pt idx="1">
                  <c:v>99</c:v>
                </c:pt>
                <c:pt idx="2">
                  <c:v>101</c:v>
                </c:pt>
                <c:pt idx="3">
                  <c:v>108</c:v>
                </c:pt>
                <c:pt idx="4">
                  <c:v>116</c:v>
                </c:pt>
                <c:pt idx="5">
                  <c:v>99</c:v>
                </c:pt>
                <c:pt idx="6">
                  <c:v>130</c:v>
                </c:pt>
                <c:pt idx="7">
                  <c:v>113</c:v>
                </c:pt>
                <c:pt idx="8">
                  <c:v>104</c:v>
                </c:pt>
                <c:pt idx="9">
                  <c:v>110</c:v>
                </c:pt>
                <c:pt idx="10">
                  <c:v>101</c:v>
                </c:pt>
                <c:pt idx="11">
                  <c:v>99</c:v>
                </c:pt>
              </c:numCache>
            </c:numRef>
          </c:val>
          <c:extLst>
            <c:ext xmlns:c16="http://schemas.microsoft.com/office/drawing/2014/chart" uri="{C3380CC4-5D6E-409C-BE32-E72D297353CC}">
              <c16:uniqueId val="{00000000-791D-473F-9A8A-B9F76EC3A42E}"/>
            </c:ext>
          </c:extLst>
        </c:ser>
        <c:ser>
          <c:idx val="1"/>
          <c:order val="1"/>
          <c:tx>
            <c:strRef>
              <c:f>'1_10-Customers purchased atleas'!$J$2</c:f>
              <c:strCache>
                <c:ptCount val="1"/>
                <c:pt idx="0">
                  <c:v>Genre Count</c:v>
                </c:pt>
              </c:strCache>
            </c:strRef>
          </c:tx>
          <c:spPr>
            <a:solidFill>
              <a:srgbClr val="1984C5"/>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'1_10-Customers purchased atleas'!$H$3:$H$15</c:f>
              <c:strCache>
                <c:ptCount val="12"/>
                <c:pt idx="0">
                  <c:v>Franti��ek Wichterlov��</c:v>
                </c:pt>
                <c:pt idx="1">
                  <c:v>Jack Smith</c:v>
                </c:pt>
                <c:pt idx="2">
                  <c:v>Wyatt Girard</c:v>
                </c:pt>
                <c:pt idx="3">
                  <c:v>Fernanda Ramos</c:v>
                </c:pt>
                <c:pt idx="4">
                  <c:v>Hugh O'Reilly</c:v>
                </c:pt>
                <c:pt idx="5">
                  <c:v>Enrique Mu��oz</c:v>
                </c:pt>
                <c:pt idx="6">
                  <c:v>Helena Hol��</c:v>
                </c:pt>
                <c:pt idx="7">
                  <c:v>Manoj Pareek</c:v>
                </c:pt>
                <c:pt idx="8">
                  <c:v>Jo��o Fernandes</c:v>
                </c:pt>
                <c:pt idx="9">
                  <c:v>Lu��s Gon��alves</c:v>
                </c:pt>
                <c:pt idx="10">
                  <c:v>Fran��ois Tremblay</c:v>
                </c:pt>
                <c:pt idx="11">
                  <c:v>Phil Hughes</c:v>
                </c:pt>
              </c:strCache>
            </c:strRef>
          </c:cat>
          <c:val>
            <c:numRef>
              <c:f>'1_10-Customers purchased atleas'!$J$3:$J$15</c:f>
              <c:numCache>
                <c:formatCode>General</c:formatCode>
                <c:ptCount val="12"/>
                <c:pt idx="0">
                  <c:v>13</c:v>
                </c:pt>
                <c:pt idx="1">
                  <c:v>12</c:v>
                </c:pt>
                <c:pt idx="2">
                  <c:v>12</c:v>
                </c:pt>
                <c:pt idx="3">
                  <c:v>12</c:v>
                </c:pt>
                <c:pt idx="4">
                  <c:v>12</c:v>
                </c:pt>
                <c:pt idx="5">
                  <c:v>11</c:v>
                </c:pt>
                <c:pt idx="6">
                  <c:v>11</c:v>
                </c:pt>
                <c:pt idx="7">
                  <c:v>10</c:v>
                </c:pt>
                <c:pt idx="8">
                  <c:v>10</c:v>
                </c:pt>
                <c:pt idx="9">
                  <c:v>10</c:v>
                </c:pt>
                <c:pt idx="10">
                  <c:v>8</c:v>
                </c:pt>
                <c:pt idx="11">
                  <c:v>8</c:v>
                </c:pt>
              </c:numCache>
            </c:numRef>
          </c:val>
          <c:extLst>
            <c:ext xmlns:c16="http://schemas.microsoft.com/office/drawing/2014/chart" uri="{C3380CC4-5D6E-409C-BE32-E72D297353CC}">
              <c16:uniqueId val="{00000001-791D-473F-9A8A-B9F76EC3A42E}"/>
            </c:ext>
          </c:extLst>
        </c:ser>
        <c:dLbls>
          <c:showLegendKey val="0"/>
          <c:showVal val="0"/>
          <c:showCatName val="0"/>
          <c:showSerName val="0"/>
          <c:showPercent val="0"/>
          <c:showBubbleSize val="0"/>
        </c:dLbls>
        <c:gapWidth val="219"/>
        <c:overlap val="-27"/>
        <c:axId val="1652496864"/>
        <c:axId val="1652495904"/>
      </c:barChart>
      <c:catAx>
        <c:axId val="1652496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2495904"/>
        <c:crosses val="autoZero"/>
        <c:auto val="1"/>
        <c:lblAlgn val="ctr"/>
        <c:lblOffset val="100"/>
        <c:noMultiLvlLbl val="0"/>
      </c:catAx>
      <c:valAx>
        <c:axId val="16524959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24968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3/3/2025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3/3/2025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3/3/2025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3/3/2025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3/3/2025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3/3/2025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7BC4B0-5F80-1D5A-2073-96E15215F58B}"/>
              </a:ext>
            </a:extLst>
          </p:cNvPr>
          <p:cNvPicPr>
            <a:picLocks noChangeAspect="1"/>
          </p:cNvPicPr>
          <p:nvPr/>
        </p:nvPicPr>
        <p:blipFill>
          <a:blip r:embed="rId2"/>
          <a:stretch>
            <a:fillRect/>
          </a:stretch>
        </p:blipFill>
        <p:spPr>
          <a:xfrm>
            <a:off x="435204" y="4212852"/>
            <a:ext cx="8827773" cy="859611"/>
          </a:xfrm>
          <a:prstGeom prst="rect">
            <a:avLst/>
          </a:prstGeom>
        </p:spPr>
      </p:pic>
      <p:sp>
        <p:nvSpPr>
          <p:cNvPr id="2" name="Title 1">
            <a:extLst>
              <a:ext uri="{FF2B5EF4-FFF2-40B4-BE49-F238E27FC236}">
                <a16:creationId xmlns:a16="http://schemas.microsoft.com/office/drawing/2014/main" id="{30C0FF5B-5865-43DE-B3EE-AE86B4351222}"/>
              </a:ext>
            </a:extLst>
          </p:cNvPr>
          <p:cNvSpPr>
            <a:spLocks noGrp="1"/>
          </p:cNvSpPr>
          <p:nvPr>
            <p:ph type="ctrTitle"/>
          </p:nvPr>
        </p:nvSpPr>
        <p:spPr>
          <a:xfrm>
            <a:off x="622940" y="431927"/>
            <a:ext cx="8825658" cy="3329581"/>
          </a:xfrm>
        </p:spPr>
        <p:txBody>
          <a:bodyPr/>
          <a:lstStyle/>
          <a:p>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CHINOOK MUSIC STORE ANALYSIS </a:t>
            </a:r>
            <a:b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IN" sz="4400" b="1" dirty="0">
                <a:solidFill>
                  <a:schemeClr val="bg1"/>
                </a:solidFill>
                <a:latin typeface="Calibri" panose="020F0502020204030204" pitchFamily="34" charset="0"/>
                <a:ea typeface="Calibri" panose="020F0502020204030204" pitchFamily="34" charset="0"/>
                <a:cs typeface="Calibri" panose="020F0502020204030204" pitchFamily="34" charset="0"/>
              </a:rPr>
              <a:t>By Shashi </a:t>
            </a:r>
            <a:r>
              <a:rPr lang="en-IN" sz="4400" b="1" dirty="0" err="1">
                <a:solidFill>
                  <a:schemeClr val="bg1"/>
                </a:solidFill>
                <a:latin typeface="Calibri" panose="020F0502020204030204" pitchFamily="34" charset="0"/>
                <a:ea typeface="Calibri" panose="020F0502020204030204" pitchFamily="34" charset="0"/>
                <a:cs typeface="Calibri" panose="020F0502020204030204" pitchFamily="34" charset="0"/>
              </a:rPr>
              <a:t>kumar</a:t>
            </a:r>
            <a:r>
              <a:rPr lang="en-IN" sz="4400" b="1" dirty="0">
                <a:solidFill>
                  <a:schemeClr val="bg1"/>
                </a:solidFill>
                <a:latin typeface="Calibri" panose="020F0502020204030204" pitchFamily="34" charset="0"/>
                <a:ea typeface="Calibri" panose="020F0502020204030204" pitchFamily="34" charset="0"/>
                <a:cs typeface="Calibri" panose="020F0502020204030204" pitchFamily="34" charset="0"/>
              </a:rPr>
              <a:t> R </a:t>
            </a:r>
            <a:endParaRPr lang="en-IN" sz="4400" dirty="0">
              <a:solidFill>
                <a:schemeClr val="bg1"/>
              </a:solidFill>
            </a:endParaRPr>
          </a:p>
        </p:txBody>
      </p:sp>
    </p:spTree>
    <p:extLst>
      <p:ext uri="{BB962C8B-B14F-4D97-AF65-F5344CB8AC3E}">
        <p14:creationId xmlns:p14="http://schemas.microsoft.com/office/powerpoint/2010/main" val="1730758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A92D6-92C1-3A1B-6D88-AAC001ECBE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8F32DF-A984-02F6-0DCB-C2CFD74715A5}"/>
              </a:ext>
            </a:extLst>
          </p:cNvPr>
          <p:cNvSpPr>
            <a:spLocks noGrp="1"/>
          </p:cNvSpPr>
          <p:nvPr>
            <p:ph type="title"/>
          </p:nvPr>
        </p:nvSpPr>
        <p:spPr/>
        <p:txBody>
          <a:bodyPr/>
          <a:lstStyle/>
          <a:p>
            <a:r>
              <a:rPr lang="en-IN" b="1" u="sng" dirty="0">
                <a:solidFill>
                  <a:schemeClr val="bg1"/>
                </a:solidFill>
              </a:rPr>
              <a:t>Data Description</a:t>
            </a:r>
          </a:p>
        </p:txBody>
      </p:sp>
      <p:sp>
        <p:nvSpPr>
          <p:cNvPr id="3" name="Content Placeholder 2">
            <a:extLst>
              <a:ext uri="{FF2B5EF4-FFF2-40B4-BE49-F238E27FC236}">
                <a16:creationId xmlns:a16="http://schemas.microsoft.com/office/drawing/2014/main" id="{9E0BE2F6-9451-54C6-7FB7-7CC77AB211F6}"/>
              </a:ext>
            </a:extLst>
          </p:cNvPr>
          <p:cNvSpPr>
            <a:spLocks noGrp="1"/>
          </p:cNvSpPr>
          <p:nvPr>
            <p:ph idx="1"/>
          </p:nvPr>
        </p:nvSpPr>
        <p:spPr>
          <a:xfrm>
            <a:off x="645130" y="1346662"/>
            <a:ext cx="9404723" cy="4901737"/>
          </a:xfrm>
        </p:spPr>
        <p:txBody>
          <a:bodyPr>
            <a:normAutofit fontScale="92500" lnSpcReduction="10000"/>
          </a:bodyPr>
          <a:lstStyle/>
          <a:p>
            <a:pPr marL="0" indent="0">
              <a:buNone/>
            </a:pPr>
            <a:r>
              <a:rPr lang="en-US" dirty="0"/>
              <a:t>album:</a:t>
            </a:r>
          </a:p>
          <a:p>
            <a:pPr marL="0" indent="0">
              <a:buNone/>
            </a:pPr>
            <a:r>
              <a:rPr lang="en-US" dirty="0" err="1"/>
              <a:t>album_id</a:t>
            </a:r>
            <a:r>
              <a:rPr lang="en-US" dirty="0"/>
              <a:t>: Unique identifier assigned to each album.</a:t>
            </a:r>
          </a:p>
          <a:p>
            <a:pPr marL="0" indent="0">
              <a:buNone/>
            </a:pPr>
            <a:r>
              <a:rPr lang="en-US" dirty="0"/>
              <a:t>title: The title or name of the album.</a:t>
            </a:r>
          </a:p>
          <a:p>
            <a:pPr marL="0" indent="0">
              <a:buNone/>
            </a:pPr>
            <a:r>
              <a:rPr lang="en-US" dirty="0" err="1"/>
              <a:t>artist_id</a:t>
            </a:r>
            <a:r>
              <a:rPr lang="en-US" dirty="0"/>
              <a:t>: The ID of the artist associated with the album.</a:t>
            </a:r>
          </a:p>
          <a:p>
            <a:pPr marL="0" indent="0">
              <a:buNone/>
            </a:pPr>
            <a:endParaRPr lang="en-US" dirty="0"/>
          </a:p>
          <a:p>
            <a:pPr marL="0" indent="0">
              <a:buNone/>
            </a:pPr>
            <a:r>
              <a:rPr lang="en-US" dirty="0"/>
              <a:t>artist:</a:t>
            </a:r>
          </a:p>
          <a:p>
            <a:pPr marL="0" indent="0">
              <a:buNone/>
            </a:pPr>
            <a:r>
              <a:rPr lang="en-US" dirty="0" err="1"/>
              <a:t>artist_id</a:t>
            </a:r>
            <a:r>
              <a:rPr lang="en-US" dirty="0"/>
              <a:t>: Unique identifier assigned to each artist.</a:t>
            </a:r>
          </a:p>
          <a:p>
            <a:pPr marL="0" indent="0">
              <a:buNone/>
            </a:pPr>
            <a:r>
              <a:rPr lang="en-US" dirty="0"/>
              <a:t>name: The name of the artist.</a:t>
            </a:r>
          </a:p>
          <a:p>
            <a:pPr marL="0" indent="0">
              <a:buNone/>
            </a:pPr>
            <a:endParaRPr lang="en-US" dirty="0"/>
          </a:p>
          <a:p>
            <a:pPr marL="0" indent="0">
              <a:buNone/>
            </a:pPr>
            <a:r>
              <a:rPr lang="en-US" dirty="0" err="1"/>
              <a:t>media_type</a:t>
            </a:r>
            <a:r>
              <a:rPr lang="en-US" dirty="0"/>
              <a:t>:</a:t>
            </a:r>
          </a:p>
          <a:p>
            <a:pPr marL="0" indent="0">
              <a:buNone/>
            </a:pPr>
            <a:r>
              <a:rPr lang="en-US" dirty="0" err="1"/>
              <a:t>media_type_id</a:t>
            </a:r>
            <a:r>
              <a:rPr lang="en-US" dirty="0"/>
              <a:t>: Unique identifier assigned to each media type.</a:t>
            </a:r>
          </a:p>
          <a:p>
            <a:pPr marL="0" indent="0">
              <a:buNone/>
            </a:pPr>
            <a:r>
              <a:rPr lang="en-US" dirty="0"/>
              <a:t>name: The name or description of the media type (e.g., MPEG audio file, AAC audio file).</a:t>
            </a:r>
          </a:p>
          <a:p>
            <a:pPr marL="0" indent="0">
              <a:buNone/>
            </a:pPr>
            <a:endParaRPr lang="en-IN" dirty="0"/>
          </a:p>
        </p:txBody>
      </p:sp>
    </p:spTree>
    <p:extLst>
      <p:ext uri="{BB962C8B-B14F-4D97-AF65-F5344CB8AC3E}">
        <p14:creationId xmlns:p14="http://schemas.microsoft.com/office/powerpoint/2010/main" val="264058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D85D6-3380-2D1C-3115-60F011FA4839}"/>
              </a:ext>
            </a:extLst>
          </p:cNvPr>
          <p:cNvSpPr>
            <a:spLocks noGrp="1"/>
          </p:cNvSpPr>
          <p:nvPr>
            <p:ph type="title"/>
          </p:nvPr>
        </p:nvSpPr>
        <p:spPr>
          <a:xfrm>
            <a:off x="1760016" y="2728735"/>
            <a:ext cx="9404723" cy="1400530"/>
          </a:xfrm>
        </p:spPr>
        <p:txBody>
          <a:bodyPr/>
          <a:lstStyle/>
          <a:p>
            <a:r>
              <a:rPr lang="en-IN" sz="4400" b="1" u="sng" dirty="0">
                <a:solidFill>
                  <a:schemeClr val="bg1"/>
                </a:solidFill>
              </a:rPr>
              <a:t>OBJECTIVE KEY METRICS AND VISUALIZATIONS</a:t>
            </a:r>
            <a:endParaRPr lang="en-IN" b="1" u="sng" dirty="0"/>
          </a:p>
        </p:txBody>
      </p:sp>
    </p:spTree>
    <p:extLst>
      <p:ext uri="{BB962C8B-B14F-4D97-AF65-F5344CB8AC3E}">
        <p14:creationId xmlns:p14="http://schemas.microsoft.com/office/powerpoint/2010/main" val="3619485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7BE8E-EC66-8281-A0AD-A6A705A2F8FD}"/>
              </a:ext>
            </a:extLst>
          </p:cNvPr>
          <p:cNvSpPr>
            <a:spLocks noGrp="1"/>
          </p:cNvSpPr>
          <p:nvPr>
            <p:ph type="title"/>
          </p:nvPr>
        </p:nvSpPr>
        <p:spPr/>
        <p:txBody>
          <a:bodyPr/>
          <a:lstStyle/>
          <a:p>
            <a:r>
              <a:rPr lang="en-IN" b="1" u="sng" dirty="0">
                <a:solidFill>
                  <a:schemeClr val="bg1"/>
                </a:solidFill>
                <a:latin typeface="Calibri" panose="020F0502020204030204" pitchFamily="34" charset="0"/>
                <a:ea typeface="Calibri" panose="020F0502020204030204" pitchFamily="34" charset="0"/>
                <a:cs typeface="Calibri" panose="020F0502020204030204" pitchFamily="34" charset="0"/>
              </a:rPr>
              <a:t>Demographic Distribution</a:t>
            </a:r>
            <a:endParaRPr lang="en-IN" u="sng" dirty="0"/>
          </a:p>
        </p:txBody>
      </p:sp>
      <p:graphicFrame>
        <p:nvGraphicFramePr>
          <p:cNvPr id="4" name="Content Placeholder 3">
            <a:extLst>
              <a:ext uri="{FF2B5EF4-FFF2-40B4-BE49-F238E27FC236}">
                <a16:creationId xmlns:a16="http://schemas.microsoft.com/office/drawing/2014/main" id="{D6276610-3CBC-D2A7-3AF9-AE1758EA61D0}"/>
              </a:ext>
            </a:extLst>
          </p:cNvPr>
          <p:cNvGraphicFramePr>
            <a:graphicFrameLocks noGrp="1"/>
          </p:cNvGraphicFramePr>
          <p:nvPr>
            <p:ph idx="1"/>
            <p:extLst>
              <p:ext uri="{D42A27DB-BD31-4B8C-83A1-F6EECF244321}">
                <p14:modId xmlns:p14="http://schemas.microsoft.com/office/powerpoint/2010/main" val="2448297483"/>
              </p:ext>
            </p:extLst>
          </p:nvPr>
        </p:nvGraphicFramePr>
        <p:xfrm>
          <a:off x="2802193" y="1123352"/>
          <a:ext cx="5857153" cy="363820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6CE86E4D-B9D8-019F-C6A8-506F9821A968}"/>
              </a:ext>
            </a:extLst>
          </p:cNvPr>
          <p:cNvSpPr txBox="1"/>
          <p:nvPr/>
        </p:nvSpPr>
        <p:spPr>
          <a:xfrm>
            <a:off x="1111044" y="4594226"/>
            <a:ext cx="10628671" cy="1477328"/>
          </a:xfrm>
          <a:prstGeom prst="rect">
            <a:avLst/>
          </a:prstGeom>
          <a:noFill/>
        </p:spPr>
        <p:txBody>
          <a:bodyPr wrap="square">
            <a:spAutoFit/>
          </a:bodyPr>
          <a:lstStyle/>
          <a:p>
            <a:pPr marL="0" indent="0" rtl="0" fontAlgn="base">
              <a:spcBef>
                <a:spcPts val="0"/>
              </a:spcBef>
              <a:spcAft>
                <a:spcPts val="0"/>
              </a:spcAft>
              <a:buClrTx/>
              <a:buNone/>
            </a:pPr>
            <a:r>
              <a:rPr lang="en-IN" sz="1800" b="0" i="0" u="none" strike="noStrike" dirty="0">
                <a:effectLst/>
                <a:latin typeface="Calibri" panose="020F0502020204030204" pitchFamily="34" charset="0"/>
                <a:ea typeface="Calibri" panose="020F0502020204030204" pitchFamily="34" charset="0"/>
                <a:cs typeface="Calibri" panose="020F0502020204030204" pitchFamily="34" charset="0"/>
              </a:rPr>
              <a:t>This slide provides an overview of the customers distributed across different geographic locations.</a:t>
            </a:r>
          </a:p>
          <a:p>
            <a:pPr fontAlgn="base">
              <a:spcBef>
                <a:spcPts val="0"/>
              </a:spcBef>
              <a:buClrTx/>
            </a:pPr>
            <a:endParaRPr lang="en-IN" sz="1800" dirty="0">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buClrTx/>
              <a:buFont typeface="Arial" panose="020B0604020202020204" pitchFamily="34" charset="0"/>
              <a:buChar char="•"/>
            </a:pPr>
            <a:r>
              <a:rPr lang="en-IN" sz="1800" b="0" i="0" u="none" strike="noStrike" dirty="0">
                <a:effectLst/>
                <a:latin typeface="Calibri" panose="020F0502020204030204" pitchFamily="34" charset="0"/>
                <a:ea typeface="Calibri" panose="020F0502020204030204" pitchFamily="34" charset="0"/>
                <a:cs typeface="Calibri" panose="020F0502020204030204" pitchFamily="34" charset="0"/>
              </a:rPr>
              <a:t>USA has the highest number of customers in the list followed by Canada, France, Brazil and Germany.</a:t>
            </a:r>
          </a:p>
          <a:p>
            <a:pPr fontAlgn="base">
              <a:spcBef>
                <a:spcPts val="0"/>
              </a:spcBef>
              <a:buClrTx/>
              <a:buFont typeface="Arial" panose="020B0604020202020204" pitchFamily="34" charset="0"/>
              <a:buChar char="•"/>
            </a:pPr>
            <a:endParaRPr lang="en-IN" sz="1800" b="0" i="0" u="none" strike="noStrike" dirty="0">
              <a:effectLst/>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buClrTx/>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Other countries like Portugal, India, Spain, Belgium, Argentina, Norway etc. have 1 or 2 customers</a:t>
            </a:r>
            <a:r>
              <a:rPr lang="en-IN"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IN" sz="1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9597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E5746-1EFF-8A20-CD68-F295CB2DBE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EC661E-0E98-0F2A-2453-74A78BDA5481}"/>
              </a:ext>
            </a:extLst>
          </p:cNvPr>
          <p:cNvSpPr>
            <a:spLocks noGrp="1"/>
          </p:cNvSpPr>
          <p:nvPr>
            <p:ph type="title"/>
          </p:nvPr>
        </p:nvSpPr>
        <p:spPr>
          <a:xfrm>
            <a:off x="344129" y="0"/>
            <a:ext cx="9156099" cy="697656"/>
          </a:xfrm>
        </p:spPr>
        <p:txBody>
          <a:bodyPr/>
          <a:lstStyle/>
          <a:p>
            <a:r>
              <a:rPr lang="en-IN" b="1" u="sng" dirty="0">
                <a:solidFill>
                  <a:schemeClr val="bg1"/>
                </a:solidFill>
                <a:latin typeface="Calibri" panose="020F0502020204030204" pitchFamily="34" charset="0"/>
                <a:ea typeface="Calibri" panose="020F0502020204030204" pitchFamily="34" charset="0"/>
                <a:cs typeface="Calibri" panose="020F0502020204030204" pitchFamily="34" charset="0"/>
              </a:rPr>
              <a:t>Revenue Across Countries</a:t>
            </a:r>
            <a:endParaRPr lang="en-IN" u="sng" dirty="0"/>
          </a:p>
        </p:txBody>
      </p:sp>
      <p:graphicFrame>
        <p:nvGraphicFramePr>
          <p:cNvPr id="6" name="Content Placeholder 5">
            <a:extLst>
              <a:ext uri="{FF2B5EF4-FFF2-40B4-BE49-F238E27FC236}">
                <a16:creationId xmlns:a16="http://schemas.microsoft.com/office/drawing/2014/main" id="{F8477077-379A-1247-93FC-2102CAB500B1}"/>
              </a:ext>
            </a:extLst>
          </p:cNvPr>
          <p:cNvGraphicFramePr>
            <a:graphicFrameLocks noGrp="1"/>
          </p:cNvGraphicFramePr>
          <p:nvPr>
            <p:ph idx="1"/>
            <p:extLst>
              <p:ext uri="{D42A27DB-BD31-4B8C-83A1-F6EECF244321}">
                <p14:modId xmlns:p14="http://schemas.microsoft.com/office/powerpoint/2010/main" val="2408761346"/>
              </p:ext>
            </p:extLst>
          </p:nvPr>
        </p:nvGraphicFramePr>
        <p:xfrm>
          <a:off x="1262947" y="781532"/>
          <a:ext cx="7615581" cy="349504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82CD70EF-5617-1933-E70F-434A39991B66}"/>
              </a:ext>
            </a:extLst>
          </p:cNvPr>
          <p:cNvSpPr txBox="1"/>
          <p:nvPr/>
        </p:nvSpPr>
        <p:spPr>
          <a:xfrm>
            <a:off x="829733" y="4485702"/>
            <a:ext cx="10532534" cy="1477328"/>
          </a:xfrm>
          <a:prstGeom prst="rect">
            <a:avLst/>
          </a:prstGeom>
          <a:noFill/>
        </p:spPr>
        <p:txBody>
          <a:bodyPr wrap="square">
            <a:spAutoFit/>
          </a:bodyPr>
          <a:lstStyle/>
          <a:p>
            <a:pPr>
              <a:buClr>
                <a:schemeClr val="tx1"/>
              </a:buClr>
              <a:buFont typeface="Arial" panose="020B0604020202020204" pitchFamily="34" charset="0"/>
              <a:buChar char="•"/>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The bar chart shows us the revenue based on the track sales in all the countries. </a:t>
            </a:r>
          </a:p>
          <a:p>
            <a:pPr>
              <a:buClr>
                <a:schemeClr val="tx1"/>
              </a:buClr>
              <a:buFont typeface="Arial" panose="020B0604020202020204" pitchFamily="34" charset="0"/>
              <a:buChar char="•"/>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For better visualization, we have considered the top 10 countries in terms of revenue.</a:t>
            </a:r>
          </a:p>
          <a:p>
            <a:pPr>
              <a:buClr>
                <a:schemeClr val="tx1"/>
              </a:buClr>
              <a:buFont typeface="Arial" panose="020B0604020202020204" pitchFamily="34" charset="0"/>
              <a:buChar char="•"/>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The highest sale is in USA with an amount of 1040.49 and 131 purchases, followed by Canada and Brazil in the 2</a:t>
            </a:r>
            <a:r>
              <a:rPr lang="en-IN"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nd</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and 3</a:t>
            </a:r>
            <a:r>
              <a:rPr lang="en-IN"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rd</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places respectively.</a:t>
            </a:r>
          </a:p>
          <a:p>
            <a:pPr>
              <a:buClr>
                <a:schemeClr val="tx1"/>
              </a:buClr>
              <a:buFont typeface="Arial" panose="020B0604020202020204" pitchFamily="34" charset="0"/>
              <a:buChar char="•"/>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This visualization helps us to focus on the sales based on the geographic location.</a:t>
            </a:r>
          </a:p>
        </p:txBody>
      </p:sp>
    </p:spTree>
    <p:extLst>
      <p:ext uri="{BB962C8B-B14F-4D97-AF65-F5344CB8AC3E}">
        <p14:creationId xmlns:p14="http://schemas.microsoft.com/office/powerpoint/2010/main" val="3700992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50020-98DE-4931-4F3B-76D07E4922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EEE4A5-016D-7B70-CAE0-93BC7E09754F}"/>
              </a:ext>
            </a:extLst>
          </p:cNvPr>
          <p:cNvSpPr>
            <a:spLocks noGrp="1"/>
          </p:cNvSpPr>
          <p:nvPr>
            <p:ph type="title"/>
          </p:nvPr>
        </p:nvSpPr>
        <p:spPr>
          <a:xfrm>
            <a:off x="344129" y="0"/>
            <a:ext cx="9156099" cy="697656"/>
          </a:xfrm>
        </p:spPr>
        <p:txBody>
          <a:bodyPr/>
          <a:lstStyle/>
          <a:p>
            <a:r>
              <a:rPr lang="en-IN" b="1" u="sng" dirty="0">
                <a:solidFill>
                  <a:schemeClr val="bg1"/>
                </a:solidFill>
                <a:latin typeface="Calibri" panose="020F0502020204030204" pitchFamily="34" charset="0"/>
                <a:ea typeface="Calibri" panose="020F0502020204030204" pitchFamily="34" charset="0"/>
                <a:cs typeface="Calibri" panose="020F0502020204030204" pitchFamily="34" charset="0"/>
              </a:rPr>
              <a:t>Top-Selling Tracks</a:t>
            </a:r>
            <a:endParaRPr lang="en-IN" u="sng" dirty="0"/>
          </a:p>
        </p:txBody>
      </p:sp>
      <p:graphicFrame>
        <p:nvGraphicFramePr>
          <p:cNvPr id="5" name="Content Placeholder 4">
            <a:extLst>
              <a:ext uri="{FF2B5EF4-FFF2-40B4-BE49-F238E27FC236}">
                <a16:creationId xmlns:a16="http://schemas.microsoft.com/office/drawing/2014/main" id="{04033EA8-0181-4776-4076-71FB34164BFA}"/>
              </a:ext>
            </a:extLst>
          </p:cNvPr>
          <p:cNvGraphicFramePr>
            <a:graphicFrameLocks noGrp="1"/>
          </p:cNvGraphicFramePr>
          <p:nvPr>
            <p:ph idx="1"/>
            <p:extLst>
              <p:ext uri="{D42A27DB-BD31-4B8C-83A1-F6EECF244321}">
                <p14:modId xmlns:p14="http://schemas.microsoft.com/office/powerpoint/2010/main" val="1517040482"/>
              </p:ext>
            </p:extLst>
          </p:nvPr>
        </p:nvGraphicFramePr>
        <p:xfrm>
          <a:off x="1818968" y="467593"/>
          <a:ext cx="7993625" cy="3121181"/>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D9EAD2B0-C5CD-7517-F1EB-E58C8A8A59CA}"/>
              </a:ext>
            </a:extLst>
          </p:cNvPr>
          <p:cNvSpPr txBox="1"/>
          <p:nvPr/>
        </p:nvSpPr>
        <p:spPr>
          <a:xfrm>
            <a:off x="127819" y="3805084"/>
            <a:ext cx="11877367" cy="2585323"/>
          </a:xfrm>
          <a:prstGeom prst="rect">
            <a:avLst/>
          </a:prstGeom>
          <a:noFill/>
        </p:spPr>
        <p:txBody>
          <a:bodyPr wrap="square">
            <a:spAutoFit/>
          </a:bodyPr>
          <a:lstStyle/>
          <a:p>
            <a:r>
              <a:rPr lang="en-US" dirty="0"/>
              <a:t>The visual displays the top 10 selling tracks in USA which conveys the following:</a:t>
            </a:r>
          </a:p>
          <a:p>
            <a:endParaRPr lang="en-US" dirty="0"/>
          </a:p>
          <a:p>
            <a:r>
              <a:rPr lang="en-US" dirty="0"/>
              <a:t>War Pigs is the highest selling track in USA generating a revenue of 62.37 followed by Scentless Apprentice with a revenue of 44.55.</a:t>
            </a:r>
          </a:p>
          <a:p>
            <a:endParaRPr lang="en-US" dirty="0"/>
          </a:p>
          <a:p>
            <a:r>
              <a:rPr lang="en-US" dirty="0"/>
              <a:t>More customers have purchased the track named War Pigs comes to the track named Scentless Appearance.</a:t>
            </a:r>
          </a:p>
          <a:p>
            <a:endParaRPr lang="en-US" dirty="0"/>
          </a:p>
          <a:p>
            <a:r>
              <a:rPr lang="en-US" dirty="0"/>
              <a:t>This information helps in understanding the customer preferences of the tracks based on the purchase.</a:t>
            </a:r>
          </a:p>
        </p:txBody>
      </p:sp>
    </p:spTree>
    <p:extLst>
      <p:ext uri="{BB962C8B-B14F-4D97-AF65-F5344CB8AC3E}">
        <p14:creationId xmlns:p14="http://schemas.microsoft.com/office/powerpoint/2010/main" val="2235224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97D5D-C04F-A5CF-3963-F81E788F44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F7EED5-1551-56F7-63FF-899721819CE0}"/>
              </a:ext>
            </a:extLst>
          </p:cNvPr>
          <p:cNvSpPr>
            <a:spLocks noGrp="1"/>
          </p:cNvSpPr>
          <p:nvPr>
            <p:ph type="title"/>
          </p:nvPr>
        </p:nvSpPr>
        <p:spPr>
          <a:xfrm>
            <a:off x="344129" y="0"/>
            <a:ext cx="9156099" cy="697656"/>
          </a:xfrm>
        </p:spPr>
        <p:txBody>
          <a:bodyPr/>
          <a:lstStyle/>
          <a:p>
            <a:r>
              <a:rPr lang="en-IN" b="1" u="sng" dirty="0">
                <a:solidFill>
                  <a:schemeClr val="bg1"/>
                </a:solidFill>
                <a:latin typeface="Calibri" panose="020F0502020204030204" pitchFamily="34" charset="0"/>
                <a:ea typeface="Calibri" panose="020F0502020204030204" pitchFamily="34" charset="0"/>
                <a:cs typeface="Calibri" panose="020F0502020204030204" pitchFamily="34" charset="0"/>
              </a:rPr>
              <a:t>Top-Selling Artists</a:t>
            </a:r>
            <a:endParaRPr lang="en-IN" u="sng" dirty="0"/>
          </a:p>
        </p:txBody>
      </p:sp>
      <p:sp>
        <p:nvSpPr>
          <p:cNvPr id="13" name="TextBox 12">
            <a:extLst>
              <a:ext uri="{FF2B5EF4-FFF2-40B4-BE49-F238E27FC236}">
                <a16:creationId xmlns:a16="http://schemas.microsoft.com/office/drawing/2014/main" id="{C36CE2BB-F0D1-F664-A636-619F19A67329}"/>
              </a:ext>
            </a:extLst>
          </p:cNvPr>
          <p:cNvSpPr txBox="1"/>
          <p:nvPr/>
        </p:nvSpPr>
        <p:spPr>
          <a:xfrm>
            <a:off x="127819" y="3805084"/>
            <a:ext cx="11877367" cy="2308324"/>
          </a:xfrm>
          <a:prstGeom prst="rect">
            <a:avLst/>
          </a:prstGeom>
          <a:noFill/>
        </p:spPr>
        <p:txBody>
          <a:bodyPr wrap="square">
            <a:spAutoFit/>
          </a:bodyPr>
          <a:lstStyle/>
          <a:p>
            <a:r>
              <a:rPr lang="en-US" dirty="0"/>
              <a:t>The visual depicts the top selling artists in USA from the given data. We can infer the following from the visual as follows:</a:t>
            </a:r>
          </a:p>
          <a:p>
            <a:endParaRPr lang="en-US" dirty="0"/>
          </a:p>
          <a:p>
            <a:r>
              <a:rPr lang="en-US" dirty="0"/>
              <a:t>Van Helen is the top selling artist in USA with a revenue of 525.69 followed by Eric Clapton.</a:t>
            </a:r>
          </a:p>
          <a:p>
            <a:endParaRPr lang="en-US" dirty="0"/>
          </a:p>
          <a:p>
            <a:r>
              <a:rPr lang="en-US" dirty="0"/>
              <a:t>This data can help us identify the top artists related to the tracks and genre and also recommend them to the customers who have similar preferences.</a:t>
            </a:r>
          </a:p>
          <a:p>
            <a:r>
              <a:rPr lang="en-US" dirty="0"/>
              <a:t>.</a:t>
            </a:r>
          </a:p>
        </p:txBody>
      </p:sp>
      <p:graphicFrame>
        <p:nvGraphicFramePr>
          <p:cNvPr id="6" name="Chart 5">
            <a:extLst>
              <a:ext uri="{FF2B5EF4-FFF2-40B4-BE49-F238E27FC236}">
                <a16:creationId xmlns:a16="http://schemas.microsoft.com/office/drawing/2014/main" id="{4736983F-4484-85A8-EE1F-8472047FC66B}"/>
              </a:ext>
            </a:extLst>
          </p:cNvPr>
          <p:cNvGraphicFramePr>
            <a:graphicFrameLocks/>
          </p:cNvGraphicFramePr>
          <p:nvPr>
            <p:extLst>
              <p:ext uri="{D42A27DB-BD31-4B8C-83A1-F6EECF244321}">
                <p14:modId xmlns:p14="http://schemas.microsoft.com/office/powerpoint/2010/main" val="2633679486"/>
              </p:ext>
            </p:extLst>
          </p:nvPr>
        </p:nvGraphicFramePr>
        <p:xfrm>
          <a:off x="2895600" y="744592"/>
          <a:ext cx="64008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6749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6081E-5A4F-D358-5DD8-D2ACFD770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2270AF-8B02-241D-07BA-5F2F66A4F55B}"/>
              </a:ext>
            </a:extLst>
          </p:cNvPr>
          <p:cNvSpPr>
            <a:spLocks noGrp="1"/>
          </p:cNvSpPr>
          <p:nvPr>
            <p:ph type="title"/>
          </p:nvPr>
        </p:nvSpPr>
        <p:spPr>
          <a:xfrm>
            <a:off x="344129" y="0"/>
            <a:ext cx="9156099" cy="697656"/>
          </a:xfrm>
        </p:spPr>
        <p:txBody>
          <a:bodyPr/>
          <a:lstStyle/>
          <a:p>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Famous Genres - (Count of Tracks Sold)</a:t>
            </a:r>
            <a:endParaRPr lang="en-IN" u="sng" dirty="0"/>
          </a:p>
        </p:txBody>
      </p:sp>
      <p:sp>
        <p:nvSpPr>
          <p:cNvPr id="13" name="TextBox 12">
            <a:extLst>
              <a:ext uri="{FF2B5EF4-FFF2-40B4-BE49-F238E27FC236}">
                <a16:creationId xmlns:a16="http://schemas.microsoft.com/office/drawing/2014/main" id="{FB886236-7074-F76F-9E31-E0D604B9E57D}"/>
              </a:ext>
            </a:extLst>
          </p:cNvPr>
          <p:cNvSpPr txBox="1"/>
          <p:nvPr/>
        </p:nvSpPr>
        <p:spPr>
          <a:xfrm>
            <a:off x="127819" y="3805084"/>
            <a:ext cx="11877367" cy="1754326"/>
          </a:xfrm>
          <a:prstGeom prst="rect">
            <a:avLst/>
          </a:prstGeom>
          <a:noFill/>
        </p:spPr>
        <p:txBody>
          <a:bodyPr wrap="square">
            <a:spAutoFit/>
          </a:bodyPr>
          <a:lstStyle/>
          <a:p>
            <a:pPr fontAlgn="base">
              <a:spcBef>
                <a:spcPts val="0"/>
              </a:spcBef>
              <a:buClrTx/>
            </a:pPr>
            <a:r>
              <a:rPr lang="en-IN"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can observe the top 5 genres in USA with respect to the number of tracks sold.</a:t>
            </a:r>
          </a:p>
          <a:p>
            <a:pPr fontAlgn="base">
              <a:spcBef>
                <a:spcPts val="0"/>
              </a:spcBef>
              <a:buClrTx/>
            </a:pP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buClrTx/>
            </a:pPr>
            <a:r>
              <a:rPr lang="en-IN"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a:t>
            </a:r>
            <a:r>
              <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Rock </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genre has the most number of tracks sold (413), followed by </a:t>
            </a:r>
            <a:r>
              <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Alternative &amp; Punk </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and </a:t>
            </a:r>
            <a:r>
              <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Metal.</a:t>
            </a:r>
          </a:p>
          <a:p>
            <a:pPr fontAlgn="base">
              <a:spcBef>
                <a:spcPts val="0"/>
              </a:spcBef>
              <a:buClrTx/>
            </a:pPr>
            <a:endPar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buClrTx/>
            </a:pP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This visual helps us to understand the customer’s preferences on genres with which we can recommend similar genres to the customer for future purchases.</a:t>
            </a:r>
            <a:endParaRPr lang="en-US" dirty="0"/>
          </a:p>
        </p:txBody>
      </p:sp>
      <p:pic>
        <p:nvPicPr>
          <p:cNvPr id="4" name="Picture 3">
            <a:extLst>
              <a:ext uri="{FF2B5EF4-FFF2-40B4-BE49-F238E27FC236}">
                <a16:creationId xmlns:a16="http://schemas.microsoft.com/office/drawing/2014/main" id="{80B8EF3F-4A1D-AD90-3140-7EB67BB5BBBA}"/>
              </a:ext>
            </a:extLst>
          </p:cNvPr>
          <p:cNvPicPr>
            <a:picLocks noChangeAspect="1"/>
          </p:cNvPicPr>
          <p:nvPr/>
        </p:nvPicPr>
        <p:blipFill>
          <a:blip r:embed="rId2"/>
          <a:stretch>
            <a:fillRect/>
          </a:stretch>
        </p:blipFill>
        <p:spPr>
          <a:xfrm>
            <a:off x="1767697" y="861668"/>
            <a:ext cx="6224836" cy="294341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48201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1C66C-B410-D62C-E0D7-3F4D0920E0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9F270-DE03-BD50-5840-48A50E1A0BCF}"/>
              </a:ext>
            </a:extLst>
          </p:cNvPr>
          <p:cNvSpPr>
            <a:spLocks noGrp="1"/>
          </p:cNvSpPr>
          <p:nvPr>
            <p:ph type="title"/>
          </p:nvPr>
        </p:nvSpPr>
        <p:spPr>
          <a:xfrm>
            <a:off x="344129" y="0"/>
            <a:ext cx="9156099" cy="697656"/>
          </a:xfrm>
        </p:spPr>
        <p:txBody>
          <a:bodyPr/>
          <a:lstStyle/>
          <a:p>
            <a:r>
              <a:rPr lang="en-IN" sz="4400" b="1" dirty="0">
                <a:solidFill>
                  <a:schemeClr val="bg1"/>
                </a:solidFill>
                <a:latin typeface="Calibri" panose="020F0502020204030204" pitchFamily="34" charset="0"/>
                <a:ea typeface="Calibri" panose="020F0502020204030204" pitchFamily="34" charset="0"/>
                <a:cs typeface="Calibri" panose="020F0502020204030204" pitchFamily="34" charset="0"/>
              </a:rPr>
              <a:t>Famous Genres in USA in terms of Revenue</a:t>
            </a:r>
            <a:endParaRPr lang="en-IN" u="sng" dirty="0"/>
          </a:p>
        </p:txBody>
      </p:sp>
      <p:sp>
        <p:nvSpPr>
          <p:cNvPr id="13" name="TextBox 12">
            <a:extLst>
              <a:ext uri="{FF2B5EF4-FFF2-40B4-BE49-F238E27FC236}">
                <a16:creationId xmlns:a16="http://schemas.microsoft.com/office/drawing/2014/main" id="{52A2ED81-34EE-22C7-152E-1D063B2FA37E}"/>
              </a:ext>
            </a:extLst>
          </p:cNvPr>
          <p:cNvSpPr txBox="1"/>
          <p:nvPr/>
        </p:nvSpPr>
        <p:spPr>
          <a:xfrm>
            <a:off x="127819" y="3805084"/>
            <a:ext cx="11877367" cy="1754326"/>
          </a:xfrm>
          <a:prstGeom prst="rect">
            <a:avLst/>
          </a:prstGeom>
          <a:noFill/>
        </p:spPr>
        <p:txBody>
          <a:bodyPr wrap="square">
            <a:spAutoFit/>
          </a:bodyPr>
          <a:lstStyle/>
          <a:p>
            <a:pPr rtl="0" fontAlgn="base">
              <a:spcBef>
                <a:spcPts val="0"/>
              </a:spcBef>
              <a:spcAft>
                <a:spcPts val="0"/>
              </a:spcAft>
              <a:buClr>
                <a:schemeClr val="tx1"/>
              </a:buClr>
              <a:buFont typeface="Arial" panose="020B0604020202020204" pitchFamily="34" charset="0"/>
              <a:buChar char="•"/>
            </a:pPr>
            <a:r>
              <a:rPr lang="en-IN"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chart besides displays the top 5 genres in USA with regard to the revenue generated in terms of sales.</a:t>
            </a:r>
          </a:p>
          <a:p>
            <a:pPr rtl="0" fontAlgn="base">
              <a:spcBef>
                <a:spcPts val="0"/>
              </a:spcBef>
              <a:spcAft>
                <a:spcPts val="0"/>
              </a:spcAft>
              <a:buClr>
                <a:schemeClr val="tx1"/>
              </a:buClr>
              <a:buFont typeface="Arial" panose="020B0604020202020204" pitchFamily="34" charset="0"/>
              <a:buChar char="•"/>
            </a:pP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buFont typeface="Arial" panose="020B0604020202020204" pitchFamily="34" charset="0"/>
              <a:buChar char="•"/>
            </a:pPr>
            <a:r>
              <a:rPr lang="en-IN"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a:t>
            </a:r>
            <a:r>
              <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Rock </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genre has generated the most revenue in USA, followed by </a:t>
            </a:r>
            <a:r>
              <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Alternative &amp; Punk </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and </a:t>
            </a:r>
            <a:r>
              <a:rPr lang="en-IN" sz="1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Metal.</a:t>
            </a:r>
          </a:p>
          <a:p>
            <a:pPr rtl="0" fontAlgn="base">
              <a:spcBef>
                <a:spcPts val="0"/>
              </a:spcBef>
              <a:spcAft>
                <a:spcPts val="0"/>
              </a:spcAft>
              <a:buClr>
                <a:schemeClr val="tx1"/>
              </a:buClr>
              <a:buFont typeface="Arial" panose="020B0604020202020204" pitchFamily="34" charset="0"/>
              <a:buChar char="•"/>
            </a:pPr>
            <a:endPar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buFont typeface="Arial" panose="020B0604020202020204" pitchFamily="34" charset="0"/>
              <a:buChar char="•"/>
            </a:pP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This visual helps us to identify the best selling genre and the customer’s music preferences so that recommendations can be done for future purchases.</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Chart 3">
            <a:extLst>
              <a:ext uri="{FF2B5EF4-FFF2-40B4-BE49-F238E27FC236}">
                <a16:creationId xmlns:a16="http://schemas.microsoft.com/office/drawing/2014/main" id="{73802BF0-E471-7E3B-AD42-7BE29306D55C}"/>
              </a:ext>
            </a:extLst>
          </p:cNvPr>
          <p:cNvGraphicFramePr>
            <a:graphicFrameLocks/>
          </p:cNvGraphicFramePr>
          <p:nvPr>
            <p:extLst>
              <p:ext uri="{D42A27DB-BD31-4B8C-83A1-F6EECF244321}">
                <p14:modId xmlns:p14="http://schemas.microsoft.com/office/powerpoint/2010/main" val="3366171598"/>
              </p:ext>
            </p:extLst>
          </p:nvPr>
        </p:nvGraphicFramePr>
        <p:xfrm>
          <a:off x="2896446" y="1298590"/>
          <a:ext cx="565404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4222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18134-10E5-ACCB-9B60-212923D72C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39BA45-E729-736A-003C-54A1AFFEF71B}"/>
              </a:ext>
            </a:extLst>
          </p:cNvPr>
          <p:cNvSpPr>
            <a:spLocks noGrp="1"/>
          </p:cNvSpPr>
          <p:nvPr>
            <p:ph type="title"/>
          </p:nvPr>
        </p:nvSpPr>
        <p:spPr>
          <a:xfrm>
            <a:off x="344129" y="0"/>
            <a:ext cx="9156099" cy="697656"/>
          </a:xfrm>
        </p:spPr>
        <p:txBody>
          <a:bodyPr/>
          <a:lstStyle/>
          <a:p>
            <a:r>
              <a:rPr lang="en-IN" sz="4000" b="1" u="sng" dirty="0">
                <a:solidFill>
                  <a:schemeClr val="bg1"/>
                </a:solidFill>
                <a:latin typeface="Calibri" panose="020F0502020204030204" pitchFamily="34" charset="0"/>
                <a:ea typeface="Calibri" panose="020F0502020204030204" pitchFamily="34" charset="0"/>
                <a:cs typeface="Calibri" panose="020F0502020204030204" pitchFamily="34" charset="0"/>
              </a:rPr>
              <a:t>Top 5 Customers in Top 5 countries with highest Revenues</a:t>
            </a:r>
            <a:endParaRPr lang="en-IN" b="1" u="sng" dirty="0"/>
          </a:p>
        </p:txBody>
      </p:sp>
      <p:sp>
        <p:nvSpPr>
          <p:cNvPr id="13" name="TextBox 12">
            <a:extLst>
              <a:ext uri="{FF2B5EF4-FFF2-40B4-BE49-F238E27FC236}">
                <a16:creationId xmlns:a16="http://schemas.microsoft.com/office/drawing/2014/main" id="{0C236D04-1F0C-9B53-BD4B-663F3CE3C235}"/>
              </a:ext>
            </a:extLst>
          </p:cNvPr>
          <p:cNvSpPr txBox="1"/>
          <p:nvPr/>
        </p:nvSpPr>
        <p:spPr>
          <a:xfrm>
            <a:off x="127819" y="3805084"/>
            <a:ext cx="11877367" cy="1200329"/>
          </a:xfrm>
          <a:prstGeom prst="rect">
            <a:avLst/>
          </a:prstGeom>
          <a:noFill/>
        </p:spPr>
        <p:txBody>
          <a:bodyPr wrap="square">
            <a:spAutoFit/>
          </a:bodyPr>
          <a:lstStyle/>
          <a:p>
            <a:pPr rtl="0" fontAlgn="base">
              <a:spcBef>
                <a:spcPts val="0"/>
              </a:spcBef>
              <a:spcAft>
                <a:spcPts val="0"/>
              </a:spcAft>
              <a:buClr>
                <a:schemeClr val="tx1"/>
              </a:buClr>
              <a:buFont typeface="Arial" panose="020B0604020202020204" pitchFamily="34" charset="0"/>
              <a:buChar cha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visual depicts the customers who made top 5 purchases in their respective countries in terms of revenue.</a:t>
            </a:r>
          </a:p>
          <a:p>
            <a:pPr rtl="0" fontAlgn="base">
              <a:spcBef>
                <a:spcPts val="0"/>
              </a:spcBef>
              <a:spcAft>
                <a:spcPts val="0"/>
              </a:spcAft>
              <a:buClr>
                <a:schemeClr val="tx1"/>
              </a:buClr>
              <a:buFont typeface="Arial" panose="020B0604020202020204" pitchFamily="34" charset="0"/>
              <a:buChar cha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buFont typeface="Arial" panose="020B0604020202020204" pitchFamily="34" charset="0"/>
              <a:buChar cha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This information can help to target the specific customer segment and also provide recommendations to boost the sales further in the future.</a:t>
            </a:r>
          </a:p>
        </p:txBody>
      </p:sp>
      <p:graphicFrame>
        <p:nvGraphicFramePr>
          <p:cNvPr id="5" name="Chart 4">
            <a:extLst>
              <a:ext uri="{FF2B5EF4-FFF2-40B4-BE49-F238E27FC236}">
                <a16:creationId xmlns:a16="http://schemas.microsoft.com/office/drawing/2014/main" id="{6D3FE59C-4C6C-4ABD-C40B-0DDEC4D05FF1}"/>
              </a:ext>
            </a:extLst>
          </p:cNvPr>
          <p:cNvGraphicFramePr>
            <a:graphicFrameLocks/>
          </p:cNvGraphicFramePr>
          <p:nvPr>
            <p:extLst>
              <p:ext uri="{D42A27DB-BD31-4B8C-83A1-F6EECF244321}">
                <p14:modId xmlns:p14="http://schemas.microsoft.com/office/powerpoint/2010/main" val="555081711"/>
              </p:ext>
            </p:extLst>
          </p:nvPr>
        </p:nvGraphicFramePr>
        <p:xfrm>
          <a:off x="3190219" y="1008382"/>
          <a:ext cx="6310009" cy="27967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59122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12A11-AD3D-4B2E-5A86-6D27CDB937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7926E6-9C5B-6A3D-EFBF-083088428FEB}"/>
              </a:ext>
            </a:extLst>
          </p:cNvPr>
          <p:cNvSpPr>
            <a:spLocks noGrp="1"/>
          </p:cNvSpPr>
          <p:nvPr>
            <p:ph type="title"/>
          </p:nvPr>
        </p:nvSpPr>
        <p:spPr>
          <a:xfrm>
            <a:off x="344129" y="0"/>
            <a:ext cx="9156099" cy="697656"/>
          </a:xfrm>
        </p:spPr>
        <p:txBody>
          <a:bodyPr/>
          <a:lstStyle/>
          <a:p>
            <a:r>
              <a:rPr lang="en-IN" sz="3200" b="1" dirty="0">
                <a:solidFill>
                  <a:schemeClr val="bg1"/>
                </a:solidFill>
                <a:latin typeface="Calibri" panose="020F0502020204030204" pitchFamily="34" charset="0"/>
                <a:ea typeface="Calibri" panose="020F0502020204030204" pitchFamily="34" charset="0"/>
                <a:cs typeface="Calibri" panose="020F0502020204030204" pitchFamily="34" charset="0"/>
              </a:rPr>
              <a:t>Top </a:t>
            </a:r>
            <a:r>
              <a:rPr lang="en-IN" sz="3200" b="1" u="sng" dirty="0">
                <a:solidFill>
                  <a:schemeClr val="bg1"/>
                </a:solidFill>
                <a:latin typeface="Calibri" panose="020F0502020204030204" pitchFamily="34" charset="0"/>
                <a:ea typeface="Calibri" panose="020F0502020204030204" pitchFamily="34" charset="0"/>
                <a:cs typeface="Calibri" panose="020F0502020204030204" pitchFamily="34" charset="0"/>
              </a:rPr>
              <a:t>Selling Tracks for customers</a:t>
            </a:r>
            <a:endParaRPr lang="en-IN" b="1" u="sng" dirty="0"/>
          </a:p>
        </p:txBody>
      </p:sp>
      <p:sp>
        <p:nvSpPr>
          <p:cNvPr id="13" name="TextBox 12">
            <a:extLst>
              <a:ext uri="{FF2B5EF4-FFF2-40B4-BE49-F238E27FC236}">
                <a16:creationId xmlns:a16="http://schemas.microsoft.com/office/drawing/2014/main" id="{8D2571A1-F134-31FD-C488-8D6DC82EF56B}"/>
              </a:ext>
            </a:extLst>
          </p:cNvPr>
          <p:cNvSpPr txBox="1"/>
          <p:nvPr/>
        </p:nvSpPr>
        <p:spPr>
          <a:xfrm>
            <a:off x="127819" y="3805084"/>
            <a:ext cx="11877367" cy="2585323"/>
          </a:xfrm>
          <a:prstGeom prst="rect">
            <a:avLst/>
          </a:prstGeom>
          <a:noFill/>
        </p:spPr>
        <p:txBody>
          <a:bodyPr wrap="square">
            <a:spAutoFit/>
          </a:bodyPr>
          <a:lstStyle/>
          <a:p>
            <a:pPr rtl="0" fontAlgn="base">
              <a:spcBef>
                <a:spcPts val="0"/>
              </a:spcBef>
              <a:spcAft>
                <a:spcPts val="0"/>
              </a:spcAft>
              <a:buClr>
                <a:schemeClr val="tx1"/>
              </a:buClr>
              <a:buFont typeface="Arial" panose="020B0604020202020204" pitchFamily="34" charset="0"/>
              <a:buChar cha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visual displays the top selling tracks in USA based on the customers. </a:t>
            </a:r>
          </a:p>
          <a:p>
            <a:pPr rtl="0" fontAlgn="base">
              <a:spcBef>
                <a:spcPts val="0"/>
              </a:spcBef>
              <a:spcAft>
                <a:spcPts val="0"/>
              </a:spcAft>
              <a:buClr>
                <a:schemeClr val="tx1"/>
              </a:buClr>
              <a:buFont typeface="Arial" panose="020B0604020202020204" pitchFamily="34" charset="0"/>
              <a:buChar cha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buFont typeface="Arial" panose="020B0604020202020204" pitchFamily="34" charset="0"/>
              <a:buChar cha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Since there are more customers, we have considered the top 10 customers based on the total sales.</a:t>
            </a:r>
          </a:p>
          <a:p>
            <a:pPr rtl="0" fontAlgn="base">
              <a:spcBef>
                <a:spcPts val="0"/>
              </a:spcBef>
              <a:spcAft>
                <a:spcPts val="0"/>
              </a:spcAft>
              <a:buClr>
                <a:schemeClr val="tx1"/>
              </a:buClr>
              <a:buFont typeface="Arial" panose="020B0604020202020204" pitchFamily="34" charset="0"/>
              <a:buChar cha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buFont typeface="Arial" panose="020B0604020202020204" pitchFamily="34" charset="0"/>
              <a:buChar cha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customer named Wyatt Girard has made the highest purchase of 23.76 for a single track.</a:t>
            </a:r>
          </a:p>
          <a:p>
            <a:pPr rtl="0" fontAlgn="base">
              <a:spcBef>
                <a:spcPts val="0"/>
              </a:spcBef>
              <a:spcAft>
                <a:spcPts val="0"/>
              </a:spcAft>
              <a:buClr>
                <a:schemeClr val="tx1"/>
              </a:buClr>
              <a:buFont typeface="Arial" panose="020B0604020202020204" pitchFamily="34" charset="0"/>
              <a:buChar cha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buFont typeface="Arial" panose="020B0604020202020204" pitchFamily="34" charset="0"/>
              <a:buChar cha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This chart helps us to get an insight of how much revenue has been generated through the purchases made by various customers.</a:t>
            </a:r>
          </a:p>
          <a:p>
            <a:pPr rtl="0" fontAlgn="base">
              <a:spcBef>
                <a:spcPts val="0"/>
              </a:spcBef>
              <a:spcAft>
                <a:spcPts val="0"/>
              </a:spcAft>
              <a:buClr>
                <a:schemeClr val="tx1"/>
              </a:buClr>
              <a:buFont typeface="Arial" panose="020B0604020202020204" pitchFamily="34" charset="0"/>
              <a:buChar cha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Chart 2">
            <a:extLst>
              <a:ext uri="{FF2B5EF4-FFF2-40B4-BE49-F238E27FC236}">
                <a16:creationId xmlns:a16="http://schemas.microsoft.com/office/drawing/2014/main" id="{C98436D5-E49C-DC5A-7630-797E13F4AB9A}"/>
              </a:ext>
            </a:extLst>
          </p:cNvPr>
          <p:cNvGraphicFramePr>
            <a:graphicFrameLocks/>
          </p:cNvGraphicFramePr>
          <p:nvPr>
            <p:extLst>
              <p:ext uri="{D42A27DB-BD31-4B8C-83A1-F6EECF244321}">
                <p14:modId xmlns:p14="http://schemas.microsoft.com/office/powerpoint/2010/main" val="1391788293"/>
              </p:ext>
            </p:extLst>
          </p:nvPr>
        </p:nvGraphicFramePr>
        <p:xfrm>
          <a:off x="2459567" y="697656"/>
          <a:ext cx="60198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32512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FB24-D4F0-0A08-6394-4811BFCC5DF0}"/>
              </a:ext>
            </a:extLst>
          </p:cNvPr>
          <p:cNvSpPr>
            <a:spLocks noGrp="1"/>
          </p:cNvSpPr>
          <p:nvPr>
            <p:ph type="title"/>
          </p:nvPr>
        </p:nvSpPr>
        <p:spPr/>
        <p:txBody>
          <a:bodyPr/>
          <a:lstStyle/>
          <a:p>
            <a:r>
              <a:rPr lang="en-IN" b="1" u="sng" dirty="0">
                <a:solidFill>
                  <a:schemeClr val="tx1"/>
                </a:solidFill>
                <a:latin typeface="Calibri" panose="020F0502020204030204" pitchFamily="34" charset="0"/>
                <a:ea typeface="Calibri" panose="020F0502020204030204" pitchFamily="34" charset="0"/>
                <a:cs typeface="Calibri" panose="020F0502020204030204" pitchFamily="34" charset="0"/>
              </a:rPr>
              <a:t>Agenda</a:t>
            </a:r>
            <a:endParaRPr lang="en-IN" u="sng" dirty="0">
              <a:solidFill>
                <a:schemeClr val="tx1"/>
              </a:solidFill>
            </a:endParaRPr>
          </a:p>
        </p:txBody>
      </p:sp>
      <p:sp>
        <p:nvSpPr>
          <p:cNvPr id="3" name="Content Placeholder 2">
            <a:extLst>
              <a:ext uri="{FF2B5EF4-FFF2-40B4-BE49-F238E27FC236}">
                <a16:creationId xmlns:a16="http://schemas.microsoft.com/office/drawing/2014/main" id="{D8945BC2-9162-673D-878E-D644D9F21FE5}"/>
              </a:ext>
            </a:extLst>
          </p:cNvPr>
          <p:cNvSpPr>
            <a:spLocks noGrp="1"/>
          </p:cNvSpPr>
          <p:nvPr>
            <p:ph idx="1"/>
          </p:nvPr>
        </p:nvSpPr>
        <p:spPr/>
        <p:txBody>
          <a:bodyPr/>
          <a:lstStyle/>
          <a:p>
            <a:r>
              <a:rPr lang="en-US" dirty="0"/>
              <a:t>Problem Statement</a:t>
            </a:r>
          </a:p>
          <a:p>
            <a:endParaRPr lang="en-US" dirty="0"/>
          </a:p>
          <a:p>
            <a:r>
              <a:rPr lang="en-US" dirty="0"/>
              <a:t>Data Description</a:t>
            </a:r>
            <a:br>
              <a:rPr lang="en-US" dirty="0"/>
            </a:br>
            <a:endParaRPr lang="en-US" dirty="0"/>
          </a:p>
          <a:p>
            <a:r>
              <a:rPr lang="en-US" dirty="0"/>
              <a:t>Objective Key Metrics and Visualizations</a:t>
            </a:r>
          </a:p>
          <a:p>
            <a:endParaRPr lang="en-US" dirty="0"/>
          </a:p>
          <a:p>
            <a:r>
              <a:rPr lang="en-US" dirty="0"/>
              <a:t>Subjective Question for Insights</a:t>
            </a:r>
          </a:p>
          <a:p>
            <a:endParaRPr lang="en-IN" dirty="0"/>
          </a:p>
        </p:txBody>
      </p:sp>
    </p:spTree>
    <p:extLst>
      <p:ext uri="{BB962C8B-B14F-4D97-AF65-F5344CB8AC3E}">
        <p14:creationId xmlns:p14="http://schemas.microsoft.com/office/powerpoint/2010/main" val="1434275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3271A-C397-97A8-7564-D8FF4B1A77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C940E8-BF8A-1B58-8392-A34A4FEF1AF5}"/>
              </a:ext>
            </a:extLst>
          </p:cNvPr>
          <p:cNvSpPr>
            <a:spLocks noGrp="1"/>
          </p:cNvSpPr>
          <p:nvPr>
            <p:ph type="title"/>
          </p:nvPr>
        </p:nvSpPr>
        <p:spPr>
          <a:xfrm>
            <a:off x="344129" y="0"/>
            <a:ext cx="9156099" cy="697656"/>
          </a:xfrm>
        </p:spPr>
        <p:txBody>
          <a:bodyPr/>
          <a:lstStyle/>
          <a:p>
            <a:r>
              <a:rPr lang="en-IN" b="1" u="sng" dirty="0">
                <a:solidFill>
                  <a:schemeClr val="bg1"/>
                </a:solidFill>
                <a:latin typeface="Calibri" panose="020F0502020204030204" pitchFamily="34" charset="0"/>
                <a:ea typeface="Calibri" panose="020F0502020204030204" pitchFamily="34" charset="0"/>
                <a:cs typeface="Calibri" panose="020F0502020204030204" pitchFamily="34" charset="0"/>
              </a:rPr>
              <a:t>Purchase Frequency</a:t>
            </a:r>
            <a:endParaRPr lang="en-IN" b="1" u="sng" dirty="0"/>
          </a:p>
        </p:txBody>
      </p:sp>
      <p:sp>
        <p:nvSpPr>
          <p:cNvPr id="13" name="TextBox 12">
            <a:extLst>
              <a:ext uri="{FF2B5EF4-FFF2-40B4-BE49-F238E27FC236}">
                <a16:creationId xmlns:a16="http://schemas.microsoft.com/office/drawing/2014/main" id="{6BCFCDBF-D65E-8D06-13D4-E8F21F6B4C85}"/>
              </a:ext>
            </a:extLst>
          </p:cNvPr>
          <p:cNvSpPr txBox="1"/>
          <p:nvPr/>
        </p:nvSpPr>
        <p:spPr>
          <a:xfrm>
            <a:off x="127819" y="3805084"/>
            <a:ext cx="11877367" cy="2308324"/>
          </a:xfrm>
          <a:prstGeom prst="rect">
            <a:avLst/>
          </a:prstGeom>
          <a:noFill/>
        </p:spPr>
        <p:txBody>
          <a:bodyPr wrap="square">
            <a:spAutoFit/>
          </a:bodyPr>
          <a:lstStyle/>
          <a:p>
            <a:pPr rtl="0" fontAlgn="base">
              <a:spcBef>
                <a:spcPts val="0"/>
              </a:spcBef>
              <a:spcAft>
                <a:spcPts val="0"/>
              </a:spcAft>
              <a:buClr>
                <a:schemeClr val="tx1"/>
              </a:buClr>
              <a:buFont typeface="Arial" panose="020B0604020202020204" pitchFamily="34" charset="0"/>
              <a:buChar cha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visual displays the purchase frequency of customers which is the average amount of days difference that a customer takes to do a new purchase. </a:t>
            </a:r>
          </a:p>
          <a:p>
            <a:pPr rtl="0" fontAlgn="base">
              <a:spcBef>
                <a:spcPts val="0"/>
              </a:spcBef>
              <a:spcAft>
                <a:spcPts val="0"/>
              </a:spcAft>
              <a:buClr>
                <a:schemeClr val="tx1"/>
              </a:buClr>
              <a:buFont typeface="Arial" panose="020B0604020202020204" pitchFamily="34" charset="0"/>
              <a:buChar cha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buFont typeface="Arial" panose="020B0604020202020204" pitchFamily="34" charset="0"/>
              <a:buChar cha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case, customer 1 makes a purchase on an average of every 74 days which is better compared to the customer who places an order every 128 days in average.</a:t>
            </a:r>
          </a:p>
          <a:p>
            <a:pPr rtl="0" fontAlgn="base">
              <a:spcBef>
                <a:spcPts val="0"/>
              </a:spcBef>
              <a:spcAft>
                <a:spcPts val="0"/>
              </a:spcAft>
              <a:buClr>
                <a:schemeClr val="tx1"/>
              </a:buClr>
              <a:buFont typeface="Arial" panose="020B0604020202020204" pitchFamily="34" charset="0"/>
              <a:buChar cha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buFont typeface="Arial" panose="020B0604020202020204" pitchFamily="34" charset="0"/>
              <a:buChar cha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This helps us to determine which customers are active and the customers that are inactive for quite a period of time.</a:t>
            </a:r>
          </a:p>
          <a:p>
            <a:pPr rtl="0" fontAlgn="base">
              <a:spcBef>
                <a:spcPts val="0"/>
              </a:spcBef>
              <a:spcAft>
                <a:spcPts val="0"/>
              </a:spcAft>
              <a:buClr>
                <a:schemeClr val="tx1"/>
              </a:buClr>
              <a:buFont typeface="Arial" panose="020B0604020202020204" pitchFamily="34" charset="0"/>
              <a:buChar cha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Chart 3">
            <a:extLst>
              <a:ext uri="{FF2B5EF4-FFF2-40B4-BE49-F238E27FC236}">
                <a16:creationId xmlns:a16="http://schemas.microsoft.com/office/drawing/2014/main" id="{06DB52AB-796C-A0FA-A24D-CCB60E63FA23}"/>
              </a:ext>
            </a:extLst>
          </p:cNvPr>
          <p:cNvGraphicFramePr>
            <a:graphicFrameLocks/>
          </p:cNvGraphicFramePr>
          <p:nvPr>
            <p:extLst>
              <p:ext uri="{D42A27DB-BD31-4B8C-83A1-F6EECF244321}">
                <p14:modId xmlns:p14="http://schemas.microsoft.com/office/powerpoint/2010/main" val="720409038"/>
              </p:ext>
            </p:extLst>
          </p:nvPr>
        </p:nvGraphicFramePr>
        <p:xfrm>
          <a:off x="2084494" y="1061884"/>
          <a:ext cx="704088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76184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31FCA-C1C5-C72E-56D9-2A94E2BB9F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B824D7-CE5E-5F72-30E1-2C39B91C6D45}"/>
              </a:ext>
            </a:extLst>
          </p:cNvPr>
          <p:cNvSpPr>
            <a:spLocks noGrp="1"/>
          </p:cNvSpPr>
          <p:nvPr>
            <p:ph type="title"/>
          </p:nvPr>
        </p:nvSpPr>
        <p:spPr>
          <a:xfrm>
            <a:off x="344129" y="0"/>
            <a:ext cx="9156099" cy="697656"/>
          </a:xfrm>
        </p:spPr>
        <p:txBody>
          <a:bodyPr/>
          <a:lstStyle/>
          <a:p>
            <a:r>
              <a:rPr lang="en-IN" b="1" u="sng" dirty="0">
                <a:solidFill>
                  <a:schemeClr val="bg1"/>
                </a:solidFill>
                <a:latin typeface="Calibri" panose="020F0502020204030204" pitchFamily="34" charset="0"/>
                <a:ea typeface="Calibri" panose="020F0502020204030204" pitchFamily="34" charset="0"/>
                <a:cs typeface="Calibri" panose="020F0502020204030204" pitchFamily="34" charset="0"/>
              </a:rPr>
              <a:t>Tracks and Genre Count of each Customer</a:t>
            </a:r>
            <a:endParaRPr lang="en-IN" b="1" u="sng" dirty="0"/>
          </a:p>
        </p:txBody>
      </p:sp>
      <p:sp>
        <p:nvSpPr>
          <p:cNvPr id="13" name="TextBox 12">
            <a:extLst>
              <a:ext uri="{FF2B5EF4-FFF2-40B4-BE49-F238E27FC236}">
                <a16:creationId xmlns:a16="http://schemas.microsoft.com/office/drawing/2014/main" id="{7914F4E7-7D7E-53CA-0431-7997C145E068}"/>
              </a:ext>
            </a:extLst>
          </p:cNvPr>
          <p:cNvSpPr txBox="1"/>
          <p:nvPr/>
        </p:nvSpPr>
        <p:spPr>
          <a:xfrm>
            <a:off x="127819" y="3805084"/>
            <a:ext cx="11877367" cy="1754326"/>
          </a:xfrm>
          <a:prstGeom prst="rect">
            <a:avLst/>
          </a:prstGeom>
          <a:noFill/>
        </p:spPr>
        <p:txBody>
          <a:bodyPr wrap="square">
            <a:spAutoFit/>
          </a:bodyPr>
          <a:lstStyle/>
          <a:p>
            <a:pPr rtl="0" fontAlgn="base">
              <a:spcBef>
                <a:spcPts val="0"/>
              </a:spcBef>
              <a:spcAft>
                <a:spcPts val="0"/>
              </a:spcAft>
              <a:buClr>
                <a:schemeClr val="tx1"/>
              </a:buClr>
              <a:buFont typeface="Arial" panose="020B0604020202020204" pitchFamily="34" charset="0"/>
              <a:buChar cha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visual besides shows us the tracks purchased by the customers. It also shows the count of genres associated to those tracks purchased.</a:t>
            </a:r>
          </a:p>
          <a:p>
            <a:pPr rtl="0" fontAlgn="base">
              <a:spcBef>
                <a:spcPts val="0"/>
              </a:spcBef>
              <a:spcAft>
                <a:spcPts val="0"/>
              </a:spcAft>
              <a:buClr>
                <a:schemeClr val="tx1"/>
              </a:buClr>
              <a:buFont typeface="Arial" panose="020B0604020202020204" pitchFamily="34" charset="0"/>
              <a:buChar cha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buFont typeface="Arial" panose="020B0604020202020204" pitchFamily="34" charset="0"/>
              <a:buChar cha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For example, the customer named Jack Smith has purchased 99 tracks from 12 different genres which shows a diversity in the purchase made by Jack Smith.</a:t>
            </a:r>
          </a:p>
          <a:p>
            <a:pPr rtl="0" fontAlgn="base">
              <a:spcBef>
                <a:spcPts val="0"/>
              </a:spcBef>
              <a:spcAft>
                <a:spcPts val="0"/>
              </a:spcAft>
              <a:buClr>
                <a:schemeClr val="tx1"/>
              </a:buClr>
              <a:buFont typeface="Arial" panose="020B0604020202020204" pitchFamily="34" charset="0"/>
              <a:buChar cha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Chart 2">
            <a:extLst>
              <a:ext uri="{FF2B5EF4-FFF2-40B4-BE49-F238E27FC236}">
                <a16:creationId xmlns:a16="http://schemas.microsoft.com/office/drawing/2014/main" id="{840D0FBD-629C-E0B3-5376-495D97588F2A}"/>
              </a:ext>
            </a:extLst>
          </p:cNvPr>
          <p:cNvGraphicFramePr>
            <a:graphicFrameLocks/>
          </p:cNvGraphicFramePr>
          <p:nvPr>
            <p:extLst>
              <p:ext uri="{D42A27DB-BD31-4B8C-83A1-F6EECF244321}">
                <p14:modId xmlns:p14="http://schemas.microsoft.com/office/powerpoint/2010/main" val="3466795381"/>
              </p:ext>
            </p:extLst>
          </p:nvPr>
        </p:nvGraphicFramePr>
        <p:xfrm>
          <a:off x="3190868" y="1061884"/>
          <a:ext cx="630936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5581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BC62E-B352-1DDE-8E4D-33DE034CB5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9D5639-18F4-7E45-9EBF-F28AA413BBCF}"/>
              </a:ext>
            </a:extLst>
          </p:cNvPr>
          <p:cNvSpPr>
            <a:spLocks noGrp="1"/>
          </p:cNvSpPr>
          <p:nvPr>
            <p:ph type="title"/>
          </p:nvPr>
        </p:nvSpPr>
        <p:spPr>
          <a:xfrm>
            <a:off x="344129" y="0"/>
            <a:ext cx="9156099" cy="697656"/>
          </a:xfrm>
        </p:spPr>
        <p:txBody>
          <a:bodyPr/>
          <a:lstStyle/>
          <a:p>
            <a:r>
              <a:rPr lang="en-IN" b="1" u="sng" dirty="0">
                <a:solidFill>
                  <a:schemeClr val="bg1"/>
                </a:solidFill>
                <a:latin typeface="Calibri" panose="020F0502020204030204" pitchFamily="34" charset="0"/>
                <a:ea typeface="Calibri" panose="020F0502020204030204" pitchFamily="34" charset="0"/>
                <a:cs typeface="Calibri" panose="020F0502020204030204" pitchFamily="34" charset="0"/>
              </a:rPr>
              <a:t>Customer Churn Rate</a:t>
            </a:r>
            <a:endParaRPr lang="en-IN" b="1" u="sng" dirty="0"/>
          </a:p>
        </p:txBody>
      </p:sp>
      <p:sp>
        <p:nvSpPr>
          <p:cNvPr id="13" name="TextBox 12">
            <a:extLst>
              <a:ext uri="{FF2B5EF4-FFF2-40B4-BE49-F238E27FC236}">
                <a16:creationId xmlns:a16="http://schemas.microsoft.com/office/drawing/2014/main" id="{2A4BFB7E-323A-1A56-EA2B-B9436CC11F15}"/>
              </a:ext>
            </a:extLst>
          </p:cNvPr>
          <p:cNvSpPr txBox="1"/>
          <p:nvPr/>
        </p:nvSpPr>
        <p:spPr>
          <a:xfrm>
            <a:off x="127819" y="3805084"/>
            <a:ext cx="11877367" cy="2862322"/>
          </a:xfrm>
          <a:prstGeom prst="rect">
            <a:avLst/>
          </a:prstGeom>
          <a:noFill/>
        </p:spPr>
        <p:txBody>
          <a:bodyPr wrap="square">
            <a:spAutoFit/>
          </a:bodyPr>
          <a:lstStyle/>
          <a:p>
            <a:pPr rtl="0" fontAlgn="base">
              <a:spcBef>
                <a:spcPts val="0"/>
              </a:spcBef>
              <a:spcAft>
                <a:spcPts val="0"/>
              </a:spcAft>
              <a:buClr>
                <a:schemeClr val="tx1"/>
              </a:buClr>
              <a:buFont typeface="Arial" panose="020B0604020202020204" pitchFamily="34" charset="0"/>
              <a:buChar cha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customer is considered to be a churned customer if they have not made any purchase in the last 6 months.</a:t>
            </a:r>
          </a:p>
          <a:p>
            <a:pPr rtl="0" fontAlgn="base">
              <a:spcBef>
                <a:spcPts val="0"/>
              </a:spcBef>
              <a:spcAft>
                <a:spcPts val="0"/>
              </a:spcAft>
              <a:buClr>
                <a:schemeClr val="tx1"/>
              </a:buClr>
              <a:buFont typeface="Arial" panose="020B0604020202020204" pitchFamily="34" charset="0"/>
              <a:buChar cha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buFont typeface="Arial" panose="020B0604020202020204" pitchFamily="34" charset="0"/>
              <a:buChar cha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Total Number of customers = 59</a:t>
            </a:r>
          </a:p>
          <a:p>
            <a:pPr rtl="0" fontAlgn="base">
              <a:spcBef>
                <a:spcPts val="0"/>
              </a:spcBef>
              <a:spcAft>
                <a:spcPts val="0"/>
              </a:spcAft>
              <a:buClr>
                <a:schemeClr val="tx1"/>
              </a:buClr>
              <a:buFont typeface="Arial" panose="020B0604020202020204" pitchFamily="34" charset="0"/>
              <a:buChar cha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buFont typeface="Arial" panose="020B0604020202020204" pitchFamily="34" charset="0"/>
              <a:buChar cha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Churned customers = 17</a:t>
            </a:r>
          </a:p>
          <a:p>
            <a:pPr rtl="0" fontAlgn="base">
              <a:spcBef>
                <a:spcPts val="0"/>
              </a:spcBef>
              <a:spcAft>
                <a:spcPts val="0"/>
              </a:spcAft>
              <a:buClr>
                <a:schemeClr val="tx1"/>
              </a:buClr>
              <a:buFont typeface="Arial" panose="020B0604020202020204" pitchFamily="34" charset="0"/>
              <a:buChar cha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buFont typeface="Arial" panose="020B0604020202020204" pitchFamily="34" charset="0"/>
              <a:buChar cha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 Churn Rate = 17 / 59 = 29%</a:t>
            </a:r>
          </a:p>
          <a:p>
            <a:pPr rtl="0" fontAlgn="base">
              <a:spcBef>
                <a:spcPts val="0"/>
              </a:spcBef>
              <a:spcAft>
                <a:spcPts val="0"/>
              </a:spcAft>
              <a:buClr>
                <a:schemeClr val="tx1"/>
              </a:buClr>
              <a:buFont typeface="Arial" panose="020B0604020202020204" pitchFamily="34" charset="0"/>
              <a:buChar cha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buFont typeface="Arial" panose="020B0604020202020204" pitchFamily="34" charset="0"/>
              <a:buChar cha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customer churn rate implies that almost 2 in every 7 customers are inactive or churned.</a:t>
            </a:r>
          </a:p>
          <a:p>
            <a:pPr rtl="0" fontAlgn="base">
              <a:spcBef>
                <a:spcPts val="0"/>
              </a:spcBef>
              <a:spcAft>
                <a:spcPts val="0"/>
              </a:spcAft>
              <a:buClr>
                <a:schemeClr val="tx1"/>
              </a:buClr>
              <a:buFont typeface="Arial" panose="020B0604020202020204" pitchFamily="34" charset="0"/>
              <a:buChar cha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Chart 3">
            <a:extLst>
              <a:ext uri="{FF2B5EF4-FFF2-40B4-BE49-F238E27FC236}">
                <a16:creationId xmlns:a16="http://schemas.microsoft.com/office/drawing/2014/main" id="{4B1175AD-0F91-F4AD-6A7E-8AF28A7464B7}"/>
              </a:ext>
            </a:extLst>
          </p:cNvPr>
          <p:cNvGraphicFramePr>
            <a:graphicFrameLocks/>
          </p:cNvGraphicFramePr>
          <p:nvPr>
            <p:extLst>
              <p:ext uri="{D42A27DB-BD31-4B8C-83A1-F6EECF244321}">
                <p14:modId xmlns:p14="http://schemas.microsoft.com/office/powerpoint/2010/main" val="784986385"/>
              </p:ext>
            </p:extLst>
          </p:nvPr>
        </p:nvGraphicFramePr>
        <p:xfrm>
          <a:off x="4922178" y="87977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7904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0A69-F638-8A01-EA8A-6F74AC81E9C3}"/>
              </a:ext>
            </a:extLst>
          </p:cNvPr>
          <p:cNvSpPr>
            <a:spLocks noGrp="1"/>
          </p:cNvSpPr>
          <p:nvPr>
            <p:ph type="title"/>
          </p:nvPr>
        </p:nvSpPr>
        <p:spPr>
          <a:xfrm>
            <a:off x="2661178" y="2857251"/>
            <a:ext cx="9404723" cy="1400530"/>
          </a:xfrm>
        </p:spPr>
        <p:txBody>
          <a:bodyPr/>
          <a:lstStyle/>
          <a:p>
            <a:r>
              <a:rPr lang="en-IN" sz="4400" b="1" u="sng" dirty="0">
                <a:solidFill>
                  <a:schemeClr val="bg1"/>
                </a:solidFill>
              </a:rPr>
              <a:t>SUBJECTIVE ANALYSIS</a:t>
            </a:r>
            <a:endParaRPr lang="en-IN" b="1" u="sng" dirty="0"/>
          </a:p>
        </p:txBody>
      </p:sp>
    </p:spTree>
    <p:extLst>
      <p:ext uri="{BB962C8B-B14F-4D97-AF65-F5344CB8AC3E}">
        <p14:creationId xmlns:p14="http://schemas.microsoft.com/office/powerpoint/2010/main" val="240002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90549-4552-6F82-705F-8C68D1DCAA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F0EFDE-25E8-7E0A-67C3-6D59678E7FFE}"/>
              </a:ext>
            </a:extLst>
          </p:cNvPr>
          <p:cNvSpPr>
            <a:spLocks noGrp="1"/>
          </p:cNvSpPr>
          <p:nvPr>
            <p:ph type="title"/>
          </p:nvPr>
        </p:nvSpPr>
        <p:spPr>
          <a:xfrm>
            <a:off x="344129" y="-1"/>
            <a:ext cx="9156099" cy="1354667"/>
          </a:xfrm>
        </p:spPr>
        <p:txBody>
          <a:bodyPr/>
          <a:lstStyle/>
          <a:p>
            <a:r>
              <a:rPr lang="en-IN" sz="4400" b="1" dirty="0">
                <a:solidFill>
                  <a:schemeClr val="bg1"/>
                </a:solidFill>
                <a:latin typeface="Calibri" panose="020F0502020204030204" pitchFamily="34" charset="0"/>
                <a:ea typeface="Calibri" panose="020F0502020204030204" pitchFamily="34" charset="0"/>
                <a:cs typeface="Calibri" panose="020F0502020204030204" pitchFamily="34" charset="0"/>
              </a:rPr>
              <a:t>Recommendations based on Genre </a:t>
            </a:r>
            <a:br>
              <a:rPr lang="en-IN" sz="4400" b="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IN" sz="4400" b="1" dirty="0">
                <a:solidFill>
                  <a:schemeClr val="bg1"/>
                </a:solidFill>
                <a:latin typeface="Calibri" panose="020F0502020204030204" pitchFamily="34" charset="0"/>
                <a:ea typeface="Calibri" panose="020F0502020204030204" pitchFamily="34" charset="0"/>
                <a:cs typeface="Calibri" panose="020F0502020204030204" pitchFamily="34" charset="0"/>
              </a:rPr>
              <a:t>Sales Analysis  in USA</a:t>
            </a:r>
            <a:endParaRPr lang="en-IN" b="1" u="sng" dirty="0"/>
          </a:p>
        </p:txBody>
      </p:sp>
      <p:sp>
        <p:nvSpPr>
          <p:cNvPr id="13" name="TextBox 12">
            <a:extLst>
              <a:ext uri="{FF2B5EF4-FFF2-40B4-BE49-F238E27FC236}">
                <a16:creationId xmlns:a16="http://schemas.microsoft.com/office/drawing/2014/main" id="{3632938C-AE3D-EB06-93FC-13EF26AD5F56}"/>
              </a:ext>
            </a:extLst>
          </p:cNvPr>
          <p:cNvSpPr txBox="1"/>
          <p:nvPr/>
        </p:nvSpPr>
        <p:spPr>
          <a:xfrm>
            <a:off x="127820" y="4247534"/>
            <a:ext cx="11798710" cy="2308324"/>
          </a:xfrm>
          <a:prstGeom prst="rect">
            <a:avLst/>
          </a:prstGeom>
          <a:noFill/>
        </p:spPr>
        <p:txBody>
          <a:bodyPr wrap="square">
            <a:spAutoFit/>
          </a:bodyPr>
          <a:lstStyle/>
          <a:p>
            <a:pPr rtl="0" fontAlgn="base">
              <a:spcBef>
                <a:spcPts val="0"/>
              </a:spcBef>
              <a:spcAft>
                <a:spcPts val="0"/>
              </a:spcAft>
              <a:buClr>
                <a:schemeClr val="tx1"/>
              </a:buClr>
            </a:pPr>
            <a:r>
              <a:rPr lang="en-US" dirty="0">
                <a:latin typeface="Calibri" panose="020F0502020204030204" pitchFamily="34" charset="0"/>
                <a:ea typeface="Calibri" panose="020F0502020204030204" pitchFamily="34" charset="0"/>
                <a:cs typeface="Calibri" panose="020F0502020204030204" pitchFamily="34" charset="0"/>
              </a:rPr>
              <a:t>1.</a:t>
            </a: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Rock: </a:t>
            </a:r>
          </a:p>
          <a:p>
            <a:pPr rtl="0" fontAlgn="base">
              <a:spcBef>
                <a:spcPts val="0"/>
              </a:spcBef>
              <a:spcAft>
                <a:spcPts val="0"/>
              </a:spcAft>
              <a:buClr>
                <a:schemeClr val="tx1"/>
              </a:buClr>
              <a:buFont typeface="Arial" panose="020B0604020202020204" pitchFamily="34" charset="0"/>
              <a:buChar cha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list is dominated by rock albums, which have many entries and strong sales. This indicates a large and devoted following, most likely as a result of the genre's enduring appeal in American society.</a:t>
            </a:r>
          </a:p>
          <a:p>
            <a:pPr rtl="0" fontAlgn="base">
              <a:spcBef>
                <a:spcPts val="0"/>
              </a:spcBef>
              <a:spcAft>
                <a:spcPts val="0"/>
              </a:spcAft>
              <a:buClr>
                <a:schemeClr val="tx1"/>
              </a:buClr>
              <a:buFont typeface="Arial" panose="020B0604020202020204" pitchFamily="34" charset="0"/>
              <a:buChar cha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2.R&amp;B / Soul: </a:t>
            </a:r>
          </a:p>
          <a:p>
            <a:pPr rtl="0" fontAlgn="base">
              <a:spcBef>
                <a:spcPts val="0"/>
              </a:spcBef>
              <a:spcAft>
                <a:spcPts val="0"/>
              </a:spcAft>
              <a:buClr>
                <a:schemeClr val="tx1"/>
              </a:buClr>
              <a:buFont typeface="Arial" panose="020B0604020202020204" pitchFamily="34" charset="0"/>
              <a:buChar cha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Strong cultural significance may be the reason for this genre's great sales, as evidenced by the top album, particularly in areas with deep historical connections to the growth of R&amp;B and Soul.</a:t>
            </a:r>
          </a:p>
          <a:p>
            <a:pPr rtl="0" fontAlgn="base">
              <a:spcBef>
                <a:spcPts val="0"/>
              </a:spcBef>
              <a:spcAft>
                <a:spcPts val="0"/>
              </a:spcAft>
              <a:buClr>
                <a:schemeClr val="tx1"/>
              </a:buClr>
              <a:buFont typeface="Arial" panose="020B0604020202020204" pitchFamily="34" charset="0"/>
              <a:buChar cha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Chart 2">
            <a:extLst>
              <a:ext uri="{FF2B5EF4-FFF2-40B4-BE49-F238E27FC236}">
                <a16:creationId xmlns:a16="http://schemas.microsoft.com/office/drawing/2014/main" id="{801E2CD1-C15F-E47F-0977-FCE51AD3C6FE}"/>
              </a:ext>
            </a:extLst>
          </p:cNvPr>
          <p:cNvGraphicFramePr>
            <a:graphicFrameLocks/>
          </p:cNvGraphicFramePr>
          <p:nvPr>
            <p:extLst>
              <p:ext uri="{D42A27DB-BD31-4B8C-83A1-F6EECF244321}">
                <p14:modId xmlns:p14="http://schemas.microsoft.com/office/powerpoint/2010/main" val="351350108"/>
              </p:ext>
            </p:extLst>
          </p:nvPr>
        </p:nvGraphicFramePr>
        <p:xfrm>
          <a:off x="3618271" y="1302776"/>
          <a:ext cx="6752366" cy="26153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987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6CD97-8551-50CC-283F-3FA93D7B17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ACBC8A-197B-E4A5-8AE5-E9BA7E859FB1}"/>
              </a:ext>
            </a:extLst>
          </p:cNvPr>
          <p:cNvSpPr>
            <a:spLocks noGrp="1"/>
          </p:cNvSpPr>
          <p:nvPr>
            <p:ph type="title"/>
          </p:nvPr>
        </p:nvSpPr>
        <p:spPr>
          <a:xfrm>
            <a:off x="344129" y="-1"/>
            <a:ext cx="9156099" cy="1354667"/>
          </a:xfrm>
        </p:spPr>
        <p:txBody>
          <a:bodyPr/>
          <a:lstStyle/>
          <a:p>
            <a:r>
              <a:rPr lang="en-IN" sz="4400" b="1" dirty="0">
                <a:solidFill>
                  <a:schemeClr val="bg1"/>
                </a:solidFill>
                <a:latin typeface="Calibri" panose="020F0502020204030204" pitchFamily="34" charset="0"/>
                <a:ea typeface="Calibri" panose="020F0502020204030204" pitchFamily="34" charset="0"/>
                <a:cs typeface="Calibri" panose="020F0502020204030204" pitchFamily="34" charset="0"/>
              </a:rPr>
              <a:t>Recommendations based on Genre </a:t>
            </a:r>
            <a:br>
              <a:rPr lang="en-IN" sz="4400" b="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IN" sz="4400" b="1" dirty="0">
                <a:solidFill>
                  <a:schemeClr val="bg1"/>
                </a:solidFill>
                <a:latin typeface="Calibri" panose="020F0502020204030204" pitchFamily="34" charset="0"/>
                <a:ea typeface="Calibri" panose="020F0502020204030204" pitchFamily="34" charset="0"/>
                <a:cs typeface="Calibri" panose="020F0502020204030204" pitchFamily="34" charset="0"/>
              </a:rPr>
              <a:t>Sales Analysis  in USA</a:t>
            </a:r>
            <a:endParaRPr lang="en-IN" b="1" u="sng" dirty="0"/>
          </a:p>
        </p:txBody>
      </p:sp>
      <p:sp>
        <p:nvSpPr>
          <p:cNvPr id="13" name="TextBox 12">
            <a:extLst>
              <a:ext uri="{FF2B5EF4-FFF2-40B4-BE49-F238E27FC236}">
                <a16:creationId xmlns:a16="http://schemas.microsoft.com/office/drawing/2014/main" id="{5783470D-8E3E-04B1-CF36-43DEBC0E412B}"/>
              </a:ext>
            </a:extLst>
          </p:cNvPr>
          <p:cNvSpPr txBox="1"/>
          <p:nvPr/>
        </p:nvSpPr>
        <p:spPr>
          <a:xfrm>
            <a:off x="196645" y="2136338"/>
            <a:ext cx="11798710" cy="2585323"/>
          </a:xfrm>
          <a:prstGeom prst="rect">
            <a:avLst/>
          </a:prstGeom>
          <a:noFill/>
        </p:spPr>
        <p:txBody>
          <a:bodyPr wrap="square">
            <a:spAutoFit/>
          </a:bodyPr>
          <a:lstStyle/>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 Hip Hop / Rap or Blues: </a:t>
            </a: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genres of hip hop, rap, and blues have devoted but specialized fan bases. </a:t>
            </a: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1. Hip Hop/Rap is especially popular among younger audiences and urban areas, where the genre often addresses themes relevant to modern life and youth culture. </a:t>
            </a: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2. Blues, on the other hand, appeals to audiences interested in traditional American music roots, particularly in regions with historic ties to the genre.</a:t>
            </a:r>
          </a:p>
          <a:p>
            <a:pPr rtl="0" fontAlgn="base">
              <a:spcBef>
                <a:spcPts val="0"/>
              </a:spcBef>
              <a:spcAft>
                <a:spcPts val="0"/>
              </a:spcAft>
              <a:buClr>
                <a:schemeClr val="tx1"/>
              </a:buCl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Hence, the three albums recommended based on the Genre Sales Analysis are [Rock], [R&amp;B/Soul], [Hip Hop/Rap or Blues].</a:t>
            </a:r>
          </a:p>
          <a:p>
            <a:pPr rtl="0" fontAlgn="base">
              <a:spcBef>
                <a:spcPts val="0"/>
              </a:spcBef>
              <a:spcAft>
                <a:spcPts val="0"/>
              </a:spcAft>
              <a:buClr>
                <a:schemeClr val="tx1"/>
              </a:buCl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9407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6AF9F-7917-B138-5517-2C8D4619E8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CDD79A-2F08-F273-6730-5E6146401F91}"/>
              </a:ext>
            </a:extLst>
          </p:cNvPr>
          <p:cNvSpPr>
            <a:spLocks noGrp="1"/>
          </p:cNvSpPr>
          <p:nvPr>
            <p:ph type="title"/>
          </p:nvPr>
        </p:nvSpPr>
        <p:spPr>
          <a:xfrm>
            <a:off x="344129" y="-1"/>
            <a:ext cx="9156099" cy="1354667"/>
          </a:xfrm>
        </p:spPr>
        <p:txBody>
          <a:bodyPr/>
          <a:lstStyle/>
          <a:p>
            <a:r>
              <a:rPr lang="en-IN" b="1" u="sng" dirty="0">
                <a:solidFill>
                  <a:schemeClr val="bg1"/>
                </a:solidFill>
                <a:latin typeface="Calibri" panose="020F0502020204030204" pitchFamily="34" charset="0"/>
                <a:ea typeface="Calibri" panose="020F0502020204030204" pitchFamily="34" charset="0"/>
                <a:cs typeface="Calibri" panose="020F0502020204030204" pitchFamily="34" charset="0"/>
              </a:rPr>
              <a:t>Famous Genres in countries other than USA</a:t>
            </a:r>
            <a:endParaRPr lang="en-IN" b="1" u="sng" dirty="0"/>
          </a:p>
        </p:txBody>
      </p:sp>
      <p:sp>
        <p:nvSpPr>
          <p:cNvPr id="13" name="TextBox 12">
            <a:extLst>
              <a:ext uri="{FF2B5EF4-FFF2-40B4-BE49-F238E27FC236}">
                <a16:creationId xmlns:a16="http://schemas.microsoft.com/office/drawing/2014/main" id="{751B28A7-0883-C9CA-80C6-54FC2FF54E49}"/>
              </a:ext>
            </a:extLst>
          </p:cNvPr>
          <p:cNvSpPr txBox="1"/>
          <p:nvPr/>
        </p:nvSpPr>
        <p:spPr>
          <a:xfrm>
            <a:off x="344129" y="5235138"/>
            <a:ext cx="11798710" cy="1477328"/>
          </a:xfrm>
          <a:prstGeom prst="rect">
            <a:avLst/>
          </a:prstGeom>
          <a:noFill/>
        </p:spPr>
        <p:txBody>
          <a:bodyPr wrap="square">
            <a:spAutoFit/>
          </a:bodyPr>
          <a:lstStyle/>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can observe some similarities in terms of famous genres in countries other than USA vs USA. </a:t>
            </a:r>
          </a:p>
          <a:p>
            <a:pPr rtl="0" fontAlgn="base">
              <a:spcBef>
                <a:spcPts val="0"/>
              </a:spcBef>
              <a:spcAft>
                <a:spcPts val="0"/>
              </a:spcAft>
              <a:buClr>
                <a:schemeClr val="tx1"/>
              </a:buCl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both the cases, we can observe that Rock is the most famous Genre. The 2nd and 3rd places are interchanged in case of countries other than USA. Metal is the second popular genre in countries other than USA, followed by Alternative &amp; Punk.</a:t>
            </a:r>
          </a:p>
          <a:p>
            <a:pPr rtl="0" fontAlgn="base">
              <a:spcBef>
                <a:spcPts val="0"/>
              </a:spcBef>
              <a:spcAft>
                <a:spcPts val="0"/>
              </a:spcAft>
              <a:buClr>
                <a:schemeClr val="tx1"/>
              </a:buCl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Chart 2">
            <a:extLst>
              <a:ext uri="{FF2B5EF4-FFF2-40B4-BE49-F238E27FC236}">
                <a16:creationId xmlns:a16="http://schemas.microsoft.com/office/drawing/2014/main" id="{85411D28-0139-B741-6A56-70B9D1587460}"/>
              </a:ext>
            </a:extLst>
          </p:cNvPr>
          <p:cNvGraphicFramePr>
            <a:graphicFrameLocks/>
          </p:cNvGraphicFramePr>
          <p:nvPr>
            <p:extLst>
              <p:ext uri="{D42A27DB-BD31-4B8C-83A1-F6EECF244321}">
                <p14:modId xmlns:p14="http://schemas.microsoft.com/office/powerpoint/2010/main" val="3308496135"/>
              </p:ext>
            </p:extLst>
          </p:nvPr>
        </p:nvGraphicFramePr>
        <p:xfrm>
          <a:off x="344129" y="1611207"/>
          <a:ext cx="4800600" cy="27889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6EFEC704-4D8E-6A4B-30BD-A89036EAC05C}"/>
              </a:ext>
            </a:extLst>
          </p:cNvPr>
          <p:cNvGraphicFramePr>
            <a:graphicFrameLocks/>
          </p:cNvGraphicFramePr>
          <p:nvPr>
            <p:extLst>
              <p:ext uri="{D42A27DB-BD31-4B8C-83A1-F6EECF244321}">
                <p14:modId xmlns:p14="http://schemas.microsoft.com/office/powerpoint/2010/main" val="321738305"/>
              </p:ext>
            </p:extLst>
          </p:nvPr>
        </p:nvGraphicFramePr>
        <p:xfrm>
          <a:off x="5570820" y="1684238"/>
          <a:ext cx="565404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81894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F9463-C8F0-198F-FCE7-3282583551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827C0A-15CA-65DA-CCCF-DFFEC3556004}"/>
              </a:ext>
            </a:extLst>
          </p:cNvPr>
          <p:cNvSpPr>
            <a:spLocks noGrp="1"/>
          </p:cNvSpPr>
          <p:nvPr>
            <p:ph type="title"/>
          </p:nvPr>
        </p:nvSpPr>
        <p:spPr>
          <a:xfrm>
            <a:off x="344129" y="-1"/>
            <a:ext cx="9156099" cy="1354667"/>
          </a:xfrm>
        </p:spPr>
        <p:txBody>
          <a:bodyPr/>
          <a:lstStyle/>
          <a:p>
            <a:r>
              <a:rPr lang="en-IN" b="1" u="sng" dirty="0">
                <a:solidFill>
                  <a:schemeClr val="bg1"/>
                </a:solidFill>
                <a:latin typeface="Calibri" panose="020F0502020204030204" pitchFamily="34" charset="0"/>
                <a:ea typeface="Calibri" panose="020F0502020204030204" pitchFamily="34" charset="0"/>
                <a:cs typeface="Calibri" panose="020F0502020204030204" pitchFamily="34" charset="0"/>
              </a:rPr>
              <a:t>Top 10 Customers with Highest Revenues</a:t>
            </a:r>
            <a:endParaRPr lang="en-IN" b="1" u="sng" dirty="0"/>
          </a:p>
        </p:txBody>
      </p:sp>
      <p:sp>
        <p:nvSpPr>
          <p:cNvPr id="13" name="TextBox 12">
            <a:extLst>
              <a:ext uri="{FF2B5EF4-FFF2-40B4-BE49-F238E27FC236}">
                <a16:creationId xmlns:a16="http://schemas.microsoft.com/office/drawing/2014/main" id="{B604D32B-0FCD-DC99-1BA7-359ECC9CA660}"/>
              </a:ext>
            </a:extLst>
          </p:cNvPr>
          <p:cNvSpPr txBox="1"/>
          <p:nvPr/>
        </p:nvSpPr>
        <p:spPr>
          <a:xfrm>
            <a:off x="344129" y="4732239"/>
            <a:ext cx="11798710" cy="2031325"/>
          </a:xfrm>
          <a:prstGeom prst="rect">
            <a:avLst/>
          </a:prstGeom>
          <a:noFill/>
        </p:spPr>
        <p:txBody>
          <a:bodyPr wrap="square">
            <a:spAutoFit/>
          </a:bodyPr>
          <a:lstStyle/>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top 10 customers with highest revenues across the world is being displayed in the visual on the left.</a:t>
            </a:r>
          </a:p>
          <a:p>
            <a:pPr rtl="0" fontAlgn="base">
              <a:spcBef>
                <a:spcPts val="0"/>
              </a:spcBef>
              <a:spcAft>
                <a:spcPts val="0"/>
              </a:spcAft>
              <a:buClr>
                <a:schemeClr val="tx1"/>
              </a:buCl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light green bar specifies the total spent by the customer.</a:t>
            </a:r>
          </a:p>
          <a:p>
            <a:pPr rtl="0" fontAlgn="base">
              <a:spcBef>
                <a:spcPts val="0"/>
              </a:spcBef>
              <a:spcAft>
                <a:spcPts val="0"/>
              </a:spcAft>
              <a:buClr>
                <a:schemeClr val="tx1"/>
              </a:buCl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yellow bar represents the count of tracks sold.</a:t>
            </a:r>
          </a:p>
          <a:p>
            <a:pPr rtl="0" fontAlgn="base">
              <a:spcBef>
                <a:spcPts val="0"/>
              </a:spcBef>
              <a:spcAft>
                <a:spcPts val="0"/>
              </a:spcAft>
              <a:buClr>
                <a:schemeClr val="tx1"/>
              </a:buCl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This data can help us understand the purchasing pattern of the customers</a:t>
            </a:r>
          </a:p>
        </p:txBody>
      </p:sp>
      <p:graphicFrame>
        <p:nvGraphicFramePr>
          <p:cNvPr id="7" name="Chart 6">
            <a:extLst>
              <a:ext uri="{FF2B5EF4-FFF2-40B4-BE49-F238E27FC236}">
                <a16:creationId xmlns:a16="http://schemas.microsoft.com/office/drawing/2014/main" id="{484BA2E5-31A0-76F6-FE04-6597F9577E31}"/>
              </a:ext>
            </a:extLst>
          </p:cNvPr>
          <p:cNvGraphicFramePr>
            <a:graphicFrameLocks/>
          </p:cNvGraphicFramePr>
          <p:nvPr>
            <p:extLst>
              <p:ext uri="{D42A27DB-BD31-4B8C-83A1-F6EECF244321}">
                <p14:modId xmlns:p14="http://schemas.microsoft.com/office/powerpoint/2010/main" val="3628273993"/>
              </p:ext>
            </p:extLst>
          </p:nvPr>
        </p:nvGraphicFramePr>
        <p:xfrm>
          <a:off x="1453726" y="1380694"/>
          <a:ext cx="528828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08289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283B6-128D-4796-85BF-2069D55DDA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B9140E-34E4-5999-2393-1F29C2ECE28C}"/>
              </a:ext>
            </a:extLst>
          </p:cNvPr>
          <p:cNvSpPr>
            <a:spLocks noGrp="1"/>
          </p:cNvSpPr>
          <p:nvPr>
            <p:ph type="title"/>
          </p:nvPr>
        </p:nvSpPr>
        <p:spPr>
          <a:xfrm>
            <a:off x="344129" y="-1"/>
            <a:ext cx="9156099" cy="1354667"/>
          </a:xfrm>
        </p:spPr>
        <p:txBody>
          <a:bodyPr/>
          <a:lstStyle/>
          <a:p>
            <a:r>
              <a:rPr lang="en-IN" b="1" u="sng" dirty="0">
                <a:solidFill>
                  <a:schemeClr val="bg1"/>
                </a:solidFill>
                <a:latin typeface="Calibri" panose="020F0502020204030204" pitchFamily="34" charset="0"/>
                <a:ea typeface="Calibri" panose="020F0502020204030204" pitchFamily="34" charset="0"/>
                <a:cs typeface="Calibri" panose="020F0502020204030204" pitchFamily="34" charset="0"/>
              </a:rPr>
              <a:t>Product Affinity Analysis</a:t>
            </a:r>
            <a:endParaRPr lang="en-IN" b="1" u="sng" dirty="0"/>
          </a:p>
        </p:txBody>
      </p:sp>
      <p:sp>
        <p:nvSpPr>
          <p:cNvPr id="13" name="TextBox 12">
            <a:extLst>
              <a:ext uri="{FF2B5EF4-FFF2-40B4-BE49-F238E27FC236}">
                <a16:creationId xmlns:a16="http://schemas.microsoft.com/office/drawing/2014/main" id="{38A9384F-9A0F-394A-49CD-309A5259B0D3}"/>
              </a:ext>
            </a:extLst>
          </p:cNvPr>
          <p:cNvSpPr txBox="1"/>
          <p:nvPr/>
        </p:nvSpPr>
        <p:spPr>
          <a:xfrm>
            <a:off x="196645" y="4071839"/>
            <a:ext cx="11798710" cy="2308324"/>
          </a:xfrm>
          <a:prstGeom prst="rect">
            <a:avLst/>
          </a:prstGeom>
          <a:noFill/>
        </p:spPr>
        <p:txBody>
          <a:bodyPr wrap="square">
            <a:spAutoFit/>
          </a:bodyPr>
          <a:lstStyle/>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Common Genres:</a:t>
            </a: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All three considered customers favor Rock and Metal genres, indicating a shared preference for these types of music.</a:t>
            </a: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Product Recommendations: </a:t>
            </a: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Suggesting related genres (such as Blues or Alternative) or introducing musicians inside Rock and Metal may work well for clients like Frank who buy a lot of this genre.</a:t>
            </a: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Cross-Selling Initiatives:</a:t>
            </a: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Since rock, metal, and alternative and punk music are always in style, make customized playlists for every client that feature their best songs.</a:t>
            </a:r>
          </a:p>
        </p:txBody>
      </p:sp>
      <p:graphicFrame>
        <p:nvGraphicFramePr>
          <p:cNvPr id="5" name="Chart 4">
            <a:extLst>
              <a:ext uri="{FF2B5EF4-FFF2-40B4-BE49-F238E27FC236}">
                <a16:creationId xmlns:a16="http://schemas.microsoft.com/office/drawing/2014/main" id="{6D1FEA92-5374-26E8-D637-B86348108A49}"/>
              </a:ext>
            </a:extLst>
          </p:cNvPr>
          <p:cNvGraphicFramePr>
            <a:graphicFrameLocks/>
          </p:cNvGraphicFramePr>
          <p:nvPr>
            <p:extLst>
              <p:ext uri="{D42A27DB-BD31-4B8C-83A1-F6EECF244321}">
                <p14:modId xmlns:p14="http://schemas.microsoft.com/office/powerpoint/2010/main" val="1382116987"/>
              </p:ext>
            </p:extLst>
          </p:nvPr>
        </p:nvGraphicFramePr>
        <p:xfrm>
          <a:off x="2137068" y="990600"/>
          <a:ext cx="557022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9752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CE608-B690-6533-2BC6-557AD28D12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F85EA9-2B1D-CA5E-3C25-B591051B9175}"/>
              </a:ext>
            </a:extLst>
          </p:cNvPr>
          <p:cNvSpPr>
            <a:spLocks noGrp="1"/>
          </p:cNvSpPr>
          <p:nvPr>
            <p:ph type="title"/>
          </p:nvPr>
        </p:nvSpPr>
        <p:spPr>
          <a:xfrm>
            <a:off x="344129" y="-1"/>
            <a:ext cx="9156099" cy="1354667"/>
          </a:xfrm>
        </p:spPr>
        <p:txBody>
          <a:bodyPr/>
          <a:lstStyle/>
          <a:p>
            <a:r>
              <a:rPr lang="en-IN" b="1" u="sng" dirty="0">
                <a:solidFill>
                  <a:schemeClr val="bg1"/>
                </a:solidFill>
                <a:latin typeface="Calibri" panose="020F0502020204030204" pitchFamily="34" charset="0"/>
                <a:ea typeface="Calibri" panose="020F0502020204030204" pitchFamily="34" charset="0"/>
                <a:cs typeface="Calibri" panose="020F0502020204030204" pitchFamily="34" charset="0"/>
              </a:rPr>
              <a:t>Regional Market Analysis</a:t>
            </a:r>
            <a:endParaRPr lang="en-IN" b="1" u="sng" dirty="0"/>
          </a:p>
        </p:txBody>
      </p:sp>
      <p:sp>
        <p:nvSpPr>
          <p:cNvPr id="13" name="TextBox 12">
            <a:extLst>
              <a:ext uri="{FF2B5EF4-FFF2-40B4-BE49-F238E27FC236}">
                <a16:creationId xmlns:a16="http://schemas.microsoft.com/office/drawing/2014/main" id="{836DDFD2-7C57-E408-7593-1960316EB2BB}"/>
              </a:ext>
            </a:extLst>
          </p:cNvPr>
          <p:cNvSpPr txBox="1"/>
          <p:nvPr/>
        </p:nvSpPr>
        <p:spPr>
          <a:xfrm>
            <a:off x="196645" y="4071839"/>
            <a:ext cx="11798710" cy="1754326"/>
          </a:xfrm>
          <a:prstGeom prst="rect">
            <a:avLst/>
          </a:prstGeom>
          <a:noFill/>
        </p:spPr>
        <p:txBody>
          <a:bodyPr wrap="square">
            <a:spAutoFit/>
          </a:bodyPr>
          <a:lstStyle/>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Based on the customer churn, the regional market analysis is performed which gives the following insights:</a:t>
            </a:r>
          </a:p>
          <a:p>
            <a:pPr rtl="0" fontAlgn="base">
              <a:spcBef>
                <a:spcPts val="0"/>
              </a:spcBef>
              <a:spcAft>
                <a:spcPts val="0"/>
              </a:spcAft>
              <a:buClr>
                <a:schemeClr val="tx1"/>
              </a:buCl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customer is considered to be churned if they have not made any purchases in the last 6 months.</a:t>
            </a:r>
          </a:p>
          <a:p>
            <a:pPr rtl="0" fontAlgn="base">
              <a:spcBef>
                <a:spcPts val="0"/>
              </a:spcBef>
              <a:spcAft>
                <a:spcPts val="0"/>
              </a:spcAft>
              <a:buClr>
                <a:schemeClr val="tx1"/>
              </a:buCl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can visualize that countries like Finland, Australia, India, Spain etc. have 0 churn rate which indicates that the customers in these regions are active and make frequent purchases.</a:t>
            </a:r>
          </a:p>
        </p:txBody>
      </p:sp>
      <p:graphicFrame>
        <p:nvGraphicFramePr>
          <p:cNvPr id="3" name="Chart 2">
            <a:extLst>
              <a:ext uri="{FF2B5EF4-FFF2-40B4-BE49-F238E27FC236}">
                <a16:creationId xmlns:a16="http://schemas.microsoft.com/office/drawing/2014/main" id="{5149B0D9-8354-2131-D63D-4F500DD4A9EB}"/>
              </a:ext>
            </a:extLst>
          </p:cNvPr>
          <p:cNvGraphicFramePr>
            <a:graphicFrameLocks/>
          </p:cNvGraphicFramePr>
          <p:nvPr>
            <p:extLst>
              <p:ext uri="{D42A27DB-BD31-4B8C-83A1-F6EECF244321}">
                <p14:modId xmlns:p14="http://schemas.microsoft.com/office/powerpoint/2010/main" val="666715743"/>
              </p:ext>
            </p:extLst>
          </p:nvPr>
        </p:nvGraphicFramePr>
        <p:xfrm>
          <a:off x="2115820" y="956734"/>
          <a:ext cx="684276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06497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BF8C6-6691-6998-C94B-5A15C6E9E35B}"/>
              </a:ext>
            </a:extLst>
          </p:cNvPr>
          <p:cNvSpPr>
            <a:spLocks noGrp="1"/>
          </p:cNvSpPr>
          <p:nvPr>
            <p:ph type="title"/>
          </p:nvPr>
        </p:nvSpPr>
        <p:spPr/>
        <p:txBody>
          <a:bodyPr/>
          <a:lstStyle/>
          <a:p>
            <a:r>
              <a:rPr lang="en-IN" b="1" u="sng" dirty="0">
                <a:solidFill>
                  <a:schemeClr val="bg1"/>
                </a:solidFill>
              </a:rPr>
              <a:t>Problem Statement</a:t>
            </a:r>
          </a:p>
        </p:txBody>
      </p:sp>
      <p:sp>
        <p:nvSpPr>
          <p:cNvPr id="3" name="Content Placeholder 2">
            <a:extLst>
              <a:ext uri="{FF2B5EF4-FFF2-40B4-BE49-F238E27FC236}">
                <a16:creationId xmlns:a16="http://schemas.microsoft.com/office/drawing/2014/main" id="{62C14173-A573-7AF2-AD1E-8B8225DADA70}"/>
              </a:ext>
            </a:extLst>
          </p:cNvPr>
          <p:cNvSpPr>
            <a:spLocks noGrp="1"/>
          </p:cNvSpPr>
          <p:nvPr>
            <p:ph idx="1"/>
          </p:nvPr>
        </p:nvSpPr>
        <p:spPr>
          <a:xfrm>
            <a:off x="646111" y="1853248"/>
            <a:ext cx="8946541" cy="4195481"/>
          </a:xfrm>
        </p:spPr>
        <p:txBody>
          <a:bodyPr/>
          <a:lstStyle/>
          <a:p>
            <a:pPr rtl="0" fontAlgn="base">
              <a:spcBef>
                <a:spcPts val="0"/>
              </a:spcBef>
              <a:spcAft>
                <a:spcPts val="0"/>
              </a:spcAft>
              <a:buClrTx/>
              <a:buFont typeface="Arial" panose="020B0604020202020204" pitchFamily="34" charset="0"/>
              <a:buChar char="•"/>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Chinook seeks to gain insights into customer purchasing </a:t>
            </a:r>
            <a:r>
              <a:rPr lang="en-IN"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behavior</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and market dynamics in the music industry. </a:t>
            </a:r>
          </a:p>
          <a:p>
            <a:pPr rtl="0" fontAlgn="base">
              <a:spcBef>
                <a:spcPts val="0"/>
              </a:spcBef>
              <a:spcAft>
                <a:spcPts val="0"/>
              </a:spcAft>
              <a:buClrTx/>
              <a:buFont typeface="Arial" panose="020B0604020202020204" pitchFamily="34" charset="0"/>
              <a:buChar char="•"/>
            </a:pP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Tx/>
              <a:buFont typeface="Arial" panose="020B0604020202020204" pitchFamily="34" charset="0"/>
              <a:buChar char="•"/>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By </a:t>
            </a:r>
            <a:r>
              <a:rPr lang="en-IN"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analyzing</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sales data, the company aims to identify top-selling tracks and artists, understand customer demographics, and assess purchasing trends across different genres and geographic locations. </a:t>
            </a:r>
          </a:p>
          <a:p>
            <a:pPr rtl="0" fontAlgn="base">
              <a:spcBef>
                <a:spcPts val="0"/>
              </a:spcBef>
              <a:spcAft>
                <a:spcPts val="0"/>
              </a:spcAft>
              <a:buClrTx/>
              <a:buFont typeface="Arial" panose="020B0604020202020204" pitchFamily="34" charset="0"/>
              <a:buChar char="•"/>
            </a:pP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Tx/>
              <a:buFont typeface="Arial" panose="020B0604020202020204" pitchFamily="34" charset="0"/>
              <a:buChar char="•"/>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This analysis will facilitate targeted marketing strategies, enhance customer retention efforts, and inform promotional initiatives for new record label albums based on genre performance and regional preferences. </a:t>
            </a:r>
          </a:p>
          <a:p>
            <a:pPr rtl="0" fontAlgn="base">
              <a:spcBef>
                <a:spcPts val="0"/>
              </a:spcBef>
              <a:spcAft>
                <a:spcPts val="0"/>
              </a:spcAft>
              <a:buClrTx/>
              <a:buFont typeface="Arial" panose="020B0604020202020204" pitchFamily="34" charset="0"/>
              <a:buChar char="•"/>
            </a:pP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Tx/>
              <a:buFont typeface="Arial" panose="020B0604020202020204" pitchFamily="34" charset="0"/>
              <a:buChar char="•"/>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Additionally, Chinook aims to develop risk profiles for customer segments to better predict churn and improve customer lifetime value </a:t>
            </a:r>
            <a:r>
              <a:rPr lang="en-IN"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modeling</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endParaRPr lang="en-IN" dirty="0"/>
          </a:p>
        </p:txBody>
      </p:sp>
    </p:spTree>
    <p:extLst>
      <p:ext uri="{BB962C8B-B14F-4D97-AF65-F5344CB8AC3E}">
        <p14:creationId xmlns:p14="http://schemas.microsoft.com/office/powerpoint/2010/main" val="1874145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786A9-7B98-B525-BD19-FAC54FA98D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535BAD-3845-9A22-C58E-3FDF201A20A7}"/>
              </a:ext>
            </a:extLst>
          </p:cNvPr>
          <p:cNvSpPr>
            <a:spLocks noGrp="1"/>
          </p:cNvSpPr>
          <p:nvPr>
            <p:ph type="title"/>
          </p:nvPr>
        </p:nvSpPr>
        <p:spPr>
          <a:xfrm>
            <a:off x="344129" y="-1"/>
            <a:ext cx="9156099" cy="1354667"/>
          </a:xfrm>
        </p:spPr>
        <p:txBody>
          <a:bodyPr/>
          <a:lstStyle/>
          <a:p>
            <a:r>
              <a:rPr lang="en-IN" b="1" u="sng" dirty="0">
                <a:solidFill>
                  <a:schemeClr val="bg1"/>
                </a:solidFill>
                <a:latin typeface="Calibri" panose="020F0502020204030204" pitchFamily="34" charset="0"/>
                <a:ea typeface="Calibri" panose="020F0502020204030204" pitchFamily="34" charset="0"/>
                <a:cs typeface="Calibri" panose="020F0502020204030204" pitchFamily="34" charset="0"/>
              </a:rPr>
              <a:t>Regional Market Analysis</a:t>
            </a:r>
            <a:endParaRPr lang="en-IN" b="1" u="sng" dirty="0"/>
          </a:p>
        </p:txBody>
      </p:sp>
      <p:sp>
        <p:nvSpPr>
          <p:cNvPr id="13" name="TextBox 12">
            <a:extLst>
              <a:ext uri="{FF2B5EF4-FFF2-40B4-BE49-F238E27FC236}">
                <a16:creationId xmlns:a16="http://schemas.microsoft.com/office/drawing/2014/main" id="{32B7B6F4-D131-01C6-A767-8DA6F9BA2AC7}"/>
              </a:ext>
            </a:extLst>
          </p:cNvPr>
          <p:cNvSpPr txBox="1"/>
          <p:nvPr/>
        </p:nvSpPr>
        <p:spPr>
          <a:xfrm>
            <a:off x="196645" y="4071839"/>
            <a:ext cx="11798710" cy="1754326"/>
          </a:xfrm>
          <a:prstGeom prst="rect">
            <a:avLst/>
          </a:prstGeom>
          <a:noFill/>
        </p:spPr>
        <p:txBody>
          <a:bodyPr wrap="square">
            <a:spAutoFit/>
          </a:bodyPr>
          <a:lstStyle/>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Based on the customer average spend, the regional market analysis is performed which gives the following insights:</a:t>
            </a:r>
          </a:p>
          <a:p>
            <a:pPr rtl="0" fontAlgn="base">
              <a:spcBef>
                <a:spcPts val="0"/>
              </a:spcBef>
              <a:spcAft>
                <a:spcPts val="0"/>
              </a:spcAft>
              <a:buClr>
                <a:schemeClr val="tx1"/>
              </a:buCl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Customers with high purchase value indicates that the customers in those locations place orders actively. The sales expansion can be further done in these locations.</a:t>
            </a:r>
          </a:p>
          <a:p>
            <a:pPr rtl="0" fontAlgn="base">
              <a:spcBef>
                <a:spcPts val="0"/>
              </a:spcBef>
              <a:spcAft>
                <a:spcPts val="0"/>
              </a:spcAft>
              <a:buClr>
                <a:schemeClr val="tx1"/>
              </a:buCl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long history of infrequent purchases suggests a low-engagement customer who is more likely to churn</a:t>
            </a:r>
          </a:p>
        </p:txBody>
      </p:sp>
      <p:graphicFrame>
        <p:nvGraphicFramePr>
          <p:cNvPr id="4" name="Chart 3">
            <a:extLst>
              <a:ext uri="{FF2B5EF4-FFF2-40B4-BE49-F238E27FC236}">
                <a16:creationId xmlns:a16="http://schemas.microsoft.com/office/drawing/2014/main" id="{F0BA56F3-E753-67CB-A3AD-07593BA2F4B5}"/>
              </a:ext>
            </a:extLst>
          </p:cNvPr>
          <p:cNvGraphicFramePr>
            <a:graphicFrameLocks/>
          </p:cNvGraphicFramePr>
          <p:nvPr>
            <p:extLst>
              <p:ext uri="{D42A27DB-BD31-4B8C-83A1-F6EECF244321}">
                <p14:modId xmlns:p14="http://schemas.microsoft.com/office/powerpoint/2010/main" val="1059732373"/>
              </p:ext>
            </p:extLst>
          </p:nvPr>
        </p:nvGraphicFramePr>
        <p:xfrm>
          <a:off x="2571750" y="1031835"/>
          <a:ext cx="70485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55059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0A895-A814-5E72-BFD9-70B0C884D1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0162AC-FE40-5C4E-9617-AF1879918643}"/>
              </a:ext>
            </a:extLst>
          </p:cNvPr>
          <p:cNvSpPr>
            <a:spLocks noGrp="1"/>
          </p:cNvSpPr>
          <p:nvPr>
            <p:ph type="title"/>
          </p:nvPr>
        </p:nvSpPr>
        <p:spPr>
          <a:xfrm>
            <a:off x="344129" y="-1"/>
            <a:ext cx="9156099" cy="1354667"/>
          </a:xfrm>
        </p:spPr>
        <p:txBody>
          <a:bodyPr/>
          <a:lstStyle/>
          <a:p>
            <a:r>
              <a:rPr lang="en-US" b="1" u="sng" dirty="0">
                <a:solidFill>
                  <a:schemeClr val="bg1"/>
                </a:solidFill>
                <a:latin typeface="Calibri" panose="020F0502020204030204" pitchFamily="34" charset="0"/>
                <a:ea typeface="Calibri" panose="020F0502020204030204" pitchFamily="34" charset="0"/>
                <a:cs typeface="Calibri" panose="020F0502020204030204" pitchFamily="34" charset="0"/>
              </a:rPr>
              <a:t>Risk Profiling based on Customer Churn Rate</a:t>
            </a:r>
            <a:endParaRPr lang="en-IN" b="1" u="sng" dirty="0"/>
          </a:p>
        </p:txBody>
      </p:sp>
      <p:sp>
        <p:nvSpPr>
          <p:cNvPr id="13" name="TextBox 12">
            <a:extLst>
              <a:ext uri="{FF2B5EF4-FFF2-40B4-BE49-F238E27FC236}">
                <a16:creationId xmlns:a16="http://schemas.microsoft.com/office/drawing/2014/main" id="{AB242173-1E3D-F2B1-2B5C-D31E7ECAC364}"/>
              </a:ext>
            </a:extLst>
          </p:cNvPr>
          <p:cNvSpPr txBox="1"/>
          <p:nvPr/>
        </p:nvSpPr>
        <p:spPr>
          <a:xfrm>
            <a:off x="196645" y="3886200"/>
            <a:ext cx="11798710" cy="3139321"/>
          </a:xfrm>
          <a:prstGeom prst="rect">
            <a:avLst/>
          </a:prstGeom>
          <a:noFill/>
        </p:spPr>
        <p:txBody>
          <a:bodyPr wrap="square">
            <a:spAutoFit/>
          </a:bodyPr>
          <a:lstStyle/>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By calculating churn rates by country, we can determine if certain geographical segments show consistently high churn. These rates could indicate potential service, product, or market fit issues within specific locations. </a:t>
            </a:r>
          </a:p>
          <a:p>
            <a:pPr rtl="0" fontAlgn="base">
              <a:spcBef>
                <a:spcPts val="0"/>
              </a:spcBef>
              <a:spcAft>
                <a:spcPts val="0"/>
              </a:spcAft>
              <a:buClr>
                <a:schemeClr val="tx1"/>
              </a:buCl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Additionally, high-volume spenders who show purchase frequency drops could signify declining interest, indicating an at-risk, high-value customer. </a:t>
            </a: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Customers with low purchase frequency (like the 180-day interval in this analysis) are at higher risk of churn. These </a:t>
            </a: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customers may only respond to specific promotional periods or are less invested in the brand’s products.</a:t>
            </a:r>
          </a:p>
          <a:p>
            <a:pPr rtl="0" fontAlgn="base">
              <a:spcBef>
                <a:spcPts val="0"/>
              </a:spcBef>
              <a:spcAft>
                <a:spcPts val="0"/>
              </a:spcAft>
              <a:buClr>
                <a:schemeClr val="tx1"/>
              </a:buCl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For high-churn countries, consider deploying localized marketing campaigns and enhancing service offerings to improve customer satisfaction.</a:t>
            </a:r>
          </a:p>
          <a:p>
            <a:pPr rtl="0" fontAlgn="base">
              <a:spcBef>
                <a:spcPts val="0"/>
              </a:spcBef>
              <a:spcAft>
                <a:spcPts val="0"/>
              </a:spcAft>
              <a:buClr>
                <a:schemeClr val="tx1"/>
              </a:buCl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Chart 2">
            <a:extLst>
              <a:ext uri="{FF2B5EF4-FFF2-40B4-BE49-F238E27FC236}">
                <a16:creationId xmlns:a16="http://schemas.microsoft.com/office/drawing/2014/main" id="{6D121B27-262B-49B4-BFA0-A0BDA56E0D23}"/>
              </a:ext>
            </a:extLst>
          </p:cNvPr>
          <p:cNvGraphicFramePr>
            <a:graphicFrameLocks/>
          </p:cNvGraphicFramePr>
          <p:nvPr>
            <p:extLst>
              <p:ext uri="{D42A27DB-BD31-4B8C-83A1-F6EECF244321}">
                <p14:modId xmlns:p14="http://schemas.microsoft.com/office/powerpoint/2010/main" val="3635857442"/>
              </p:ext>
            </p:extLst>
          </p:nvPr>
        </p:nvGraphicFramePr>
        <p:xfrm>
          <a:off x="2691771" y="1143000"/>
          <a:ext cx="5859561"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05212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A6C1D7-A308-6A4D-DB12-D8B4844BBA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225801-2B2D-7E2C-79BD-F760B9E06BD2}"/>
              </a:ext>
            </a:extLst>
          </p:cNvPr>
          <p:cNvSpPr>
            <a:spLocks noGrp="1"/>
          </p:cNvSpPr>
          <p:nvPr>
            <p:ph type="title"/>
          </p:nvPr>
        </p:nvSpPr>
        <p:spPr>
          <a:xfrm>
            <a:off x="344129" y="-1"/>
            <a:ext cx="9156099" cy="1117601"/>
          </a:xfrm>
        </p:spPr>
        <p:txBody>
          <a:bodyPr/>
          <a:lstStyle/>
          <a:p>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CLV </a:t>
            </a:r>
            <a:r>
              <a:rPr lang="en-IN" b="1" dirty="0" err="1">
                <a:solidFill>
                  <a:schemeClr val="bg1"/>
                </a:solidFill>
                <a:latin typeface="Calibri" panose="020F0502020204030204" pitchFamily="34" charset="0"/>
                <a:ea typeface="Calibri" panose="020F0502020204030204" pitchFamily="34" charset="0"/>
                <a:cs typeface="Calibri" panose="020F0502020204030204" pitchFamily="34" charset="0"/>
              </a:rPr>
              <a:t>Modeling</a:t>
            </a:r>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 : Customer Tenure</a:t>
            </a:r>
            <a:endParaRPr lang="en-IN" b="1" u="sng" dirty="0"/>
          </a:p>
        </p:txBody>
      </p:sp>
      <p:sp>
        <p:nvSpPr>
          <p:cNvPr id="13" name="TextBox 12">
            <a:extLst>
              <a:ext uri="{FF2B5EF4-FFF2-40B4-BE49-F238E27FC236}">
                <a16:creationId xmlns:a16="http://schemas.microsoft.com/office/drawing/2014/main" id="{6602D799-879E-FAD7-4195-C4E8B7DEEABC}"/>
              </a:ext>
            </a:extLst>
          </p:cNvPr>
          <p:cNvSpPr txBox="1"/>
          <p:nvPr/>
        </p:nvSpPr>
        <p:spPr>
          <a:xfrm>
            <a:off x="196645" y="3886200"/>
            <a:ext cx="11798710" cy="2585323"/>
          </a:xfrm>
          <a:prstGeom prst="rect">
            <a:avLst/>
          </a:prstGeom>
          <a:noFill/>
        </p:spPr>
        <p:txBody>
          <a:bodyPr wrap="square">
            <a:spAutoFit/>
          </a:bodyPr>
          <a:lstStyle/>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can calculate the total spend and purchase frequency for each customer by summing up total from invoice and analyzing purchase dates.</a:t>
            </a:r>
          </a:p>
          <a:p>
            <a:pPr rtl="0" fontAlgn="base">
              <a:spcBef>
                <a:spcPts val="0"/>
              </a:spcBef>
              <a:spcAft>
                <a:spcPts val="0"/>
              </a:spcAft>
              <a:buClr>
                <a:schemeClr val="tx1"/>
              </a:buCl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Customers with a high value in </a:t>
            </a:r>
            <a:r>
              <a:rPr lang="en-US" sz="1800" b="0"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days_since_last_purchase</a:t>
            </a: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are at greater risk of being lost if they haven’t made purchases recently. These customers can be targeted with win-back campaigns.</a:t>
            </a:r>
          </a:p>
          <a:p>
            <a:pPr rtl="0" fontAlgn="base">
              <a:spcBef>
                <a:spcPts val="0"/>
              </a:spcBef>
              <a:spcAft>
                <a:spcPts val="0"/>
              </a:spcAft>
              <a:buClr>
                <a:schemeClr val="tx1"/>
              </a:buCl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Customers with long tenures but recent inactivity could be sent targeted re-engagement emails with discounts or exclusive offers.</a:t>
            </a:r>
          </a:p>
          <a:p>
            <a:pPr rtl="0" fontAlgn="base">
              <a:spcBef>
                <a:spcPts val="0"/>
              </a:spcBef>
              <a:spcAft>
                <a:spcPts val="0"/>
              </a:spcAft>
              <a:buClr>
                <a:schemeClr val="tx1"/>
              </a:buCl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Chart 3">
            <a:extLst>
              <a:ext uri="{FF2B5EF4-FFF2-40B4-BE49-F238E27FC236}">
                <a16:creationId xmlns:a16="http://schemas.microsoft.com/office/drawing/2014/main" id="{03AD264E-B219-5C3B-5CC6-7880AEEA60E0}"/>
              </a:ext>
            </a:extLst>
          </p:cNvPr>
          <p:cNvGraphicFramePr>
            <a:graphicFrameLocks/>
          </p:cNvGraphicFramePr>
          <p:nvPr>
            <p:extLst>
              <p:ext uri="{D42A27DB-BD31-4B8C-83A1-F6EECF244321}">
                <p14:modId xmlns:p14="http://schemas.microsoft.com/office/powerpoint/2010/main" val="3019973295"/>
              </p:ext>
            </p:extLst>
          </p:nvPr>
        </p:nvGraphicFramePr>
        <p:xfrm>
          <a:off x="2020584" y="1189234"/>
          <a:ext cx="7846032" cy="26969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3503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D69BC-9E99-A3BB-89E2-6D7B802CC3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570C70-BAD3-C784-4EB5-D967C7AA3CA4}"/>
              </a:ext>
            </a:extLst>
          </p:cNvPr>
          <p:cNvSpPr>
            <a:spLocks noGrp="1"/>
          </p:cNvSpPr>
          <p:nvPr>
            <p:ph type="title"/>
          </p:nvPr>
        </p:nvSpPr>
        <p:spPr>
          <a:xfrm>
            <a:off x="344129" y="-1"/>
            <a:ext cx="9156099" cy="1117601"/>
          </a:xfrm>
        </p:spPr>
        <p:txBody>
          <a:bodyPr/>
          <a:lstStyle/>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CLV Modeling : Average Order Value (AOV</a:t>
            </a:r>
            <a:endParaRPr lang="en-IN" b="1" u="sng" dirty="0"/>
          </a:p>
        </p:txBody>
      </p:sp>
      <p:sp>
        <p:nvSpPr>
          <p:cNvPr id="13" name="TextBox 12">
            <a:extLst>
              <a:ext uri="{FF2B5EF4-FFF2-40B4-BE49-F238E27FC236}">
                <a16:creationId xmlns:a16="http://schemas.microsoft.com/office/drawing/2014/main" id="{43C53162-6075-FD3A-FF0C-0E201B604EEF}"/>
              </a:ext>
            </a:extLst>
          </p:cNvPr>
          <p:cNvSpPr txBox="1"/>
          <p:nvPr/>
        </p:nvSpPr>
        <p:spPr>
          <a:xfrm>
            <a:off x="196645" y="3886200"/>
            <a:ext cx="11798710" cy="2031325"/>
          </a:xfrm>
          <a:prstGeom prst="rect">
            <a:avLst/>
          </a:prstGeom>
          <a:noFill/>
        </p:spPr>
        <p:txBody>
          <a:bodyPr wrap="square">
            <a:spAutoFit/>
          </a:bodyPr>
          <a:lstStyle/>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Customers who buy infrequently but have a high Average Order Value may be responsive to limited-time offers or exclusive items.</a:t>
            </a: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Identify customers with a high average order value and frequent purchases. </a:t>
            </a:r>
          </a:p>
          <a:p>
            <a:pPr rtl="0" fontAlgn="base">
              <a:spcBef>
                <a:spcPts val="0"/>
              </a:spcBef>
              <a:spcAft>
                <a:spcPts val="0"/>
              </a:spcAft>
              <a:buClr>
                <a:schemeClr val="tx1"/>
              </a:buClr>
            </a:pPr>
            <a:endParaRPr lang="en-US" dirty="0">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These are prime targets for loyalty programs.</a:t>
            </a: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Observing patterns in demographics or specific genres could help tailor marketing efforts.</a:t>
            </a:r>
          </a:p>
          <a:p>
            <a:pPr rtl="0" fontAlgn="base">
              <a:spcBef>
                <a:spcPts val="0"/>
              </a:spcBef>
              <a:spcAft>
                <a:spcPts val="0"/>
              </a:spcAft>
              <a:buClr>
                <a:schemeClr val="tx1"/>
              </a:buCl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Chart 2">
            <a:extLst>
              <a:ext uri="{FF2B5EF4-FFF2-40B4-BE49-F238E27FC236}">
                <a16:creationId xmlns:a16="http://schemas.microsoft.com/office/drawing/2014/main" id="{1ADDBFC2-8E26-415D-A0C8-17069ABA964A}"/>
              </a:ext>
            </a:extLst>
          </p:cNvPr>
          <p:cNvGraphicFramePr>
            <a:graphicFrameLocks/>
          </p:cNvGraphicFramePr>
          <p:nvPr>
            <p:extLst>
              <p:ext uri="{D42A27DB-BD31-4B8C-83A1-F6EECF244321}">
                <p14:modId xmlns:p14="http://schemas.microsoft.com/office/powerpoint/2010/main" val="1524596676"/>
              </p:ext>
            </p:extLst>
          </p:nvPr>
        </p:nvGraphicFramePr>
        <p:xfrm>
          <a:off x="961048" y="1130300"/>
          <a:ext cx="4830152"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EF850A85-03B4-4A1D-9DC5-54D1D3A1D248}"/>
              </a:ext>
            </a:extLst>
          </p:cNvPr>
          <p:cNvGraphicFramePr>
            <a:graphicFrameLocks/>
          </p:cNvGraphicFramePr>
          <p:nvPr>
            <p:extLst>
              <p:ext uri="{D42A27DB-BD31-4B8C-83A1-F6EECF244321}">
                <p14:modId xmlns:p14="http://schemas.microsoft.com/office/powerpoint/2010/main" val="3155187552"/>
              </p:ext>
            </p:extLst>
          </p:nvPr>
        </p:nvGraphicFramePr>
        <p:xfrm>
          <a:off x="6096000" y="1326582"/>
          <a:ext cx="4985524" cy="23506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4755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98F62-ACE3-74EE-100B-A2CB5251DD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6B4AAA-79F9-9620-6D16-159AADA55EC3}"/>
              </a:ext>
            </a:extLst>
          </p:cNvPr>
          <p:cNvSpPr>
            <a:spLocks noGrp="1"/>
          </p:cNvSpPr>
          <p:nvPr>
            <p:ph type="title"/>
          </p:nvPr>
        </p:nvSpPr>
        <p:spPr>
          <a:xfrm>
            <a:off x="344129" y="-1"/>
            <a:ext cx="9156099" cy="1117601"/>
          </a:xfrm>
        </p:spPr>
        <p:txBody>
          <a:bodyPr/>
          <a:lstStyle/>
          <a:p>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Customer Purchasing Behavior</a:t>
            </a:r>
            <a:endParaRPr lang="en-IN" b="1" u="sng" dirty="0"/>
          </a:p>
        </p:txBody>
      </p:sp>
      <p:sp>
        <p:nvSpPr>
          <p:cNvPr id="13" name="TextBox 12">
            <a:extLst>
              <a:ext uri="{FF2B5EF4-FFF2-40B4-BE49-F238E27FC236}">
                <a16:creationId xmlns:a16="http://schemas.microsoft.com/office/drawing/2014/main" id="{04A8027E-7051-3696-CC2E-E89C7F2CA28F}"/>
              </a:ext>
            </a:extLst>
          </p:cNvPr>
          <p:cNvSpPr txBox="1"/>
          <p:nvPr/>
        </p:nvSpPr>
        <p:spPr>
          <a:xfrm>
            <a:off x="196645" y="3886200"/>
            <a:ext cx="11798710" cy="2031325"/>
          </a:xfrm>
          <a:prstGeom prst="rect">
            <a:avLst/>
          </a:prstGeom>
          <a:noFill/>
        </p:spPr>
        <p:txBody>
          <a:bodyPr wrap="square">
            <a:spAutoFit/>
          </a:bodyPr>
          <a:lstStyle/>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visual illustrates the average amount spent by each customer in each country from the given data.</a:t>
            </a:r>
          </a:p>
          <a:p>
            <a:pPr rtl="0" fontAlgn="base">
              <a:spcBef>
                <a:spcPts val="0"/>
              </a:spcBef>
              <a:spcAft>
                <a:spcPts val="0"/>
              </a:spcAft>
              <a:buClr>
                <a:schemeClr val="tx1"/>
              </a:buCl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can observe that Czech Republic has the highest average total spent (136.62) per customer followed by Ireland (114.84).</a:t>
            </a:r>
          </a:p>
          <a:p>
            <a:pPr rtl="0" fontAlgn="base">
              <a:spcBef>
                <a:spcPts val="0"/>
              </a:spcBef>
              <a:spcAft>
                <a:spcPts val="0"/>
              </a:spcAft>
              <a:buClr>
                <a:schemeClr val="tx1"/>
              </a:buCl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Clr>
                <a:schemeClr val="tx1"/>
              </a:buClr>
            </a:pPr>
            <a:r>
              <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This data provides us an idea of the customer distribution across the geographic locations and the spending pattern of customers in these locations.</a:t>
            </a:r>
          </a:p>
          <a:p>
            <a:pPr rtl="0" fontAlgn="base">
              <a:spcBef>
                <a:spcPts val="0"/>
              </a:spcBef>
              <a:spcAft>
                <a:spcPts val="0"/>
              </a:spcAft>
              <a:buClr>
                <a:schemeClr val="tx1"/>
              </a:buClr>
            </a:pPr>
            <a:endParaRPr lang="en-US" sz="18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Chart 3">
            <a:extLst>
              <a:ext uri="{FF2B5EF4-FFF2-40B4-BE49-F238E27FC236}">
                <a16:creationId xmlns:a16="http://schemas.microsoft.com/office/drawing/2014/main" id="{F0BA56F3-E753-67CB-A3AD-07593BA2F4B5}"/>
              </a:ext>
            </a:extLst>
          </p:cNvPr>
          <p:cNvGraphicFramePr>
            <a:graphicFrameLocks/>
          </p:cNvGraphicFramePr>
          <p:nvPr>
            <p:extLst>
              <p:ext uri="{D42A27DB-BD31-4B8C-83A1-F6EECF244321}">
                <p14:modId xmlns:p14="http://schemas.microsoft.com/office/powerpoint/2010/main" val="3499543501"/>
              </p:ext>
            </p:extLst>
          </p:nvPr>
        </p:nvGraphicFramePr>
        <p:xfrm>
          <a:off x="1894417" y="940475"/>
          <a:ext cx="70485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1821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F06E8-4CE6-EF4C-8B60-0FBB296085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D9D389-7BAF-C5E2-3762-19B02753D949}"/>
              </a:ext>
            </a:extLst>
          </p:cNvPr>
          <p:cNvSpPr>
            <a:spLocks noGrp="1"/>
          </p:cNvSpPr>
          <p:nvPr>
            <p:ph type="title"/>
          </p:nvPr>
        </p:nvSpPr>
        <p:spPr>
          <a:xfrm>
            <a:off x="344129" y="-1"/>
            <a:ext cx="9156099" cy="1117601"/>
          </a:xfrm>
        </p:spPr>
        <p:txBody>
          <a:bodyPr/>
          <a:lstStyle/>
          <a:p>
            <a:r>
              <a:rPr lang="en-US" b="1">
                <a:solidFill>
                  <a:schemeClr val="bg1"/>
                </a:solidFill>
                <a:latin typeface="Calibri" panose="020F0502020204030204" pitchFamily="34" charset="0"/>
                <a:ea typeface="Calibri" panose="020F0502020204030204" pitchFamily="34" charset="0"/>
                <a:cs typeface="Calibri" panose="020F0502020204030204" pitchFamily="34" charset="0"/>
              </a:rPr>
              <a:t>Customer Purchasing Behavior</a:t>
            </a:r>
            <a:endParaRPr lang="en-IN" b="1" u="sng" dirty="0"/>
          </a:p>
        </p:txBody>
      </p:sp>
      <p:sp>
        <p:nvSpPr>
          <p:cNvPr id="9" name="TextBox 8">
            <a:extLst>
              <a:ext uri="{FF2B5EF4-FFF2-40B4-BE49-F238E27FC236}">
                <a16:creationId xmlns:a16="http://schemas.microsoft.com/office/drawing/2014/main" id="{767B0E51-722B-33AC-302B-40591BB56FCA}"/>
              </a:ext>
            </a:extLst>
          </p:cNvPr>
          <p:cNvSpPr txBox="1"/>
          <p:nvPr/>
        </p:nvSpPr>
        <p:spPr>
          <a:xfrm>
            <a:off x="118533" y="1117600"/>
            <a:ext cx="10205337" cy="5355312"/>
          </a:xfrm>
          <a:prstGeom prst="rect">
            <a:avLst/>
          </a:prstGeom>
          <a:noFill/>
        </p:spPr>
        <p:txBody>
          <a:bodyPr wrap="square">
            <a:spAutoFit/>
          </a:bodyPr>
          <a:lstStyle/>
          <a:p>
            <a:r>
              <a:rPr lang="en-US" dirty="0"/>
              <a:t>We can analyze purchasing behavior differences between long-term and new customers based on the following metrics:</a:t>
            </a:r>
          </a:p>
          <a:p>
            <a:r>
              <a:rPr lang="en-US" dirty="0"/>
              <a:t> </a:t>
            </a:r>
          </a:p>
          <a:p>
            <a:r>
              <a:rPr lang="en-US" dirty="0"/>
              <a:t>Purchase Frequency: </a:t>
            </a:r>
          </a:p>
          <a:p>
            <a:r>
              <a:rPr lang="en-US" dirty="0"/>
              <a:t>In most cases, frequent customers make more purchases, particularly if they are very brand loyal. This might be demonstrated by comparing the average frequency of purchases over a given time period. Regular purchases might provide insights for loyalty programs or special deals that promote ongoing participation.</a:t>
            </a:r>
          </a:p>
          <a:p>
            <a:endParaRPr lang="en-US" dirty="0"/>
          </a:p>
          <a:p>
            <a:r>
              <a:rPr lang="en-US" dirty="0"/>
              <a:t>Basket Size: </a:t>
            </a:r>
          </a:p>
          <a:p>
            <a:r>
              <a:rPr lang="en-US" dirty="0"/>
              <a:t>Long-term consumers may have greater basket sizes, which suggests that they have more trust in the brand and a willingness to explore more products. Finding product combinations that are often purchased might help inform tailored cross-selling and upselling suggestions.</a:t>
            </a:r>
          </a:p>
          <a:p>
            <a:endParaRPr lang="en-US" dirty="0"/>
          </a:p>
          <a:p>
            <a:r>
              <a:rPr lang="en-US" dirty="0"/>
              <a:t>Average Spending Amount: </a:t>
            </a:r>
          </a:p>
          <a:p>
            <a:r>
              <a:rPr lang="en-US" dirty="0"/>
              <a:t>For new customers, offering introductory discounts could encourage initial spending, while targeted promotions for long-term customers could maintain or increase their average spend.</a:t>
            </a:r>
          </a:p>
        </p:txBody>
      </p:sp>
    </p:spTree>
    <p:extLst>
      <p:ext uri="{BB962C8B-B14F-4D97-AF65-F5344CB8AC3E}">
        <p14:creationId xmlns:p14="http://schemas.microsoft.com/office/powerpoint/2010/main" val="2431838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15CC6-8CEE-8823-D569-DB37410CFD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2B909F-4BC0-2F47-A273-4BC42FCDEBC7}"/>
              </a:ext>
            </a:extLst>
          </p:cNvPr>
          <p:cNvSpPr>
            <a:spLocks noGrp="1"/>
          </p:cNvSpPr>
          <p:nvPr>
            <p:ph type="title"/>
          </p:nvPr>
        </p:nvSpPr>
        <p:spPr>
          <a:xfrm>
            <a:off x="344129" y="-1"/>
            <a:ext cx="9156099" cy="1117601"/>
          </a:xfrm>
        </p:spPr>
        <p:txBody>
          <a:bodyPr/>
          <a:lstStyle/>
          <a:p>
            <a:r>
              <a:rPr lang="en-IN" sz="4400" b="1" u="sng" dirty="0">
                <a:solidFill>
                  <a:schemeClr val="bg1"/>
                </a:solidFill>
              </a:rPr>
              <a:t>CONCLUSION</a:t>
            </a:r>
            <a:endParaRPr lang="en-IN" b="1" u="sng" dirty="0"/>
          </a:p>
        </p:txBody>
      </p:sp>
      <p:sp>
        <p:nvSpPr>
          <p:cNvPr id="9" name="TextBox 8">
            <a:extLst>
              <a:ext uri="{FF2B5EF4-FFF2-40B4-BE49-F238E27FC236}">
                <a16:creationId xmlns:a16="http://schemas.microsoft.com/office/drawing/2014/main" id="{ABE40A0D-B3E9-6446-164E-ECCF42F66104}"/>
              </a:ext>
            </a:extLst>
          </p:cNvPr>
          <p:cNvSpPr txBox="1"/>
          <p:nvPr/>
        </p:nvSpPr>
        <p:spPr>
          <a:xfrm>
            <a:off x="118533" y="1117600"/>
            <a:ext cx="10205337" cy="4247317"/>
          </a:xfrm>
          <a:prstGeom prst="rect">
            <a:avLst/>
          </a:prstGeom>
          <a:noFill/>
        </p:spPr>
        <p:txBody>
          <a:bodyPr wrap="square">
            <a:spAutoFit/>
          </a:bodyPr>
          <a:lstStyle/>
          <a:p>
            <a:r>
              <a:rPr lang="en-US" dirty="0"/>
              <a:t>To conclude, the analysis done in this presentation provides insights into customer purchasing behavior and preferences based on geographic location and genre popularity, enabling targeted recommendations. </a:t>
            </a:r>
          </a:p>
          <a:p>
            <a:endParaRPr lang="en-US" dirty="0"/>
          </a:p>
          <a:p>
            <a:r>
              <a:rPr lang="en-US" dirty="0"/>
              <a:t>By identifying high-revenue customers and tracking purchase frequency, companies can develop strategies to re-engage inactive customers and prevent churn in high-risk segments.</a:t>
            </a:r>
          </a:p>
          <a:p>
            <a:r>
              <a:rPr lang="en-US" dirty="0"/>
              <a:t> </a:t>
            </a:r>
          </a:p>
          <a:p>
            <a:r>
              <a:rPr lang="en-US" dirty="0"/>
              <a:t>The data also highlights the popularity of specific genres like Rock across locations, which can inform cross-selling and upselling opportunities tailored to regional and customer preferences.</a:t>
            </a:r>
          </a:p>
          <a:p>
            <a:r>
              <a:rPr lang="en-US" dirty="0"/>
              <a:t> </a:t>
            </a:r>
          </a:p>
          <a:p>
            <a:r>
              <a:rPr lang="en-US" dirty="0"/>
              <a:t>Furthermore, differences in purchasing patterns between long-term and new customers reveal opportunities for loyalty programs and targeted offers to boost retention and customer satisfaction.</a:t>
            </a:r>
          </a:p>
        </p:txBody>
      </p:sp>
    </p:spTree>
    <p:extLst>
      <p:ext uri="{BB962C8B-B14F-4D97-AF65-F5344CB8AC3E}">
        <p14:creationId xmlns:p14="http://schemas.microsoft.com/office/powerpoint/2010/main" val="268166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5A96-95B9-3005-A70F-9DA98CB2F655}"/>
              </a:ext>
            </a:extLst>
          </p:cNvPr>
          <p:cNvSpPr>
            <a:spLocks noGrp="1"/>
          </p:cNvSpPr>
          <p:nvPr>
            <p:ph type="title"/>
          </p:nvPr>
        </p:nvSpPr>
        <p:spPr/>
        <p:txBody>
          <a:bodyPr/>
          <a:lstStyle/>
          <a:p>
            <a:r>
              <a:rPr lang="en-IN" b="1" u="sng" dirty="0">
                <a:solidFill>
                  <a:schemeClr val="bg1"/>
                </a:solidFill>
              </a:rPr>
              <a:t>Database Schema</a:t>
            </a:r>
          </a:p>
        </p:txBody>
      </p:sp>
      <p:pic>
        <p:nvPicPr>
          <p:cNvPr id="4" name="Google Shape;79;p17">
            <a:extLst>
              <a:ext uri="{FF2B5EF4-FFF2-40B4-BE49-F238E27FC236}">
                <a16:creationId xmlns:a16="http://schemas.microsoft.com/office/drawing/2014/main" id="{66811572-8E0C-E39B-79F2-29F429B171E8}"/>
              </a:ext>
            </a:extLst>
          </p:cNvPr>
          <p:cNvPicPr preferRelativeResize="0">
            <a:picLocks noGrp="1"/>
          </p:cNvPicPr>
          <p:nvPr>
            <p:ph idx="1"/>
          </p:nvPr>
        </p:nvPicPr>
        <p:blipFill>
          <a:blip r:embed="rId2">
            <a:alphaModFix/>
          </a:blip>
          <a:stretch>
            <a:fillRect/>
          </a:stretch>
        </p:blipFill>
        <p:spPr>
          <a:xfrm>
            <a:off x="2011680" y="1579418"/>
            <a:ext cx="7182196" cy="46689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36140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AB5C-0A9E-FDAD-AD4E-279229BD1408}"/>
              </a:ext>
            </a:extLst>
          </p:cNvPr>
          <p:cNvSpPr>
            <a:spLocks noGrp="1"/>
          </p:cNvSpPr>
          <p:nvPr>
            <p:ph type="title"/>
          </p:nvPr>
        </p:nvSpPr>
        <p:spPr/>
        <p:txBody>
          <a:bodyPr/>
          <a:lstStyle/>
          <a:p>
            <a:r>
              <a:rPr lang="en-IN" b="1" u="sng" dirty="0">
                <a:solidFill>
                  <a:schemeClr val="bg1"/>
                </a:solidFill>
              </a:rPr>
              <a:t>Data Description</a:t>
            </a:r>
          </a:p>
        </p:txBody>
      </p:sp>
      <p:sp>
        <p:nvSpPr>
          <p:cNvPr id="3" name="Content Placeholder 2">
            <a:extLst>
              <a:ext uri="{FF2B5EF4-FFF2-40B4-BE49-F238E27FC236}">
                <a16:creationId xmlns:a16="http://schemas.microsoft.com/office/drawing/2014/main" id="{AB4C85E3-AD61-A650-CE7B-960DF242063E}"/>
              </a:ext>
            </a:extLst>
          </p:cNvPr>
          <p:cNvSpPr>
            <a:spLocks noGrp="1"/>
          </p:cNvSpPr>
          <p:nvPr>
            <p:ph idx="1"/>
          </p:nvPr>
        </p:nvSpPr>
        <p:spPr>
          <a:xfrm>
            <a:off x="645130" y="1346662"/>
            <a:ext cx="9404723" cy="4901737"/>
          </a:xfrm>
        </p:spPr>
        <p:txBody>
          <a:bodyPr>
            <a:normAutofit fontScale="85000" lnSpcReduction="20000"/>
          </a:bodyPr>
          <a:lstStyle/>
          <a:p>
            <a:r>
              <a:rPr lang="en-US" dirty="0"/>
              <a:t>customer:</a:t>
            </a:r>
          </a:p>
          <a:p>
            <a:r>
              <a:rPr lang="en-US" dirty="0" err="1"/>
              <a:t>customer_id</a:t>
            </a:r>
            <a:r>
              <a:rPr lang="en-US" dirty="0"/>
              <a:t>: Unique identifier assigned to each customer.</a:t>
            </a:r>
          </a:p>
          <a:p>
            <a:r>
              <a:rPr lang="en-US" dirty="0" err="1"/>
              <a:t>first_name</a:t>
            </a:r>
            <a:r>
              <a:rPr lang="en-US" dirty="0"/>
              <a:t>: The given name or first name of a customer.</a:t>
            </a:r>
          </a:p>
          <a:p>
            <a:r>
              <a:rPr lang="en-US" dirty="0" err="1"/>
              <a:t>last_name</a:t>
            </a:r>
            <a:r>
              <a:rPr lang="en-US" dirty="0"/>
              <a:t>: The surname or family name of a customer.</a:t>
            </a:r>
          </a:p>
          <a:p>
            <a:r>
              <a:rPr lang="en-US" dirty="0"/>
              <a:t>company: The name of the company associated with a customer.</a:t>
            </a:r>
          </a:p>
          <a:p>
            <a:r>
              <a:rPr lang="en-US" dirty="0"/>
              <a:t>address: The street address of a customer's location.</a:t>
            </a:r>
          </a:p>
          <a:p>
            <a:r>
              <a:rPr lang="en-US" dirty="0"/>
              <a:t>city: The city where a customer is located.</a:t>
            </a:r>
          </a:p>
          <a:p>
            <a:r>
              <a:rPr lang="en-US" dirty="0"/>
              <a:t>state: The state or province where a customer is located.</a:t>
            </a:r>
          </a:p>
          <a:p>
            <a:r>
              <a:rPr lang="en-US" dirty="0"/>
              <a:t>country: The country where a customer is located.</a:t>
            </a:r>
          </a:p>
          <a:p>
            <a:r>
              <a:rPr lang="en-US" dirty="0" err="1"/>
              <a:t>postal_code</a:t>
            </a:r>
            <a:r>
              <a:rPr lang="en-US" dirty="0"/>
              <a:t>: The postal or zip code of a customer's address.</a:t>
            </a:r>
          </a:p>
          <a:p>
            <a:r>
              <a:rPr lang="en-US" dirty="0"/>
              <a:t>phone: The phone number of a customer.</a:t>
            </a:r>
          </a:p>
          <a:p>
            <a:r>
              <a:rPr lang="en-US" dirty="0"/>
              <a:t>fax: The fax number associated with a customer.</a:t>
            </a:r>
          </a:p>
          <a:p>
            <a:r>
              <a:rPr lang="en-US" dirty="0"/>
              <a:t>email: The email address of a customer.</a:t>
            </a:r>
          </a:p>
          <a:p>
            <a:r>
              <a:rPr lang="en-US" dirty="0" err="1"/>
              <a:t>support_rep_id</a:t>
            </a:r>
            <a:r>
              <a:rPr lang="en-US" dirty="0"/>
              <a:t>: The employee ID of the support representative assigned to a customer.</a:t>
            </a:r>
          </a:p>
          <a:p>
            <a:endParaRPr lang="en-US" dirty="0"/>
          </a:p>
          <a:p>
            <a:endParaRPr lang="en-IN" dirty="0"/>
          </a:p>
        </p:txBody>
      </p:sp>
    </p:spTree>
    <p:extLst>
      <p:ext uri="{BB962C8B-B14F-4D97-AF65-F5344CB8AC3E}">
        <p14:creationId xmlns:p14="http://schemas.microsoft.com/office/powerpoint/2010/main" val="1485581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7BAED-6C5E-B1FA-8E23-5E938CECE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DD7792-17C0-675E-EBF2-F2E51DF613BF}"/>
              </a:ext>
            </a:extLst>
          </p:cNvPr>
          <p:cNvSpPr>
            <a:spLocks noGrp="1"/>
          </p:cNvSpPr>
          <p:nvPr>
            <p:ph type="title"/>
          </p:nvPr>
        </p:nvSpPr>
        <p:spPr/>
        <p:txBody>
          <a:bodyPr/>
          <a:lstStyle/>
          <a:p>
            <a:r>
              <a:rPr lang="en-IN" b="1" u="sng" dirty="0">
                <a:solidFill>
                  <a:schemeClr val="bg1"/>
                </a:solidFill>
              </a:rPr>
              <a:t>Data Description</a:t>
            </a:r>
          </a:p>
        </p:txBody>
      </p:sp>
      <p:sp>
        <p:nvSpPr>
          <p:cNvPr id="3" name="Content Placeholder 2">
            <a:extLst>
              <a:ext uri="{FF2B5EF4-FFF2-40B4-BE49-F238E27FC236}">
                <a16:creationId xmlns:a16="http://schemas.microsoft.com/office/drawing/2014/main" id="{AB105C3D-2C96-3DAB-A46A-9DD625ADA9CB}"/>
              </a:ext>
            </a:extLst>
          </p:cNvPr>
          <p:cNvSpPr>
            <a:spLocks noGrp="1"/>
          </p:cNvSpPr>
          <p:nvPr>
            <p:ph idx="1"/>
          </p:nvPr>
        </p:nvSpPr>
        <p:spPr>
          <a:xfrm>
            <a:off x="645130" y="1346662"/>
            <a:ext cx="9404723" cy="4901737"/>
          </a:xfrm>
        </p:spPr>
        <p:txBody>
          <a:bodyPr>
            <a:normAutofit/>
          </a:bodyPr>
          <a:lstStyle/>
          <a:p>
            <a:r>
              <a:rPr lang="en-US" dirty="0" err="1"/>
              <a:t>invoice_line</a:t>
            </a:r>
            <a:r>
              <a:rPr lang="en-US" dirty="0"/>
              <a:t>:</a:t>
            </a:r>
          </a:p>
          <a:p>
            <a:r>
              <a:rPr lang="en-US" dirty="0" err="1"/>
              <a:t>invoice_line_id</a:t>
            </a:r>
            <a:r>
              <a:rPr lang="en-US" dirty="0"/>
              <a:t>: Unique identifier assigned to each line item on an invoice.</a:t>
            </a:r>
          </a:p>
          <a:p>
            <a:r>
              <a:rPr lang="en-US" dirty="0" err="1"/>
              <a:t>invoice_id</a:t>
            </a:r>
            <a:r>
              <a:rPr lang="en-US" dirty="0"/>
              <a:t>: The invoice ID to which the line item belongs.</a:t>
            </a:r>
          </a:p>
          <a:p>
            <a:r>
              <a:rPr lang="en-US" dirty="0" err="1"/>
              <a:t>track_id</a:t>
            </a:r>
            <a:r>
              <a:rPr lang="en-US" dirty="0"/>
              <a:t>: The ID of the track or product included in the line item.</a:t>
            </a:r>
          </a:p>
          <a:p>
            <a:r>
              <a:rPr lang="en-US" dirty="0" err="1"/>
              <a:t>unit_price</a:t>
            </a:r>
            <a:r>
              <a:rPr lang="en-US" dirty="0"/>
              <a:t>: The price per unit for the line item.</a:t>
            </a:r>
          </a:p>
          <a:p>
            <a:r>
              <a:rPr lang="en-US" dirty="0"/>
              <a:t>quantity: The quantity of units for the line item.</a:t>
            </a:r>
          </a:p>
          <a:p>
            <a:endParaRPr lang="en-US" dirty="0"/>
          </a:p>
          <a:p>
            <a:pPr marL="0" indent="0">
              <a:buNone/>
            </a:pPr>
            <a:endParaRPr lang="en-IN" dirty="0"/>
          </a:p>
        </p:txBody>
      </p:sp>
    </p:spTree>
    <p:extLst>
      <p:ext uri="{BB962C8B-B14F-4D97-AF65-F5344CB8AC3E}">
        <p14:creationId xmlns:p14="http://schemas.microsoft.com/office/powerpoint/2010/main" val="260022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5F201-592D-8B24-2CD7-585B4DFE00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CF58A1-09A2-88B0-765B-A670E8466D2B}"/>
              </a:ext>
            </a:extLst>
          </p:cNvPr>
          <p:cNvSpPr>
            <a:spLocks noGrp="1"/>
          </p:cNvSpPr>
          <p:nvPr>
            <p:ph type="title"/>
          </p:nvPr>
        </p:nvSpPr>
        <p:spPr/>
        <p:txBody>
          <a:bodyPr/>
          <a:lstStyle/>
          <a:p>
            <a:r>
              <a:rPr lang="en-IN" b="1" u="sng" dirty="0">
                <a:solidFill>
                  <a:schemeClr val="bg1"/>
                </a:solidFill>
              </a:rPr>
              <a:t>Data Description</a:t>
            </a:r>
          </a:p>
        </p:txBody>
      </p:sp>
      <p:sp>
        <p:nvSpPr>
          <p:cNvPr id="3" name="Content Placeholder 2">
            <a:extLst>
              <a:ext uri="{FF2B5EF4-FFF2-40B4-BE49-F238E27FC236}">
                <a16:creationId xmlns:a16="http://schemas.microsoft.com/office/drawing/2014/main" id="{CB85DF26-EAA5-894E-231B-8E207914B16C}"/>
              </a:ext>
            </a:extLst>
          </p:cNvPr>
          <p:cNvSpPr>
            <a:spLocks noGrp="1"/>
          </p:cNvSpPr>
          <p:nvPr>
            <p:ph idx="1"/>
          </p:nvPr>
        </p:nvSpPr>
        <p:spPr>
          <a:xfrm>
            <a:off x="645130" y="1346662"/>
            <a:ext cx="9404723" cy="4901737"/>
          </a:xfrm>
        </p:spPr>
        <p:txBody>
          <a:bodyPr>
            <a:normAutofit/>
          </a:bodyPr>
          <a:lstStyle/>
          <a:p>
            <a:r>
              <a:rPr lang="en-US" dirty="0"/>
              <a:t>invoice:</a:t>
            </a:r>
          </a:p>
          <a:p>
            <a:r>
              <a:rPr lang="en-US" dirty="0" err="1"/>
              <a:t>invoice_id</a:t>
            </a:r>
            <a:r>
              <a:rPr lang="en-US" dirty="0"/>
              <a:t>: Unique identifier assigned to each invoice.</a:t>
            </a:r>
          </a:p>
          <a:p>
            <a:r>
              <a:rPr lang="en-US" dirty="0" err="1"/>
              <a:t>customer_id</a:t>
            </a:r>
            <a:r>
              <a:rPr lang="en-US" dirty="0"/>
              <a:t>: The customer ID associated with the invoice.</a:t>
            </a:r>
          </a:p>
          <a:p>
            <a:r>
              <a:rPr lang="en-US" dirty="0" err="1"/>
              <a:t>invoice_date</a:t>
            </a:r>
            <a:r>
              <a:rPr lang="en-US" dirty="0"/>
              <a:t>: The date when the invoice was generated or issued.</a:t>
            </a:r>
          </a:p>
          <a:p>
            <a:r>
              <a:rPr lang="en-US" dirty="0" err="1"/>
              <a:t>billing_address</a:t>
            </a:r>
            <a:r>
              <a:rPr lang="en-US" dirty="0"/>
              <a:t>: The street address used for billing purposes.</a:t>
            </a:r>
          </a:p>
          <a:p>
            <a:r>
              <a:rPr lang="en-US" dirty="0" err="1"/>
              <a:t>billing_city</a:t>
            </a:r>
            <a:r>
              <a:rPr lang="en-US" dirty="0"/>
              <a:t>: The city used for billing purposes.</a:t>
            </a:r>
          </a:p>
          <a:p>
            <a:r>
              <a:rPr lang="en-US" dirty="0" err="1"/>
              <a:t>billing_state</a:t>
            </a:r>
            <a:r>
              <a:rPr lang="en-US" dirty="0"/>
              <a:t>: The state or province used for billing purposes.</a:t>
            </a:r>
          </a:p>
          <a:p>
            <a:r>
              <a:rPr lang="en-US" dirty="0" err="1"/>
              <a:t>billing_country</a:t>
            </a:r>
            <a:r>
              <a:rPr lang="en-US" dirty="0"/>
              <a:t>: The country used for billing purposes.</a:t>
            </a:r>
          </a:p>
          <a:p>
            <a:r>
              <a:rPr lang="en-US" dirty="0" err="1"/>
              <a:t>billing_postal_code</a:t>
            </a:r>
            <a:r>
              <a:rPr lang="en-US" dirty="0"/>
              <a:t>: The postal or zip code used for billing purposes.</a:t>
            </a:r>
          </a:p>
          <a:p>
            <a:r>
              <a:rPr lang="en-US" dirty="0"/>
              <a:t>total: The total amount due on the invoice.</a:t>
            </a:r>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71707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79089-F3F2-C554-E7C6-820D9682D4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FF80DF-4C0B-F148-6F5A-7E8A30B1B439}"/>
              </a:ext>
            </a:extLst>
          </p:cNvPr>
          <p:cNvSpPr>
            <a:spLocks noGrp="1"/>
          </p:cNvSpPr>
          <p:nvPr>
            <p:ph type="title"/>
          </p:nvPr>
        </p:nvSpPr>
        <p:spPr/>
        <p:txBody>
          <a:bodyPr/>
          <a:lstStyle/>
          <a:p>
            <a:r>
              <a:rPr lang="en-IN" b="1" u="sng" dirty="0">
                <a:solidFill>
                  <a:schemeClr val="bg1"/>
                </a:solidFill>
              </a:rPr>
              <a:t>Data Description</a:t>
            </a:r>
          </a:p>
        </p:txBody>
      </p:sp>
      <p:sp>
        <p:nvSpPr>
          <p:cNvPr id="3" name="Content Placeholder 2">
            <a:extLst>
              <a:ext uri="{FF2B5EF4-FFF2-40B4-BE49-F238E27FC236}">
                <a16:creationId xmlns:a16="http://schemas.microsoft.com/office/drawing/2014/main" id="{28C66C18-4D67-EEA4-B2B4-4032C351E48F}"/>
              </a:ext>
            </a:extLst>
          </p:cNvPr>
          <p:cNvSpPr>
            <a:spLocks noGrp="1"/>
          </p:cNvSpPr>
          <p:nvPr>
            <p:ph idx="1"/>
          </p:nvPr>
        </p:nvSpPr>
        <p:spPr>
          <a:xfrm>
            <a:off x="645130" y="1346662"/>
            <a:ext cx="9404723" cy="4901737"/>
          </a:xfrm>
        </p:spPr>
        <p:txBody>
          <a:bodyPr>
            <a:normAutofit fontScale="92500" lnSpcReduction="10000"/>
          </a:bodyPr>
          <a:lstStyle/>
          <a:p>
            <a:pPr marL="0" indent="0">
              <a:buNone/>
            </a:pPr>
            <a:r>
              <a:rPr lang="en-US" dirty="0"/>
              <a:t>album:</a:t>
            </a:r>
          </a:p>
          <a:p>
            <a:pPr marL="0" indent="0">
              <a:buNone/>
            </a:pPr>
            <a:r>
              <a:rPr lang="en-US" dirty="0" err="1"/>
              <a:t>album_id</a:t>
            </a:r>
            <a:r>
              <a:rPr lang="en-US" dirty="0"/>
              <a:t>: Unique identifier assigned to each album.</a:t>
            </a:r>
          </a:p>
          <a:p>
            <a:pPr marL="0" indent="0">
              <a:buNone/>
            </a:pPr>
            <a:r>
              <a:rPr lang="en-US" dirty="0"/>
              <a:t>title: The title or name of the album.</a:t>
            </a:r>
          </a:p>
          <a:p>
            <a:pPr marL="0" indent="0">
              <a:buNone/>
            </a:pPr>
            <a:r>
              <a:rPr lang="en-US" dirty="0" err="1"/>
              <a:t>artist_id</a:t>
            </a:r>
            <a:r>
              <a:rPr lang="en-US" dirty="0"/>
              <a:t>: The ID of the artist associated with the album.</a:t>
            </a:r>
          </a:p>
          <a:p>
            <a:pPr marL="0" indent="0">
              <a:buNone/>
            </a:pPr>
            <a:endParaRPr lang="en-US" dirty="0"/>
          </a:p>
          <a:p>
            <a:pPr marL="0" indent="0">
              <a:buNone/>
            </a:pPr>
            <a:r>
              <a:rPr lang="en-US" dirty="0"/>
              <a:t>artist:</a:t>
            </a:r>
          </a:p>
          <a:p>
            <a:pPr marL="0" indent="0">
              <a:buNone/>
            </a:pPr>
            <a:r>
              <a:rPr lang="en-US" dirty="0" err="1"/>
              <a:t>artist_id</a:t>
            </a:r>
            <a:r>
              <a:rPr lang="en-US" dirty="0"/>
              <a:t>: Unique identifier assigned to each artist.</a:t>
            </a:r>
          </a:p>
          <a:p>
            <a:pPr marL="0" indent="0">
              <a:buNone/>
            </a:pPr>
            <a:r>
              <a:rPr lang="en-US" dirty="0"/>
              <a:t>name: The name of the artist.</a:t>
            </a:r>
          </a:p>
          <a:p>
            <a:pPr marL="0" indent="0">
              <a:buNone/>
            </a:pPr>
            <a:endParaRPr lang="en-US" dirty="0"/>
          </a:p>
          <a:p>
            <a:pPr marL="0" indent="0">
              <a:buNone/>
            </a:pPr>
            <a:r>
              <a:rPr lang="en-US" dirty="0" err="1"/>
              <a:t>media_type</a:t>
            </a:r>
            <a:r>
              <a:rPr lang="en-US" dirty="0"/>
              <a:t>:</a:t>
            </a:r>
          </a:p>
          <a:p>
            <a:pPr marL="0" indent="0">
              <a:buNone/>
            </a:pPr>
            <a:r>
              <a:rPr lang="en-US" dirty="0" err="1"/>
              <a:t>media_type_id</a:t>
            </a:r>
            <a:r>
              <a:rPr lang="en-US" dirty="0"/>
              <a:t>: Unique identifier assigned to each media type.</a:t>
            </a:r>
          </a:p>
          <a:p>
            <a:pPr marL="0" indent="0">
              <a:buNone/>
            </a:pPr>
            <a:r>
              <a:rPr lang="en-US" dirty="0"/>
              <a:t>name: The name or description of the media type (e.g., MPEG audio file, AAC audio file).</a:t>
            </a:r>
          </a:p>
          <a:p>
            <a:pPr marL="0" indent="0">
              <a:buNone/>
            </a:pPr>
            <a:endParaRPr lang="en-IN" dirty="0"/>
          </a:p>
        </p:txBody>
      </p:sp>
    </p:spTree>
    <p:extLst>
      <p:ext uri="{BB962C8B-B14F-4D97-AF65-F5344CB8AC3E}">
        <p14:creationId xmlns:p14="http://schemas.microsoft.com/office/powerpoint/2010/main" val="1358920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1DAB9-E50F-3F51-6A61-C3FCE89F5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FC2B01-89FB-A86C-1AEE-2086FD94B563}"/>
              </a:ext>
            </a:extLst>
          </p:cNvPr>
          <p:cNvSpPr>
            <a:spLocks noGrp="1"/>
          </p:cNvSpPr>
          <p:nvPr>
            <p:ph type="title"/>
          </p:nvPr>
        </p:nvSpPr>
        <p:spPr/>
        <p:txBody>
          <a:bodyPr/>
          <a:lstStyle/>
          <a:p>
            <a:r>
              <a:rPr lang="en-IN" b="1" u="sng" dirty="0">
                <a:solidFill>
                  <a:schemeClr val="bg1"/>
                </a:solidFill>
              </a:rPr>
              <a:t>Data Description</a:t>
            </a:r>
          </a:p>
        </p:txBody>
      </p:sp>
      <p:sp>
        <p:nvSpPr>
          <p:cNvPr id="3" name="Content Placeholder 2">
            <a:extLst>
              <a:ext uri="{FF2B5EF4-FFF2-40B4-BE49-F238E27FC236}">
                <a16:creationId xmlns:a16="http://schemas.microsoft.com/office/drawing/2014/main" id="{F0C72399-13EC-ED98-F556-C6A4B94E31B8}"/>
              </a:ext>
            </a:extLst>
          </p:cNvPr>
          <p:cNvSpPr>
            <a:spLocks noGrp="1"/>
          </p:cNvSpPr>
          <p:nvPr>
            <p:ph idx="1"/>
          </p:nvPr>
        </p:nvSpPr>
        <p:spPr>
          <a:xfrm>
            <a:off x="645130" y="1346662"/>
            <a:ext cx="9404723" cy="4901737"/>
          </a:xfrm>
        </p:spPr>
        <p:txBody>
          <a:bodyPr>
            <a:normAutofit/>
          </a:bodyPr>
          <a:lstStyle/>
          <a:p>
            <a:pPr marL="0" indent="0">
              <a:buNone/>
            </a:pPr>
            <a:r>
              <a:rPr lang="en-US" dirty="0" err="1"/>
              <a:t>track_id</a:t>
            </a:r>
            <a:r>
              <a:rPr lang="en-US" dirty="0"/>
              <a:t>: Unique identifier assigned to each track or song.</a:t>
            </a:r>
          </a:p>
          <a:p>
            <a:pPr marL="0" indent="0">
              <a:buNone/>
            </a:pPr>
            <a:r>
              <a:rPr lang="en-US" dirty="0"/>
              <a:t>name: The title or name of the track.</a:t>
            </a:r>
          </a:p>
          <a:p>
            <a:pPr marL="0" indent="0">
              <a:buNone/>
            </a:pPr>
            <a:r>
              <a:rPr lang="en-US" dirty="0" err="1"/>
              <a:t>album_id</a:t>
            </a:r>
            <a:r>
              <a:rPr lang="en-US" dirty="0"/>
              <a:t>: The ID of the album to which the track belongs.</a:t>
            </a:r>
          </a:p>
          <a:p>
            <a:pPr marL="0" indent="0">
              <a:buNone/>
            </a:pPr>
            <a:r>
              <a:rPr lang="en-US" dirty="0" err="1"/>
              <a:t>media_type_id</a:t>
            </a:r>
            <a:r>
              <a:rPr lang="en-US" dirty="0"/>
              <a:t>: The ID of the media type associated with the track.</a:t>
            </a:r>
          </a:p>
          <a:p>
            <a:pPr marL="0" indent="0">
              <a:buNone/>
            </a:pPr>
            <a:r>
              <a:rPr lang="en-US" dirty="0" err="1"/>
              <a:t>genre_id</a:t>
            </a:r>
            <a:r>
              <a:rPr lang="en-US" dirty="0"/>
              <a:t>: The ID of the genre associated with the track.</a:t>
            </a:r>
          </a:p>
          <a:p>
            <a:pPr marL="0" indent="0">
              <a:buNone/>
            </a:pPr>
            <a:r>
              <a:rPr lang="en-US" dirty="0"/>
              <a:t>composer: The name of the composer or artist who composed the track.</a:t>
            </a:r>
          </a:p>
          <a:p>
            <a:pPr marL="0" indent="0">
              <a:buNone/>
            </a:pPr>
            <a:r>
              <a:rPr lang="en-US" dirty="0"/>
              <a:t>milliseconds: The duration of the track in milliseconds.</a:t>
            </a:r>
          </a:p>
          <a:p>
            <a:pPr marL="0" indent="0">
              <a:buNone/>
            </a:pPr>
            <a:r>
              <a:rPr lang="en-US" dirty="0"/>
              <a:t>bytes: The file size of the track in bytes.</a:t>
            </a:r>
          </a:p>
          <a:p>
            <a:pPr marL="0" indent="0">
              <a:buNone/>
            </a:pPr>
            <a:r>
              <a:rPr lang="en-US" dirty="0" err="1"/>
              <a:t>unit_price</a:t>
            </a:r>
            <a:r>
              <a:rPr lang="en-US" dirty="0"/>
              <a:t>: The price per unit for the track.</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133302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102</TotalTime>
  <Words>2957</Words>
  <Application>Microsoft Office PowerPoint</Application>
  <PresentationFormat>Widescreen</PresentationFormat>
  <Paragraphs>308</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Century Gothic</vt:lpstr>
      <vt:lpstr>Wingdings 3</vt:lpstr>
      <vt:lpstr>Ion</vt:lpstr>
      <vt:lpstr>CHINOOK MUSIC STORE ANALYSIS  By Shashi kumar R </vt:lpstr>
      <vt:lpstr>Agenda</vt:lpstr>
      <vt:lpstr>Problem Statement</vt:lpstr>
      <vt:lpstr>Database Schema</vt:lpstr>
      <vt:lpstr>Data Description</vt:lpstr>
      <vt:lpstr>Data Description</vt:lpstr>
      <vt:lpstr>Data Description</vt:lpstr>
      <vt:lpstr>Data Description</vt:lpstr>
      <vt:lpstr>Data Description</vt:lpstr>
      <vt:lpstr>Data Description</vt:lpstr>
      <vt:lpstr>OBJECTIVE KEY METRICS AND VISUALIZATIONS</vt:lpstr>
      <vt:lpstr>Demographic Distribution</vt:lpstr>
      <vt:lpstr>Revenue Across Countries</vt:lpstr>
      <vt:lpstr>Top-Selling Tracks</vt:lpstr>
      <vt:lpstr>Top-Selling Artists</vt:lpstr>
      <vt:lpstr>Famous Genres - (Count of Tracks Sold)</vt:lpstr>
      <vt:lpstr>Famous Genres in USA in terms of Revenue</vt:lpstr>
      <vt:lpstr>Top 5 Customers in Top 5 countries with highest Revenues</vt:lpstr>
      <vt:lpstr>Top Selling Tracks for customers</vt:lpstr>
      <vt:lpstr>Purchase Frequency</vt:lpstr>
      <vt:lpstr>Tracks and Genre Count of each Customer</vt:lpstr>
      <vt:lpstr>Customer Churn Rate</vt:lpstr>
      <vt:lpstr>SUBJECTIVE ANALYSIS</vt:lpstr>
      <vt:lpstr>Recommendations based on Genre  Sales Analysis  in USA</vt:lpstr>
      <vt:lpstr>Recommendations based on Genre  Sales Analysis  in USA</vt:lpstr>
      <vt:lpstr>Famous Genres in countries other than USA</vt:lpstr>
      <vt:lpstr>Top 10 Customers with Highest Revenues</vt:lpstr>
      <vt:lpstr>Product Affinity Analysis</vt:lpstr>
      <vt:lpstr>Regional Market Analysis</vt:lpstr>
      <vt:lpstr>Regional Market Analysis</vt:lpstr>
      <vt:lpstr>Risk Profiling based on Customer Churn Rate</vt:lpstr>
      <vt:lpstr>CLV Modeling : Customer Tenure</vt:lpstr>
      <vt:lpstr>CLV Modeling : Average Order Value (AOV</vt:lpstr>
      <vt:lpstr>Customer Purchasing Behavior</vt:lpstr>
      <vt:lpstr>Customer Purchasing Behavior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Shashi Kumar</dc:creator>
  <cp:lastModifiedBy>Shashi Kumar</cp:lastModifiedBy>
  <cp:revision>1</cp:revision>
  <dcterms:created xsi:type="dcterms:W3CDTF">2025-03-03T12:56:57Z</dcterms:created>
  <dcterms:modified xsi:type="dcterms:W3CDTF">2025-03-03T14:39:27Z</dcterms:modified>
</cp:coreProperties>
</file>