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7" r:id="rId2"/>
    <p:sldId id="291" r:id="rId3"/>
    <p:sldId id="292" r:id="rId4"/>
    <p:sldId id="293" r:id="rId5"/>
    <p:sldId id="294" r:id="rId6"/>
    <p:sldId id="297" r:id="rId7"/>
    <p:sldId id="272" r:id="rId8"/>
    <p:sldId id="298" r:id="rId9"/>
    <p:sldId id="299" r:id="rId10"/>
    <p:sldId id="300" r:id="rId11"/>
    <p:sldId id="301" r:id="rId12"/>
    <p:sldId id="302" r:id="rId13"/>
    <p:sldId id="303" r:id="rId14"/>
    <p:sldId id="304" r:id="rId15"/>
    <p:sldId id="268" r:id="rId16"/>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D5F4"/>
    <a:srgbClr val="D0E9FC"/>
    <a:srgbClr val="1B5E8B"/>
    <a:srgbClr val="F19C1F"/>
    <a:srgbClr val="64E2DC"/>
    <a:srgbClr val="2E536B"/>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94700"/>
  </p:normalViewPr>
  <p:slideViewPr>
    <p:cSldViewPr>
      <p:cViewPr>
        <p:scale>
          <a:sx n="65" d="100"/>
          <a:sy n="65" d="100"/>
        </p:scale>
        <p:origin x="340" y="48"/>
      </p:cViewPr>
      <p:guideLst>
        <p:guide orient="horz" pos="2160"/>
        <p:guide pos="3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t>2/26/2021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a:t>
            </a:r>
            <a:r>
              <a:rPr lang="en-US" baseline="0" dirty="0" err="1" smtClean="0"/>
              <a:t>SlideModel.com</a:t>
            </a:r>
            <a:r>
              <a:rPr lang="en-US" baseline="0" dirty="0" smtClean="0"/>
              <a:t> – You can download more templates, shapes and elements for PowerPoint from http://</a:t>
            </a:r>
            <a:r>
              <a:rPr lang="en-US" baseline="0" dirty="0" err="1" smtClean="0"/>
              <a:t>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t>15</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3638" cy="6867525"/>
          </a:xfrm>
          <a:prstGeom prst="rect">
            <a:avLst/>
          </a:prstGeom>
          <a:noFill/>
          <a:ln w="9525">
            <a:noFill/>
          </a:ln>
        </p:spPr>
      </p:pic>
      <p:sp>
        <p:nvSpPr>
          <p:cNvPr id="2051" name="Rectangle 3"/>
          <p:cNvSpPr>
            <a:spLocks noGrp="1" noChangeArrowheads="1"/>
          </p:cNvSpPr>
          <p:nvPr>
            <p:ph type="ctrTitle"/>
          </p:nvPr>
        </p:nvSpPr>
        <p:spPr>
          <a:xfrm>
            <a:off x="2063213" y="1701800"/>
            <a:ext cx="9209334"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213" y="2927350"/>
            <a:ext cx="9215682"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578D6DB-6798-42D2-B9AD-FC6F1C72FC30}" type="datetimeFigureOut">
              <a:rPr lang="en-US" smtClean="0"/>
              <a:t>2/26/2021</a:t>
            </a:fld>
            <a:endParaRPr lang="en-US"/>
          </a:p>
        </p:txBody>
      </p:sp>
      <p:sp>
        <p:nvSpPr>
          <p:cNvPr id="10" name="Rectangle 6"/>
          <p:cNvSpPr>
            <a:spLocks noGrp="1"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5EDE275-BE14-4364-AEA2-5F5667C0FD4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190500"/>
            <a:ext cx="2742486"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190500"/>
            <a:ext cx="802431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174750"/>
            <a:ext cx="5383398"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174750"/>
            <a:ext cx="5383398"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099" y="2505075"/>
            <a:ext cx="515697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236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4"/>
          <a:stretch>
            <a:fillRect/>
          </a:stretch>
        </p:blipFill>
        <p:spPr>
          <a:xfrm>
            <a:off x="0" y="0"/>
            <a:ext cx="12188825" cy="6858000"/>
          </a:xfrm>
          <a:prstGeom prst="rect">
            <a:avLst/>
          </a:prstGeom>
          <a:noFill/>
          <a:ln w="9525">
            <a:noFill/>
          </a:ln>
        </p:spPr>
      </p:pic>
      <p:sp>
        <p:nvSpPr>
          <p:cNvPr id="1027" name="Rectangle 3"/>
          <p:cNvSpPr>
            <a:spLocks noGrp="1"/>
          </p:cNvSpPr>
          <p:nvPr>
            <p:ph type="title"/>
          </p:nvPr>
        </p:nvSpPr>
        <p:spPr>
          <a:xfrm>
            <a:off x="609441" y="190500"/>
            <a:ext cx="10969943"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441" y="1174750"/>
            <a:ext cx="10969943"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25404F2-BE9A-4460-8815-8F645183555F}" type="datetimeFigureOut">
              <a:rPr lang="en-US" smtClean="0"/>
              <a:t>2/26/2021</a:t>
            </a:fld>
            <a:endParaRPr lang="en-US"/>
          </a:p>
        </p:txBody>
      </p:sp>
      <p:sp>
        <p:nvSpPr>
          <p:cNvPr id="1030" name="Rectangle 6"/>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6E69268-9C8B-4EBF-A9EE-DC5DC2D48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Rectangle 1"/>
          <p:cNvSpPr/>
          <p:nvPr/>
        </p:nvSpPr>
        <p:spPr>
          <a:xfrm>
            <a:off x="-635" y="4777740"/>
            <a:ext cx="12264390" cy="244856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3" name="Rectangle 2"/>
          <p:cNvSpPr/>
          <p:nvPr/>
        </p:nvSpPr>
        <p:spPr>
          <a:xfrm>
            <a:off x="0" y="-12065"/>
            <a:ext cx="12188825" cy="4749165"/>
          </a:xfrm>
          <a:prstGeom prst="rect">
            <a:avLst/>
          </a:prstGeom>
          <a:blipFill rotWithShape="1">
            <a:blip r:embed="rId2">
              <a:alphaModFix amt="2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475048" y="1976930"/>
            <a:ext cx="5471438" cy="2137870"/>
          </a:xfrm>
        </p:spPr>
        <p:txBody>
          <a:bodyPr>
            <a:scene3d>
              <a:camera prst="orthographicFront"/>
              <a:lightRig rig="threePt" dir="t"/>
            </a:scene3d>
          </a:bodyPr>
          <a:lstStyle/>
          <a:p>
            <a:r>
              <a:rPr lang="en-US" sz="4800" dirty="0" smtClean="0">
                <a:solidFill>
                  <a:schemeClr val="tx1"/>
                </a:solidFill>
                <a:effectLst>
                  <a:outerShdw blurRad="38100" dist="19050" dir="2700000" algn="tl" rotWithShape="0">
                    <a:schemeClr val="dk1">
                      <a:alpha val="40000"/>
                    </a:schemeClr>
                  </a:outerShdw>
                </a:effectLst>
              </a:rPr>
              <a:t>Entity Resolution Framework for </a:t>
            </a:r>
            <a:br>
              <a:rPr lang="en-US" sz="4800" dirty="0" smtClean="0">
                <a:solidFill>
                  <a:schemeClr val="tx1"/>
                </a:solidFill>
                <a:effectLst>
                  <a:outerShdw blurRad="38100" dist="19050" dir="2700000" algn="tl" rotWithShape="0">
                    <a:schemeClr val="dk1">
                      <a:alpha val="40000"/>
                    </a:schemeClr>
                  </a:outerShdw>
                </a:effectLst>
              </a:rPr>
            </a:br>
            <a:r>
              <a:rPr lang="en-US" sz="4800" dirty="0" smtClean="0">
                <a:solidFill>
                  <a:schemeClr val="tx1"/>
                </a:solidFill>
                <a:effectLst>
                  <a:outerShdw blurRad="38100" dist="19050" dir="2700000" algn="tl" rotWithShape="0">
                    <a:schemeClr val="dk1">
                      <a:alpha val="40000"/>
                    </a:schemeClr>
                  </a:outerShdw>
                </a:effectLst>
              </a:rPr>
              <a:t>Big Data</a:t>
            </a:r>
          </a:p>
        </p:txBody>
      </p:sp>
      <p:sp>
        <p:nvSpPr>
          <p:cNvPr id="5" name="Content Placeholder 4"/>
          <p:cNvSpPr>
            <a:spLocks noGrp="1"/>
          </p:cNvSpPr>
          <p:nvPr>
            <p:ph sz="quarter" idx="13"/>
          </p:nvPr>
        </p:nvSpPr>
        <p:spPr>
          <a:xfrm>
            <a:off x="537845" y="5029200"/>
            <a:ext cx="2326005" cy="1691005"/>
          </a:xfrm>
        </p:spPr>
        <p:txBody>
          <a:bodyPr>
            <a:noAutofit/>
          </a:bodyPr>
          <a:lstStyle/>
          <a:p>
            <a:pPr>
              <a:lnSpc>
                <a:spcPct val="70000"/>
              </a:lnSpc>
            </a:pPr>
            <a:r>
              <a:rPr lang="en-IN" altLang="en-US" sz="2200" dirty="0" err="1" smtClean="0">
                <a:solidFill>
                  <a:srgbClr val="F19C1F"/>
                </a:solidFill>
              </a:rPr>
              <a:t>Sakshi</a:t>
            </a:r>
            <a:r>
              <a:rPr lang="en-IN" altLang="en-US" sz="2200" dirty="0" smtClean="0">
                <a:solidFill>
                  <a:srgbClr val="F19C1F"/>
                </a:solidFill>
              </a:rPr>
              <a:t> </a:t>
            </a:r>
            <a:r>
              <a:rPr lang="en-IN" altLang="en-US" sz="2200" dirty="0">
                <a:solidFill>
                  <a:srgbClr val="F19C1F"/>
                </a:solidFill>
              </a:rPr>
              <a:t>Rai</a:t>
            </a:r>
            <a:endParaRPr lang="en-US" sz="2200" dirty="0">
              <a:solidFill>
                <a:srgbClr val="F19C1F"/>
              </a:solidFill>
            </a:endParaRPr>
          </a:p>
          <a:p>
            <a:pPr>
              <a:lnSpc>
                <a:spcPct val="70000"/>
              </a:lnSpc>
            </a:pPr>
            <a:r>
              <a:rPr lang="en-IN" altLang="en-US" sz="2200" dirty="0">
                <a:solidFill>
                  <a:srgbClr val="F19C1F"/>
                </a:solidFill>
              </a:rPr>
              <a:t>Samdarshi jha</a:t>
            </a:r>
            <a:endParaRPr lang="en-US" sz="2200" dirty="0">
              <a:solidFill>
                <a:srgbClr val="F19C1F"/>
              </a:solidFill>
            </a:endParaRPr>
          </a:p>
          <a:p>
            <a:pPr>
              <a:lnSpc>
                <a:spcPct val="70000"/>
              </a:lnSpc>
            </a:pPr>
            <a:r>
              <a:rPr lang="en-US" sz="2200" dirty="0">
                <a:solidFill>
                  <a:srgbClr val="F19C1F"/>
                </a:solidFill>
              </a:rPr>
              <a:t>Sh</a:t>
            </a:r>
            <a:r>
              <a:rPr lang="en-IN" altLang="en-US" sz="2200" dirty="0">
                <a:solidFill>
                  <a:srgbClr val="F19C1F"/>
                </a:solidFill>
              </a:rPr>
              <a:t>ashikant Singh</a:t>
            </a:r>
          </a:p>
          <a:p>
            <a:pPr>
              <a:lnSpc>
                <a:spcPct val="70000"/>
              </a:lnSpc>
            </a:pPr>
            <a:r>
              <a:rPr lang="en-IN" altLang="en-US" sz="2200" dirty="0">
                <a:solidFill>
                  <a:srgbClr val="F19C1F"/>
                </a:solidFill>
              </a:rPr>
              <a:t>Ananya</a:t>
            </a:r>
          </a:p>
          <a:p>
            <a:pPr>
              <a:lnSpc>
                <a:spcPct val="70000"/>
              </a:lnSpc>
            </a:pPr>
            <a:r>
              <a:rPr lang="en-IN" altLang="en-US" sz="2200" dirty="0" smtClean="0">
                <a:solidFill>
                  <a:srgbClr val="F19C1F"/>
                </a:solidFill>
              </a:rPr>
              <a:t>Manisha </a:t>
            </a:r>
            <a:r>
              <a:rPr lang="en-IN" altLang="en-US" sz="2200" dirty="0" err="1" smtClean="0">
                <a:solidFill>
                  <a:srgbClr val="F19C1F"/>
                </a:solidFill>
              </a:rPr>
              <a:t>Godara</a:t>
            </a:r>
            <a:r>
              <a:rPr lang="en-US" altLang="en-US" sz="2200" dirty="0">
                <a:solidFill>
                  <a:schemeClr val="bg1"/>
                </a:solidFill>
              </a:rPr>
              <a:t> </a:t>
            </a:r>
            <a:endParaRPr lang="en-US" sz="2200" dirty="0">
              <a:solidFill>
                <a:schemeClr val="bg1"/>
              </a:solidFill>
            </a:endParaRPr>
          </a:p>
          <a:p>
            <a:pPr>
              <a:lnSpc>
                <a:spcPct val="70000"/>
              </a:lnSpc>
            </a:pPr>
            <a:endParaRPr lang="en-IN" altLang="en-US" sz="2200" dirty="0">
              <a:solidFill>
                <a:srgbClr val="F19C1F"/>
              </a:solidFill>
            </a:endParaRPr>
          </a:p>
        </p:txBody>
      </p:sp>
      <p:sp>
        <p:nvSpPr>
          <p:cNvPr id="32" name="Oval 31"/>
          <p:cNvSpPr/>
          <p:nvPr/>
        </p:nvSpPr>
        <p:spPr>
          <a:xfrm>
            <a:off x="6094423" y="914400"/>
            <a:ext cx="5084434" cy="5084434"/>
          </a:xfrm>
          <a:prstGeom prst="ellipse">
            <a:avLst/>
          </a:prstGeom>
          <a:solidFill>
            <a:schemeClr val="accent1">
              <a:lumMod val="75000"/>
            </a:schemeClr>
          </a:solidFill>
          <a:ln w="76200">
            <a:noFill/>
          </a:ln>
          <a:effectLst>
            <a:outerShdw blurRad="254000" dir="18900000" sy="23000" kx="-1200000" algn="b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507480" y="2057400"/>
            <a:ext cx="3580130" cy="3611880"/>
          </a:xfrm>
          <a:prstGeom prst="ellipse">
            <a:avLst/>
          </a:prstGeom>
          <a:solidFill>
            <a:schemeClr val="bg1">
              <a:alpha val="78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841007" y="3255147"/>
            <a:ext cx="2261577" cy="2261577"/>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083896" y="1361927"/>
            <a:ext cx="1169162" cy="584775"/>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Data Science</a:t>
            </a:r>
            <a:endParaRPr lang="en-US" sz="16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6665338" y="2490484"/>
            <a:ext cx="1169162" cy="584775"/>
          </a:xfrm>
          <a:prstGeom prst="rect">
            <a:avLst/>
          </a:prstGeom>
          <a:noFill/>
        </p:spPr>
        <p:txBody>
          <a:bodyPr wrap="square" rtlCol="0">
            <a:spAutoFit/>
          </a:bodyPr>
          <a:lstStyle/>
          <a:p>
            <a:pPr algn="r"/>
            <a:r>
              <a:rPr lang="en-US" sz="1600" dirty="0" smtClean="0">
                <a:solidFill>
                  <a:schemeClr val="tx1">
                    <a:lumMod val="75000"/>
                    <a:lumOff val="25000"/>
                  </a:schemeClr>
                </a:solidFill>
                <a:latin typeface="Arial" panose="020B0604020202020204" pitchFamily="34" charset="0"/>
                <a:cs typeface="Arial" panose="020B0604020202020204" pitchFamily="34" charset="0"/>
              </a:rPr>
              <a:t>Data Analysis</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7" name="TextBox 36"/>
          <p:cNvSpPr txBox="1"/>
          <p:nvPr/>
        </p:nvSpPr>
        <p:spPr>
          <a:xfrm>
            <a:off x="7387214" y="4444528"/>
            <a:ext cx="1169162" cy="584775"/>
          </a:xfrm>
          <a:prstGeom prst="rect">
            <a:avLst/>
          </a:prstGeom>
          <a:noFill/>
        </p:spPr>
        <p:txBody>
          <a:bodyPr wrap="square" rtlCol="0">
            <a:spAutoFit/>
          </a:bodyPr>
          <a:lstStyle/>
          <a:p>
            <a:pPr algn="ctr"/>
            <a:r>
              <a:rPr lang="en-US" sz="1600" dirty="0" smtClean="0">
                <a:solidFill>
                  <a:schemeClr val="bg1"/>
                </a:solidFill>
                <a:latin typeface="Arial" panose="020B0604020202020204" pitchFamily="34" charset="0"/>
                <a:cs typeface="Arial" panose="020B0604020202020204" pitchFamily="34" charset="0"/>
              </a:rPr>
              <a:t>Data Mining</a:t>
            </a:r>
            <a:endParaRPr lang="en-US" sz="1600" dirty="0">
              <a:solidFill>
                <a:schemeClr val="bg1"/>
              </a:solidFill>
              <a:latin typeface="Arial" panose="020B0604020202020204" pitchFamily="34" charset="0"/>
              <a:cs typeface="Arial" panose="020B0604020202020204" pitchFamily="34" charset="0"/>
            </a:endParaRPr>
          </a:p>
        </p:txBody>
      </p:sp>
      <p:grpSp>
        <p:nvGrpSpPr>
          <p:cNvPr id="38" name="Group 37"/>
          <p:cNvGrpSpPr/>
          <p:nvPr/>
        </p:nvGrpSpPr>
        <p:grpSpPr>
          <a:xfrm>
            <a:off x="7706895" y="3817192"/>
            <a:ext cx="529800" cy="496824"/>
            <a:chOff x="4418013" y="3259138"/>
            <a:chExt cx="1147763" cy="1076325"/>
          </a:xfrm>
          <a:solidFill>
            <a:schemeClr val="bg1"/>
          </a:solidFill>
        </p:grpSpPr>
        <p:sp>
          <p:nvSpPr>
            <p:cNvPr id="39" name="Freeform 6"/>
            <p:cNvSpPr>
              <a:spLocks noEditPoints="1"/>
            </p:cNvSpPr>
            <p:nvPr/>
          </p:nvSpPr>
          <p:spPr bwMode="auto">
            <a:xfrm>
              <a:off x="4689476" y="3606800"/>
              <a:ext cx="603250" cy="728663"/>
            </a:xfrm>
            <a:custGeom>
              <a:avLst/>
              <a:gdLst>
                <a:gd name="T0" fmla="*/ 284 w 760"/>
                <a:gd name="T1" fmla="*/ 108 h 918"/>
                <a:gd name="T2" fmla="*/ 284 w 760"/>
                <a:gd name="T3" fmla="*/ 225 h 918"/>
                <a:gd name="T4" fmla="*/ 281 w 760"/>
                <a:gd name="T5" fmla="*/ 247 h 918"/>
                <a:gd name="T6" fmla="*/ 268 w 760"/>
                <a:gd name="T7" fmla="*/ 267 h 918"/>
                <a:gd name="T8" fmla="*/ 248 w 760"/>
                <a:gd name="T9" fmla="*/ 280 h 918"/>
                <a:gd name="T10" fmla="*/ 224 w 760"/>
                <a:gd name="T11" fmla="*/ 284 h 918"/>
                <a:gd name="T12" fmla="*/ 106 w 760"/>
                <a:gd name="T13" fmla="*/ 284 h 918"/>
                <a:gd name="T14" fmla="*/ 106 w 760"/>
                <a:gd name="T15" fmla="*/ 782 h 918"/>
                <a:gd name="T16" fmla="*/ 108 w 760"/>
                <a:gd name="T17" fmla="*/ 790 h 918"/>
                <a:gd name="T18" fmla="*/ 112 w 760"/>
                <a:gd name="T19" fmla="*/ 797 h 918"/>
                <a:gd name="T20" fmla="*/ 115 w 760"/>
                <a:gd name="T21" fmla="*/ 802 h 918"/>
                <a:gd name="T22" fmla="*/ 121 w 760"/>
                <a:gd name="T23" fmla="*/ 808 h 918"/>
                <a:gd name="T24" fmla="*/ 128 w 760"/>
                <a:gd name="T25" fmla="*/ 812 h 918"/>
                <a:gd name="T26" fmla="*/ 136 w 760"/>
                <a:gd name="T27" fmla="*/ 812 h 918"/>
                <a:gd name="T28" fmla="*/ 624 w 760"/>
                <a:gd name="T29" fmla="*/ 812 h 918"/>
                <a:gd name="T30" fmla="*/ 631 w 760"/>
                <a:gd name="T31" fmla="*/ 812 h 918"/>
                <a:gd name="T32" fmla="*/ 639 w 760"/>
                <a:gd name="T33" fmla="*/ 808 h 918"/>
                <a:gd name="T34" fmla="*/ 644 w 760"/>
                <a:gd name="T35" fmla="*/ 802 h 918"/>
                <a:gd name="T36" fmla="*/ 650 w 760"/>
                <a:gd name="T37" fmla="*/ 797 h 918"/>
                <a:gd name="T38" fmla="*/ 652 w 760"/>
                <a:gd name="T39" fmla="*/ 790 h 918"/>
                <a:gd name="T40" fmla="*/ 653 w 760"/>
                <a:gd name="T41" fmla="*/ 782 h 918"/>
                <a:gd name="T42" fmla="*/ 653 w 760"/>
                <a:gd name="T43" fmla="*/ 135 h 918"/>
                <a:gd name="T44" fmla="*/ 652 w 760"/>
                <a:gd name="T45" fmla="*/ 128 h 918"/>
                <a:gd name="T46" fmla="*/ 650 w 760"/>
                <a:gd name="T47" fmla="*/ 121 h 918"/>
                <a:gd name="T48" fmla="*/ 644 w 760"/>
                <a:gd name="T49" fmla="*/ 115 h 918"/>
                <a:gd name="T50" fmla="*/ 639 w 760"/>
                <a:gd name="T51" fmla="*/ 111 h 918"/>
                <a:gd name="T52" fmla="*/ 631 w 760"/>
                <a:gd name="T53" fmla="*/ 108 h 918"/>
                <a:gd name="T54" fmla="*/ 624 w 760"/>
                <a:gd name="T55" fmla="*/ 108 h 918"/>
                <a:gd name="T56" fmla="*/ 284 w 760"/>
                <a:gd name="T57" fmla="*/ 108 h 918"/>
                <a:gd name="T58" fmla="*/ 325 w 760"/>
                <a:gd name="T59" fmla="*/ 0 h 918"/>
                <a:gd name="T60" fmla="*/ 688 w 760"/>
                <a:gd name="T61" fmla="*/ 0 h 918"/>
                <a:gd name="T62" fmla="*/ 710 w 760"/>
                <a:gd name="T63" fmla="*/ 3 h 918"/>
                <a:gd name="T64" fmla="*/ 731 w 760"/>
                <a:gd name="T65" fmla="*/ 14 h 918"/>
                <a:gd name="T66" fmla="*/ 747 w 760"/>
                <a:gd name="T67" fmla="*/ 29 h 918"/>
                <a:gd name="T68" fmla="*/ 756 w 760"/>
                <a:gd name="T69" fmla="*/ 49 h 918"/>
                <a:gd name="T70" fmla="*/ 760 w 760"/>
                <a:gd name="T71" fmla="*/ 73 h 918"/>
                <a:gd name="T72" fmla="*/ 760 w 760"/>
                <a:gd name="T73" fmla="*/ 846 h 918"/>
                <a:gd name="T74" fmla="*/ 756 w 760"/>
                <a:gd name="T75" fmla="*/ 868 h 918"/>
                <a:gd name="T76" fmla="*/ 747 w 760"/>
                <a:gd name="T77" fmla="*/ 889 h 918"/>
                <a:gd name="T78" fmla="*/ 731 w 760"/>
                <a:gd name="T79" fmla="*/ 905 h 918"/>
                <a:gd name="T80" fmla="*/ 710 w 760"/>
                <a:gd name="T81" fmla="*/ 914 h 918"/>
                <a:gd name="T82" fmla="*/ 688 w 760"/>
                <a:gd name="T83" fmla="*/ 918 h 918"/>
                <a:gd name="T84" fmla="*/ 73 w 760"/>
                <a:gd name="T85" fmla="*/ 918 h 918"/>
                <a:gd name="T86" fmla="*/ 49 w 760"/>
                <a:gd name="T87" fmla="*/ 914 h 918"/>
                <a:gd name="T88" fmla="*/ 29 w 760"/>
                <a:gd name="T89" fmla="*/ 905 h 918"/>
                <a:gd name="T90" fmla="*/ 14 w 760"/>
                <a:gd name="T91" fmla="*/ 889 h 918"/>
                <a:gd name="T92" fmla="*/ 3 w 760"/>
                <a:gd name="T93" fmla="*/ 868 h 918"/>
                <a:gd name="T94" fmla="*/ 0 w 760"/>
                <a:gd name="T95" fmla="*/ 846 h 918"/>
                <a:gd name="T96" fmla="*/ 0 w 760"/>
                <a:gd name="T97" fmla="*/ 324 h 918"/>
                <a:gd name="T98" fmla="*/ 3 w 760"/>
                <a:gd name="T99" fmla="*/ 298 h 918"/>
                <a:gd name="T100" fmla="*/ 12 w 760"/>
                <a:gd name="T101" fmla="*/ 276 h 918"/>
                <a:gd name="T102" fmla="*/ 27 w 760"/>
                <a:gd name="T103" fmla="*/ 256 h 918"/>
                <a:gd name="T104" fmla="*/ 257 w 760"/>
                <a:gd name="T105" fmla="*/ 27 h 918"/>
                <a:gd name="T106" fmla="*/ 277 w 760"/>
                <a:gd name="T107" fmla="*/ 13 h 918"/>
                <a:gd name="T108" fmla="*/ 299 w 760"/>
                <a:gd name="T109" fmla="*/ 3 h 918"/>
                <a:gd name="T110" fmla="*/ 325 w 760"/>
                <a:gd name="T111" fmla="*/ 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918">
                  <a:moveTo>
                    <a:pt x="284" y="108"/>
                  </a:moveTo>
                  <a:lnTo>
                    <a:pt x="284" y="225"/>
                  </a:lnTo>
                  <a:lnTo>
                    <a:pt x="281" y="247"/>
                  </a:lnTo>
                  <a:lnTo>
                    <a:pt x="268" y="267"/>
                  </a:lnTo>
                  <a:lnTo>
                    <a:pt x="248" y="280"/>
                  </a:lnTo>
                  <a:lnTo>
                    <a:pt x="224" y="284"/>
                  </a:lnTo>
                  <a:lnTo>
                    <a:pt x="106" y="284"/>
                  </a:lnTo>
                  <a:lnTo>
                    <a:pt x="106" y="782"/>
                  </a:lnTo>
                  <a:lnTo>
                    <a:pt x="108" y="790"/>
                  </a:lnTo>
                  <a:lnTo>
                    <a:pt x="112" y="797"/>
                  </a:lnTo>
                  <a:lnTo>
                    <a:pt x="115" y="802"/>
                  </a:lnTo>
                  <a:lnTo>
                    <a:pt x="121" y="808"/>
                  </a:lnTo>
                  <a:lnTo>
                    <a:pt x="128" y="812"/>
                  </a:lnTo>
                  <a:lnTo>
                    <a:pt x="136" y="812"/>
                  </a:lnTo>
                  <a:lnTo>
                    <a:pt x="624" y="812"/>
                  </a:lnTo>
                  <a:lnTo>
                    <a:pt x="631" y="812"/>
                  </a:lnTo>
                  <a:lnTo>
                    <a:pt x="639" y="808"/>
                  </a:lnTo>
                  <a:lnTo>
                    <a:pt x="644" y="802"/>
                  </a:lnTo>
                  <a:lnTo>
                    <a:pt x="650" y="797"/>
                  </a:lnTo>
                  <a:lnTo>
                    <a:pt x="652" y="790"/>
                  </a:lnTo>
                  <a:lnTo>
                    <a:pt x="653" y="782"/>
                  </a:lnTo>
                  <a:lnTo>
                    <a:pt x="653" y="135"/>
                  </a:lnTo>
                  <a:lnTo>
                    <a:pt x="652" y="128"/>
                  </a:lnTo>
                  <a:lnTo>
                    <a:pt x="650" y="121"/>
                  </a:lnTo>
                  <a:lnTo>
                    <a:pt x="644" y="115"/>
                  </a:lnTo>
                  <a:lnTo>
                    <a:pt x="639" y="111"/>
                  </a:lnTo>
                  <a:lnTo>
                    <a:pt x="631" y="108"/>
                  </a:lnTo>
                  <a:lnTo>
                    <a:pt x="624" y="108"/>
                  </a:lnTo>
                  <a:lnTo>
                    <a:pt x="284" y="108"/>
                  </a:lnTo>
                  <a:close/>
                  <a:moveTo>
                    <a:pt x="325" y="0"/>
                  </a:moveTo>
                  <a:lnTo>
                    <a:pt x="688" y="0"/>
                  </a:lnTo>
                  <a:lnTo>
                    <a:pt x="710" y="3"/>
                  </a:lnTo>
                  <a:lnTo>
                    <a:pt x="731" y="14"/>
                  </a:lnTo>
                  <a:lnTo>
                    <a:pt x="747" y="29"/>
                  </a:lnTo>
                  <a:lnTo>
                    <a:pt x="756" y="49"/>
                  </a:lnTo>
                  <a:lnTo>
                    <a:pt x="760" y="73"/>
                  </a:lnTo>
                  <a:lnTo>
                    <a:pt x="760" y="846"/>
                  </a:lnTo>
                  <a:lnTo>
                    <a:pt x="756" y="868"/>
                  </a:lnTo>
                  <a:lnTo>
                    <a:pt x="747" y="889"/>
                  </a:lnTo>
                  <a:lnTo>
                    <a:pt x="731" y="905"/>
                  </a:lnTo>
                  <a:lnTo>
                    <a:pt x="710" y="914"/>
                  </a:lnTo>
                  <a:lnTo>
                    <a:pt x="688" y="918"/>
                  </a:lnTo>
                  <a:lnTo>
                    <a:pt x="73" y="918"/>
                  </a:lnTo>
                  <a:lnTo>
                    <a:pt x="49" y="914"/>
                  </a:lnTo>
                  <a:lnTo>
                    <a:pt x="29" y="905"/>
                  </a:lnTo>
                  <a:lnTo>
                    <a:pt x="14" y="889"/>
                  </a:lnTo>
                  <a:lnTo>
                    <a:pt x="3" y="868"/>
                  </a:lnTo>
                  <a:lnTo>
                    <a:pt x="0" y="846"/>
                  </a:lnTo>
                  <a:lnTo>
                    <a:pt x="0" y="324"/>
                  </a:lnTo>
                  <a:lnTo>
                    <a:pt x="3" y="298"/>
                  </a:lnTo>
                  <a:lnTo>
                    <a:pt x="12" y="276"/>
                  </a:lnTo>
                  <a:lnTo>
                    <a:pt x="27" y="256"/>
                  </a:lnTo>
                  <a:lnTo>
                    <a:pt x="257" y="27"/>
                  </a:lnTo>
                  <a:lnTo>
                    <a:pt x="277" y="13"/>
                  </a:lnTo>
                  <a:lnTo>
                    <a:pt x="299" y="3"/>
                  </a:lnTo>
                  <a:lnTo>
                    <a:pt x="325"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40" name="Freeform 7"/>
            <p:cNvSpPr/>
            <p:nvPr/>
          </p:nvSpPr>
          <p:spPr bwMode="auto">
            <a:xfrm>
              <a:off x="4418013" y="3259138"/>
              <a:ext cx="1147763" cy="671513"/>
            </a:xfrm>
            <a:custGeom>
              <a:avLst/>
              <a:gdLst>
                <a:gd name="T0" fmla="*/ 678 w 1445"/>
                <a:gd name="T1" fmla="*/ 3 h 846"/>
                <a:gd name="T2" fmla="*/ 784 w 1445"/>
                <a:gd name="T3" fmla="*/ 40 h 846"/>
                <a:gd name="T4" fmla="*/ 839 w 1445"/>
                <a:gd name="T5" fmla="*/ 75 h 846"/>
                <a:gd name="T6" fmla="*/ 856 w 1445"/>
                <a:gd name="T7" fmla="*/ 77 h 846"/>
                <a:gd name="T8" fmla="*/ 926 w 1445"/>
                <a:gd name="T9" fmla="*/ 80 h 846"/>
                <a:gd name="T10" fmla="*/ 1017 w 1445"/>
                <a:gd name="T11" fmla="*/ 111 h 846"/>
                <a:gd name="T12" fmla="*/ 1096 w 1445"/>
                <a:gd name="T13" fmla="*/ 168 h 846"/>
                <a:gd name="T14" fmla="*/ 1135 w 1445"/>
                <a:gd name="T15" fmla="*/ 210 h 846"/>
                <a:gd name="T16" fmla="*/ 1148 w 1445"/>
                <a:gd name="T17" fmla="*/ 218 h 846"/>
                <a:gd name="T18" fmla="*/ 1214 w 1445"/>
                <a:gd name="T19" fmla="*/ 231 h 846"/>
                <a:gd name="T20" fmla="*/ 1319 w 1445"/>
                <a:gd name="T21" fmla="*/ 282 h 846"/>
                <a:gd name="T22" fmla="*/ 1396 w 1445"/>
                <a:gd name="T23" fmla="*/ 366 h 846"/>
                <a:gd name="T24" fmla="*/ 1440 w 1445"/>
                <a:gd name="T25" fmla="*/ 474 h 846"/>
                <a:gd name="T26" fmla="*/ 1440 w 1445"/>
                <a:gd name="T27" fmla="*/ 593 h 846"/>
                <a:gd name="T28" fmla="*/ 1398 w 1445"/>
                <a:gd name="T29" fmla="*/ 700 h 846"/>
                <a:gd name="T30" fmla="*/ 1322 w 1445"/>
                <a:gd name="T31" fmla="*/ 782 h 846"/>
                <a:gd name="T32" fmla="*/ 1221 w 1445"/>
                <a:gd name="T33" fmla="*/ 835 h 846"/>
                <a:gd name="T34" fmla="*/ 1164 w 1445"/>
                <a:gd name="T35" fmla="*/ 511 h 846"/>
                <a:gd name="T36" fmla="*/ 1146 w 1445"/>
                <a:gd name="T37" fmla="*/ 443 h 846"/>
                <a:gd name="T38" fmla="*/ 1098 w 1445"/>
                <a:gd name="T39" fmla="*/ 396 h 846"/>
                <a:gd name="T40" fmla="*/ 1030 w 1445"/>
                <a:gd name="T41" fmla="*/ 377 h 846"/>
                <a:gd name="T42" fmla="*/ 635 w 1445"/>
                <a:gd name="T43" fmla="*/ 381 h 846"/>
                <a:gd name="T44" fmla="*/ 579 w 1445"/>
                <a:gd name="T45" fmla="*/ 403 h 846"/>
                <a:gd name="T46" fmla="*/ 327 w 1445"/>
                <a:gd name="T47" fmla="*/ 652 h 846"/>
                <a:gd name="T48" fmla="*/ 292 w 1445"/>
                <a:gd name="T49" fmla="*/ 702 h 846"/>
                <a:gd name="T50" fmla="*/ 281 w 1445"/>
                <a:gd name="T51" fmla="*/ 762 h 846"/>
                <a:gd name="T52" fmla="*/ 224 w 1445"/>
                <a:gd name="T53" fmla="*/ 835 h 846"/>
                <a:gd name="T54" fmla="*/ 123 w 1445"/>
                <a:gd name="T55" fmla="*/ 782 h 846"/>
                <a:gd name="T56" fmla="*/ 48 w 1445"/>
                <a:gd name="T57" fmla="*/ 700 h 846"/>
                <a:gd name="T58" fmla="*/ 6 w 1445"/>
                <a:gd name="T59" fmla="*/ 593 h 846"/>
                <a:gd name="T60" fmla="*/ 6 w 1445"/>
                <a:gd name="T61" fmla="*/ 476 h 846"/>
                <a:gd name="T62" fmla="*/ 46 w 1445"/>
                <a:gd name="T63" fmla="*/ 372 h 846"/>
                <a:gd name="T64" fmla="*/ 118 w 1445"/>
                <a:gd name="T65" fmla="*/ 287 h 846"/>
                <a:gd name="T66" fmla="*/ 215 w 1445"/>
                <a:gd name="T67" fmla="*/ 234 h 846"/>
                <a:gd name="T68" fmla="*/ 281 w 1445"/>
                <a:gd name="T69" fmla="*/ 220 h 846"/>
                <a:gd name="T70" fmla="*/ 294 w 1445"/>
                <a:gd name="T71" fmla="*/ 209 h 846"/>
                <a:gd name="T72" fmla="*/ 327 w 1445"/>
                <a:gd name="T73" fmla="*/ 152 h 846"/>
                <a:gd name="T74" fmla="*/ 406 w 1445"/>
                <a:gd name="T75" fmla="*/ 71 h 846"/>
                <a:gd name="T76" fmla="*/ 505 w 1445"/>
                <a:gd name="T77" fmla="*/ 18 h 846"/>
                <a:gd name="T78" fmla="*/ 619 w 1445"/>
                <a:gd name="T79"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5" h="846">
                  <a:moveTo>
                    <a:pt x="619" y="0"/>
                  </a:moveTo>
                  <a:lnTo>
                    <a:pt x="678" y="3"/>
                  </a:lnTo>
                  <a:lnTo>
                    <a:pt x="733" y="18"/>
                  </a:lnTo>
                  <a:lnTo>
                    <a:pt x="784" y="40"/>
                  </a:lnTo>
                  <a:lnTo>
                    <a:pt x="832" y="71"/>
                  </a:lnTo>
                  <a:lnTo>
                    <a:pt x="839" y="75"/>
                  </a:lnTo>
                  <a:lnTo>
                    <a:pt x="849" y="77"/>
                  </a:lnTo>
                  <a:lnTo>
                    <a:pt x="856" y="77"/>
                  </a:lnTo>
                  <a:lnTo>
                    <a:pt x="876" y="77"/>
                  </a:lnTo>
                  <a:lnTo>
                    <a:pt x="926" y="80"/>
                  </a:lnTo>
                  <a:lnTo>
                    <a:pt x="973" y="93"/>
                  </a:lnTo>
                  <a:lnTo>
                    <a:pt x="1017" y="111"/>
                  </a:lnTo>
                  <a:lnTo>
                    <a:pt x="1060" y="137"/>
                  </a:lnTo>
                  <a:lnTo>
                    <a:pt x="1096" y="168"/>
                  </a:lnTo>
                  <a:lnTo>
                    <a:pt x="1130" y="205"/>
                  </a:lnTo>
                  <a:lnTo>
                    <a:pt x="1135" y="210"/>
                  </a:lnTo>
                  <a:lnTo>
                    <a:pt x="1141" y="216"/>
                  </a:lnTo>
                  <a:lnTo>
                    <a:pt x="1148" y="218"/>
                  </a:lnTo>
                  <a:lnTo>
                    <a:pt x="1155" y="220"/>
                  </a:lnTo>
                  <a:lnTo>
                    <a:pt x="1214" y="231"/>
                  </a:lnTo>
                  <a:lnTo>
                    <a:pt x="1269" y="251"/>
                  </a:lnTo>
                  <a:lnTo>
                    <a:pt x="1319" y="282"/>
                  </a:lnTo>
                  <a:lnTo>
                    <a:pt x="1361" y="320"/>
                  </a:lnTo>
                  <a:lnTo>
                    <a:pt x="1396" y="366"/>
                  </a:lnTo>
                  <a:lnTo>
                    <a:pt x="1422" y="418"/>
                  </a:lnTo>
                  <a:lnTo>
                    <a:pt x="1440" y="474"/>
                  </a:lnTo>
                  <a:lnTo>
                    <a:pt x="1445" y="533"/>
                  </a:lnTo>
                  <a:lnTo>
                    <a:pt x="1440" y="593"/>
                  </a:lnTo>
                  <a:lnTo>
                    <a:pt x="1423" y="648"/>
                  </a:lnTo>
                  <a:lnTo>
                    <a:pt x="1398" y="700"/>
                  </a:lnTo>
                  <a:lnTo>
                    <a:pt x="1363" y="744"/>
                  </a:lnTo>
                  <a:lnTo>
                    <a:pt x="1322" y="782"/>
                  </a:lnTo>
                  <a:lnTo>
                    <a:pt x="1275" y="813"/>
                  </a:lnTo>
                  <a:lnTo>
                    <a:pt x="1221" y="835"/>
                  </a:lnTo>
                  <a:lnTo>
                    <a:pt x="1164" y="846"/>
                  </a:lnTo>
                  <a:lnTo>
                    <a:pt x="1164" y="511"/>
                  </a:lnTo>
                  <a:lnTo>
                    <a:pt x="1159" y="474"/>
                  </a:lnTo>
                  <a:lnTo>
                    <a:pt x="1146" y="443"/>
                  </a:lnTo>
                  <a:lnTo>
                    <a:pt x="1124" y="416"/>
                  </a:lnTo>
                  <a:lnTo>
                    <a:pt x="1098" y="396"/>
                  </a:lnTo>
                  <a:lnTo>
                    <a:pt x="1065" y="383"/>
                  </a:lnTo>
                  <a:lnTo>
                    <a:pt x="1030" y="377"/>
                  </a:lnTo>
                  <a:lnTo>
                    <a:pt x="667" y="377"/>
                  </a:lnTo>
                  <a:lnTo>
                    <a:pt x="635" y="381"/>
                  </a:lnTo>
                  <a:lnTo>
                    <a:pt x="606" y="388"/>
                  </a:lnTo>
                  <a:lnTo>
                    <a:pt x="579" y="403"/>
                  </a:lnTo>
                  <a:lnTo>
                    <a:pt x="555" y="423"/>
                  </a:lnTo>
                  <a:lnTo>
                    <a:pt x="327" y="652"/>
                  </a:lnTo>
                  <a:lnTo>
                    <a:pt x="307" y="676"/>
                  </a:lnTo>
                  <a:lnTo>
                    <a:pt x="292" y="702"/>
                  </a:lnTo>
                  <a:lnTo>
                    <a:pt x="283" y="731"/>
                  </a:lnTo>
                  <a:lnTo>
                    <a:pt x="281" y="762"/>
                  </a:lnTo>
                  <a:lnTo>
                    <a:pt x="281" y="846"/>
                  </a:lnTo>
                  <a:lnTo>
                    <a:pt x="224" y="835"/>
                  </a:lnTo>
                  <a:lnTo>
                    <a:pt x="171" y="813"/>
                  </a:lnTo>
                  <a:lnTo>
                    <a:pt x="123" y="782"/>
                  </a:lnTo>
                  <a:lnTo>
                    <a:pt x="81" y="744"/>
                  </a:lnTo>
                  <a:lnTo>
                    <a:pt x="48" y="700"/>
                  </a:lnTo>
                  <a:lnTo>
                    <a:pt x="22" y="648"/>
                  </a:lnTo>
                  <a:lnTo>
                    <a:pt x="6" y="593"/>
                  </a:lnTo>
                  <a:lnTo>
                    <a:pt x="0" y="533"/>
                  </a:lnTo>
                  <a:lnTo>
                    <a:pt x="6" y="476"/>
                  </a:lnTo>
                  <a:lnTo>
                    <a:pt x="20" y="421"/>
                  </a:lnTo>
                  <a:lnTo>
                    <a:pt x="46" y="372"/>
                  </a:lnTo>
                  <a:lnTo>
                    <a:pt x="77" y="326"/>
                  </a:lnTo>
                  <a:lnTo>
                    <a:pt x="118" y="287"/>
                  </a:lnTo>
                  <a:lnTo>
                    <a:pt x="163" y="258"/>
                  </a:lnTo>
                  <a:lnTo>
                    <a:pt x="215" y="234"/>
                  </a:lnTo>
                  <a:lnTo>
                    <a:pt x="272" y="221"/>
                  </a:lnTo>
                  <a:lnTo>
                    <a:pt x="281" y="220"/>
                  </a:lnTo>
                  <a:lnTo>
                    <a:pt x="288" y="216"/>
                  </a:lnTo>
                  <a:lnTo>
                    <a:pt x="294" y="209"/>
                  </a:lnTo>
                  <a:lnTo>
                    <a:pt x="299" y="201"/>
                  </a:lnTo>
                  <a:lnTo>
                    <a:pt x="327" y="152"/>
                  </a:lnTo>
                  <a:lnTo>
                    <a:pt x="364" y="108"/>
                  </a:lnTo>
                  <a:lnTo>
                    <a:pt x="406" y="71"/>
                  </a:lnTo>
                  <a:lnTo>
                    <a:pt x="454" y="40"/>
                  </a:lnTo>
                  <a:lnTo>
                    <a:pt x="505" y="18"/>
                  </a:lnTo>
                  <a:lnTo>
                    <a:pt x="560" y="3"/>
                  </a:lnTo>
                  <a:lnTo>
                    <a:pt x="619" y="0"/>
                  </a:lnTo>
                  <a:close/>
                </a:path>
              </a:pathLst>
            </a:custGeom>
            <a:grpFill/>
            <a:ln w="0">
              <a:noFill/>
              <a:prstDash val="solid"/>
              <a:round/>
            </a:ln>
          </p:spPr>
          <p:txBody>
            <a:bodyPr vert="horz" wrap="square" lIns="91440" tIns="45720" rIns="91440" bIns="45720" numCol="1" anchor="t" anchorCtr="0" compatLnSpc="1"/>
            <a:lstStyle/>
            <a:p>
              <a:endParaRPr lang="en-US" dirty="0"/>
            </a:p>
          </p:txBody>
        </p:sp>
      </p:grpSp>
      <p:grpSp>
        <p:nvGrpSpPr>
          <p:cNvPr id="46" name="Group 45"/>
          <p:cNvGrpSpPr/>
          <p:nvPr/>
        </p:nvGrpSpPr>
        <p:grpSpPr>
          <a:xfrm>
            <a:off x="8178066" y="2513208"/>
            <a:ext cx="524670" cy="539326"/>
            <a:chOff x="4422776" y="1452563"/>
            <a:chExt cx="1136650" cy="1168400"/>
          </a:xfrm>
          <a:solidFill>
            <a:schemeClr val="tx1">
              <a:lumMod val="75000"/>
              <a:lumOff val="25000"/>
            </a:schemeClr>
          </a:solidFill>
        </p:grpSpPr>
        <p:sp>
          <p:nvSpPr>
            <p:cNvPr id="47" name="Freeform 12"/>
            <p:cNvSpPr>
              <a:spLocks noEditPoints="1"/>
            </p:cNvSpPr>
            <p:nvPr/>
          </p:nvSpPr>
          <p:spPr bwMode="auto">
            <a:xfrm>
              <a:off x="4714876" y="1808163"/>
              <a:ext cx="563563" cy="561975"/>
            </a:xfrm>
            <a:custGeom>
              <a:avLst/>
              <a:gdLst>
                <a:gd name="T0" fmla="*/ 294 w 709"/>
                <a:gd name="T1" fmla="*/ 124 h 707"/>
                <a:gd name="T2" fmla="*/ 209 w 709"/>
                <a:gd name="T3" fmla="*/ 164 h 707"/>
                <a:gd name="T4" fmla="*/ 148 w 709"/>
                <a:gd name="T5" fmla="*/ 236 h 707"/>
                <a:gd name="T6" fmla="*/ 119 w 709"/>
                <a:gd name="T7" fmla="*/ 322 h 707"/>
                <a:gd name="T8" fmla="*/ 125 w 709"/>
                <a:gd name="T9" fmla="*/ 414 h 707"/>
                <a:gd name="T10" fmla="*/ 167 w 709"/>
                <a:gd name="T11" fmla="*/ 498 h 707"/>
                <a:gd name="T12" fmla="*/ 237 w 709"/>
                <a:gd name="T13" fmla="*/ 560 h 707"/>
                <a:gd name="T14" fmla="*/ 323 w 709"/>
                <a:gd name="T15" fmla="*/ 588 h 707"/>
                <a:gd name="T16" fmla="*/ 415 w 709"/>
                <a:gd name="T17" fmla="*/ 582 h 707"/>
                <a:gd name="T18" fmla="*/ 499 w 709"/>
                <a:gd name="T19" fmla="*/ 542 h 707"/>
                <a:gd name="T20" fmla="*/ 562 w 709"/>
                <a:gd name="T21" fmla="*/ 471 h 707"/>
                <a:gd name="T22" fmla="*/ 591 w 709"/>
                <a:gd name="T23" fmla="*/ 384 h 707"/>
                <a:gd name="T24" fmla="*/ 586 w 709"/>
                <a:gd name="T25" fmla="*/ 293 h 707"/>
                <a:gd name="T26" fmla="*/ 543 w 709"/>
                <a:gd name="T27" fmla="*/ 208 h 707"/>
                <a:gd name="T28" fmla="*/ 472 w 709"/>
                <a:gd name="T29" fmla="*/ 146 h 707"/>
                <a:gd name="T30" fmla="*/ 385 w 709"/>
                <a:gd name="T31" fmla="*/ 117 h 707"/>
                <a:gd name="T32" fmla="*/ 347 w 709"/>
                <a:gd name="T33" fmla="*/ 0 h 707"/>
                <a:gd name="T34" fmla="*/ 453 w 709"/>
                <a:gd name="T35" fmla="*/ 14 h 707"/>
                <a:gd name="T36" fmla="*/ 553 w 709"/>
                <a:gd name="T37" fmla="*/ 60 h 707"/>
                <a:gd name="T38" fmla="*/ 635 w 709"/>
                <a:gd name="T39" fmla="*/ 137 h 707"/>
                <a:gd name="T40" fmla="*/ 688 w 709"/>
                <a:gd name="T41" fmla="*/ 238 h 707"/>
                <a:gd name="T42" fmla="*/ 709 w 709"/>
                <a:gd name="T43" fmla="*/ 344 h 707"/>
                <a:gd name="T44" fmla="*/ 694 w 709"/>
                <a:gd name="T45" fmla="*/ 452 h 707"/>
                <a:gd name="T46" fmla="*/ 648 w 709"/>
                <a:gd name="T47" fmla="*/ 551 h 707"/>
                <a:gd name="T48" fmla="*/ 571 w 709"/>
                <a:gd name="T49" fmla="*/ 634 h 707"/>
                <a:gd name="T50" fmla="*/ 470 w 709"/>
                <a:gd name="T51" fmla="*/ 687 h 707"/>
                <a:gd name="T52" fmla="*/ 363 w 709"/>
                <a:gd name="T53" fmla="*/ 707 h 707"/>
                <a:gd name="T54" fmla="*/ 255 w 709"/>
                <a:gd name="T55" fmla="*/ 692 h 707"/>
                <a:gd name="T56" fmla="*/ 156 w 709"/>
                <a:gd name="T57" fmla="*/ 646 h 707"/>
                <a:gd name="T58" fmla="*/ 73 w 709"/>
                <a:gd name="T59" fmla="*/ 568 h 707"/>
                <a:gd name="T60" fmla="*/ 20 w 709"/>
                <a:gd name="T61" fmla="*/ 469 h 707"/>
                <a:gd name="T62" fmla="*/ 0 w 709"/>
                <a:gd name="T63" fmla="*/ 361 h 707"/>
                <a:gd name="T64" fmla="*/ 14 w 709"/>
                <a:gd name="T65" fmla="*/ 254 h 707"/>
                <a:gd name="T66" fmla="*/ 60 w 709"/>
                <a:gd name="T67" fmla="*/ 155 h 707"/>
                <a:gd name="T68" fmla="*/ 139 w 709"/>
                <a:gd name="T69" fmla="*/ 73 h 707"/>
                <a:gd name="T70" fmla="*/ 238 w 709"/>
                <a:gd name="T71" fmla="*/ 20 h 707"/>
                <a:gd name="T72" fmla="*/ 347 w 709"/>
                <a:gd name="T73"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7">
                  <a:moveTo>
                    <a:pt x="339" y="117"/>
                  </a:moveTo>
                  <a:lnTo>
                    <a:pt x="294" y="124"/>
                  </a:lnTo>
                  <a:lnTo>
                    <a:pt x="251" y="139"/>
                  </a:lnTo>
                  <a:lnTo>
                    <a:pt x="209" y="164"/>
                  </a:lnTo>
                  <a:lnTo>
                    <a:pt x="174" y="197"/>
                  </a:lnTo>
                  <a:lnTo>
                    <a:pt x="148" y="236"/>
                  </a:lnTo>
                  <a:lnTo>
                    <a:pt x="128" y="278"/>
                  </a:lnTo>
                  <a:lnTo>
                    <a:pt x="119" y="322"/>
                  </a:lnTo>
                  <a:lnTo>
                    <a:pt x="117" y="368"/>
                  </a:lnTo>
                  <a:lnTo>
                    <a:pt x="125" y="414"/>
                  </a:lnTo>
                  <a:lnTo>
                    <a:pt x="141" y="456"/>
                  </a:lnTo>
                  <a:lnTo>
                    <a:pt x="167" y="498"/>
                  </a:lnTo>
                  <a:lnTo>
                    <a:pt x="198" y="533"/>
                  </a:lnTo>
                  <a:lnTo>
                    <a:pt x="237" y="560"/>
                  </a:lnTo>
                  <a:lnTo>
                    <a:pt x="279" y="579"/>
                  </a:lnTo>
                  <a:lnTo>
                    <a:pt x="323" y="588"/>
                  </a:lnTo>
                  <a:lnTo>
                    <a:pt x="369" y="590"/>
                  </a:lnTo>
                  <a:lnTo>
                    <a:pt x="415" y="582"/>
                  </a:lnTo>
                  <a:lnTo>
                    <a:pt x="459" y="566"/>
                  </a:lnTo>
                  <a:lnTo>
                    <a:pt x="499" y="542"/>
                  </a:lnTo>
                  <a:lnTo>
                    <a:pt x="534" y="509"/>
                  </a:lnTo>
                  <a:lnTo>
                    <a:pt x="562" y="471"/>
                  </a:lnTo>
                  <a:lnTo>
                    <a:pt x="580" y="428"/>
                  </a:lnTo>
                  <a:lnTo>
                    <a:pt x="591" y="384"/>
                  </a:lnTo>
                  <a:lnTo>
                    <a:pt x="593" y="339"/>
                  </a:lnTo>
                  <a:lnTo>
                    <a:pt x="586" y="293"/>
                  </a:lnTo>
                  <a:lnTo>
                    <a:pt x="569" y="249"/>
                  </a:lnTo>
                  <a:lnTo>
                    <a:pt x="543" y="208"/>
                  </a:lnTo>
                  <a:lnTo>
                    <a:pt x="510" y="174"/>
                  </a:lnTo>
                  <a:lnTo>
                    <a:pt x="472" y="146"/>
                  </a:lnTo>
                  <a:lnTo>
                    <a:pt x="429" y="128"/>
                  </a:lnTo>
                  <a:lnTo>
                    <a:pt x="385" y="117"/>
                  </a:lnTo>
                  <a:lnTo>
                    <a:pt x="339" y="117"/>
                  </a:lnTo>
                  <a:close/>
                  <a:moveTo>
                    <a:pt x="347" y="0"/>
                  </a:moveTo>
                  <a:lnTo>
                    <a:pt x="400" y="3"/>
                  </a:lnTo>
                  <a:lnTo>
                    <a:pt x="453" y="14"/>
                  </a:lnTo>
                  <a:lnTo>
                    <a:pt x="505" y="32"/>
                  </a:lnTo>
                  <a:lnTo>
                    <a:pt x="553" y="60"/>
                  </a:lnTo>
                  <a:lnTo>
                    <a:pt x="597" y="95"/>
                  </a:lnTo>
                  <a:lnTo>
                    <a:pt x="635" y="137"/>
                  </a:lnTo>
                  <a:lnTo>
                    <a:pt x="666" y="186"/>
                  </a:lnTo>
                  <a:lnTo>
                    <a:pt x="688" y="238"/>
                  </a:lnTo>
                  <a:lnTo>
                    <a:pt x="703" y="291"/>
                  </a:lnTo>
                  <a:lnTo>
                    <a:pt x="709" y="344"/>
                  </a:lnTo>
                  <a:lnTo>
                    <a:pt x="705" y="399"/>
                  </a:lnTo>
                  <a:lnTo>
                    <a:pt x="694" y="452"/>
                  </a:lnTo>
                  <a:lnTo>
                    <a:pt x="676" y="503"/>
                  </a:lnTo>
                  <a:lnTo>
                    <a:pt x="648" y="551"/>
                  </a:lnTo>
                  <a:lnTo>
                    <a:pt x="613" y="595"/>
                  </a:lnTo>
                  <a:lnTo>
                    <a:pt x="571" y="634"/>
                  </a:lnTo>
                  <a:lnTo>
                    <a:pt x="521" y="665"/>
                  </a:lnTo>
                  <a:lnTo>
                    <a:pt x="470" y="687"/>
                  </a:lnTo>
                  <a:lnTo>
                    <a:pt x="417" y="701"/>
                  </a:lnTo>
                  <a:lnTo>
                    <a:pt x="363" y="707"/>
                  </a:lnTo>
                  <a:lnTo>
                    <a:pt x="308" y="703"/>
                  </a:lnTo>
                  <a:lnTo>
                    <a:pt x="255" y="692"/>
                  </a:lnTo>
                  <a:lnTo>
                    <a:pt x="204" y="672"/>
                  </a:lnTo>
                  <a:lnTo>
                    <a:pt x="156" y="646"/>
                  </a:lnTo>
                  <a:lnTo>
                    <a:pt x="112" y="612"/>
                  </a:lnTo>
                  <a:lnTo>
                    <a:pt x="73" y="568"/>
                  </a:lnTo>
                  <a:lnTo>
                    <a:pt x="42" y="520"/>
                  </a:lnTo>
                  <a:lnTo>
                    <a:pt x="20" y="469"/>
                  </a:lnTo>
                  <a:lnTo>
                    <a:pt x="5" y="416"/>
                  </a:lnTo>
                  <a:lnTo>
                    <a:pt x="0" y="361"/>
                  </a:lnTo>
                  <a:lnTo>
                    <a:pt x="3" y="307"/>
                  </a:lnTo>
                  <a:lnTo>
                    <a:pt x="14" y="254"/>
                  </a:lnTo>
                  <a:lnTo>
                    <a:pt x="35" y="203"/>
                  </a:lnTo>
                  <a:lnTo>
                    <a:pt x="60" y="155"/>
                  </a:lnTo>
                  <a:lnTo>
                    <a:pt x="97" y="111"/>
                  </a:lnTo>
                  <a:lnTo>
                    <a:pt x="139" y="73"/>
                  </a:lnTo>
                  <a:lnTo>
                    <a:pt x="187" y="42"/>
                  </a:lnTo>
                  <a:lnTo>
                    <a:pt x="238" y="20"/>
                  </a:lnTo>
                  <a:lnTo>
                    <a:pt x="292" y="5"/>
                  </a:lnTo>
                  <a:lnTo>
                    <a:pt x="347"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48" name="Freeform 13"/>
            <p:cNvSpPr/>
            <p:nvPr/>
          </p:nvSpPr>
          <p:spPr bwMode="auto">
            <a:xfrm>
              <a:off x="5165726" y="2325688"/>
              <a:ext cx="255588" cy="295275"/>
            </a:xfrm>
            <a:custGeom>
              <a:avLst/>
              <a:gdLst>
                <a:gd name="T0" fmla="*/ 83 w 322"/>
                <a:gd name="T1" fmla="*/ 0 h 372"/>
                <a:gd name="T2" fmla="*/ 101 w 322"/>
                <a:gd name="T3" fmla="*/ 5 h 372"/>
                <a:gd name="T4" fmla="*/ 114 w 322"/>
                <a:gd name="T5" fmla="*/ 16 h 372"/>
                <a:gd name="T6" fmla="*/ 312 w 322"/>
                <a:gd name="T7" fmla="*/ 273 h 372"/>
                <a:gd name="T8" fmla="*/ 320 w 322"/>
                <a:gd name="T9" fmla="*/ 291 h 372"/>
                <a:gd name="T10" fmla="*/ 322 w 322"/>
                <a:gd name="T11" fmla="*/ 310 h 372"/>
                <a:gd name="T12" fmla="*/ 316 w 322"/>
                <a:gd name="T13" fmla="*/ 326 h 372"/>
                <a:gd name="T14" fmla="*/ 303 w 322"/>
                <a:gd name="T15" fmla="*/ 341 h 372"/>
                <a:gd name="T16" fmla="*/ 274 w 322"/>
                <a:gd name="T17" fmla="*/ 363 h 372"/>
                <a:gd name="T18" fmla="*/ 257 w 322"/>
                <a:gd name="T19" fmla="*/ 372 h 372"/>
                <a:gd name="T20" fmla="*/ 239 w 322"/>
                <a:gd name="T21" fmla="*/ 372 h 372"/>
                <a:gd name="T22" fmla="*/ 221 w 322"/>
                <a:gd name="T23" fmla="*/ 366 h 372"/>
                <a:gd name="T24" fmla="*/ 208 w 322"/>
                <a:gd name="T25" fmla="*/ 354 h 372"/>
                <a:gd name="T26" fmla="*/ 9 w 322"/>
                <a:gd name="T27" fmla="*/ 97 h 372"/>
                <a:gd name="T28" fmla="*/ 2 w 322"/>
                <a:gd name="T29" fmla="*/ 81 h 372"/>
                <a:gd name="T30" fmla="*/ 0 w 322"/>
                <a:gd name="T31" fmla="*/ 62 h 372"/>
                <a:gd name="T32" fmla="*/ 6 w 322"/>
                <a:gd name="T33" fmla="*/ 46 h 372"/>
                <a:gd name="T34" fmla="*/ 19 w 322"/>
                <a:gd name="T35" fmla="*/ 31 h 372"/>
                <a:gd name="T36" fmla="*/ 48 w 322"/>
                <a:gd name="T37" fmla="*/ 9 h 372"/>
                <a:gd name="T38" fmla="*/ 64 w 322"/>
                <a:gd name="T39" fmla="*/ 0 h 372"/>
                <a:gd name="T40" fmla="*/ 83 w 322"/>
                <a:gd name="T4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 h="372">
                  <a:moveTo>
                    <a:pt x="83" y="0"/>
                  </a:moveTo>
                  <a:lnTo>
                    <a:pt x="101" y="5"/>
                  </a:lnTo>
                  <a:lnTo>
                    <a:pt x="114" y="16"/>
                  </a:lnTo>
                  <a:lnTo>
                    <a:pt x="312" y="273"/>
                  </a:lnTo>
                  <a:lnTo>
                    <a:pt x="320" y="291"/>
                  </a:lnTo>
                  <a:lnTo>
                    <a:pt x="322" y="310"/>
                  </a:lnTo>
                  <a:lnTo>
                    <a:pt x="316" y="326"/>
                  </a:lnTo>
                  <a:lnTo>
                    <a:pt x="303" y="341"/>
                  </a:lnTo>
                  <a:lnTo>
                    <a:pt x="274" y="363"/>
                  </a:lnTo>
                  <a:lnTo>
                    <a:pt x="257" y="372"/>
                  </a:lnTo>
                  <a:lnTo>
                    <a:pt x="239" y="372"/>
                  </a:lnTo>
                  <a:lnTo>
                    <a:pt x="221" y="366"/>
                  </a:lnTo>
                  <a:lnTo>
                    <a:pt x="208" y="354"/>
                  </a:lnTo>
                  <a:lnTo>
                    <a:pt x="9" y="97"/>
                  </a:lnTo>
                  <a:lnTo>
                    <a:pt x="2" y="81"/>
                  </a:lnTo>
                  <a:lnTo>
                    <a:pt x="0" y="62"/>
                  </a:lnTo>
                  <a:lnTo>
                    <a:pt x="6" y="46"/>
                  </a:lnTo>
                  <a:lnTo>
                    <a:pt x="19" y="31"/>
                  </a:lnTo>
                  <a:lnTo>
                    <a:pt x="48" y="9"/>
                  </a:lnTo>
                  <a:lnTo>
                    <a:pt x="64" y="0"/>
                  </a:lnTo>
                  <a:lnTo>
                    <a:pt x="83"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49" name="Freeform 14"/>
            <p:cNvSpPr/>
            <p:nvPr/>
          </p:nvSpPr>
          <p:spPr bwMode="auto">
            <a:xfrm>
              <a:off x="4422776" y="1452563"/>
              <a:ext cx="1136650" cy="668338"/>
            </a:xfrm>
            <a:custGeom>
              <a:avLst/>
              <a:gdLst>
                <a:gd name="T0" fmla="*/ 672 w 1432"/>
                <a:gd name="T1" fmla="*/ 6 h 844"/>
                <a:gd name="T2" fmla="*/ 780 w 1432"/>
                <a:gd name="T3" fmla="*/ 43 h 844"/>
                <a:gd name="T4" fmla="*/ 833 w 1432"/>
                <a:gd name="T5" fmla="*/ 76 h 844"/>
                <a:gd name="T6" fmla="*/ 846 w 1432"/>
                <a:gd name="T7" fmla="*/ 79 h 844"/>
                <a:gd name="T8" fmla="*/ 918 w 1432"/>
                <a:gd name="T9" fmla="*/ 81 h 844"/>
                <a:gd name="T10" fmla="*/ 1011 w 1432"/>
                <a:gd name="T11" fmla="*/ 112 h 844"/>
                <a:gd name="T12" fmla="*/ 1090 w 1432"/>
                <a:gd name="T13" fmla="*/ 171 h 844"/>
                <a:gd name="T14" fmla="*/ 1127 w 1432"/>
                <a:gd name="T15" fmla="*/ 213 h 844"/>
                <a:gd name="T16" fmla="*/ 1142 w 1432"/>
                <a:gd name="T17" fmla="*/ 219 h 844"/>
                <a:gd name="T18" fmla="*/ 1245 w 1432"/>
                <a:gd name="T19" fmla="*/ 244 h 844"/>
                <a:gd name="T20" fmla="*/ 1329 w 1432"/>
                <a:gd name="T21" fmla="*/ 299 h 844"/>
                <a:gd name="T22" fmla="*/ 1394 w 1432"/>
                <a:gd name="T23" fmla="*/ 380 h 844"/>
                <a:gd name="T24" fmla="*/ 1428 w 1432"/>
                <a:gd name="T25" fmla="*/ 477 h 844"/>
                <a:gd name="T26" fmla="*/ 1428 w 1432"/>
                <a:gd name="T27" fmla="*/ 585 h 844"/>
                <a:gd name="T28" fmla="*/ 1394 w 1432"/>
                <a:gd name="T29" fmla="*/ 684 h 844"/>
                <a:gd name="T30" fmla="*/ 1329 w 1432"/>
                <a:gd name="T31" fmla="*/ 763 h 844"/>
                <a:gd name="T32" fmla="*/ 1241 w 1432"/>
                <a:gd name="T33" fmla="*/ 818 h 844"/>
                <a:gd name="T34" fmla="*/ 1138 w 1432"/>
                <a:gd name="T35" fmla="*/ 844 h 844"/>
                <a:gd name="T36" fmla="*/ 1131 w 1432"/>
                <a:gd name="T37" fmla="*/ 719 h 844"/>
                <a:gd name="T38" fmla="*/ 1210 w 1432"/>
                <a:gd name="T39" fmla="*/ 697 h 844"/>
                <a:gd name="T40" fmla="*/ 1270 w 1432"/>
                <a:gd name="T41" fmla="*/ 646 h 844"/>
                <a:gd name="T42" fmla="*/ 1305 w 1432"/>
                <a:gd name="T43" fmla="*/ 572 h 844"/>
                <a:gd name="T44" fmla="*/ 1304 w 1432"/>
                <a:gd name="T45" fmla="*/ 488 h 844"/>
                <a:gd name="T46" fmla="*/ 1267 w 1432"/>
                <a:gd name="T47" fmla="*/ 413 h 844"/>
                <a:gd name="T48" fmla="*/ 1203 w 1432"/>
                <a:gd name="T49" fmla="*/ 362 h 844"/>
                <a:gd name="T50" fmla="*/ 1120 w 1432"/>
                <a:gd name="T51" fmla="*/ 341 h 844"/>
                <a:gd name="T52" fmla="*/ 1081 w 1432"/>
                <a:gd name="T53" fmla="*/ 341 h 844"/>
                <a:gd name="T54" fmla="*/ 1050 w 1432"/>
                <a:gd name="T55" fmla="*/ 323 h 844"/>
                <a:gd name="T56" fmla="*/ 1015 w 1432"/>
                <a:gd name="T57" fmla="*/ 272 h 844"/>
                <a:gd name="T58" fmla="*/ 951 w 1432"/>
                <a:gd name="T59" fmla="*/ 220 h 844"/>
                <a:gd name="T60" fmla="*/ 868 w 1432"/>
                <a:gd name="T61" fmla="*/ 200 h 844"/>
                <a:gd name="T62" fmla="*/ 809 w 1432"/>
                <a:gd name="T63" fmla="*/ 206 h 844"/>
                <a:gd name="T64" fmla="*/ 775 w 1432"/>
                <a:gd name="T65" fmla="*/ 189 h 844"/>
                <a:gd name="T66" fmla="*/ 701 w 1432"/>
                <a:gd name="T67" fmla="*/ 140 h 844"/>
                <a:gd name="T68" fmla="*/ 615 w 1432"/>
                <a:gd name="T69" fmla="*/ 123 h 844"/>
                <a:gd name="T70" fmla="*/ 528 w 1432"/>
                <a:gd name="T71" fmla="*/ 140 h 844"/>
                <a:gd name="T72" fmla="*/ 459 w 1432"/>
                <a:gd name="T73" fmla="*/ 186 h 844"/>
                <a:gd name="T74" fmla="*/ 407 w 1432"/>
                <a:gd name="T75" fmla="*/ 255 h 844"/>
                <a:gd name="T76" fmla="*/ 383 w 1432"/>
                <a:gd name="T77" fmla="*/ 316 h 844"/>
                <a:gd name="T78" fmla="*/ 350 w 1432"/>
                <a:gd name="T79" fmla="*/ 340 h 844"/>
                <a:gd name="T80" fmla="*/ 314 w 1432"/>
                <a:gd name="T81" fmla="*/ 341 h 844"/>
                <a:gd name="T82" fmla="*/ 229 w 1432"/>
                <a:gd name="T83" fmla="*/ 362 h 844"/>
                <a:gd name="T84" fmla="*/ 165 w 1432"/>
                <a:gd name="T85" fmla="*/ 413 h 844"/>
                <a:gd name="T86" fmla="*/ 128 w 1432"/>
                <a:gd name="T87" fmla="*/ 488 h 844"/>
                <a:gd name="T88" fmla="*/ 128 w 1432"/>
                <a:gd name="T89" fmla="*/ 572 h 844"/>
                <a:gd name="T90" fmla="*/ 163 w 1432"/>
                <a:gd name="T91" fmla="*/ 646 h 844"/>
                <a:gd name="T92" fmla="*/ 224 w 1432"/>
                <a:gd name="T93" fmla="*/ 697 h 844"/>
                <a:gd name="T94" fmla="*/ 303 w 1432"/>
                <a:gd name="T95" fmla="*/ 719 h 844"/>
                <a:gd name="T96" fmla="*/ 295 w 1432"/>
                <a:gd name="T97" fmla="*/ 844 h 844"/>
                <a:gd name="T98" fmla="*/ 192 w 1432"/>
                <a:gd name="T99" fmla="*/ 820 h 844"/>
                <a:gd name="T100" fmla="*/ 104 w 1432"/>
                <a:gd name="T101" fmla="*/ 763 h 844"/>
                <a:gd name="T102" fmla="*/ 40 w 1432"/>
                <a:gd name="T103" fmla="*/ 684 h 844"/>
                <a:gd name="T104" fmla="*/ 5 w 1432"/>
                <a:gd name="T105" fmla="*/ 585 h 844"/>
                <a:gd name="T106" fmla="*/ 5 w 1432"/>
                <a:gd name="T107" fmla="*/ 473 h 844"/>
                <a:gd name="T108" fmla="*/ 45 w 1432"/>
                <a:gd name="T109" fmla="*/ 369 h 844"/>
                <a:gd name="T110" fmla="*/ 119 w 1432"/>
                <a:gd name="T111" fmla="*/ 286 h 844"/>
                <a:gd name="T112" fmla="*/ 218 w 1432"/>
                <a:gd name="T113" fmla="*/ 233 h 844"/>
                <a:gd name="T114" fmla="*/ 281 w 1432"/>
                <a:gd name="T115" fmla="*/ 219 h 844"/>
                <a:gd name="T116" fmla="*/ 292 w 1432"/>
                <a:gd name="T117" fmla="*/ 211 h 844"/>
                <a:gd name="T118" fmla="*/ 323 w 1432"/>
                <a:gd name="T119" fmla="*/ 156 h 844"/>
                <a:gd name="T120" fmla="*/ 400 w 1432"/>
                <a:gd name="T121" fmla="*/ 74 h 844"/>
                <a:gd name="T122" fmla="*/ 499 w 1432"/>
                <a:gd name="T123" fmla="*/ 21 h 844"/>
                <a:gd name="T124" fmla="*/ 615 w 1432"/>
                <a:gd name="T125"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2" h="844">
                  <a:moveTo>
                    <a:pt x="615" y="0"/>
                  </a:moveTo>
                  <a:lnTo>
                    <a:pt x="672" y="6"/>
                  </a:lnTo>
                  <a:lnTo>
                    <a:pt x="727" y="19"/>
                  </a:lnTo>
                  <a:lnTo>
                    <a:pt x="780" y="43"/>
                  </a:lnTo>
                  <a:lnTo>
                    <a:pt x="828" y="74"/>
                  </a:lnTo>
                  <a:lnTo>
                    <a:pt x="833" y="76"/>
                  </a:lnTo>
                  <a:lnTo>
                    <a:pt x="841" y="77"/>
                  </a:lnTo>
                  <a:lnTo>
                    <a:pt x="846" y="79"/>
                  </a:lnTo>
                  <a:lnTo>
                    <a:pt x="868" y="77"/>
                  </a:lnTo>
                  <a:lnTo>
                    <a:pt x="918" y="81"/>
                  </a:lnTo>
                  <a:lnTo>
                    <a:pt x="966" y="94"/>
                  </a:lnTo>
                  <a:lnTo>
                    <a:pt x="1011" y="112"/>
                  </a:lnTo>
                  <a:lnTo>
                    <a:pt x="1054" y="138"/>
                  </a:lnTo>
                  <a:lnTo>
                    <a:pt x="1090" y="171"/>
                  </a:lnTo>
                  <a:lnTo>
                    <a:pt x="1122" y="208"/>
                  </a:lnTo>
                  <a:lnTo>
                    <a:pt x="1127" y="213"/>
                  </a:lnTo>
                  <a:lnTo>
                    <a:pt x="1135" y="219"/>
                  </a:lnTo>
                  <a:lnTo>
                    <a:pt x="1142" y="219"/>
                  </a:lnTo>
                  <a:lnTo>
                    <a:pt x="1195" y="228"/>
                  </a:lnTo>
                  <a:lnTo>
                    <a:pt x="1245" y="244"/>
                  </a:lnTo>
                  <a:lnTo>
                    <a:pt x="1289" y="268"/>
                  </a:lnTo>
                  <a:lnTo>
                    <a:pt x="1329" y="299"/>
                  </a:lnTo>
                  <a:lnTo>
                    <a:pt x="1364" y="338"/>
                  </a:lnTo>
                  <a:lnTo>
                    <a:pt x="1394" y="380"/>
                  </a:lnTo>
                  <a:lnTo>
                    <a:pt x="1416" y="428"/>
                  </a:lnTo>
                  <a:lnTo>
                    <a:pt x="1428" y="477"/>
                  </a:lnTo>
                  <a:lnTo>
                    <a:pt x="1432" y="530"/>
                  </a:lnTo>
                  <a:lnTo>
                    <a:pt x="1428" y="585"/>
                  </a:lnTo>
                  <a:lnTo>
                    <a:pt x="1414" y="636"/>
                  </a:lnTo>
                  <a:lnTo>
                    <a:pt x="1394" y="684"/>
                  </a:lnTo>
                  <a:lnTo>
                    <a:pt x="1364" y="726"/>
                  </a:lnTo>
                  <a:lnTo>
                    <a:pt x="1329" y="763"/>
                  </a:lnTo>
                  <a:lnTo>
                    <a:pt x="1287" y="794"/>
                  </a:lnTo>
                  <a:lnTo>
                    <a:pt x="1241" y="818"/>
                  </a:lnTo>
                  <a:lnTo>
                    <a:pt x="1191" y="834"/>
                  </a:lnTo>
                  <a:lnTo>
                    <a:pt x="1138" y="844"/>
                  </a:lnTo>
                  <a:lnTo>
                    <a:pt x="1140" y="781"/>
                  </a:lnTo>
                  <a:lnTo>
                    <a:pt x="1131" y="719"/>
                  </a:lnTo>
                  <a:lnTo>
                    <a:pt x="1173" y="713"/>
                  </a:lnTo>
                  <a:lnTo>
                    <a:pt x="1210" y="697"/>
                  </a:lnTo>
                  <a:lnTo>
                    <a:pt x="1243" y="675"/>
                  </a:lnTo>
                  <a:lnTo>
                    <a:pt x="1270" y="646"/>
                  </a:lnTo>
                  <a:lnTo>
                    <a:pt x="1291" y="611"/>
                  </a:lnTo>
                  <a:lnTo>
                    <a:pt x="1305" y="572"/>
                  </a:lnTo>
                  <a:lnTo>
                    <a:pt x="1309" y="530"/>
                  </a:lnTo>
                  <a:lnTo>
                    <a:pt x="1304" y="488"/>
                  </a:lnTo>
                  <a:lnTo>
                    <a:pt x="1291" y="448"/>
                  </a:lnTo>
                  <a:lnTo>
                    <a:pt x="1267" y="413"/>
                  </a:lnTo>
                  <a:lnTo>
                    <a:pt x="1237" y="384"/>
                  </a:lnTo>
                  <a:lnTo>
                    <a:pt x="1203" y="362"/>
                  </a:lnTo>
                  <a:lnTo>
                    <a:pt x="1164" y="347"/>
                  </a:lnTo>
                  <a:lnTo>
                    <a:pt x="1120" y="341"/>
                  </a:lnTo>
                  <a:lnTo>
                    <a:pt x="1101" y="343"/>
                  </a:lnTo>
                  <a:lnTo>
                    <a:pt x="1081" y="341"/>
                  </a:lnTo>
                  <a:lnTo>
                    <a:pt x="1065" y="336"/>
                  </a:lnTo>
                  <a:lnTo>
                    <a:pt x="1050" y="323"/>
                  </a:lnTo>
                  <a:lnTo>
                    <a:pt x="1039" y="308"/>
                  </a:lnTo>
                  <a:lnTo>
                    <a:pt x="1015" y="272"/>
                  </a:lnTo>
                  <a:lnTo>
                    <a:pt x="986" y="242"/>
                  </a:lnTo>
                  <a:lnTo>
                    <a:pt x="951" y="220"/>
                  </a:lnTo>
                  <a:lnTo>
                    <a:pt x="910" y="206"/>
                  </a:lnTo>
                  <a:lnTo>
                    <a:pt x="868" y="200"/>
                  </a:lnTo>
                  <a:lnTo>
                    <a:pt x="830" y="206"/>
                  </a:lnTo>
                  <a:lnTo>
                    <a:pt x="809" y="206"/>
                  </a:lnTo>
                  <a:lnTo>
                    <a:pt x="791" y="200"/>
                  </a:lnTo>
                  <a:lnTo>
                    <a:pt x="775" y="189"/>
                  </a:lnTo>
                  <a:lnTo>
                    <a:pt x="740" y="162"/>
                  </a:lnTo>
                  <a:lnTo>
                    <a:pt x="701" y="140"/>
                  </a:lnTo>
                  <a:lnTo>
                    <a:pt x="659" y="129"/>
                  </a:lnTo>
                  <a:lnTo>
                    <a:pt x="615" y="123"/>
                  </a:lnTo>
                  <a:lnTo>
                    <a:pt x="571" y="129"/>
                  </a:lnTo>
                  <a:lnTo>
                    <a:pt x="528" y="140"/>
                  </a:lnTo>
                  <a:lnTo>
                    <a:pt x="492" y="160"/>
                  </a:lnTo>
                  <a:lnTo>
                    <a:pt x="459" y="186"/>
                  </a:lnTo>
                  <a:lnTo>
                    <a:pt x="429" y="219"/>
                  </a:lnTo>
                  <a:lnTo>
                    <a:pt x="407" y="255"/>
                  </a:lnTo>
                  <a:lnTo>
                    <a:pt x="393" y="296"/>
                  </a:lnTo>
                  <a:lnTo>
                    <a:pt x="383" y="316"/>
                  </a:lnTo>
                  <a:lnTo>
                    <a:pt x="369" y="330"/>
                  </a:lnTo>
                  <a:lnTo>
                    <a:pt x="350" y="340"/>
                  </a:lnTo>
                  <a:lnTo>
                    <a:pt x="328" y="343"/>
                  </a:lnTo>
                  <a:lnTo>
                    <a:pt x="314" y="341"/>
                  </a:lnTo>
                  <a:lnTo>
                    <a:pt x="269" y="347"/>
                  </a:lnTo>
                  <a:lnTo>
                    <a:pt x="229" y="362"/>
                  </a:lnTo>
                  <a:lnTo>
                    <a:pt x="194" y="384"/>
                  </a:lnTo>
                  <a:lnTo>
                    <a:pt x="165" y="413"/>
                  </a:lnTo>
                  <a:lnTo>
                    <a:pt x="143" y="448"/>
                  </a:lnTo>
                  <a:lnTo>
                    <a:pt x="128" y="488"/>
                  </a:lnTo>
                  <a:lnTo>
                    <a:pt x="123" y="530"/>
                  </a:lnTo>
                  <a:lnTo>
                    <a:pt x="128" y="572"/>
                  </a:lnTo>
                  <a:lnTo>
                    <a:pt x="141" y="611"/>
                  </a:lnTo>
                  <a:lnTo>
                    <a:pt x="163" y="646"/>
                  </a:lnTo>
                  <a:lnTo>
                    <a:pt x="191" y="675"/>
                  </a:lnTo>
                  <a:lnTo>
                    <a:pt x="224" y="697"/>
                  </a:lnTo>
                  <a:lnTo>
                    <a:pt x="260" y="713"/>
                  </a:lnTo>
                  <a:lnTo>
                    <a:pt x="303" y="719"/>
                  </a:lnTo>
                  <a:lnTo>
                    <a:pt x="293" y="781"/>
                  </a:lnTo>
                  <a:lnTo>
                    <a:pt x="295" y="844"/>
                  </a:lnTo>
                  <a:lnTo>
                    <a:pt x="242" y="834"/>
                  </a:lnTo>
                  <a:lnTo>
                    <a:pt x="192" y="820"/>
                  </a:lnTo>
                  <a:lnTo>
                    <a:pt x="145" y="794"/>
                  </a:lnTo>
                  <a:lnTo>
                    <a:pt x="104" y="763"/>
                  </a:lnTo>
                  <a:lnTo>
                    <a:pt x="69" y="726"/>
                  </a:lnTo>
                  <a:lnTo>
                    <a:pt x="40" y="684"/>
                  </a:lnTo>
                  <a:lnTo>
                    <a:pt x="18" y="636"/>
                  </a:lnTo>
                  <a:lnTo>
                    <a:pt x="5" y="585"/>
                  </a:lnTo>
                  <a:lnTo>
                    <a:pt x="0" y="530"/>
                  </a:lnTo>
                  <a:lnTo>
                    <a:pt x="5" y="473"/>
                  </a:lnTo>
                  <a:lnTo>
                    <a:pt x="22" y="418"/>
                  </a:lnTo>
                  <a:lnTo>
                    <a:pt x="45" y="369"/>
                  </a:lnTo>
                  <a:lnTo>
                    <a:pt x="78" y="323"/>
                  </a:lnTo>
                  <a:lnTo>
                    <a:pt x="119" y="286"/>
                  </a:lnTo>
                  <a:lnTo>
                    <a:pt x="167" y="255"/>
                  </a:lnTo>
                  <a:lnTo>
                    <a:pt x="218" y="233"/>
                  </a:lnTo>
                  <a:lnTo>
                    <a:pt x="273" y="220"/>
                  </a:lnTo>
                  <a:lnTo>
                    <a:pt x="281" y="219"/>
                  </a:lnTo>
                  <a:lnTo>
                    <a:pt x="286" y="217"/>
                  </a:lnTo>
                  <a:lnTo>
                    <a:pt x="292" y="211"/>
                  </a:lnTo>
                  <a:lnTo>
                    <a:pt x="295" y="206"/>
                  </a:lnTo>
                  <a:lnTo>
                    <a:pt x="323" y="156"/>
                  </a:lnTo>
                  <a:lnTo>
                    <a:pt x="358" y="110"/>
                  </a:lnTo>
                  <a:lnTo>
                    <a:pt x="400" y="74"/>
                  </a:lnTo>
                  <a:lnTo>
                    <a:pt x="448" y="43"/>
                  </a:lnTo>
                  <a:lnTo>
                    <a:pt x="499" y="21"/>
                  </a:lnTo>
                  <a:lnTo>
                    <a:pt x="556" y="6"/>
                  </a:lnTo>
                  <a:lnTo>
                    <a:pt x="615" y="0"/>
                  </a:lnTo>
                  <a:close/>
                </a:path>
              </a:pathLst>
            </a:custGeom>
            <a:grpFill/>
            <a:ln w="0">
              <a:noFill/>
              <a:prstDash val="solid"/>
              <a:round/>
            </a:ln>
          </p:spPr>
          <p:txBody>
            <a:bodyPr vert="horz" wrap="square" lIns="91440" tIns="45720" rIns="91440" bIns="45720" numCol="1" anchor="t" anchorCtr="0" compatLnSpc="1"/>
            <a:lstStyle/>
            <a:p>
              <a:endParaRPr lang="en-US" dirty="0"/>
            </a:p>
          </p:txBody>
        </p:sp>
      </p:grpSp>
      <p:cxnSp>
        <p:nvCxnSpPr>
          <p:cNvPr id="50" name="Straight Connector 49"/>
          <p:cNvCxnSpPr/>
          <p:nvPr/>
        </p:nvCxnSpPr>
        <p:spPr>
          <a:xfrm>
            <a:off x="7971795" y="1405080"/>
            <a:ext cx="0" cy="49846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971795" y="2533637"/>
            <a:ext cx="0" cy="49846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24733" y="4415032"/>
            <a:ext cx="6941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7259343" y="1377838"/>
            <a:ext cx="548540" cy="591326"/>
            <a:chOff x="4325938" y="1744663"/>
            <a:chExt cx="1241426" cy="1338262"/>
          </a:xfrm>
          <a:solidFill>
            <a:schemeClr val="bg1"/>
          </a:solidFill>
        </p:grpSpPr>
        <p:sp>
          <p:nvSpPr>
            <p:cNvPr id="27" name="Freeform 67"/>
            <p:cNvSpPr/>
            <p:nvPr/>
          </p:nvSpPr>
          <p:spPr bwMode="auto">
            <a:xfrm>
              <a:off x="5176838" y="2714625"/>
              <a:ext cx="104775" cy="104775"/>
            </a:xfrm>
            <a:custGeom>
              <a:avLst/>
              <a:gdLst>
                <a:gd name="T0" fmla="*/ 66 w 132"/>
                <a:gd name="T1" fmla="*/ 0 h 131"/>
                <a:gd name="T2" fmla="*/ 92 w 132"/>
                <a:gd name="T3" fmla="*/ 6 h 131"/>
                <a:gd name="T4" fmla="*/ 112 w 132"/>
                <a:gd name="T5" fmla="*/ 20 h 131"/>
                <a:gd name="T6" fmla="*/ 126 w 132"/>
                <a:gd name="T7" fmla="*/ 39 h 131"/>
                <a:gd name="T8" fmla="*/ 132 w 132"/>
                <a:gd name="T9" fmla="*/ 65 h 131"/>
                <a:gd name="T10" fmla="*/ 126 w 132"/>
                <a:gd name="T11" fmla="*/ 91 h 131"/>
                <a:gd name="T12" fmla="*/ 112 w 132"/>
                <a:gd name="T13" fmla="*/ 111 h 131"/>
                <a:gd name="T14" fmla="*/ 92 w 132"/>
                <a:gd name="T15" fmla="*/ 125 h 131"/>
                <a:gd name="T16" fmla="*/ 66 w 132"/>
                <a:gd name="T17" fmla="*/ 131 h 131"/>
                <a:gd name="T18" fmla="*/ 40 w 132"/>
                <a:gd name="T19" fmla="*/ 125 h 131"/>
                <a:gd name="T20" fmla="*/ 20 w 132"/>
                <a:gd name="T21" fmla="*/ 111 h 131"/>
                <a:gd name="T22" fmla="*/ 6 w 132"/>
                <a:gd name="T23" fmla="*/ 91 h 131"/>
                <a:gd name="T24" fmla="*/ 0 w 132"/>
                <a:gd name="T25" fmla="*/ 65 h 131"/>
                <a:gd name="T26" fmla="*/ 6 w 132"/>
                <a:gd name="T27" fmla="*/ 39 h 131"/>
                <a:gd name="T28" fmla="*/ 20 w 132"/>
                <a:gd name="T29" fmla="*/ 20 h 131"/>
                <a:gd name="T30" fmla="*/ 40 w 132"/>
                <a:gd name="T31" fmla="*/ 6 h 131"/>
                <a:gd name="T32" fmla="*/ 66 w 132"/>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1">
                  <a:moveTo>
                    <a:pt x="66" y="0"/>
                  </a:moveTo>
                  <a:lnTo>
                    <a:pt x="92" y="6"/>
                  </a:lnTo>
                  <a:lnTo>
                    <a:pt x="112" y="20"/>
                  </a:lnTo>
                  <a:lnTo>
                    <a:pt x="126" y="39"/>
                  </a:lnTo>
                  <a:lnTo>
                    <a:pt x="132" y="65"/>
                  </a:lnTo>
                  <a:lnTo>
                    <a:pt x="126" y="91"/>
                  </a:lnTo>
                  <a:lnTo>
                    <a:pt x="112" y="111"/>
                  </a:lnTo>
                  <a:lnTo>
                    <a:pt x="92" y="125"/>
                  </a:lnTo>
                  <a:lnTo>
                    <a:pt x="66" y="131"/>
                  </a:lnTo>
                  <a:lnTo>
                    <a:pt x="40" y="125"/>
                  </a:lnTo>
                  <a:lnTo>
                    <a:pt x="20" y="111"/>
                  </a:lnTo>
                  <a:lnTo>
                    <a:pt x="6" y="91"/>
                  </a:lnTo>
                  <a:lnTo>
                    <a:pt x="0" y="65"/>
                  </a:lnTo>
                  <a:lnTo>
                    <a:pt x="6" y="39"/>
                  </a:lnTo>
                  <a:lnTo>
                    <a:pt x="20" y="20"/>
                  </a:lnTo>
                  <a:lnTo>
                    <a:pt x="40" y="6"/>
                  </a:lnTo>
                  <a:lnTo>
                    <a:pt x="66"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28" name="Freeform 68"/>
            <p:cNvSpPr>
              <a:spLocks noEditPoints="1"/>
            </p:cNvSpPr>
            <p:nvPr/>
          </p:nvSpPr>
          <p:spPr bwMode="auto">
            <a:xfrm>
              <a:off x="4892676" y="2447925"/>
              <a:ext cx="674688" cy="635000"/>
            </a:xfrm>
            <a:custGeom>
              <a:avLst/>
              <a:gdLst>
                <a:gd name="T0" fmla="*/ 457 w 852"/>
                <a:gd name="T1" fmla="*/ 667 h 799"/>
                <a:gd name="T2" fmla="*/ 363 w 852"/>
                <a:gd name="T3" fmla="*/ 642 h 799"/>
                <a:gd name="T4" fmla="*/ 549 w 852"/>
                <a:gd name="T5" fmla="*/ 648 h 799"/>
                <a:gd name="T6" fmla="*/ 539 w 852"/>
                <a:gd name="T7" fmla="*/ 747 h 799"/>
                <a:gd name="T8" fmla="*/ 644 w 852"/>
                <a:gd name="T9" fmla="*/ 719 h 799"/>
                <a:gd name="T10" fmla="*/ 678 w 852"/>
                <a:gd name="T11" fmla="*/ 602 h 799"/>
                <a:gd name="T12" fmla="*/ 192 w 852"/>
                <a:gd name="T13" fmla="*/ 697 h 799"/>
                <a:gd name="T14" fmla="*/ 279 w 852"/>
                <a:gd name="T15" fmla="*/ 751 h 799"/>
                <a:gd name="T16" fmla="*/ 341 w 852"/>
                <a:gd name="T17" fmla="*/ 685 h 799"/>
                <a:gd name="T18" fmla="*/ 174 w 852"/>
                <a:gd name="T19" fmla="*/ 602 h 799"/>
                <a:gd name="T20" fmla="*/ 620 w 852"/>
                <a:gd name="T21" fmla="*/ 546 h 799"/>
                <a:gd name="T22" fmla="*/ 636 w 852"/>
                <a:gd name="T23" fmla="*/ 564 h 799"/>
                <a:gd name="T24" fmla="*/ 178 w 852"/>
                <a:gd name="T25" fmla="*/ 550 h 799"/>
                <a:gd name="T26" fmla="*/ 238 w 852"/>
                <a:gd name="T27" fmla="*/ 556 h 799"/>
                <a:gd name="T28" fmla="*/ 192 w 852"/>
                <a:gd name="T29" fmla="*/ 488 h 799"/>
                <a:gd name="T30" fmla="*/ 688 w 852"/>
                <a:gd name="T31" fmla="*/ 426 h 799"/>
                <a:gd name="T32" fmla="*/ 780 w 852"/>
                <a:gd name="T33" fmla="*/ 472 h 799"/>
                <a:gd name="T34" fmla="*/ 784 w 852"/>
                <a:gd name="T35" fmla="*/ 351 h 799"/>
                <a:gd name="T36" fmla="*/ 92 w 852"/>
                <a:gd name="T37" fmla="*/ 323 h 799"/>
                <a:gd name="T38" fmla="*/ 52 w 852"/>
                <a:gd name="T39" fmla="*/ 442 h 799"/>
                <a:gd name="T40" fmla="*/ 144 w 852"/>
                <a:gd name="T41" fmla="*/ 478 h 799"/>
                <a:gd name="T42" fmla="*/ 124 w 852"/>
                <a:gd name="T43" fmla="*/ 297 h 799"/>
                <a:gd name="T44" fmla="*/ 672 w 852"/>
                <a:gd name="T45" fmla="*/ 323 h 799"/>
                <a:gd name="T46" fmla="*/ 588 w 852"/>
                <a:gd name="T47" fmla="*/ 241 h 799"/>
                <a:gd name="T48" fmla="*/ 172 w 852"/>
                <a:gd name="T49" fmla="*/ 283 h 799"/>
                <a:gd name="T50" fmla="*/ 262 w 852"/>
                <a:gd name="T51" fmla="*/ 241 h 799"/>
                <a:gd name="T52" fmla="*/ 301 w 852"/>
                <a:gd name="T53" fmla="*/ 267 h 799"/>
                <a:gd name="T54" fmla="*/ 234 w 852"/>
                <a:gd name="T55" fmla="*/ 462 h 799"/>
                <a:gd name="T56" fmla="*/ 297 w 852"/>
                <a:gd name="T57" fmla="*/ 556 h 799"/>
                <a:gd name="T58" fmla="*/ 413 w 852"/>
                <a:gd name="T59" fmla="*/ 596 h 799"/>
                <a:gd name="T60" fmla="*/ 539 w 852"/>
                <a:gd name="T61" fmla="*/ 572 h 799"/>
                <a:gd name="T62" fmla="*/ 592 w 852"/>
                <a:gd name="T63" fmla="*/ 502 h 799"/>
                <a:gd name="T64" fmla="*/ 574 w 852"/>
                <a:gd name="T65" fmla="*/ 307 h 799"/>
                <a:gd name="T66" fmla="*/ 425 w 852"/>
                <a:gd name="T67" fmla="*/ 225 h 799"/>
                <a:gd name="T68" fmla="*/ 441 w 852"/>
                <a:gd name="T69" fmla="*/ 177 h 799"/>
                <a:gd name="T70" fmla="*/ 543 w 852"/>
                <a:gd name="T71" fmla="*/ 54 h 799"/>
                <a:gd name="T72" fmla="*/ 545 w 852"/>
                <a:gd name="T73" fmla="*/ 185 h 799"/>
                <a:gd name="T74" fmla="*/ 688 w 852"/>
                <a:gd name="T75" fmla="*/ 221 h 799"/>
                <a:gd name="T76" fmla="*/ 656 w 852"/>
                <a:gd name="T77" fmla="*/ 82 h 799"/>
                <a:gd name="T78" fmla="*/ 270 w 852"/>
                <a:gd name="T79" fmla="*/ 48 h 799"/>
                <a:gd name="T80" fmla="*/ 180 w 852"/>
                <a:gd name="T81" fmla="*/ 107 h 799"/>
                <a:gd name="T82" fmla="*/ 162 w 852"/>
                <a:gd name="T83" fmla="*/ 223 h 799"/>
                <a:gd name="T84" fmla="*/ 349 w 852"/>
                <a:gd name="T85" fmla="*/ 139 h 799"/>
                <a:gd name="T86" fmla="*/ 270 w 852"/>
                <a:gd name="T87" fmla="*/ 48 h 799"/>
                <a:gd name="T88" fmla="*/ 383 w 852"/>
                <a:gd name="T89" fmla="*/ 36 h 799"/>
                <a:gd name="T90" fmla="*/ 545 w 852"/>
                <a:gd name="T91" fmla="*/ 4 h 799"/>
                <a:gd name="T92" fmla="*/ 662 w 852"/>
                <a:gd name="T93" fmla="*/ 24 h 799"/>
                <a:gd name="T94" fmla="*/ 732 w 852"/>
                <a:gd name="T95" fmla="*/ 149 h 799"/>
                <a:gd name="T96" fmla="*/ 776 w 852"/>
                <a:gd name="T97" fmla="*/ 275 h 799"/>
                <a:gd name="T98" fmla="*/ 852 w 852"/>
                <a:gd name="T99" fmla="*/ 410 h 799"/>
                <a:gd name="T100" fmla="*/ 770 w 852"/>
                <a:gd name="T101" fmla="*/ 550 h 799"/>
                <a:gd name="T102" fmla="*/ 718 w 852"/>
                <a:gd name="T103" fmla="*/ 681 h 799"/>
                <a:gd name="T104" fmla="*/ 628 w 852"/>
                <a:gd name="T105" fmla="*/ 791 h 799"/>
                <a:gd name="T106" fmla="*/ 527 w 852"/>
                <a:gd name="T107" fmla="*/ 795 h 799"/>
                <a:gd name="T108" fmla="*/ 323 w 852"/>
                <a:gd name="T109" fmla="*/ 795 h 799"/>
                <a:gd name="T110" fmla="*/ 198 w 852"/>
                <a:gd name="T111" fmla="*/ 779 h 799"/>
                <a:gd name="T112" fmla="*/ 126 w 852"/>
                <a:gd name="T113" fmla="*/ 636 h 799"/>
                <a:gd name="T114" fmla="*/ 46 w 852"/>
                <a:gd name="T115" fmla="*/ 520 h 799"/>
                <a:gd name="T116" fmla="*/ 4 w 852"/>
                <a:gd name="T117" fmla="*/ 372 h 799"/>
                <a:gd name="T118" fmla="*/ 114 w 852"/>
                <a:gd name="T119" fmla="*/ 247 h 799"/>
                <a:gd name="T120" fmla="*/ 128 w 852"/>
                <a:gd name="T121" fmla="*/ 109 h 799"/>
                <a:gd name="T122" fmla="*/ 212 w 852"/>
                <a:gd name="T123"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2" h="799">
                  <a:moveTo>
                    <a:pt x="363" y="642"/>
                  </a:moveTo>
                  <a:lnTo>
                    <a:pt x="393" y="667"/>
                  </a:lnTo>
                  <a:lnTo>
                    <a:pt x="425" y="689"/>
                  </a:lnTo>
                  <a:lnTo>
                    <a:pt x="457" y="667"/>
                  </a:lnTo>
                  <a:lnTo>
                    <a:pt x="487" y="642"/>
                  </a:lnTo>
                  <a:lnTo>
                    <a:pt x="437" y="644"/>
                  </a:lnTo>
                  <a:lnTo>
                    <a:pt x="413" y="644"/>
                  </a:lnTo>
                  <a:lnTo>
                    <a:pt x="363" y="642"/>
                  </a:lnTo>
                  <a:close/>
                  <a:moveTo>
                    <a:pt x="678" y="602"/>
                  </a:moveTo>
                  <a:lnTo>
                    <a:pt x="622" y="620"/>
                  </a:lnTo>
                  <a:lnTo>
                    <a:pt x="565" y="632"/>
                  </a:lnTo>
                  <a:lnTo>
                    <a:pt x="549" y="648"/>
                  </a:lnTo>
                  <a:lnTo>
                    <a:pt x="509" y="685"/>
                  </a:lnTo>
                  <a:lnTo>
                    <a:pt x="469" y="719"/>
                  </a:lnTo>
                  <a:lnTo>
                    <a:pt x="505" y="737"/>
                  </a:lnTo>
                  <a:lnTo>
                    <a:pt x="539" y="747"/>
                  </a:lnTo>
                  <a:lnTo>
                    <a:pt x="573" y="751"/>
                  </a:lnTo>
                  <a:lnTo>
                    <a:pt x="600" y="747"/>
                  </a:lnTo>
                  <a:lnTo>
                    <a:pt x="624" y="737"/>
                  </a:lnTo>
                  <a:lnTo>
                    <a:pt x="644" y="719"/>
                  </a:lnTo>
                  <a:lnTo>
                    <a:pt x="660" y="697"/>
                  </a:lnTo>
                  <a:lnTo>
                    <a:pt x="670" y="669"/>
                  </a:lnTo>
                  <a:lnTo>
                    <a:pt x="676" y="638"/>
                  </a:lnTo>
                  <a:lnTo>
                    <a:pt x="678" y="602"/>
                  </a:lnTo>
                  <a:close/>
                  <a:moveTo>
                    <a:pt x="174" y="602"/>
                  </a:moveTo>
                  <a:lnTo>
                    <a:pt x="174" y="638"/>
                  </a:lnTo>
                  <a:lnTo>
                    <a:pt x="180" y="669"/>
                  </a:lnTo>
                  <a:lnTo>
                    <a:pt x="192" y="697"/>
                  </a:lnTo>
                  <a:lnTo>
                    <a:pt x="206" y="719"/>
                  </a:lnTo>
                  <a:lnTo>
                    <a:pt x="226" y="737"/>
                  </a:lnTo>
                  <a:lnTo>
                    <a:pt x="250" y="747"/>
                  </a:lnTo>
                  <a:lnTo>
                    <a:pt x="279" y="751"/>
                  </a:lnTo>
                  <a:lnTo>
                    <a:pt x="311" y="747"/>
                  </a:lnTo>
                  <a:lnTo>
                    <a:pt x="345" y="737"/>
                  </a:lnTo>
                  <a:lnTo>
                    <a:pt x="383" y="719"/>
                  </a:lnTo>
                  <a:lnTo>
                    <a:pt x="341" y="685"/>
                  </a:lnTo>
                  <a:lnTo>
                    <a:pt x="301" y="648"/>
                  </a:lnTo>
                  <a:lnTo>
                    <a:pt x="285" y="632"/>
                  </a:lnTo>
                  <a:lnTo>
                    <a:pt x="228" y="620"/>
                  </a:lnTo>
                  <a:lnTo>
                    <a:pt x="174" y="602"/>
                  </a:lnTo>
                  <a:close/>
                  <a:moveTo>
                    <a:pt x="658" y="488"/>
                  </a:moveTo>
                  <a:lnTo>
                    <a:pt x="632" y="528"/>
                  </a:lnTo>
                  <a:lnTo>
                    <a:pt x="630" y="530"/>
                  </a:lnTo>
                  <a:lnTo>
                    <a:pt x="620" y="546"/>
                  </a:lnTo>
                  <a:lnTo>
                    <a:pt x="612" y="556"/>
                  </a:lnTo>
                  <a:lnTo>
                    <a:pt x="604" y="566"/>
                  </a:lnTo>
                  <a:lnTo>
                    <a:pt x="596" y="576"/>
                  </a:lnTo>
                  <a:lnTo>
                    <a:pt x="636" y="564"/>
                  </a:lnTo>
                  <a:lnTo>
                    <a:pt x="672" y="550"/>
                  </a:lnTo>
                  <a:lnTo>
                    <a:pt x="658" y="488"/>
                  </a:lnTo>
                  <a:close/>
                  <a:moveTo>
                    <a:pt x="192" y="488"/>
                  </a:moveTo>
                  <a:lnTo>
                    <a:pt x="178" y="550"/>
                  </a:lnTo>
                  <a:lnTo>
                    <a:pt x="214" y="564"/>
                  </a:lnTo>
                  <a:lnTo>
                    <a:pt x="254" y="576"/>
                  </a:lnTo>
                  <a:lnTo>
                    <a:pt x="246" y="566"/>
                  </a:lnTo>
                  <a:lnTo>
                    <a:pt x="238" y="556"/>
                  </a:lnTo>
                  <a:lnTo>
                    <a:pt x="230" y="546"/>
                  </a:lnTo>
                  <a:lnTo>
                    <a:pt x="220" y="530"/>
                  </a:lnTo>
                  <a:lnTo>
                    <a:pt x="218" y="528"/>
                  </a:lnTo>
                  <a:lnTo>
                    <a:pt x="192" y="488"/>
                  </a:lnTo>
                  <a:close/>
                  <a:moveTo>
                    <a:pt x="726" y="297"/>
                  </a:moveTo>
                  <a:lnTo>
                    <a:pt x="726" y="301"/>
                  </a:lnTo>
                  <a:lnTo>
                    <a:pt x="710" y="367"/>
                  </a:lnTo>
                  <a:lnTo>
                    <a:pt x="688" y="426"/>
                  </a:lnTo>
                  <a:lnTo>
                    <a:pt x="706" y="478"/>
                  </a:lnTo>
                  <a:lnTo>
                    <a:pt x="718" y="528"/>
                  </a:lnTo>
                  <a:lnTo>
                    <a:pt x="754" y="502"/>
                  </a:lnTo>
                  <a:lnTo>
                    <a:pt x="780" y="472"/>
                  </a:lnTo>
                  <a:lnTo>
                    <a:pt x="798" y="442"/>
                  </a:lnTo>
                  <a:lnTo>
                    <a:pt x="802" y="410"/>
                  </a:lnTo>
                  <a:lnTo>
                    <a:pt x="798" y="380"/>
                  </a:lnTo>
                  <a:lnTo>
                    <a:pt x="784" y="351"/>
                  </a:lnTo>
                  <a:lnTo>
                    <a:pt x="758" y="323"/>
                  </a:lnTo>
                  <a:lnTo>
                    <a:pt x="726" y="297"/>
                  </a:lnTo>
                  <a:close/>
                  <a:moveTo>
                    <a:pt x="124" y="297"/>
                  </a:moveTo>
                  <a:lnTo>
                    <a:pt x="92" y="323"/>
                  </a:lnTo>
                  <a:lnTo>
                    <a:pt x="68" y="351"/>
                  </a:lnTo>
                  <a:lnTo>
                    <a:pt x="52" y="380"/>
                  </a:lnTo>
                  <a:lnTo>
                    <a:pt x="48" y="410"/>
                  </a:lnTo>
                  <a:lnTo>
                    <a:pt x="52" y="442"/>
                  </a:lnTo>
                  <a:lnTo>
                    <a:pt x="70" y="472"/>
                  </a:lnTo>
                  <a:lnTo>
                    <a:pt x="96" y="502"/>
                  </a:lnTo>
                  <a:lnTo>
                    <a:pt x="132" y="528"/>
                  </a:lnTo>
                  <a:lnTo>
                    <a:pt x="144" y="478"/>
                  </a:lnTo>
                  <a:lnTo>
                    <a:pt x="162" y="426"/>
                  </a:lnTo>
                  <a:lnTo>
                    <a:pt x="140" y="367"/>
                  </a:lnTo>
                  <a:lnTo>
                    <a:pt x="126" y="301"/>
                  </a:lnTo>
                  <a:lnTo>
                    <a:pt x="124" y="297"/>
                  </a:lnTo>
                  <a:close/>
                  <a:moveTo>
                    <a:pt x="588" y="241"/>
                  </a:moveTo>
                  <a:lnTo>
                    <a:pt x="616" y="281"/>
                  </a:lnTo>
                  <a:lnTo>
                    <a:pt x="660" y="363"/>
                  </a:lnTo>
                  <a:lnTo>
                    <a:pt x="672" y="323"/>
                  </a:lnTo>
                  <a:lnTo>
                    <a:pt x="678" y="283"/>
                  </a:lnTo>
                  <a:lnTo>
                    <a:pt x="680" y="273"/>
                  </a:lnTo>
                  <a:lnTo>
                    <a:pt x="636" y="255"/>
                  </a:lnTo>
                  <a:lnTo>
                    <a:pt x="588" y="241"/>
                  </a:lnTo>
                  <a:close/>
                  <a:moveTo>
                    <a:pt x="262" y="241"/>
                  </a:moveTo>
                  <a:lnTo>
                    <a:pt x="214" y="255"/>
                  </a:lnTo>
                  <a:lnTo>
                    <a:pt x="170" y="273"/>
                  </a:lnTo>
                  <a:lnTo>
                    <a:pt x="172" y="283"/>
                  </a:lnTo>
                  <a:lnTo>
                    <a:pt x="178" y="323"/>
                  </a:lnTo>
                  <a:lnTo>
                    <a:pt x="190" y="363"/>
                  </a:lnTo>
                  <a:lnTo>
                    <a:pt x="234" y="281"/>
                  </a:lnTo>
                  <a:lnTo>
                    <a:pt x="262" y="241"/>
                  </a:lnTo>
                  <a:close/>
                  <a:moveTo>
                    <a:pt x="425" y="225"/>
                  </a:moveTo>
                  <a:lnTo>
                    <a:pt x="375" y="225"/>
                  </a:lnTo>
                  <a:lnTo>
                    <a:pt x="331" y="229"/>
                  </a:lnTo>
                  <a:lnTo>
                    <a:pt x="301" y="267"/>
                  </a:lnTo>
                  <a:lnTo>
                    <a:pt x="275" y="307"/>
                  </a:lnTo>
                  <a:lnTo>
                    <a:pt x="244" y="365"/>
                  </a:lnTo>
                  <a:lnTo>
                    <a:pt x="216" y="424"/>
                  </a:lnTo>
                  <a:lnTo>
                    <a:pt x="234" y="462"/>
                  </a:lnTo>
                  <a:lnTo>
                    <a:pt x="258" y="502"/>
                  </a:lnTo>
                  <a:lnTo>
                    <a:pt x="274" y="524"/>
                  </a:lnTo>
                  <a:lnTo>
                    <a:pt x="285" y="542"/>
                  </a:lnTo>
                  <a:lnTo>
                    <a:pt x="297" y="556"/>
                  </a:lnTo>
                  <a:lnTo>
                    <a:pt x="313" y="572"/>
                  </a:lnTo>
                  <a:lnTo>
                    <a:pt x="319" y="578"/>
                  </a:lnTo>
                  <a:lnTo>
                    <a:pt x="329" y="590"/>
                  </a:lnTo>
                  <a:lnTo>
                    <a:pt x="413" y="596"/>
                  </a:lnTo>
                  <a:lnTo>
                    <a:pt x="437" y="596"/>
                  </a:lnTo>
                  <a:lnTo>
                    <a:pt x="521" y="590"/>
                  </a:lnTo>
                  <a:lnTo>
                    <a:pt x="531" y="578"/>
                  </a:lnTo>
                  <a:lnTo>
                    <a:pt x="539" y="572"/>
                  </a:lnTo>
                  <a:lnTo>
                    <a:pt x="553" y="556"/>
                  </a:lnTo>
                  <a:lnTo>
                    <a:pt x="565" y="542"/>
                  </a:lnTo>
                  <a:lnTo>
                    <a:pt x="576" y="524"/>
                  </a:lnTo>
                  <a:lnTo>
                    <a:pt x="592" y="502"/>
                  </a:lnTo>
                  <a:lnTo>
                    <a:pt x="616" y="462"/>
                  </a:lnTo>
                  <a:lnTo>
                    <a:pt x="636" y="424"/>
                  </a:lnTo>
                  <a:lnTo>
                    <a:pt x="608" y="365"/>
                  </a:lnTo>
                  <a:lnTo>
                    <a:pt x="574" y="307"/>
                  </a:lnTo>
                  <a:lnTo>
                    <a:pt x="549" y="267"/>
                  </a:lnTo>
                  <a:lnTo>
                    <a:pt x="519" y="229"/>
                  </a:lnTo>
                  <a:lnTo>
                    <a:pt x="475" y="225"/>
                  </a:lnTo>
                  <a:lnTo>
                    <a:pt x="425" y="225"/>
                  </a:lnTo>
                  <a:close/>
                  <a:moveTo>
                    <a:pt x="425" y="135"/>
                  </a:moveTo>
                  <a:lnTo>
                    <a:pt x="377" y="177"/>
                  </a:lnTo>
                  <a:lnTo>
                    <a:pt x="409" y="177"/>
                  </a:lnTo>
                  <a:lnTo>
                    <a:pt x="441" y="177"/>
                  </a:lnTo>
                  <a:lnTo>
                    <a:pt x="473" y="177"/>
                  </a:lnTo>
                  <a:lnTo>
                    <a:pt x="425" y="135"/>
                  </a:lnTo>
                  <a:close/>
                  <a:moveTo>
                    <a:pt x="580" y="48"/>
                  </a:moveTo>
                  <a:lnTo>
                    <a:pt x="543" y="54"/>
                  </a:lnTo>
                  <a:lnTo>
                    <a:pt x="503" y="72"/>
                  </a:lnTo>
                  <a:lnTo>
                    <a:pt x="457" y="99"/>
                  </a:lnTo>
                  <a:lnTo>
                    <a:pt x="501" y="139"/>
                  </a:lnTo>
                  <a:lnTo>
                    <a:pt x="545" y="185"/>
                  </a:lnTo>
                  <a:lnTo>
                    <a:pt x="596" y="193"/>
                  </a:lnTo>
                  <a:lnTo>
                    <a:pt x="644" y="207"/>
                  </a:lnTo>
                  <a:lnTo>
                    <a:pt x="688" y="223"/>
                  </a:lnTo>
                  <a:lnTo>
                    <a:pt x="688" y="221"/>
                  </a:lnTo>
                  <a:lnTo>
                    <a:pt x="688" y="179"/>
                  </a:lnTo>
                  <a:lnTo>
                    <a:pt x="682" y="141"/>
                  </a:lnTo>
                  <a:lnTo>
                    <a:pt x="670" y="107"/>
                  </a:lnTo>
                  <a:lnTo>
                    <a:pt x="656" y="82"/>
                  </a:lnTo>
                  <a:lnTo>
                    <a:pt x="636" y="64"/>
                  </a:lnTo>
                  <a:lnTo>
                    <a:pt x="610" y="52"/>
                  </a:lnTo>
                  <a:lnTo>
                    <a:pt x="580" y="48"/>
                  </a:lnTo>
                  <a:close/>
                  <a:moveTo>
                    <a:pt x="270" y="48"/>
                  </a:moveTo>
                  <a:lnTo>
                    <a:pt x="240" y="52"/>
                  </a:lnTo>
                  <a:lnTo>
                    <a:pt x="214" y="64"/>
                  </a:lnTo>
                  <a:lnTo>
                    <a:pt x="194" y="82"/>
                  </a:lnTo>
                  <a:lnTo>
                    <a:pt x="180" y="107"/>
                  </a:lnTo>
                  <a:lnTo>
                    <a:pt x="168" y="141"/>
                  </a:lnTo>
                  <a:lnTo>
                    <a:pt x="162" y="179"/>
                  </a:lnTo>
                  <a:lnTo>
                    <a:pt x="162" y="221"/>
                  </a:lnTo>
                  <a:lnTo>
                    <a:pt x="162" y="223"/>
                  </a:lnTo>
                  <a:lnTo>
                    <a:pt x="206" y="207"/>
                  </a:lnTo>
                  <a:lnTo>
                    <a:pt x="256" y="193"/>
                  </a:lnTo>
                  <a:lnTo>
                    <a:pt x="305" y="185"/>
                  </a:lnTo>
                  <a:lnTo>
                    <a:pt x="349" y="139"/>
                  </a:lnTo>
                  <a:lnTo>
                    <a:pt x="393" y="99"/>
                  </a:lnTo>
                  <a:lnTo>
                    <a:pt x="347" y="72"/>
                  </a:lnTo>
                  <a:lnTo>
                    <a:pt x="307" y="54"/>
                  </a:lnTo>
                  <a:lnTo>
                    <a:pt x="270" y="48"/>
                  </a:lnTo>
                  <a:close/>
                  <a:moveTo>
                    <a:pt x="270" y="0"/>
                  </a:moveTo>
                  <a:lnTo>
                    <a:pt x="305" y="4"/>
                  </a:lnTo>
                  <a:lnTo>
                    <a:pt x="343" y="16"/>
                  </a:lnTo>
                  <a:lnTo>
                    <a:pt x="383" y="36"/>
                  </a:lnTo>
                  <a:lnTo>
                    <a:pt x="425" y="64"/>
                  </a:lnTo>
                  <a:lnTo>
                    <a:pt x="467" y="36"/>
                  </a:lnTo>
                  <a:lnTo>
                    <a:pt x="507" y="16"/>
                  </a:lnTo>
                  <a:lnTo>
                    <a:pt x="545" y="4"/>
                  </a:lnTo>
                  <a:lnTo>
                    <a:pt x="580" y="0"/>
                  </a:lnTo>
                  <a:lnTo>
                    <a:pt x="610" y="4"/>
                  </a:lnTo>
                  <a:lnTo>
                    <a:pt x="638" y="12"/>
                  </a:lnTo>
                  <a:lnTo>
                    <a:pt x="662" y="24"/>
                  </a:lnTo>
                  <a:lnTo>
                    <a:pt x="688" y="46"/>
                  </a:lnTo>
                  <a:lnTo>
                    <a:pt x="708" y="74"/>
                  </a:lnTo>
                  <a:lnTo>
                    <a:pt x="722" y="109"/>
                  </a:lnTo>
                  <a:lnTo>
                    <a:pt x="732" y="149"/>
                  </a:lnTo>
                  <a:lnTo>
                    <a:pt x="736" y="191"/>
                  </a:lnTo>
                  <a:lnTo>
                    <a:pt x="736" y="237"/>
                  </a:lnTo>
                  <a:lnTo>
                    <a:pt x="736" y="247"/>
                  </a:lnTo>
                  <a:lnTo>
                    <a:pt x="776" y="275"/>
                  </a:lnTo>
                  <a:lnTo>
                    <a:pt x="808" y="305"/>
                  </a:lnTo>
                  <a:lnTo>
                    <a:pt x="832" y="339"/>
                  </a:lnTo>
                  <a:lnTo>
                    <a:pt x="846" y="372"/>
                  </a:lnTo>
                  <a:lnTo>
                    <a:pt x="852" y="410"/>
                  </a:lnTo>
                  <a:lnTo>
                    <a:pt x="846" y="448"/>
                  </a:lnTo>
                  <a:lnTo>
                    <a:pt x="830" y="484"/>
                  </a:lnTo>
                  <a:lnTo>
                    <a:pt x="804" y="520"/>
                  </a:lnTo>
                  <a:lnTo>
                    <a:pt x="770" y="550"/>
                  </a:lnTo>
                  <a:lnTo>
                    <a:pt x="724" y="580"/>
                  </a:lnTo>
                  <a:lnTo>
                    <a:pt x="724" y="582"/>
                  </a:lnTo>
                  <a:lnTo>
                    <a:pt x="726" y="636"/>
                  </a:lnTo>
                  <a:lnTo>
                    <a:pt x="718" y="681"/>
                  </a:lnTo>
                  <a:lnTo>
                    <a:pt x="702" y="721"/>
                  </a:lnTo>
                  <a:lnTo>
                    <a:pt x="680" y="753"/>
                  </a:lnTo>
                  <a:lnTo>
                    <a:pt x="652" y="779"/>
                  </a:lnTo>
                  <a:lnTo>
                    <a:pt x="628" y="791"/>
                  </a:lnTo>
                  <a:lnTo>
                    <a:pt x="602" y="797"/>
                  </a:lnTo>
                  <a:lnTo>
                    <a:pt x="574" y="799"/>
                  </a:lnTo>
                  <a:lnTo>
                    <a:pt x="574" y="799"/>
                  </a:lnTo>
                  <a:lnTo>
                    <a:pt x="527" y="795"/>
                  </a:lnTo>
                  <a:lnTo>
                    <a:pt x="477" y="777"/>
                  </a:lnTo>
                  <a:lnTo>
                    <a:pt x="425" y="749"/>
                  </a:lnTo>
                  <a:lnTo>
                    <a:pt x="373" y="777"/>
                  </a:lnTo>
                  <a:lnTo>
                    <a:pt x="323" y="795"/>
                  </a:lnTo>
                  <a:lnTo>
                    <a:pt x="277" y="799"/>
                  </a:lnTo>
                  <a:lnTo>
                    <a:pt x="248" y="797"/>
                  </a:lnTo>
                  <a:lnTo>
                    <a:pt x="222" y="791"/>
                  </a:lnTo>
                  <a:lnTo>
                    <a:pt x="198" y="779"/>
                  </a:lnTo>
                  <a:lnTo>
                    <a:pt x="170" y="753"/>
                  </a:lnTo>
                  <a:lnTo>
                    <a:pt x="148" y="721"/>
                  </a:lnTo>
                  <a:lnTo>
                    <a:pt x="132" y="681"/>
                  </a:lnTo>
                  <a:lnTo>
                    <a:pt x="126" y="636"/>
                  </a:lnTo>
                  <a:lnTo>
                    <a:pt x="126" y="582"/>
                  </a:lnTo>
                  <a:lnTo>
                    <a:pt x="126" y="580"/>
                  </a:lnTo>
                  <a:lnTo>
                    <a:pt x="82" y="550"/>
                  </a:lnTo>
                  <a:lnTo>
                    <a:pt x="46" y="520"/>
                  </a:lnTo>
                  <a:lnTo>
                    <a:pt x="20" y="484"/>
                  </a:lnTo>
                  <a:lnTo>
                    <a:pt x="4" y="448"/>
                  </a:lnTo>
                  <a:lnTo>
                    <a:pt x="0" y="410"/>
                  </a:lnTo>
                  <a:lnTo>
                    <a:pt x="4" y="372"/>
                  </a:lnTo>
                  <a:lnTo>
                    <a:pt x="18" y="339"/>
                  </a:lnTo>
                  <a:lnTo>
                    <a:pt x="42" y="305"/>
                  </a:lnTo>
                  <a:lnTo>
                    <a:pt x="74" y="275"/>
                  </a:lnTo>
                  <a:lnTo>
                    <a:pt x="114" y="247"/>
                  </a:lnTo>
                  <a:lnTo>
                    <a:pt x="114" y="237"/>
                  </a:lnTo>
                  <a:lnTo>
                    <a:pt x="114" y="191"/>
                  </a:lnTo>
                  <a:lnTo>
                    <a:pt x="118" y="149"/>
                  </a:lnTo>
                  <a:lnTo>
                    <a:pt x="128" y="109"/>
                  </a:lnTo>
                  <a:lnTo>
                    <a:pt x="142" y="74"/>
                  </a:lnTo>
                  <a:lnTo>
                    <a:pt x="164" y="46"/>
                  </a:lnTo>
                  <a:lnTo>
                    <a:pt x="188" y="24"/>
                  </a:lnTo>
                  <a:lnTo>
                    <a:pt x="212" y="12"/>
                  </a:lnTo>
                  <a:lnTo>
                    <a:pt x="240" y="4"/>
                  </a:lnTo>
                  <a:lnTo>
                    <a:pt x="270"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29" name="Freeform 69"/>
            <p:cNvSpPr/>
            <p:nvPr/>
          </p:nvSpPr>
          <p:spPr bwMode="auto">
            <a:xfrm>
              <a:off x="4325938" y="1744663"/>
              <a:ext cx="936625" cy="233363"/>
            </a:xfrm>
            <a:custGeom>
              <a:avLst/>
              <a:gdLst>
                <a:gd name="T0" fmla="*/ 590 w 1180"/>
                <a:gd name="T1" fmla="*/ 0 h 295"/>
                <a:gd name="T2" fmla="*/ 678 w 1180"/>
                <a:gd name="T3" fmla="*/ 2 h 295"/>
                <a:gd name="T4" fmla="*/ 761 w 1180"/>
                <a:gd name="T5" fmla="*/ 6 h 295"/>
                <a:gd name="T6" fmla="*/ 839 w 1180"/>
                <a:gd name="T7" fmla="*/ 14 h 295"/>
                <a:gd name="T8" fmla="*/ 911 w 1180"/>
                <a:gd name="T9" fmla="*/ 24 h 295"/>
                <a:gd name="T10" fmla="*/ 977 w 1180"/>
                <a:gd name="T11" fmla="*/ 36 h 295"/>
                <a:gd name="T12" fmla="*/ 1036 w 1180"/>
                <a:gd name="T13" fmla="*/ 52 h 295"/>
                <a:gd name="T14" fmla="*/ 1086 w 1180"/>
                <a:gd name="T15" fmla="*/ 68 h 295"/>
                <a:gd name="T16" fmla="*/ 1126 w 1180"/>
                <a:gd name="T17" fmla="*/ 86 h 295"/>
                <a:gd name="T18" fmla="*/ 1156 w 1180"/>
                <a:gd name="T19" fmla="*/ 106 h 295"/>
                <a:gd name="T20" fmla="*/ 1174 w 1180"/>
                <a:gd name="T21" fmla="*/ 126 h 295"/>
                <a:gd name="T22" fmla="*/ 1180 w 1180"/>
                <a:gd name="T23" fmla="*/ 147 h 295"/>
                <a:gd name="T24" fmla="*/ 1174 w 1180"/>
                <a:gd name="T25" fmla="*/ 169 h 295"/>
                <a:gd name="T26" fmla="*/ 1156 w 1180"/>
                <a:gd name="T27" fmla="*/ 191 h 295"/>
                <a:gd name="T28" fmla="*/ 1126 w 1180"/>
                <a:gd name="T29" fmla="*/ 209 h 295"/>
                <a:gd name="T30" fmla="*/ 1086 w 1180"/>
                <a:gd name="T31" fmla="*/ 227 h 295"/>
                <a:gd name="T32" fmla="*/ 1036 w 1180"/>
                <a:gd name="T33" fmla="*/ 245 h 295"/>
                <a:gd name="T34" fmla="*/ 977 w 1180"/>
                <a:gd name="T35" fmla="*/ 259 h 295"/>
                <a:gd name="T36" fmla="*/ 911 w 1180"/>
                <a:gd name="T37" fmla="*/ 271 h 295"/>
                <a:gd name="T38" fmla="*/ 839 w 1180"/>
                <a:gd name="T39" fmla="*/ 281 h 295"/>
                <a:gd name="T40" fmla="*/ 761 w 1180"/>
                <a:gd name="T41" fmla="*/ 289 h 295"/>
                <a:gd name="T42" fmla="*/ 678 w 1180"/>
                <a:gd name="T43" fmla="*/ 293 h 295"/>
                <a:gd name="T44" fmla="*/ 590 w 1180"/>
                <a:gd name="T45" fmla="*/ 295 h 295"/>
                <a:gd name="T46" fmla="*/ 502 w 1180"/>
                <a:gd name="T47" fmla="*/ 293 h 295"/>
                <a:gd name="T48" fmla="*/ 418 w 1180"/>
                <a:gd name="T49" fmla="*/ 289 h 295"/>
                <a:gd name="T50" fmla="*/ 341 w 1180"/>
                <a:gd name="T51" fmla="*/ 281 h 295"/>
                <a:gd name="T52" fmla="*/ 267 w 1180"/>
                <a:gd name="T53" fmla="*/ 271 h 295"/>
                <a:gd name="T54" fmla="*/ 201 w 1180"/>
                <a:gd name="T55" fmla="*/ 259 h 295"/>
                <a:gd name="T56" fmla="*/ 143 w 1180"/>
                <a:gd name="T57" fmla="*/ 245 h 295"/>
                <a:gd name="T58" fmla="*/ 93 w 1180"/>
                <a:gd name="T59" fmla="*/ 227 h 295"/>
                <a:gd name="T60" fmla="*/ 54 w 1180"/>
                <a:gd name="T61" fmla="*/ 209 h 295"/>
                <a:gd name="T62" fmla="*/ 24 w 1180"/>
                <a:gd name="T63" fmla="*/ 191 h 295"/>
                <a:gd name="T64" fmla="*/ 6 w 1180"/>
                <a:gd name="T65" fmla="*/ 169 h 295"/>
                <a:gd name="T66" fmla="*/ 0 w 1180"/>
                <a:gd name="T67" fmla="*/ 147 h 295"/>
                <a:gd name="T68" fmla="*/ 6 w 1180"/>
                <a:gd name="T69" fmla="*/ 126 h 295"/>
                <a:gd name="T70" fmla="*/ 24 w 1180"/>
                <a:gd name="T71" fmla="*/ 106 h 295"/>
                <a:gd name="T72" fmla="*/ 54 w 1180"/>
                <a:gd name="T73" fmla="*/ 86 h 295"/>
                <a:gd name="T74" fmla="*/ 93 w 1180"/>
                <a:gd name="T75" fmla="*/ 68 h 295"/>
                <a:gd name="T76" fmla="*/ 143 w 1180"/>
                <a:gd name="T77" fmla="*/ 52 h 295"/>
                <a:gd name="T78" fmla="*/ 201 w 1180"/>
                <a:gd name="T79" fmla="*/ 36 h 295"/>
                <a:gd name="T80" fmla="*/ 267 w 1180"/>
                <a:gd name="T81" fmla="*/ 24 h 295"/>
                <a:gd name="T82" fmla="*/ 341 w 1180"/>
                <a:gd name="T83" fmla="*/ 14 h 295"/>
                <a:gd name="T84" fmla="*/ 418 w 1180"/>
                <a:gd name="T85" fmla="*/ 6 h 295"/>
                <a:gd name="T86" fmla="*/ 502 w 1180"/>
                <a:gd name="T87" fmla="*/ 2 h 295"/>
                <a:gd name="T88" fmla="*/ 590 w 1180"/>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0" h="295">
                  <a:moveTo>
                    <a:pt x="590" y="0"/>
                  </a:moveTo>
                  <a:lnTo>
                    <a:pt x="678" y="2"/>
                  </a:lnTo>
                  <a:lnTo>
                    <a:pt x="761" y="6"/>
                  </a:lnTo>
                  <a:lnTo>
                    <a:pt x="839" y="14"/>
                  </a:lnTo>
                  <a:lnTo>
                    <a:pt x="911" y="24"/>
                  </a:lnTo>
                  <a:lnTo>
                    <a:pt x="977" y="36"/>
                  </a:lnTo>
                  <a:lnTo>
                    <a:pt x="1036" y="52"/>
                  </a:lnTo>
                  <a:lnTo>
                    <a:pt x="1086" y="68"/>
                  </a:lnTo>
                  <a:lnTo>
                    <a:pt x="1126" y="86"/>
                  </a:lnTo>
                  <a:lnTo>
                    <a:pt x="1156" y="106"/>
                  </a:lnTo>
                  <a:lnTo>
                    <a:pt x="1174" y="126"/>
                  </a:lnTo>
                  <a:lnTo>
                    <a:pt x="1180" y="147"/>
                  </a:lnTo>
                  <a:lnTo>
                    <a:pt x="1174" y="169"/>
                  </a:lnTo>
                  <a:lnTo>
                    <a:pt x="1156" y="191"/>
                  </a:lnTo>
                  <a:lnTo>
                    <a:pt x="1126" y="209"/>
                  </a:lnTo>
                  <a:lnTo>
                    <a:pt x="1086" y="227"/>
                  </a:lnTo>
                  <a:lnTo>
                    <a:pt x="1036" y="245"/>
                  </a:lnTo>
                  <a:lnTo>
                    <a:pt x="977" y="259"/>
                  </a:lnTo>
                  <a:lnTo>
                    <a:pt x="911" y="271"/>
                  </a:lnTo>
                  <a:lnTo>
                    <a:pt x="839" y="281"/>
                  </a:lnTo>
                  <a:lnTo>
                    <a:pt x="761" y="289"/>
                  </a:lnTo>
                  <a:lnTo>
                    <a:pt x="678" y="293"/>
                  </a:lnTo>
                  <a:lnTo>
                    <a:pt x="590" y="295"/>
                  </a:lnTo>
                  <a:lnTo>
                    <a:pt x="502" y="293"/>
                  </a:lnTo>
                  <a:lnTo>
                    <a:pt x="418" y="289"/>
                  </a:lnTo>
                  <a:lnTo>
                    <a:pt x="341" y="281"/>
                  </a:lnTo>
                  <a:lnTo>
                    <a:pt x="267" y="271"/>
                  </a:lnTo>
                  <a:lnTo>
                    <a:pt x="201" y="259"/>
                  </a:lnTo>
                  <a:lnTo>
                    <a:pt x="143" y="245"/>
                  </a:lnTo>
                  <a:lnTo>
                    <a:pt x="93" y="227"/>
                  </a:lnTo>
                  <a:lnTo>
                    <a:pt x="54" y="209"/>
                  </a:lnTo>
                  <a:lnTo>
                    <a:pt x="24" y="191"/>
                  </a:lnTo>
                  <a:lnTo>
                    <a:pt x="6" y="169"/>
                  </a:lnTo>
                  <a:lnTo>
                    <a:pt x="0" y="147"/>
                  </a:lnTo>
                  <a:lnTo>
                    <a:pt x="6" y="126"/>
                  </a:lnTo>
                  <a:lnTo>
                    <a:pt x="24" y="106"/>
                  </a:lnTo>
                  <a:lnTo>
                    <a:pt x="54" y="86"/>
                  </a:lnTo>
                  <a:lnTo>
                    <a:pt x="93" y="68"/>
                  </a:lnTo>
                  <a:lnTo>
                    <a:pt x="143" y="52"/>
                  </a:lnTo>
                  <a:lnTo>
                    <a:pt x="201" y="36"/>
                  </a:lnTo>
                  <a:lnTo>
                    <a:pt x="267" y="24"/>
                  </a:lnTo>
                  <a:lnTo>
                    <a:pt x="341" y="14"/>
                  </a:lnTo>
                  <a:lnTo>
                    <a:pt x="418" y="6"/>
                  </a:lnTo>
                  <a:lnTo>
                    <a:pt x="502" y="2"/>
                  </a:lnTo>
                  <a:lnTo>
                    <a:pt x="590"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30" name="Freeform 70"/>
            <p:cNvSpPr/>
            <p:nvPr/>
          </p:nvSpPr>
          <p:spPr bwMode="auto">
            <a:xfrm>
              <a:off x="4325938" y="1941513"/>
              <a:ext cx="936625" cy="350838"/>
            </a:xfrm>
            <a:custGeom>
              <a:avLst/>
              <a:gdLst>
                <a:gd name="T0" fmla="*/ 0 w 1180"/>
                <a:gd name="T1" fmla="*/ 0 h 443"/>
                <a:gd name="T2" fmla="*/ 6 w 1180"/>
                <a:gd name="T3" fmla="*/ 20 h 443"/>
                <a:gd name="T4" fmla="*/ 24 w 1180"/>
                <a:gd name="T5" fmla="*/ 40 h 443"/>
                <a:gd name="T6" fmla="*/ 54 w 1180"/>
                <a:gd name="T7" fmla="*/ 60 h 443"/>
                <a:gd name="T8" fmla="*/ 93 w 1180"/>
                <a:gd name="T9" fmla="*/ 78 h 443"/>
                <a:gd name="T10" fmla="*/ 143 w 1180"/>
                <a:gd name="T11" fmla="*/ 96 h 443"/>
                <a:gd name="T12" fmla="*/ 203 w 1180"/>
                <a:gd name="T13" fmla="*/ 110 h 443"/>
                <a:gd name="T14" fmla="*/ 269 w 1180"/>
                <a:gd name="T15" fmla="*/ 122 h 443"/>
                <a:gd name="T16" fmla="*/ 341 w 1180"/>
                <a:gd name="T17" fmla="*/ 134 h 443"/>
                <a:gd name="T18" fmla="*/ 420 w 1180"/>
                <a:gd name="T19" fmla="*/ 140 h 443"/>
                <a:gd name="T20" fmla="*/ 502 w 1180"/>
                <a:gd name="T21" fmla="*/ 146 h 443"/>
                <a:gd name="T22" fmla="*/ 590 w 1180"/>
                <a:gd name="T23" fmla="*/ 148 h 443"/>
                <a:gd name="T24" fmla="*/ 678 w 1180"/>
                <a:gd name="T25" fmla="*/ 146 h 443"/>
                <a:gd name="T26" fmla="*/ 759 w 1180"/>
                <a:gd name="T27" fmla="*/ 140 h 443"/>
                <a:gd name="T28" fmla="*/ 839 w 1180"/>
                <a:gd name="T29" fmla="*/ 134 h 443"/>
                <a:gd name="T30" fmla="*/ 911 w 1180"/>
                <a:gd name="T31" fmla="*/ 122 h 443"/>
                <a:gd name="T32" fmla="*/ 977 w 1180"/>
                <a:gd name="T33" fmla="*/ 110 h 443"/>
                <a:gd name="T34" fmla="*/ 1034 w 1180"/>
                <a:gd name="T35" fmla="*/ 96 h 443"/>
                <a:gd name="T36" fmla="*/ 1084 w 1180"/>
                <a:gd name="T37" fmla="*/ 78 h 443"/>
                <a:gd name="T38" fmla="*/ 1126 w 1180"/>
                <a:gd name="T39" fmla="*/ 60 h 443"/>
                <a:gd name="T40" fmla="*/ 1156 w 1180"/>
                <a:gd name="T41" fmla="*/ 40 h 443"/>
                <a:gd name="T42" fmla="*/ 1174 w 1180"/>
                <a:gd name="T43" fmla="*/ 20 h 443"/>
                <a:gd name="T44" fmla="*/ 1180 w 1180"/>
                <a:gd name="T45" fmla="*/ 0 h 443"/>
                <a:gd name="T46" fmla="*/ 1180 w 1180"/>
                <a:gd name="T47" fmla="*/ 295 h 443"/>
                <a:gd name="T48" fmla="*/ 1174 w 1180"/>
                <a:gd name="T49" fmla="*/ 315 h 443"/>
                <a:gd name="T50" fmla="*/ 1156 w 1180"/>
                <a:gd name="T51" fmla="*/ 337 h 443"/>
                <a:gd name="T52" fmla="*/ 1126 w 1180"/>
                <a:gd name="T53" fmla="*/ 355 h 443"/>
                <a:gd name="T54" fmla="*/ 1084 w 1180"/>
                <a:gd name="T55" fmla="*/ 373 h 443"/>
                <a:gd name="T56" fmla="*/ 1034 w 1180"/>
                <a:gd name="T57" fmla="*/ 391 h 443"/>
                <a:gd name="T58" fmla="*/ 977 w 1180"/>
                <a:gd name="T59" fmla="*/ 405 h 443"/>
                <a:gd name="T60" fmla="*/ 911 w 1180"/>
                <a:gd name="T61" fmla="*/ 419 h 443"/>
                <a:gd name="T62" fmla="*/ 839 w 1180"/>
                <a:gd name="T63" fmla="*/ 429 h 443"/>
                <a:gd name="T64" fmla="*/ 759 w 1180"/>
                <a:gd name="T65" fmla="*/ 437 h 443"/>
                <a:gd name="T66" fmla="*/ 678 w 1180"/>
                <a:gd name="T67" fmla="*/ 441 h 443"/>
                <a:gd name="T68" fmla="*/ 590 w 1180"/>
                <a:gd name="T69" fmla="*/ 443 h 443"/>
                <a:gd name="T70" fmla="*/ 502 w 1180"/>
                <a:gd name="T71" fmla="*/ 441 h 443"/>
                <a:gd name="T72" fmla="*/ 420 w 1180"/>
                <a:gd name="T73" fmla="*/ 437 h 443"/>
                <a:gd name="T74" fmla="*/ 341 w 1180"/>
                <a:gd name="T75" fmla="*/ 429 h 443"/>
                <a:gd name="T76" fmla="*/ 269 w 1180"/>
                <a:gd name="T77" fmla="*/ 419 h 443"/>
                <a:gd name="T78" fmla="*/ 203 w 1180"/>
                <a:gd name="T79" fmla="*/ 405 h 443"/>
                <a:gd name="T80" fmla="*/ 143 w 1180"/>
                <a:gd name="T81" fmla="*/ 391 h 443"/>
                <a:gd name="T82" fmla="*/ 93 w 1180"/>
                <a:gd name="T83" fmla="*/ 373 h 443"/>
                <a:gd name="T84" fmla="*/ 54 w 1180"/>
                <a:gd name="T85" fmla="*/ 355 h 443"/>
                <a:gd name="T86" fmla="*/ 24 w 1180"/>
                <a:gd name="T87" fmla="*/ 337 h 443"/>
                <a:gd name="T88" fmla="*/ 6 w 1180"/>
                <a:gd name="T89" fmla="*/ 315 h 443"/>
                <a:gd name="T90" fmla="*/ 0 w 1180"/>
                <a:gd name="T91" fmla="*/ 295 h 443"/>
                <a:gd name="T92" fmla="*/ 0 w 1180"/>
                <a:gd name="T9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0" h="443">
                  <a:moveTo>
                    <a:pt x="0" y="0"/>
                  </a:moveTo>
                  <a:lnTo>
                    <a:pt x="6" y="20"/>
                  </a:lnTo>
                  <a:lnTo>
                    <a:pt x="24" y="40"/>
                  </a:lnTo>
                  <a:lnTo>
                    <a:pt x="54" y="60"/>
                  </a:lnTo>
                  <a:lnTo>
                    <a:pt x="93" y="78"/>
                  </a:lnTo>
                  <a:lnTo>
                    <a:pt x="143" y="96"/>
                  </a:lnTo>
                  <a:lnTo>
                    <a:pt x="203" y="110"/>
                  </a:lnTo>
                  <a:lnTo>
                    <a:pt x="269" y="122"/>
                  </a:lnTo>
                  <a:lnTo>
                    <a:pt x="341" y="134"/>
                  </a:lnTo>
                  <a:lnTo>
                    <a:pt x="420" y="140"/>
                  </a:lnTo>
                  <a:lnTo>
                    <a:pt x="502" y="146"/>
                  </a:lnTo>
                  <a:lnTo>
                    <a:pt x="590" y="148"/>
                  </a:lnTo>
                  <a:lnTo>
                    <a:pt x="678" y="146"/>
                  </a:lnTo>
                  <a:lnTo>
                    <a:pt x="759" y="140"/>
                  </a:lnTo>
                  <a:lnTo>
                    <a:pt x="839" y="134"/>
                  </a:lnTo>
                  <a:lnTo>
                    <a:pt x="911" y="122"/>
                  </a:lnTo>
                  <a:lnTo>
                    <a:pt x="977" y="110"/>
                  </a:lnTo>
                  <a:lnTo>
                    <a:pt x="1034" y="96"/>
                  </a:lnTo>
                  <a:lnTo>
                    <a:pt x="1084" y="78"/>
                  </a:lnTo>
                  <a:lnTo>
                    <a:pt x="1126" y="60"/>
                  </a:lnTo>
                  <a:lnTo>
                    <a:pt x="1156" y="40"/>
                  </a:lnTo>
                  <a:lnTo>
                    <a:pt x="1174" y="20"/>
                  </a:lnTo>
                  <a:lnTo>
                    <a:pt x="1180" y="0"/>
                  </a:lnTo>
                  <a:lnTo>
                    <a:pt x="1180" y="295"/>
                  </a:lnTo>
                  <a:lnTo>
                    <a:pt x="1174" y="315"/>
                  </a:lnTo>
                  <a:lnTo>
                    <a:pt x="1156" y="337"/>
                  </a:lnTo>
                  <a:lnTo>
                    <a:pt x="1126" y="355"/>
                  </a:lnTo>
                  <a:lnTo>
                    <a:pt x="1084" y="373"/>
                  </a:lnTo>
                  <a:lnTo>
                    <a:pt x="1034" y="391"/>
                  </a:lnTo>
                  <a:lnTo>
                    <a:pt x="977" y="405"/>
                  </a:lnTo>
                  <a:lnTo>
                    <a:pt x="911" y="419"/>
                  </a:lnTo>
                  <a:lnTo>
                    <a:pt x="839" y="429"/>
                  </a:lnTo>
                  <a:lnTo>
                    <a:pt x="759" y="437"/>
                  </a:lnTo>
                  <a:lnTo>
                    <a:pt x="678" y="441"/>
                  </a:lnTo>
                  <a:lnTo>
                    <a:pt x="590" y="443"/>
                  </a:lnTo>
                  <a:lnTo>
                    <a:pt x="502" y="441"/>
                  </a:lnTo>
                  <a:lnTo>
                    <a:pt x="420" y="437"/>
                  </a:lnTo>
                  <a:lnTo>
                    <a:pt x="341" y="429"/>
                  </a:lnTo>
                  <a:lnTo>
                    <a:pt x="269" y="419"/>
                  </a:lnTo>
                  <a:lnTo>
                    <a:pt x="203" y="405"/>
                  </a:lnTo>
                  <a:lnTo>
                    <a:pt x="143" y="391"/>
                  </a:lnTo>
                  <a:lnTo>
                    <a:pt x="93" y="373"/>
                  </a:lnTo>
                  <a:lnTo>
                    <a:pt x="54" y="355"/>
                  </a:lnTo>
                  <a:lnTo>
                    <a:pt x="24" y="337"/>
                  </a:lnTo>
                  <a:lnTo>
                    <a:pt x="6" y="315"/>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31" name="Freeform 71"/>
            <p:cNvSpPr/>
            <p:nvPr/>
          </p:nvSpPr>
          <p:spPr bwMode="auto">
            <a:xfrm>
              <a:off x="4325938" y="2252663"/>
              <a:ext cx="936625" cy="350838"/>
            </a:xfrm>
            <a:custGeom>
              <a:avLst/>
              <a:gdLst>
                <a:gd name="T0" fmla="*/ 0 w 1180"/>
                <a:gd name="T1" fmla="*/ 0 h 442"/>
                <a:gd name="T2" fmla="*/ 6 w 1180"/>
                <a:gd name="T3" fmla="*/ 22 h 442"/>
                <a:gd name="T4" fmla="*/ 24 w 1180"/>
                <a:gd name="T5" fmla="*/ 42 h 442"/>
                <a:gd name="T6" fmla="*/ 54 w 1180"/>
                <a:gd name="T7" fmla="*/ 61 h 442"/>
                <a:gd name="T8" fmla="*/ 93 w 1180"/>
                <a:gd name="T9" fmla="*/ 79 h 442"/>
                <a:gd name="T10" fmla="*/ 143 w 1180"/>
                <a:gd name="T11" fmla="*/ 95 h 442"/>
                <a:gd name="T12" fmla="*/ 203 w 1180"/>
                <a:gd name="T13" fmla="*/ 111 h 442"/>
                <a:gd name="T14" fmla="*/ 269 w 1180"/>
                <a:gd name="T15" fmla="*/ 123 h 442"/>
                <a:gd name="T16" fmla="*/ 341 w 1180"/>
                <a:gd name="T17" fmla="*/ 133 h 442"/>
                <a:gd name="T18" fmla="*/ 420 w 1180"/>
                <a:gd name="T19" fmla="*/ 141 h 442"/>
                <a:gd name="T20" fmla="*/ 502 w 1180"/>
                <a:gd name="T21" fmla="*/ 145 h 442"/>
                <a:gd name="T22" fmla="*/ 590 w 1180"/>
                <a:gd name="T23" fmla="*/ 147 h 442"/>
                <a:gd name="T24" fmla="*/ 678 w 1180"/>
                <a:gd name="T25" fmla="*/ 145 h 442"/>
                <a:gd name="T26" fmla="*/ 759 w 1180"/>
                <a:gd name="T27" fmla="*/ 141 h 442"/>
                <a:gd name="T28" fmla="*/ 839 w 1180"/>
                <a:gd name="T29" fmla="*/ 133 h 442"/>
                <a:gd name="T30" fmla="*/ 911 w 1180"/>
                <a:gd name="T31" fmla="*/ 123 h 442"/>
                <a:gd name="T32" fmla="*/ 977 w 1180"/>
                <a:gd name="T33" fmla="*/ 111 h 442"/>
                <a:gd name="T34" fmla="*/ 1034 w 1180"/>
                <a:gd name="T35" fmla="*/ 95 h 442"/>
                <a:gd name="T36" fmla="*/ 1084 w 1180"/>
                <a:gd name="T37" fmla="*/ 79 h 442"/>
                <a:gd name="T38" fmla="*/ 1126 w 1180"/>
                <a:gd name="T39" fmla="*/ 61 h 442"/>
                <a:gd name="T40" fmla="*/ 1156 w 1180"/>
                <a:gd name="T41" fmla="*/ 42 h 442"/>
                <a:gd name="T42" fmla="*/ 1174 w 1180"/>
                <a:gd name="T43" fmla="*/ 22 h 442"/>
                <a:gd name="T44" fmla="*/ 1180 w 1180"/>
                <a:gd name="T45" fmla="*/ 0 h 442"/>
                <a:gd name="T46" fmla="*/ 1180 w 1180"/>
                <a:gd name="T47" fmla="*/ 211 h 442"/>
                <a:gd name="T48" fmla="*/ 1138 w 1180"/>
                <a:gd name="T49" fmla="*/ 233 h 442"/>
                <a:gd name="T50" fmla="*/ 1084 w 1180"/>
                <a:gd name="T51" fmla="*/ 205 h 442"/>
                <a:gd name="T52" fmla="*/ 1032 w 1180"/>
                <a:gd name="T53" fmla="*/ 189 h 442"/>
                <a:gd name="T54" fmla="*/ 983 w 1180"/>
                <a:gd name="T55" fmla="*/ 183 h 442"/>
                <a:gd name="T56" fmla="*/ 941 w 1180"/>
                <a:gd name="T57" fmla="*/ 187 h 442"/>
                <a:gd name="T58" fmla="*/ 901 w 1180"/>
                <a:gd name="T59" fmla="*/ 199 h 442"/>
                <a:gd name="T60" fmla="*/ 865 w 1180"/>
                <a:gd name="T61" fmla="*/ 217 h 442"/>
                <a:gd name="T62" fmla="*/ 837 w 1180"/>
                <a:gd name="T63" fmla="*/ 239 h 442"/>
                <a:gd name="T64" fmla="*/ 813 w 1180"/>
                <a:gd name="T65" fmla="*/ 267 h 442"/>
                <a:gd name="T66" fmla="*/ 795 w 1180"/>
                <a:gd name="T67" fmla="*/ 301 h 442"/>
                <a:gd name="T68" fmla="*/ 779 w 1180"/>
                <a:gd name="T69" fmla="*/ 338 h 442"/>
                <a:gd name="T70" fmla="*/ 767 w 1180"/>
                <a:gd name="T71" fmla="*/ 384 h 442"/>
                <a:gd name="T72" fmla="*/ 763 w 1180"/>
                <a:gd name="T73" fmla="*/ 436 h 442"/>
                <a:gd name="T74" fmla="*/ 678 w 1180"/>
                <a:gd name="T75" fmla="*/ 442 h 442"/>
                <a:gd name="T76" fmla="*/ 590 w 1180"/>
                <a:gd name="T77" fmla="*/ 442 h 442"/>
                <a:gd name="T78" fmla="*/ 502 w 1180"/>
                <a:gd name="T79" fmla="*/ 442 h 442"/>
                <a:gd name="T80" fmla="*/ 420 w 1180"/>
                <a:gd name="T81" fmla="*/ 436 h 442"/>
                <a:gd name="T82" fmla="*/ 341 w 1180"/>
                <a:gd name="T83" fmla="*/ 428 h 442"/>
                <a:gd name="T84" fmla="*/ 269 w 1180"/>
                <a:gd name="T85" fmla="*/ 418 h 442"/>
                <a:gd name="T86" fmla="*/ 203 w 1180"/>
                <a:gd name="T87" fmla="*/ 406 h 442"/>
                <a:gd name="T88" fmla="*/ 143 w 1180"/>
                <a:gd name="T89" fmla="*/ 390 h 442"/>
                <a:gd name="T90" fmla="*/ 93 w 1180"/>
                <a:gd name="T91" fmla="*/ 374 h 442"/>
                <a:gd name="T92" fmla="*/ 54 w 1180"/>
                <a:gd name="T93" fmla="*/ 356 h 442"/>
                <a:gd name="T94" fmla="*/ 24 w 1180"/>
                <a:gd name="T95" fmla="*/ 336 h 442"/>
                <a:gd name="T96" fmla="*/ 6 w 1180"/>
                <a:gd name="T97" fmla="*/ 317 h 442"/>
                <a:gd name="T98" fmla="*/ 0 w 1180"/>
                <a:gd name="T99" fmla="*/ 295 h 442"/>
                <a:gd name="T100" fmla="*/ 0 w 1180"/>
                <a:gd name="T10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0" h="442">
                  <a:moveTo>
                    <a:pt x="0" y="0"/>
                  </a:moveTo>
                  <a:lnTo>
                    <a:pt x="6" y="22"/>
                  </a:lnTo>
                  <a:lnTo>
                    <a:pt x="24" y="42"/>
                  </a:lnTo>
                  <a:lnTo>
                    <a:pt x="54" y="61"/>
                  </a:lnTo>
                  <a:lnTo>
                    <a:pt x="93" y="79"/>
                  </a:lnTo>
                  <a:lnTo>
                    <a:pt x="143" y="95"/>
                  </a:lnTo>
                  <a:lnTo>
                    <a:pt x="203" y="111"/>
                  </a:lnTo>
                  <a:lnTo>
                    <a:pt x="269" y="123"/>
                  </a:lnTo>
                  <a:lnTo>
                    <a:pt x="341" y="133"/>
                  </a:lnTo>
                  <a:lnTo>
                    <a:pt x="420" y="141"/>
                  </a:lnTo>
                  <a:lnTo>
                    <a:pt x="502" y="145"/>
                  </a:lnTo>
                  <a:lnTo>
                    <a:pt x="590" y="147"/>
                  </a:lnTo>
                  <a:lnTo>
                    <a:pt x="678" y="145"/>
                  </a:lnTo>
                  <a:lnTo>
                    <a:pt x="759" y="141"/>
                  </a:lnTo>
                  <a:lnTo>
                    <a:pt x="839" y="133"/>
                  </a:lnTo>
                  <a:lnTo>
                    <a:pt x="911" y="123"/>
                  </a:lnTo>
                  <a:lnTo>
                    <a:pt x="977" y="111"/>
                  </a:lnTo>
                  <a:lnTo>
                    <a:pt x="1034" y="95"/>
                  </a:lnTo>
                  <a:lnTo>
                    <a:pt x="1084" y="79"/>
                  </a:lnTo>
                  <a:lnTo>
                    <a:pt x="1126" y="61"/>
                  </a:lnTo>
                  <a:lnTo>
                    <a:pt x="1156" y="42"/>
                  </a:lnTo>
                  <a:lnTo>
                    <a:pt x="1174" y="22"/>
                  </a:lnTo>
                  <a:lnTo>
                    <a:pt x="1180" y="0"/>
                  </a:lnTo>
                  <a:lnTo>
                    <a:pt x="1180" y="211"/>
                  </a:lnTo>
                  <a:lnTo>
                    <a:pt x="1138" y="233"/>
                  </a:lnTo>
                  <a:lnTo>
                    <a:pt x="1084" y="205"/>
                  </a:lnTo>
                  <a:lnTo>
                    <a:pt x="1032" y="189"/>
                  </a:lnTo>
                  <a:lnTo>
                    <a:pt x="983" y="183"/>
                  </a:lnTo>
                  <a:lnTo>
                    <a:pt x="941" y="187"/>
                  </a:lnTo>
                  <a:lnTo>
                    <a:pt x="901" y="199"/>
                  </a:lnTo>
                  <a:lnTo>
                    <a:pt x="865" y="217"/>
                  </a:lnTo>
                  <a:lnTo>
                    <a:pt x="837" y="239"/>
                  </a:lnTo>
                  <a:lnTo>
                    <a:pt x="813" y="267"/>
                  </a:lnTo>
                  <a:lnTo>
                    <a:pt x="795" y="301"/>
                  </a:lnTo>
                  <a:lnTo>
                    <a:pt x="779" y="338"/>
                  </a:lnTo>
                  <a:lnTo>
                    <a:pt x="767" y="384"/>
                  </a:lnTo>
                  <a:lnTo>
                    <a:pt x="763" y="436"/>
                  </a:lnTo>
                  <a:lnTo>
                    <a:pt x="678" y="442"/>
                  </a:lnTo>
                  <a:lnTo>
                    <a:pt x="590" y="442"/>
                  </a:lnTo>
                  <a:lnTo>
                    <a:pt x="502" y="442"/>
                  </a:lnTo>
                  <a:lnTo>
                    <a:pt x="420" y="436"/>
                  </a:lnTo>
                  <a:lnTo>
                    <a:pt x="341" y="428"/>
                  </a:lnTo>
                  <a:lnTo>
                    <a:pt x="269" y="418"/>
                  </a:lnTo>
                  <a:lnTo>
                    <a:pt x="203" y="406"/>
                  </a:lnTo>
                  <a:lnTo>
                    <a:pt x="143" y="390"/>
                  </a:lnTo>
                  <a:lnTo>
                    <a:pt x="93" y="374"/>
                  </a:lnTo>
                  <a:lnTo>
                    <a:pt x="54" y="356"/>
                  </a:lnTo>
                  <a:lnTo>
                    <a:pt x="24" y="336"/>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US" dirty="0"/>
            </a:p>
          </p:txBody>
        </p:sp>
        <p:sp>
          <p:nvSpPr>
            <p:cNvPr id="53" name="Freeform 72"/>
            <p:cNvSpPr/>
            <p:nvPr/>
          </p:nvSpPr>
          <p:spPr bwMode="auto">
            <a:xfrm>
              <a:off x="4325938" y="2565400"/>
              <a:ext cx="582613" cy="350838"/>
            </a:xfrm>
            <a:custGeom>
              <a:avLst/>
              <a:gdLst>
                <a:gd name="T0" fmla="*/ 0 w 733"/>
                <a:gd name="T1" fmla="*/ 0 h 443"/>
                <a:gd name="T2" fmla="*/ 6 w 733"/>
                <a:gd name="T3" fmla="*/ 20 h 443"/>
                <a:gd name="T4" fmla="*/ 24 w 733"/>
                <a:gd name="T5" fmla="*/ 42 h 443"/>
                <a:gd name="T6" fmla="*/ 54 w 733"/>
                <a:gd name="T7" fmla="*/ 60 h 443"/>
                <a:gd name="T8" fmla="*/ 93 w 733"/>
                <a:gd name="T9" fmla="*/ 78 h 443"/>
                <a:gd name="T10" fmla="*/ 143 w 733"/>
                <a:gd name="T11" fmla="*/ 96 h 443"/>
                <a:gd name="T12" fmla="*/ 203 w 733"/>
                <a:gd name="T13" fmla="*/ 110 h 443"/>
                <a:gd name="T14" fmla="*/ 269 w 733"/>
                <a:gd name="T15" fmla="*/ 124 h 443"/>
                <a:gd name="T16" fmla="*/ 341 w 733"/>
                <a:gd name="T17" fmla="*/ 134 h 443"/>
                <a:gd name="T18" fmla="*/ 420 w 733"/>
                <a:gd name="T19" fmla="*/ 142 h 443"/>
                <a:gd name="T20" fmla="*/ 502 w 733"/>
                <a:gd name="T21" fmla="*/ 146 h 443"/>
                <a:gd name="T22" fmla="*/ 590 w 733"/>
                <a:gd name="T23" fmla="*/ 148 h 443"/>
                <a:gd name="T24" fmla="*/ 684 w 733"/>
                <a:gd name="T25" fmla="*/ 146 h 443"/>
                <a:gd name="T26" fmla="*/ 664 w 733"/>
                <a:gd name="T27" fmla="*/ 184 h 443"/>
                <a:gd name="T28" fmla="*/ 652 w 733"/>
                <a:gd name="T29" fmla="*/ 222 h 443"/>
                <a:gd name="T30" fmla="*/ 648 w 733"/>
                <a:gd name="T31" fmla="*/ 263 h 443"/>
                <a:gd name="T32" fmla="*/ 654 w 733"/>
                <a:gd name="T33" fmla="*/ 311 h 443"/>
                <a:gd name="T34" fmla="*/ 670 w 733"/>
                <a:gd name="T35" fmla="*/ 357 h 443"/>
                <a:gd name="T36" fmla="*/ 697 w 733"/>
                <a:gd name="T37" fmla="*/ 399 h 443"/>
                <a:gd name="T38" fmla="*/ 733 w 733"/>
                <a:gd name="T39" fmla="*/ 439 h 443"/>
                <a:gd name="T40" fmla="*/ 664 w 733"/>
                <a:gd name="T41" fmla="*/ 441 h 443"/>
                <a:gd name="T42" fmla="*/ 590 w 733"/>
                <a:gd name="T43" fmla="*/ 443 h 443"/>
                <a:gd name="T44" fmla="*/ 502 w 733"/>
                <a:gd name="T45" fmla="*/ 441 h 443"/>
                <a:gd name="T46" fmla="*/ 420 w 733"/>
                <a:gd name="T47" fmla="*/ 437 h 443"/>
                <a:gd name="T48" fmla="*/ 341 w 733"/>
                <a:gd name="T49" fmla="*/ 429 h 443"/>
                <a:gd name="T50" fmla="*/ 269 w 733"/>
                <a:gd name="T51" fmla="*/ 419 h 443"/>
                <a:gd name="T52" fmla="*/ 203 w 733"/>
                <a:gd name="T53" fmla="*/ 405 h 443"/>
                <a:gd name="T54" fmla="*/ 143 w 733"/>
                <a:gd name="T55" fmla="*/ 391 h 443"/>
                <a:gd name="T56" fmla="*/ 93 w 733"/>
                <a:gd name="T57" fmla="*/ 375 h 443"/>
                <a:gd name="T58" fmla="*/ 54 w 733"/>
                <a:gd name="T59" fmla="*/ 357 h 443"/>
                <a:gd name="T60" fmla="*/ 24 w 733"/>
                <a:gd name="T61" fmla="*/ 337 h 443"/>
                <a:gd name="T62" fmla="*/ 6 w 733"/>
                <a:gd name="T63" fmla="*/ 317 h 443"/>
                <a:gd name="T64" fmla="*/ 0 w 733"/>
                <a:gd name="T65" fmla="*/ 295 h 443"/>
                <a:gd name="T66" fmla="*/ 0 w 733"/>
                <a:gd name="T6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3" h="443">
                  <a:moveTo>
                    <a:pt x="0" y="0"/>
                  </a:moveTo>
                  <a:lnTo>
                    <a:pt x="6" y="20"/>
                  </a:lnTo>
                  <a:lnTo>
                    <a:pt x="24" y="42"/>
                  </a:lnTo>
                  <a:lnTo>
                    <a:pt x="54" y="60"/>
                  </a:lnTo>
                  <a:lnTo>
                    <a:pt x="93" y="78"/>
                  </a:lnTo>
                  <a:lnTo>
                    <a:pt x="143" y="96"/>
                  </a:lnTo>
                  <a:lnTo>
                    <a:pt x="203" y="110"/>
                  </a:lnTo>
                  <a:lnTo>
                    <a:pt x="269" y="124"/>
                  </a:lnTo>
                  <a:lnTo>
                    <a:pt x="341" y="134"/>
                  </a:lnTo>
                  <a:lnTo>
                    <a:pt x="420" y="142"/>
                  </a:lnTo>
                  <a:lnTo>
                    <a:pt x="502" y="146"/>
                  </a:lnTo>
                  <a:lnTo>
                    <a:pt x="590" y="148"/>
                  </a:lnTo>
                  <a:lnTo>
                    <a:pt x="684" y="146"/>
                  </a:lnTo>
                  <a:lnTo>
                    <a:pt x="664" y="184"/>
                  </a:lnTo>
                  <a:lnTo>
                    <a:pt x="652" y="222"/>
                  </a:lnTo>
                  <a:lnTo>
                    <a:pt x="648" y="263"/>
                  </a:lnTo>
                  <a:lnTo>
                    <a:pt x="654" y="311"/>
                  </a:lnTo>
                  <a:lnTo>
                    <a:pt x="670" y="357"/>
                  </a:lnTo>
                  <a:lnTo>
                    <a:pt x="697" y="399"/>
                  </a:lnTo>
                  <a:lnTo>
                    <a:pt x="733" y="439"/>
                  </a:lnTo>
                  <a:lnTo>
                    <a:pt x="664" y="441"/>
                  </a:lnTo>
                  <a:lnTo>
                    <a:pt x="590" y="443"/>
                  </a:lnTo>
                  <a:lnTo>
                    <a:pt x="502" y="441"/>
                  </a:lnTo>
                  <a:lnTo>
                    <a:pt x="420" y="437"/>
                  </a:lnTo>
                  <a:lnTo>
                    <a:pt x="341" y="429"/>
                  </a:lnTo>
                  <a:lnTo>
                    <a:pt x="269" y="419"/>
                  </a:lnTo>
                  <a:lnTo>
                    <a:pt x="203" y="405"/>
                  </a:lnTo>
                  <a:lnTo>
                    <a:pt x="143" y="391"/>
                  </a:lnTo>
                  <a:lnTo>
                    <a:pt x="93" y="375"/>
                  </a:lnTo>
                  <a:lnTo>
                    <a:pt x="54" y="357"/>
                  </a:lnTo>
                  <a:lnTo>
                    <a:pt x="24" y="337"/>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US" dirty="0"/>
            </a:p>
          </p:txBody>
        </p:sp>
      </p:grpSp>
      <p:sp>
        <p:nvSpPr>
          <p:cNvPr id="6" name="Content Placeholder 4"/>
          <p:cNvSpPr>
            <a:spLocks noGrp="1"/>
          </p:cNvSpPr>
          <p:nvPr/>
        </p:nvSpPr>
        <p:spPr>
          <a:xfrm>
            <a:off x="2832039" y="4671221"/>
            <a:ext cx="1405255" cy="1691005"/>
          </a:xfrm>
          <a:prstGeom prst="rect">
            <a:avLst/>
          </a:prstGeom>
        </p:spPr>
        <p:txBody>
          <a:bodyPr vert="horz" lIns="0" tIns="60949" rIns="0" bIns="60949" rtlCol="0">
            <a:noAutofit/>
          </a:bodyPr>
          <a:lstStyle>
            <a:lvl1pPr marL="0" indent="0" algn="l" defTabSz="1219200"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0" algn="l" defTabSz="1219200"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9200" indent="0" algn="l" defTabSz="1219200"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165" indent="0" algn="l" defTabSz="1219200"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765" indent="0" algn="l" defTabSz="1219200"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a:lnSpc>
                <a:spcPct val="70000"/>
              </a:lnSpc>
            </a:pPr>
            <a:endParaRPr lang="en-US" sz="2200" dirty="0">
              <a:solidFill>
                <a:schemeClr val="bg1"/>
              </a:solidFill>
            </a:endParaRPr>
          </a:p>
          <a:p>
            <a:pPr>
              <a:lnSpc>
                <a:spcPct val="70000"/>
              </a:lnSpc>
            </a:pPr>
            <a:r>
              <a:rPr lang="en-US" sz="2200" dirty="0">
                <a:solidFill>
                  <a:schemeClr val="bg1"/>
                </a:solidFill>
              </a:rPr>
              <a:t> (1</a:t>
            </a:r>
            <a:r>
              <a:rPr lang="en-IN" altLang="en-US" sz="2200" dirty="0">
                <a:solidFill>
                  <a:schemeClr val="bg1"/>
                </a:solidFill>
              </a:rPr>
              <a:t>806059</a:t>
            </a:r>
            <a:r>
              <a:rPr lang="en-US" sz="2200" dirty="0">
                <a:solidFill>
                  <a:schemeClr val="bg1"/>
                </a:solidFill>
              </a:rPr>
              <a:t>)</a:t>
            </a:r>
          </a:p>
          <a:p>
            <a:pPr>
              <a:lnSpc>
                <a:spcPct val="70000"/>
              </a:lnSpc>
            </a:pPr>
            <a:r>
              <a:rPr lang="en-US" sz="2200" dirty="0">
                <a:solidFill>
                  <a:schemeClr val="bg1"/>
                </a:solidFill>
                <a:sym typeface="+mn-ea"/>
              </a:rPr>
              <a:t>(1</a:t>
            </a:r>
            <a:r>
              <a:rPr lang="en-IN" altLang="en-US" sz="2200" dirty="0">
                <a:solidFill>
                  <a:schemeClr val="bg1"/>
                </a:solidFill>
                <a:sym typeface="+mn-ea"/>
              </a:rPr>
              <a:t>806060</a:t>
            </a:r>
            <a:r>
              <a:rPr lang="en-US" sz="2200" dirty="0">
                <a:solidFill>
                  <a:schemeClr val="bg1"/>
                </a:solidFill>
                <a:sym typeface="+mn-ea"/>
              </a:rPr>
              <a:t>)</a:t>
            </a:r>
            <a:endParaRPr lang="en-US" sz="2200" dirty="0">
              <a:solidFill>
                <a:schemeClr val="bg1"/>
              </a:solidFill>
            </a:endParaRPr>
          </a:p>
          <a:p>
            <a:pPr>
              <a:lnSpc>
                <a:spcPct val="70000"/>
              </a:lnSpc>
            </a:pPr>
            <a:r>
              <a:rPr lang="en-US" sz="2200" dirty="0">
                <a:solidFill>
                  <a:schemeClr val="bg1"/>
                </a:solidFill>
                <a:sym typeface="+mn-ea"/>
              </a:rPr>
              <a:t>(1</a:t>
            </a:r>
            <a:r>
              <a:rPr lang="en-IN" altLang="en-US" sz="2200" dirty="0">
                <a:solidFill>
                  <a:schemeClr val="bg1"/>
                </a:solidFill>
                <a:sym typeface="+mn-ea"/>
              </a:rPr>
              <a:t>806068</a:t>
            </a:r>
            <a:r>
              <a:rPr lang="en-US" sz="2200" dirty="0">
                <a:solidFill>
                  <a:schemeClr val="bg1"/>
                </a:solidFill>
                <a:sym typeface="+mn-ea"/>
              </a:rPr>
              <a:t>)</a:t>
            </a:r>
          </a:p>
          <a:p>
            <a:pPr>
              <a:lnSpc>
                <a:spcPct val="70000"/>
              </a:lnSpc>
            </a:pPr>
            <a:endParaRPr lang="en-US" sz="2200" dirty="0">
              <a:solidFill>
                <a:schemeClr val="bg1"/>
              </a:solidFill>
              <a:sym typeface="+mn-ea"/>
            </a:endParaRPr>
          </a:p>
          <a:p>
            <a:pPr>
              <a:lnSpc>
                <a:spcPct val="70000"/>
              </a:lnSpc>
            </a:pPr>
            <a:r>
              <a:rPr lang="en-IN" altLang="en-US" sz="2200" dirty="0">
                <a:solidFill>
                  <a:schemeClr val="bg1"/>
                </a:solidFill>
              </a:rPr>
              <a:t>(1806458)</a:t>
            </a:r>
          </a:p>
          <a:p>
            <a:pPr>
              <a:lnSpc>
                <a:spcPct val="70000"/>
              </a:lnSpc>
            </a:pPr>
            <a:r>
              <a:rPr lang="en-IN" altLang="en-US" sz="2200" dirty="0" smtClean="0">
                <a:solidFill>
                  <a:schemeClr val="bg1"/>
                </a:solidFill>
              </a:rPr>
              <a:t>(1806486)</a:t>
            </a:r>
            <a:endParaRPr lang="en-IN" altLang="en-US" sz="2200" dirty="0">
              <a:solidFill>
                <a:schemeClr val="bg1"/>
              </a:solidFill>
            </a:endParaRPr>
          </a:p>
        </p:txBody>
      </p:sp>
      <p:sp>
        <p:nvSpPr>
          <p:cNvPr id="7" name="Text Box 6"/>
          <p:cNvSpPr txBox="1"/>
          <p:nvPr/>
        </p:nvSpPr>
        <p:spPr>
          <a:xfrm>
            <a:off x="5093970" y="6228715"/>
            <a:ext cx="6972300" cy="491490"/>
          </a:xfrm>
          <a:prstGeom prst="rect">
            <a:avLst/>
          </a:prstGeom>
          <a:noFill/>
        </p:spPr>
        <p:txBody>
          <a:bodyPr wrap="square" rtlCol="0">
            <a:spAutoFit/>
          </a:bodyPr>
          <a:lstStyle/>
          <a:p>
            <a:pPr algn="ctr"/>
            <a:r>
              <a:rPr lang="en-US" sz="2600">
                <a:solidFill>
                  <a:schemeClr val="bg1"/>
                </a:solidFill>
                <a:latin typeface="Arial" panose="020B0604020202020204" pitchFamily="34" charset="0"/>
                <a:cs typeface="Arial" panose="020B0604020202020204" pitchFamily="34" charset="0"/>
              </a:rPr>
              <a:t>Under The Guidance Of </a:t>
            </a:r>
            <a:r>
              <a:rPr lang="en-US" sz="2600">
                <a:solidFill>
                  <a:srgbClr val="F19C1F"/>
                </a:solidFill>
                <a:latin typeface="Arial" panose="020B0604020202020204" pitchFamily="34" charset="0"/>
                <a:cs typeface="Arial" panose="020B0604020202020204" pitchFamily="34" charset="0"/>
              </a:rPr>
              <a:t>Prof. </a:t>
            </a:r>
            <a:r>
              <a:rPr lang="en-IN" altLang="en-US" sz="2600">
                <a:solidFill>
                  <a:srgbClr val="F19C1F"/>
                </a:solidFill>
                <a:latin typeface="Arial" panose="020B0604020202020204" pitchFamily="34" charset="0"/>
                <a:cs typeface="Arial" panose="020B0604020202020204" pitchFamily="34" charset="0"/>
              </a:rPr>
              <a:t>Bhaswati Sahoo</a:t>
            </a:r>
          </a:p>
        </p:txBody>
      </p:sp>
      <p:grpSp>
        <p:nvGrpSpPr>
          <p:cNvPr id="110" name="Group 109"/>
          <p:cNvGrpSpPr/>
          <p:nvPr/>
        </p:nvGrpSpPr>
        <p:grpSpPr>
          <a:xfrm>
            <a:off x="4841240" y="6290945"/>
            <a:ext cx="330200" cy="306070"/>
            <a:chOff x="5897563" y="3868738"/>
            <a:chExt cx="549275" cy="411163"/>
          </a:xfrm>
          <a:solidFill>
            <a:schemeClr val="bg1"/>
          </a:solidFill>
        </p:grpSpPr>
        <p:sp>
          <p:nvSpPr>
            <p:cNvPr id="111" name="Freeform 12"/>
            <p:cNvSpPr/>
            <p:nvPr/>
          </p:nvSpPr>
          <p:spPr bwMode="auto">
            <a:xfrm>
              <a:off x="5897563" y="3868738"/>
              <a:ext cx="263525" cy="411163"/>
            </a:xfrm>
            <a:custGeom>
              <a:avLst/>
              <a:gdLst>
                <a:gd name="T0" fmla="*/ 83 w 166"/>
                <a:gd name="T1" fmla="*/ 0 h 259"/>
                <a:gd name="T2" fmla="*/ 113 w 166"/>
                <a:gd name="T3" fmla="*/ 0 h 259"/>
                <a:gd name="T4" fmla="*/ 140 w 166"/>
                <a:gd name="T5" fmla="*/ 3 h 259"/>
                <a:gd name="T6" fmla="*/ 166 w 166"/>
                <a:gd name="T7" fmla="*/ 9 h 259"/>
                <a:gd name="T8" fmla="*/ 166 w 166"/>
                <a:gd name="T9" fmla="*/ 259 h 259"/>
                <a:gd name="T10" fmla="*/ 124 w 166"/>
                <a:gd name="T11" fmla="*/ 251 h 259"/>
                <a:gd name="T12" fmla="*/ 83 w 166"/>
                <a:gd name="T13" fmla="*/ 250 h 259"/>
                <a:gd name="T14" fmla="*/ 40 w 166"/>
                <a:gd name="T15" fmla="*/ 254 h 259"/>
                <a:gd name="T16" fmla="*/ 18 w 166"/>
                <a:gd name="T17" fmla="*/ 259 h 259"/>
                <a:gd name="T18" fmla="*/ 13 w 166"/>
                <a:gd name="T19" fmla="*/ 259 h 259"/>
                <a:gd name="T20" fmla="*/ 9 w 166"/>
                <a:gd name="T21" fmla="*/ 257 h 259"/>
                <a:gd name="T22" fmla="*/ 6 w 166"/>
                <a:gd name="T23" fmla="*/ 254 h 259"/>
                <a:gd name="T24" fmla="*/ 3 w 166"/>
                <a:gd name="T25" fmla="*/ 251 h 259"/>
                <a:gd name="T26" fmla="*/ 1 w 166"/>
                <a:gd name="T27" fmla="*/ 248 h 259"/>
                <a:gd name="T28" fmla="*/ 0 w 166"/>
                <a:gd name="T29" fmla="*/ 244 h 259"/>
                <a:gd name="T30" fmla="*/ 0 w 166"/>
                <a:gd name="T31" fmla="*/ 24 h 259"/>
                <a:gd name="T32" fmla="*/ 1 w 166"/>
                <a:gd name="T33" fmla="*/ 18 h 259"/>
                <a:gd name="T34" fmla="*/ 4 w 166"/>
                <a:gd name="T35" fmla="*/ 14 h 259"/>
                <a:gd name="T36" fmla="*/ 7 w 166"/>
                <a:gd name="T37" fmla="*/ 11 h 259"/>
                <a:gd name="T38" fmla="*/ 13 w 166"/>
                <a:gd name="T39" fmla="*/ 9 h 259"/>
                <a:gd name="T40" fmla="*/ 49 w 166"/>
                <a:gd name="T41" fmla="*/ 3 h 259"/>
                <a:gd name="T42" fmla="*/ 83 w 166"/>
                <a:gd name="T4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59">
                  <a:moveTo>
                    <a:pt x="83" y="0"/>
                  </a:moveTo>
                  <a:lnTo>
                    <a:pt x="113" y="0"/>
                  </a:lnTo>
                  <a:lnTo>
                    <a:pt x="140" y="3"/>
                  </a:lnTo>
                  <a:lnTo>
                    <a:pt x="166" y="9"/>
                  </a:lnTo>
                  <a:lnTo>
                    <a:pt x="166" y="259"/>
                  </a:lnTo>
                  <a:lnTo>
                    <a:pt x="124" y="251"/>
                  </a:lnTo>
                  <a:lnTo>
                    <a:pt x="83" y="250"/>
                  </a:lnTo>
                  <a:lnTo>
                    <a:pt x="40" y="254"/>
                  </a:lnTo>
                  <a:lnTo>
                    <a:pt x="18" y="259"/>
                  </a:lnTo>
                  <a:lnTo>
                    <a:pt x="13" y="259"/>
                  </a:lnTo>
                  <a:lnTo>
                    <a:pt x="9" y="257"/>
                  </a:lnTo>
                  <a:lnTo>
                    <a:pt x="6" y="254"/>
                  </a:lnTo>
                  <a:lnTo>
                    <a:pt x="3" y="251"/>
                  </a:lnTo>
                  <a:lnTo>
                    <a:pt x="1" y="248"/>
                  </a:lnTo>
                  <a:lnTo>
                    <a:pt x="0" y="244"/>
                  </a:lnTo>
                  <a:lnTo>
                    <a:pt x="0" y="24"/>
                  </a:lnTo>
                  <a:lnTo>
                    <a:pt x="1" y="18"/>
                  </a:lnTo>
                  <a:lnTo>
                    <a:pt x="4" y="14"/>
                  </a:lnTo>
                  <a:lnTo>
                    <a:pt x="7" y="11"/>
                  </a:lnTo>
                  <a:lnTo>
                    <a:pt x="13" y="9"/>
                  </a:lnTo>
                  <a:lnTo>
                    <a:pt x="49" y="3"/>
                  </a:lnTo>
                  <a:lnTo>
                    <a:pt x="8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12" name="Freeform 13"/>
            <p:cNvSpPr/>
            <p:nvPr/>
          </p:nvSpPr>
          <p:spPr bwMode="auto">
            <a:xfrm>
              <a:off x="6183313" y="3868738"/>
              <a:ext cx="263525" cy="411163"/>
            </a:xfrm>
            <a:custGeom>
              <a:avLst/>
              <a:gdLst>
                <a:gd name="T0" fmla="*/ 83 w 166"/>
                <a:gd name="T1" fmla="*/ 0 h 259"/>
                <a:gd name="T2" fmla="*/ 116 w 166"/>
                <a:gd name="T3" fmla="*/ 3 h 259"/>
                <a:gd name="T4" fmla="*/ 152 w 166"/>
                <a:gd name="T5" fmla="*/ 9 h 259"/>
                <a:gd name="T6" fmla="*/ 158 w 166"/>
                <a:gd name="T7" fmla="*/ 11 h 259"/>
                <a:gd name="T8" fmla="*/ 161 w 166"/>
                <a:gd name="T9" fmla="*/ 14 h 259"/>
                <a:gd name="T10" fmla="*/ 164 w 166"/>
                <a:gd name="T11" fmla="*/ 18 h 259"/>
                <a:gd name="T12" fmla="*/ 166 w 166"/>
                <a:gd name="T13" fmla="*/ 24 h 259"/>
                <a:gd name="T14" fmla="*/ 166 w 166"/>
                <a:gd name="T15" fmla="*/ 244 h 259"/>
                <a:gd name="T16" fmla="*/ 164 w 166"/>
                <a:gd name="T17" fmla="*/ 248 h 259"/>
                <a:gd name="T18" fmla="*/ 163 w 166"/>
                <a:gd name="T19" fmla="*/ 251 h 259"/>
                <a:gd name="T20" fmla="*/ 160 w 166"/>
                <a:gd name="T21" fmla="*/ 254 h 259"/>
                <a:gd name="T22" fmla="*/ 157 w 166"/>
                <a:gd name="T23" fmla="*/ 257 h 259"/>
                <a:gd name="T24" fmla="*/ 152 w 166"/>
                <a:gd name="T25" fmla="*/ 259 h 259"/>
                <a:gd name="T26" fmla="*/ 148 w 166"/>
                <a:gd name="T27" fmla="*/ 259 h 259"/>
                <a:gd name="T28" fmla="*/ 124 w 166"/>
                <a:gd name="T29" fmla="*/ 254 h 259"/>
                <a:gd name="T30" fmla="*/ 83 w 166"/>
                <a:gd name="T31" fmla="*/ 250 h 259"/>
                <a:gd name="T32" fmla="*/ 40 w 166"/>
                <a:gd name="T33" fmla="*/ 251 h 259"/>
                <a:gd name="T34" fmla="*/ 0 w 166"/>
                <a:gd name="T35" fmla="*/ 259 h 259"/>
                <a:gd name="T36" fmla="*/ 0 w 166"/>
                <a:gd name="T37" fmla="*/ 9 h 259"/>
                <a:gd name="T38" fmla="*/ 25 w 166"/>
                <a:gd name="T39" fmla="*/ 3 h 259"/>
                <a:gd name="T40" fmla="*/ 53 w 166"/>
                <a:gd name="T41" fmla="*/ 0 h 259"/>
                <a:gd name="T42" fmla="*/ 83 w 166"/>
                <a:gd name="T4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59">
                  <a:moveTo>
                    <a:pt x="83" y="0"/>
                  </a:moveTo>
                  <a:lnTo>
                    <a:pt x="116" y="3"/>
                  </a:lnTo>
                  <a:lnTo>
                    <a:pt x="152" y="9"/>
                  </a:lnTo>
                  <a:lnTo>
                    <a:pt x="158" y="11"/>
                  </a:lnTo>
                  <a:lnTo>
                    <a:pt x="161" y="14"/>
                  </a:lnTo>
                  <a:lnTo>
                    <a:pt x="164" y="18"/>
                  </a:lnTo>
                  <a:lnTo>
                    <a:pt x="166" y="24"/>
                  </a:lnTo>
                  <a:lnTo>
                    <a:pt x="166" y="244"/>
                  </a:lnTo>
                  <a:lnTo>
                    <a:pt x="164" y="248"/>
                  </a:lnTo>
                  <a:lnTo>
                    <a:pt x="163" y="251"/>
                  </a:lnTo>
                  <a:lnTo>
                    <a:pt x="160" y="254"/>
                  </a:lnTo>
                  <a:lnTo>
                    <a:pt x="157" y="257"/>
                  </a:lnTo>
                  <a:lnTo>
                    <a:pt x="152" y="259"/>
                  </a:lnTo>
                  <a:lnTo>
                    <a:pt x="148" y="259"/>
                  </a:lnTo>
                  <a:lnTo>
                    <a:pt x="124" y="254"/>
                  </a:lnTo>
                  <a:lnTo>
                    <a:pt x="83" y="250"/>
                  </a:lnTo>
                  <a:lnTo>
                    <a:pt x="40" y="251"/>
                  </a:lnTo>
                  <a:lnTo>
                    <a:pt x="0" y="259"/>
                  </a:lnTo>
                  <a:lnTo>
                    <a:pt x="0" y="9"/>
                  </a:lnTo>
                  <a:lnTo>
                    <a:pt x="25" y="3"/>
                  </a:lnTo>
                  <a:lnTo>
                    <a:pt x="53" y="0"/>
                  </a:lnTo>
                  <a:lnTo>
                    <a:pt x="83"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BINNING</a:t>
            </a:r>
          </a:p>
        </p:txBody>
      </p:sp>
      <p:sp>
        <p:nvSpPr>
          <p:cNvPr id="12" name="Text Box 11"/>
          <p:cNvSpPr txBox="1"/>
          <p:nvPr/>
        </p:nvSpPr>
        <p:spPr>
          <a:xfrm>
            <a:off x="548640" y="901700"/>
            <a:ext cx="6596380" cy="5262245"/>
          </a:xfrm>
          <a:prstGeom prst="rect">
            <a:avLst/>
          </a:prstGeom>
          <a:noFill/>
        </p:spPr>
        <p:txBody>
          <a:bodyPr wrap="square" rtlCol="0">
            <a:spAutoFit/>
          </a:bodyPr>
          <a:lstStyle/>
          <a:p>
            <a:r>
              <a:rPr lang="en-US" sz="2800" b="1"/>
              <a:t>Sometimes numerical values make more sense if clustered together. Data binning, which is also known as bucketing or discretization, is a technique used in data processing and statistics. Binning can be used for example, if there are more possible data points than observed data points.</a:t>
            </a:r>
          </a:p>
          <a:p>
            <a:endParaRPr lang="en-US" sz="2800" b="1"/>
          </a:p>
          <a:p>
            <a:r>
              <a:rPr lang="en-US" sz="2800" b="1">
                <a:solidFill>
                  <a:schemeClr val="tx2">
                    <a:lumMod val="60000"/>
                    <a:lumOff val="40000"/>
                  </a:schemeClr>
                </a:solidFill>
              </a:rPr>
              <a:t>pandas.cut()</a:t>
            </a:r>
            <a:r>
              <a:rPr lang="en-US" sz="2800" b="1"/>
              <a:t> Bin values into discrete intervals. Use cut when you need to segment and sort data values into bins.</a:t>
            </a:r>
          </a:p>
        </p:txBody>
      </p:sp>
      <p:pic>
        <p:nvPicPr>
          <p:cNvPr id="4" name="Content Placeholder 3" descr="binning"/>
          <p:cNvPicPr>
            <a:picLocks noGrp="1" noChangeAspect="1"/>
          </p:cNvPicPr>
          <p:nvPr>
            <p:ph idx="1"/>
          </p:nvPr>
        </p:nvPicPr>
        <p:blipFill>
          <a:blip r:embed="rId3"/>
          <a:stretch>
            <a:fillRect/>
          </a:stretch>
        </p:blipFill>
        <p:spPr>
          <a:xfrm>
            <a:off x="7916545" y="1433195"/>
            <a:ext cx="3860165" cy="3322955"/>
          </a:xfrm>
          <a:prstGeom prst="rect">
            <a:avLst/>
          </a:prstGeom>
        </p:spPr>
      </p:pic>
      <p:sp>
        <p:nvSpPr>
          <p:cNvPr id="9" name="Rectangle 8"/>
          <p:cNvSpPr/>
          <p:nvPr/>
        </p:nvSpPr>
        <p:spPr>
          <a:xfrm>
            <a:off x="7625715" y="5460365"/>
            <a:ext cx="4343400" cy="76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7701915" y="5518785"/>
            <a:ext cx="4289425" cy="645160"/>
          </a:xfrm>
          <a:prstGeom prst="rect">
            <a:avLst/>
          </a:prstGeom>
          <a:noFill/>
        </p:spPr>
        <p:txBody>
          <a:bodyPr wrap="square" rtlCol="0">
            <a:spAutoFit/>
          </a:bodyPr>
          <a:lstStyle/>
          <a:p>
            <a:r>
              <a:rPr lang="en-US" sz="3600" b="1">
                <a:effectLst>
                  <a:glow rad="101600">
                    <a:schemeClr val="bg1">
                      <a:alpha val="40000"/>
                    </a:schemeClr>
                  </a:glow>
                </a:effectLst>
              </a:rPr>
              <a:t>pandas.cut</a:t>
            </a:r>
          </a:p>
        </p:txBody>
      </p:sp>
      <p:sp>
        <p:nvSpPr>
          <p:cNvPr id="10" name="Rectangle 9"/>
          <p:cNvSpPr/>
          <p:nvPr/>
        </p:nvSpPr>
        <p:spPr>
          <a:xfrm>
            <a:off x="7625715" y="5297805"/>
            <a:ext cx="4343400" cy="144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BLOCKING</a:t>
            </a:r>
          </a:p>
        </p:txBody>
      </p:sp>
      <p:sp>
        <p:nvSpPr>
          <p:cNvPr id="12" name="Text Box 11"/>
          <p:cNvSpPr txBox="1"/>
          <p:nvPr/>
        </p:nvSpPr>
        <p:spPr>
          <a:xfrm>
            <a:off x="227012" y="986155"/>
            <a:ext cx="7500938" cy="5324535"/>
          </a:xfrm>
          <a:prstGeom prst="rect">
            <a:avLst/>
          </a:prstGeom>
          <a:noFill/>
        </p:spPr>
        <p:txBody>
          <a:bodyPr wrap="square" rtlCol="0">
            <a:spAutoFit/>
          </a:bodyPr>
          <a:lstStyle/>
          <a:p>
            <a:r>
              <a:rPr lang="en-US" b="1" dirty="0"/>
              <a:t>The first approach to scaling to big data is to use a blocking approach. Consider a Naïve pairwise comparison with 1,000 business mentions from 1,000 cities. This is 1 trillion comparisons, which is 11.6 days with </a:t>
            </a:r>
            <a:r>
              <a:rPr lang="en-US" b="1" dirty="0" err="1"/>
              <a:t>ms</a:t>
            </a:r>
            <a:r>
              <a:rPr lang="en-US" b="1" dirty="0"/>
              <a:t> comparisons! However, we know that business mentions are probably city-specific, therefore only comparing mentions within cities reduces the comparison space to the more manageable 1 billion comparisons, which takes only 16 minutes at the same rate.</a:t>
            </a:r>
          </a:p>
          <a:p>
            <a:r>
              <a:rPr lang="en-US" b="1" dirty="0">
                <a:solidFill>
                  <a:schemeClr val="bg1"/>
                </a:solidFill>
              </a:rPr>
              <a:t>a</a:t>
            </a:r>
            <a:endParaRPr lang="en-US" b="1" dirty="0"/>
          </a:p>
          <a:p>
            <a:r>
              <a:rPr lang="en-US" b="1" dirty="0"/>
              <a:t>It cluster similar entities into blocks so that pair-wise comparisons are executed only between co-occurring entities</a:t>
            </a:r>
            <a:r>
              <a:rPr lang="en-US" sz="2800" b="1" dirty="0"/>
              <a:t>.</a:t>
            </a:r>
          </a:p>
        </p:txBody>
      </p:sp>
      <p:pic>
        <p:nvPicPr>
          <p:cNvPr id="5" name="Content Placeholder 4" descr="canopy"/>
          <p:cNvPicPr>
            <a:picLocks noGrp="1" noChangeAspect="1"/>
          </p:cNvPicPr>
          <p:nvPr>
            <p:ph sz="half" idx="1"/>
          </p:nvPr>
        </p:nvPicPr>
        <p:blipFill>
          <a:blip r:embed="rId3"/>
          <a:stretch>
            <a:fillRect/>
          </a:stretch>
        </p:blipFill>
        <p:spPr>
          <a:xfrm>
            <a:off x="7880350" y="986155"/>
            <a:ext cx="3896360" cy="3084830"/>
          </a:xfrm>
          <a:prstGeom prst="rect">
            <a:avLst/>
          </a:prstGeom>
        </p:spPr>
      </p:pic>
      <p:pic>
        <p:nvPicPr>
          <p:cNvPr id="7" name="Content Placeholder 6" descr="Simplified-general-entity-resolution-workflow"/>
          <p:cNvPicPr>
            <a:picLocks noGrp="1" noChangeAspect="1"/>
          </p:cNvPicPr>
          <p:nvPr>
            <p:ph sz="half" idx="2"/>
          </p:nvPr>
        </p:nvPicPr>
        <p:blipFill>
          <a:blip r:embed="rId4"/>
          <a:stretch>
            <a:fillRect/>
          </a:stretch>
        </p:blipFill>
        <p:spPr>
          <a:xfrm>
            <a:off x="7728585" y="4682490"/>
            <a:ext cx="4233545" cy="14947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PAIRWISE MATCHING</a:t>
            </a:r>
          </a:p>
        </p:txBody>
      </p:sp>
      <p:sp>
        <p:nvSpPr>
          <p:cNvPr id="12" name="Text Box 11"/>
          <p:cNvSpPr txBox="1"/>
          <p:nvPr/>
        </p:nvSpPr>
        <p:spPr>
          <a:xfrm>
            <a:off x="1370330" y="1266825"/>
            <a:ext cx="7113270" cy="3538220"/>
          </a:xfrm>
          <a:prstGeom prst="rect">
            <a:avLst/>
          </a:prstGeom>
          <a:noFill/>
        </p:spPr>
        <p:txBody>
          <a:bodyPr wrap="square" rtlCol="0">
            <a:spAutoFit/>
          </a:bodyPr>
          <a:lstStyle/>
          <a:p>
            <a:r>
              <a:rPr lang="en-US" sz="2800" b="1"/>
              <a:t>It finds the similarity score across all records in a dataframe.  We must compute the probability that the pair of records is a match. There are several methods for discovering the probability of a match. Two simple proposals are to use a weighted sum or average of component similarity scores, and to use thresholds.</a:t>
            </a:r>
          </a:p>
        </p:txBody>
      </p:sp>
      <p:pic>
        <p:nvPicPr>
          <p:cNvPr id="5" name="Content Placeholder 4" descr="Pairwise-ranking-comparison"/>
          <p:cNvPicPr>
            <a:picLocks noGrp="1" noChangeAspect="1"/>
          </p:cNvPicPr>
          <p:nvPr>
            <p:ph idx="1"/>
          </p:nvPr>
        </p:nvPicPr>
        <p:blipFill>
          <a:blip r:embed="rId3"/>
          <a:stretch>
            <a:fillRect/>
          </a:stretch>
        </p:blipFill>
        <p:spPr>
          <a:xfrm flipH="1">
            <a:off x="7962265" y="986155"/>
            <a:ext cx="3432175" cy="2902585"/>
          </a:xfrm>
          <a:prstGeom prst="rect">
            <a:avLst/>
          </a:prstGeom>
        </p:spPr>
      </p:pic>
      <p:grpSp>
        <p:nvGrpSpPr>
          <p:cNvPr id="15" name="Group 14"/>
          <p:cNvGrpSpPr/>
          <p:nvPr/>
        </p:nvGrpSpPr>
        <p:grpSpPr>
          <a:xfrm>
            <a:off x="609343" y="4619075"/>
            <a:ext cx="1524000" cy="1834201"/>
            <a:chOff x="9644758" y="1506940"/>
            <a:chExt cx="1524000" cy="1834201"/>
          </a:xfrm>
          <a:solidFill>
            <a:srgbClr val="2E536B"/>
          </a:solidFill>
        </p:grpSpPr>
        <p:sp>
          <p:nvSpPr>
            <p:cNvPr id="65" name="Rounded Rectangle 64"/>
            <p:cNvSpPr/>
            <p:nvPr/>
          </p:nvSpPr>
          <p:spPr>
            <a:xfrm>
              <a:off x="9644758" y="1506940"/>
              <a:ext cx="1524000" cy="1834201"/>
            </a:xfrm>
            <a:prstGeom prst="roundRect">
              <a:avLst>
                <a:gd name="adj" fmla="val 5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p:cNvSpPr txBox="1"/>
            <p:nvPr/>
          </p:nvSpPr>
          <p:spPr>
            <a:xfrm>
              <a:off x="9902888" y="2534478"/>
              <a:ext cx="1007745" cy="583565"/>
            </a:xfrm>
            <a:prstGeom prst="rect">
              <a:avLst/>
            </a:prstGeom>
            <a:grpFill/>
          </p:spPr>
          <p:txBody>
            <a:bodyPr wrap="none" rtlCol="0">
              <a:spAutoFit/>
            </a:bodyPr>
            <a:lstStyle/>
            <a:p>
              <a:pPr algn="ctr"/>
              <a:r>
                <a:rPr lang="en-US" altLang="en-IN" sz="1600" dirty="0" smtClean="0">
                  <a:solidFill>
                    <a:schemeClr val="bg1"/>
                  </a:solidFill>
                  <a:latin typeface="Arial" panose="020B0604020202020204" pitchFamily="34" charset="0"/>
                  <a:cs typeface="Arial" panose="020B0604020202020204" pitchFamily="34" charset="0"/>
                </a:rPr>
                <a:t>Pairwise </a:t>
              </a:r>
            </a:p>
            <a:p>
              <a:pPr algn="ctr"/>
              <a:r>
                <a:rPr lang="en-US" altLang="en-IN" sz="1600" dirty="0" smtClean="0">
                  <a:solidFill>
                    <a:schemeClr val="bg1"/>
                  </a:solidFill>
                  <a:latin typeface="Arial" panose="020B0604020202020204" pitchFamily="34" charset="0"/>
                  <a:cs typeface="Arial" panose="020B0604020202020204" pitchFamily="34" charset="0"/>
                </a:rPr>
                <a:t>Matching</a:t>
              </a:r>
            </a:p>
          </p:txBody>
        </p:sp>
      </p:grpSp>
      <p:grpSp>
        <p:nvGrpSpPr>
          <p:cNvPr id="155" name="Group 154"/>
          <p:cNvGrpSpPr/>
          <p:nvPr/>
        </p:nvGrpSpPr>
        <p:grpSpPr>
          <a:xfrm>
            <a:off x="1138555" y="4939665"/>
            <a:ext cx="511810" cy="607695"/>
            <a:chOff x="9032824" y="1680894"/>
            <a:chExt cx="934761" cy="1177157"/>
          </a:xfrm>
          <a:solidFill>
            <a:srgbClr val="64E2DC"/>
          </a:solidFill>
        </p:grpSpPr>
        <p:grpSp>
          <p:nvGrpSpPr>
            <p:cNvPr id="156" name="Group 155"/>
            <p:cNvGrpSpPr/>
            <p:nvPr/>
          </p:nvGrpSpPr>
          <p:grpSpPr>
            <a:xfrm>
              <a:off x="9032824" y="1680894"/>
              <a:ext cx="934761" cy="1177157"/>
              <a:chOff x="7008813" y="3443288"/>
              <a:chExt cx="1065213" cy="1341437"/>
            </a:xfrm>
            <a:grpFill/>
          </p:grpSpPr>
          <p:sp>
            <p:nvSpPr>
              <p:cNvPr id="157" name="Freeform 91"/>
              <p:cNvSpPr>
                <a:spLocks noEditPoints="1"/>
              </p:cNvSpPr>
              <p:nvPr/>
            </p:nvSpPr>
            <p:spPr bwMode="auto">
              <a:xfrm>
                <a:off x="7550151" y="4152900"/>
                <a:ext cx="523875" cy="631825"/>
              </a:xfrm>
              <a:custGeom>
                <a:avLst/>
                <a:gdLst>
                  <a:gd name="T0" fmla="*/ 247 w 660"/>
                  <a:gd name="T1" fmla="*/ 94 h 797"/>
                  <a:gd name="T2" fmla="*/ 247 w 660"/>
                  <a:gd name="T3" fmla="*/ 195 h 797"/>
                  <a:gd name="T4" fmla="*/ 243 w 660"/>
                  <a:gd name="T5" fmla="*/ 215 h 797"/>
                  <a:gd name="T6" fmla="*/ 231 w 660"/>
                  <a:gd name="T7" fmla="*/ 231 h 797"/>
                  <a:gd name="T8" fmla="*/ 215 w 660"/>
                  <a:gd name="T9" fmla="*/ 243 h 797"/>
                  <a:gd name="T10" fmla="*/ 196 w 660"/>
                  <a:gd name="T11" fmla="*/ 247 h 797"/>
                  <a:gd name="T12" fmla="*/ 94 w 660"/>
                  <a:gd name="T13" fmla="*/ 247 h 797"/>
                  <a:gd name="T14" fmla="*/ 94 w 660"/>
                  <a:gd name="T15" fmla="*/ 680 h 797"/>
                  <a:gd name="T16" fmla="*/ 94 w 660"/>
                  <a:gd name="T17" fmla="*/ 688 h 797"/>
                  <a:gd name="T18" fmla="*/ 98 w 660"/>
                  <a:gd name="T19" fmla="*/ 696 h 797"/>
                  <a:gd name="T20" fmla="*/ 104 w 660"/>
                  <a:gd name="T21" fmla="*/ 700 h 797"/>
                  <a:gd name="T22" fmla="*/ 110 w 660"/>
                  <a:gd name="T23" fmla="*/ 704 h 797"/>
                  <a:gd name="T24" fmla="*/ 118 w 660"/>
                  <a:gd name="T25" fmla="*/ 706 h 797"/>
                  <a:gd name="T26" fmla="*/ 542 w 660"/>
                  <a:gd name="T27" fmla="*/ 706 h 797"/>
                  <a:gd name="T28" fmla="*/ 550 w 660"/>
                  <a:gd name="T29" fmla="*/ 704 h 797"/>
                  <a:gd name="T30" fmla="*/ 556 w 660"/>
                  <a:gd name="T31" fmla="*/ 700 h 797"/>
                  <a:gd name="T32" fmla="*/ 562 w 660"/>
                  <a:gd name="T33" fmla="*/ 696 h 797"/>
                  <a:gd name="T34" fmla="*/ 566 w 660"/>
                  <a:gd name="T35" fmla="*/ 688 h 797"/>
                  <a:gd name="T36" fmla="*/ 566 w 660"/>
                  <a:gd name="T37" fmla="*/ 680 h 797"/>
                  <a:gd name="T38" fmla="*/ 566 w 660"/>
                  <a:gd name="T39" fmla="*/ 118 h 797"/>
                  <a:gd name="T40" fmla="*/ 566 w 660"/>
                  <a:gd name="T41" fmla="*/ 110 h 797"/>
                  <a:gd name="T42" fmla="*/ 562 w 660"/>
                  <a:gd name="T43" fmla="*/ 104 h 797"/>
                  <a:gd name="T44" fmla="*/ 556 w 660"/>
                  <a:gd name="T45" fmla="*/ 98 h 797"/>
                  <a:gd name="T46" fmla="*/ 550 w 660"/>
                  <a:gd name="T47" fmla="*/ 94 h 797"/>
                  <a:gd name="T48" fmla="*/ 542 w 660"/>
                  <a:gd name="T49" fmla="*/ 94 h 797"/>
                  <a:gd name="T50" fmla="*/ 247 w 660"/>
                  <a:gd name="T51" fmla="*/ 94 h 797"/>
                  <a:gd name="T52" fmla="*/ 281 w 660"/>
                  <a:gd name="T53" fmla="*/ 0 h 797"/>
                  <a:gd name="T54" fmla="*/ 596 w 660"/>
                  <a:gd name="T55" fmla="*/ 0 h 797"/>
                  <a:gd name="T56" fmla="*/ 622 w 660"/>
                  <a:gd name="T57" fmla="*/ 6 h 797"/>
                  <a:gd name="T58" fmla="*/ 642 w 660"/>
                  <a:gd name="T59" fmla="*/ 18 h 797"/>
                  <a:gd name="T60" fmla="*/ 656 w 660"/>
                  <a:gd name="T61" fmla="*/ 38 h 797"/>
                  <a:gd name="T62" fmla="*/ 660 w 660"/>
                  <a:gd name="T63" fmla="*/ 64 h 797"/>
                  <a:gd name="T64" fmla="*/ 660 w 660"/>
                  <a:gd name="T65" fmla="*/ 736 h 797"/>
                  <a:gd name="T66" fmla="*/ 656 w 660"/>
                  <a:gd name="T67" fmla="*/ 759 h 797"/>
                  <a:gd name="T68" fmla="*/ 642 w 660"/>
                  <a:gd name="T69" fmla="*/ 779 h 797"/>
                  <a:gd name="T70" fmla="*/ 622 w 660"/>
                  <a:gd name="T71" fmla="*/ 793 h 797"/>
                  <a:gd name="T72" fmla="*/ 596 w 660"/>
                  <a:gd name="T73" fmla="*/ 797 h 797"/>
                  <a:gd name="T74" fmla="*/ 64 w 660"/>
                  <a:gd name="T75" fmla="*/ 797 h 797"/>
                  <a:gd name="T76" fmla="*/ 38 w 660"/>
                  <a:gd name="T77" fmla="*/ 793 h 797"/>
                  <a:gd name="T78" fmla="*/ 18 w 660"/>
                  <a:gd name="T79" fmla="*/ 779 h 797"/>
                  <a:gd name="T80" fmla="*/ 6 w 660"/>
                  <a:gd name="T81" fmla="*/ 759 h 797"/>
                  <a:gd name="T82" fmla="*/ 0 w 660"/>
                  <a:gd name="T83" fmla="*/ 736 h 797"/>
                  <a:gd name="T84" fmla="*/ 0 w 660"/>
                  <a:gd name="T85" fmla="*/ 281 h 797"/>
                  <a:gd name="T86" fmla="*/ 4 w 660"/>
                  <a:gd name="T87" fmla="*/ 259 h 797"/>
                  <a:gd name="T88" fmla="*/ 12 w 660"/>
                  <a:gd name="T89" fmla="*/ 241 h 797"/>
                  <a:gd name="T90" fmla="*/ 24 w 660"/>
                  <a:gd name="T91" fmla="*/ 223 h 797"/>
                  <a:gd name="T92" fmla="*/ 223 w 660"/>
                  <a:gd name="T93" fmla="*/ 24 h 797"/>
                  <a:gd name="T94" fmla="*/ 241 w 660"/>
                  <a:gd name="T95" fmla="*/ 12 h 797"/>
                  <a:gd name="T96" fmla="*/ 261 w 660"/>
                  <a:gd name="T97" fmla="*/ 4 h 797"/>
                  <a:gd name="T98" fmla="*/ 281 w 660"/>
                  <a:gd name="T99"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0" h="797">
                    <a:moveTo>
                      <a:pt x="247" y="94"/>
                    </a:moveTo>
                    <a:lnTo>
                      <a:pt x="247" y="195"/>
                    </a:lnTo>
                    <a:lnTo>
                      <a:pt x="243" y="215"/>
                    </a:lnTo>
                    <a:lnTo>
                      <a:pt x="231" y="231"/>
                    </a:lnTo>
                    <a:lnTo>
                      <a:pt x="215" y="243"/>
                    </a:lnTo>
                    <a:lnTo>
                      <a:pt x="196" y="247"/>
                    </a:lnTo>
                    <a:lnTo>
                      <a:pt x="94" y="247"/>
                    </a:lnTo>
                    <a:lnTo>
                      <a:pt x="94" y="680"/>
                    </a:lnTo>
                    <a:lnTo>
                      <a:pt x="94" y="688"/>
                    </a:lnTo>
                    <a:lnTo>
                      <a:pt x="98" y="696"/>
                    </a:lnTo>
                    <a:lnTo>
                      <a:pt x="104" y="700"/>
                    </a:lnTo>
                    <a:lnTo>
                      <a:pt x="110" y="704"/>
                    </a:lnTo>
                    <a:lnTo>
                      <a:pt x="118" y="706"/>
                    </a:lnTo>
                    <a:lnTo>
                      <a:pt x="542" y="706"/>
                    </a:lnTo>
                    <a:lnTo>
                      <a:pt x="550" y="704"/>
                    </a:lnTo>
                    <a:lnTo>
                      <a:pt x="556" y="700"/>
                    </a:lnTo>
                    <a:lnTo>
                      <a:pt x="562" y="696"/>
                    </a:lnTo>
                    <a:lnTo>
                      <a:pt x="566" y="688"/>
                    </a:lnTo>
                    <a:lnTo>
                      <a:pt x="566" y="680"/>
                    </a:lnTo>
                    <a:lnTo>
                      <a:pt x="566" y="118"/>
                    </a:lnTo>
                    <a:lnTo>
                      <a:pt x="566" y="110"/>
                    </a:lnTo>
                    <a:lnTo>
                      <a:pt x="562" y="104"/>
                    </a:lnTo>
                    <a:lnTo>
                      <a:pt x="556" y="98"/>
                    </a:lnTo>
                    <a:lnTo>
                      <a:pt x="550" y="94"/>
                    </a:lnTo>
                    <a:lnTo>
                      <a:pt x="542" y="94"/>
                    </a:lnTo>
                    <a:lnTo>
                      <a:pt x="247" y="94"/>
                    </a:lnTo>
                    <a:close/>
                    <a:moveTo>
                      <a:pt x="281" y="0"/>
                    </a:moveTo>
                    <a:lnTo>
                      <a:pt x="596" y="0"/>
                    </a:lnTo>
                    <a:lnTo>
                      <a:pt x="622" y="6"/>
                    </a:lnTo>
                    <a:lnTo>
                      <a:pt x="642" y="18"/>
                    </a:lnTo>
                    <a:lnTo>
                      <a:pt x="656" y="38"/>
                    </a:lnTo>
                    <a:lnTo>
                      <a:pt x="660" y="64"/>
                    </a:lnTo>
                    <a:lnTo>
                      <a:pt x="660" y="736"/>
                    </a:lnTo>
                    <a:lnTo>
                      <a:pt x="656" y="759"/>
                    </a:lnTo>
                    <a:lnTo>
                      <a:pt x="642" y="779"/>
                    </a:lnTo>
                    <a:lnTo>
                      <a:pt x="622" y="793"/>
                    </a:lnTo>
                    <a:lnTo>
                      <a:pt x="596" y="797"/>
                    </a:lnTo>
                    <a:lnTo>
                      <a:pt x="64" y="797"/>
                    </a:lnTo>
                    <a:lnTo>
                      <a:pt x="38" y="793"/>
                    </a:lnTo>
                    <a:lnTo>
                      <a:pt x="18" y="779"/>
                    </a:lnTo>
                    <a:lnTo>
                      <a:pt x="6" y="759"/>
                    </a:lnTo>
                    <a:lnTo>
                      <a:pt x="0" y="736"/>
                    </a:lnTo>
                    <a:lnTo>
                      <a:pt x="0" y="281"/>
                    </a:lnTo>
                    <a:lnTo>
                      <a:pt x="4" y="259"/>
                    </a:lnTo>
                    <a:lnTo>
                      <a:pt x="12" y="241"/>
                    </a:lnTo>
                    <a:lnTo>
                      <a:pt x="24" y="223"/>
                    </a:lnTo>
                    <a:lnTo>
                      <a:pt x="223" y="24"/>
                    </a:lnTo>
                    <a:lnTo>
                      <a:pt x="241" y="12"/>
                    </a:lnTo>
                    <a:lnTo>
                      <a:pt x="261" y="4"/>
                    </a:lnTo>
                    <a:lnTo>
                      <a:pt x="28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58" name="Freeform 92"/>
              <p:cNvSpPr/>
              <p:nvPr/>
            </p:nvSpPr>
            <p:spPr bwMode="auto">
              <a:xfrm>
                <a:off x="7008813" y="3443288"/>
                <a:ext cx="936625" cy="234950"/>
              </a:xfrm>
              <a:custGeom>
                <a:avLst/>
                <a:gdLst>
                  <a:gd name="T0" fmla="*/ 591 w 1181"/>
                  <a:gd name="T1" fmla="*/ 0 h 295"/>
                  <a:gd name="T2" fmla="*/ 678 w 1181"/>
                  <a:gd name="T3" fmla="*/ 2 h 295"/>
                  <a:gd name="T4" fmla="*/ 762 w 1181"/>
                  <a:gd name="T5" fmla="*/ 6 h 295"/>
                  <a:gd name="T6" fmla="*/ 840 w 1181"/>
                  <a:gd name="T7" fmla="*/ 14 h 295"/>
                  <a:gd name="T8" fmla="*/ 911 w 1181"/>
                  <a:gd name="T9" fmla="*/ 24 h 295"/>
                  <a:gd name="T10" fmla="*/ 977 w 1181"/>
                  <a:gd name="T11" fmla="*/ 36 h 295"/>
                  <a:gd name="T12" fmla="*/ 1037 w 1181"/>
                  <a:gd name="T13" fmla="*/ 52 h 295"/>
                  <a:gd name="T14" fmla="*/ 1087 w 1181"/>
                  <a:gd name="T15" fmla="*/ 68 h 295"/>
                  <a:gd name="T16" fmla="*/ 1127 w 1181"/>
                  <a:gd name="T17" fmla="*/ 86 h 295"/>
                  <a:gd name="T18" fmla="*/ 1157 w 1181"/>
                  <a:gd name="T19" fmla="*/ 106 h 295"/>
                  <a:gd name="T20" fmla="*/ 1175 w 1181"/>
                  <a:gd name="T21" fmla="*/ 126 h 295"/>
                  <a:gd name="T22" fmla="*/ 1181 w 1181"/>
                  <a:gd name="T23" fmla="*/ 148 h 295"/>
                  <a:gd name="T24" fmla="*/ 1175 w 1181"/>
                  <a:gd name="T25" fmla="*/ 170 h 295"/>
                  <a:gd name="T26" fmla="*/ 1157 w 1181"/>
                  <a:gd name="T27" fmla="*/ 192 h 295"/>
                  <a:gd name="T28" fmla="*/ 1127 w 1181"/>
                  <a:gd name="T29" fmla="*/ 210 h 295"/>
                  <a:gd name="T30" fmla="*/ 1087 w 1181"/>
                  <a:gd name="T31" fmla="*/ 230 h 295"/>
                  <a:gd name="T32" fmla="*/ 1037 w 1181"/>
                  <a:gd name="T33" fmla="*/ 245 h 295"/>
                  <a:gd name="T34" fmla="*/ 977 w 1181"/>
                  <a:gd name="T35" fmla="*/ 259 h 295"/>
                  <a:gd name="T36" fmla="*/ 911 w 1181"/>
                  <a:gd name="T37" fmla="*/ 271 h 295"/>
                  <a:gd name="T38" fmla="*/ 840 w 1181"/>
                  <a:gd name="T39" fmla="*/ 281 h 295"/>
                  <a:gd name="T40" fmla="*/ 762 w 1181"/>
                  <a:gd name="T41" fmla="*/ 289 h 295"/>
                  <a:gd name="T42" fmla="*/ 678 w 1181"/>
                  <a:gd name="T43" fmla="*/ 293 h 295"/>
                  <a:gd name="T44" fmla="*/ 591 w 1181"/>
                  <a:gd name="T45" fmla="*/ 295 h 295"/>
                  <a:gd name="T46" fmla="*/ 503 w 1181"/>
                  <a:gd name="T47" fmla="*/ 293 h 295"/>
                  <a:gd name="T48" fmla="*/ 419 w 1181"/>
                  <a:gd name="T49" fmla="*/ 289 h 295"/>
                  <a:gd name="T50" fmla="*/ 341 w 1181"/>
                  <a:gd name="T51" fmla="*/ 281 h 295"/>
                  <a:gd name="T52" fmla="*/ 268 w 1181"/>
                  <a:gd name="T53" fmla="*/ 271 h 295"/>
                  <a:gd name="T54" fmla="*/ 202 w 1181"/>
                  <a:gd name="T55" fmla="*/ 259 h 295"/>
                  <a:gd name="T56" fmla="*/ 144 w 1181"/>
                  <a:gd name="T57" fmla="*/ 245 h 295"/>
                  <a:gd name="T58" fmla="*/ 94 w 1181"/>
                  <a:gd name="T59" fmla="*/ 230 h 295"/>
                  <a:gd name="T60" fmla="*/ 54 w 1181"/>
                  <a:gd name="T61" fmla="*/ 210 h 295"/>
                  <a:gd name="T62" fmla="*/ 24 w 1181"/>
                  <a:gd name="T63" fmla="*/ 192 h 295"/>
                  <a:gd name="T64" fmla="*/ 6 w 1181"/>
                  <a:gd name="T65" fmla="*/ 170 h 295"/>
                  <a:gd name="T66" fmla="*/ 0 w 1181"/>
                  <a:gd name="T67" fmla="*/ 148 h 295"/>
                  <a:gd name="T68" fmla="*/ 6 w 1181"/>
                  <a:gd name="T69" fmla="*/ 126 h 295"/>
                  <a:gd name="T70" fmla="*/ 24 w 1181"/>
                  <a:gd name="T71" fmla="*/ 106 h 295"/>
                  <a:gd name="T72" fmla="*/ 54 w 1181"/>
                  <a:gd name="T73" fmla="*/ 86 h 295"/>
                  <a:gd name="T74" fmla="*/ 94 w 1181"/>
                  <a:gd name="T75" fmla="*/ 68 h 295"/>
                  <a:gd name="T76" fmla="*/ 144 w 1181"/>
                  <a:gd name="T77" fmla="*/ 52 h 295"/>
                  <a:gd name="T78" fmla="*/ 202 w 1181"/>
                  <a:gd name="T79" fmla="*/ 36 h 295"/>
                  <a:gd name="T80" fmla="*/ 268 w 1181"/>
                  <a:gd name="T81" fmla="*/ 24 h 295"/>
                  <a:gd name="T82" fmla="*/ 341 w 1181"/>
                  <a:gd name="T83" fmla="*/ 14 h 295"/>
                  <a:gd name="T84" fmla="*/ 419 w 1181"/>
                  <a:gd name="T85" fmla="*/ 6 h 295"/>
                  <a:gd name="T86" fmla="*/ 503 w 1181"/>
                  <a:gd name="T87" fmla="*/ 2 h 295"/>
                  <a:gd name="T88" fmla="*/ 591 w 1181"/>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1" h="295">
                    <a:moveTo>
                      <a:pt x="591" y="0"/>
                    </a:moveTo>
                    <a:lnTo>
                      <a:pt x="678" y="2"/>
                    </a:lnTo>
                    <a:lnTo>
                      <a:pt x="762" y="6"/>
                    </a:lnTo>
                    <a:lnTo>
                      <a:pt x="840" y="14"/>
                    </a:lnTo>
                    <a:lnTo>
                      <a:pt x="911" y="24"/>
                    </a:lnTo>
                    <a:lnTo>
                      <a:pt x="977" y="36"/>
                    </a:lnTo>
                    <a:lnTo>
                      <a:pt x="1037" y="52"/>
                    </a:lnTo>
                    <a:lnTo>
                      <a:pt x="1087" y="68"/>
                    </a:lnTo>
                    <a:lnTo>
                      <a:pt x="1127" y="86"/>
                    </a:lnTo>
                    <a:lnTo>
                      <a:pt x="1157" y="106"/>
                    </a:lnTo>
                    <a:lnTo>
                      <a:pt x="1175" y="126"/>
                    </a:lnTo>
                    <a:lnTo>
                      <a:pt x="1181" y="148"/>
                    </a:lnTo>
                    <a:lnTo>
                      <a:pt x="1175" y="170"/>
                    </a:lnTo>
                    <a:lnTo>
                      <a:pt x="1157" y="192"/>
                    </a:lnTo>
                    <a:lnTo>
                      <a:pt x="1127" y="210"/>
                    </a:lnTo>
                    <a:lnTo>
                      <a:pt x="1087" y="230"/>
                    </a:lnTo>
                    <a:lnTo>
                      <a:pt x="1037" y="245"/>
                    </a:lnTo>
                    <a:lnTo>
                      <a:pt x="977" y="259"/>
                    </a:lnTo>
                    <a:lnTo>
                      <a:pt x="911" y="271"/>
                    </a:lnTo>
                    <a:lnTo>
                      <a:pt x="840" y="281"/>
                    </a:lnTo>
                    <a:lnTo>
                      <a:pt x="762" y="289"/>
                    </a:lnTo>
                    <a:lnTo>
                      <a:pt x="678" y="293"/>
                    </a:lnTo>
                    <a:lnTo>
                      <a:pt x="591" y="295"/>
                    </a:lnTo>
                    <a:lnTo>
                      <a:pt x="503" y="293"/>
                    </a:lnTo>
                    <a:lnTo>
                      <a:pt x="419" y="289"/>
                    </a:lnTo>
                    <a:lnTo>
                      <a:pt x="341" y="281"/>
                    </a:lnTo>
                    <a:lnTo>
                      <a:pt x="268" y="271"/>
                    </a:lnTo>
                    <a:lnTo>
                      <a:pt x="202" y="259"/>
                    </a:lnTo>
                    <a:lnTo>
                      <a:pt x="144" y="245"/>
                    </a:lnTo>
                    <a:lnTo>
                      <a:pt x="94" y="230"/>
                    </a:lnTo>
                    <a:lnTo>
                      <a:pt x="54" y="210"/>
                    </a:lnTo>
                    <a:lnTo>
                      <a:pt x="24" y="192"/>
                    </a:lnTo>
                    <a:lnTo>
                      <a:pt x="6" y="170"/>
                    </a:lnTo>
                    <a:lnTo>
                      <a:pt x="0" y="148"/>
                    </a:lnTo>
                    <a:lnTo>
                      <a:pt x="6" y="126"/>
                    </a:lnTo>
                    <a:lnTo>
                      <a:pt x="24" y="106"/>
                    </a:lnTo>
                    <a:lnTo>
                      <a:pt x="54" y="86"/>
                    </a:lnTo>
                    <a:lnTo>
                      <a:pt x="94" y="68"/>
                    </a:lnTo>
                    <a:lnTo>
                      <a:pt x="144" y="52"/>
                    </a:lnTo>
                    <a:lnTo>
                      <a:pt x="202" y="36"/>
                    </a:lnTo>
                    <a:lnTo>
                      <a:pt x="268" y="24"/>
                    </a:lnTo>
                    <a:lnTo>
                      <a:pt x="341" y="14"/>
                    </a:lnTo>
                    <a:lnTo>
                      <a:pt x="419" y="6"/>
                    </a:lnTo>
                    <a:lnTo>
                      <a:pt x="503" y="2"/>
                    </a:lnTo>
                    <a:lnTo>
                      <a:pt x="59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59" name="Freeform 93"/>
              <p:cNvSpPr/>
              <p:nvPr/>
            </p:nvSpPr>
            <p:spPr bwMode="auto">
              <a:xfrm>
                <a:off x="7008813" y="3640138"/>
                <a:ext cx="936625" cy="350838"/>
              </a:xfrm>
              <a:custGeom>
                <a:avLst/>
                <a:gdLst>
                  <a:gd name="T0" fmla="*/ 0 w 1181"/>
                  <a:gd name="T1" fmla="*/ 0 h 443"/>
                  <a:gd name="T2" fmla="*/ 6 w 1181"/>
                  <a:gd name="T3" fmla="*/ 20 h 443"/>
                  <a:gd name="T4" fmla="*/ 24 w 1181"/>
                  <a:gd name="T5" fmla="*/ 42 h 443"/>
                  <a:gd name="T6" fmla="*/ 54 w 1181"/>
                  <a:gd name="T7" fmla="*/ 60 h 443"/>
                  <a:gd name="T8" fmla="*/ 94 w 1181"/>
                  <a:gd name="T9" fmla="*/ 78 h 443"/>
                  <a:gd name="T10" fmla="*/ 144 w 1181"/>
                  <a:gd name="T11" fmla="*/ 96 h 443"/>
                  <a:gd name="T12" fmla="*/ 204 w 1181"/>
                  <a:gd name="T13" fmla="*/ 110 h 443"/>
                  <a:gd name="T14" fmla="*/ 270 w 1181"/>
                  <a:gd name="T15" fmla="*/ 122 h 443"/>
                  <a:gd name="T16" fmla="*/ 341 w 1181"/>
                  <a:gd name="T17" fmla="*/ 134 h 443"/>
                  <a:gd name="T18" fmla="*/ 421 w 1181"/>
                  <a:gd name="T19" fmla="*/ 140 h 443"/>
                  <a:gd name="T20" fmla="*/ 503 w 1181"/>
                  <a:gd name="T21" fmla="*/ 146 h 443"/>
                  <a:gd name="T22" fmla="*/ 591 w 1181"/>
                  <a:gd name="T23" fmla="*/ 148 h 443"/>
                  <a:gd name="T24" fmla="*/ 678 w 1181"/>
                  <a:gd name="T25" fmla="*/ 146 h 443"/>
                  <a:gd name="T26" fmla="*/ 760 w 1181"/>
                  <a:gd name="T27" fmla="*/ 140 h 443"/>
                  <a:gd name="T28" fmla="*/ 840 w 1181"/>
                  <a:gd name="T29" fmla="*/ 134 h 443"/>
                  <a:gd name="T30" fmla="*/ 911 w 1181"/>
                  <a:gd name="T31" fmla="*/ 122 h 443"/>
                  <a:gd name="T32" fmla="*/ 977 w 1181"/>
                  <a:gd name="T33" fmla="*/ 110 h 443"/>
                  <a:gd name="T34" fmla="*/ 1035 w 1181"/>
                  <a:gd name="T35" fmla="*/ 96 h 443"/>
                  <a:gd name="T36" fmla="*/ 1085 w 1181"/>
                  <a:gd name="T37" fmla="*/ 78 h 443"/>
                  <a:gd name="T38" fmla="*/ 1127 w 1181"/>
                  <a:gd name="T39" fmla="*/ 60 h 443"/>
                  <a:gd name="T40" fmla="*/ 1157 w 1181"/>
                  <a:gd name="T41" fmla="*/ 42 h 443"/>
                  <a:gd name="T42" fmla="*/ 1175 w 1181"/>
                  <a:gd name="T43" fmla="*/ 20 h 443"/>
                  <a:gd name="T44" fmla="*/ 1181 w 1181"/>
                  <a:gd name="T45" fmla="*/ 0 h 443"/>
                  <a:gd name="T46" fmla="*/ 1181 w 1181"/>
                  <a:gd name="T47" fmla="*/ 295 h 443"/>
                  <a:gd name="T48" fmla="*/ 1175 w 1181"/>
                  <a:gd name="T49" fmla="*/ 315 h 443"/>
                  <a:gd name="T50" fmla="*/ 1157 w 1181"/>
                  <a:gd name="T51" fmla="*/ 337 h 443"/>
                  <a:gd name="T52" fmla="*/ 1127 w 1181"/>
                  <a:gd name="T53" fmla="*/ 355 h 443"/>
                  <a:gd name="T54" fmla="*/ 1085 w 1181"/>
                  <a:gd name="T55" fmla="*/ 375 h 443"/>
                  <a:gd name="T56" fmla="*/ 1035 w 1181"/>
                  <a:gd name="T57" fmla="*/ 391 h 443"/>
                  <a:gd name="T58" fmla="*/ 977 w 1181"/>
                  <a:gd name="T59" fmla="*/ 405 h 443"/>
                  <a:gd name="T60" fmla="*/ 911 w 1181"/>
                  <a:gd name="T61" fmla="*/ 419 h 443"/>
                  <a:gd name="T62" fmla="*/ 840 w 1181"/>
                  <a:gd name="T63" fmla="*/ 429 h 443"/>
                  <a:gd name="T64" fmla="*/ 760 w 1181"/>
                  <a:gd name="T65" fmla="*/ 437 h 443"/>
                  <a:gd name="T66" fmla="*/ 678 w 1181"/>
                  <a:gd name="T67" fmla="*/ 441 h 443"/>
                  <a:gd name="T68" fmla="*/ 591 w 1181"/>
                  <a:gd name="T69" fmla="*/ 443 h 443"/>
                  <a:gd name="T70" fmla="*/ 503 w 1181"/>
                  <a:gd name="T71" fmla="*/ 441 h 443"/>
                  <a:gd name="T72" fmla="*/ 421 w 1181"/>
                  <a:gd name="T73" fmla="*/ 437 h 443"/>
                  <a:gd name="T74" fmla="*/ 341 w 1181"/>
                  <a:gd name="T75" fmla="*/ 429 h 443"/>
                  <a:gd name="T76" fmla="*/ 270 w 1181"/>
                  <a:gd name="T77" fmla="*/ 419 h 443"/>
                  <a:gd name="T78" fmla="*/ 204 w 1181"/>
                  <a:gd name="T79" fmla="*/ 405 h 443"/>
                  <a:gd name="T80" fmla="*/ 144 w 1181"/>
                  <a:gd name="T81" fmla="*/ 391 h 443"/>
                  <a:gd name="T82" fmla="*/ 94 w 1181"/>
                  <a:gd name="T83" fmla="*/ 375 h 443"/>
                  <a:gd name="T84" fmla="*/ 54 w 1181"/>
                  <a:gd name="T85" fmla="*/ 355 h 443"/>
                  <a:gd name="T86" fmla="*/ 24 w 1181"/>
                  <a:gd name="T87" fmla="*/ 337 h 443"/>
                  <a:gd name="T88" fmla="*/ 6 w 1181"/>
                  <a:gd name="T89" fmla="*/ 315 h 443"/>
                  <a:gd name="T90" fmla="*/ 0 w 1181"/>
                  <a:gd name="T91" fmla="*/ 295 h 443"/>
                  <a:gd name="T92" fmla="*/ 0 w 1181"/>
                  <a:gd name="T9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1" h="443">
                    <a:moveTo>
                      <a:pt x="0" y="0"/>
                    </a:moveTo>
                    <a:lnTo>
                      <a:pt x="6" y="20"/>
                    </a:lnTo>
                    <a:lnTo>
                      <a:pt x="24" y="42"/>
                    </a:lnTo>
                    <a:lnTo>
                      <a:pt x="54" y="60"/>
                    </a:lnTo>
                    <a:lnTo>
                      <a:pt x="94" y="78"/>
                    </a:lnTo>
                    <a:lnTo>
                      <a:pt x="144" y="96"/>
                    </a:lnTo>
                    <a:lnTo>
                      <a:pt x="204" y="110"/>
                    </a:lnTo>
                    <a:lnTo>
                      <a:pt x="270" y="122"/>
                    </a:lnTo>
                    <a:lnTo>
                      <a:pt x="341" y="134"/>
                    </a:lnTo>
                    <a:lnTo>
                      <a:pt x="421" y="140"/>
                    </a:lnTo>
                    <a:lnTo>
                      <a:pt x="503" y="146"/>
                    </a:lnTo>
                    <a:lnTo>
                      <a:pt x="591" y="148"/>
                    </a:lnTo>
                    <a:lnTo>
                      <a:pt x="678" y="146"/>
                    </a:lnTo>
                    <a:lnTo>
                      <a:pt x="760" y="140"/>
                    </a:lnTo>
                    <a:lnTo>
                      <a:pt x="840" y="134"/>
                    </a:lnTo>
                    <a:lnTo>
                      <a:pt x="911" y="122"/>
                    </a:lnTo>
                    <a:lnTo>
                      <a:pt x="977" y="110"/>
                    </a:lnTo>
                    <a:lnTo>
                      <a:pt x="1035" y="96"/>
                    </a:lnTo>
                    <a:lnTo>
                      <a:pt x="1085" y="78"/>
                    </a:lnTo>
                    <a:lnTo>
                      <a:pt x="1127" y="60"/>
                    </a:lnTo>
                    <a:lnTo>
                      <a:pt x="1157" y="42"/>
                    </a:lnTo>
                    <a:lnTo>
                      <a:pt x="1175" y="20"/>
                    </a:lnTo>
                    <a:lnTo>
                      <a:pt x="1181" y="0"/>
                    </a:lnTo>
                    <a:lnTo>
                      <a:pt x="1181" y="295"/>
                    </a:lnTo>
                    <a:lnTo>
                      <a:pt x="1175" y="315"/>
                    </a:lnTo>
                    <a:lnTo>
                      <a:pt x="1157" y="337"/>
                    </a:lnTo>
                    <a:lnTo>
                      <a:pt x="1127" y="355"/>
                    </a:lnTo>
                    <a:lnTo>
                      <a:pt x="1085" y="375"/>
                    </a:lnTo>
                    <a:lnTo>
                      <a:pt x="1035" y="391"/>
                    </a:lnTo>
                    <a:lnTo>
                      <a:pt x="977" y="405"/>
                    </a:lnTo>
                    <a:lnTo>
                      <a:pt x="911" y="419"/>
                    </a:lnTo>
                    <a:lnTo>
                      <a:pt x="840" y="429"/>
                    </a:lnTo>
                    <a:lnTo>
                      <a:pt x="760" y="437"/>
                    </a:lnTo>
                    <a:lnTo>
                      <a:pt x="678" y="441"/>
                    </a:lnTo>
                    <a:lnTo>
                      <a:pt x="591" y="443"/>
                    </a:lnTo>
                    <a:lnTo>
                      <a:pt x="503" y="441"/>
                    </a:lnTo>
                    <a:lnTo>
                      <a:pt x="421" y="437"/>
                    </a:lnTo>
                    <a:lnTo>
                      <a:pt x="341" y="429"/>
                    </a:lnTo>
                    <a:lnTo>
                      <a:pt x="270" y="419"/>
                    </a:lnTo>
                    <a:lnTo>
                      <a:pt x="204" y="405"/>
                    </a:lnTo>
                    <a:lnTo>
                      <a:pt x="144" y="391"/>
                    </a:lnTo>
                    <a:lnTo>
                      <a:pt x="94" y="375"/>
                    </a:lnTo>
                    <a:lnTo>
                      <a:pt x="54" y="355"/>
                    </a:lnTo>
                    <a:lnTo>
                      <a:pt x="24" y="337"/>
                    </a:lnTo>
                    <a:lnTo>
                      <a:pt x="6" y="315"/>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60" name="Freeform 94"/>
              <p:cNvSpPr/>
              <p:nvPr/>
            </p:nvSpPr>
            <p:spPr bwMode="auto">
              <a:xfrm>
                <a:off x="7008813" y="3951288"/>
                <a:ext cx="936625" cy="352425"/>
              </a:xfrm>
              <a:custGeom>
                <a:avLst/>
                <a:gdLst>
                  <a:gd name="T0" fmla="*/ 0 w 1181"/>
                  <a:gd name="T1" fmla="*/ 0 h 444"/>
                  <a:gd name="T2" fmla="*/ 6 w 1181"/>
                  <a:gd name="T3" fmla="*/ 22 h 444"/>
                  <a:gd name="T4" fmla="*/ 24 w 1181"/>
                  <a:gd name="T5" fmla="*/ 42 h 444"/>
                  <a:gd name="T6" fmla="*/ 54 w 1181"/>
                  <a:gd name="T7" fmla="*/ 62 h 444"/>
                  <a:gd name="T8" fmla="*/ 94 w 1181"/>
                  <a:gd name="T9" fmla="*/ 80 h 444"/>
                  <a:gd name="T10" fmla="*/ 144 w 1181"/>
                  <a:gd name="T11" fmla="*/ 96 h 444"/>
                  <a:gd name="T12" fmla="*/ 204 w 1181"/>
                  <a:gd name="T13" fmla="*/ 112 h 444"/>
                  <a:gd name="T14" fmla="*/ 270 w 1181"/>
                  <a:gd name="T15" fmla="*/ 124 h 444"/>
                  <a:gd name="T16" fmla="*/ 341 w 1181"/>
                  <a:gd name="T17" fmla="*/ 134 h 444"/>
                  <a:gd name="T18" fmla="*/ 421 w 1181"/>
                  <a:gd name="T19" fmla="*/ 142 h 444"/>
                  <a:gd name="T20" fmla="*/ 503 w 1181"/>
                  <a:gd name="T21" fmla="*/ 146 h 444"/>
                  <a:gd name="T22" fmla="*/ 591 w 1181"/>
                  <a:gd name="T23" fmla="*/ 148 h 444"/>
                  <a:gd name="T24" fmla="*/ 678 w 1181"/>
                  <a:gd name="T25" fmla="*/ 146 h 444"/>
                  <a:gd name="T26" fmla="*/ 760 w 1181"/>
                  <a:gd name="T27" fmla="*/ 142 h 444"/>
                  <a:gd name="T28" fmla="*/ 840 w 1181"/>
                  <a:gd name="T29" fmla="*/ 134 h 444"/>
                  <a:gd name="T30" fmla="*/ 911 w 1181"/>
                  <a:gd name="T31" fmla="*/ 124 h 444"/>
                  <a:gd name="T32" fmla="*/ 977 w 1181"/>
                  <a:gd name="T33" fmla="*/ 112 h 444"/>
                  <a:gd name="T34" fmla="*/ 1035 w 1181"/>
                  <a:gd name="T35" fmla="*/ 96 h 444"/>
                  <a:gd name="T36" fmla="*/ 1085 w 1181"/>
                  <a:gd name="T37" fmla="*/ 80 h 444"/>
                  <a:gd name="T38" fmla="*/ 1127 w 1181"/>
                  <a:gd name="T39" fmla="*/ 62 h 444"/>
                  <a:gd name="T40" fmla="*/ 1157 w 1181"/>
                  <a:gd name="T41" fmla="*/ 42 h 444"/>
                  <a:gd name="T42" fmla="*/ 1175 w 1181"/>
                  <a:gd name="T43" fmla="*/ 22 h 444"/>
                  <a:gd name="T44" fmla="*/ 1181 w 1181"/>
                  <a:gd name="T45" fmla="*/ 0 h 444"/>
                  <a:gd name="T46" fmla="*/ 1181 w 1181"/>
                  <a:gd name="T47" fmla="*/ 189 h 444"/>
                  <a:gd name="T48" fmla="*/ 963 w 1181"/>
                  <a:gd name="T49" fmla="*/ 189 h 444"/>
                  <a:gd name="T50" fmla="*/ 925 w 1181"/>
                  <a:gd name="T51" fmla="*/ 193 h 444"/>
                  <a:gd name="T52" fmla="*/ 890 w 1181"/>
                  <a:gd name="T53" fmla="*/ 209 h 444"/>
                  <a:gd name="T54" fmla="*/ 860 w 1181"/>
                  <a:gd name="T55" fmla="*/ 231 h 444"/>
                  <a:gd name="T56" fmla="*/ 660 w 1181"/>
                  <a:gd name="T57" fmla="*/ 431 h 444"/>
                  <a:gd name="T58" fmla="*/ 650 w 1181"/>
                  <a:gd name="T59" fmla="*/ 442 h 444"/>
                  <a:gd name="T60" fmla="*/ 591 w 1181"/>
                  <a:gd name="T61" fmla="*/ 444 h 444"/>
                  <a:gd name="T62" fmla="*/ 503 w 1181"/>
                  <a:gd name="T63" fmla="*/ 442 h 444"/>
                  <a:gd name="T64" fmla="*/ 421 w 1181"/>
                  <a:gd name="T65" fmla="*/ 437 h 444"/>
                  <a:gd name="T66" fmla="*/ 341 w 1181"/>
                  <a:gd name="T67" fmla="*/ 429 h 444"/>
                  <a:gd name="T68" fmla="*/ 270 w 1181"/>
                  <a:gd name="T69" fmla="*/ 419 h 444"/>
                  <a:gd name="T70" fmla="*/ 204 w 1181"/>
                  <a:gd name="T71" fmla="*/ 407 h 444"/>
                  <a:gd name="T72" fmla="*/ 144 w 1181"/>
                  <a:gd name="T73" fmla="*/ 391 h 444"/>
                  <a:gd name="T74" fmla="*/ 94 w 1181"/>
                  <a:gd name="T75" fmla="*/ 375 h 444"/>
                  <a:gd name="T76" fmla="*/ 54 w 1181"/>
                  <a:gd name="T77" fmla="*/ 357 h 444"/>
                  <a:gd name="T78" fmla="*/ 24 w 1181"/>
                  <a:gd name="T79" fmla="*/ 337 h 444"/>
                  <a:gd name="T80" fmla="*/ 6 w 1181"/>
                  <a:gd name="T81" fmla="*/ 317 h 444"/>
                  <a:gd name="T82" fmla="*/ 0 w 1181"/>
                  <a:gd name="T83" fmla="*/ 297 h 444"/>
                  <a:gd name="T84" fmla="*/ 0 w 1181"/>
                  <a:gd name="T85"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1" h="444">
                    <a:moveTo>
                      <a:pt x="0" y="0"/>
                    </a:moveTo>
                    <a:lnTo>
                      <a:pt x="6" y="22"/>
                    </a:lnTo>
                    <a:lnTo>
                      <a:pt x="24" y="42"/>
                    </a:lnTo>
                    <a:lnTo>
                      <a:pt x="54" y="62"/>
                    </a:lnTo>
                    <a:lnTo>
                      <a:pt x="94" y="80"/>
                    </a:lnTo>
                    <a:lnTo>
                      <a:pt x="144" y="96"/>
                    </a:lnTo>
                    <a:lnTo>
                      <a:pt x="204" y="112"/>
                    </a:lnTo>
                    <a:lnTo>
                      <a:pt x="270" y="124"/>
                    </a:lnTo>
                    <a:lnTo>
                      <a:pt x="341" y="134"/>
                    </a:lnTo>
                    <a:lnTo>
                      <a:pt x="421" y="142"/>
                    </a:lnTo>
                    <a:lnTo>
                      <a:pt x="503" y="146"/>
                    </a:lnTo>
                    <a:lnTo>
                      <a:pt x="591" y="148"/>
                    </a:lnTo>
                    <a:lnTo>
                      <a:pt x="678" y="146"/>
                    </a:lnTo>
                    <a:lnTo>
                      <a:pt x="760" y="142"/>
                    </a:lnTo>
                    <a:lnTo>
                      <a:pt x="840" y="134"/>
                    </a:lnTo>
                    <a:lnTo>
                      <a:pt x="911" y="124"/>
                    </a:lnTo>
                    <a:lnTo>
                      <a:pt x="977" y="112"/>
                    </a:lnTo>
                    <a:lnTo>
                      <a:pt x="1035" y="96"/>
                    </a:lnTo>
                    <a:lnTo>
                      <a:pt x="1085" y="80"/>
                    </a:lnTo>
                    <a:lnTo>
                      <a:pt x="1127" y="62"/>
                    </a:lnTo>
                    <a:lnTo>
                      <a:pt x="1157" y="42"/>
                    </a:lnTo>
                    <a:lnTo>
                      <a:pt x="1175" y="22"/>
                    </a:lnTo>
                    <a:lnTo>
                      <a:pt x="1181" y="0"/>
                    </a:lnTo>
                    <a:lnTo>
                      <a:pt x="1181" y="189"/>
                    </a:lnTo>
                    <a:lnTo>
                      <a:pt x="963" y="189"/>
                    </a:lnTo>
                    <a:lnTo>
                      <a:pt x="925" y="193"/>
                    </a:lnTo>
                    <a:lnTo>
                      <a:pt x="890" y="209"/>
                    </a:lnTo>
                    <a:lnTo>
                      <a:pt x="860" y="231"/>
                    </a:lnTo>
                    <a:lnTo>
                      <a:pt x="660" y="431"/>
                    </a:lnTo>
                    <a:lnTo>
                      <a:pt x="650" y="442"/>
                    </a:lnTo>
                    <a:lnTo>
                      <a:pt x="591" y="444"/>
                    </a:lnTo>
                    <a:lnTo>
                      <a:pt x="503" y="442"/>
                    </a:lnTo>
                    <a:lnTo>
                      <a:pt x="421" y="437"/>
                    </a:lnTo>
                    <a:lnTo>
                      <a:pt x="341" y="429"/>
                    </a:lnTo>
                    <a:lnTo>
                      <a:pt x="270" y="419"/>
                    </a:lnTo>
                    <a:lnTo>
                      <a:pt x="204" y="407"/>
                    </a:lnTo>
                    <a:lnTo>
                      <a:pt x="144" y="391"/>
                    </a:lnTo>
                    <a:lnTo>
                      <a:pt x="94" y="375"/>
                    </a:lnTo>
                    <a:lnTo>
                      <a:pt x="54" y="357"/>
                    </a:lnTo>
                    <a:lnTo>
                      <a:pt x="24" y="337"/>
                    </a:lnTo>
                    <a:lnTo>
                      <a:pt x="6" y="317"/>
                    </a:lnTo>
                    <a:lnTo>
                      <a:pt x="0" y="297"/>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61" name="Freeform 95"/>
              <p:cNvSpPr/>
              <p:nvPr/>
            </p:nvSpPr>
            <p:spPr bwMode="auto">
              <a:xfrm>
                <a:off x="7008813" y="4264025"/>
                <a:ext cx="490538" cy="352425"/>
              </a:xfrm>
              <a:custGeom>
                <a:avLst/>
                <a:gdLst>
                  <a:gd name="T0" fmla="*/ 0 w 618"/>
                  <a:gd name="T1" fmla="*/ 0 h 442"/>
                  <a:gd name="T2" fmla="*/ 6 w 618"/>
                  <a:gd name="T3" fmla="*/ 20 h 442"/>
                  <a:gd name="T4" fmla="*/ 24 w 618"/>
                  <a:gd name="T5" fmla="*/ 42 h 442"/>
                  <a:gd name="T6" fmla="*/ 54 w 618"/>
                  <a:gd name="T7" fmla="*/ 59 h 442"/>
                  <a:gd name="T8" fmla="*/ 94 w 618"/>
                  <a:gd name="T9" fmla="*/ 79 h 442"/>
                  <a:gd name="T10" fmla="*/ 144 w 618"/>
                  <a:gd name="T11" fmla="*/ 95 h 442"/>
                  <a:gd name="T12" fmla="*/ 204 w 618"/>
                  <a:gd name="T13" fmla="*/ 109 h 442"/>
                  <a:gd name="T14" fmla="*/ 270 w 618"/>
                  <a:gd name="T15" fmla="*/ 123 h 442"/>
                  <a:gd name="T16" fmla="*/ 341 w 618"/>
                  <a:gd name="T17" fmla="*/ 133 h 442"/>
                  <a:gd name="T18" fmla="*/ 421 w 618"/>
                  <a:gd name="T19" fmla="*/ 141 h 442"/>
                  <a:gd name="T20" fmla="*/ 503 w 618"/>
                  <a:gd name="T21" fmla="*/ 145 h 442"/>
                  <a:gd name="T22" fmla="*/ 591 w 618"/>
                  <a:gd name="T23" fmla="*/ 147 h 442"/>
                  <a:gd name="T24" fmla="*/ 618 w 618"/>
                  <a:gd name="T25" fmla="*/ 147 h 442"/>
                  <a:gd name="T26" fmla="*/ 618 w 618"/>
                  <a:gd name="T27" fmla="*/ 442 h 442"/>
                  <a:gd name="T28" fmla="*/ 591 w 618"/>
                  <a:gd name="T29" fmla="*/ 442 h 442"/>
                  <a:gd name="T30" fmla="*/ 503 w 618"/>
                  <a:gd name="T31" fmla="*/ 440 h 442"/>
                  <a:gd name="T32" fmla="*/ 421 w 618"/>
                  <a:gd name="T33" fmla="*/ 436 h 442"/>
                  <a:gd name="T34" fmla="*/ 341 w 618"/>
                  <a:gd name="T35" fmla="*/ 428 h 442"/>
                  <a:gd name="T36" fmla="*/ 270 w 618"/>
                  <a:gd name="T37" fmla="*/ 418 h 442"/>
                  <a:gd name="T38" fmla="*/ 204 w 618"/>
                  <a:gd name="T39" fmla="*/ 404 h 442"/>
                  <a:gd name="T40" fmla="*/ 144 w 618"/>
                  <a:gd name="T41" fmla="*/ 390 h 442"/>
                  <a:gd name="T42" fmla="*/ 94 w 618"/>
                  <a:gd name="T43" fmla="*/ 374 h 442"/>
                  <a:gd name="T44" fmla="*/ 54 w 618"/>
                  <a:gd name="T45" fmla="*/ 356 h 442"/>
                  <a:gd name="T46" fmla="*/ 24 w 618"/>
                  <a:gd name="T47" fmla="*/ 336 h 442"/>
                  <a:gd name="T48" fmla="*/ 6 w 618"/>
                  <a:gd name="T49" fmla="*/ 317 h 442"/>
                  <a:gd name="T50" fmla="*/ 0 w 618"/>
                  <a:gd name="T51" fmla="*/ 295 h 442"/>
                  <a:gd name="T52" fmla="*/ 0 w 618"/>
                  <a:gd name="T5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8" h="442">
                    <a:moveTo>
                      <a:pt x="0" y="0"/>
                    </a:moveTo>
                    <a:lnTo>
                      <a:pt x="6" y="20"/>
                    </a:lnTo>
                    <a:lnTo>
                      <a:pt x="24" y="42"/>
                    </a:lnTo>
                    <a:lnTo>
                      <a:pt x="54" y="59"/>
                    </a:lnTo>
                    <a:lnTo>
                      <a:pt x="94" y="79"/>
                    </a:lnTo>
                    <a:lnTo>
                      <a:pt x="144" y="95"/>
                    </a:lnTo>
                    <a:lnTo>
                      <a:pt x="204" y="109"/>
                    </a:lnTo>
                    <a:lnTo>
                      <a:pt x="270" y="123"/>
                    </a:lnTo>
                    <a:lnTo>
                      <a:pt x="341" y="133"/>
                    </a:lnTo>
                    <a:lnTo>
                      <a:pt x="421" y="141"/>
                    </a:lnTo>
                    <a:lnTo>
                      <a:pt x="503" y="145"/>
                    </a:lnTo>
                    <a:lnTo>
                      <a:pt x="591" y="147"/>
                    </a:lnTo>
                    <a:lnTo>
                      <a:pt x="618" y="147"/>
                    </a:lnTo>
                    <a:lnTo>
                      <a:pt x="618" y="442"/>
                    </a:lnTo>
                    <a:lnTo>
                      <a:pt x="591" y="442"/>
                    </a:lnTo>
                    <a:lnTo>
                      <a:pt x="503" y="440"/>
                    </a:lnTo>
                    <a:lnTo>
                      <a:pt x="421" y="436"/>
                    </a:lnTo>
                    <a:lnTo>
                      <a:pt x="341" y="428"/>
                    </a:lnTo>
                    <a:lnTo>
                      <a:pt x="270" y="418"/>
                    </a:lnTo>
                    <a:lnTo>
                      <a:pt x="204" y="404"/>
                    </a:lnTo>
                    <a:lnTo>
                      <a:pt x="144" y="390"/>
                    </a:lnTo>
                    <a:lnTo>
                      <a:pt x="94" y="374"/>
                    </a:lnTo>
                    <a:lnTo>
                      <a:pt x="54" y="356"/>
                    </a:lnTo>
                    <a:lnTo>
                      <a:pt x="24" y="336"/>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162" name="Group 161"/>
            <p:cNvGrpSpPr/>
            <p:nvPr/>
          </p:nvGrpSpPr>
          <p:grpSpPr>
            <a:xfrm>
              <a:off x="9623574" y="2463242"/>
              <a:ext cx="228257" cy="282798"/>
              <a:chOff x="9616440" y="2484671"/>
              <a:chExt cx="203835" cy="282798"/>
            </a:xfrm>
            <a:grpFill/>
          </p:grpSpPr>
          <p:sp>
            <p:nvSpPr>
              <p:cNvPr id="163" name="Rectangle 162"/>
              <p:cNvSpPr/>
              <p:nvPr/>
            </p:nvSpPr>
            <p:spPr>
              <a:xfrm>
                <a:off x="9616440" y="2626069"/>
                <a:ext cx="49271" cy="141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4" name="Rectangle 163"/>
              <p:cNvSpPr/>
              <p:nvPr/>
            </p:nvSpPr>
            <p:spPr>
              <a:xfrm>
                <a:off x="9695498" y="2547481"/>
                <a:ext cx="49271" cy="2199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Rectangle 164"/>
              <p:cNvSpPr/>
              <p:nvPr/>
            </p:nvSpPr>
            <p:spPr>
              <a:xfrm>
                <a:off x="9774556" y="2484671"/>
                <a:ext cx="45719" cy="282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4" name="Rounded Rectangle 13"/>
          <p:cNvSpPr/>
          <p:nvPr/>
        </p:nvSpPr>
        <p:spPr>
          <a:xfrm>
            <a:off x="2716530" y="4670425"/>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2200" dirty="0">
                <a:solidFill>
                  <a:srgbClr val="64E2DC"/>
                </a:solidFill>
              </a:rPr>
              <a:t>P</a:t>
            </a:r>
            <a:r>
              <a:rPr lang="en-IN" sz="2200" dirty="0">
                <a:solidFill>
                  <a:srgbClr val="64E2DC"/>
                </a:solidFill>
              </a:rPr>
              <a:t>honetic</a:t>
            </a:r>
          </a:p>
        </p:txBody>
      </p:sp>
      <p:sp>
        <p:nvSpPr>
          <p:cNvPr id="17" name="Rounded Rectangle 16"/>
          <p:cNvSpPr/>
          <p:nvPr/>
        </p:nvSpPr>
        <p:spPr>
          <a:xfrm>
            <a:off x="2716530" y="5114290"/>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sym typeface="+mn-ea"/>
              </a:rPr>
              <a:t>M</a:t>
            </a:r>
            <a:r>
              <a:rPr sz="2200" dirty="0">
                <a:solidFill>
                  <a:srgbClr val="64E2DC"/>
                </a:solidFill>
                <a:sym typeface="+mn-ea"/>
              </a:rPr>
              <a:t>etaphone</a:t>
            </a:r>
            <a:endParaRPr lang="en-US" sz="2200" dirty="0">
              <a:solidFill>
                <a:srgbClr val="64E2DC"/>
              </a:solidFill>
              <a:sym typeface="+mn-ea"/>
            </a:endParaRPr>
          </a:p>
        </p:txBody>
      </p:sp>
      <p:sp>
        <p:nvSpPr>
          <p:cNvPr id="18" name="Rounded Rectangle 17"/>
          <p:cNvSpPr/>
          <p:nvPr/>
        </p:nvSpPr>
        <p:spPr>
          <a:xfrm>
            <a:off x="4678680" y="4671060"/>
            <a:ext cx="298323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rPr>
              <a:t>D</a:t>
            </a:r>
            <a:r>
              <a:rPr sz="2200" dirty="0">
                <a:solidFill>
                  <a:srgbClr val="64E2DC"/>
                </a:solidFill>
              </a:rPr>
              <a:t>amerau </a:t>
            </a:r>
            <a:r>
              <a:rPr lang="en-US" sz="2200" dirty="0">
                <a:solidFill>
                  <a:srgbClr val="64E2DC"/>
                </a:solidFill>
              </a:rPr>
              <a:t>L</a:t>
            </a:r>
            <a:r>
              <a:rPr sz="2200" dirty="0">
                <a:solidFill>
                  <a:srgbClr val="64E2DC"/>
                </a:solidFill>
              </a:rPr>
              <a:t>evenshtein</a:t>
            </a:r>
          </a:p>
        </p:txBody>
      </p:sp>
      <p:sp>
        <p:nvSpPr>
          <p:cNvPr id="19" name="Rounded Rectangle 18"/>
          <p:cNvSpPr/>
          <p:nvPr/>
        </p:nvSpPr>
        <p:spPr>
          <a:xfrm>
            <a:off x="2716530" y="5547360"/>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200" dirty="0">
                <a:solidFill>
                  <a:srgbClr val="64E2DC"/>
                </a:solidFill>
                <a:sym typeface="+mn-ea"/>
              </a:rPr>
              <a:t>NYSIIS</a:t>
            </a:r>
            <a:endParaRPr lang="en-US" sz="2200" dirty="0">
              <a:solidFill>
                <a:srgbClr val="64E2DC"/>
              </a:solidFill>
              <a:sym typeface="+mn-ea"/>
            </a:endParaRPr>
          </a:p>
        </p:txBody>
      </p:sp>
      <p:sp>
        <p:nvSpPr>
          <p:cNvPr id="20" name="Rounded Rectangle 19"/>
          <p:cNvSpPr/>
          <p:nvPr/>
        </p:nvSpPr>
        <p:spPr>
          <a:xfrm>
            <a:off x="2716530" y="5985510"/>
            <a:ext cx="1826895"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rPr>
              <a:t>S</a:t>
            </a:r>
            <a:r>
              <a:rPr sz="2200" dirty="0">
                <a:solidFill>
                  <a:srgbClr val="64E2DC"/>
                </a:solidFill>
              </a:rPr>
              <a:t>oundex</a:t>
            </a:r>
          </a:p>
        </p:txBody>
      </p:sp>
      <p:sp>
        <p:nvSpPr>
          <p:cNvPr id="21" name="Rounded Rectangle 20"/>
          <p:cNvSpPr/>
          <p:nvPr/>
        </p:nvSpPr>
        <p:spPr>
          <a:xfrm>
            <a:off x="4678680" y="5114290"/>
            <a:ext cx="2982595"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sym typeface="+mn-ea"/>
              </a:rPr>
              <a:t>M</a:t>
            </a:r>
            <a:r>
              <a:rPr sz="2200" dirty="0">
                <a:solidFill>
                  <a:srgbClr val="64E2DC"/>
                </a:solidFill>
                <a:sym typeface="+mn-ea"/>
              </a:rPr>
              <a:t>onge </a:t>
            </a:r>
            <a:r>
              <a:rPr lang="en-US" sz="2200" dirty="0">
                <a:solidFill>
                  <a:srgbClr val="64E2DC"/>
                </a:solidFill>
                <a:sym typeface="+mn-ea"/>
              </a:rPr>
              <a:t>E</a:t>
            </a:r>
            <a:r>
              <a:rPr sz="2200" dirty="0">
                <a:solidFill>
                  <a:srgbClr val="64E2DC"/>
                </a:solidFill>
                <a:sym typeface="+mn-ea"/>
              </a:rPr>
              <a:t>kla</a:t>
            </a:r>
            <a:r>
              <a:rPr lang="en-US" sz="2200" dirty="0">
                <a:solidFill>
                  <a:srgbClr val="64E2DC"/>
                </a:solidFill>
                <a:sym typeface="+mn-ea"/>
              </a:rPr>
              <a:t>n</a:t>
            </a:r>
          </a:p>
        </p:txBody>
      </p:sp>
      <p:sp>
        <p:nvSpPr>
          <p:cNvPr id="22" name="Rounded Rectangle 21"/>
          <p:cNvSpPr/>
          <p:nvPr/>
        </p:nvSpPr>
        <p:spPr>
          <a:xfrm>
            <a:off x="4678680" y="5542280"/>
            <a:ext cx="298323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rPr>
              <a:t>Jaro Winkler</a:t>
            </a:r>
          </a:p>
        </p:txBody>
      </p:sp>
      <p:sp>
        <p:nvSpPr>
          <p:cNvPr id="23" name="Rounded Rectangle 22"/>
          <p:cNvSpPr/>
          <p:nvPr/>
        </p:nvSpPr>
        <p:spPr>
          <a:xfrm>
            <a:off x="4678680" y="5985510"/>
            <a:ext cx="2982595"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rPr>
              <a:t>Cosine String</a:t>
            </a:r>
          </a:p>
        </p:txBody>
      </p:sp>
      <p:sp>
        <p:nvSpPr>
          <p:cNvPr id="32" name="Rounded Rectangle 31"/>
          <p:cNvSpPr/>
          <p:nvPr/>
        </p:nvSpPr>
        <p:spPr>
          <a:xfrm>
            <a:off x="7787640" y="4670425"/>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200" dirty="0">
                <a:solidFill>
                  <a:srgbClr val="64E2DC"/>
                </a:solidFill>
              </a:rPr>
              <a:t>S</a:t>
            </a:r>
            <a:r>
              <a:rPr lang="en-US" sz="2200" dirty="0">
                <a:solidFill>
                  <a:srgbClr val="64E2DC"/>
                </a:solidFill>
              </a:rPr>
              <a:t>-</a:t>
            </a:r>
            <a:r>
              <a:rPr sz="2200" dirty="0">
                <a:solidFill>
                  <a:srgbClr val="64E2DC"/>
                </a:solidFill>
              </a:rPr>
              <a:t>Waterman</a:t>
            </a:r>
          </a:p>
        </p:txBody>
      </p:sp>
      <p:sp>
        <p:nvSpPr>
          <p:cNvPr id="33" name="Rounded Rectangle 32"/>
          <p:cNvSpPr/>
          <p:nvPr/>
        </p:nvSpPr>
        <p:spPr>
          <a:xfrm>
            <a:off x="7787640" y="5114290"/>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sym typeface="+mn-ea"/>
              </a:rPr>
              <a:t>L</a:t>
            </a:r>
            <a:r>
              <a:rPr sz="2200" dirty="0">
                <a:solidFill>
                  <a:srgbClr val="64E2DC"/>
                </a:solidFill>
                <a:sym typeface="+mn-ea"/>
              </a:rPr>
              <a:t>evenshtein</a:t>
            </a:r>
            <a:endParaRPr lang="en-US" sz="2200" dirty="0">
              <a:solidFill>
                <a:srgbClr val="64E2DC"/>
              </a:solidFill>
              <a:sym typeface="+mn-ea"/>
            </a:endParaRPr>
          </a:p>
        </p:txBody>
      </p:sp>
      <p:sp>
        <p:nvSpPr>
          <p:cNvPr id="34" name="Rounded Rectangle 33"/>
          <p:cNvSpPr/>
          <p:nvPr/>
        </p:nvSpPr>
        <p:spPr>
          <a:xfrm>
            <a:off x="7787640" y="5547360"/>
            <a:ext cx="1826260"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sym typeface="+mn-ea"/>
              </a:rPr>
              <a:t>J</a:t>
            </a:r>
            <a:r>
              <a:rPr sz="2200" dirty="0">
                <a:solidFill>
                  <a:srgbClr val="64E2DC"/>
                </a:solidFill>
                <a:sym typeface="+mn-ea"/>
              </a:rPr>
              <a:t>accard</a:t>
            </a:r>
          </a:p>
        </p:txBody>
      </p:sp>
      <p:sp>
        <p:nvSpPr>
          <p:cNvPr id="35" name="Rounded Rectangle 34"/>
          <p:cNvSpPr/>
          <p:nvPr/>
        </p:nvSpPr>
        <p:spPr>
          <a:xfrm>
            <a:off x="7787640" y="5985510"/>
            <a:ext cx="1826895" cy="375285"/>
          </a:xfrm>
          <a:prstGeom prst="roundRect">
            <a:avLst>
              <a:gd name="adj" fmla="val 5275"/>
            </a:avLst>
          </a:prstGeom>
          <a:solidFill>
            <a:srgbClr val="2E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64E2DC"/>
                </a:solidFill>
              </a:rPr>
              <a:t>Soft TFIDF</a:t>
            </a:r>
          </a:p>
        </p:txBody>
      </p:sp>
      <p:grpSp>
        <p:nvGrpSpPr>
          <p:cNvPr id="36" name="Group 35"/>
          <p:cNvGrpSpPr/>
          <p:nvPr/>
        </p:nvGrpSpPr>
        <p:grpSpPr>
          <a:xfrm>
            <a:off x="10199113" y="4619075"/>
            <a:ext cx="1524000" cy="1834201"/>
            <a:chOff x="9644758" y="1506940"/>
            <a:chExt cx="1524000" cy="1834201"/>
          </a:xfrm>
          <a:solidFill>
            <a:srgbClr val="2E536B"/>
          </a:solidFill>
        </p:grpSpPr>
        <p:sp>
          <p:nvSpPr>
            <p:cNvPr id="37" name="Rounded Rectangle 36"/>
            <p:cNvSpPr/>
            <p:nvPr/>
          </p:nvSpPr>
          <p:spPr>
            <a:xfrm>
              <a:off x="9644758" y="1506940"/>
              <a:ext cx="1524000" cy="1834201"/>
            </a:xfrm>
            <a:prstGeom prst="roundRect">
              <a:avLst>
                <a:gd name="adj" fmla="val 5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140"/>
            <p:cNvSpPr txBox="1"/>
            <p:nvPr/>
          </p:nvSpPr>
          <p:spPr>
            <a:xfrm>
              <a:off x="9744778" y="2534478"/>
              <a:ext cx="1323975" cy="583565"/>
            </a:xfrm>
            <a:prstGeom prst="rect">
              <a:avLst/>
            </a:prstGeom>
            <a:grpFill/>
          </p:spPr>
          <p:txBody>
            <a:bodyPr wrap="none" rtlCol="0">
              <a:spAutoFit/>
            </a:bodyPr>
            <a:lstStyle/>
            <a:p>
              <a:pPr algn="ctr"/>
              <a:r>
                <a:rPr lang="en-US" altLang="en-IN" sz="1600" dirty="0" smtClean="0">
                  <a:solidFill>
                    <a:schemeClr val="bg1"/>
                  </a:solidFill>
                  <a:latin typeface="Arial" panose="020B0604020202020204" pitchFamily="34" charset="0"/>
                  <a:cs typeface="Arial" panose="020B0604020202020204" pitchFamily="34" charset="0"/>
                </a:rPr>
                <a:t>Similarity </a:t>
              </a:r>
            </a:p>
            <a:p>
              <a:pPr algn="ctr"/>
              <a:r>
                <a:rPr lang="en-US" altLang="en-IN" sz="1600" dirty="0" smtClean="0">
                  <a:solidFill>
                    <a:schemeClr val="bg1"/>
                  </a:solidFill>
                  <a:latin typeface="Arial" panose="020B0604020202020204" pitchFamily="34" charset="0"/>
                  <a:cs typeface="Arial" panose="020B0604020202020204" pitchFamily="34" charset="0"/>
                </a:rPr>
                <a:t>Score Matrix</a:t>
              </a:r>
            </a:p>
          </p:txBody>
        </p:sp>
      </p:grpSp>
      <p:grpSp>
        <p:nvGrpSpPr>
          <p:cNvPr id="50" name="Group 49"/>
          <p:cNvGrpSpPr/>
          <p:nvPr/>
        </p:nvGrpSpPr>
        <p:grpSpPr>
          <a:xfrm>
            <a:off x="10664190" y="4895215"/>
            <a:ext cx="596900" cy="535305"/>
            <a:chOff x="4575937" y="4241647"/>
            <a:chExt cx="605674" cy="574240"/>
          </a:xfrm>
          <a:solidFill>
            <a:srgbClr val="64E2DC"/>
          </a:solidFill>
        </p:grpSpPr>
        <p:sp>
          <p:nvSpPr>
            <p:cNvPr id="57" name="Freeform 15"/>
            <p:cNvSpPr/>
            <p:nvPr/>
          </p:nvSpPr>
          <p:spPr bwMode="auto">
            <a:xfrm>
              <a:off x="4770575" y="4241647"/>
              <a:ext cx="216398" cy="78580"/>
            </a:xfrm>
            <a:custGeom>
              <a:avLst/>
              <a:gdLst>
                <a:gd name="T0" fmla="*/ 164 w 358"/>
                <a:gd name="T1" fmla="*/ 0 h 130"/>
                <a:gd name="T2" fmla="*/ 193 w 358"/>
                <a:gd name="T3" fmla="*/ 0 h 130"/>
                <a:gd name="T4" fmla="*/ 222 w 358"/>
                <a:gd name="T5" fmla="*/ 4 h 130"/>
                <a:gd name="T6" fmla="*/ 251 w 358"/>
                <a:gd name="T7" fmla="*/ 13 h 130"/>
                <a:gd name="T8" fmla="*/ 277 w 358"/>
                <a:gd name="T9" fmla="*/ 25 h 130"/>
                <a:gd name="T10" fmla="*/ 301 w 358"/>
                <a:gd name="T11" fmla="*/ 41 h 130"/>
                <a:gd name="T12" fmla="*/ 324 w 358"/>
                <a:gd name="T13" fmla="*/ 61 h 130"/>
                <a:gd name="T14" fmla="*/ 342 w 358"/>
                <a:gd name="T15" fmla="*/ 85 h 130"/>
                <a:gd name="T16" fmla="*/ 356 w 358"/>
                <a:gd name="T17" fmla="*/ 114 h 130"/>
                <a:gd name="T18" fmla="*/ 358 w 358"/>
                <a:gd name="T19" fmla="*/ 118 h 130"/>
                <a:gd name="T20" fmla="*/ 358 w 358"/>
                <a:gd name="T21" fmla="*/ 121 h 130"/>
                <a:gd name="T22" fmla="*/ 355 w 358"/>
                <a:gd name="T23" fmla="*/ 125 h 130"/>
                <a:gd name="T24" fmla="*/ 353 w 358"/>
                <a:gd name="T25" fmla="*/ 128 h 130"/>
                <a:gd name="T26" fmla="*/ 349 w 358"/>
                <a:gd name="T27" fmla="*/ 129 h 130"/>
                <a:gd name="T28" fmla="*/ 346 w 358"/>
                <a:gd name="T29" fmla="*/ 130 h 130"/>
                <a:gd name="T30" fmla="*/ 291 w 358"/>
                <a:gd name="T31" fmla="*/ 130 h 130"/>
                <a:gd name="T32" fmla="*/ 287 w 358"/>
                <a:gd name="T33" fmla="*/ 129 h 130"/>
                <a:gd name="T34" fmla="*/ 283 w 358"/>
                <a:gd name="T35" fmla="*/ 127 h 130"/>
                <a:gd name="T36" fmla="*/ 280 w 358"/>
                <a:gd name="T37" fmla="*/ 125 h 130"/>
                <a:gd name="T38" fmla="*/ 265 w 358"/>
                <a:gd name="T39" fmla="*/ 104 h 130"/>
                <a:gd name="T40" fmla="*/ 246 w 358"/>
                <a:gd name="T41" fmla="*/ 89 h 130"/>
                <a:gd name="T42" fmla="*/ 225 w 358"/>
                <a:gd name="T43" fmla="*/ 78 h 130"/>
                <a:gd name="T44" fmla="*/ 203 w 358"/>
                <a:gd name="T45" fmla="*/ 71 h 130"/>
                <a:gd name="T46" fmla="*/ 179 w 358"/>
                <a:gd name="T47" fmla="*/ 69 h 130"/>
                <a:gd name="T48" fmla="*/ 155 w 358"/>
                <a:gd name="T49" fmla="*/ 71 h 130"/>
                <a:gd name="T50" fmla="*/ 132 w 358"/>
                <a:gd name="T51" fmla="*/ 78 h 130"/>
                <a:gd name="T52" fmla="*/ 111 w 358"/>
                <a:gd name="T53" fmla="*/ 89 h 130"/>
                <a:gd name="T54" fmla="*/ 93 w 358"/>
                <a:gd name="T55" fmla="*/ 104 h 130"/>
                <a:gd name="T56" fmla="*/ 77 w 358"/>
                <a:gd name="T57" fmla="*/ 125 h 130"/>
                <a:gd name="T58" fmla="*/ 74 w 358"/>
                <a:gd name="T59" fmla="*/ 127 h 130"/>
                <a:gd name="T60" fmla="*/ 71 w 358"/>
                <a:gd name="T61" fmla="*/ 129 h 130"/>
                <a:gd name="T62" fmla="*/ 67 w 358"/>
                <a:gd name="T63" fmla="*/ 130 h 130"/>
                <a:gd name="T64" fmla="*/ 12 w 358"/>
                <a:gd name="T65" fmla="*/ 130 h 130"/>
                <a:gd name="T66" fmla="*/ 8 w 358"/>
                <a:gd name="T67" fmla="*/ 129 h 130"/>
                <a:gd name="T68" fmla="*/ 5 w 358"/>
                <a:gd name="T69" fmla="*/ 128 h 130"/>
                <a:gd name="T70" fmla="*/ 2 w 358"/>
                <a:gd name="T71" fmla="*/ 125 h 130"/>
                <a:gd name="T72" fmla="*/ 0 w 358"/>
                <a:gd name="T73" fmla="*/ 121 h 130"/>
                <a:gd name="T74" fmla="*/ 0 w 358"/>
                <a:gd name="T75" fmla="*/ 118 h 130"/>
                <a:gd name="T76" fmla="*/ 1 w 358"/>
                <a:gd name="T77" fmla="*/ 114 h 130"/>
                <a:gd name="T78" fmla="*/ 16 w 358"/>
                <a:gd name="T79" fmla="*/ 85 h 130"/>
                <a:gd name="T80" fmla="*/ 34 w 358"/>
                <a:gd name="T81" fmla="*/ 61 h 130"/>
                <a:gd name="T82" fmla="*/ 56 w 358"/>
                <a:gd name="T83" fmla="*/ 41 h 130"/>
                <a:gd name="T84" fmla="*/ 81 w 358"/>
                <a:gd name="T85" fmla="*/ 25 h 130"/>
                <a:gd name="T86" fmla="*/ 107 w 358"/>
                <a:gd name="T87" fmla="*/ 13 h 130"/>
                <a:gd name="T88" fmla="*/ 135 w 358"/>
                <a:gd name="T89" fmla="*/ 4 h 130"/>
                <a:gd name="T90" fmla="*/ 164 w 358"/>
                <a:gd name="T9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130">
                  <a:moveTo>
                    <a:pt x="164" y="0"/>
                  </a:moveTo>
                  <a:lnTo>
                    <a:pt x="193" y="0"/>
                  </a:lnTo>
                  <a:lnTo>
                    <a:pt x="222" y="4"/>
                  </a:lnTo>
                  <a:lnTo>
                    <a:pt x="251" y="13"/>
                  </a:lnTo>
                  <a:lnTo>
                    <a:pt x="277" y="25"/>
                  </a:lnTo>
                  <a:lnTo>
                    <a:pt x="301" y="41"/>
                  </a:lnTo>
                  <a:lnTo>
                    <a:pt x="324" y="61"/>
                  </a:lnTo>
                  <a:lnTo>
                    <a:pt x="342" y="85"/>
                  </a:lnTo>
                  <a:lnTo>
                    <a:pt x="356" y="114"/>
                  </a:lnTo>
                  <a:lnTo>
                    <a:pt x="358" y="118"/>
                  </a:lnTo>
                  <a:lnTo>
                    <a:pt x="358" y="121"/>
                  </a:lnTo>
                  <a:lnTo>
                    <a:pt x="355" y="125"/>
                  </a:lnTo>
                  <a:lnTo>
                    <a:pt x="353" y="128"/>
                  </a:lnTo>
                  <a:lnTo>
                    <a:pt x="349" y="129"/>
                  </a:lnTo>
                  <a:lnTo>
                    <a:pt x="346" y="130"/>
                  </a:lnTo>
                  <a:lnTo>
                    <a:pt x="291" y="130"/>
                  </a:lnTo>
                  <a:lnTo>
                    <a:pt x="287" y="129"/>
                  </a:lnTo>
                  <a:lnTo>
                    <a:pt x="283" y="127"/>
                  </a:lnTo>
                  <a:lnTo>
                    <a:pt x="280" y="125"/>
                  </a:lnTo>
                  <a:lnTo>
                    <a:pt x="265" y="104"/>
                  </a:lnTo>
                  <a:lnTo>
                    <a:pt x="246" y="89"/>
                  </a:lnTo>
                  <a:lnTo>
                    <a:pt x="225" y="78"/>
                  </a:lnTo>
                  <a:lnTo>
                    <a:pt x="203" y="71"/>
                  </a:lnTo>
                  <a:lnTo>
                    <a:pt x="179" y="69"/>
                  </a:lnTo>
                  <a:lnTo>
                    <a:pt x="155" y="71"/>
                  </a:lnTo>
                  <a:lnTo>
                    <a:pt x="132" y="78"/>
                  </a:lnTo>
                  <a:lnTo>
                    <a:pt x="111" y="89"/>
                  </a:lnTo>
                  <a:lnTo>
                    <a:pt x="93" y="104"/>
                  </a:lnTo>
                  <a:lnTo>
                    <a:pt x="77" y="125"/>
                  </a:lnTo>
                  <a:lnTo>
                    <a:pt x="74" y="127"/>
                  </a:lnTo>
                  <a:lnTo>
                    <a:pt x="71" y="129"/>
                  </a:lnTo>
                  <a:lnTo>
                    <a:pt x="67" y="130"/>
                  </a:lnTo>
                  <a:lnTo>
                    <a:pt x="12" y="130"/>
                  </a:lnTo>
                  <a:lnTo>
                    <a:pt x="8" y="129"/>
                  </a:lnTo>
                  <a:lnTo>
                    <a:pt x="5" y="128"/>
                  </a:lnTo>
                  <a:lnTo>
                    <a:pt x="2" y="125"/>
                  </a:lnTo>
                  <a:lnTo>
                    <a:pt x="0" y="121"/>
                  </a:lnTo>
                  <a:lnTo>
                    <a:pt x="0" y="118"/>
                  </a:lnTo>
                  <a:lnTo>
                    <a:pt x="1" y="114"/>
                  </a:lnTo>
                  <a:lnTo>
                    <a:pt x="16" y="85"/>
                  </a:lnTo>
                  <a:lnTo>
                    <a:pt x="34" y="61"/>
                  </a:lnTo>
                  <a:lnTo>
                    <a:pt x="56" y="41"/>
                  </a:lnTo>
                  <a:lnTo>
                    <a:pt x="81" y="25"/>
                  </a:lnTo>
                  <a:lnTo>
                    <a:pt x="107" y="13"/>
                  </a:lnTo>
                  <a:lnTo>
                    <a:pt x="135" y="4"/>
                  </a:lnTo>
                  <a:lnTo>
                    <a:pt x="164"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8" name="Freeform 16"/>
            <p:cNvSpPr/>
            <p:nvPr/>
          </p:nvSpPr>
          <p:spPr bwMode="auto">
            <a:xfrm>
              <a:off x="4575937" y="4341383"/>
              <a:ext cx="605674" cy="242994"/>
            </a:xfrm>
            <a:custGeom>
              <a:avLst/>
              <a:gdLst>
                <a:gd name="T0" fmla="*/ 94 w 1002"/>
                <a:gd name="T1" fmla="*/ 0 h 402"/>
                <a:gd name="T2" fmla="*/ 908 w 1002"/>
                <a:gd name="T3" fmla="*/ 0 h 402"/>
                <a:gd name="T4" fmla="*/ 933 w 1002"/>
                <a:gd name="T5" fmla="*/ 3 h 402"/>
                <a:gd name="T6" fmla="*/ 955 w 1002"/>
                <a:gd name="T7" fmla="*/ 12 h 402"/>
                <a:gd name="T8" fmla="*/ 975 w 1002"/>
                <a:gd name="T9" fmla="*/ 26 h 402"/>
                <a:gd name="T10" fmla="*/ 989 w 1002"/>
                <a:gd name="T11" fmla="*/ 44 h 402"/>
                <a:gd name="T12" fmla="*/ 999 w 1002"/>
                <a:gd name="T13" fmla="*/ 66 h 402"/>
                <a:gd name="T14" fmla="*/ 1002 w 1002"/>
                <a:gd name="T15" fmla="*/ 89 h 402"/>
                <a:gd name="T16" fmla="*/ 1002 w 1002"/>
                <a:gd name="T17" fmla="*/ 306 h 402"/>
                <a:gd name="T18" fmla="*/ 607 w 1002"/>
                <a:gd name="T19" fmla="*/ 402 h 402"/>
                <a:gd name="T20" fmla="*/ 603 w 1002"/>
                <a:gd name="T21" fmla="*/ 402 h 402"/>
                <a:gd name="T22" fmla="*/ 599 w 1002"/>
                <a:gd name="T23" fmla="*/ 402 h 402"/>
                <a:gd name="T24" fmla="*/ 596 w 1002"/>
                <a:gd name="T25" fmla="*/ 400 h 402"/>
                <a:gd name="T26" fmla="*/ 594 w 1002"/>
                <a:gd name="T27" fmla="*/ 398 h 402"/>
                <a:gd name="T28" fmla="*/ 592 w 1002"/>
                <a:gd name="T29" fmla="*/ 394 h 402"/>
                <a:gd name="T30" fmla="*/ 591 w 1002"/>
                <a:gd name="T31" fmla="*/ 391 h 402"/>
                <a:gd name="T32" fmla="*/ 591 w 1002"/>
                <a:gd name="T33" fmla="*/ 332 h 402"/>
                <a:gd name="T34" fmla="*/ 589 w 1002"/>
                <a:gd name="T35" fmla="*/ 324 h 402"/>
                <a:gd name="T36" fmla="*/ 583 w 1002"/>
                <a:gd name="T37" fmla="*/ 318 h 402"/>
                <a:gd name="T38" fmla="*/ 573 w 1002"/>
                <a:gd name="T39" fmla="*/ 315 h 402"/>
                <a:gd name="T40" fmla="*/ 428 w 1002"/>
                <a:gd name="T41" fmla="*/ 315 h 402"/>
                <a:gd name="T42" fmla="*/ 419 w 1002"/>
                <a:gd name="T43" fmla="*/ 318 h 402"/>
                <a:gd name="T44" fmla="*/ 413 w 1002"/>
                <a:gd name="T45" fmla="*/ 324 h 402"/>
                <a:gd name="T46" fmla="*/ 411 w 1002"/>
                <a:gd name="T47" fmla="*/ 332 h 402"/>
                <a:gd name="T48" fmla="*/ 411 w 1002"/>
                <a:gd name="T49" fmla="*/ 391 h 402"/>
                <a:gd name="T50" fmla="*/ 409 w 1002"/>
                <a:gd name="T51" fmla="*/ 394 h 402"/>
                <a:gd name="T52" fmla="*/ 408 w 1002"/>
                <a:gd name="T53" fmla="*/ 398 h 402"/>
                <a:gd name="T54" fmla="*/ 405 w 1002"/>
                <a:gd name="T55" fmla="*/ 400 h 402"/>
                <a:gd name="T56" fmla="*/ 402 w 1002"/>
                <a:gd name="T57" fmla="*/ 402 h 402"/>
                <a:gd name="T58" fmla="*/ 399 w 1002"/>
                <a:gd name="T59" fmla="*/ 402 h 402"/>
                <a:gd name="T60" fmla="*/ 395 w 1002"/>
                <a:gd name="T61" fmla="*/ 402 h 402"/>
                <a:gd name="T62" fmla="*/ 0 w 1002"/>
                <a:gd name="T63" fmla="*/ 306 h 402"/>
                <a:gd name="T64" fmla="*/ 0 w 1002"/>
                <a:gd name="T65" fmla="*/ 89 h 402"/>
                <a:gd name="T66" fmla="*/ 3 w 1002"/>
                <a:gd name="T67" fmla="*/ 66 h 402"/>
                <a:gd name="T68" fmla="*/ 13 w 1002"/>
                <a:gd name="T69" fmla="*/ 44 h 402"/>
                <a:gd name="T70" fmla="*/ 27 w 1002"/>
                <a:gd name="T71" fmla="*/ 26 h 402"/>
                <a:gd name="T72" fmla="*/ 47 w 1002"/>
                <a:gd name="T73" fmla="*/ 12 h 402"/>
                <a:gd name="T74" fmla="*/ 69 w 1002"/>
                <a:gd name="T75" fmla="*/ 3 h 402"/>
                <a:gd name="T76" fmla="*/ 94 w 1002"/>
                <a:gd name="T7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2" h="402">
                  <a:moveTo>
                    <a:pt x="94" y="0"/>
                  </a:moveTo>
                  <a:lnTo>
                    <a:pt x="908" y="0"/>
                  </a:lnTo>
                  <a:lnTo>
                    <a:pt x="933" y="3"/>
                  </a:lnTo>
                  <a:lnTo>
                    <a:pt x="955" y="12"/>
                  </a:lnTo>
                  <a:lnTo>
                    <a:pt x="975" y="26"/>
                  </a:lnTo>
                  <a:lnTo>
                    <a:pt x="989" y="44"/>
                  </a:lnTo>
                  <a:lnTo>
                    <a:pt x="999" y="66"/>
                  </a:lnTo>
                  <a:lnTo>
                    <a:pt x="1002" y="89"/>
                  </a:lnTo>
                  <a:lnTo>
                    <a:pt x="1002" y="306"/>
                  </a:lnTo>
                  <a:lnTo>
                    <a:pt x="607" y="402"/>
                  </a:lnTo>
                  <a:lnTo>
                    <a:pt x="603" y="402"/>
                  </a:lnTo>
                  <a:lnTo>
                    <a:pt x="599" y="402"/>
                  </a:lnTo>
                  <a:lnTo>
                    <a:pt x="596" y="400"/>
                  </a:lnTo>
                  <a:lnTo>
                    <a:pt x="594" y="398"/>
                  </a:lnTo>
                  <a:lnTo>
                    <a:pt x="592" y="394"/>
                  </a:lnTo>
                  <a:lnTo>
                    <a:pt x="591" y="391"/>
                  </a:lnTo>
                  <a:lnTo>
                    <a:pt x="591" y="332"/>
                  </a:lnTo>
                  <a:lnTo>
                    <a:pt x="589" y="324"/>
                  </a:lnTo>
                  <a:lnTo>
                    <a:pt x="583" y="318"/>
                  </a:lnTo>
                  <a:lnTo>
                    <a:pt x="573" y="315"/>
                  </a:lnTo>
                  <a:lnTo>
                    <a:pt x="428" y="315"/>
                  </a:lnTo>
                  <a:lnTo>
                    <a:pt x="419" y="318"/>
                  </a:lnTo>
                  <a:lnTo>
                    <a:pt x="413" y="324"/>
                  </a:lnTo>
                  <a:lnTo>
                    <a:pt x="411" y="332"/>
                  </a:lnTo>
                  <a:lnTo>
                    <a:pt x="411" y="391"/>
                  </a:lnTo>
                  <a:lnTo>
                    <a:pt x="409" y="394"/>
                  </a:lnTo>
                  <a:lnTo>
                    <a:pt x="408" y="398"/>
                  </a:lnTo>
                  <a:lnTo>
                    <a:pt x="405" y="400"/>
                  </a:lnTo>
                  <a:lnTo>
                    <a:pt x="402" y="402"/>
                  </a:lnTo>
                  <a:lnTo>
                    <a:pt x="399" y="402"/>
                  </a:lnTo>
                  <a:lnTo>
                    <a:pt x="395" y="402"/>
                  </a:lnTo>
                  <a:lnTo>
                    <a:pt x="0" y="306"/>
                  </a:lnTo>
                  <a:lnTo>
                    <a:pt x="0" y="89"/>
                  </a:lnTo>
                  <a:lnTo>
                    <a:pt x="3" y="66"/>
                  </a:lnTo>
                  <a:lnTo>
                    <a:pt x="13" y="44"/>
                  </a:lnTo>
                  <a:lnTo>
                    <a:pt x="27" y="26"/>
                  </a:lnTo>
                  <a:lnTo>
                    <a:pt x="47" y="12"/>
                  </a:lnTo>
                  <a:lnTo>
                    <a:pt x="69" y="3"/>
                  </a:lnTo>
                  <a:lnTo>
                    <a:pt x="94"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9" name="Freeform 17"/>
            <p:cNvSpPr/>
            <p:nvPr/>
          </p:nvSpPr>
          <p:spPr bwMode="auto">
            <a:xfrm>
              <a:off x="4575937" y="4548110"/>
              <a:ext cx="605674" cy="267777"/>
            </a:xfrm>
            <a:custGeom>
              <a:avLst/>
              <a:gdLst>
                <a:gd name="T0" fmla="*/ 0 w 1002"/>
                <a:gd name="T1" fmla="*/ 0 h 443"/>
                <a:gd name="T2" fmla="*/ 401 w 1002"/>
                <a:gd name="T3" fmla="*/ 97 h 443"/>
                <a:gd name="T4" fmla="*/ 405 w 1002"/>
                <a:gd name="T5" fmla="*/ 99 h 443"/>
                <a:gd name="T6" fmla="*/ 407 w 1002"/>
                <a:gd name="T7" fmla="*/ 101 h 443"/>
                <a:gd name="T8" fmla="*/ 409 w 1002"/>
                <a:gd name="T9" fmla="*/ 105 h 443"/>
                <a:gd name="T10" fmla="*/ 411 w 1002"/>
                <a:gd name="T11" fmla="*/ 109 h 443"/>
                <a:gd name="T12" fmla="*/ 411 w 1002"/>
                <a:gd name="T13" fmla="*/ 159 h 443"/>
                <a:gd name="T14" fmla="*/ 413 w 1002"/>
                <a:gd name="T15" fmla="*/ 168 h 443"/>
                <a:gd name="T16" fmla="*/ 419 w 1002"/>
                <a:gd name="T17" fmla="*/ 174 h 443"/>
                <a:gd name="T18" fmla="*/ 428 w 1002"/>
                <a:gd name="T19" fmla="*/ 176 h 443"/>
                <a:gd name="T20" fmla="*/ 573 w 1002"/>
                <a:gd name="T21" fmla="*/ 176 h 443"/>
                <a:gd name="T22" fmla="*/ 583 w 1002"/>
                <a:gd name="T23" fmla="*/ 174 h 443"/>
                <a:gd name="T24" fmla="*/ 589 w 1002"/>
                <a:gd name="T25" fmla="*/ 168 h 443"/>
                <a:gd name="T26" fmla="*/ 591 w 1002"/>
                <a:gd name="T27" fmla="*/ 159 h 443"/>
                <a:gd name="T28" fmla="*/ 591 w 1002"/>
                <a:gd name="T29" fmla="*/ 109 h 443"/>
                <a:gd name="T30" fmla="*/ 592 w 1002"/>
                <a:gd name="T31" fmla="*/ 105 h 443"/>
                <a:gd name="T32" fmla="*/ 594 w 1002"/>
                <a:gd name="T33" fmla="*/ 101 h 443"/>
                <a:gd name="T34" fmla="*/ 597 w 1002"/>
                <a:gd name="T35" fmla="*/ 99 h 443"/>
                <a:gd name="T36" fmla="*/ 601 w 1002"/>
                <a:gd name="T37" fmla="*/ 97 h 443"/>
                <a:gd name="T38" fmla="*/ 1002 w 1002"/>
                <a:gd name="T39" fmla="*/ 0 h 443"/>
                <a:gd name="T40" fmla="*/ 1002 w 1002"/>
                <a:gd name="T41" fmla="*/ 352 h 443"/>
                <a:gd name="T42" fmla="*/ 999 w 1002"/>
                <a:gd name="T43" fmla="*/ 376 h 443"/>
                <a:gd name="T44" fmla="*/ 989 w 1002"/>
                <a:gd name="T45" fmla="*/ 398 h 443"/>
                <a:gd name="T46" fmla="*/ 975 w 1002"/>
                <a:gd name="T47" fmla="*/ 417 h 443"/>
                <a:gd name="T48" fmla="*/ 955 w 1002"/>
                <a:gd name="T49" fmla="*/ 431 h 443"/>
                <a:gd name="T50" fmla="*/ 933 w 1002"/>
                <a:gd name="T51" fmla="*/ 439 h 443"/>
                <a:gd name="T52" fmla="*/ 908 w 1002"/>
                <a:gd name="T53" fmla="*/ 443 h 443"/>
                <a:gd name="T54" fmla="*/ 94 w 1002"/>
                <a:gd name="T55" fmla="*/ 443 h 443"/>
                <a:gd name="T56" fmla="*/ 69 w 1002"/>
                <a:gd name="T57" fmla="*/ 439 h 443"/>
                <a:gd name="T58" fmla="*/ 47 w 1002"/>
                <a:gd name="T59" fmla="*/ 431 h 443"/>
                <a:gd name="T60" fmla="*/ 27 w 1002"/>
                <a:gd name="T61" fmla="*/ 417 h 443"/>
                <a:gd name="T62" fmla="*/ 13 w 1002"/>
                <a:gd name="T63" fmla="*/ 398 h 443"/>
                <a:gd name="T64" fmla="*/ 3 w 1002"/>
                <a:gd name="T65" fmla="*/ 376 h 443"/>
                <a:gd name="T66" fmla="*/ 0 w 1002"/>
                <a:gd name="T67" fmla="*/ 352 h 443"/>
                <a:gd name="T68" fmla="*/ 0 w 1002"/>
                <a:gd name="T6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2" h="443">
                  <a:moveTo>
                    <a:pt x="0" y="0"/>
                  </a:moveTo>
                  <a:lnTo>
                    <a:pt x="401" y="97"/>
                  </a:lnTo>
                  <a:lnTo>
                    <a:pt x="405" y="99"/>
                  </a:lnTo>
                  <a:lnTo>
                    <a:pt x="407" y="101"/>
                  </a:lnTo>
                  <a:lnTo>
                    <a:pt x="409" y="105"/>
                  </a:lnTo>
                  <a:lnTo>
                    <a:pt x="411" y="109"/>
                  </a:lnTo>
                  <a:lnTo>
                    <a:pt x="411" y="159"/>
                  </a:lnTo>
                  <a:lnTo>
                    <a:pt x="413" y="168"/>
                  </a:lnTo>
                  <a:lnTo>
                    <a:pt x="419" y="174"/>
                  </a:lnTo>
                  <a:lnTo>
                    <a:pt x="428" y="176"/>
                  </a:lnTo>
                  <a:lnTo>
                    <a:pt x="573" y="176"/>
                  </a:lnTo>
                  <a:lnTo>
                    <a:pt x="583" y="174"/>
                  </a:lnTo>
                  <a:lnTo>
                    <a:pt x="589" y="168"/>
                  </a:lnTo>
                  <a:lnTo>
                    <a:pt x="591" y="159"/>
                  </a:lnTo>
                  <a:lnTo>
                    <a:pt x="591" y="109"/>
                  </a:lnTo>
                  <a:lnTo>
                    <a:pt x="592" y="105"/>
                  </a:lnTo>
                  <a:lnTo>
                    <a:pt x="594" y="101"/>
                  </a:lnTo>
                  <a:lnTo>
                    <a:pt x="597" y="99"/>
                  </a:lnTo>
                  <a:lnTo>
                    <a:pt x="601" y="97"/>
                  </a:lnTo>
                  <a:lnTo>
                    <a:pt x="1002" y="0"/>
                  </a:lnTo>
                  <a:lnTo>
                    <a:pt x="1002" y="352"/>
                  </a:lnTo>
                  <a:lnTo>
                    <a:pt x="999" y="376"/>
                  </a:lnTo>
                  <a:lnTo>
                    <a:pt x="989" y="398"/>
                  </a:lnTo>
                  <a:lnTo>
                    <a:pt x="975" y="417"/>
                  </a:lnTo>
                  <a:lnTo>
                    <a:pt x="955" y="431"/>
                  </a:lnTo>
                  <a:lnTo>
                    <a:pt x="933" y="439"/>
                  </a:lnTo>
                  <a:lnTo>
                    <a:pt x="908" y="443"/>
                  </a:lnTo>
                  <a:lnTo>
                    <a:pt x="94" y="443"/>
                  </a:lnTo>
                  <a:lnTo>
                    <a:pt x="69" y="439"/>
                  </a:lnTo>
                  <a:lnTo>
                    <a:pt x="47" y="431"/>
                  </a:lnTo>
                  <a:lnTo>
                    <a:pt x="27" y="417"/>
                  </a:lnTo>
                  <a:lnTo>
                    <a:pt x="13" y="398"/>
                  </a:lnTo>
                  <a:lnTo>
                    <a:pt x="3" y="376"/>
                  </a:lnTo>
                  <a:lnTo>
                    <a:pt x="0" y="352"/>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60" name="Freeform 18"/>
            <p:cNvSpPr/>
            <p:nvPr/>
          </p:nvSpPr>
          <p:spPr bwMode="auto">
            <a:xfrm>
              <a:off x="4845528" y="4552945"/>
              <a:ext cx="65282" cy="80998"/>
            </a:xfrm>
            <a:custGeom>
              <a:avLst/>
              <a:gdLst>
                <a:gd name="T0" fmla="*/ 14 w 108"/>
                <a:gd name="T1" fmla="*/ 0 h 134"/>
                <a:gd name="T2" fmla="*/ 96 w 108"/>
                <a:gd name="T3" fmla="*/ 0 h 134"/>
                <a:gd name="T4" fmla="*/ 101 w 108"/>
                <a:gd name="T5" fmla="*/ 1 h 134"/>
                <a:gd name="T6" fmla="*/ 104 w 108"/>
                <a:gd name="T7" fmla="*/ 3 h 134"/>
                <a:gd name="T8" fmla="*/ 106 w 108"/>
                <a:gd name="T9" fmla="*/ 5 h 134"/>
                <a:gd name="T10" fmla="*/ 108 w 108"/>
                <a:gd name="T11" fmla="*/ 8 h 134"/>
                <a:gd name="T12" fmla="*/ 108 w 108"/>
                <a:gd name="T13" fmla="*/ 12 h 134"/>
                <a:gd name="T14" fmla="*/ 108 w 108"/>
                <a:gd name="T15" fmla="*/ 122 h 134"/>
                <a:gd name="T16" fmla="*/ 108 w 108"/>
                <a:gd name="T17" fmla="*/ 126 h 134"/>
                <a:gd name="T18" fmla="*/ 106 w 108"/>
                <a:gd name="T19" fmla="*/ 129 h 134"/>
                <a:gd name="T20" fmla="*/ 104 w 108"/>
                <a:gd name="T21" fmla="*/ 131 h 134"/>
                <a:gd name="T22" fmla="*/ 101 w 108"/>
                <a:gd name="T23" fmla="*/ 132 h 134"/>
                <a:gd name="T24" fmla="*/ 96 w 108"/>
                <a:gd name="T25" fmla="*/ 134 h 134"/>
                <a:gd name="T26" fmla="*/ 14 w 108"/>
                <a:gd name="T27" fmla="*/ 134 h 134"/>
                <a:gd name="T28" fmla="*/ 9 w 108"/>
                <a:gd name="T29" fmla="*/ 132 h 134"/>
                <a:gd name="T30" fmla="*/ 6 w 108"/>
                <a:gd name="T31" fmla="*/ 131 h 134"/>
                <a:gd name="T32" fmla="*/ 3 w 108"/>
                <a:gd name="T33" fmla="*/ 129 h 134"/>
                <a:gd name="T34" fmla="*/ 2 w 108"/>
                <a:gd name="T35" fmla="*/ 126 h 134"/>
                <a:gd name="T36" fmla="*/ 0 w 108"/>
                <a:gd name="T37" fmla="*/ 122 h 134"/>
                <a:gd name="T38" fmla="*/ 0 w 108"/>
                <a:gd name="T39" fmla="*/ 12 h 134"/>
                <a:gd name="T40" fmla="*/ 2 w 108"/>
                <a:gd name="T41" fmla="*/ 8 h 134"/>
                <a:gd name="T42" fmla="*/ 3 w 108"/>
                <a:gd name="T43" fmla="*/ 5 h 134"/>
                <a:gd name="T44" fmla="*/ 6 w 108"/>
                <a:gd name="T45" fmla="*/ 3 h 134"/>
                <a:gd name="T46" fmla="*/ 9 w 108"/>
                <a:gd name="T47" fmla="*/ 1 h 134"/>
                <a:gd name="T48" fmla="*/ 14 w 108"/>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34">
                  <a:moveTo>
                    <a:pt x="14" y="0"/>
                  </a:moveTo>
                  <a:lnTo>
                    <a:pt x="96" y="0"/>
                  </a:lnTo>
                  <a:lnTo>
                    <a:pt x="101" y="1"/>
                  </a:lnTo>
                  <a:lnTo>
                    <a:pt x="104" y="3"/>
                  </a:lnTo>
                  <a:lnTo>
                    <a:pt x="106" y="5"/>
                  </a:lnTo>
                  <a:lnTo>
                    <a:pt x="108" y="8"/>
                  </a:lnTo>
                  <a:lnTo>
                    <a:pt x="108" y="12"/>
                  </a:lnTo>
                  <a:lnTo>
                    <a:pt x="108" y="122"/>
                  </a:lnTo>
                  <a:lnTo>
                    <a:pt x="108" y="126"/>
                  </a:lnTo>
                  <a:lnTo>
                    <a:pt x="106" y="129"/>
                  </a:lnTo>
                  <a:lnTo>
                    <a:pt x="104" y="131"/>
                  </a:lnTo>
                  <a:lnTo>
                    <a:pt x="101" y="132"/>
                  </a:lnTo>
                  <a:lnTo>
                    <a:pt x="96" y="134"/>
                  </a:lnTo>
                  <a:lnTo>
                    <a:pt x="14" y="134"/>
                  </a:lnTo>
                  <a:lnTo>
                    <a:pt x="9" y="132"/>
                  </a:lnTo>
                  <a:lnTo>
                    <a:pt x="6" y="131"/>
                  </a:lnTo>
                  <a:lnTo>
                    <a:pt x="3" y="129"/>
                  </a:lnTo>
                  <a:lnTo>
                    <a:pt x="2" y="126"/>
                  </a:lnTo>
                  <a:lnTo>
                    <a:pt x="0" y="122"/>
                  </a:lnTo>
                  <a:lnTo>
                    <a:pt x="0" y="12"/>
                  </a:lnTo>
                  <a:lnTo>
                    <a:pt x="2" y="8"/>
                  </a:lnTo>
                  <a:lnTo>
                    <a:pt x="3" y="5"/>
                  </a:lnTo>
                  <a:lnTo>
                    <a:pt x="6" y="3"/>
                  </a:lnTo>
                  <a:lnTo>
                    <a:pt x="9" y="1"/>
                  </a:lnTo>
                  <a:lnTo>
                    <a:pt x="14"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sp>
        <p:nvSpPr>
          <p:cNvPr id="51" name="Right Arrow 50"/>
          <p:cNvSpPr/>
          <p:nvPr/>
        </p:nvSpPr>
        <p:spPr>
          <a:xfrm>
            <a:off x="2207895" y="5334000"/>
            <a:ext cx="381000" cy="381000"/>
          </a:xfrm>
          <a:prstGeom prst="rightArrow">
            <a:avLst/>
          </a:prstGeom>
          <a:solidFill>
            <a:srgbClr val="2E536B"/>
          </a:solidFill>
          <a:ln>
            <a:solidFill>
              <a:srgbClr val="64E2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9716135" y="5375910"/>
            <a:ext cx="381000" cy="381000"/>
          </a:xfrm>
          <a:prstGeom prst="rightArrow">
            <a:avLst/>
          </a:prstGeom>
          <a:solidFill>
            <a:srgbClr val="2E536B"/>
          </a:solidFill>
          <a:ln>
            <a:solidFill>
              <a:srgbClr val="64E2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CONCLUSION</a:t>
            </a:r>
          </a:p>
        </p:txBody>
      </p:sp>
      <p:sp>
        <p:nvSpPr>
          <p:cNvPr id="12" name="Text Box 11"/>
          <p:cNvSpPr txBox="1"/>
          <p:nvPr/>
        </p:nvSpPr>
        <p:spPr>
          <a:xfrm>
            <a:off x="608012" y="1371600"/>
            <a:ext cx="6306185" cy="4955203"/>
          </a:xfrm>
          <a:prstGeom prst="rect">
            <a:avLst/>
          </a:prstGeom>
          <a:noFill/>
        </p:spPr>
        <p:txBody>
          <a:bodyPr wrap="square" rtlCol="0">
            <a:spAutoFit/>
          </a:bodyPr>
          <a:lstStyle/>
          <a:p>
            <a:pPr marL="457200" indent="-457200">
              <a:buFont typeface="Arial" panose="020B0604020202020204" pitchFamily="34" charset="0"/>
              <a:buChar char="•"/>
            </a:pPr>
            <a:r>
              <a:rPr lang="en-US" b="1" dirty="0"/>
              <a:t>Entity resolution is becoming an increasingly important task as linked data grows, and the requirement for graph based reasoning extends beyond theoretical applications. With the advent of big data computations, this need has become even more prevalent. </a:t>
            </a:r>
          </a:p>
          <a:p>
            <a:pPr indent="0">
              <a:buFont typeface="Arial" panose="020B0604020202020204" pitchFamily="34" charset="0"/>
              <a:buNone/>
            </a:pPr>
            <a:endParaRPr lang="en-US" b="1" dirty="0"/>
          </a:p>
          <a:p>
            <a:pPr marL="457200" indent="-457200">
              <a:buFont typeface="Arial" panose="020B0604020202020204" pitchFamily="34" charset="0"/>
              <a:buChar char="•"/>
            </a:pPr>
            <a:r>
              <a:rPr lang="en-US" b="1" dirty="0"/>
              <a:t>As data, noise, and knowledge grows , greater the needs &amp; opportunities for intelligent reasoning about entity resolution</a:t>
            </a:r>
            <a:r>
              <a:rPr lang="en-US" sz="2800" b="1" dirty="0"/>
              <a:t>.</a:t>
            </a:r>
          </a:p>
        </p:txBody>
      </p:sp>
      <p:pic>
        <p:nvPicPr>
          <p:cNvPr id="6" name="Content Placeholder 5" descr="data-cleaning"/>
          <p:cNvPicPr>
            <a:picLocks noGrp="1" noChangeAspect="1"/>
          </p:cNvPicPr>
          <p:nvPr>
            <p:ph sz="half" idx="1"/>
          </p:nvPr>
        </p:nvPicPr>
        <p:blipFill>
          <a:blip r:embed="rId3">
            <a:clrChange>
              <a:clrFrom>
                <a:srgbClr val="F6F2E9">
                  <a:alpha val="100000"/>
                </a:srgbClr>
              </a:clrFrom>
              <a:clrTo>
                <a:srgbClr val="F6F2E9">
                  <a:alpha val="100000"/>
                  <a:alpha val="0"/>
                </a:srgbClr>
              </a:clrTo>
            </a:clrChange>
          </a:blip>
          <a:stretch>
            <a:fillRect/>
          </a:stretch>
        </p:blipFill>
        <p:spPr>
          <a:xfrm>
            <a:off x="7254240" y="2169795"/>
            <a:ext cx="4448175" cy="27266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FIRST EVER COMPANY</a:t>
            </a:r>
          </a:p>
        </p:txBody>
      </p:sp>
      <p:pic>
        <p:nvPicPr>
          <p:cNvPr id="10" name="Content Placeholder 9" descr="m8bLa1q6_400x400"/>
          <p:cNvPicPr>
            <a:picLocks noGrp="1" noChangeAspect="1"/>
          </p:cNvPicPr>
          <p:nvPr>
            <p:ph sz="half" idx="2"/>
          </p:nvPr>
        </p:nvPicPr>
        <p:blipFill>
          <a:blip r:embed="rId3"/>
          <a:stretch>
            <a:fillRect/>
          </a:stretch>
        </p:blipFill>
        <p:spPr>
          <a:xfrm>
            <a:off x="342900" y="1059180"/>
            <a:ext cx="1638935" cy="1638935"/>
          </a:xfrm>
          <a:prstGeom prst="rect">
            <a:avLst/>
          </a:prstGeom>
        </p:spPr>
      </p:pic>
      <p:grpSp>
        <p:nvGrpSpPr>
          <p:cNvPr id="8" name="Group 7"/>
          <p:cNvGrpSpPr/>
          <p:nvPr/>
        </p:nvGrpSpPr>
        <p:grpSpPr>
          <a:xfrm>
            <a:off x="1925955" y="963930"/>
            <a:ext cx="9850120" cy="1582420"/>
            <a:chOff x="3033" y="1714"/>
            <a:chExt cx="7920" cy="2492"/>
          </a:xfrm>
        </p:grpSpPr>
        <p:sp>
          <p:nvSpPr>
            <p:cNvPr id="9" name="Text Box 8"/>
            <p:cNvSpPr txBox="1"/>
            <p:nvPr/>
          </p:nvSpPr>
          <p:spPr>
            <a:xfrm>
              <a:off x="3140" y="1871"/>
              <a:ext cx="7685" cy="1890"/>
            </a:xfrm>
            <a:prstGeom prst="rect">
              <a:avLst/>
            </a:prstGeom>
            <a:noFill/>
          </p:spPr>
          <p:txBody>
            <a:bodyPr wrap="square" rtlCol="0">
              <a:spAutoFit/>
            </a:bodyPr>
            <a:lstStyle/>
            <a:p>
              <a:pPr algn="l"/>
              <a:r>
                <a:rPr lang="en-US" b="1" dirty="0" err="1"/>
                <a:t>Sen</a:t>
              </a:r>
              <a:r>
                <a:rPr lang="en-US" b="1" dirty="0" err="1">
                  <a:solidFill>
                    <a:srgbClr val="FF0000"/>
                  </a:solidFill>
                </a:rPr>
                <a:t>z</a:t>
              </a:r>
              <a:r>
                <a:rPr lang="en-US" b="1" dirty="0" err="1"/>
                <a:t>ing</a:t>
              </a:r>
              <a:r>
                <a:rPr lang="en-US" b="1" dirty="0"/>
                <a:t> is the First Blue Chip Company to Introduce Real-Time AI For Entity Resolution.  Jeff Jonas and team developed a vision to revolutionize entity resolution. </a:t>
              </a:r>
            </a:p>
          </p:txBody>
        </p:sp>
        <p:sp>
          <p:nvSpPr>
            <p:cNvPr id="14" name="Rectangle 13"/>
            <p:cNvSpPr/>
            <p:nvPr/>
          </p:nvSpPr>
          <p:spPr>
            <a:xfrm>
              <a:off x="3033" y="1714"/>
              <a:ext cx="7920" cy="2492"/>
            </a:xfrm>
            <a:prstGeom prst="rect">
              <a:avLst/>
            </a:prstGeom>
            <a:noFill/>
            <a:ln w="571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42265" y="4751070"/>
            <a:ext cx="11295380" cy="193421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1630" y="2792730"/>
            <a:ext cx="11434445" cy="186309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0" y="-12065"/>
            <a:ext cx="12188825" cy="6918325"/>
          </a:xfrm>
          <a:prstGeom prst="rect">
            <a:avLst/>
          </a:prstGeom>
          <a:blipFill rotWithShape="1">
            <a:blip r:embed="rId3">
              <a:alphaModFix amt="2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3"/>
          <p:cNvSpPr>
            <a:spLocks noGrp="1"/>
          </p:cNvSpPr>
          <p:nvPr/>
        </p:nvSpPr>
        <p:spPr>
          <a:xfrm>
            <a:off x="433705" y="1443990"/>
            <a:ext cx="6146165" cy="3970655"/>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pPr algn="ctr"/>
            <a:r>
              <a:rPr lang="en-US" sz="11500" b="1" dirty="0" smtClean="0">
                <a:ln w="10160">
                  <a:solidFill>
                    <a:schemeClr val="tx2">
                      <a:lumMod val="50000"/>
                    </a:schemeClr>
                  </a:solidFill>
                  <a:prstDash val="solid"/>
                </a:ln>
                <a:solidFill>
                  <a:srgbClr val="FFFFFF"/>
                </a:solidFill>
                <a:effectLst>
                  <a:outerShdw blurRad="38100" dist="22860" dir="5400000" algn="tl" rotWithShape="0">
                    <a:srgbClr val="000000">
                      <a:alpha val="30000"/>
                    </a:srgbClr>
                  </a:outerShdw>
                </a:effectLst>
                <a:latin typeface="Berlin Sans FB Demi" panose="020E0802020502020306" charset="0"/>
                <a:cs typeface="Berlin Sans FB Demi" panose="020E0802020502020306"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0" y="-367030"/>
            <a:ext cx="12188190" cy="1177290"/>
            <a:chOff x="0" y="-578"/>
            <a:chExt cx="19194" cy="1854"/>
          </a:xfrm>
        </p:grpSpPr>
        <p:sp>
          <p:nvSpPr>
            <p:cNvPr id="4" name="Rectangle 3"/>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ENTITY RESOLUTION</a:t>
            </a:r>
          </a:p>
        </p:txBody>
      </p:sp>
      <p:sp>
        <p:nvSpPr>
          <p:cNvPr id="71" name="Text Box 70"/>
          <p:cNvSpPr txBox="1"/>
          <p:nvPr/>
        </p:nvSpPr>
        <p:spPr>
          <a:xfrm>
            <a:off x="455612" y="810260"/>
            <a:ext cx="11152505" cy="5262245"/>
          </a:xfrm>
          <a:prstGeom prst="rect">
            <a:avLst/>
          </a:prstGeom>
          <a:noFill/>
        </p:spPr>
        <p:txBody>
          <a:bodyPr wrap="square" rtlCol="0">
            <a:spAutoFit/>
          </a:bodyPr>
          <a:lstStyle/>
          <a:p>
            <a:r>
              <a:rPr lang="en-US" sz="2800" b="1"/>
              <a:t>Problem of identifying and linking/grouping different manifestations of the same real world object.</a:t>
            </a:r>
          </a:p>
          <a:p>
            <a:endParaRPr lang="en-US" sz="2800" b="1"/>
          </a:p>
          <a:p>
            <a:r>
              <a:rPr lang="en-US" sz="2800" b="1"/>
              <a:t>Examples of manifestations and objects:</a:t>
            </a:r>
          </a:p>
          <a:p>
            <a:r>
              <a:rPr lang="en-US" sz="2800" b="1"/>
              <a:t>      • Different ways of addressing (names, Email addresses, FaceBook</a:t>
            </a:r>
          </a:p>
          <a:p>
            <a:r>
              <a:rPr lang="en-US" sz="2800" b="1"/>
              <a:t>         accounts) the same person in text.</a:t>
            </a:r>
          </a:p>
          <a:p>
            <a:r>
              <a:rPr lang="en-US" sz="2800" b="1"/>
              <a:t>      • Web pages with differing descriptions of the same business.</a:t>
            </a:r>
          </a:p>
          <a:p>
            <a:r>
              <a:rPr lang="en-US" sz="2800" b="1"/>
              <a:t>      • Different photos of the same object.</a:t>
            </a:r>
          </a:p>
          <a:p>
            <a:endParaRPr lang="en-US" sz="2800" b="1"/>
          </a:p>
          <a:p>
            <a:r>
              <a:rPr lang="en-US" sz="2800" b="1"/>
              <a:t>This clearly has many applications, particularly Linking Census Records, public health data, web search, comparison shopping, law enforcement, and more.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TRADITIONAL CHALLENGES IN ER</a:t>
            </a:r>
          </a:p>
        </p:txBody>
      </p:sp>
      <p:sp>
        <p:nvSpPr>
          <p:cNvPr id="71" name="Text Box 70"/>
          <p:cNvSpPr txBox="1"/>
          <p:nvPr/>
        </p:nvSpPr>
        <p:spPr>
          <a:xfrm>
            <a:off x="548640" y="1130300"/>
            <a:ext cx="6567805" cy="2676525"/>
          </a:xfrm>
          <a:prstGeom prst="rect">
            <a:avLst/>
          </a:prstGeom>
          <a:noFill/>
        </p:spPr>
        <p:txBody>
          <a:bodyPr wrap="square" rtlCol="0">
            <a:spAutoFit/>
          </a:bodyPr>
          <a:lstStyle/>
          <a:p>
            <a:r>
              <a:rPr lang="en-US" sz="2800" b="1"/>
              <a:t>• Name/Attribute ambiguity</a:t>
            </a:r>
          </a:p>
          <a:p>
            <a:r>
              <a:rPr lang="en-US" sz="2800" b="1"/>
              <a:t>• Errors due to data entry</a:t>
            </a:r>
          </a:p>
          <a:p>
            <a:r>
              <a:rPr lang="en-US" sz="2800" b="1"/>
              <a:t>• Missing Values</a:t>
            </a:r>
          </a:p>
          <a:p>
            <a:r>
              <a:rPr lang="en-US" sz="2800" b="1"/>
              <a:t>• Changing Attributes</a:t>
            </a:r>
          </a:p>
          <a:p>
            <a:r>
              <a:rPr lang="en-US" sz="2800" b="1"/>
              <a:t>• Data formatting</a:t>
            </a:r>
          </a:p>
          <a:p>
            <a:r>
              <a:rPr lang="en-US" sz="2800" b="1"/>
              <a:t>• Abbreviations / Data Truncation</a:t>
            </a:r>
          </a:p>
        </p:txBody>
      </p:sp>
      <p:pic>
        <p:nvPicPr>
          <p:cNvPr id="2" name="Content Placeholder 1"/>
          <p:cNvPicPr>
            <a:picLocks noGrp="1" noChangeAspect="1"/>
          </p:cNvPicPr>
          <p:nvPr>
            <p:ph sz="half" idx="1"/>
          </p:nvPr>
        </p:nvPicPr>
        <p:blipFill>
          <a:blip r:embed="rId3"/>
          <a:stretch>
            <a:fillRect/>
          </a:stretch>
        </p:blipFill>
        <p:spPr>
          <a:xfrm>
            <a:off x="4330700" y="4208145"/>
            <a:ext cx="3862070" cy="2204085"/>
          </a:xfrm>
          <a:prstGeom prst="rect">
            <a:avLst/>
          </a:prstGeom>
          <a:ln w="28575" cmpd="sng">
            <a:noFill/>
            <a:prstDash val="solid"/>
          </a:ln>
        </p:spPr>
      </p:pic>
      <p:pic>
        <p:nvPicPr>
          <p:cNvPr id="5" name="Content Placeholder 4"/>
          <p:cNvPicPr>
            <a:picLocks noGrp="1" noChangeAspect="1"/>
          </p:cNvPicPr>
          <p:nvPr>
            <p:ph sz="half" idx="2"/>
          </p:nvPr>
        </p:nvPicPr>
        <p:blipFill>
          <a:blip r:embed="rId4"/>
          <a:stretch>
            <a:fillRect/>
          </a:stretch>
        </p:blipFill>
        <p:spPr>
          <a:xfrm>
            <a:off x="716915" y="4208145"/>
            <a:ext cx="3347085" cy="2203450"/>
          </a:xfrm>
          <a:prstGeom prst="rect">
            <a:avLst/>
          </a:prstGeom>
          <a:ln w="28575" cmpd="sng">
            <a:solidFill>
              <a:schemeClr val="tx1"/>
            </a:solidFill>
            <a:prstDash val="solid"/>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774" y="975395"/>
            <a:ext cx="5240171" cy="298633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4174" y="4343400"/>
            <a:ext cx="3462536" cy="17879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9525"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BIG DATA CHALLENGES IN ER</a:t>
            </a:r>
          </a:p>
        </p:txBody>
      </p:sp>
      <p:sp>
        <p:nvSpPr>
          <p:cNvPr id="12" name="Text Box 11"/>
          <p:cNvSpPr txBox="1"/>
          <p:nvPr/>
        </p:nvSpPr>
        <p:spPr>
          <a:xfrm>
            <a:off x="548640" y="901700"/>
            <a:ext cx="11228070" cy="2676525"/>
          </a:xfrm>
          <a:prstGeom prst="rect">
            <a:avLst/>
          </a:prstGeom>
          <a:noFill/>
        </p:spPr>
        <p:txBody>
          <a:bodyPr wrap="square" rtlCol="0">
            <a:spAutoFit/>
          </a:bodyPr>
          <a:lstStyle/>
          <a:p>
            <a:r>
              <a:rPr lang="en-US" sz="2800" b="1" dirty="0"/>
              <a:t>• Larger and more Datasets Need efficient parallel techniques</a:t>
            </a:r>
          </a:p>
          <a:p>
            <a:r>
              <a:rPr lang="en-US" sz="2800" b="1" dirty="0"/>
              <a:t>• Unstructured, Unclean and Incomplete data. Diverse data types.</a:t>
            </a:r>
          </a:p>
          <a:p>
            <a:r>
              <a:rPr lang="en-US" sz="2800" b="1" dirty="0"/>
              <a:t>• Need to infer relationships in addition to “equality”</a:t>
            </a:r>
          </a:p>
          <a:p>
            <a:r>
              <a:rPr lang="en-US" sz="2800" b="1" dirty="0"/>
              <a:t>• Deal with structure of entities (Are Walmart and Walmart Pharmacy the same?)</a:t>
            </a:r>
          </a:p>
          <a:p>
            <a:endParaRPr lang="en-US" sz="2800" b="1" dirty="0"/>
          </a:p>
        </p:txBody>
      </p:sp>
      <p:pic>
        <p:nvPicPr>
          <p:cNvPr id="15" name="Content Placeholder 14"/>
          <p:cNvPicPr>
            <a:picLocks noGrp="1" noChangeAspect="1"/>
          </p:cNvPicPr>
          <p:nvPr>
            <p:ph idx="1"/>
          </p:nvPr>
        </p:nvPicPr>
        <p:blipFill>
          <a:blip r:embed="rId3"/>
          <a:stretch>
            <a:fillRect/>
          </a:stretch>
        </p:blipFill>
        <p:spPr>
          <a:xfrm>
            <a:off x="2360612" y="3011843"/>
            <a:ext cx="7843838" cy="35559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TASKS IN ENTITY RESOLUTION</a:t>
            </a:r>
          </a:p>
        </p:txBody>
      </p:sp>
      <p:sp>
        <p:nvSpPr>
          <p:cNvPr id="12" name="Text Box 11"/>
          <p:cNvSpPr txBox="1"/>
          <p:nvPr/>
        </p:nvSpPr>
        <p:spPr>
          <a:xfrm>
            <a:off x="303212" y="820103"/>
            <a:ext cx="6400800" cy="6555641"/>
          </a:xfrm>
          <a:prstGeom prst="rect">
            <a:avLst/>
          </a:prstGeom>
          <a:noFill/>
        </p:spPr>
        <p:txBody>
          <a:bodyPr wrap="square" rtlCol="0">
            <a:spAutoFit/>
          </a:bodyPr>
          <a:lstStyle/>
          <a:p>
            <a:r>
              <a:rPr lang="en-US" sz="2800" b="1" dirty="0"/>
              <a:t>There exists in the real world entities, and in the digital world, records and mentions of those entities. The records and mentions may take many forms, but they all refer to only a single real world entity. </a:t>
            </a:r>
          </a:p>
          <a:p>
            <a:endParaRPr lang="en-US" sz="2800" b="1" dirty="0"/>
          </a:p>
          <a:p>
            <a:r>
              <a:rPr lang="en-US" sz="2800" b="1" dirty="0"/>
              <a:t>We can therefore discuss the ER problem as one involving matching record pairs corresponding to the same entity, and as a graph of related records/mentions to related entities.</a:t>
            </a:r>
          </a:p>
          <a:p>
            <a:endParaRPr lang="en-US" sz="2800" b="1" dirty="0"/>
          </a:p>
        </p:txBody>
      </p:sp>
      <p:pic>
        <p:nvPicPr>
          <p:cNvPr id="4" name="Content Placeholder 3"/>
          <p:cNvPicPr>
            <a:picLocks noGrp="1" noChangeAspect="1"/>
          </p:cNvPicPr>
          <p:nvPr>
            <p:ph sz="half" idx="1"/>
          </p:nvPr>
        </p:nvPicPr>
        <p:blipFill>
          <a:blip r:embed="rId3"/>
          <a:stretch>
            <a:fillRect/>
          </a:stretch>
        </p:blipFill>
        <p:spPr>
          <a:xfrm>
            <a:off x="6943725" y="986155"/>
            <a:ext cx="4898390" cy="2578100"/>
          </a:xfrm>
          <a:prstGeom prst="rect">
            <a:avLst/>
          </a:prstGeom>
          <a:ln>
            <a:solidFill>
              <a:schemeClr val="accent1"/>
            </a:solidFill>
          </a:ln>
        </p:spPr>
      </p:pic>
      <p:pic>
        <p:nvPicPr>
          <p:cNvPr id="6" name="Content Placeholder 5"/>
          <p:cNvPicPr>
            <a:picLocks noGrp="1" noChangeAspect="1"/>
          </p:cNvPicPr>
          <p:nvPr>
            <p:ph sz="half" idx="2"/>
          </p:nvPr>
        </p:nvPicPr>
        <p:blipFill>
          <a:blip r:embed="rId4"/>
          <a:stretch>
            <a:fillRect/>
          </a:stretch>
        </p:blipFill>
        <p:spPr>
          <a:xfrm>
            <a:off x="6943725" y="3820795"/>
            <a:ext cx="4899025" cy="248729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THE GOAL</a:t>
            </a:r>
          </a:p>
        </p:txBody>
      </p:sp>
      <p:sp>
        <p:nvSpPr>
          <p:cNvPr id="12" name="Text Box 11"/>
          <p:cNvSpPr txBox="1"/>
          <p:nvPr/>
        </p:nvSpPr>
        <p:spPr>
          <a:xfrm>
            <a:off x="548640" y="901700"/>
            <a:ext cx="6019165" cy="5692775"/>
          </a:xfrm>
          <a:prstGeom prst="rect">
            <a:avLst/>
          </a:prstGeom>
          <a:noFill/>
        </p:spPr>
        <p:txBody>
          <a:bodyPr wrap="square" rtlCol="0">
            <a:spAutoFit/>
          </a:bodyPr>
          <a:lstStyle/>
          <a:p>
            <a:r>
              <a:rPr lang="en-US" sz="2800" b="1"/>
              <a:t>The goal is to construct, for a pair of records, a “Comparison Matrix” of similarity scores of each component attribute.</a:t>
            </a:r>
          </a:p>
          <a:p>
            <a:r>
              <a:rPr lang="en-US" sz="2800" b="1"/>
              <a:t> Similarity scores can simply be Boolean (match or non-match) or they can be real values with distance functions.</a:t>
            </a:r>
          </a:p>
          <a:p>
            <a:r>
              <a:rPr lang="en-US" sz="2800" b="1"/>
              <a:t>After we have constructed a vector of component-wise similarities for a pair of records, we must compute the probability that the pair of records is a match.</a:t>
            </a:r>
          </a:p>
        </p:txBody>
      </p:sp>
      <p:pic>
        <p:nvPicPr>
          <p:cNvPr id="8" name="Content Placeholder 7" descr="MATRIX"/>
          <p:cNvPicPr>
            <a:picLocks noGrp="1" noChangeAspect="1"/>
          </p:cNvPicPr>
          <p:nvPr>
            <p:ph sz="half" idx="1"/>
          </p:nvPr>
        </p:nvPicPr>
        <p:blipFill>
          <a:blip r:embed="rId3"/>
          <a:stretch>
            <a:fillRect/>
          </a:stretch>
        </p:blipFill>
        <p:spPr>
          <a:xfrm>
            <a:off x="6567170" y="986155"/>
            <a:ext cx="5209540" cy="3816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930551" y="5030198"/>
            <a:ext cx="938956" cy="890224"/>
            <a:chOff x="4575937" y="4241647"/>
            <a:chExt cx="605674" cy="574240"/>
          </a:xfrm>
          <a:solidFill>
            <a:schemeClr val="accent1"/>
          </a:solidFill>
        </p:grpSpPr>
        <p:sp>
          <p:nvSpPr>
            <p:cNvPr id="57" name="Freeform 15"/>
            <p:cNvSpPr/>
            <p:nvPr/>
          </p:nvSpPr>
          <p:spPr bwMode="auto">
            <a:xfrm>
              <a:off x="4770575" y="4241647"/>
              <a:ext cx="216398" cy="78580"/>
            </a:xfrm>
            <a:custGeom>
              <a:avLst/>
              <a:gdLst>
                <a:gd name="T0" fmla="*/ 164 w 358"/>
                <a:gd name="T1" fmla="*/ 0 h 130"/>
                <a:gd name="T2" fmla="*/ 193 w 358"/>
                <a:gd name="T3" fmla="*/ 0 h 130"/>
                <a:gd name="T4" fmla="*/ 222 w 358"/>
                <a:gd name="T5" fmla="*/ 4 h 130"/>
                <a:gd name="T6" fmla="*/ 251 w 358"/>
                <a:gd name="T7" fmla="*/ 13 h 130"/>
                <a:gd name="T8" fmla="*/ 277 w 358"/>
                <a:gd name="T9" fmla="*/ 25 h 130"/>
                <a:gd name="T10" fmla="*/ 301 w 358"/>
                <a:gd name="T11" fmla="*/ 41 h 130"/>
                <a:gd name="T12" fmla="*/ 324 w 358"/>
                <a:gd name="T13" fmla="*/ 61 h 130"/>
                <a:gd name="T14" fmla="*/ 342 w 358"/>
                <a:gd name="T15" fmla="*/ 85 h 130"/>
                <a:gd name="T16" fmla="*/ 356 w 358"/>
                <a:gd name="T17" fmla="*/ 114 h 130"/>
                <a:gd name="T18" fmla="*/ 358 w 358"/>
                <a:gd name="T19" fmla="*/ 118 h 130"/>
                <a:gd name="T20" fmla="*/ 358 w 358"/>
                <a:gd name="T21" fmla="*/ 121 h 130"/>
                <a:gd name="T22" fmla="*/ 355 w 358"/>
                <a:gd name="T23" fmla="*/ 125 h 130"/>
                <a:gd name="T24" fmla="*/ 353 w 358"/>
                <a:gd name="T25" fmla="*/ 128 h 130"/>
                <a:gd name="T26" fmla="*/ 349 w 358"/>
                <a:gd name="T27" fmla="*/ 129 h 130"/>
                <a:gd name="T28" fmla="*/ 346 w 358"/>
                <a:gd name="T29" fmla="*/ 130 h 130"/>
                <a:gd name="T30" fmla="*/ 291 w 358"/>
                <a:gd name="T31" fmla="*/ 130 h 130"/>
                <a:gd name="T32" fmla="*/ 287 w 358"/>
                <a:gd name="T33" fmla="*/ 129 h 130"/>
                <a:gd name="T34" fmla="*/ 283 w 358"/>
                <a:gd name="T35" fmla="*/ 127 h 130"/>
                <a:gd name="T36" fmla="*/ 280 w 358"/>
                <a:gd name="T37" fmla="*/ 125 h 130"/>
                <a:gd name="T38" fmla="*/ 265 w 358"/>
                <a:gd name="T39" fmla="*/ 104 h 130"/>
                <a:gd name="T40" fmla="*/ 246 w 358"/>
                <a:gd name="T41" fmla="*/ 89 h 130"/>
                <a:gd name="T42" fmla="*/ 225 w 358"/>
                <a:gd name="T43" fmla="*/ 78 h 130"/>
                <a:gd name="T44" fmla="*/ 203 w 358"/>
                <a:gd name="T45" fmla="*/ 71 h 130"/>
                <a:gd name="T46" fmla="*/ 179 w 358"/>
                <a:gd name="T47" fmla="*/ 69 h 130"/>
                <a:gd name="T48" fmla="*/ 155 w 358"/>
                <a:gd name="T49" fmla="*/ 71 h 130"/>
                <a:gd name="T50" fmla="*/ 132 w 358"/>
                <a:gd name="T51" fmla="*/ 78 h 130"/>
                <a:gd name="T52" fmla="*/ 111 w 358"/>
                <a:gd name="T53" fmla="*/ 89 h 130"/>
                <a:gd name="T54" fmla="*/ 93 w 358"/>
                <a:gd name="T55" fmla="*/ 104 h 130"/>
                <a:gd name="T56" fmla="*/ 77 w 358"/>
                <a:gd name="T57" fmla="*/ 125 h 130"/>
                <a:gd name="T58" fmla="*/ 74 w 358"/>
                <a:gd name="T59" fmla="*/ 127 h 130"/>
                <a:gd name="T60" fmla="*/ 71 w 358"/>
                <a:gd name="T61" fmla="*/ 129 h 130"/>
                <a:gd name="T62" fmla="*/ 67 w 358"/>
                <a:gd name="T63" fmla="*/ 130 h 130"/>
                <a:gd name="T64" fmla="*/ 12 w 358"/>
                <a:gd name="T65" fmla="*/ 130 h 130"/>
                <a:gd name="T66" fmla="*/ 8 w 358"/>
                <a:gd name="T67" fmla="*/ 129 h 130"/>
                <a:gd name="T68" fmla="*/ 5 w 358"/>
                <a:gd name="T69" fmla="*/ 128 h 130"/>
                <a:gd name="T70" fmla="*/ 2 w 358"/>
                <a:gd name="T71" fmla="*/ 125 h 130"/>
                <a:gd name="T72" fmla="*/ 0 w 358"/>
                <a:gd name="T73" fmla="*/ 121 h 130"/>
                <a:gd name="T74" fmla="*/ 0 w 358"/>
                <a:gd name="T75" fmla="*/ 118 h 130"/>
                <a:gd name="T76" fmla="*/ 1 w 358"/>
                <a:gd name="T77" fmla="*/ 114 h 130"/>
                <a:gd name="T78" fmla="*/ 16 w 358"/>
                <a:gd name="T79" fmla="*/ 85 h 130"/>
                <a:gd name="T80" fmla="*/ 34 w 358"/>
                <a:gd name="T81" fmla="*/ 61 h 130"/>
                <a:gd name="T82" fmla="*/ 56 w 358"/>
                <a:gd name="T83" fmla="*/ 41 h 130"/>
                <a:gd name="T84" fmla="*/ 81 w 358"/>
                <a:gd name="T85" fmla="*/ 25 h 130"/>
                <a:gd name="T86" fmla="*/ 107 w 358"/>
                <a:gd name="T87" fmla="*/ 13 h 130"/>
                <a:gd name="T88" fmla="*/ 135 w 358"/>
                <a:gd name="T89" fmla="*/ 4 h 130"/>
                <a:gd name="T90" fmla="*/ 164 w 358"/>
                <a:gd name="T9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130">
                  <a:moveTo>
                    <a:pt x="164" y="0"/>
                  </a:moveTo>
                  <a:lnTo>
                    <a:pt x="193" y="0"/>
                  </a:lnTo>
                  <a:lnTo>
                    <a:pt x="222" y="4"/>
                  </a:lnTo>
                  <a:lnTo>
                    <a:pt x="251" y="13"/>
                  </a:lnTo>
                  <a:lnTo>
                    <a:pt x="277" y="25"/>
                  </a:lnTo>
                  <a:lnTo>
                    <a:pt x="301" y="41"/>
                  </a:lnTo>
                  <a:lnTo>
                    <a:pt x="324" y="61"/>
                  </a:lnTo>
                  <a:lnTo>
                    <a:pt x="342" y="85"/>
                  </a:lnTo>
                  <a:lnTo>
                    <a:pt x="356" y="114"/>
                  </a:lnTo>
                  <a:lnTo>
                    <a:pt x="358" y="118"/>
                  </a:lnTo>
                  <a:lnTo>
                    <a:pt x="358" y="121"/>
                  </a:lnTo>
                  <a:lnTo>
                    <a:pt x="355" y="125"/>
                  </a:lnTo>
                  <a:lnTo>
                    <a:pt x="353" y="128"/>
                  </a:lnTo>
                  <a:lnTo>
                    <a:pt x="349" y="129"/>
                  </a:lnTo>
                  <a:lnTo>
                    <a:pt x="346" y="130"/>
                  </a:lnTo>
                  <a:lnTo>
                    <a:pt x="291" y="130"/>
                  </a:lnTo>
                  <a:lnTo>
                    <a:pt x="287" y="129"/>
                  </a:lnTo>
                  <a:lnTo>
                    <a:pt x="283" y="127"/>
                  </a:lnTo>
                  <a:lnTo>
                    <a:pt x="280" y="125"/>
                  </a:lnTo>
                  <a:lnTo>
                    <a:pt x="265" y="104"/>
                  </a:lnTo>
                  <a:lnTo>
                    <a:pt x="246" y="89"/>
                  </a:lnTo>
                  <a:lnTo>
                    <a:pt x="225" y="78"/>
                  </a:lnTo>
                  <a:lnTo>
                    <a:pt x="203" y="71"/>
                  </a:lnTo>
                  <a:lnTo>
                    <a:pt x="179" y="69"/>
                  </a:lnTo>
                  <a:lnTo>
                    <a:pt x="155" y="71"/>
                  </a:lnTo>
                  <a:lnTo>
                    <a:pt x="132" y="78"/>
                  </a:lnTo>
                  <a:lnTo>
                    <a:pt x="111" y="89"/>
                  </a:lnTo>
                  <a:lnTo>
                    <a:pt x="93" y="104"/>
                  </a:lnTo>
                  <a:lnTo>
                    <a:pt x="77" y="125"/>
                  </a:lnTo>
                  <a:lnTo>
                    <a:pt x="74" y="127"/>
                  </a:lnTo>
                  <a:lnTo>
                    <a:pt x="71" y="129"/>
                  </a:lnTo>
                  <a:lnTo>
                    <a:pt x="67" y="130"/>
                  </a:lnTo>
                  <a:lnTo>
                    <a:pt x="12" y="130"/>
                  </a:lnTo>
                  <a:lnTo>
                    <a:pt x="8" y="129"/>
                  </a:lnTo>
                  <a:lnTo>
                    <a:pt x="5" y="128"/>
                  </a:lnTo>
                  <a:lnTo>
                    <a:pt x="2" y="125"/>
                  </a:lnTo>
                  <a:lnTo>
                    <a:pt x="0" y="121"/>
                  </a:lnTo>
                  <a:lnTo>
                    <a:pt x="0" y="118"/>
                  </a:lnTo>
                  <a:lnTo>
                    <a:pt x="1" y="114"/>
                  </a:lnTo>
                  <a:lnTo>
                    <a:pt x="16" y="85"/>
                  </a:lnTo>
                  <a:lnTo>
                    <a:pt x="34" y="61"/>
                  </a:lnTo>
                  <a:lnTo>
                    <a:pt x="56" y="41"/>
                  </a:lnTo>
                  <a:lnTo>
                    <a:pt x="81" y="25"/>
                  </a:lnTo>
                  <a:lnTo>
                    <a:pt x="107" y="13"/>
                  </a:lnTo>
                  <a:lnTo>
                    <a:pt x="135" y="4"/>
                  </a:lnTo>
                  <a:lnTo>
                    <a:pt x="164"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8" name="Freeform 16"/>
            <p:cNvSpPr/>
            <p:nvPr/>
          </p:nvSpPr>
          <p:spPr bwMode="auto">
            <a:xfrm>
              <a:off x="4575937" y="4341383"/>
              <a:ext cx="605674" cy="242994"/>
            </a:xfrm>
            <a:custGeom>
              <a:avLst/>
              <a:gdLst>
                <a:gd name="T0" fmla="*/ 94 w 1002"/>
                <a:gd name="T1" fmla="*/ 0 h 402"/>
                <a:gd name="T2" fmla="*/ 908 w 1002"/>
                <a:gd name="T3" fmla="*/ 0 h 402"/>
                <a:gd name="T4" fmla="*/ 933 w 1002"/>
                <a:gd name="T5" fmla="*/ 3 h 402"/>
                <a:gd name="T6" fmla="*/ 955 w 1002"/>
                <a:gd name="T7" fmla="*/ 12 h 402"/>
                <a:gd name="T8" fmla="*/ 975 w 1002"/>
                <a:gd name="T9" fmla="*/ 26 h 402"/>
                <a:gd name="T10" fmla="*/ 989 w 1002"/>
                <a:gd name="T11" fmla="*/ 44 h 402"/>
                <a:gd name="T12" fmla="*/ 999 w 1002"/>
                <a:gd name="T13" fmla="*/ 66 h 402"/>
                <a:gd name="T14" fmla="*/ 1002 w 1002"/>
                <a:gd name="T15" fmla="*/ 89 h 402"/>
                <a:gd name="T16" fmla="*/ 1002 w 1002"/>
                <a:gd name="T17" fmla="*/ 306 h 402"/>
                <a:gd name="T18" fmla="*/ 607 w 1002"/>
                <a:gd name="T19" fmla="*/ 402 h 402"/>
                <a:gd name="T20" fmla="*/ 603 w 1002"/>
                <a:gd name="T21" fmla="*/ 402 h 402"/>
                <a:gd name="T22" fmla="*/ 599 w 1002"/>
                <a:gd name="T23" fmla="*/ 402 h 402"/>
                <a:gd name="T24" fmla="*/ 596 w 1002"/>
                <a:gd name="T25" fmla="*/ 400 h 402"/>
                <a:gd name="T26" fmla="*/ 594 w 1002"/>
                <a:gd name="T27" fmla="*/ 398 h 402"/>
                <a:gd name="T28" fmla="*/ 592 w 1002"/>
                <a:gd name="T29" fmla="*/ 394 h 402"/>
                <a:gd name="T30" fmla="*/ 591 w 1002"/>
                <a:gd name="T31" fmla="*/ 391 h 402"/>
                <a:gd name="T32" fmla="*/ 591 w 1002"/>
                <a:gd name="T33" fmla="*/ 332 h 402"/>
                <a:gd name="T34" fmla="*/ 589 w 1002"/>
                <a:gd name="T35" fmla="*/ 324 h 402"/>
                <a:gd name="T36" fmla="*/ 583 w 1002"/>
                <a:gd name="T37" fmla="*/ 318 h 402"/>
                <a:gd name="T38" fmla="*/ 573 w 1002"/>
                <a:gd name="T39" fmla="*/ 315 h 402"/>
                <a:gd name="T40" fmla="*/ 428 w 1002"/>
                <a:gd name="T41" fmla="*/ 315 h 402"/>
                <a:gd name="T42" fmla="*/ 419 w 1002"/>
                <a:gd name="T43" fmla="*/ 318 h 402"/>
                <a:gd name="T44" fmla="*/ 413 w 1002"/>
                <a:gd name="T45" fmla="*/ 324 h 402"/>
                <a:gd name="T46" fmla="*/ 411 w 1002"/>
                <a:gd name="T47" fmla="*/ 332 h 402"/>
                <a:gd name="T48" fmla="*/ 411 w 1002"/>
                <a:gd name="T49" fmla="*/ 391 h 402"/>
                <a:gd name="T50" fmla="*/ 409 w 1002"/>
                <a:gd name="T51" fmla="*/ 394 h 402"/>
                <a:gd name="T52" fmla="*/ 408 w 1002"/>
                <a:gd name="T53" fmla="*/ 398 h 402"/>
                <a:gd name="T54" fmla="*/ 405 w 1002"/>
                <a:gd name="T55" fmla="*/ 400 h 402"/>
                <a:gd name="T56" fmla="*/ 402 w 1002"/>
                <a:gd name="T57" fmla="*/ 402 h 402"/>
                <a:gd name="T58" fmla="*/ 399 w 1002"/>
                <a:gd name="T59" fmla="*/ 402 h 402"/>
                <a:gd name="T60" fmla="*/ 395 w 1002"/>
                <a:gd name="T61" fmla="*/ 402 h 402"/>
                <a:gd name="T62" fmla="*/ 0 w 1002"/>
                <a:gd name="T63" fmla="*/ 306 h 402"/>
                <a:gd name="T64" fmla="*/ 0 w 1002"/>
                <a:gd name="T65" fmla="*/ 89 h 402"/>
                <a:gd name="T66" fmla="*/ 3 w 1002"/>
                <a:gd name="T67" fmla="*/ 66 h 402"/>
                <a:gd name="T68" fmla="*/ 13 w 1002"/>
                <a:gd name="T69" fmla="*/ 44 h 402"/>
                <a:gd name="T70" fmla="*/ 27 w 1002"/>
                <a:gd name="T71" fmla="*/ 26 h 402"/>
                <a:gd name="T72" fmla="*/ 47 w 1002"/>
                <a:gd name="T73" fmla="*/ 12 h 402"/>
                <a:gd name="T74" fmla="*/ 69 w 1002"/>
                <a:gd name="T75" fmla="*/ 3 h 402"/>
                <a:gd name="T76" fmla="*/ 94 w 1002"/>
                <a:gd name="T7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2" h="402">
                  <a:moveTo>
                    <a:pt x="94" y="0"/>
                  </a:moveTo>
                  <a:lnTo>
                    <a:pt x="908" y="0"/>
                  </a:lnTo>
                  <a:lnTo>
                    <a:pt x="933" y="3"/>
                  </a:lnTo>
                  <a:lnTo>
                    <a:pt x="955" y="12"/>
                  </a:lnTo>
                  <a:lnTo>
                    <a:pt x="975" y="26"/>
                  </a:lnTo>
                  <a:lnTo>
                    <a:pt x="989" y="44"/>
                  </a:lnTo>
                  <a:lnTo>
                    <a:pt x="999" y="66"/>
                  </a:lnTo>
                  <a:lnTo>
                    <a:pt x="1002" y="89"/>
                  </a:lnTo>
                  <a:lnTo>
                    <a:pt x="1002" y="306"/>
                  </a:lnTo>
                  <a:lnTo>
                    <a:pt x="607" y="402"/>
                  </a:lnTo>
                  <a:lnTo>
                    <a:pt x="603" y="402"/>
                  </a:lnTo>
                  <a:lnTo>
                    <a:pt x="599" y="402"/>
                  </a:lnTo>
                  <a:lnTo>
                    <a:pt x="596" y="400"/>
                  </a:lnTo>
                  <a:lnTo>
                    <a:pt x="594" y="398"/>
                  </a:lnTo>
                  <a:lnTo>
                    <a:pt x="592" y="394"/>
                  </a:lnTo>
                  <a:lnTo>
                    <a:pt x="591" y="391"/>
                  </a:lnTo>
                  <a:lnTo>
                    <a:pt x="591" y="332"/>
                  </a:lnTo>
                  <a:lnTo>
                    <a:pt x="589" y="324"/>
                  </a:lnTo>
                  <a:lnTo>
                    <a:pt x="583" y="318"/>
                  </a:lnTo>
                  <a:lnTo>
                    <a:pt x="573" y="315"/>
                  </a:lnTo>
                  <a:lnTo>
                    <a:pt x="428" y="315"/>
                  </a:lnTo>
                  <a:lnTo>
                    <a:pt x="419" y="318"/>
                  </a:lnTo>
                  <a:lnTo>
                    <a:pt x="413" y="324"/>
                  </a:lnTo>
                  <a:lnTo>
                    <a:pt x="411" y="332"/>
                  </a:lnTo>
                  <a:lnTo>
                    <a:pt x="411" y="391"/>
                  </a:lnTo>
                  <a:lnTo>
                    <a:pt x="409" y="394"/>
                  </a:lnTo>
                  <a:lnTo>
                    <a:pt x="408" y="398"/>
                  </a:lnTo>
                  <a:lnTo>
                    <a:pt x="405" y="400"/>
                  </a:lnTo>
                  <a:lnTo>
                    <a:pt x="402" y="402"/>
                  </a:lnTo>
                  <a:lnTo>
                    <a:pt x="399" y="402"/>
                  </a:lnTo>
                  <a:lnTo>
                    <a:pt x="395" y="402"/>
                  </a:lnTo>
                  <a:lnTo>
                    <a:pt x="0" y="306"/>
                  </a:lnTo>
                  <a:lnTo>
                    <a:pt x="0" y="89"/>
                  </a:lnTo>
                  <a:lnTo>
                    <a:pt x="3" y="66"/>
                  </a:lnTo>
                  <a:lnTo>
                    <a:pt x="13" y="44"/>
                  </a:lnTo>
                  <a:lnTo>
                    <a:pt x="27" y="26"/>
                  </a:lnTo>
                  <a:lnTo>
                    <a:pt x="47" y="12"/>
                  </a:lnTo>
                  <a:lnTo>
                    <a:pt x="69" y="3"/>
                  </a:lnTo>
                  <a:lnTo>
                    <a:pt x="94"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9" name="Freeform 17"/>
            <p:cNvSpPr/>
            <p:nvPr/>
          </p:nvSpPr>
          <p:spPr bwMode="auto">
            <a:xfrm>
              <a:off x="4575937" y="4548110"/>
              <a:ext cx="605674" cy="267777"/>
            </a:xfrm>
            <a:custGeom>
              <a:avLst/>
              <a:gdLst>
                <a:gd name="T0" fmla="*/ 0 w 1002"/>
                <a:gd name="T1" fmla="*/ 0 h 443"/>
                <a:gd name="T2" fmla="*/ 401 w 1002"/>
                <a:gd name="T3" fmla="*/ 97 h 443"/>
                <a:gd name="T4" fmla="*/ 405 w 1002"/>
                <a:gd name="T5" fmla="*/ 99 h 443"/>
                <a:gd name="T6" fmla="*/ 407 w 1002"/>
                <a:gd name="T7" fmla="*/ 101 h 443"/>
                <a:gd name="T8" fmla="*/ 409 w 1002"/>
                <a:gd name="T9" fmla="*/ 105 h 443"/>
                <a:gd name="T10" fmla="*/ 411 w 1002"/>
                <a:gd name="T11" fmla="*/ 109 h 443"/>
                <a:gd name="T12" fmla="*/ 411 w 1002"/>
                <a:gd name="T13" fmla="*/ 159 h 443"/>
                <a:gd name="T14" fmla="*/ 413 w 1002"/>
                <a:gd name="T15" fmla="*/ 168 h 443"/>
                <a:gd name="T16" fmla="*/ 419 w 1002"/>
                <a:gd name="T17" fmla="*/ 174 h 443"/>
                <a:gd name="T18" fmla="*/ 428 w 1002"/>
                <a:gd name="T19" fmla="*/ 176 h 443"/>
                <a:gd name="T20" fmla="*/ 573 w 1002"/>
                <a:gd name="T21" fmla="*/ 176 h 443"/>
                <a:gd name="T22" fmla="*/ 583 w 1002"/>
                <a:gd name="T23" fmla="*/ 174 h 443"/>
                <a:gd name="T24" fmla="*/ 589 w 1002"/>
                <a:gd name="T25" fmla="*/ 168 h 443"/>
                <a:gd name="T26" fmla="*/ 591 w 1002"/>
                <a:gd name="T27" fmla="*/ 159 h 443"/>
                <a:gd name="T28" fmla="*/ 591 w 1002"/>
                <a:gd name="T29" fmla="*/ 109 h 443"/>
                <a:gd name="T30" fmla="*/ 592 w 1002"/>
                <a:gd name="T31" fmla="*/ 105 h 443"/>
                <a:gd name="T32" fmla="*/ 594 w 1002"/>
                <a:gd name="T33" fmla="*/ 101 h 443"/>
                <a:gd name="T34" fmla="*/ 597 w 1002"/>
                <a:gd name="T35" fmla="*/ 99 h 443"/>
                <a:gd name="T36" fmla="*/ 601 w 1002"/>
                <a:gd name="T37" fmla="*/ 97 h 443"/>
                <a:gd name="T38" fmla="*/ 1002 w 1002"/>
                <a:gd name="T39" fmla="*/ 0 h 443"/>
                <a:gd name="T40" fmla="*/ 1002 w 1002"/>
                <a:gd name="T41" fmla="*/ 352 h 443"/>
                <a:gd name="T42" fmla="*/ 999 w 1002"/>
                <a:gd name="T43" fmla="*/ 376 h 443"/>
                <a:gd name="T44" fmla="*/ 989 w 1002"/>
                <a:gd name="T45" fmla="*/ 398 h 443"/>
                <a:gd name="T46" fmla="*/ 975 w 1002"/>
                <a:gd name="T47" fmla="*/ 417 h 443"/>
                <a:gd name="T48" fmla="*/ 955 w 1002"/>
                <a:gd name="T49" fmla="*/ 431 h 443"/>
                <a:gd name="T50" fmla="*/ 933 w 1002"/>
                <a:gd name="T51" fmla="*/ 439 h 443"/>
                <a:gd name="T52" fmla="*/ 908 w 1002"/>
                <a:gd name="T53" fmla="*/ 443 h 443"/>
                <a:gd name="T54" fmla="*/ 94 w 1002"/>
                <a:gd name="T55" fmla="*/ 443 h 443"/>
                <a:gd name="T56" fmla="*/ 69 w 1002"/>
                <a:gd name="T57" fmla="*/ 439 h 443"/>
                <a:gd name="T58" fmla="*/ 47 w 1002"/>
                <a:gd name="T59" fmla="*/ 431 h 443"/>
                <a:gd name="T60" fmla="*/ 27 w 1002"/>
                <a:gd name="T61" fmla="*/ 417 h 443"/>
                <a:gd name="T62" fmla="*/ 13 w 1002"/>
                <a:gd name="T63" fmla="*/ 398 h 443"/>
                <a:gd name="T64" fmla="*/ 3 w 1002"/>
                <a:gd name="T65" fmla="*/ 376 h 443"/>
                <a:gd name="T66" fmla="*/ 0 w 1002"/>
                <a:gd name="T67" fmla="*/ 352 h 443"/>
                <a:gd name="T68" fmla="*/ 0 w 1002"/>
                <a:gd name="T6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2" h="443">
                  <a:moveTo>
                    <a:pt x="0" y="0"/>
                  </a:moveTo>
                  <a:lnTo>
                    <a:pt x="401" y="97"/>
                  </a:lnTo>
                  <a:lnTo>
                    <a:pt x="405" y="99"/>
                  </a:lnTo>
                  <a:lnTo>
                    <a:pt x="407" y="101"/>
                  </a:lnTo>
                  <a:lnTo>
                    <a:pt x="409" y="105"/>
                  </a:lnTo>
                  <a:lnTo>
                    <a:pt x="411" y="109"/>
                  </a:lnTo>
                  <a:lnTo>
                    <a:pt x="411" y="159"/>
                  </a:lnTo>
                  <a:lnTo>
                    <a:pt x="413" y="168"/>
                  </a:lnTo>
                  <a:lnTo>
                    <a:pt x="419" y="174"/>
                  </a:lnTo>
                  <a:lnTo>
                    <a:pt x="428" y="176"/>
                  </a:lnTo>
                  <a:lnTo>
                    <a:pt x="573" y="176"/>
                  </a:lnTo>
                  <a:lnTo>
                    <a:pt x="583" y="174"/>
                  </a:lnTo>
                  <a:lnTo>
                    <a:pt x="589" y="168"/>
                  </a:lnTo>
                  <a:lnTo>
                    <a:pt x="591" y="159"/>
                  </a:lnTo>
                  <a:lnTo>
                    <a:pt x="591" y="109"/>
                  </a:lnTo>
                  <a:lnTo>
                    <a:pt x="592" y="105"/>
                  </a:lnTo>
                  <a:lnTo>
                    <a:pt x="594" y="101"/>
                  </a:lnTo>
                  <a:lnTo>
                    <a:pt x="597" y="99"/>
                  </a:lnTo>
                  <a:lnTo>
                    <a:pt x="601" y="97"/>
                  </a:lnTo>
                  <a:lnTo>
                    <a:pt x="1002" y="0"/>
                  </a:lnTo>
                  <a:lnTo>
                    <a:pt x="1002" y="352"/>
                  </a:lnTo>
                  <a:lnTo>
                    <a:pt x="999" y="376"/>
                  </a:lnTo>
                  <a:lnTo>
                    <a:pt x="989" y="398"/>
                  </a:lnTo>
                  <a:lnTo>
                    <a:pt x="975" y="417"/>
                  </a:lnTo>
                  <a:lnTo>
                    <a:pt x="955" y="431"/>
                  </a:lnTo>
                  <a:lnTo>
                    <a:pt x="933" y="439"/>
                  </a:lnTo>
                  <a:lnTo>
                    <a:pt x="908" y="443"/>
                  </a:lnTo>
                  <a:lnTo>
                    <a:pt x="94" y="443"/>
                  </a:lnTo>
                  <a:lnTo>
                    <a:pt x="69" y="439"/>
                  </a:lnTo>
                  <a:lnTo>
                    <a:pt x="47" y="431"/>
                  </a:lnTo>
                  <a:lnTo>
                    <a:pt x="27" y="417"/>
                  </a:lnTo>
                  <a:lnTo>
                    <a:pt x="13" y="398"/>
                  </a:lnTo>
                  <a:lnTo>
                    <a:pt x="3" y="376"/>
                  </a:lnTo>
                  <a:lnTo>
                    <a:pt x="0" y="352"/>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60" name="Freeform 18"/>
            <p:cNvSpPr/>
            <p:nvPr/>
          </p:nvSpPr>
          <p:spPr bwMode="auto">
            <a:xfrm>
              <a:off x="4845528" y="4552945"/>
              <a:ext cx="65282" cy="80998"/>
            </a:xfrm>
            <a:custGeom>
              <a:avLst/>
              <a:gdLst>
                <a:gd name="T0" fmla="*/ 14 w 108"/>
                <a:gd name="T1" fmla="*/ 0 h 134"/>
                <a:gd name="T2" fmla="*/ 96 w 108"/>
                <a:gd name="T3" fmla="*/ 0 h 134"/>
                <a:gd name="T4" fmla="*/ 101 w 108"/>
                <a:gd name="T5" fmla="*/ 1 h 134"/>
                <a:gd name="T6" fmla="*/ 104 w 108"/>
                <a:gd name="T7" fmla="*/ 3 h 134"/>
                <a:gd name="T8" fmla="*/ 106 w 108"/>
                <a:gd name="T9" fmla="*/ 5 h 134"/>
                <a:gd name="T10" fmla="*/ 108 w 108"/>
                <a:gd name="T11" fmla="*/ 8 h 134"/>
                <a:gd name="T12" fmla="*/ 108 w 108"/>
                <a:gd name="T13" fmla="*/ 12 h 134"/>
                <a:gd name="T14" fmla="*/ 108 w 108"/>
                <a:gd name="T15" fmla="*/ 122 h 134"/>
                <a:gd name="T16" fmla="*/ 108 w 108"/>
                <a:gd name="T17" fmla="*/ 126 h 134"/>
                <a:gd name="T18" fmla="*/ 106 w 108"/>
                <a:gd name="T19" fmla="*/ 129 h 134"/>
                <a:gd name="T20" fmla="*/ 104 w 108"/>
                <a:gd name="T21" fmla="*/ 131 h 134"/>
                <a:gd name="T22" fmla="*/ 101 w 108"/>
                <a:gd name="T23" fmla="*/ 132 h 134"/>
                <a:gd name="T24" fmla="*/ 96 w 108"/>
                <a:gd name="T25" fmla="*/ 134 h 134"/>
                <a:gd name="T26" fmla="*/ 14 w 108"/>
                <a:gd name="T27" fmla="*/ 134 h 134"/>
                <a:gd name="T28" fmla="*/ 9 w 108"/>
                <a:gd name="T29" fmla="*/ 132 h 134"/>
                <a:gd name="T30" fmla="*/ 6 w 108"/>
                <a:gd name="T31" fmla="*/ 131 h 134"/>
                <a:gd name="T32" fmla="*/ 3 w 108"/>
                <a:gd name="T33" fmla="*/ 129 h 134"/>
                <a:gd name="T34" fmla="*/ 2 w 108"/>
                <a:gd name="T35" fmla="*/ 126 h 134"/>
                <a:gd name="T36" fmla="*/ 0 w 108"/>
                <a:gd name="T37" fmla="*/ 122 h 134"/>
                <a:gd name="T38" fmla="*/ 0 w 108"/>
                <a:gd name="T39" fmla="*/ 12 h 134"/>
                <a:gd name="T40" fmla="*/ 2 w 108"/>
                <a:gd name="T41" fmla="*/ 8 h 134"/>
                <a:gd name="T42" fmla="*/ 3 w 108"/>
                <a:gd name="T43" fmla="*/ 5 h 134"/>
                <a:gd name="T44" fmla="*/ 6 w 108"/>
                <a:gd name="T45" fmla="*/ 3 h 134"/>
                <a:gd name="T46" fmla="*/ 9 w 108"/>
                <a:gd name="T47" fmla="*/ 1 h 134"/>
                <a:gd name="T48" fmla="*/ 14 w 108"/>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34">
                  <a:moveTo>
                    <a:pt x="14" y="0"/>
                  </a:moveTo>
                  <a:lnTo>
                    <a:pt x="96" y="0"/>
                  </a:lnTo>
                  <a:lnTo>
                    <a:pt x="101" y="1"/>
                  </a:lnTo>
                  <a:lnTo>
                    <a:pt x="104" y="3"/>
                  </a:lnTo>
                  <a:lnTo>
                    <a:pt x="106" y="5"/>
                  </a:lnTo>
                  <a:lnTo>
                    <a:pt x="108" y="8"/>
                  </a:lnTo>
                  <a:lnTo>
                    <a:pt x="108" y="12"/>
                  </a:lnTo>
                  <a:lnTo>
                    <a:pt x="108" y="122"/>
                  </a:lnTo>
                  <a:lnTo>
                    <a:pt x="108" y="126"/>
                  </a:lnTo>
                  <a:lnTo>
                    <a:pt x="106" y="129"/>
                  </a:lnTo>
                  <a:lnTo>
                    <a:pt x="104" y="131"/>
                  </a:lnTo>
                  <a:lnTo>
                    <a:pt x="101" y="132"/>
                  </a:lnTo>
                  <a:lnTo>
                    <a:pt x="96" y="134"/>
                  </a:lnTo>
                  <a:lnTo>
                    <a:pt x="14" y="134"/>
                  </a:lnTo>
                  <a:lnTo>
                    <a:pt x="9" y="132"/>
                  </a:lnTo>
                  <a:lnTo>
                    <a:pt x="6" y="131"/>
                  </a:lnTo>
                  <a:lnTo>
                    <a:pt x="3" y="129"/>
                  </a:lnTo>
                  <a:lnTo>
                    <a:pt x="2" y="126"/>
                  </a:lnTo>
                  <a:lnTo>
                    <a:pt x="0" y="122"/>
                  </a:lnTo>
                  <a:lnTo>
                    <a:pt x="0" y="12"/>
                  </a:lnTo>
                  <a:lnTo>
                    <a:pt x="2" y="8"/>
                  </a:lnTo>
                  <a:lnTo>
                    <a:pt x="3" y="5"/>
                  </a:lnTo>
                  <a:lnTo>
                    <a:pt x="6" y="3"/>
                  </a:lnTo>
                  <a:lnTo>
                    <a:pt x="9" y="1"/>
                  </a:lnTo>
                  <a:lnTo>
                    <a:pt x="14"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sp>
        <p:nvSpPr>
          <p:cNvPr id="16" name="Down Arrow 15"/>
          <p:cNvSpPr/>
          <p:nvPr/>
        </p:nvSpPr>
        <p:spPr>
          <a:xfrm>
            <a:off x="10174322" y="3695135"/>
            <a:ext cx="460260" cy="451647"/>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9" name="Group 28"/>
          <p:cNvGrpSpPr/>
          <p:nvPr/>
        </p:nvGrpSpPr>
        <p:grpSpPr>
          <a:xfrm>
            <a:off x="1020067" y="1359401"/>
            <a:ext cx="2302383" cy="1944978"/>
            <a:chOff x="1020067" y="1359401"/>
            <a:chExt cx="2302383" cy="1944978"/>
          </a:xfrm>
        </p:grpSpPr>
        <p:grpSp>
          <p:nvGrpSpPr>
            <p:cNvPr id="17" name="Group 16"/>
            <p:cNvGrpSpPr/>
            <p:nvPr/>
          </p:nvGrpSpPr>
          <p:grpSpPr>
            <a:xfrm>
              <a:off x="1409623" y="2745363"/>
              <a:ext cx="800784" cy="559016"/>
              <a:chOff x="2208213" y="3494088"/>
              <a:chExt cx="1077913" cy="752475"/>
            </a:xfrm>
            <a:solidFill>
              <a:schemeClr val="accent1"/>
            </a:solidFill>
          </p:grpSpPr>
          <p:sp>
            <p:nvSpPr>
              <p:cNvPr id="18" name="Freeform 6"/>
              <p:cNvSpPr/>
              <p:nvPr/>
            </p:nvSpPr>
            <p:spPr bwMode="auto">
              <a:xfrm>
                <a:off x="2208213" y="3494088"/>
                <a:ext cx="1077913" cy="752475"/>
              </a:xfrm>
              <a:custGeom>
                <a:avLst/>
                <a:gdLst>
                  <a:gd name="T0" fmla="*/ 327 w 679"/>
                  <a:gd name="T1" fmla="*/ 4 h 474"/>
                  <a:gd name="T2" fmla="*/ 392 w 679"/>
                  <a:gd name="T3" fmla="*/ 33 h 474"/>
                  <a:gd name="T4" fmla="*/ 402 w 679"/>
                  <a:gd name="T5" fmla="*/ 36 h 474"/>
                  <a:gd name="T6" fmla="*/ 446 w 679"/>
                  <a:gd name="T7" fmla="*/ 41 h 474"/>
                  <a:gd name="T8" fmla="*/ 507 w 679"/>
                  <a:gd name="T9" fmla="*/ 71 h 474"/>
                  <a:gd name="T10" fmla="*/ 534 w 679"/>
                  <a:gd name="T11" fmla="*/ 100 h 474"/>
                  <a:gd name="T12" fmla="*/ 543 w 679"/>
                  <a:gd name="T13" fmla="*/ 104 h 474"/>
                  <a:gd name="T14" fmla="*/ 604 w 679"/>
                  <a:gd name="T15" fmla="*/ 122 h 474"/>
                  <a:gd name="T16" fmla="*/ 649 w 679"/>
                  <a:gd name="T17" fmla="*/ 163 h 474"/>
                  <a:gd name="T18" fmla="*/ 675 w 679"/>
                  <a:gd name="T19" fmla="*/ 219 h 474"/>
                  <a:gd name="T20" fmla="*/ 675 w 679"/>
                  <a:gd name="T21" fmla="*/ 286 h 474"/>
                  <a:gd name="T22" fmla="*/ 646 w 679"/>
                  <a:gd name="T23" fmla="*/ 345 h 474"/>
                  <a:gd name="T24" fmla="*/ 596 w 679"/>
                  <a:gd name="T25" fmla="*/ 384 h 474"/>
                  <a:gd name="T26" fmla="*/ 531 w 679"/>
                  <a:gd name="T27" fmla="*/ 399 h 474"/>
                  <a:gd name="T28" fmla="*/ 549 w 679"/>
                  <a:gd name="T29" fmla="*/ 339 h 474"/>
                  <a:gd name="T30" fmla="*/ 591 w 679"/>
                  <a:gd name="T31" fmla="*/ 318 h 474"/>
                  <a:gd name="T32" fmla="*/ 617 w 679"/>
                  <a:gd name="T33" fmla="*/ 277 h 474"/>
                  <a:gd name="T34" fmla="*/ 616 w 679"/>
                  <a:gd name="T35" fmla="*/ 224 h 474"/>
                  <a:gd name="T36" fmla="*/ 584 w 679"/>
                  <a:gd name="T37" fmla="*/ 178 h 474"/>
                  <a:gd name="T38" fmla="*/ 531 w 679"/>
                  <a:gd name="T39" fmla="*/ 162 h 474"/>
                  <a:gd name="T40" fmla="*/ 510 w 679"/>
                  <a:gd name="T41" fmla="*/ 160 h 474"/>
                  <a:gd name="T42" fmla="*/ 492 w 679"/>
                  <a:gd name="T43" fmla="*/ 145 h 474"/>
                  <a:gd name="T44" fmla="*/ 458 w 679"/>
                  <a:gd name="T45" fmla="*/ 109 h 474"/>
                  <a:gd name="T46" fmla="*/ 411 w 679"/>
                  <a:gd name="T47" fmla="*/ 95 h 474"/>
                  <a:gd name="T48" fmla="*/ 393 w 679"/>
                  <a:gd name="T49" fmla="*/ 97 h 474"/>
                  <a:gd name="T50" fmla="*/ 366 w 679"/>
                  <a:gd name="T51" fmla="*/ 89 h 474"/>
                  <a:gd name="T52" fmla="*/ 319 w 679"/>
                  <a:gd name="T53" fmla="*/ 62 h 474"/>
                  <a:gd name="T54" fmla="*/ 262 w 679"/>
                  <a:gd name="T55" fmla="*/ 62 h 474"/>
                  <a:gd name="T56" fmla="*/ 215 w 679"/>
                  <a:gd name="T57" fmla="*/ 91 h 474"/>
                  <a:gd name="T58" fmla="*/ 186 w 679"/>
                  <a:gd name="T59" fmla="*/ 141 h 474"/>
                  <a:gd name="T60" fmla="*/ 169 w 679"/>
                  <a:gd name="T61" fmla="*/ 160 h 474"/>
                  <a:gd name="T62" fmla="*/ 148 w 679"/>
                  <a:gd name="T63" fmla="*/ 162 h 474"/>
                  <a:gd name="T64" fmla="*/ 95 w 679"/>
                  <a:gd name="T65" fmla="*/ 178 h 474"/>
                  <a:gd name="T66" fmla="*/ 64 w 679"/>
                  <a:gd name="T67" fmla="*/ 224 h 474"/>
                  <a:gd name="T68" fmla="*/ 64 w 679"/>
                  <a:gd name="T69" fmla="*/ 280 h 474"/>
                  <a:gd name="T70" fmla="*/ 95 w 679"/>
                  <a:gd name="T71" fmla="*/ 324 h 474"/>
                  <a:gd name="T72" fmla="*/ 148 w 679"/>
                  <a:gd name="T73" fmla="*/ 342 h 474"/>
                  <a:gd name="T74" fmla="*/ 216 w 679"/>
                  <a:gd name="T75" fmla="*/ 392 h 474"/>
                  <a:gd name="T76" fmla="*/ 259 w 679"/>
                  <a:gd name="T77" fmla="*/ 303 h 474"/>
                  <a:gd name="T78" fmla="*/ 289 w 679"/>
                  <a:gd name="T79" fmla="*/ 290 h 474"/>
                  <a:gd name="T80" fmla="*/ 427 w 679"/>
                  <a:gd name="T81" fmla="*/ 260 h 474"/>
                  <a:gd name="T82" fmla="*/ 434 w 679"/>
                  <a:gd name="T83" fmla="*/ 254 h 474"/>
                  <a:gd name="T84" fmla="*/ 529 w 679"/>
                  <a:gd name="T85" fmla="*/ 253 h 474"/>
                  <a:gd name="T86" fmla="*/ 540 w 679"/>
                  <a:gd name="T87" fmla="*/ 256 h 474"/>
                  <a:gd name="T88" fmla="*/ 546 w 679"/>
                  <a:gd name="T89" fmla="*/ 265 h 474"/>
                  <a:gd name="T90" fmla="*/ 545 w 679"/>
                  <a:gd name="T91" fmla="*/ 275 h 474"/>
                  <a:gd name="T92" fmla="*/ 180 w 679"/>
                  <a:gd name="T93" fmla="*/ 474 h 474"/>
                  <a:gd name="T94" fmla="*/ 148 w 679"/>
                  <a:gd name="T95" fmla="*/ 399 h 474"/>
                  <a:gd name="T96" fmla="*/ 83 w 679"/>
                  <a:gd name="T97" fmla="*/ 384 h 474"/>
                  <a:gd name="T98" fmla="*/ 33 w 679"/>
                  <a:gd name="T99" fmla="*/ 345 h 474"/>
                  <a:gd name="T100" fmla="*/ 5 w 679"/>
                  <a:gd name="T101" fmla="*/ 286 h 474"/>
                  <a:gd name="T102" fmla="*/ 5 w 679"/>
                  <a:gd name="T103" fmla="*/ 215 h 474"/>
                  <a:gd name="T104" fmla="*/ 36 w 679"/>
                  <a:gd name="T105" fmla="*/ 154 h 474"/>
                  <a:gd name="T106" fmla="*/ 94 w 679"/>
                  <a:gd name="T107" fmla="*/ 113 h 474"/>
                  <a:gd name="T108" fmla="*/ 133 w 679"/>
                  <a:gd name="T109" fmla="*/ 103 h 474"/>
                  <a:gd name="T110" fmla="*/ 141 w 679"/>
                  <a:gd name="T111" fmla="*/ 95 h 474"/>
                  <a:gd name="T112" fmla="*/ 177 w 679"/>
                  <a:gd name="T113" fmla="*/ 45 h 474"/>
                  <a:gd name="T114" fmla="*/ 228 w 679"/>
                  <a:gd name="T115" fmla="*/ 12 h 474"/>
                  <a:gd name="T116" fmla="*/ 290 w 679"/>
                  <a:gd name="T11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9" h="474">
                    <a:moveTo>
                      <a:pt x="290" y="0"/>
                    </a:moveTo>
                    <a:lnTo>
                      <a:pt x="327" y="4"/>
                    </a:lnTo>
                    <a:lnTo>
                      <a:pt x="360" y="15"/>
                    </a:lnTo>
                    <a:lnTo>
                      <a:pt x="392" y="33"/>
                    </a:lnTo>
                    <a:lnTo>
                      <a:pt x="396" y="36"/>
                    </a:lnTo>
                    <a:lnTo>
                      <a:pt x="402" y="36"/>
                    </a:lnTo>
                    <a:lnTo>
                      <a:pt x="411" y="36"/>
                    </a:lnTo>
                    <a:lnTo>
                      <a:pt x="446" y="41"/>
                    </a:lnTo>
                    <a:lnTo>
                      <a:pt x="478" y="53"/>
                    </a:lnTo>
                    <a:lnTo>
                      <a:pt x="507" y="71"/>
                    </a:lnTo>
                    <a:lnTo>
                      <a:pt x="531" y="97"/>
                    </a:lnTo>
                    <a:lnTo>
                      <a:pt x="534" y="100"/>
                    </a:lnTo>
                    <a:lnTo>
                      <a:pt x="539" y="103"/>
                    </a:lnTo>
                    <a:lnTo>
                      <a:pt x="543" y="104"/>
                    </a:lnTo>
                    <a:lnTo>
                      <a:pt x="575" y="110"/>
                    </a:lnTo>
                    <a:lnTo>
                      <a:pt x="604" y="122"/>
                    </a:lnTo>
                    <a:lnTo>
                      <a:pt x="628" y="141"/>
                    </a:lnTo>
                    <a:lnTo>
                      <a:pt x="649" y="163"/>
                    </a:lnTo>
                    <a:lnTo>
                      <a:pt x="666" y="189"/>
                    </a:lnTo>
                    <a:lnTo>
                      <a:pt x="675" y="219"/>
                    </a:lnTo>
                    <a:lnTo>
                      <a:pt x="679" y="251"/>
                    </a:lnTo>
                    <a:lnTo>
                      <a:pt x="675" y="286"/>
                    </a:lnTo>
                    <a:lnTo>
                      <a:pt x="664" y="316"/>
                    </a:lnTo>
                    <a:lnTo>
                      <a:pt x="646" y="345"/>
                    </a:lnTo>
                    <a:lnTo>
                      <a:pt x="623" y="368"/>
                    </a:lnTo>
                    <a:lnTo>
                      <a:pt x="596" y="384"/>
                    </a:lnTo>
                    <a:lnTo>
                      <a:pt x="564" y="396"/>
                    </a:lnTo>
                    <a:lnTo>
                      <a:pt x="531" y="399"/>
                    </a:lnTo>
                    <a:lnTo>
                      <a:pt x="523" y="399"/>
                    </a:lnTo>
                    <a:lnTo>
                      <a:pt x="549" y="339"/>
                    </a:lnTo>
                    <a:lnTo>
                      <a:pt x="572" y="331"/>
                    </a:lnTo>
                    <a:lnTo>
                      <a:pt x="591" y="318"/>
                    </a:lnTo>
                    <a:lnTo>
                      <a:pt x="607" y="298"/>
                    </a:lnTo>
                    <a:lnTo>
                      <a:pt x="617" y="277"/>
                    </a:lnTo>
                    <a:lnTo>
                      <a:pt x="620" y="251"/>
                    </a:lnTo>
                    <a:lnTo>
                      <a:pt x="616" y="224"/>
                    </a:lnTo>
                    <a:lnTo>
                      <a:pt x="604" y="198"/>
                    </a:lnTo>
                    <a:lnTo>
                      <a:pt x="584" y="178"/>
                    </a:lnTo>
                    <a:lnTo>
                      <a:pt x="558" y="166"/>
                    </a:lnTo>
                    <a:lnTo>
                      <a:pt x="531" y="162"/>
                    </a:lnTo>
                    <a:lnTo>
                      <a:pt x="522" y="162"/>
                    </a:lnTo>
                    <a:lnTo>
                      <a:pt x="510" y="160"/>
                    </a:lnTo>
                    <a:lnTo>
                      <a:pt x="499" y="156"/>
                    </a:lnTo>
                    <a:lnTo>
                      <a:pt x="492" y="145"/>
                    </a:lnTo>
                    <a:lnTo>
                      <a:pt x="478" y="124"/>
                    </a:lnTo>
                    <a:lnTo>
                      <a:pt x="458" y="109"/>
                    </a:lnTo>
                    <a:lnTo>
                      <a:pt x="437" y="98"/>
                    </a:lnTo>
                    <a:lnTo>
                      <a:pt x="411" y="95"/>
                    </a:lnTo>
                    <a:lnTo>
                      <a:pt x="402" y="95"/>
                    </a:lnTo>
                    <a:lnTo>
                      <a:pt x="393" y="97"/>
                    </a:lnTo>
                    <a:lnTo>
                      <a:pt x="378" y="97"/>
                    </a:lnTo>
                    <a:lnTo>
                      <a:pt x="366" y="89"/>
                    </a:lnTo>
                    <a:lnTo>
                      <a:pt x="345" y="73"/>
                    </a:lnTo>
                    <a:lnTo>
                      <a:pt x="319" y="62"/>
                    </a:lnTo>
                    <a:lnTo>
                      <a:pt x="290" y="59"/>
                    </a:lnTo>
                    <a:lnTo>
                      <a:pt x="262" y="62"/>
                    </a:lnTo>
                    <a:lnTo>
                      <a:pt x="236" y="73"/>
                    </a:lnTo>
                    <a:lnTo>
                      <a:pt x="215" y="91"/>
                    </a:lnTo>
                    <a:lnTo>
                      <a:pt x="197" y="113"/>
                    </a:lnTo>
                    <a:lnTo>
                      <a:pt x="186" y="141"/>
                    </a:lnTo>
                    <a:lnTo>
                      <a:pt x="180" y="153"/>
                    </a:lnTo>
                    <a:lnTo>
                      <a:pt x="169" y="160"/>
                    </a:lnTo>
                    <a:lnTo>
                      <a:pt x="156" y="162"/>
                    </a:lnTo>
                    <a:lnTo>
                      <a:pt x="148" y="162"/>
                    </a:lnTo>
                    <a:lnTo>
                      <a:pt x="120" y="166"/>
                    </a:lnTo>
                    <a:lnTo>
                      <a:pt x="95" y="178"/>
                    </a:lnTo>
                    <a:lnTo>
                      <a:pt x="76" y="198"/>
                    </a:lnTo>
                    <a:lnTo>
                      <a:pt x="64" y="224"/>
                    </a:lnTo>
                    <a:lnTo>
                      <a:pt x="59" y="251"/>
                    </a:lnTo>
                    <a:lnTo>
                      <a:pt x="64" y="280"/>
                    </a:lnTo>
                    <a:lnTo>
                      <a:pt x="76" y="304"/>
                    </a:lnTo>
                    <a:lnTo>
                      <a:pt x="95" y="324"/>
                    </a:lnTo>
                    <a:lnTo>
                      <a:pt x="120" y="337"/>
                    </a:lnTo>
                    <a:lnTo>
                      <a:pt x="148" y="342"/>
                    </a:lnTo>
                    <a:lnTo>
                      <a:pt x="216" y="342"/>
                    </a:lnTo>
                    <a:lnTo>
                      <a:pt x="216" y="392"/>
                    </a:lnTo>
                    <a:lnTo>
                      <a:pt x="250" y="316"/>
                    </a:lnTo>
                    <a:lnTo>
                      <a:pt x="259" y="303"/>
                    </a:lnTo>
                    <a:lnTo>
                      <a:pt x="272" y="293"/>
                    </a:lnTo>
                    <a:lnTo>
                      <a:pt x="289" y="290"/>
                    </a:lnTo>
                    <a:lnTo>
                      <a:pt x="405" y="290"/>
                    </a:lnTo>
                    <a:lnTo>
                      <a:pt x="427" y="260"/>
                    </a:lnTo>
                    <a:lnTo>
                      <a:pt x="430" y="256"/>
                    </a:lnTo>
                    <a:lnTo>
                      <a:pt x="434" y="254"/>
                    </a:lnTo>
                    <a:lnTo>
                      <a:pt x="440" y="253"/>
                    </a:lnTo>
                    <a:lnTo>
                      <a:pt x="529" y="253"/>
                    </a:lnTo>
                    <a:lnTo>
                      <a:pt x="536" y="254"/>
                    </a:lnTo>
                    <a:lnTo>
                      <a:pt x="540" y="256"/>
                    </a:lnTo>
                    <a:lnTo>
                      <a:pt x="543" y="260"/>
                    </a:lnTo>
                    <a:lnTo>
                      <a:pt x="546" y="265"/>
                    </a:lnTo>
                    <a:lnTo>
                      <a:pt x="546" y="271"/>
                    </a:lnTo>
                    <a:lnTo>
                      <a:pt x="545" y="275"/>
                    </a:lnTo>
                    <a:lnTo>
                      <a:pt x="458" y="474"/>
                    </a:lnTo>
                    <a:lnTo>
                      <a:pt x="180" y="474"/>
                    </a:lnTo>
                    <a:lnTo>
                      <a:pt x="180" y="399"/>
                    </a:lnTo>
                    <a:lnTo>
                      <a:pt x="148" y="399"/>
                    </a:lnTo>
                    <a:lnTo>
                      <a:pt x="115" y="396"/>
                    </a:lnTo>
                    <a:lnTo>
                      <a:pt x="83" y="384"/>
                    </a:lnTo>
                    <a:lnTo>
                      <a:pt x="56" y="368"/>
                    </a:lnTo>
                    <a:lnTo>
                      <a:pt x="33" y="345"/>
                    </a:lnTo>
                    <a:lnTo>
                      <a:pt x="15" y="316"/>
                    </a:lnTo>
                    <a:lnTo>
                      <a:pt x="5" y="286"/>
                    </a:lnTo>
                    <a:lnTo>
                      <a:pt x="0" y="251"/>
                    </a:lnTo>
                    <a:lnTo>
                      <a:pt x="5" y="215"/>
                    </a:lnTo>
                    <a:lnTo>
                      <a:pt x="17" y="183"/>
                    </a:lnTo>
                    <a:lnTo>
                      <a:pt x="36" y="154"/>
                    </a:lnTo>
                    <a:lnTo>
                      <a:pt x="62" y="130"/>
                    </a:lnTo>
                    <a:lnTo>
                      <a:pt x="94" y="113"/>
                    </a:lnTo>
                    <a:lnTo>
                      <a:pt x="127" y="104"/>
                    </a:lnTo>
                    <a:lnTo>
                      <a:pt x="133" y="103"/>
                    </a:lnTo>
                    <a:lnTo>
                      <a:pt x="138" y="100"/>
                    </a:lnTo>
                    <a:lnTo>
                      <a:pt x="141" y="95"/>
                    </a:lnTo>
                    <a:lnTo>
                      <a:pt x="157" y="68"/>
                    </a:lnTo>
                    <a:lnTo>
                      <a:pt x="177" y="45"/>
                    </a:lnTo>
                    <a:lnTo>
                      <a:pt x="201" y="26"/>
                    </a:lnTo>
                    <a:lnTo>
                      <a:pt x="228" y="12"/>
                    </a:lnTo>
                    <a:lnTo>
                      <a:pt x="259" y="3"/>
                    </a:lnTo>
                    <a:lnTo>
                      <a:pt x="29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9" name="Freeform 7"/>
              <p:cNvSpPr/>
              <p:nvPr/>
            </p:nvSpPr>
            <p:spPr bwMode="auto">
              <a:xfrm>
                <a:off x="2620963" y="3717925"/>
                <a:ext cx="250825" cy="68263"/>
              </a:xfrm>
              <a:custGeom>
                <a:avLst/>
                <a:gdLst>
                  <a:gd name="T0" fmla="*/ 23 w 158"/>
                  <a:gd name="T1" fmla="*/ 0 h 43"/>
                  <a:gd name="T2" fmla="*/ 136 w 158"/>
                  <a:gd name="T3" fmla="*/ 0 h 43"/>
                  <a:gd name="T4" fmla="*/ 142 w 158"/>
                  <a:gd name="T5" fmla="*/ 1 h 43"/>
                  <a:gd name="T6" fmla="*/ 148 w 158"/>
                  <a:gd name="T7" fmla="*/ 4 h 43"/>
                  <a:gd name="T8" fmla="*/ 153 w 158"/>
                  <a:gd name="T9" fmla="*/ 9 h 43"/>
                  <a:gd name="T10" fmla="*/ 158 w 158"/>
                  <a:gd name="T11" fmla="*/ 15 h 43"/>
                  <a:gd name="T12" fmla="*/ 158 w 158"/>
                  <a:gd name="T13" fmla="*/ 21 h 43"/>
                  <a:gd name="T14" fmla="*/ 158 w 158"/>
                  <a:gd name="T15" fmla="*/ 28 h 43"/>
                  <a:gd name="T16" fmla="*/ 153 w 158"/>
                  <a:gd name="T17" fmla="*/ 34 h 43"/>
                  <a:gd name="T18" fmla="*/ 148 w 158"/>
                  <a:gd name="T19" fmla="*/ 39 h 43"/>
                  <a:gd name="T20" fmla="*/ 142 w 158"/>
                  <a:gd name="T21" fmla="*/ 42 h 43"/>
                  <a:gd name="T22" fmla="*/ 136 w 158"/>
                  <a:gd name="T23" fmla="*/ 43 h 43"/>
                  <a:gd name="T24" fmla="*/ 23 w 158"/>
                  <a:gd name="T25" fmla="*/ 43 h 43"/>
                  <a:gd name="T26" fmla="*/ 15 w 158"/>
                  <a:gd name="T27" fmla="*/ 42 h 43"/>
                  <a:gd name="T28" fmla="*/ 9 w 158"/>
                  <a:gd name="T29" fmla="*/ 39 h 43"/>
                  <a:gd name="T30" fmla="*/ 5 w 158"/>
                  <a:gd name="T31" fmla="*/ 34 h 43"/>
                  <a:gd name="T32" fmla="*/ 2 w 158"/>
                  <a:gd name="T33" fmla="*/ 28 h 43"/>
                  <a:gd name="T34" fmla="*/ 0 w 158"/>
                  <a:gd name="T35" fmla="*/ 21 h 43"/>
                  <a:gd name="T36" fmla="*/ 2 w 158"/>
                  <a:gd name="T37" fmla="*/ 15 h 43"/>
                  <a:gd name="T38" fmla="*/ 5 w 158"/>
                  <a:gd name="T39" fmla="*/ 9 h 43"/>
                  <a:gd name="T40" fmla="*/ 9 w 158"/>
                  <a:gd name="T41" fmla="*/ 4 h 43"/>
                  <a:gd name="T42" fmla="*/ 15 w 158"/>
                  <a:gd name="T43" fmla="*/ 1 h 43"/>
                  <a:gd name="T44" fmla="*/ 23 w 158"/>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8" h="43">
                    <a:moveTo>
                      <a:pt x="23" y="0"/>
                    </a:moveTo>
                    <a:lnTo>
                      <a:pt x="136" y="0"/>
                    </a:lnTo>
                    <a:lnTo>
                      <a:pt x="142" y="1"/>
                    </a:lnTo>
                    <a:lnTo>
                      <a:pt x="148" y="4"/>
                    </a:lnTo>
                    <a:lnTo>
                      <a:pt x="153" y="9"/>
                    </a:lnTo>
                    <a:lnTo>
                      <a:pt x="158" y="15"/>
                    </a:lnTo>
                    <a:lnTo>
                      <a:pt x="158" y="21"/>
                    </a:lnTo>
                    <a:lnTo>
                      <a:pt x="158" y="28"/>
                    </a:lnTo>
                    <a:lnTo>
                      <a:pt x="153" y="34"/>
                    </a:lnTo>
                    <a:lnTo>
                      <a:pt x="148" y="39"/>
                    </a:lnTo>
                    <a:lnTo>
                      <a:pt x="142" y="42"/>
                    </a:lnTo>
                    <a:lnTo>
                      <a:pt x="136" y="43"/>
                    </a:lnTo>
                    <a:lnTo>
                      <a:pt x="23" y="43"/>
                    </a:lnTo>
                    <a:lnTo>
                      <a:pt x="15" y="42"/>
                    </a:lnTo>
                    <a:lnTo>
                      <a:pt x="9" y="39"/>
                    </a:lnTo>
                    <a:lnTo>
                      <a:pt x="5" y="34"/>
                    </a:lnTo>
                    <a:lnTo>
                      <a:pt x="2" y="28"/>
                    </a:lnTo>
                    <a:lnTo>
                      <a:pt x="0" y="21"/>
                    </a:lnTo>
                    <a:lnTo>
                      <a:pt x="2" y="15"/>
                    </a:lnTo>
                    <a:lnTo>
                      <a:pt x="5" y="9"/>
                    </a:lnTo>
                    <a:lnTo>
                      <a:pt x="9" y="4"/>
                    </a:lnTo>
                    <a:lnTo>
                      <a:pt x="15" y="1"/>
                    </a:lnTo>
                    <a:lnTo>
                      <a:pt x="2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20" name="Freeform 8"/>
              <p:cNvSpPr/>
              <p:nvPr/>
            </p:nvSpPr>
            <p:spPr bwMode="auto">
              <a:xfrm>
                <a:off x="2574926" y="3811588"/>
                <a:ext cx="344488" cy="69850"/>
              </a:xfrm>
              <a:custGeom>
                <a:avLst/>
                <a:gdLst>
                  <a:gd name="T0" fmla="*/ 23 w 217"/>
                  <a:gd name="T1" fmla="*/ 0 h 44"/>
                  <a:gd name="T2" fmla="*/ 194 w 217"/>
                  <a:gd name="T3" fmla="*/ 0 h 44"/>
                  <a:gd name="T4" fmla="*/ 202 w 217"/>
                  <a:gd name="T5" fmla="*/ 1 h 44"/>
                  <a:gd name="T6" fmla="*/ 208 w 217"/>
                  <a:gd name="T7" fmla="*/ 4 h 44"/>
                  <a:gd name="T8" fmla="*/ 212 w 217"/>
                  <a:gd name="T9" fmla="*/ 9 h 44"/>
                  <a:gd name="T10" fmla="*/ 215 w 217"/>
                  <a:gd name="T11" fmla="*/ 15 h 44"/>
                  <a:gd name="T12" fmla="*/ 217 w 217"/>
                  <a:gd name="T13" fmla="*/ 22 h 44"/>
                  <a:gd name="T14" fmla="*/ 215 w 217"/>
                  <a:gd name="T15" fmla="*/ 28 h 44"/>
                  <a:gd name="T16" fmla="*/ 212 w 217"/>
                  <a:gd name="T17" fmla="*/ 34 h 44"/>
                  <a:gd name="T18" fmla="*/ 208 w 217"/>
                  <a:gd name="T19" fmla="*/ 39 h 44"/>
                  <a:gd name="T20" fmla="*/ 202 w 217"/>
                  <a:gd name="T21" fmla="*/ 42 h 44"/>
                  <a:gd name="T22" fmla="*/ 194 w 217"/>
                  <a:gd name="T23" fmla="*/ 44 h 44"/>
                  <a:gd name="T24" fmla="*/ 23 w 217"/>
                  <a:gd name="T25" fmla="*/ 44 h 44"/>
                  <a:gd name="T26" fmla="*/ 16 w 217"/>
                  <a:gd name="T27" fmla="*/ 42 h 44"/>
                  <a:gd name="T28" fmla="*/ 10 w 217"/>
                  <a:gd name="T29" fmla="*/ 39 h 44"/>
                  <a:gd name="T30" fmla="*/ 5 w 217"/>
                  <a:gd name="T31" fmla="*/ 34 h 44"/>
                  <a:gd name="T32" fmla="*/ 2 w 217"/>
                  <a:gd name="T33" fmla="*/ 28 h 44"/>
                  <a:gd name="T34" fmla="*/ 0 w 217"/>
                  <a:gd name="T35" fmla="*/ 22 h 44"/>
                  <a:gd name="T36" fmla="*/ 2 w 217"/>
                  <a:gd name="T37" fmla="*/ 15 h 44"/>
                  <a:gd name="T38" fmla="*/ 5 w 217"/>
                  <a:gd name="T39" fmla="*/ 9 h 44"/>
                  <a:gd name="T40" fmla="*/ 10 w 217"/>
                  <a:gd name="T41" fmla="*/ 4 h 44"/>
                  <a:gd name="T42" fmla="*/ 16 w 217"/>
                  <a:gd name="T43" fmla="*/ 1 h 44"/>
                  <a:gd name="T44" fmla="*/ 23 w 217"/>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7" h="44">
                    <a:moveTo>
                      <a:pt x="23" y="0"/>
                    </a:moveTo>
                    <a:lnTo>
                      <a:pt x="194" y="0"/>
                    </a:lnTo>
                    <a:lnTo>
                      <a:pt x="202" y="1"/>
                    </a:lnTo>
                    <a:lnTo>
                      <a:pt x="208" y="4"/>
                    </a:lnTo>
                    <a:lnTo>
                      <a:pt x="212" y="9"/>
                    </a:lnTo>
                    <a:lnTo>
                      <a:pt x="215" y="15"/>
                    </a:lnTo>
                    <a:lnTo>
                      <a:pt x="217" y="22"/>
                    </a:lnTo>
                    <a:lnTo>
                      <a:pt x="215" y="28"/>
                    </a:lnTo>
                    <a:lnTo>
                      <a:pt x="212" y="34"/>
                    </a:lnTo>
                    <a:lnTo>
                      <a:pt x="208" y="39"/>
                    </a:lnTo>
                    <a:lnTo>
                      <a:pt x="202" y="42"/>
                    </a:lnTo>
                    <a:lnTo>
                      <a:pt x="194" y="44"/>
                    </a:lnTo>
                    <a:lnTo>
                      <a:pt x="23" y="44"/>
                    </a:lnTo>
                    <a:lnTo>
                      <a:pt x="16" y="42"/>
                    </a:lnTo>
                    <a:lnTo>
                      <a:pt x="10" y="39"/>
                    </a:lnTo>
                    <a:lnTo>
                      <a:pt x="5" y="34"/>
                    </a:lnTo>
                    <a:lnTo>
                      <a:pt x="2" y="28"/>
                    </a:lnTo>
                    <a:lnTo>
                      <a:pt x="0" y="22"/>
                    </a:lnTo>
                    <a:lnTo>
                      <a:pt x="2" y="15"/>
                    </a:lnTo>
                    <a:lnTo>
                      <a:pt x="5" y="9"/>
                    </a:lnTo>
                    <a:lnTo>
                      <a:pt x="10" y="4"/>
                    </a:lnTo>
                    <a:lnTo>
                      <a:pt x="16" y="1"/>
                    </a:lnTo>
                    <a:lnTo>
                      <a:pt x="23"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21" name="Group 20"/>
            <p:cNvGrpSpPr/>
            <p:nvPr/>
          </p:nvGrpSpPr>
          <p:grpSpPr>
            <a:xfrm>
              <a:off x="1084030" y="1770397"/>
              <a:ext cx="387103" cy="322989"/>
              <a:chOff x="3937001" y="3446463"/>
              <a:chExt cx="1016000" cy="847725"/>
            </a:xfrm>
            <a:solidFill>
              <a:schemeClr val="accent1"/>
            </a:solidFill>
          </p:grpSpPr>
          <p:sp>
            <p:nvSpPr>
              <p:cNvPr id="22" name="Freeform 9"/>
              <p:cNvSpPr>
                <a:spLocks noEditPoints="1"/>
              </p:cNvSpPr>
              <p:nvPr/>
            </p:nvSpPr>
            <p:spPr bwMode="auto">
              <a:xfrm>
                <a:off x="4194176" y="3816350"/>
                <a:ext cx="501650" cy="477838"/>
              </a:xfrm>
              <a:custGeom>
                <a:avLst/>
                <a:gdLst>
                  <a:gd name="T0" fmla="*/ 48 w 316"/>
                  <a:gd name="T1" fmla="*/ 90 h 301"/>
                  <a:gd name="T2" fmla="*/ 42 w 316"/>
                  <a:gd name="T3" fmla="*/ 96 h 301"/>
                  <a:gd name="T4" fmla="*/ 42 w 316"/>
                  <a:gd name="T5" fmla="*/ 248 h 301"/>
                  <a:gd name="T6" fmla="*/ 45 w 316"/>
                  <a:gd name="T7" fmla="*/ 255 h 301"/>
                  <a:gd name="T8" fmla="*/ 53 w 316"/>
                  <a:gd name="T9" fmla="*/ 258 h 301"/>
                  <a:gd name="T10" fmla="*/ 266 w 316"/>
                  <a:gd name="T11" fmla="*/ 258 h 301"/>
                  <a:gd name="T12" fmla="*/ 272 w 316"/>
                  <a:gd name="T13" fmla="*/ 252 h 301"/>
                  <a:gd name="T14" fmla="*/ 274 w 316"/>
                  <a:gd name="T15" fmla="*/ 101 h 301"/>
                  <a:gd name="T16" fmla="*/ 271 w 316"/>
                  <a:gd name="T17" fmla="*/ 93 h 301"/>
                  <a:gd name="T18" fmla="*/ 262 w 316"/>
                  <a:gd name="T19" fmla="*/ 90 h 301"/>
                  <a:gd name="T20" fmla="*/ 241 w 316"/>
                  <a:gd name="T21" fmla="*/ 25 h 301"/>
                  <a:gd name="T22" fmla="*/ 230 w 316"/>
                  <a:gd name="T23" fmla="*/ 28 h 301"/>
                  <a:gd name="T24" fmla="*/ 222 w 316"/>
                  <a:gd name="T25" fmla="*/ 39 h 301"/>
                  <a:gd name="T26" fmla="*/ 222 w 316"/>
                  <a:gd name="T27" fmla="*/ 51 h 301"/>
                  <a:gd name="T28" fmla="*/ 230 w 316"/>
                  <a:gd name="T29" fmla="*/ 60 h 301"/>
                  <a:gd name="T30" fmla="*/ 241 w 316"/>
                  <a:gd name="T31" fmla="*/ 65 h 301"/>
                  <a:gd name="T32" fmla="*/ 253 w 316"/>
                  <a:gd name="T33" fmla="*/ 60 h 301"/>
                  <a:gd name="T34" fmla="*/ 260 w 316"/>
                  <a:gd name="T35" fmla="*/ 51 h 301"/>
                  <a:gd name="T36" fmla="*/ 260 w 316"/>
                  <a:gd name="T37" fmla="*/ 39 h 301"/>
                  <a:gd name="T38" fmla="*/ 253 w 316"/>
                  <a:gd name="T39" fmla="*/ 28 h 301"/>
                  <a:gd name="T40" fmla="*/ 241 w 316"/>
                  <a:gd name="T41" fmla="*/ 25 h 301"/>
                  <a:gd name="T42" fmla="*/ 68 w 316"/>
                  <a:gd name="T43" fmla="*/ 25 h 301"/>
                  <a:gd name="T44" fmla="*/ 59 w 316"/>
                  <a:gd name="T45" fmla="*/ 33 h 301"/>
                  <a:gd name="T46" fmla="*/ 54 w 316"/>
                  <a:gd name="T47" fmla="*/ 45 h 301"/>
                  <a:gd name="T48" fmla="*/ 59 w 316"/>
                  <a:gd name="T49" fmla="*/ 56 h 301"/>
                  <a:gd name="T50" fmla="*/ 68 w 316"/>
                  <a:gd name="T51" fmla="*/ 63 h 301"/>
                  <a:gd name="T52" fmla="*/ 80 w 316"/>
                  <a:gd name="T53" fmla="*/ 63 h 301"/>
                  <a:gd name="T54" fmla="*/ 91 w 316"/>
                  <a:gd name="T55" fmla="*/ 56 h 301"/>
                  <a:gd name="T56" fmla="*/ 94 w 316"/>
                  <a:gd name="T57" fmla="*/ 45 h 301"/>
                  <a:gd name="T58" fmla="*/ 91 w 316"/>
                  <a:gd name="T59" fmla="*/ 33 h 301"/>
                  <a:gd name="T60" fmla="*/ 80 w 316"/>
                  <a:gd name="T61" fmla="*/ 25 h 301"/>
                  <a:gd name="T62" fmla="*/ 41 w 316"/>
                  <a:gd name="T63" fmla="*/ 0 h 301"/>
                  <a:gd name="T64" fmla="*/ 290 w 316"/>
                  <a:gd name="T65" fmla="*/ 3 h 301"/>
                  <a:gd name="T66" fmla="*/ 313 w 316"/>
                  <a:gd name="T67" fmla="*/ 25 h 301"/>
                  <a:gd name="T68" fmla="*/ 316 w 316"/>
                  <a:gd name="T69" fmla="*/ 260 h 301"/>
                  <a:gd name="T70" fmla="*/ 304 w 316"/>
                  <a:gd name="T71" fmla="*/ 289 h 301"/>
                  <a:gd name="T72" fmla="*/ 275 w 316"/>
                  <a:gd name="T73" fmla="*/ 301 h 301"/>
                  <a:gd name="T74" fmla="*/ 24 w 316"/>
                  <a:gd name="T75" fmla="*/ 298 h 301"/>
                  <a:gd name="T76" fmla="*/ 3 w 316"/>
                  <a:gd name="T77" fmla="*/ 277 h 301"/>
                  <a:gd name="T78" fmla="*/ 0 w 316"/>
                  <a:gd name="T79" fmla="*/ 41 h 301"/>
                  <a:gd name="T80" fmla="*/ 12 w 316"/>
                  <a:gd name="T81" fmla="*/ 12 h 301"/>
                  <a:gd name="T82" fmla="*/ 41 w 316"/>
                  <a:gd name="T8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6" h="301">
                    <a:moveTo>
                      <a:pt x="53" y="90"/>
                    </a:moveTo>
                    <a:lnTo>
                      <a:pt x="48" y="90"/>
                    </a:lnTo>
                    <a:lnTo>
                      <a:pt x="45" y="93"/>
                    </a:lnTo>
                    <a:lnTo>
                      <a:pt x="42" y="96"/>
                    </a:lnTo>
                    <a:lnTo>
                      <a:pt x="42" y="101"/>
                    </a:lnTo>
                    <a:lnTo>
                      <a:pt x="42" y="248"/>
                    </a:lnTo>
                    <a:lnTo>
                      <a:pt x="42" y="252"/>
                    </a:lnTo>
                    <a:lnTo>
                      <a:pt x="45" y="255"/>
                    </a:lnTo>
                    <a:lnTo>
                      <a:pt x="48" y="258"/>
                    </a:lnTo>
                    <a:lnTo>
                      <a:pt x="53" y="258"/>
                    </a:lnTo>
                    <a:lnTo>
                      <a:pt x="262" y="258"/>
                    </a:lnTo>
                    <a:lnTo>
                      <a:pt x="266" y="258"/>
                    </a:lnTo>
                    <a:lnTo>
                      <a:pt x="271" y="255"/>
                    </a:lnTo>
                    <a:lnTo>
                      <a:pt x="272" y="252"/>
                    </a:lnTo>
                    <a:lnTo>
                      <a:pt x="274" y="248"/>
                    </a:lnTo>
                    <a:lnTo>
                      <a:pt x="274" y="101"/>
                    </a:lnTo>
                    <a:lnTo>
                      <a:pt x="272" y="96"/>
                    </a:lnTo>
                    <a:lnTo>
                      <a:pt x="271" y="93"/>
                    </a:lnTo>
                    <a:lnTo>
                      <a:pt x="266" y="90"/>
                    </a:lnTo>
                    <a:lnTo>
                      <a:pt x="262" y="90"/>
                    </a:lnTo>
                    <a:lnTo>
                      <a:pt x="53" y="90"/>
                    </a:lnTo>
                    <a:close/>
                    <a:moveTo>
                      <a:pt x="241" y="25"/>
                    </a:moveTo>
                    <a:lnTo>
                      <a:pt x="234" y="25"/>
                    </a:lnTo>
                    <a:lnTo>
                      <a:pt x="230" y="28"/>
                    </a:lnTo>
                    <a:lnTo>
                      <a:pt x="225" y="33"/>
                    </a:lnTo>
                    <a:lnTo>
                      <a:pt x="222" y="39"/>
                    </a:lnTo>
                    <a:lnTo>
                      <a:pt x="222" y="45"/>
                    </a:lnTo>
                    <a:lnTo>
                      <a:pt x="222" y="51"/>
                    </a:lnTo>
                    <a:lnTo>
                      <a:pt x="225" y="56"/>
                    </a:lnTo>
                    <a:lnTo>
                      <a:pt x="230" y="60"/>
                    </a:lnTo>
                    <a:lnTo>
                      <a:pt x="234" y="63"/>
                    </a:lnTo>
                    <a:lnTo>
                      <a:pt x="241" y="65"/>
                    </a:lnTo>
                    <a:lnTo>
                      <a:pt x="248" y="63"/>
                    </a:lnTo>
                    <a:lnTo>
                      <a:pt x="253" y="60"/>
                    </a:lnTo>
                    <a:lnTo>
                      <a:pt x="257" y="56"/>
                    </a:lnTo>
                    <a:lnTo>
                      <a:pt x="260" y="51"/>
                    </a:lnTo>
                    <a:lnTo>
                      <a:pt x="260" y="45"/>
                    </a:lnTo>
                    <a:lnTo>
                      <a:pt x="260" y="39"/>
                    </a:lnTo>
                    <a:lnTo>
                      <a:pt x="257" y="33"/>
                    </a:lnTo>
                    <a:lnTo>
                      <a:pt x="253" y="28"/>
                    </a:lnTo>
                    <a:lnTo>
                      <a:pt x="248" y="25"/>
                    </a:lnTo>
                    <a:lnTo>
                      <a:pt x="241" y="25"/>
                    </a:lnTo>
                    <a:close/>
                    <a:moveTo>
                      <a:pt x="74" y="25"/>
                    </a:moveTo>
                    <a:lnTo>
                      <a:pt x="68" y="25"/>
                    </a:lnTo>
                    <a:lnTo>
                      <a:pt x="64" y="28"/>
                    </a:lnTo>
                    <a:lnTo>
                      <a:pt x="59" y="33"/>
                    </a:lnTo>
                    <a:lnTo>
                      <a:pt x="56" y="39"/>
                    </a:lnTo>
                    <a:lnTo>
                      <a:pt x="54" y="45"/>
                    </a:lnTo>
                    <a:lnTo>
                      <a:pt x="56" y="51"/>
                    </a:lnTo>
                    <a:lnTo>
                      <a:pt x="59" y="56"/>
                    </a:lnTo>
                    <a:lnTo>
                      <a:pt x="64" y="60"/>
                    </a:lnTo>
                    <a:lnTo>
                      <a:pt x="68" y="63"/>
                    </a:lnTo>
                    <a:lnTo>
                      <a:pt x="74" y="65"/>
                    </a:lnTo>
                    <a:lnTo>
                      <a:pt x="80" y="63"/>
                    </a:lnTo>
                    <a:lnTo>
                      <a:pt x="86" y="60"/>
                    </a:lnTo>
                    <a:lnTo>
                      <a:pt x="91" y="56"/>
                    </a:lnTo>
                    <a:lnTo>
                      <a:pt x="94" y="51"/>
                    </a:lnTo>
                    <a:lnTo>
                      <a:pt x="94" y="45"/>
                    </a:lnTo>
                    <a:lnTo>
                      <a:pt x="94" y="39"/>
                    </a:lnTo>
                    <a:lnTo>
                      <a:pt x="91" y="33"/>
                    </a:lnTo>
                    <a:lnTo>
                      <a:pt x="86" y="28"/>
                    </a:lnTo>
                    <a:lnTo>
                      <a:pt x="80" y="25"/>
                    </a:lnTo>
                    <a:lnTo>
                      <a:pt x="74" y="25"/>
                    </a:lnTo>
                    <a:close/>
                    <a:moveTo>
                      <a:pt x="41" y="0"/>
                    </a:moveTo>
                    <a:lnTo>
                      <a:pt x="275" y="0"/>
                    </a:lnTo>
                    <a:lnTo>
                      <a:pt x="290" y="3"/>
                    </a:lnTo>
                    <a:lnTo>
                      <a:pt x="304" y="12"/>
                    </a:lnTo>
                    <a:lnTo>
                      <a:pt x="313" y="25"/>
                    </a:lnTo>
                    <a:lnTo>
                      <a:pt x="316" y="41"/>
                    </a:lnTo>
                    <a:lnTo>
                      <a:pt x="316" y="260"/>
                    </a:lnTo>
                    <a:lnTo>
                      <a:pt x="313" y="277"/>
                    </a:lnTo>
                    <a:lnTo>
                      <a:pt x="304" y="289"/>
                    </a:lnTo>
                    <a:lnTo>
                      <a:pt x="290" y="298"/>
                    </a:lnTo>
                    <a:lnTo>
                      <a:pt x="275" y="301"/>
                    </a:lnTo>
                    <a:lnTo>
                      <a:pt x="41" y="301"/>
                    </a:lnTo>
                    <a:lnTo>
                      <a:pt x="24" y="298"/>
                    </a:lnTo>
                    <a:lnTo>
                      <a:pt x="12" y="289"/>
                    </a:lnTo>
                    <a:lnTo>
                      <a:pt x="3" y="277"/>
                    </a:lnTo>
                    <a:lnTo>
                      <a:pt x="0" y="260"/>
                    </a:lnTo>
                    <a:lnTo>
                      <a:pt x="0" y="41"/>
                    </a:lnTo>
                    <a:lnTo>
                      <a:pt x="3" y="25"/>
                    </a:lnTo>
                    <a:lnTo>
                      <a:pt x="12" y="12"/>
                    </a:lnTo>
                    <a:lnTo>
                      <a:pt x="24" y="3"/>
                    </a:lnTo>
                    <a:lnTo>
                      <a:pt x="4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23" name="Freeform 10"/>
              <p:cNvSpPr/>
              <p:nvPr/>
            </p:nvSpPr>
            <p:spPr bwMode="auto">
              <a:xfrm>
                <a:off x="3937001" y="3446463"/>
                <a:ext cx="1016000" cy="595313"/>
              </a:xfrm>
              <a:custGeom>
                <a:avLst/>
                <a:gdLst>
                  <a:gd name="T0" fmla="*/ 309 w 640"/>
                  <a:gd name="T1" fmla="*/ 3 h 375"/>
                  <a:gd name="T2" fmla="*/ 369 w 640"/>
                  <a:gd name="T3" fmla="*/ 31 h 375"/>
                  <a:gd name="T4" fmla="*/ 378 w 640"/>
                  <a:gd name="T5" fmla="*/ 34 h 375"/>
                  <a:gd name="T6" fmla="*/ 421 w 640"/>
                  <a:gd name="T7" fmla="*/ 37 h 375"/>
                  <a:gd name="T8" fmla="*/ 478 w 640"/>
                  <a:gd name="T9" fmla="*/ 68 h 375"/>
                  <a:gd name="T10" fmla="*/ 504 w 640"/>
                  <a:gd name="T11" fmla="*/ 95 h 375"/>
                  <a:gd name="T12" fmla="*/ 510 w 640"/>
                  <a:gd name="T13" fmla="*/ 96 h 375"/>
                  <a:gd name="T14" fmla="*/ 575 w 640"/>
                  <a:gd name="T15" fmla="*/ 119 h 375"/>
                  <a:gd name="T16" fmla="*/ 622 w 640"/>
                  <a:gd name="T17" fmla="*/ 168 h 375"/>
                  <a:gd name="T18" fmla="*/ 640 w 640"/>
                  <a:gd name="T19" fmla="*/ 236 h 375"/>
                  <a:gd name="T20" fmla="*/ 626 w 640"/>
                  <a:gd name="T21" fmla="*/ 296 h 375"/>
                  <a:gd name="T22" fmla="*/ 590 w 640"/>
                  <a:gd name="T23" fmla="*/ 343 h 375"/>
                  <a:gd name="T24" fmla="*/ 536 w 640"/>
                  <a:gd name="T25" fmla="*/ 370 h 375"/>
                  <a:gd name="T26" fmla="*/ 505 w 640"/>
                  <a:gd name="T27" fmla="*/ 320 h 375"/>
                  <a:gd name="T28" fmla="*/ 552 w 640"/>
                  <a:gd name="T29" fmla="*/ 302 h 375"/>
                  <a:gd name="T30" fmla="*/ 581 w 640"/>
                  <a:gd name="T31" fmla="*/ 261 h 375"/>
                  <a:gd name="T32" fmla="*/ 580 w 640"/>
                  <a:gd name="T33" fmla="*/ 210 h 375"/>
                  <a:gd name="T34" fmla="*/ 549 w 640"/>
                  <a:gd name="T35" fmla="*/ 168 h 375"/>
                  <a:gd name="T36" fmla="*/ 499 w 640"/>
                  <a:gd name="T37" fmla="*/ 151 h 375"/>
                  <a:gd name="T38" fmla="*/ 480 w 640"/>
                  <a:gd name="T39" fmla="*/ 151 h 375"/>
                  <a:gd name="T40" fmla="*/ 465 w 640"/>
                  <a:gd name="T41" fmla="*/ 136 h 375"/>
                  <a:gd name="T42" fmla="*/ 433 w 640"/>
                  <a:gd name="T43" fmla="*/ 101 h 375"/>
                  <a:gd name="T44" fmla="*/ 387 w 640"/>
                  <a:gd name="T45" fmla="*/ 89 h 375"/>
                  <a:gd name="T46" fmla="*/ 371 w 640"/>
                  <a:gd name="T47" fmla="*/ 90 h 375"/>
                  <a:gd name="T48" fmla="*/ 345 w 640"/>
                  <a:gd name="T49" fmla="*/ 83 h 375"/>
                  <a:gd name="T50" fmla="*/ 301 w 640"/>
                  <a:gd name="T51" fmla="*/ 57 h 375"/>
                  <a:gd name="T52" fmla="*/ 247 w 640"/>
                  <a:gd name="T53" fmla="*/ 57 h 375"/>
                  <a:gd name="T54" fmla="*/ 201 w 640"/>
                  <a:gd name="T55" fmla="*/ 84 h 375"/>
                  <a:gd name="T56" fmla="*/ 176 w 640"/>
                  <a:gd name="T57" fmla="*/ 131 h 375"/>
                  <a:gd name="T58" fmla="*/ 159 w 640"/>
                  <a:gd name="T59" fmla="*/ 149 h 375"/>
                  <a:gd name="T60" fmla="*/ 139 w 640"/>
                  <a:gd name="T61" fmla="*/ 151 h 375"/>
                  <a:gd name="T62" fmla="*/ 89 w 640"/>
                  <a:gd name="T63" fmla="*/ 168 h 375"/>
                  <a:gd name="T64" fmla="*/ 59 w 640"/>
                  <a:gd name="T65" fmla="*/ 210 h 375"/>
                  <a:gd name="T66" fmla="*/ 59 w 640"/>
                  <a:gd name="T67" fmla="*/ 261 h 375"/>
                  <a:gd name="T68" fmla="*/ 88 w 640"/>
                  <a:gd name="T69" fmla="*/ 302 h 375"/>
                  <a:gd name="T70" fmla="*/ 135 w 640"/>
                  <a:gd name="T71" fmla="*/ 320 h 375"/>
                  <a:gd name="T72" fmla="*/ 103 w 640"/>
                  <a:gd name="T73" fmla="*/ 370 h 375"/>
                  <a:gd name="T74" fmla="*/ 50 w 640"/>
                  <a:gd name="T75" fmla="*/ 343 h 375"/>
                  <a:gd name="T76" fmla="*/ 14 w 640"/>
                  <a:gd name="T77" fmla="*/ 296 h 375"/>
                  <a:gd name="T78" fmla="*/ 0 w 640"/>
                  <a:gd name="T79" fmla="*/ 236 h 375"/>
                  <a:gd name="T80" fmla="*/ 17 w 640"/>
                  <a:gd name="T81" fmla="*/ 171 h 375"/>
                  <a:gd name="T82" fmla="*/ 61 w 640"/>
                  <a:gd name="T83" fmla="*/ 121 h 375"/>
                  <a:gd name="T84" fmla="*/ 123 w 640"/>
                  <a:gd name="T85" fmla="*/ 98 h 375"/>
                  <a:gd name="T86" fmla="*/ 130 w 640"/>
                  <a:gd name="T87" fmla="*/ 93 h 375"/>
                  <a:gd name="T88" fmla="*/ 150 w 640"/>
                  <a:gd name="T89" fmla="*/ 60 h 375"/>
                  <a:gd name="T90" fmla="*/ 204 w 640"/>
                  <a:gd name="T91" fmla="*/ 15 h 375"/>
                  <a:gd name="T92" fmla="*/ 274 w 640"/>
                  <a:gd name="T93"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0" h="375">
                    <a:moveTo>
                      <a:pt x="274" y="0"/>
                    </a:moveTo>
                    <a:lnTo>
                      <a:pt x="309" y="3"/>
                    </a:lnTo>
                    <a:lnTo>
                      <a:pt x="341" y="13"/>
                    </a:lnTo>
                    <a:lnTo>
                      <a:pt x="369" y="31"/>
                    </a:lnTo>
                    <a:lnTo>
                      <a:pt x="374" y="33"/>
                    </a:lnTo>
                    <a:lnTo>
                      <a:pt x="378" y="34"/>
                    </a:lnTo>
                    <a:lnTo>
                      <a:pt x="387" y="33"/>
                    </a:lnTo>
                    <a:lnTo>
                      <a:pt x="421" y="37"/>
                    </a:lnTo>
                    <a:lnTo>
                      <a:pt x="451" y="50"/>
                    </a:lnTo>
                    <a:lnTo>
                      <a:pt x="478" y="68"/>
                    </a:lnTo>
                    <a:lnTo>
                      <a:pt x="501" y="92"/>
                    </a:lnTo>
                    <a:lnTo>
                      <a:pt x="504" y="95"/>
                    </a:lnTo>
                    <a:lnTo>
                      <a:pt x="507" y="96"/>
                    </a:lnTo>
                    <a:lnTo>
                      <a:pt x="510" y="96"/>
                    </a:lnTo>
                    <a:lnTo>
                      <a:pt x="545" y="104"/>
                    </a:lnTo>
                    <a:lnTo>
                      <a:pt x="575" y="119"/>
                    </a:lnTo>
                    <a:lnTo>
                      <a:pt x="602" y="140"/>
                    </a:lnTo>
                    <a:lnTo>
                      <a:pt x="622" y="168"/>
                    </a:lnTo>
                    <a:lnTo>
                      <a:pt x="636" y="201"/>
                    </a:lnTo>
                    <a:lnTo>
                      <a:pt x="640" y="236"/>
                    </a:lnTo>
                    <a:lnTo>
                      <a:pt x="636" y="267"/>
                    </a:lnTo>
                    <a:lnTo>
                      <a:pt x="626" y="296"/>
                    </a:lnTo>
                    <a:lnTo>
                      <a:pt x="610" y="322"/>
                    </a:lnTo>
                    <a:lnTo>
                      <a:pt x="590" y="343"/>
                    </a:lnTo>
                    <a:lnTo>
                      <a:pt x="564" y="360"/>
                    </a:lnTo>
                    <a:lnTo>
                      <a:pt x="536" y="370"/>
                    </a:lnTo>
                    <a:lnTo>
                      <a:pt x="505" y="375"/>
                    </a:lnTo>
                    <a:lnTo>
                      <a:pt x="505" y="320"/>
                    </a:lnTo>
                    <a:lnTo>
                      <a:pt x="531" y="314"/>
                    </a:lnTo>
                    <a:lnTo>
                      <a:pt x="552" y="302"/>
                    </a:lnTo>
                    <a:lnTo>
                      <a:pt x="569" y="284"/>
                    </a:lnTo>
                    <a:lnTo>
                      <a:pt x="581" y="261"/>
                    </a:lnTo>
                    <a:lnTo>
                      <a:pt x="584" y="236"/>
                    </a:lnTo>
                    <a:lnTo>
                      <a:pt x="580" y="210"/>
                    </a:lnTo>
                    <a:lnTo>
                      <a:pt x="569" y="186"/>
                    </a:lnTo>
                    <a:lnTo>
                      <a:pt x="549" y="168"/>
                    </a:lnTo>
                    <a:lnTo>
                      <a:pt x="527" y="155"/>
                    </a:lnTo>
                    <a:lnTo>
                      <a:pt x="499" y="151"/>
                    </a:lnTo>
                    <a:lnTo>
                      <a:pt x="492" y="152"/>
                    </a:lnTo>
                    <a:lnTo>
                      <a:pt x="480" y="151"/>
                    </a:lnTo>
                    <a:lnTo>
                      <a:pt x="471" y="145"/>
                    </a:lnTo>
                    <a:lnTo>
                      <a:pt x="465" y="136"/>
                    </a:lnTo>
                    <a:lnTo>
                      <a:pt x="451" y="116"/>
                    </a:lnTo>
                    <a:lnTo>
                      <a:pt x="433" y="101"/>
                    </a:lnTo>
                    <a:lnTo>
                      <a:pt x="412" y="92"/>
                    </a:lnTo>
                    <a:lnTo>
                      <a:pt x="387" y="89"/>
                    </a:lnTo>
                    <a:lnTo>
                      <a:pt x="378" y="89"/>
                    </a:lnTo>
                    <a:lnTo>
                      <a:pt x="371" y="90"/>
                    </a:lnTo>
                    <a:lnTo>
                      <a:pt x="357" y="90"/>
                    </a:lnTo>
                    <a:lnTo>
                      <a:pt x="345" y="83"/>
                    </a:lnTo>
                    <a:lnTo>
                      <a:pt x="324" y="68"/>
                    </a:lnTo>
                    <a:lnTo>
                      <a:pt x="301" y="57"/>
                    </a:lnTo>
                    <a:lnTo>
                      <a:pt x="274" y="54"/>
                    </a:lnTo>
                    <a:lnTo>
                      <a:pt x="247" y="57"/>
                    </a:lnTo>
                    <a:lnTo>
                      <a:pt x="223" y="68"/>
                    </a:lnTo>
                    <a:lnTo>
                      <a:pt x="201" y="84"/>
                    </a:lnTo>
                    <a:lnTo>
                      <a:pt x="186" y="106"/>
                    </a:lnTo>
                    <a:lnTo>
                      <a:pt x="176" y="131"/>
                    </a:lnTo>
                    <a:lnTo>
                      <a:pt x="170" y="142"/>
                    </a:lnTo>
                    <a:lnTo>
                      <a:pt x="159" y="149"/>
                    </a:lnTo>
                    <a:lnTo>
                      <a:pt x="147" y="152"/>
                    </a:lnTo>
                    <a:lnTo>
                      <a:pt x="139" y="151"/>
                    </a:lnTo>
                    <a:lnTo>
                      <a:pt x="114" y="155"/>
                    </a:lnTo>
                    <a:lnTo>
                      <a:pt x="89" y="168"/>
                    </a:lnTo>
                    <a:lnTo>
                      <a:pt x="71" y="186"/>
                    </a:lnTo>
                    <a:lnTo>
                      <a:pt x="59" y="210"/>
                    </a:lnTo>
                    <a:lnTo>
                      <a:pt x="55" y="236"/>
                    </a:lnTo>
                    <a:lnTo>
                      <a:pt x="59" y="261"/>
                    </a:lnTo>
                    <a:lnTo>
                      <a:pt x="70" y="284"/>
                    </a:lnTo>
                    <a:lnTo>
                      <a:pt x="88" y="302"/>
                    </a:lnTo>
                    <a:lnTo>
                      <a:pt x="109" y="314"/>
                    </a:lnTo>
                    <a:lnTo>
                      <a:pt x="135" y="320"/>
                    </a:lnTo>
                    <a:lnTo>
                      <a:pt x="135" y="375"/>
                    </a:lnTo>
                    <a:lnTo>
                      <a:pt x="103" y="370"/>
                    </a:lnTo>
                    <a:lnTo>
                      <a:pt x="76" y="360"/>
                    </a:lnTo>
                    <a:lnTo>
                      <a:pt x="50" y="343"/>
                    </a:lnTo>
                    <a:lnTo>
                      <a:pt x="29" y="322"/>
                    </a:lnTo>
                    <a:lnTo>
                      <a:pt x="14" y="296"/>
                    </a:lnTo>
                    <a:lnTo>
                      <a:pt x="3" y="267"/>
                    </a:lnTo>
                    <a:lnTo>
                      <a:pt x="0" y="236"/>
                    </a:lnTo>
                    <a:lnTo>
                      <a:pt x="5" y="201"/>
                    </a:lnTo>
                    <a:lnTo>
                      <a:pt x="17" y="171"/>
                    </a:lnTo>
                    <a:lnTo>
                      <a:pt x="35" y="143"/>
                    </a:lnTo>
                    <a:lnTo>
                      <a:pt x="61" y="121"/>
                    </a:lnTo>
                    <a:lnTo>
                      <a:pt x="89" y="106"/>
                    </a:lnTo>
                    <a:lnTo>
                      <a:pt x="123" y="98"/>
                    </a:lnTo>
                    <a:lnTo>
                      <a:pt x="126" y="96"/>
                    </a:lnTo>
                    <a:lnTo>
                      <a:pt x="130" y="93"/>
                    </a:lnTo>
                    <a:lnTo>
                      <a:pt x="132" y="90"/>
                    </a:lnTo>
                    <a:lnTo>
                      <a:pt x="150" y="60"/>
                    </a:lnTo>
                    <a:lnTo>
                      <a:pt x="176" y="34"/>
                    </a:lnTo>
                    <a:lnTo>
                      <a:pt x="204" y="15"/>
                    </a:lnTo>
                    <a:lnTo>
                      <a:pt x="238" y="3"/>
                    </a:lnTo>
                    <a:lnTo>
                      <a:pt x="274"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24" name="Freeform 11"/>
              <p:cNvSpPr>
                <a:spLocks noEditPoints="1"/>
              </p:cNvSpPr>
              <p:nvPr/>
            </p:nvSpPr>
            <p:spPr bwMode="auto">
              <a:xfrm>
                <a:off x="4389438" y="4019550"/>
                <a:ext cx="112713" cy="153988"/>
              </a:xfrm>
              <a:custGeom>
                <a:avLst/>
                <a:gdLst>
                  <a:gd name="T0" fmla="*/ 28 w 71"/>
                  <a:gd name="T1" fmla="*/ 58 h 97"/>
                  <a:gd name="T2" fmla="*/ 22 w 71"/>
                  <a:gd name="T3" fmla="*/ 65 h 97"/>
                  <a:gd name="T4" fmla="*/ 22 w 71"/>
                  <a:gd name="T5" fmla="*/ 73 h 97"/>
                  <a:gd name="T6" fmla="*/ 27 w 71"/>
                  <a:gd name="T7" fmla="*/ 80 h 97"/>
                  <a:gd name="T8" fmla="*/ 36 w 71"/>
                  <a:gd name="T9" fmla="*/ 82 h 97"/>
                  <a:gd name="T10" fmla="*/ 45 w 71"/>
                  <a:gd name="T11" fmla="*/ 79 h 97"/>
                  <a:gd name="T12" fmla="*/ 48 w 71"/>
                  <a:gd name="T13" fmla="*/ 71 h 97"/>
                  <a:gd name="T14" fmla="*/ 45 w 71"/>
                  <a:gd name="T15" fmla="*/ 62 h 97"/>
                  <a:gd name="T16" fmla="*/ 37 w 71"/>
                  <a:gd name="T17" fmla="*/ 58 h 97"/>
                  <a:gd name="T18" fmla="*/ 34 w 71"/>
                  <a:gd name="T19" fmla="*/ 15 h 97"/>
                  <a:gd name="T20" fmla="*/ 27 w 71"/>
                  <a:gd name="T21" fmla="*/ 18 h 97"/>
                  <a:gd name="T22" fmla="*/ 24 w 71"/>
                  <a:gd name="T23" fmla="*/ 23 h 97"/>
                  <a:gd name="T24" fmla="*/ 24 w 71"/>
                  <a:gd name="T25" fmla="*/ 31 h 97"/>
                  <a:gd name="T26" fmla="*/ 28 w 71"/>
                  <a:gd name="T27" fmla="*/ 35 h 97"/>
                  <a:gd name="T28" fmla="*/ 36 w 71"/>
                  <a:gd name="T29" fmla="*/ 40 h 97"/>
                  <a:gd name="T30" fmla="*/ 43 w 71"/>
                  <a:gd name="T31" fmla="*/ 35 h 97"/>
                  <a:gd name="T32" fmla="*/ 46 w 71"/>
                  <a:gd name="T33" fmla="*/ 28 h 97"/>
                  <a:gd name="T34" fmla="*/ 45 w 71"/>
                  <a:gd name="T35" fmla="*/ 20 h 97"/>
                  <a:gd name="T36" fmla="*/ 39 w 71"/>
                  <a:gd name="T37" fmla="*/ 17 h 97"/>
                  <a:gd name="T38" fmla="*/ 36 w 71"/>
                  <a:gd name="T39" fmla="*/ 0 h 97"/>
                  <a:gd name="T40" fmla="*/ 60 w 71"/>
                  <a:gd name="T41" fmla="*/ 9 h 97"/>
                  <a:gd name="T42" fmla="*/ 66 w 71"/>
                  <a:gd name="T43" fmla="*/ 24 h 97"/>
                  <a:gd name="T44" fmla="*/ 65 w 71"/>
                  <a:gd name="T45" fmla="*/ 35 h 97"/>
                  <a:gd name="T46" fmla="*/ 59 w 71"/>
                  <a:gd name="T47" fmla="*/ 43 h 97"/>
                  <a:gd name="T48" fmla="*/ 53 w 71"/>
                  <a:gd name="T49" fmla="*/ 46 h 97"/>
                  <a:gd name="T50" fmla="*/ 63 w 71"/>
                  <a:gd name="T51" fmla="*/ 52 h 97"/>
                  <a:gd name="T52" fmla="*/ 69 w 71"/>
                  <a:gd name="T53" fmla="*/ 62 h 97"/>
                  <a:gd name="T54" fmla="*/ 68 w 71"/>
                  <a:gd name="T55" fmla="*/ 80 h 97"/>
                  <a:gd name="T56" fmla="*/ 49 w 71"/>
                  <a:gd name="T57" fmla="*/ 96 h 97"/>
                  <a:gd name="T58" fmla="*/ 19 w 71"/>
                  <a:gd name="T59" fmla="*/ 96 h 97"/>
                  <a:gd name="T60" fmla="*/ 1 w 71"/>
                  <a:gd name="T61" fmla="*/ 80 h 97"/>
                  <a:gd name="T62" fmla="*/ 0 w 71"/>
                  <a:gd name="T63" fmla="*/ 65 h 97"/>
                  <a:gd name="T64" fmla="*/ 6 w 71"/>
                  <a:gd name="T65" fmla="*/ 55 h 97"/>
                  <a:gd name="T66" fmla="*/ 16 w 71"/>
                  <a:gd name="T67" fmla="*/ 49 h 97"/>
                  <a:gd name="T68" fmla="*/ 10 w 71"/>
                  <a:gd name="T69" fmla="*/ 44 h 97"/>
                  <a:gd name="T70" fmla="*/ 4 w 71"/>
                  <a:gd name="T71" fmla="*/ 34 h 97"/>
                  <a:gd name="T72" fmla="*/ 6 w 71"/>
                  <a:gd name="T73" fmla="*/ 17 h 97"/>
                  <a:gd name="T74" fmla="*/ 22 w 71"/>
                  <a:gd name="T75"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97">
                    <a:moveTo>
                      <a:pt x="33" y="55"/>
                    </a:moveTo>
                    <a:lnTo>
                      <a:pt x="28" y="58"/>
                    </a:lnTo>
                    <a:lnTo>
                      <a:pt x="25" y="61"/>
                    </a:lnTo>
                    <a:lnTo>
                      <a:pt x="22" y="65"/>
                    </a:lnTo>
                    <a:lnTo>
                      <a:pt x="22" y="70"/>
                    </a:lnTo>
                    <a:lnTo>
                      <a:pt x="22" y="73"/>
                    </a:lnTo>
                    <a:lnTo>
                      <a:pt x="24" y="77"/>
                    </a:lnTo>
                    <a:lnTo>
                      <a:pt x="27" y="80"/>
                    </a:lnTo>
                    <a:lnTo>
                      <a:pt x="31" y="82"/>
                    </a:lnTo>
                    <a:lnTo>
                      <a:pt x="36" y="82"/>
                    </a:lnTo>
                    <a:lnTo>
                      <a:pt x="40" y="82"/>
                    </a:lnTo>
                    <a:lnTo>
                      <a:pt x="45" y="79"/>
                    </a:lnTo>
                    <a:lnTo>
                      <a:pt x="46" y="76"/>
                    </a:lnTo>
                    <a:lnTo>
                      <a:pt x="48" y="71"/>
                    </a:lnTo>
                    <a:lnTo>
                      <a:pt x="48" y="67"/>
                    </a:lnTo>
                    <a:lnTo>
                      <a:pt x="45" y="62"/>
                    </a:lnTo>
                    <a:lnTo>
                      <a:pt x="42" y="59"/>
                    </a:lnTo>
                    <a:lnTo>
                      <a:pt x="37" y="58"/>
                    </a:lnTo>
                    <a:lnTo>
                      <a:pt x="33" y="55"/>
                    </a:lnTo>
                    <a:close/>
                    <a:moveTo>
                      <a:pt x="34" y="15"/>
                    </a:moveTo>
                    <a:lnTo>
                      <a:pt x="31" y="17"/>
                    </a:lnTo>
                    <a:lnTo>
                      <a:pt x="27" y="18"/>
                    </a:lnTo>
                    <a:lnTo>
                      <a:pt x="25" y="20"/>
                    </a:lnTo>
                    <a:lnTo>
                      <a:pt x="24" y="23"/>
                    </a:lnTo>
                    <a:lnTo>
                      <a:pt x="24" y="26"/>
                    </a:lnTo>
                    <a:lnTo>
                      <a:pt x="24" y="31"/>
                    </a:lnTo>
                    <a:lnTo>
                      <a:pt x="25" y="34"/>
                    </a:lnTo>
                    <a:lnTo>
                      <a:pt x="28" y="35"/>
                    </a:lnTo>
                    <a:lnTo>
                      <a:pt x="33" y="38"/>
                    </a:lnTo>
                    <a:lnTo>
                      <a:pt x="36" y="40"/>
                    </a:lnTo>
                    <a:lnTo>
                      <a:pt x="40" y="38"/>
                    </a:lnTo>
                    <a:lnTo>
                      <a:pt x="43" y="35"/>
                    </a:lnTo>
                    <a:lnTo>
                      <a:pt x="45" y="32"/>
                    </a:lnTo>
                    <a:lnTo>
                      <a:pt x="46" y="28"/>
                    </a:lnTo>
                    <a:lnTo>
                      <a:pt x="45" y="24"/>
                    </a:lnTo>
                    <a:lnTo>
                      <a:pt x="45" y="20"/>
                    </a:lnTo>
                    <a:lnTo>
                      <a:pt x="42" y="18"/>
                    </a:lnTo>
                    <a:lnTo>
                      <a:pt x="39" y="17"/>
                    </a:lnTo>
                    <a:lnTo>
                      <a:pt x="34" y="15"/>
                    </a:lnTo>
                    <a:close/>
                    <a:moveTo>
                      <a:pt x="36" y="0"/>
                    </a:moveTo>
                    <a:lnTo>
                      <a:pt x="49" y="3"/>
                    </a:lnTo>
                    <a:lnTo>
                      <a:pt x="60" y="9"/>
                    </a:lnTo>
                    <a:lnTo>
                      <a:pt x="65" y="17"/>
                    </a:lnTo>
                    <a:lnTo>
                      <a:pt x="66" y="24"/>
                    </a:lnTo>
                    <a:lnTo>
                      <a:pt x="66" y="29"/>
                    </a:lnTo>
                    <a:lnTo>
                      <a:pt x="65" y="35"/>
                    </a:lnTo>
                    <a:lnTo>
                      <a:pt x="62" y="38"/>
                    </a:lnTo>
                    <a:lnTo>
                      <a:pt x="59" y="43"/>
                    </a:lnTo>
                    <a:lnTo>
                      <a:pt x="53" y="46"/>
                    </a:lnTo>
                    <a:lnTo>
                      <a:pt x="53" y="46"/>
                    </a:lnTo>
                    <a:lnTo>
                      <a:pt x="59" y="49"/>
                    </a:lnTo>
                    <a:lnTo>
                      <a:pt x="63" y="52"/>
                    </a:lnTo>
                    <a:lnTo>
                      <a:pt x="68" y="56"/>
                    </a:lnTo>
                    <a:lnTo>
                      <a:pt x="69" y="62"/>
                    </a:lnTo>
                    <a:lnTo>
                      <a:pt x="71" y="70"/>
                    </a:lnTo>
                    <a:lnTo>
                      <a:pt x="68" y="80"/>
                    </a:lnTo>
                    <a:lnTo>
                      <a:pt x="60" y="90"/>
                    </a:lnTo>
                    <a:lnTo>
                      <a:pt x="49" y="96"/>
                    </a:lnTo>
                    <a:lnTo>
                      <a:pt x="34" y="97"/>
                    </a:lnTo>
                    <a:lnTo>
                      <a:pt x="19" y="96"/>
                    </a:lnTo>
                    <a:lnTo>
                      <a:pt x="9" y="90"/>
                    </a:lnTo>
                    <a:lnTo>
                      <a:pt x="1" y="80"/>
                    </a:lnTo>
                    <a:lnTo>
                      <a:pt x="0" y="71"/>
                    </a:lnTo>
                    <a:lnTo>
                      <a:pt x="0" y="65"/>
                    </a:lnTo>
                    <a:lnTo>
                      <a:pt x="3" y="59"/>
                    </a:lnTo>
                    <a:lnTo>
                      <a:pt x="6" y="55"/>
                    </a:lnTo>
                    <a:lnTo>
                      <a:pt x="10" y="52"/>
                    </a:lnTo>
                    <a:lnTo>
                      <a:pt x="16" y="49"/>
                    </a:lnTo>
                    <a:lnTo>
                      <a:pt x="16" y="47"/>
                    </a:lnTo>
                    <a:lnTo>
                      <a:pt x="10" y="44"/>
                    </a:lnTo>
                    <a:lnTo>
                      <a:pt x="6" y="38"/>
                    </a:lnTo>
                    <a:lnTo>
                      <a:pt x="4" y="34"/>
                    </a:lnTo>
                    <a:lnTo>
                      <a:pt x="3" y="28"/>
                    </a:lnTo>
                    <a:lnTo>
                      <a:pt x="6" y="17"/>
                    </a:lnTo>
                    <a:lnTo>
                      <a:pt x="12" y="8"/>
                    </a:lnTo>
                    <a:lnTo>
                      <a:pt x="22" y="3"/>
                    </a:lnTo>
                    <a:lnTo>
                      <a:pt x="36"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25" name="Group 24"/>
            <p:cNvGrpSpPr/>
            <p:nvPr/>
          </p:nvGrpSpPr>
          <p:grpSpPr>
            <a:xfrm>
              <a:off x="1656045" y="1924106"/>
              <a:ext cx="407668" cy="321175"/>
              <a:chOff x="5635626" y="3436938"/>
              <a:chExt cx="1069975" cy="842963"/>
            </a:xfrm>
            <a:solidFill>
              <a:schemeClr val="accent1"/>
            </a:solidFill>
          </p:grpSpPr>
          <p:sp>
            <p:nvSpPr>
              <p:cNvPr id="26" name="Freeform 12"/>
              <p:cNvSpPr/>
              <p:nvPr/>
            </p:nvSpPr>
            <p:spPr bwMode="auto">
              <a:xfrm>
                <a:off x="5897563" y="3868738"/>
                <a:ext cx="263525" cy="411163"/>
              </a:xfrm>
              <a:custGeom>
                <a:avLst/>
                <a:gdLst>
                  <a:gd name="T0" fmla="*/ 83 w 166"/>
                  <a:gd name="T1" fmla="*/ 0 h 259"/>
                  <a:gd name="T2" fmla="*/ 113 w 166"/>
                  <a:gd name="T3" fmla="*/ 0 h 259"/>
                  <a:gd name="T4" fmla="*/ 140 w 166"/>
                  <a:gd name="T5" fmla="*/ 3 h 259"/>
                  <a:gd name="T6" fmla="*/ 166 w 166"/>
                  <a:gd name="T7" fmla="*/ 9 h 259"/>
                  <a:gd name="T8" fmla="*/ 166 w 166"/>
                  <a:gd name="T9" fmla="*/ 259 h 259"/>
                  <a:gd name="T10" fmla="*/ 124 w 166"/>
                  <a:gd name="T11" fmla="*/ 251 h 259"/>
                  <a:gd name="T12" fmla="*/ 83 w 166"/>
                  <a:gd name="T13" fmla="*/ 250 h 259"/>
                  <a:gd name="T14" fmla="*/ 40 w 166"/>
                  <a:gd name="T15" fmla="*/ 254 h 259"/>
                  <a:gd name="T16" fmla="*/ 18 w 166"/>
                  <a:gd name="T17" fmla="*/ 259 h 259"/>
                  <a:gd name="T18" fmla="*/ 13 w 166"/>
                  <a:gd name="T19" fmla="*/ 259 h 259"/>
                  <a:gd name="T20" fmla="*/ 9 w 166"/>
                  <a:gd name="T21" fmla="*/ 257 h 259"/>
                  <a:gd name="T22" fmla="*/ 6 w 166"/>
                  <a:gd name="T23" fmla="*/ 254 h 259"/>
                  <a:gd name="T24" fmla="*/ 3 w 166"/>
                  <a:gd name="T25" fmla="*/ 251 h 259"/>
                  <a:gd name="T26" fmla="*/ 1 w 166"/>
                  <a:gd name="T27" fmla="*/ 248 h 259"/>
                  <a:gd name="T28" fmla="*/ 0 w 166"/>
                  <a:gd name="T29" fmla="*/ 244 h 259"/>
                  <a:gd name="T30" fmla="*/ 0 w 166"/>
                  <a:gd name="T31" fmla="*/ 24 h 259"/>
                  <a:gd name="T32" fmla="*/ 1 w 166"/>
                  <a:gd name="T33" fmla="*/ 18 h 259"/>
                  <a:gd name="T34" fmla="*/ 4 w 166"/>
                  <a:gd name="T35" fmla="*/ 14 h 259"/>
                  <a:gd name="T36" fmla="*/ 7 w 166"/>
                  <a:gd name="T37" fmla="*/ 11 h 259"/>
                  <a:gd name="T38" fmla="*/ 13 w 166"/>
                  <a:gd name="T39" fmla="*/ 9 h 259"/>
                  <a:gd name="T40" fmla="*/ 49 w 166"/>
                  <a:gd name="T41" fmla="*/ 3 h 259"/>
                  <a:gd name="T42" fmla="*/ 83 w 166"/>
                  <a:gd name="T4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59">
                    <a:moveTo>
                      <a:pt x="83" y="0"/>
                    </a:moveTo>
                    <a:lnTo>
                      <a:pt x="113" y="0"/>
                    </a:lnTo>
                    <a:lnTo>
                      <a:pt x="140" y="3"/>
                    </a:lnTo>
                    <a:lnTo>
                      <a:pt x="166" y="9"/>
                    </a:lnTo>
                    <a:lnTo>
                      <a:pt x="166" y="259"/>
                    </a:lnTo>
                    <a:lnTo>
                      <a:pt x="124" y="251"/>
                    </a:lnTo>
                    <a:lnTo>
                      <a:pt x="83" y="250"/>
                    </a:lnTo>
                    <a:lnTo>
                      <a:pt x="40" y="254"/>
                    </a:lnTo>
                    <a:lnTo>
                      <a:pt x="18" y="259"/>
                    </a:lnTo>
                    <a:lnTo>
                      <a:pt x="13" y="259"/>
                    </a:lnTo>
                    <a:lnTo>
                      <a:pt x="9" y="257"/>
                    </a:lnTo>
                    <a:lnTo>
                      <a:pt x="6" y="254"/>
                    </a:lnTo>
                    <a:lnTo>
                      <a:pt x="3" y="251"/>
                    </a:lnTo>
                    <a:lnTo>
                      <a:pt x="1" y="248"/>
                    </a:lnTo>
                    <a:lnTo>
                      <a:pt x="0" y="244"/>
                    </a:lnTo>
                    <a:lnTo>
                      <a:pt x="0" y="24"/>
                    </a:lnTo>
                    <a:lnTo>
                      <a:pt x="1" y="18"/>
                    </a:lnTo>
                    <a:lnTo>
                      <a:pt x="4" y="14"/>
                    </a:lnTo>
                    <a:lnTo>
                      <a:pt x="7" y="11"/>
                    </a:lnTo>
                    <a:lnTo>
                      <a:pt x="13" y="9"/>
                    </a:lnTo>
                    <a:lnTo>
                      <a:pt x="49" y="3"/>
                    </a:lnTo>
                    <a:lnTo>
                      <a:pt x="8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27" name="Freeform 13"/>
              <p:cNvSpPr/>
              <p:nvPr/>
            </p:nvSpPr>
            <p:spPr bwMode="auto">
              <a:xfrm>
                <a:off x="6183313" y="3868738"/>
                <a:ext cx="263525" cy="411163"/>
              </a:xfrm>
              <a:custGeom>
                <a:avLst/>
                <a:gdLst>
                  <a:gd name="T0" fmla="*/ 83 w 166"/>
                  <a:gd name="T1" fmla="*/ 0 h 259"/>
                  <a:gd name="T2" fmla="*/ 116 w 166"/>
                  <a:gd name="T3" fmla="*/ 3 h 259"/>
                  <a:gd name="T4" fmla="*/ 152 w 166"/>
                  <a:gd name="T5" fmla="*/ 9 h 259"/>
                  <a:gd name="T6" fmla="*/ 158 w 166"/>
                  <a:gd name="T7" fmla="*/ 11 h 259"/>
                  <a:gd name="T8" fmla="*/ 161 w 166"/>
                  <a:gd name="T9" fmla="*/ 14 h 259"/>
                  <a:gd name="T10" fmla="*/ 164 w 166"/>
                  <a:gd name="T11" fmla="*/ 18 h 259"/>
                  <a:gd name="T12" fmla="*/ 166 w 166"/>
                  <a:gd name="T13" fmla="*/ 24 h 259"/>
                  <a:gd name="T14" fmla="*/ 166 w 166"/>
                  <a:gd name="T15" fmla="*/ 244 h 259"/>
                  <a:gd name="T16" fmla="*/ 164 w 166"/>
                  <a:gd name="T17" fmla="*/ 248 h 259"/>
                  <a:gd name="T18" fmla="*/ 163 w 166"/>
                  <a:gd name="T19" fmla="*/ 251 h 259"/>
                  <a:gd name="T20" fmla="*/ 160 w 166"/>
                  <a:gd name="T21" fmla="*/ 254 h 259"/>
                  <a:gd name="T22" fmla="*/ 157 w 166"/>
                  <a:gd name="T23" fmla="*/ 257 h 259"/>
                  <a:gd name="T24" fmla="*/ 152 w 166"/>
                  <a:gd name="T25" fmla="*/ 259 h 259"/>
                  <a:gd name="T26" fmla="*/ 148 w 166"/>
                  <a:gd name="T27" fmla="*/ 259 h 259"/>
                  <a:gd name="T28" fmla="*/ 124 w 166"/>
                  <a:gd name="T29" fmla="*/ 254 h 259"/>
                  <a:gd name="T30" fmla="*/ 83 w 166"/>
                  <a:gd name="T31" fmla="*/ 250 h 259"/>
                  <a:gd name="T32" fmla="*/ 40 w 166"/>
                  <a:gd name="T33" fmla="*/ 251 h 259"/>
                  <a:gd name="T34" fmla="*/ 0 w 166"/>
                  <a:gd name="T35" fmla="*/ 259 h 259"/>
                  <a:gd name="T36" fmla="*/ 0 w 166"/>
                  <a:gd name="T37" fmla="*/ 9 h 259"/>
                  <a:gd name="T38" fmla="*/ 25 w 166"/>
                  <a:gd name="T39" fmla="*/ 3 h 259"/>
                  <a:gd name="T40" fmla="*/ 53 w 166"/>
                  <a:gd name="T41" fmla="*/ 0 h 259"/>
                  <a:gd name="T42" fmla="*/ 83 w 166"/>
                  <a:gd name="T4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59">
                    <a:moveTo>
                      <a:pt x="83" y="0"/>
                    </a:moveTo>
                    <a:lnTo>
                      <a:pt x="116" y="3"/>
                    </a:lnTo>
                    <a:lnTo>
                      <a:pt x="152" y="9"/>
                    </a:lnTo>
                    <a:lnTo>
                      <a:pt x="158" y="11"/>
                    </a:lnTo>
                    <a:lnTo>
                      <a:pt x="161" y="14"/>
                    </a:lnTo>
                    <a:lnTo>
                      <a:pt x="164" y="18"/>
                    </a:lnTo>
                    <a:lnTo>
                      <a:pt x="166" y="24"/>
                    </a:lnTo>
                    <a:lnTo>
                      <a:pt x="166" y="244"/>
                    </a:lnTo>
                    <a:lnTo>
                      <a:pt x="164" y="248"/>
                    </a:lnTo>
                    <a:lnTo>
                      <a:pt x="163" y="251"/>
                    </a:lnTo>
                    <a:lnTo>
                      <a:pt x="160" y="254"/>
                    </a:lnTo>
                    <a:lnTo>
                      <a:pt x="157" y="257"/>
                    </a:lnTo>
                    <a:lnTo>
                      <a:pt x="152" y="259"/>
                    </a:lnTo>
                    <a:lnTo>
                      <a:pt x="148" y="259"/>
                    </a:lnTo>
                    <a:lnTo>
                      <a:pt x="124" y="254"/>
                    </a:lnTo>
                    <a:lnTo>
                      <a:pt x="83" y="250"/>
                    </a:lnTo>
                    <a:lnTo>
                      <a:pt x="40" y="251"/>
                    </a:lnTo>
                    <a:lnTo>
                      <a:pt x="0" y="259"/>
                    </a:lnTo>
                    <a:lnTo>
                      <a:pt x="0" y="9"/>
                    </a:lnTo>
                    <a:lnTo>
                      <a:pt x="25" y="3"/>
                    </a:lnTo>
                    <a:lnTo>
                      <a:pt x="53" y="0"/>
                    </a:lnTo>
                    <a:lnTo>
                      <a:pt x="8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28" name="Freeform 14"/>
              <p:cNvSpPr/>
              <p:nvPr/>
            </p:nvSpPr>
            <p:spPr bwMode="auto">
              <a:xfrm>
                <a:off x="5635626" y="3436938"/>
                <a:ext cx="1069975" cy="631825"/>
              </a:xfrm>
              <a:custGeom>
                <a:avLst/>
                <a:gdLst>
                  <a:gd name="T0" fmla="*/ 326 w 674"/>
                  <a:gd name="T1" fmla="*/ 4 h 398"/>
                  <a:gd name="T2" fmla="*/ 390 w 674"/>
                  <a:gd name="T3" fmla="*/ 34 h 398"/>
                  <a:gd name="T4" fmla="*/ 399 w 674"/>
                  <a:gd name="T5" fmla="*/ 37 h 398"/>
                  <a:gd name="T6" fmla="*/ 444 w 674"/>
                  <a:gd name="T7" fmla="*/ 40 h 398"/>
                  <a:gd name="T8" fmla="*/ 505 w 674"/>
                  <a:gd name="T9" fmla="*/ 72 h 398"/>
                  <a:gd name="T10" fmla="*/ 532 w 674"/>
                  <a:gd name="T11" fmla="*/ 101 h 398"/>
                  <a:gd name="T12" fmla="*/ 538 w 674"/>
                  <a:gd name="T13" fmla="*/ 104 h 398"/>
                  <a:gd name="T14" fmla="*/ 599 w 674"/>
                  <a:gd name="T15" fmla="*/ 121 h 398"/>
                  <a:gd name="T16" fmla="*/ 646 w 674"/>
                  <a:gd name="T17" fmla="*/ 161 h 398"/>
                  <a:gd name="T18" fmla="*/ 671 w 674"/>
                  <a:gd name="T19" fmla="*/ 217 h 398"/>
                  <a:gd name="T20" fmla="*/ 671 w 674"/>
                  <a:gd name="T21" fmla="*/ 283 h 398"/>
                  <a:gd name="T22" fmla="*/ 646 w 674"/>
                  <a:gd name="T23" fmla="*/ 339 h 398"/>
                  <a:gd name="T24" fmla="*/ 600 w 674"/>
                  <a:gd name="T25" fmla="*/ 379 h 398"/>
                  <a:gd name="T26" fmla="*/ 540 w 674"/>
                  <a:gd name="T27" fmla="*/ 398 h 398"/>
                  <a:gd name="T28" fmla="*/ 564 w 674"/>
                  <a:gd name="T29" fmla="*/ 332 h 398"/>
                  <a:gd name="T30" fmla="*/ 602 w 674"/>
                  <a:gd name="T31" fmla="*/ 299 h 398"/>
                  <a:gd name="T32" fmla="*/ 617 w 674"/>
                  <a:gd name="T33" fmla="*/ 251 h 398"/>
                  <a:gd name="T34" fmla="*/ 600 w 674"/>
                  <a:gd name="T35" fmla="*/ 198 h 398"/>
                  <a:gd name="T36" fmla="*/ 556 w 674"/>
                  <a:gd name="T37" fmla="*/ 166 h 398"/>
                  <a:gd name="T38" fmla="*/ 519 w 674"/>
                  <a:gd name="T39" fmla="*/ 161 h 398"/>
                  <a:gd name="T40" fmla="*/ 497 w 674"/>
                  <a:gd name="T41" fmla="*/ 155 h 398"/>
                  <a:gd name="T42" fmla="*/ 476 w 674"/>
                  <a:gd name="T43" fmla="*/ 124 h 398"/>
                  <a:gd name="T44" fmla="*/ 434 w 674"/>
                  <a:gd name="T45" fmla="*/ 98 h 398"/>
                  <a:gd name="T46" fmla="*/ 401 w 674"/>
                  <a:gd name="T47" fmla="*/ 95 h 398"/>
                  <a:gd name="T48" fmla="*/ 376 w 674"/>
                  <a:gd name="T49" fmla="*/ 96 h 398"/>
                  <a:gd name="T50" fmla="*/ 343 w 674"/>
                  <a:gd name="T51" fmla="*/ 72 h 398"/>
                  <a:gd name="T52" fmla="*/ 290 w 674"/>
                  <a:gd name="T53" fmla="*/ 59 h 398"/>
                  <a:gd name="T54" fmla="*/ 236 w 674"/>
                  <a:gd name="T55" fmla="*/ 74 h 398"/>
                  <a:gd name="T56" fmla="*/ 196 w 674"/>
                  <a:gd name="T57" fmla="*/ 113 h 398"/>
                  <a:gd name="T58" fmla="*/ 180 w 674"/>
                  <a:gd name="T59" fmla="*/ 152 h 398"/>
                  <a:gd name="T60" fmla="*/ 155 w 674"/>
                  <a:gd name="T61" fmla="*/ 161 h 398"/>
                  <a:gd name="T62" fmla="*/ 119 w 674"/>
                  <a:gd name="T63" fmla="*/ 166 h 398"/>
                  <a:gd name="T64" fmla="*/ 75 w 674"/>
                  <a:gd name="T65" fmla="*/ 198 h 398"/>
                  <a:gd name="T66" fmla="*/ 59 w 674"/>
                  <a:gd name="T67" fmla="*/ 251 h 398"/>
                  <a:gd name="T68" fmla="*/ 74 w 674"/>
                  <a:gd name="T69" fmla="*/ 299 h 398"/>
                  <a:gd name="T70" fmla="*/ 112 w 674"/>
                  <a:gd name="T71" fmla="*/ 332 h 398"/>
                  <a:gd name="T72" fmla="*/ 136 w 674"/>
                  <a:gd name="T73" fmla="*/ 398 h 398"/>
                  <a:gd name="T74" fmla="*/ 75 w 674"/>
                  <a:gd name="T75" fmla="*/ 379 h 398"/>
                  <a:gd name="T76" fmla="*/ 30 w 674"/>
                  <a:gd name="T77" fmla="*/ 339 h 398"/>
                  <a:gd name="T78" fmla="*/ 4 w 674"/>
                  <a:gd name="T79" fmla="*/ 283 h 398"/>
                  <a:gd name="T80" fmla="*/ 4 w 674"/>
                  <a:gd name="T81" fmla="*/ 214 h 398"/>
                  <a:gd name="T82" fmla="*/ 37 w 674"/>
                  <a:gd name="T83" fmla="*/ 152 h 398"/>
                  <a:gd name="T84" fmla="*/ 95 w 674"/>
                  <a:gd name="T85" fmla="*/ 113 h 398"/>
                  <a:gd name="T86" fmla="*/ 133 w 674"/>
                  <a:gd name="T87" fmla="*/ 102 h 398"/>
                  <a:gd name="T88" fmla="*/ 139 w 674"/>
                  <a:gd name="T89" fmla="*/ 96 h 398"/>
                  <a:gd name="T90" fmla="*/ 175 w 674"/>
                  <a:gd name="T91" fmla="*/ 46 h 398"/>
                  <a:gd name="T92" fmla="*/ 228 w 674"/>
                  <a:gd name="T93" fmla="*/ 12 h 398"/>
                  <a:gd name="T94" fmla="*/ 290 w 674"/>
                  <a:gd name="T95"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398">
                    <a:moveTo>
                      <a:pt x="290" y="0"/>
                    </a:moveTo>
                    <a:lnTo>
                      <a:pt x="326" y="4"/>
                    </a:lnTo>
                    <a:lnTo>
                      <a:pt x="360" y="16"/>
                    </a:lnTo>
                    <a:lnTo>
                      <a:pt x="390" y="34"/>
                    </a:lnTo>
                    <a:lnTo>
                      <a:pt x="394" y="36"/>
                    </a:lnTo>
                    <a:lnTo>
                      <a:pt x="399" y="37"/>
                    </a:lnTo>
                    <a:lnTo>
                      <a:pt x="410" y="36"/>
                    </a:lnTo>
                    <a:lnTo>
                      <a:pt x="444" y="40"/>
                    </a:lnTo>
                    <a:lnTo>
                      <a:pt x="476" y="53"/>
                    </a:lnTo>
                    <a:lnTo>
                      <a:pt x="505" y="72"/>
                    </a:lnTo>
                    <a:lnTo>
                      <a:pt x="529" y="98"/>
                    </a:lnTo>
                    <a:lnTo>
                      <a:pt x="532" y="101"/>
                    </a:lnTo>
                    <a:lnTo>
                      <a:pt x="535" y="102"/>
                    </a:lnTo>
                    <a:lnTo>
                      <a:pt x="538" y="104"/>
                    </a:lnTo>
                    <a:lnTo>
                      <a:pt x="570" y="109"/>
                    </a:lnTo>
                    <a:lnTo>
                      <a:pt x="599" y="121"/>
                    </a:lnTo>
                    <a:lnTo>
                      <a:pt x="624" y="139"/>
                    </a:lnTo>
                    <a:lnTo>
                      <a:pt x="646" y="161"/>
                    </a:lnTo>
                    <a:lnTo>
                      <a:pt x="661" y="189"/>
                    </a:lnTo>
                    <a:lnTo>
                      <a:pt x="671" y="217"/>
                    </a:lnTo>
                    <a:lnTo>
                      <a:pt x="674" y="251"/>
                    </a:lnTo>
                    <a:lnTo>
                      <a:pt x="671" y="283"/>
                    </a:lnTo>
                    <a:lnTo>
                      <a:pt x="661" y="313"/>
                    </a:lnTo>
                    <a:lnTo>
                      <a:pt x="646" y="339"/>
                    </a:lnTo>
                    <a:lnTo>
                      <a:pt x="624" y="361"/>
                    </a:lnTo>
                    <a:lnTo>
                      <a:pt x="600" y="379"/>
                    </a:lnTo>
                    <a:lnTo>
                      <a:pt x="571" y="391"/>
                    </a:lnTo>
                    <a:lnTo>
                      <a:pt x="540" y="398"/>
                    </a:lnTo>
                    <a:lnTo>
                      <a:pt x="540" y="339"/>
                    </a:lnTo>
                    <a:lnTo>
                      <a:pt x="564" y="332"/>
                    </a:lnTo>
                    <a:lnTo>
                      <a:pt x="585" y="319"/>
                    </a:lnTo>
                    <a:lnTo>
                      <a:pt x="602" y="299"/>
                    </a:lnTo>
                    <a:lnTo>
                      <a:pt x="614" y="276"/>
                    </a:lnTo>
                    <a:lnTo>
                      <a:pt x="617" y="251"/>
                    </a:lnTo>
                    <a:lnTo>
                      <a:pt x="612" y="222"/>
                    </a:lnTo>
                    <a:lnTo>
                      <a:pt x="600" y="198"/>
                    </a:lnTo>
                    <a:lnTo>
                      <a:pt x="581" y="178"/>
                    </a:lnTo>
                    <a:lnTo>
                      <a:pt x="556" y="166"/>
                    </a:lnTo>
                    <a:lnTo>
                      <a:pt x="528" y="161"/>
                    </a:lnTo>
                    <a:lnTo>
                      <a:pt x="519" y="161"/>
                    </a:lnTo>
                    <a:lnTo>
                      <a:pt x="506" y="160"/>
                    </a:lnTo>
                    <a:lnTo>
                      <a:pt x="497" y="155"/>
                    </a:lnTo>
                    <a:lnTo>
                      <a:pt x="490" y="145"/>
                    </a:lnTo>
                    <a:lnTo>
                      <a:pt x="476" y="124"/>
                    </a:lnTo>
                    <a:lnTo>
                      <a:pt x="457" y="109"/>
                    </a:lnTo>
                    <a:lnTo>
                      <a:pt x="434" y="98"/>
                    </a:lnTo>
                    <a:lnTo>
                      <a:pt x="410" y="95"/>
                    </a:lnTo>
                    <a:lnTo>
                      <a:pt x="401" y="95"/>
                    </a:lnTo>
                    <a:lnTo>
                      <a:pt x="391" y="96"/>
                    </a:lnTo>
                    <a:lnTo>
                      <a:pt x="376" y="96"/>
                    </a:lnTo>
                    <a:lnTo>
                      <a:pt x="364" y="89"/>
                    </a:lnTo>
                    <a:lnTo>
                      <a:pt x="343" y="72"/>
                    </a:lnTo>
                    <a:lnTo>
                      <a:pt x="317" y="62"/>
                    </a:lnTo>
                    <a:lnTo>
                      <a:pt x="290" y="59"/>
                    </a:lnTo>
                    <a:lnTo>
                      <a:pt x="261" y="62"/>
                    </a:lnTo>
                    <a:lnTo>
                      <a:pt x="236" y="74"/>
                    </a:lnTo>
                    <a:lnTo>
                      <a:pt x="213" y="90"/>
                    </a:lnTo>
                    <a:lnTo>
                      <a:pt x="196" y="113"/>
                    </a:lnTo>
                    <a:lnTo>
                      <a:pt x="186" y="140"/>
                    </a:lnTo>
                    <a:lnTo>
                      <a:pt x="180" y="152"/>
                    </a:lnTo>
                    <a:lnTo>
                      <a:pt x="169" y="160"/>
                    </a:lnTo>
                    <a:lnTo>
                      <a:pt x="155" y="161"/>
                    </a:lnTo>
                    <a:lnTo>
                      <a:pt x="148" y="161"/>
                    </a:lnTo>
                    <a:lnTo>
                      <a:pt x="119" y="166"/>
                    </a:lnTo>
                    <a:lnTo>
                      <a:pt x="95" y="178"/>
                    </a:lnTo>
                    <a:lnTo>
                      <a:pt x="75" y="198"/>
                    </a:lnTo>
                    <a:lnTo>
                      <a:pt x="63" y="222"/>
                    </a:lnTo>
                    <a:lnTo>
                      <a:pt x="59" y="251"/>
                    </a:lnTo>
                    <a:lnTo>
                      <a:pt x="62" y="276"/>
                    </a:lnTo>
                    <a:lnTo>
                      <a:pt x="74" y="299"/>
                    </a:lnTo>
                    <a:lnTo>
                      <a:pt x="89" y="319"/>
                    </a:lnTo>
                    <a:lnTo>
                      <a:pt x="112" y="332"/>
                    </a:lnTo>
                    <a:lnTo>
                      <a:pt x="136" y="339"/>
                    </a:lnTo>
                    <a:lnTo>
                      <a:pt x="136" y="398"/>
                    </a:lnTo>
                    <a:lnTo>
                      <a:pt x="104" y="391"/>
                    </a:lnTo>
                    <a:lnTo>
                      <a:pt x="75" y="379"/>
                    </a:lnTo>
                    <a:lnTo>
                      <a:pt x="51" y="361"/>
                    </a:lnTo>
                    <a:lnTo>
                      <a:pt x="30" y="339"/>
                    </a:lnTo>
                    <a:lnTo>
                      <a:pt x="13" y="313"/>
                    </a:lnTo>
                    <a:lnTo>
                      <a:pt x="4" y="283"/>
                    </a:lnTo>
                    <a:lnTo>
                      <a:pt x="0" y="251"/>
                    </a:lnTo>
                    <a:lnTo>
                      <a:pt x="4" y="214"/>
                    </a:lnTo>
                    <a:lnTo>
                      <a:pt x="18" y="181"/>
                    </a:lnTo>
                    <a:lnTo>
                      <a:pt x="37" y="152"/>
                    </a:lnTo>
                    <a:lnTo>
                      <a:pt x="63" y="130"/>
                    </a:lnTo>
                    <a:lnTo>
                      <a:pt x="95" y="113"/>
                    </a:lnTo>
                    <a:lnTo>
                      <a:pt x="130" y="104"/>
                    </a:lnTo>
                    <a:lnTo>
                      <a:pt x="133" y="102"/>
                    </a:lnTo>
                    <a:lnTo>
                      <a:pt x="137" y="101"/>
                    </a:lnTo>
                    <a:lnTo>
                      <a:pt x="139" y="96"/>
                    </a:lnTo>
                    <a:lnTo>
                      <a:pt x="155" y="69"/>
                    </a:lnTo>
                    <a:lnTo>
                      <a:pt x="175" y="46"/>
                    </a:lnTo>
                    <a:lnTo>
                      <a:pt x="199" y="27"/>
                    </a:lnTo>
                    <a:lnTo>
                      <a:pt x="228" y="12"/>
                    </a:lnTo>
                    <a:lnTo>
                      <a:pt x="258" y="3"/>
                    </a:lnTo>
                    <a:lnTo>
                      <a:pt x="29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36" name="Group 35"/>
            <p:cNvGrpSpPr/>
            <p:nvPr/>
          </p:nvGrpSpPr>
          <p:grpSpPr>
            <a:xfrm>
              <a:off x="2471887" y="2709905"/>
              <a:ext cx="306054" cy="326014"/>
              <a:chOff x="2354263" y="1584325"/>
              <a:chExt cx="803275" cy="855663"/>
            </a:xfrm>
            <a:solidFill>
              <a:schemeClr val="accent1"/>
            </a:solidFill>
          </p:grpSpPr>
          <p:sp>
            <p:nvSpPr>
              <p:cNvPr id="37" name="Freeform 20"/>
              <p:cNvSpPr>
                <a:spLocks noEditPoints="1"/>
              </p:cNvSpPr>
              <p:nvPr/>
            </p:nvSpPr>
            <p:spPr bwMode="auto">
              <a:xfrm>
                <a:off x="2354263" y="1584325"/>
                <a:ext cx="803275" cy="855663"/>
              </a:xfrm>
              <a:custGeom>
                <a:avLst/>
                <a:gdLst>
                  <a:gd name="T0" fmla="*/ 71 w 506"/>
                  <a:gd name="T1" fmla="*/ 71 h 539"/>
                  <a:gd name="T2" fmla="*/ 71 w 506"/>
                  <a:gd name="T3" fmla="*/ 343 h 539"/>
                  <a:gd name="T4" fmla="*/ 434 w 506"/>
                  <a:gd name="T5" fmla="*/ 343 h 539"/>
                  <a:gd name="T6" fmla="*/ 434 w 506"/>
                  <a:gd name="T7" fmla="*/ 71 h 539"/>
                  <a:gd name="T8" fmla="*/ 71 w 506"/>
                  <a:gd name="T9" fmla="*/ 71 h 539"/>
                  <a:gd name="T10" fmla="*/ 49 w 506"/>
                  <a:gd name="T11" fmla="*/ 0 h 539"/>
                  <a:gd name="T12" fmla="*/ 459 w 506"/>
                  <a:gd name="T13" fmla="*/ 0 h 539"/>
                  <a:gd name="T14" fmla="*/ 477 w 506"/>
                  <a:gd name="T15" fmla="*/ 3 h 539"/>
                  <a:gd name="T16" fmla="*/ 492 w 506"/>
                  <a:gd name="T17" fmla="*/ 13 h 539"/>
                  <a:gd name="T18" fmla="*/ 503 w 506"/>
                  <a:gd name="T19" fmla="*/ 29 h 539"/>
                  <a:gd name="T20" fmla="*/ 506 w 506"/>
                  <a:gd name="T21" fmla="*/ 47 h 539"/>
                  <a:gd name="T22" fmla="*/ 506 w 506"/>
                  <a:gd name="T23" fmla="*/ 366 h 539"/>
                  <a:gd name="T24" fmla="*/ 503 w 506"/>
                  <a:gd name="T25" fmla="*/ 384 h 539"/>
                  <a:gd name="T26" fmla="*/ 492 w 506"/>
                  <a:gd name="T27" fmla="*/ 401 h 539"/>
                  <a:gd name="T28" fmla="*/ 477 w 506"/>
                  <a:gd name="T29" fmla="*/ 411 h 539"/>
                  <a:gd name="T30" fmla="*/ 459 w 506"/>
                  <a:gd name="T31" fmla="*/ 414 h 539"/>
                  <a:gd name="T32" fmla="*/ 289 w 506"/>
                  <a:gd name="T33" fmla="*/ 414 h 539"/>
                  <a:gd name="T34" fmla="*/ 289 w 506"/>
                  <a:gd name="T35" fmla="*/ 467 h 539"/>
                  <a:gd name="T36" fmla="*/ 354 w 506"/>
                  <a:gd name="T37" fmla="*/ 467 h 539"/>
                  <a:gd name="T38" fmla="*/ 371 w 506"/>
                  <a:gd name="T39" fmla="*/ 470 h 539"/>
                  <a:gd name="T40" fmla="*/ 385 w 506"/>
                  <a:gd name="T41" fmla="*/ 481 h 539"/>
                  <a:gd name="T42" fmla="*/ 394 w 506"/>
                  <a:gd name="T43" fmla="*/ 495 h 539"/>
                  <a:gd name="T44" fmla="*/ 397 w 506"/>
                  <a:gd name="T45" fmla="*/ 511 h 539"/>
                  <a:gd name="T46" fmla="*/ 397 w 506"/>
                  <a:gd name="T47" fmla="*/ 539 h 539"/>
                  <a:gd name="T48" fmla="*/ 111 w 506"/>
                  <a:gd name="T49" fmla="*/ 539 h 539"/>
                  <a:gd name="T50" fmla="*/ 111 w 506"/>
                  <a:gd name="T51" fmla="*/ 511 h 539"/>
                  <a:gd name="T52" fmla="*/ 114 w 506"/>
                  <a:gd name="T53" fmla="*/ 495 h 539"/>
                  <a:gd name="T54" fmla="*/ 124 w 506"/>
                  <a:gd name="T55" fmla="*/ 481 h 539"/>
                  <a:gd name="T56" fmla="*/ 138 w 506"/>
                  <a:gd name="T57" fmla="*/ 470 h 539"/>
                  <a:gd name="T58" fmla="*/ 155 w 506"/>
                  <a:gd name="T59" fmla="*/ 467 h 539"/>
                  <a:gd name="T60" fmla="*/ 218 w 506"/>
                  <a:gd name="T61" fmla="*/ 467 h 539"/>
                  <a:gd name="T62" fmla="*/ 218 w 506"/>
                  <a:gd name="T63" fmla="*/ 414 h 539"/>
                  <a:gd name="T64" fmla="*/ 49 w 506"/>
                  <a:gd name="T65" fmla="*/ 414 h 539"/>
                  <a:gd name="T66" fmla="*/ 31 w 506"/>
                  <a:gd name="T67" fmla="*/ 411 h 539"/>
                  <a:gd name="T68" fmla="*/ 15 w 506"/>
                  <a:gd name="T69" fmla="*/ 401 h 539"/>
                  <a:gd name="T70" fmla="*/ 5 w 506"/>
                  <a:gd name="T71" fmla="*/ 384 h 539"/>
                  <a:gd name="T72" fmla="*/ 0 w 506"/>
                  <a:gd name="T73" fmla="*/ 366 h 539"/>
                  <a:gd name="T74" fmla="*/ 0 w 506"/>
                  <a:gd name="T75" fmla="*/ 47 h 539"/>
                  <a:gd name="T76" fmla="*/ 5 w 506"/>
                  <a:gd name="T77" fmla="*/ 29 h 539"/>
                  <a:gd name="T78" fmla="*/ 15 w 506"/>
                  <a:gd name="T79" fmla="*/ 13 h 539"/>
                  <a:gd name="T80" fmla="*/ 31 w 506"/>
                  <a:gd name="T81" fmla="*/ 3 h 539"/>
                  <a:gd name="T82" fmla="*/ 49 w 506"/>
                  <a:gd name="T83"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6" h="539">
                    <a:moveTo>
                      <a:pt x="71" y="71"/>
                    </a:moveTo>
                    <a:lnTo>
                      <a:pt x="71" y="343"/>
                    </a:lnTo>
                    <a:lnTo>
                      <a:pt x="434" y="343"/>
                    </a:lnTo>
                    <a:lnTo>
                      <a:pt x="434" y="71"/>
                    </a:lnTo>
                    <a:lnTo>
                      <a:pt x="71" y="71"/>
                    </a:lnTo>
                    <a:close/>
                    <a:moveTo>
                      <a:pt x="49" y="0"/>
                    </a:moveTo>
                    <a:lnTo>
                      <a:pt x="459" y="0"/>
                    </a:lnTo>
                    <a:lnTo>
                      <a:pt x="477" y="3"/>
                    </a:lnTo>
                    <a:lnTo>
                      <a:pt x="492" y="13"/>
                    </a:lnTo>
                    <a:lnTo>
                      <a:pt x="503" y="29"/>
                    </a:lnTo>
                    <a:lnTo>
                      <a:pt x="506" y="47"/>
                    </a:lnTo>
                    <a:lnTo>
                      <a:pt x="506" y="366"/>
                    </a:lnTo>
                    <a:lnTo>
                      <a:pt x="503" y="384"/>
                    </a:lnTo>
                    <a:lnTo>
                      <a:pt x="492" y="401"/>
                    </a:lnTo>
                    <a:lnTo>
                      <a:pt x="477" y="411"/>
                    </a:lnTo>
                    <a:lnTo>
                      <a:pt x="459" y="414"/>
                    </a:lnTo>
                    <a:lnTo>
                      <a:pt x="289" y="414"/>
                    </a:lnTo>
                    <a:lnTo>
                      <a:pt x="289" y="467"/>
                    </a:lnTo>
                    <a:lnTo>
                      <a:pt x="354" y="467"/>
                    </a:lnTo>
                    <a:lnTo>
                      <a:pt x="371" y="470"/>
                    </a:lnTo>
                    <a:lnTo>
                      <a:pt x="385" y="481"/>
                    </a:lnTo>
                    <a:lnTo>
                      <a:pt x="394" y="495"/>
                    </a:lnTo>
                    <a:lnTo>
                      <a:pt x="397" y="511"/>
                    </a:lnTo>
                    <a:lnTo>
                      <a:pt x="397" y="539"/>
                    </a:lnTo>
                    <a:lnTo>
                      <a:pt x="111" y="539"/>
                    </a:lnTo>
                    <a:lnTo>
                      <a:pt x="111" y="511"/>
                    </a:lnTo>
                    <a:lnTo>
                      <a:pt x="114" y="495"/>
                    </a:lnTo>
                    <a:lnTo>
                      <a:pt x="124" y="481"/>
                    </a:lnTo>
                    <a:lnTo>
                      <a:pt x="138" y="470"/>
                    </a:lnTo>
                    <a:lnTo>
                      <a:pt x="155" y="467"/>
                    </a:lnTo>
                    <a:lnTo>
                      <a:pt x="218" y="467"/>
                    </a:lnTo>
                    <a:lnTo>
                      <a:pt x="218" y="414"/>
                    </a:lnTo>
                    <a:lnTo>
                      <a:pt x="49" y="414"/>
                    </a:lnTo>
                    <a:lnTo>
                      <a:pt x="31" y="411"/>
                    </a:lnTo>
                    <a:lnTo>
                      <a:pt x="15" y="401"/>
                    </a:lnTo>
                    <a:lnTo>
                      <a:pt x="5" y="384"/>
                    </a:lnTo>
                    <a:lnTo>
                      <a:pt x="0" y="366"/>
                    </a:lnTo>
                    <a:lnTo>
                      <a:pt x="0" y="47"/>
                    </a:lnTo>
                    <a:lnTo>
                      <a:pt x="5" y="29"/>
                    </a:lnTo>
                    <a:lnTo>
                      <a:pt x="15" y="13"/>
                    </a:lnTo>
                    <a:lnTo>
                      <a:pt x="31" y="3"/>
                    </a:lnTo>
                    <a:lnTo>
                      <a:pt x="4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38" name="Freeform 21"/>
              <p:cNvSpPr/>
              <p:nvPr/>
            </p:nvSpPr>
            <p:spPr bwMode="auto">
              <a:xfrm>
                <a:off x="2573338" y="1804988"/>
                <a:ext cx="366713" cy="215900"/>
              </a:xfrm>
              <a:custGeom>
                <a:avLst/>
                <a:gdLst>
                  <a:gd name="T0" fmla="*/ 100 w 231"/>
                  <a:gd name="T1" fmla="*/ 0 h 136"/>
                  <a:gd name="T2" fmla="*/ 116 w 231"/>
                  <a:gd name="T3" fmla="*/ 3 h 136"/>
                  <a:gd name="T4" fmla="*/ 132 w 231"/>
                  <a:gd name="T5" fmla="*/ 11 h 136"/>
                  <a:gd name="T6" fmla="*/ 135 w 231"/>
                  <a:gd name="T7" fmla="*/ 12 h 136"/>
                  <a:gd name="T8" fmla="*/ 139 w 231"/>
                  <a:gd name="T9" fmla="*/ 12 h 136"/>
                  <a:gd name="T10" fmla="*/ 141 w 231"/>
                  <a:gd name="T11" fmla="*/ 12 h 136"/>
                  <a:gd name="T12" fmla="*/ 154 w 231"/>
                  <a:gd name="T13" fmla="*/ 15 h 136"/>
                  <a:gd name="T14" fmla="*/ 168 w 231"/>
                  <a:gd name="T15" fmla="*/ 21 h 136"/>
                  <a:gd name="T16" fmla="*/ 180 w 231"/>
                  <a:gd name="T17" fmla="*/ 30 h 136"/>
                  <a:gd name="T18" fmla="*/ 183 w 231"/>
                  <a:gd name="T19" fmla="*/ 33 h 136"/>
                  <a:gd name="T20" fmla="*/ 188 w 231"/>
                  <a:gd name="T21" fmla="*/ 36 h 136"/>
                  <a:gd name="T22" fmla="*/ 206 w 231"/>
                  <a:gd name="T23" fmla="*/ 41 h 136"/>
                  <a:gd name="T24" fmla="*/ 219 w 231"/>
                  <a:gd name="T25" fmla="*/ 53 h 136"/>
                  <a:gd name="T26" fmla="*/ 228 w 231"/>
                  <a:gd name="T27" fmla="*/ 68 h 136"/>
                  <a:gd name="T28" fmla="*/ 231 w 231"/>
                  <a:gd name="T29" fmla="*/ 86 h 136"/>
                  <a:gd name="T30" fmla="*/ 228 w 231"/>
                  <a:gd name="T31" fmla="*/ 106 h 136"/>
                  <a:gd name="T32" fmla="*/ 216 w 231"/>
                  <a:gd name="T33" fmla="*/ 121 h 136"/>
                  <a:gd name="T34" fmla="*/ 201 w 231"/>
                  <a:gd name="T35" fmla="*/ 133 h 136"/>
                  <a:gd name="T36" fmla="*/ 181 w 231"/>
                  <a:gd name="T37" fmla="*/ 136 h 136"/>
                  <a:gd name="T38" fmla="*/ 50 w 231"/>
                  <a:gd name="T39" fmla="*/ 136 h 136"/>
                  <a:gd name="T40" fmla="*/ 30 w 231"/>
                  <a:gd name="T41" fmla="*/ 133 h 136"/>
                  <a:gd name="T42" fmla="*/ 15 w 231"/>
                  <a:gd name="T43" fmla="*/ 121 h 136"/>
                  <a:gd name="T44" fmla="*/ 3 w 231"/>
                  <a:gd name="T45" fmla="*/ 106 h 136"/>
                  <a:gd name="T46" fmla="*/ 0 w 231"/>
                  <a:gd name="T47" fmla="*/ 86 h 136"/>
                  <a:gd name="T48" fmla="*/ 3 w 231"/>
                  <a:gd name="T49" fmla="*/ 68 h 136"/>
                  <a:gd name="T50" fmla="*/ 11 w 231"/>
                  <a:gd name="T51" fmla="*/ 53 h 136"/>
                  <a:gd name="T52" fmla="*/ 24 w 231"/>
                  <a:gd name="T53" fmla="*/ 42 h 136"/>
                  <a:gd name="T54" fmla="*/ 39 w 231"/>
                  <a:gd name="T55" fmla="*/ 36 h 136"/>
                  <a:gd name="T56" fmla="*/ 44 w 231"/>
                  <a:gd name="T57" fmla="*/ 35 h 136"/>
                  <a:gd name="T58" fmla="*/ 47 w 231"/>
                  <a:gd name="T59" fmla="*/ 33 h 136"/>
                  <a:gd name="T60" fmla="*/ 48 w 231"/>
                  <a:gd name="T61" fmla="*/ 29 h 136"/>
                  <a:gd name="T62" fmla="*/ 62 w 231"/>
                  <a:gd name="T63" fmla="*/ 14 h 136"/>
                  <a:gd name="T64" fmla="*/ 79 w 231"/>
                  <a:gd name="T65" fmla="*/ 3 h 136"/>
                  <a:gd name="T66" fmla="*/ 100 w 231"/>
                  <a:gd name="T6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1" h="136">
                    <a:moveTo>
                      <a:pt x="100" y="0"/>
                    </a:moveTo>
                    <a:lnTo>
                      <a:pt x="116" y="3"/>
                    </a:lnTo>
                    <a:lnTo>
                      <a:pt x="132" y="11"/>
                    </a:lnTo>
                    <a:lnTo>
                      <a:pt x="135" y="12"/>
                    </a:lnTo>
                    <a:lnTo>
                      <a:pt x="139" y="12"/>
                    </a:lnTo>
                    <a:lnTo>
                      <a:pt x="141" y="12"/>
                    </a:lnTo>
                    <a:lnTo>
                      <a:pt x="154" y="15"/>
                    </a:lnTo>
                    <a:lnTo>
                      <a:pt x="168" y="21"/>
                    </a:lnTo>
                    <a:lnTo>
                      <a:pt x="180" y="30"/>
                    </a:lnTo>
                    <a:lnTo>
                      <a:pt x="183" y="33"/>
                    </a:lnTo>
                    <a:lnTo>
                      <a:pt x="188" y="36"/>
                    </a:lnTo>
                    <a:lnTo>
                      <a:pt x="206" y="41"/>
                    </a:lnTo>
                    <a:lnTo>
                      <a:pt x="219" y="53"/>
                    </a:lnTo>
                    <a:lnTo>
                      <a:pt x="228" y="68"/>
                    </a:lnTo>
                    <a:lnTo>
                      <a:pt x="231" y="86"/>
                    </a:lnTo>
                    <a:lnTo>
                      <a:pt x="228" y="106"/>
                    </a:lnTo>
                    <a:lnTo>
                      <a:pt x="216" y="121"/>
                    </a:lnTo>
                    <a:lnTo>
                      <a:pt x="201" y="133"/>
                    </a:lnTo>
                    <a:lnTo>
                      <a:pt x="181" y="136"/>
                    </a:lnTo>
                    <a:lnTo>
                      <a:pt x="50" y="136"/>
                    </a:lnTo>
                    <a:lnTo>
                      <a:pt x="30" y="133"/>
                    </a:lnTo>
                    <a:lnTo>
                      <a:pt x="15" y="121"/>
                    </a:lnTo>
                    <a:lnTo>
                      <a:pt x="3" y="106"/>
                    </a:lnTo>
                    <a:lnTo>
                      <a:pt x="0" y="86"/>
                    </a:lnTo>
                    <a:lnTo>
                      <a:pt x="3" y="68"/>
                    </a:lnTo>
                    <a:lnTo>
                      <a:pt x="11" y="53"/>
                    </a:lnTo>
                    <a:lnTo>
                      <a:pt x="24" y="42"/>
                    </a:lnTo>
                    <a:lnTo>
                      <a:pt x="39" y="36"/>
                    </a:lnTo>
                    <a:lnTo>
                      <a:pt x="44" y="35"/>
                    </a:lnTo>
                    <a:lnTo>
                      <a:pt x="47" y="33"/>
                    </a:lnTo>
                    <a:lnTo>
                      <a:pt x="48" y="29"/>
                    </a:lnTo>
                    <a:lnTo>
                      <a:pt x="62" y="14"/>
                    </a:lnTo>
                    <a:lnTo>
                      <a:pt x="79" y="3"/>
                    </a:lnTo>
                    <a:lnTo>
                      <a:pt x="10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39" name="Group 38"/>
            <p:cNvGrpSpPr/>
            <p:nvPr/>
          </p:nvGrpSpPr>
          <p:grpSpPr>
            <a:xfrm>
              <a:off x="2362519" y="1359401"/>
              <a:ext cx="361700" cy="302425"/>
              <a:chOff x="3970338" y="1616075"/>
              <a:chExt cx="949326" cy="793751"/>
            </a:xfrm>
            <a:solidFill>
              <a:schemeClr val="accent1"/>
            </a:solidFill>
          </p:grpSpPr>
          <p:sp>
            <p:nvSpPr>
              <p:cNvPr id="40" name="Freeform 22"/>
              <p:cNvSpPr>
                <a:spLocks noEditPoints="1"/>
              </p:cNvSpPr>
              <p:nvPr/>
            </p:nvSpPr>
            <p:spPr bwMode="auto">
              <a:xfrm>
                <a:off x="4194176" y="1982788"/>
                <a:ext cx="725488" cy="427038"/>
              </a:xfrm>
              <a:custGeom>
                <a:avLst/>
                <a:gdLst>
                  <a:gd name="T0" fmla="*/ 171 w 457"/>
                  <a:gd name="T1" fmla="*/ 42 h 269"/>
                  <a:gd name="T2" fmla="*/ 135 w 457"/>
                  <a:gd name="T3" fmla="*/ 71 h 269"/>
                  <a:gd name="T4" fmla="*/ 123 w 457"/>
                  <a:gd name="T5" fmla="*/ 98 h 269"/>
                  <a:gd name="T6" fmla="*/ 115 w 457"/>
                  <a:gd name="T7" fmla="*/ 106 h 269"/>
                  <a:gd name="T8" fmla="*/ 104 w 457"/>
                  <a:gd name="T9" fmla="*/ 109 h 269"/>
                  <a:gd name="T10" fmla="*/ 80 w 457"/>
                  <a:gd name="T11" fmla="*/ 112 h 269"/>
                  <a:gd name="T12" fmla="*/ 50 w 457"/>
                  <a:gd name="T13" fmla="*/ 133 h 269"/>
                  <a:gd name="T14" fmla="*/ 39 w 457"/>
                  <a:gd name="T15" fmla="*/ 170 h 269"/>
                  <a:gd name="T16" fmla="*/ 50 w 457"/>
                  <a:gd name="T17" fmla="*/ 204 h 269"/>
                  <a:gd name="T18" fmla="*/ 80 w 457"/>
                  <a:gd name="T19" fmla="*/ 227 h 269"/>
                  <a:gd name="T20" fmla="*/ 357 w 457"/>
                  <a:gd name="T21" fmla="*/ 230 h 269"/>
                  <a:gd name="T22" fmla="*/ 392 w 457"/>
                  <a:gd name="T23" fmla="*/ 218 h 269"/>
                  <a:gd name="T24" fmla="*/ 415 w 457"/>
                  <a:gd name="T25" fmla="*/ 188 h 269"/>
                  <a:gd name="T26" fmla="*/ 415 w 457"/>
                  <a:gd name="T27" fmla="*/ 150 h 269"/>
                  <a:gd name="T28" fmla="*/ 392 w 457"/>
                  <a:gd name="T29" fmla="*/ 120 h 269"/>
                  <a:gd name="T30" fmla="*/ 357 w 457"/>
                  <a:gd name="T31" fmla="*/ 109 h 269"/>
                  <a:gd name="T32" fmla="*/ 345 w 457"/>
                  <a:gd name="T33" fmla="*/ 109 h 269"/>
                  <a:gd name="T34" fmla="*/ 334 w 457"/>
                  <a:gd name="T35" fmla="*/ 103 h 269"/>
                  <a:gd name="T36" fmla="*/ 321 w 457"/>
                  <a:gd name="T37" fmla="*/ 83 h 269"/>
                  <a:gd name="T38" fmla="*/ 293 w 457"/>
                  <a:gd name="T39" fmla="*/ 65 h 269"/>
                  <a:gd name="T40" fmla="*/ 271 w 457"/>
                  <a:gd name="T41" fmla="*/ 64 h 269"/>
                  <a:gd name="T42" fmla="*/ 259 w 457"/>
                  <a:gd name="T43" fmla="*/ 65 h 269"/>
                  <a:gd name="T44" fmla="*/ 250 w 457"/>
                  <a:gd name="T45" fmla="*/ 62 h 269"/>
                  <a:gd name="T46" fmla="*/ 231 w 457"/>
                  <a:gd name="T47" fmla="*/ 48 h 269"/>
                  <a:gd name="T48" fmla="*/ 195 w 457"/>
                  <a:gd name="T49" fmla="*/ 39 h 269"/>
                  <a:gd name="T50" fmla="*/ 219 w 457"/>
                  <a:gd name="T51" fmla="*/ 2 h 269"/>
                  <a:gd name="T52" fmla="*/ 262 w 457"/>
                  <a:gd name="T53" fmla="*/ 21 h 269"/>
                  <a:gd name="T54" fmla="*/ 272 w 457"/>
                  <a:gd name="T55" fmla="*/ 24 h 269"/>
                  <a:gd name="T56" fmla="*/ 301 w 457"/>
                  <a:gd name="T57" fmla="*/ 27 h 269"/>
                  <a:gd name="T58" fmla="*/ 343 w 457"/>
                  <a:gd name="T59" fmla="*/ 50 h 269"/>
                  <a:gd name="T60" fmla="*/ 386 w 457"/>
                  <a:gd name="T61" fmla="*/ 73 h 269"/>
                  <a:gd name="T62" fmla="*/ 428 w 457"/>
                  <a:gd name="T63" fmla="*/ 100 h 269"/>
                  <a:gd name="T64" fmla="*/ 454 w 457"/>
                  <a:gd name="T65" fmla="*/ 142 h 269"/>
                  <a:gd name="T66" fmla="*/ 452 w 457"/>
                  <a:gd name="T67" fmla="*/ 195 h 269"/>
                  <a:gd name="T68" fmla="*/ 427 w 457"/>
                  <a:gd name="T69" fmla="*/ 239 h 269"/>
                  <a:gd name="T70" fmla="*/ 383 w 457"/>
                  <a:gd name="T71" fmla="*/ 265 h 269"/>
                  <a:gd name="T72" fmla="*/ 100 w 457"/>
                  <a:gd name="T73" fmla="*/ 269 h 269"/>
                  <a:gd name="T74" fmla="*/ 48 w 457"/>
                  <a:gd name="T75" fmla="*/ 256 h 269"/>
                  <a:gd name="T76" fmla="*/ 14 w 457"/>
                  <a:gd name="T77" fmla="*/ 219 h 269"/>
                  <a:gd name="T78" fmla="*/ 0 w 457"/>
                  <a:gd name="T79" fmla="*/ 170 h 269"/>
                  <a:gd name="T80" fmla="*/ 15 w 457"/>
                  <a:gd name="T81" fmla="*/ 115 h 269"/>
                  <a:gd name="T82" fmla="*/ 58 w 457"/>
                  <a:gd name="T83" fmla="*/ 79 h 269"/>
                  <a:gd name="T84" fmla="*/ 88 w 457"/>
                  <a:gd name="T85" fmla="*/ 68 h 269"/>
                  <a:gd name="T86" fmla="*/ 95 w 457"/>
                  <a:gd name="T87" fmla="*/ 62 h 269"/>
                  <a:gd name="T88" fmla="*/ 126 w 457"/>
                  <a:gd name="T89" fmla="*/ 24 h 269"/>
                  <a:gd name="T90" fmla="*/ 169 w 457"/>
                  <a:gd name="T91" fmla="*/ 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7" h="269">
                    <a:moveTo>
                      <a:pt x="195" y="39"/>
                    </a:moveTo>
                    <a:lnTo>
                      <a:pt x="171" y="42"/>
                    </a:lnTo>
                    <a:lnTo>
                      <a:pt x="151" y="55"/>
                    </a:lnTo>
                    <a:lnTo>
                      <a:pt x="135" y="71"/>
                    </a:lnTo>
                    <a:lnTo>
                      <a:pt x="126" y="94"/>
                    </a:lnTo>
                    <a:lnTo>
                      <a:pt x="123" y="98"/>
                    </a:lnTo>
                    <a:lnTo>
                      <a:pt x="120" y="103"/>
                    </a:lnTo>
                    <a:lnTo>
                      <a:pt x="115" y="106"/>
                    </a:lnTo>
                    <a:lnTo>
                      <a:pt x="110" y="109"/>
                    </a:lnTo>
                    <a:lnTo>
                      <a:pt x="104" y="109"/>
                    </a:lnTo>
                    <a:lnTo>
                      <a:pt x="100" y="109"/>
                    </a:lnTo>
                    <a:lnTo>
                      <a:pt x="80" y="112"/>
                    </a:lnTo>
                    <a:lnTo>
                      <a:pt x="64" y="120"/>
                    </a:lnTo>
                    <a:lnTo>
                      <a:pt x="50" y="133"/>
                    </a:lnTo>
                    <a:lnTo>
                      <a:pt x="42" y="150"/>
                    </a:lnTo>
                    <a:lnTo>
                      <a:pt x="39" y="170"/>
                    </a:lnTo>
                    <a:lnTo>
                      <a:pt x="42" y="188"/>
                    </a:lnTo>
                    <a:lnTo>
                      <a:pt x="50" y="204"/>
                    </a:lnTo>
                    <a:lnTo>
                      <a:pt x="64" y="218"/>
                    </a:lnTo>
                    <a:lnTo>
                      <a:pt x="80" y="227"/>
                    </a:lnTo>
                    <a:lnTo>
                      <a:pt x="100" y="230"/>
                    </a:lnTo>
                    <a:lnTo>
                      <a:pt x="357" y="230"/>
                    </a:lnTo>
                    <a:lnTo>
                      <a:pt x="375" y="227"/>
                    </a:lnTo>
                    <a:lnTo>
                      <a:pt x="392" y="218"/>
                    </a:lnTo>
                    <a:lnTo>
                      <a:pt x="405" y="204"/>
                    </a:lnTo>
                    <a:lnTo>
                      <a:pt x="415" y="188"/>
                    </a:lnTo>
                    <a:lnTo>
                      <a:pt x="418" y="170"/>
                    </a:lnTo>
                    <a:lnTo>
                      <a:pt x="415" y="150"/>
                    </a:lnTo>
                    <a:lnTo>
                      <a:pt x="405" y="133"/>
                    </a:lnTo>
                    <a:lnTo>
                      <a:pt x="392" y="120"/>
                    </a:lnTo>
                    <a:lnTo>
                      <a:pt x="375" y="112"/>
                    </a:lnTo>
                    <a:lnTo>
                      <a:pt x="357" y="109"/>
                    </a:lnTo>
                    <a:lnTo>
                      <a:pt x="351" y="109"/>
                    </a:lnTo>
                    <a:lnTo>
                      <a:pt x="345" y="109"/>
                    </a:lnTo>
                    <a:lnTo>
                      <a:pt x="339" y="106"/>
                    </a:lnTo>
                    <a:lnTo>
                      <a:pt x="334" y="103"/>
                    </a:lnTo>
                    <a:lnTo>
                      <a:pt x="331" y="98"/>
                    </a:lnTo>
                    <a:lnTo>
                      <a:pt x="321" y="83"/>
                    </a:lnTo>
                    <a:lnTo>
                      <a:pt x="309" y="73"/>
                    </a:lnTo>
                    <a:lnTo>
                      <a:pt x="293" y="65"/>
                    </a:lnTo>
                    <a:lnTo>
                      <a:pt x="277" y="64"/>
                    </a:lnTo>
                    <a:lnTo>
                      <a:pt x="271" y="64"/>
                    </a:lnTo>
                    <a:lnTo>
                      <a:pt x="265" y="65"/>
                    </a:lnTo>
                    <a:lnTo>
                      <a:pt x="259" y="65"/>
                    </a:lnTo>
                    <a:lnTo>
                      <a:pt x="254" y="64"/>
                    </a:lnTo>
                    <a:lnTo>
                      <a:pt x="250" y="62"/>
                    </a:lnTo>
                    <a:lnTo>
                      <a:pt x="247" y="59"/>
                    </a:lnTo>
                    <a:lnTo>
                      <a:pt x="231" y="48"/>
                    </a:lnTo>
                    <a:lnTo>
                      <a:pt x="215" y="41"/>
                    </a:lnTo>
                    <a:lnTo>
                      <a:pt x="195" y="39"/>
                    </a:lnTo>
                    <a:close/>
                    <a:moveTo>
                      <a:pt x="195" y="0"/>
                    </a:moveTo>
                    <a:lnTo>
                      <a:pt x="219" y="2"/>
                    </a:lnTo>
                    <a:lnTo>
                      <a:pt x="242" y="9"/>
                    </a:lnTo>
                    <a:lnTo>
                      <a:pt x="262" y="21"/>
                    </a:lnTo>
                    <a:lnTo>
                      <a:pt x="266" y="24"/>
                    </a:lnTo>
                    <a:lnTo>
                      <a:pt x="272" y="24"/>
                    </a:lnTo>
                    <a:lnTo>
                      <a:pt x="277" y="24"/>
                    </a:lnTo>
                    <a:lnTo>
                      <a:pt x="301" y="27"/>
                    </a:lnTo>
                    <a:lnTo>
                      <a:pt x="324" y="36"/>
                    </a:lnTo>
                    <a:lnTo>
                      <a:pt x="343" y="50"/>
                    </a:lnTo>
                    <a:lnTo>
                      <a:pt x="360" y="70"/>
                    </a:lnTo>
                    <a:lnTo>
                      <a:pt x="386" y="73"/>
                    </a:lnTo>
                    <a:lnTo>
                      <a:pt x="408" y="83"/>
                    </a:lnTo>
                    <a:lnTo>
                      <a:pt x="428" y="100"/>
                    </a:lnTo>
                    <a:lnTo>
                      <a:pt x="443" y="120"/>
                    </a:lnTo>
                    <a:lnTo>
                      <a:pt x="454" y="142"/>
                    </a:lnTo>
                    <a:lnTo>
                      <a:pt x="457" y="170"/>
                    </a:lnTo>
                    <a:lnTo>
                      <a:pt x="452" y="195"/>
                    </a:lnTo>
                    <a:lnTo>
                      <a:pt x="443" y="219"/>
                    </a:lnTo>
                    <a:lnTo>
                      <a:pt x="427" y="239"/>
                    </a:lnTo>
                    <a:lnTo>
                      <a:pt x="407" y="256"/>
                    </a:lnTo>
                    <a:lnTo>
                      <a:pt x="383" y="265"/>
                    </a:lnTo>
                    <a:lnTo>
                      <a:pt x="357" y="269"/>
                    </a:lnTo>
                    <a:lnTo>
                      <a:pt x="100" y="269"/>
                    </a:lnTo>
                    <a:lnTo>
                      <a:pt x="73" y="265"/>
                    </a:lnTo>
                    <a:lnTo>
                      <a:pt x="48" y="256"/>
                    </a:lnTo>
                    <a:lnTo>
                      <a:pt x="29" y="239"/>
                    </a:lnTo>
                    <a:lnTo>
                      <a:pt x="14" y="219"/>
                    </a:lnTo>
                    <a:lnTo>
                      <a:pt x="3" y="195"/>
                    </a:lnTo>
                    <a:lnTo>
                      <a:pt x="0" y="170"/>
                    </a:lnTo>
                    <a:lnTo>
                      <a:pt x="3" y="141"/>
                    </a:lnTo>
                    <a:lnTo>
                      <a:pt x="15" y="115"/>
                    </a:lnTo>
                    <a:lnTo>
                      <a:pt x="33" y="94"/>
                    </a:lnTo>
                    <a:lnTo>
                      <a:pt x="58" y="79"/>
                    </a:lnTo>
                    <a:lnTo>
                      <a:pt x="83" y="70"/>
                    </a:lnTo>
                    <a:lnTo>
                      <a:pt x="88" y="68"/>
                    </a:lnTo>
                    <a:lnTo>
                      <a:pt x="92" y="67"/>
                    </a:lnTo>
                    <a:lnTo>
                      <a:pt x="95" y="62"/>
                    </a:lnTo>
                    <a:lnTo>
                      <a:pt x="109" y="41"/>
                    </a:lnTo>
                    <a:lnTo>
                      <a:pt x="126" y="24"/>
                    </a:lnTo>
                    <a:lnTo>
                      <a:pt x="147" y="11"/>
                    </a:lnTo>
                    <a:lnTo>
                      <a:pt x="169" y="2"/>
                    </a:lnTo>
                    <a:lnTo>
                      <a:pt x="195"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41" name="Freeform 23"/>
              <p:cNvSpPr/>
              <p:nvPr/>
            </p:nvSpPr>
            <p:spPr bwMode="auto">
              <a:xfrm>
                <a:off x="3970338" y="1897063"/>
                <a:ext cx="503238" cy="427038"/>
              </a:xfrm>
              <a:custGeom>
                <a:avLst/>
                <a:gdLst>
                  <a:gd name="T0" fmla="*/ 197 w 317"/>
                  <a:gd name="T1" fmla="*/ 0 h 269"/>
                  <a:gd name="T2" fmla="*/ 220 w 317"/>
                  <a:gd name="T3" fmla="*/ 1 h 269"/>
                  <a:gd name="T4" fmla="*/ 242 w 317"/>
                  <a:gd name="T5" fmla="*/ 9 h 269"/>
                  <a:gd name="T6" fmla="*/ 262 w 317"/>
                  <a:gd name="T7" fmla="*/ 21 h 269"/>
                  <a:gd name="T8" fmla="*/ 267 w 317"/>
                  <a:gd name="T9" fmla="*/ 22 h 269"/>
                  <a:gd name="T10" fmla="*/ 273 w 317"/>
                  <a:gd name="T11" fmla="*/ 24 h 269"/>
                  <a:gd name="T12" fmla="*/ 277 w 317"/>
                  <a:gd name="T13" fmla="*/ 24 h 269"/>
                  <a:gd name="T14" fmla="*/ 297 w 317"/>
                  <a:gd name="T15" fmla="*/ 25 h 269"/>
                  <a:gd name="T16" fmla="*/ 317 w 317"/>
                  <a:gd name="T17" fmla="*/ 31 h 269"/>
                  <a:gd name="T18" fmla="*/ 288 w 317"/>
                  <a:gd name="T19" fmla="*/ 39 h 269"/>
                  <a:gd name="T20" fmla="*/ 261 w 317"/>
                  <a:gd name="T21" fmla="*/ 54 h 269"/>
                  <a:gd name="T22" fmla="*/ 238 w 317"/>
                  <a:gd name="T23" fmla="*/ 74 h 269"/>
                  <a:gd name="T24" fmla="*/ 220 w 317"/>
                  <a:gd name="T25" fmla="*/ 98 h 269"/>
                  <a:gd name="T26" fmla="*/ 217 w 317"/>
                  <a:gd name="T27" fmla="*/ 101 h 269"/>
                  <a:gd name="T28" fmla="*/ 212 w 317"/>
                  <a:gd name="T29" fmla="*/ 102 h 269"/>
                  <a:gd name="T30" fmla="*/ 186 w 317"/>
                  <a:gd name="T31" fmla="*/ 113 h 269"/>
                  <a:gd name="T32" fmla="*/ 164 w 317"/>
                  <a:gd name="T33" fmla="*/ 127 h 269"/>
                  <a:gd name="T34" fmla="*/ 144 w 317"/>
                  <a:gd name="T35" fmla="*/ 146 h 269"/>
                  <a:gd name="T36" fmla="*/ 130 w 317"/>
                  <a:gd name="T37" fmla="*/ 169 h 269"/>
                  <a:gd name="T38" fmla="*/ 121 w 317"/>
                  <a:gd name="T39" fmla="*/ 195 h 269"/>
                  <a:gd name="T40" fmla="*/ 117 w 317"/>
                  <a:gd name="T41" fmla="*/ 224 h 269"/>
                  <a:gd name="T42" fmla="*/ 120 w 317"/>
                  <a:gd name="T43" fmla="*/ 246 h 269"/>
                  <a:gd name="T44" fmla="*/ 126 w 317"/>
                  <a:gd name="T45" fmla="*/ 269 h 269"/>
                  <a:gd name="T46" fmla="*/ 100 w 317"/>
                  <a:gd name="T47" fmla="*/ 269 h 269"/>
                  <a:gd name="T48" fmla="*/ 73 w 317"/>
                  <a:gd name="T49" fmla="*/ 264 h 269"/>
                  <a:gd name="T50" fmla="*/ 50 w 317"/>
                  <a:gd name="T51" fmla="*/ 254 h 269"/>
                  <a:gd name="T52" fmla="*/ 29 w 317"/>
                  <a:gd name="T53" fmla="*/ 239 h 269"/>
                  <a:gd name="T54" fmla="*/ 14 w 317"/>
                  <a:gd name="T55" fmla="*/ 219 h 269"/>
                  <a:gd name="T56" fmla="*/ 3 w 317"/>
                  <a:gd name="T57" fmla="*/ 195 h 269"/>
                  <a:gd name="T58" fmla="*/ 0 w 317"/>
                  <a:gd name="T59" fmla="*/ 169 h 269"/>
                  <a:gd name="T60" fmla="*/ 5 w 317"/>
                  <a:gd name="T61" fmla="*/ 140 h 269"/>
                  <a:gd name="T62" fmla="*/ 17 w 317"/>
                  <a:gd name="T63" fmla="*/ 115 h 269"/>
                  <a:gd name="T64" fmla="*/ 34 w 317"/>
                  <a:gd name="T65" fmla="*/ 93 h 269"/>
                  <a:gd name="T66" fmla="*/ 58 w 317"/>
                  <a:gd name="T67" fmla="*/ 78 h 269"/>
                  <a:gd name="T68" fmla="*/ 85 w 317"/>
                  <a:gd name="T69" fmla="*/ 69 h 269"/>
                  <a:gd name="T70" fmla="*/ 90 w 317"/>
                  <a:gd name="T71" fmla="*/ 68 h 269"/>
                  <a:gd name="T72" fmla="*/ 93 w 317"/>
                  <a:gd name="T73" fmla="*/ 65 h 269"/>
                  <a:gd name="T74" fmla="*/ 96 w 317"/>
                  <a:gd name="T75" fmla="*/ 62 h 269"/>
                  <a:gd name="T76" fmla="*/ 109 w 317"/>
                  <a:gd name="T77" fmla="*/ 40 h 269"/>
                  <a:gd name="T78" fmla="*/ 126 w 317"/>
                  <a:gd name="T79" fmla="*/ 24 h 269"/>
                  <a:gd name="T80" fmla="*/ 147 w 317"/>
                  <a:gd name="T81" fmla="*/ 10 h 269"/>
                  <a:gd name="T82" fmla="*/ 171 w 317"/>
                  <a:gd name="T83" fmla="*/ 1 h 269"/>
                  <a:gd name="T84" fmla="*/ 197 w 317"/>
                  <a:gd name="T8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69">
                    <a:moveTo>
                      <a:pt x="197" y="0"/>
                    </a:moveTo>
                    <a:lnTo>
                      <a:pt x="220" y="1"/>
                    </a:lnTo>
                    <a:lnTo>
                      <a:pt x="242" y="9"/>
                    </a:lnTo>
                    <a:lnTo>
                      <a:pt x="262" y="21"/>
                    </a:lnTo>
                    <a:lnTo>
                      <a:pt x="267" y="22"/>
                    </a:lnTo>
                    <a:lnTo>
                      <a:pt x="273" y="24"/>
                    </a:lnTo>
                    <a:lnTo>
                      <a:pt x="277" y="24"/>
                    </a:lnTo>
                    <a:lnTo>
                      <a:pt x="297" y="25"/>
                    </a:lnTo>
                    <a:lnTo>
                      <a:pt x="317" y="31"/>
                    </a:lnTo>
                    <a:lnTo>
                      <a:pt x="288" y="39"/>
                    </a:lnTo>
                    <a:lnTo>
                      <a:pt x="261" y="54"/>
                    </a:lnTo>
                    <a:lnTo>
                      <a:pt x="238" y="74"/>
                    </a:lnTo>
                    <a:lnTo>
                      <a:pt x="220" y="98"/>
                    </a:lnTo>
                    <a:lnTo>
                      <a:pt x="217" y="101"/>
                    </a:lnTo>
                    <a:lnTo>
                      <a:pt x="212" y="102"/>
                    </a:lnTo>
                    <a:lnTo>
                      <a:pt x="186" y="113"/>
                    </a:lnTo>
                    <a:lnTo>
                      <a:pt x="164" y="127"/>
                    </a:lnTo>
                    <a:lnTo>
                      <a:pt x="144" y="146"/>
                    </a:lnTo>
                    <a:lnTo>
                      <a:pt x="130" y="169"/>
                    </a:lnTo>
                    <a:lnTo>
                      <a:pt x="121" y="195"/>
                    </a:lnTo>
                    <a:lnTo>
                      <a:pt x="117" y="224"/>
                    </a:lnTo>
                    <a:lnTo>
                      <a:pt x="120" y="246"/>
                    </a:lnTo>
                    <a:lnTo>
                      <a:pt x="126" y="269"/>
                    </a:lnTo>
                    <a:lnTo>
                      <a:pt x="100" y="269"/>
                    </a:lnTo>
                    <a:lnTo>
                      <a:pt x="73" y="264"/>
                    </a:lnTo>
                    <a:lnTo>
                      <a:pt x="50" y="254"/>
                    </a:lnTo>
                    <a:lnTo>
                      <a:pt x="29" y="239"/>
                    </a:lnTo>
                    <a:lnTo>
                      <a:pt x="14" y="219"/>
                    </a:lnTo>
                    <a:lnTo>
                      <a:pt x="3" y="195"/>
                    </a:lnTo>
                    <a:lnTo>
                      <a:pt x="0" y="169"/>
                    </a:lnTo>
                    <a:lnTo>
                      <a:pt x="5" y="140"/>
                    </a:lnTo>
                    <a:lnTo>
                      <a:pt x="17" y="115"/>
                    </a:lnTo>
                    <a:lnTo>
                      <a:pt x="34" y="93"/>
                    </a:lnTo>
                    <a:lnTo>
                      <a:pt x="58" y="78"/>
                    </a:lnTo>
                    <a:lnTo>
                      <a:pt x="85" y="69"/>
                    </a:lnTo>
                    <a:lnTo>
                      <a:pt x="90" y="68"/>
                    </a:lnTo>
                    <a:lnTo>
                      <a:pt x="93" y="65"/>
                    </a:lnTo>
                    <a:lnTo>
                      <a:pt x="96" y="62"/>
                    </a:lnTo>
                    <a:lnTo>
                      <a:pt x="109" y="40"/>
                    </a:lnTo>
                    <a:lnTo>
                      <a:pt x="126" y="24"/>
                    </a:lnTo>
                    <a:lnTo>
                      <a:pt x="147" y="10"/>
                    </a:lnTo>
                    <a:lnTo>
                      <a:pt x="171" y="1"/>
                    </a:lnTo>
                    <a:lnTo>
                      <a:pt x="19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42" name="Rectangle 24"/>
              <p:cNvSpPr>
                <a:spLocks noChangeArrowheads="1"/>
              </p:cNvSpPr>
              <p:nvPr/>
            </p:nvSpPr>
            <p:spPr bwMode="auto">
              <a:xfrm>
                <a:off x="4113213" y="1798638"/>
                <a:ext cx="57150" cy="77788"/>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sp>
            <p:nvSpPr>
              <p:cNvPr id="43" name="Freeform 25"/>
              <p:cNvSpPr/>
              <p:nvPr/>
            </p:nvSpPr>
            <p:spPr bwMode="auto">
              <a:xfrm>
                <a:off x="4067176" y="1616075"/>
                <a:ext cx="149225" cy="146050"/>
              </a:xfrm>
              <a:custGeom>
                <a:avLst/>
                <a:gdLst>
                  <a:gd name="T0" fmla="*/ 47 w 94"/>
                  <a:gd name="T1" fmla="*/ 0 h 92"/>
                  <a:gd name="T2" fmla="*/ 65 w 94"/>
                  <a:gd name="T3" fmla="*/ 3 h 92"/>
                  <a:gd name="T4" fmla="*/ 80 w 94"/>
                  <a:gd name="T5" fmla="*/ 13 h 92"/>
                  <a:gd name="T6" fmla="*/ 89 w 94"/>
                  <a:gd name="T7" fmla="*/ 28 h 92"/>
                  <a:gd name="T8" fmla="*/ 94 w 94"/>
                  <a:gd name="T9" fmla="*/ 46 h 92"/>
                  <a:gd name="T10" fmla="*/ 89 w 94"/>
                  <a:gd name="T11" fmla="*/ 65 h 92"/>
                  <a:gd name="T12" fmla="*/ 80 w 94"/>
                  <a:gd name="T13" fmla="*/ 78 h 92"/>
                  <a:gd name="T14" fmla="*/ 65 w 94"/>
                  <a:gd name="T15" fmla="*/ 89 h 92"/>
                  <a:gd name="T16" fmla="*/ 47 w 94"/>
                  <a:gd name="T17" fmla="*/ 92 h 92"/>
                  <a:gd name="T18" fmla="*/ 29 w 94"/>
                  <a:gd name="T19" fmla="*/ 89 h 92"/>
                  <a:gd name="T20" fmla="*/ 13 w 94"/>
                  <a:gd name="T21" fmla="*/ 78 h 92"/>
                  <a:gd name="T22" fmla="*/ 4 w 94"/>
                  <a:gd name="T23" fmla="*/ 65 h 92"/>
                  <a:gd name="T24" fmla="*/ 0 w 94"/>
                  <a:gd name="T25" fmla="*/ 46 h 92"/>
                  <a:gd name="T26" fmla="*/ 4 w 94"/>
                  <a:gd name="T27" fmla="*/ 28 h 92"/>
                  <a:gd name="T28" fmla="*/ 13 w 94"/>
                  <a:gd name="T29" fmla="*/ 13 h 92"/>
                  <a:gd name="T30" fmla="*/ 29 w 94"/>
                  <a:gd name="T31" fmla="*/ 3 h 92"/>
                  <a:gd name="T32" fmla="*/ 47 w 94"/>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2">
                    <a:moveTo>
                      <a:pt x="47" y="0"/>
                    </a:moveTo>
                    <a:lnTo>
                      <a:pt x="65" y="3"/>
                    </a:lnTo>
                    <a:lnTo>
                      <a:pt x="80" y="13"/>
                    </a:lnTo>
                    <a:lnTo>
                      <a:pt x="89" y="28"/>
                    </a:lnTo>
                    <a:lnTo>
                      <a:pt x="94" y="46"/>
                    </a:lnTo>
                    <a:lnTo>
                      <a:pt x="89" y="65"/>
                    </a:lnTo>
                    <a:lnTo>
                      <a:pt x="80" y="78"/>
                    </a:lnTo>
                    <a:lnTo>
                      <a:pt x="65" y="89"/>
                    </a:lnTo>
                    <a:lnTo>
                      <a:pt x="47" y="92"/>
                    </a:lnTo>
                    <a:lnTo>
                      <a:pt x="29" y="89"/>
                    </a:lnTo>
                    <a:lnTo>
                      <a:pt x="13" y="78"/>
                    </a:lnTo>
                    <a:lnTo>
                      <a:pt x="4" y="65"/>
                    </a:lnTo>
                    <a:lnTo>
                      <a:pt x="0" y="46"/>
                    </a:lnTo>
                    <a:lnTo>
                      <a:pt x="4" y="28"/>
                    </a:lnTo>
                    <a:lnTo>
                      <a:pt x="13" y="13"/>
                    </a:lnTo>
                    <a:lnTo>
                      <a:pt x="29" y="3"/>
                    </a:lnTo>
                    <a:lnTo>
                      <a:pt x="4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44" name="Rectangle 26"/>
              <p:cNvSpPr>
                <a:spLocks noChangeArrowheads="1"/>
              </p:cNvSpPr>
              <p:nvPr/>
            </p:nvSpPr>
            <p:spPr bwMode="auto">
              <a:xfrm>
                <a:off x="4251326" y="1660525"/>
                <a:ext cx="77788" cy="58738"/>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sp>
            <p:nvSpPr>
              <p:cNvPr id="45" name="Rectangle 27"/>
              <p:cNvSpPr>
                <a:spLocks noChangeArrowheads="1"/>
              </p:cNvSpPr>
              <p:nvPr/>
            </p:nvSpPr>
            <p:spPr bwMode="auto">
              <a:xfrm>
                <a:off x="4405313" y="1660525"/>
                <a:ext cx="79375" cy="58738"/>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sp>
            <p:nvSpPr>
              <p:cNvPr id="46" name="Rectangle 28"/>
              <p:cNvSpPr>
                <a:spLocks noChangeArrowheads="1"/>
              </p:cNvSpPr>
              <p:nvPr/>
            </p:nvSpPr>
            <p:spPr bwMode="auto">
              <a:xfrm>
                <a:off x="4719638" y="1954213"/>
                <a:ext cx="58738" cy="76200"/>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sp>
            <p:nvSpPr>
              <p:cNvPr id="47" name="Rectangle 29"/>
              <p:cNvSpPr>
                <a:spLocks noChangeArrowheads="1"/>
              </p:cNvSpPr>
              <p:nvPr/>
            </p:nvSpPr>
            <p:spPr bwMode="auto">
              <a:xfrm>
                <a:off x="4719638" y="1798638"/>
                <a:ext cx="58738" cy="77788"/>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sp>
            <p:nvSpPr>
              <p:cNvPr id="48" name="Freeform 30"/>
              <p:cNvSpPr/>
              <p:nvPr/>
            </p:nvSpPr>
            <p:spPr bwMode="auto">
              <a:xfrm>
                <a:off x="4675188" y="1616075"/>
                <a:ext cx="147638" cy="146050"/>
              </a:xfrm>
              <a:custGeom>
                <a:avLst/>
                <a:gdLst>
                  <a:gd name="T0" fmla="*/ 46 w 93"/>
                  <a:gd name="T1" fmla="*/ 0 h 92"/>
                  <a:gd name="T2" fmla="*/ 65 w 93"/>
                  <a:gd name="T3" fmla="*/ 3 h 92"/>
                  <a:gd name="T4" fmla="*/ 80 w 93"/>
                  <a:gd name="T5" fmla="*/ 13 h 92"/>
                  <a:gd name="T6" fmla="*/ 89 w 93"/>
                  <a:gd name="T7" fmla="*/ 28 h 92"/>
                  <a:gd name="T8" fmla="*/ 93 w 93"/>
                  <a:gd name="T9" fmla="*/ 46 h 92"/>
                  <a:gd name="T10" fmla="*/ 89 w 93"/>
                  <a:gd name="T11" fmla="*/ 65 h 92"/>
                  <a:gd name="T12" fmla="*/ 80 w 93"/>
                  <a:gd name="T13" fmla="*/ 78 h 92"/>
                  <a:gd name="T14" fmla="*/ 65 w 93"/>
                  <a:gd name="T15" fmla="*/ 89 h 92"/>
                  <a:gd name="T16" fmla="*/ 46 w 93"/>
                  <a:gd name="T17" fmla="*/ 92 h 92"/>
                  <a:gd name="T18" fmla="*/ 28 w 93"/>
                  <a:gd name="T19" fmla="*/ 89 h 92"/>
                  <a:gd name="T20" fmla="*/ 13 w 93"/>
                  <a:gd name="T21" fmla="*/ 78 h 92"/>
                  <a:gd name="T22" fmla="*/ 4 w 93"/>
                  <a:gd name="T23" fmla="*/ 65 h 92"/>
                  <a:gd name="T24" fmla="*/ 0 w 93"/>
                  <a:gd name="T25" fmla="*/ 46 h 92"/>
                  <a:gd name="T26" fmla="*/ 4 w 93"/>
                  <a:gd name="T27" fmla="*/ 28 h 92"/>
                  <a:gd name="T28" fmla="*/ 13 w 93"/>
                  <a:gd name="T29" fmla="*/ 13 h 92"/>
                  <a:gd name="T30" fmla="*/ 28 w 93"/>
                  <a:gd name="T31" fmla="*/ 3 h 92"/>
                  <a:gd name="T32" fmla="*/ 46 w 93"/>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92">
                    <a:moveTo>
                      <a:pt x="46" y="0"/>
                    </a:moveTo>
                    <a:lnTo>
                      <a:pt x="65" y="3"/>
                    </a:lnTo>
                    <a:lnTo>
                      <a:pt x="80" y="13"/>
                    </a:lnTo>
                    <a:lnTo>
                      <a:pt x="89" y="28"/>
                    </a:lnTo>
                    <a:lnTo>
                      <a:pt x="93" y="46"/>
                    </a:lnTo>
                    <a:lnTo>
                      <a:pt x="89" y="65"/>
                    </a:lnTo>
                    <a:lnTo>
                      <a:pt x="80" y="78"/>
                    </a:lnTo>
                    <a:lnTo>
                      <a:pt x="65" y="89"/>
                    </a:lnTo>
                    <a:lnTo>
                      <a:pt x="46" y="92"/>
                    </a:lnTo>
                    <a:lnTo>
                      <a:pt x="28" y="89"/>
                    </a:lnTo>
                    <a:lnTo>
                      <a:pt x="13" y="78"/>
                    </a:lnTo>
                    <a:lnTo>
                      <a:pt x="4" y="65"/>
                    </a:lnTo>
                    <a:lnTo>
                      <a:pt x="0" y="46"/>
                    </a:lnTo>
                    <a:lnTo>
                      <a:pt x="4" y="28"/>
                    </a:lnTo>
                    <a:lnTo>
                      <a:pt x="13" y="13"/>
                    </a:lnTo>
                    <a:lnTo>
                      <a:pt x="28" y="3"/>
                    </a:lnTo>
                    <a:lnTo>
                      <a:pt x="46"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49" name="Rectangle 31"/>
              <p:cNvSpPr>
                <a:spLocks noChangeArrowheads="1"/>
              </p:cNvSpPr>
              <p:nvPr/>
            </p:nvSpPr>
            <p:spPr bwMode="auto">
              <a:xfrm>
                <a:off x="4559301" y="1660525"/>
                <a:ext cx="79375" cy="58738"/>
              </a:xfrm>
              <a:prstGeom prst="rect">
                <a:avLst/>
              </a:prstGeom>
              <a:grpFill/>
              <a:ln w="0">
                <a:noFill/>
                <a:prstDash val="solid"/>
                <a:miter lim="800000"/>
              </a:ln>
            </p:spPr>
            <p:txBody>
              <a:bodyPr vert="horz" wrap="square" lIns="91440" tIns="45720" rIns="91440" bIns="45720" numCol="1" anchor="t" anchorCtr="0" compatLnSpc="1"/>
              <a:lstStyle/>
              <a:p>
                <a:endParaRPr lang="en-IN" dirty="0"/>
              </a:p>
            </p:txBody>
          </p:sp>
        </p:grpSp>
        <p:grpSp>
          <p:nvGrpSpPr>
            <p:cNvPr id="50" name="Group 49"/>
            <p:cNvGrpSpPr/>
            <p:nvPr/>
          </p:nvGrpSpPr>
          <p:grpSpPr>
            <a:xfrm>
              <a:off x="2235391" y="1865414"/>
              <a:ext cx="389523" cy="325409"/>
              <a:chOff x="5659438" y="1585913"/>
              <a:chExt cx="1022350" cy="854075"/>
            </a:xfrm>
            <a:solidFill>
              <a:schemeClr val="accent1"/>
            </a:solidFill>
          </p:grpSpPr>
          <p:sp>
            <p:nvSpPr>
              <p:cNvPr id="51" name="Freeform 32"/>
              <p:cNvSpPr/>
              <p:nvPr/>
            </p:nvSpPr>
            <p:spPr bwMode="auto">
              <a:xfrm>
                <a:off x="6019801" y="1939925"/>
                <a:ext cx="304800" cy="500063"/>
              </a:xfrm>
              <a:custGeom>
                <a:avLst/>
                <a:gdLst>
                  <a:gd name="T0" fmla="*/ 63 w 192"/>
                  <a:gd name="T1" fmla="*/ 0 h 315"/>
                  <a:gd name="T2" fmla="*/ 128 w 192"/>
                  <a:gd name="T3" fmla="*/ 0 h 315"/>
                  <a:gd name="T4" fmla="*/ 134 w 192"/>
                  <a:gd name="T5" fmla="*/ 1 h 315"/>
                  <a:gd name="T6" fmla="*/ 139 w 192"/>
                  <a:gd name="T7" fmla="*/ 4 h 315"/>
                  <a:gd name="T8" fmla="*/ 145 w 192"/>
                  <a:gd name="T9" fmla="*/ 7 h 315"/>
                  <a:gd name="T10" fmla="*/ 148 w 192"/>
                  <a:gd name="T11" fmla="*/ 12 h 315"/>
                  <a:gd name="T12" fmla="*/ 151 w 192"/>
                  <a:gd name="T13" fmla="*/ 18 h 315"/>
                  <a:gd name="T14" fmla="*/ 151 w 192"/>
                  <a:gd name="T15" fmla="*/ 24 h 315"/>
                  <a:gd name="T16" fmla="*/ 151 w 192"/>
                  <a:gd name="T17" fmla="*/ 197 h 315"/>
                  <a:gd name="T18" fmla="*/ 177 w 192"/>
                  <a:gd name="T19" fmla="*/ 197 h 315"/>
                  <a:gd name="T20" fmla="*/ 181 w 192"/>
                  <a:gd name="T21" fmla="*/ 197 h 315"/>
                  <a:gd name="T22" fmla="*/ 186 w 192"/>
                  <a:gd name="T23" fmla="*/ 198 h 315"/>
                  <a:gd name="T24" fmla="*/ 189 w 192"/>
                  <a:gd name="T25" fmla="*/ 201 h 315"/>
                  <a:gd name="T26" fmla="*/ 190 w 192"/>
                  <a:gd name="T27" fmla="*/ 206 h 315"/>
                  <a:gd name="T28" fmla="*/ 192 w 192"/>
                  <a:gd name="T29" fmla="*/ 209 h 315"/>
                  <a:gd name="T30" fmla="*/ 192 w 192"/>
                  <a:gd name="T31" fmla="*/ 213 h 315"/>
                  <a:gd name="T32" fmla="*/ 190 w 192"/>
                  <a:gd name="T33" fmla="*/ 218 h 315"/>
                  <a:gd name="T34" fmla="*/ 189 w 192"/>
                  <a:gd name="T35" fmla="*/ 221 h 315"/>
                  <a:gd name="T36" fmla="*/ 119 w 192"/>
                  <a:gd name="T37" fmla="*/ 302 h 315"/>
                  <a:gd name="T38" fmla="*/ 115 w 192"/>
                  <a:gd name="T39" fmla="*/ 307 h 315"/>
                  <a:gd name="T40" fmla="*/ 109 w 192"/>
                  <a:gd name="T41" fmla="*/ 312 h 315"/>
                  <a:gd name="T42" fmla="*/ 103 w 192"/>
                  <a:gd name="T43" fmla="*/ 313 h 315"/>
                  <a:gd name="T44" fmla="*/ 95 w 192"/>
                  <a:gd name="T45" fmla="*/ 315 h 315"/>
                  <a:gd name="T46" fmla="*/ 89 w 192"/>
                  <a:gd name="T47" fmla="*/ 313 h 315"/>
                  <a:gd name="T48" fmla="*/ 83 w 192"/>
                  <a:gd name="T49" fmla="*/ 312 h 315"/>
                  <a:gd name="T50" fmla="*/ 77 w 192"/>
                  <a:gd name="T51" fmla="*/ 307 h 315"/>
                  <a:gd name="T52" fmla="*/ 72 w 192"/>
                  <a:gd name="T53" fmla="*/ 302 h 315"/>
                  <a:gd name="T54" fmla="*/ 3 w 192"/>
                  <a:gd name="T55" fmla="*/ 221 h 315"/>
                  <a:gd name="T56" fmla="*/ 0 w 192"/>
                  <a:gd name="T57" fmla="*/ 218 h 315"/>
                  <a:gd name="T58" fmla="*/ 0 w 192"/>
                  <a:gd name="T59" fmla="*/ 213 h 315"/>
                  <a:gd name="T60" fmla="*/ 0 w 192"/>
                  <a:gd name="T61" fmla="*/ 209 h 315"/>
                  <a:gd name="T62" fmla="*/ 1 w 192"/>
                  <a:gd name="T63" fmla="*/ 206 h 315"/>
                  <a:gd name="T64" fmla="*/ 3 w 192"/>
                  <a:gd name="T65" fmla="*/ 201 h 315"/>
                  <a:gd name="T66" fmla="*/ 6 w 192"/>
                  <a:gd name="T67" fmla="*/ 198 h 315"/>
                  <a:gd name="T68" fmla="*/ 10 w 192"/>
                  <a:gd name="T69" fmla="*/ 197 h 315"/>
                  <a:gd name="T70" fmla="*/ 15 w 192"/>
                  <a:gd name="T71" fmla="*/ 197 h 315"/>
                  <a:gd name="T72" fmla="*/ 41 w 192"/>
                  <a:gd name="T73" fmla="*/ 197 h 315"/>
                  <a:gd name="T74" fmla="*/ 41 w 192"/>
                  <a:gd name="T75" fmla="*/ 24 h 315"/>
                  <a:gd name="T76" fmla="*/ 41 w 192"/>
                  <a:gd name="T77" fmla="*/ 18 h 315"/>
                  <a:gd name="T78" fmla="*/ 44 w 192"/>
                  <a:gd name="T79" fmla="*/ 12 h 315"/>
                  <a:gd name="T80" fmla="*/ 47 w 192"/>
                  <a:gd name="T81" fmla="*/ 7 h 315"/>
                  <a:gd name="T82" fmla="*/ 51 w 192"/>
                  <a:gd name="T83" fmla="*/ 4 h 315"/>
                  <a:gd name="T84" fmla="*/ 57 w 192"/>
                  <a:gd name="T85" fmla="*/ 1 h 315"/>
                  <a:gd name="T86" fmla="*/ 63 w 192"/>
                  <a:gd name="T8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 h="315">
                    <a:moveTo>
                      <a:pt x="63" y="0"/>
                    </a:moveTo>
                    <a:lnTo>
                      <a:pt x="128" y="0"/>
                    </a:lnTo>
                    <a:lnTo>
                      <a:pt x="134" y="1"/>
                    </a:lnTo>
                    <a:lnTo>
                      <a:pt x="139" y="4"/>
                    </a:lnTo>
                    <a:lnTo>
                      <a:pt x="145" y="7"/>
                    </a:lnTo>
                    <a:lnTo>
                      <a:pt x="148" y="12"/>
                    </a:lnTo>
                    <a:lnTo>
                      <a:pt x="151" y="18"/>
                    </a:lnTo>
                    <a:lnTo>
                      <a:pt x="151" y="24"/>
                    </a:lnTo>
                    <a:lnTo>
                      <a:pt x="151" y="197"/>
                    </a:lnTo>
                    <a:lnTo>
                      <a:pt x="177" y="197"/>
                    </a:lnTo>
                    <a:lnTo>
                      <a:pt x="181" y="197"/>
                    </a:lnTo>
                    <a:lnTo>
                      <a:pt x="186" y="198"/>
                    </a:lnTo>
                    <a:lnTo>
                      <a:pt x="189" y="201"/>
                    </a:lnTo>
                    <a:lnTo>
                      <a:pt x="190" y="206"/>
                    </a:lnTo>
                    <a:lnTo>
                      <a:pt x="192" y="209"/>
                    </a:lnTo>
                    <a:lnTo>
                      <a:pt x="192" y="213"/>
                    </a:lnTo>
                    <a:lnTo>
                      <a:pt x="190" y="218"/>
                    </a:lnTo>
                    <a:lnTo>
                      <a:pt x="189" y="221"/>
                    </a:lnTo>
                    <a:lnTo>
                      <a:pt x="119" y="302"/>
                    </a:lnTo>
                    <a:lnTo>
                      <a:pt x="115" y="307"/>
                    </a:lnTo>
                    <a:lnTo>
                      <a:pt x="109" y="312"/>
                    </a:lnTo>
                    <a:lnTo>
                      <a:pt x="103" y="313"/>
                    </a:lnTo>
                    <a:lnTo>
                      <a:pt x="95" y="315"/>
                    </a:lnTo>
                    <a:lnTo>
                      <a:pt x="89" y="313"/>
                    </a:lnTo>
                    <a:lnTo>
                      <a:pt x="83" y="312"/>
                    </a:lnTo>
                    <a:lnTo>
                      <a:pt x="77" y="307"/>
                    </a:lnTo>
                    <a:lnTo>
                      <a:pt x="72" y="302"/>
                    </a:lnTo>
                    <a:lnTo>
                      <a:pt x="3" y="221"/>
                    </a:lnTo>
                    <a:lnTo>
                      <a:pt x="0" y="218"/>
                    </a:lnTo>
                    <a:lnTo>
                      <a:pt x="0" y="213"/>
                    </a:lnTo>
                    <a:lnTo>
                      <a:pt x="0" y="209"/>
                    </a:lnTo>
                    <a:lnTo>
                      <a:pt x="1" y="206"/>
                    </a:lnTo>
                    <a:lnTo>
                      <a:pt x="3" y="201"/>
                    </a:lnTo>
                    <a:lnTo>
                      <a:pt x="6" y="198"/>
                    </a:lnTo>
                    <a:lnTo>
                      <a:pt x="10" y="197"/>
                    </a:lnTo>
                    <a:lnTo>
                      <a:pt x="15" y="197"/>
                    </a:lnTo>
                    <a:lnTo>
                      <a:pt x="41" y="197"/>
                    </a:lnTo>
                    <a:lnTo>
                      <a:pt x="41" y="24"/>
                    </a:lnTo>
                    <a:lnTo>
                      <a:pt x="41" y="18"/>
                    </a:lnTo>
                    <a:lnTo>
                      <a:pt x="44" y="12"/>
                    </a:lnTo>
                    <a:lnTo>
                      <a:pt x="47" y="7"/>
                    </a:lnTo>
                    <a:lnTo>
                      <a:pt x="51" y="4"/>
                    </a:lnTo>
                    <a:lnTo>
                      <a:pt x="57" y="1"/>
                    </a:lnTo>
                    <a:lnTo>
                      <a:pt x="6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2" name="Freeform 33"/>
              <p:cNvSpPr/>
              <p:nvPr/>
            </p:nvSpPr>
            <p:spPr bwMode="auto">
              <a:xfrm>
                <a:off x="5659438" y="1585913"/>
                <a:ext cx="1022350" cy="603250"/>
              </a:xfrm>
              <a:custGeom>
                <a:avLst/>
                <a:gdLst>
                  <a:gd name="T0" fmla="*/ 311 w 644"/>
                  <a:gd name="T1" fmla="*/ 3 h 380"/>
                  <a:gd name="T2" fmla="*/ 372 w 644"/>
                  <a:gd name="T3" fmla="*/ 32 h 380"/>
                  <a:gd name="T4" fmla="*/ 383 w 644"/>
                  <a:gd name="T5" fmla="*/ 35 h 380"/>
                  <a:gd name="T6" fmla="*/ 423 w 644"/>
                  <a:gd name="T7" fmla="*/ 40 h 380"/>
                  <a:gd name="T8" fmla="*/ 482 w 644"/>
                  <a:gd name="T9" fmla="*/ 68 h 380"/>
                  <a:gd name="T10" fmla="*/ 508 w 644"/>
                  <a:gd name="T11" fmla="*/ 96 h 380"/>
                  <a:gd name="T12" fmla="*/ 516 w 644"/>
                  <a:gd name="T13" fmla="*/ 99 h 380"/>
                  <a:gd name="T14" fmla="*/ 581 w 644"/>
                  <a:gd name="T15" fmla="*/ 121 h 380"/>
                  <a:gd name="T16" fmla="*/ 628 w 644"/>
                  <a:gd name="T17" fmla="*/ 171 h 380"/>
                  <a:gd name="T18" fmla="*/ 644 w 644"/>
                  <a:gd name="T19" fmla="*/ 239 h 380"/>
                  <a:gd name="T20" fmla="*/ 631 w 644"/>
                  <a:gd name="T21" fmla="*/ 301 h 380"/>
                  <a:gd name="T22" fmla="*/ 593 w 644"/>
                  <a:gd name="T23" fmla="*/ 350 h 380"/>
                  <a:gd name="T24" fmla="*/ 537 w 644"/>
                  <a:gd name="T25" fmla="*/ 377 h 380"/>
                  <a:gd name="T26" fmla="*/ 404 w 644"/>
                  <a:gd name="T27" fmla="*/ 380 h 380"/>
                  <a:gd name="T28" fmla="*/ 504 w 644"/>
                  <a:gd name="T29" fmla="*/ 324 h 380"/>
                  <a:gd name="T30" fmla="*/ 555 w 644"/>
                  <a:gd name="T31" fmla="*/ 308 h 380"/>
                  <a:gd name="T32" fmla="*/ 585 w 644"/>
                  <a:gd name="T33" fmla="*/ 267 h 380"/>
                  <a:gd name="T34" fmla="*/ 585 w 644"/>
                  <a:gd name="T35" fmla="*/ 212 h 380"/>
                  <a:gd name="T36" fmla="*/ 555 w 644"/>
                  <a:gd name="T37" fmla="*/ 170 h 380"/>
                  <a:gd name="T38" fmla="*/ 504 w 644"/>
                  <a:gd name="T39" fmla="*/ 155 h 380"/>
                  <a:gd name="T40" fmla="*/ 484 w 644"/>
                  <a:gd name="T41" fmla="*/ 153 h 380"/>
                  <a:gd name="T42" fmla="*/ 467 w 644"/>
                  <a:gd name="T43" fmla="*/ 140 h 380"/>
                  <a:gd name="T44" fmla="*/ 437 w 644"/>
                  <a:gd name="T45" fmla="*/ 103 h 380"/>
                  <a:gd name="T46" fmla="*/ 392 w 644"/>
                  <a:gd name="T47" fmla="*/ 91 h 380"/>
                  <a:gd name="T48" fmla="*/ 373 w 644"/>
                  <a:gd name="T49" fmla="*/ 93 h 380"/>
                  <a:gd name="T50" fmla="*/ 349 w 644"/>
                  <a:gd name="T51" fmla="*/ 85 h 380"/>
                  <a:gd name="T52" fmla="*/ 304 w 644"/>
                  <a:gd name="T53" fmla="*/ 59 h 380"/>
                  <a:gd name="T54" fmla="*/ 249 w 644"/>
                  <a:gd name="T55" fmla="*/ 59 h 380"/>
                  <a:gd name="T56" fmla="*/ 204 w 644"/>
                  <a:gd name="T57" fmla="*/ 87 h 380"/>
                  <a:gd name="T58" fmla="*/ 177 w 644"/>
                  <a:gd name="T59" fmla="*/ 134 h 380"/>
                  <a:gd name="T60" fmla="*/ 162 w 644"/>
                  <a:gd name="T61" fmla="*/ 152 h 380"/>
                  <a:gd name="T62" fmla="*/ 142 w 644"/>
                  <a:gd name="T63" fmla="*/ 155 h 380"/>
                  <a:gd name="T64" fmla="*/ 91 w 644"/>
                  <a:gd name="T65" fmla="*/ 170 h 380"/>
                  <a:gd name="T66" fmla="*/ 60 w 644"/>
                  <a:gd name="T67" fmla="*/ 212 h 380"/>
                  <a:gd name="T68" fmla="*/ 60 w 644"/>
                  <a:gd name="T69" fmla="*/ 267 h 380"/>
                  <a:gd name="T70" fmla="*/ 91 w 644"/>
                  <a:gd name="T71" fmla="*/ 308 h 380"/>
                  <a:gd name="T72" fmla="*/ 142 w 644"/>
                  <a:gd name="T73" fmla="*/ 324 h 380"/>
                  <a:gd name="T74" fmla="*/ 242 w 644"/>
                  <a:gd name="T75" fmla="*/ 380 h 380"/>
                  <a:gd name="T76" fmla="*/ 109 w 644"/>
                  <a:gd name="T77" fmla="*/ 377 h 380"/>
                  <a:gd name="T78" fmla="*/ 53 w 644"/>
                  <a:gd name="T79" fmla="*/ 350 h 380"/>
                  <a:gd name="T80" fmla="*/ 15 w 644"/>
                  <a:gd name="T81" fmla="*/ 301 h 380"/>
                  <a:gd name="T82" fmla="*/ 0 w 644"/>
                  <a:gd name="T83" fmla="*/ 239 h 380"/>
                  <a:gd name="T84" fmla="*/ 16 w 644"/>
                  <a:gd name="T85" fmla="*/ 174 h 380"/>
                  <a:gd name="T86" fmla="*/ 60 w 644"/>
                  <a:gd name="T87" fmla="*/ 124 h 380"/>
                  <a:gd name="T88" fmla="*/ 122 w 644"/>
                  <a:gd name="T89" fmla="*/ 100 h 380"/>
                  <a:gd name="T90" fmla="*/ 131 w 644"/>
                  <a:gd name="T91" fmla="*/ 96 h 380"/>
                  <a:gd name="T92" fmla="*/ 153 w 644"/>
                  <a:gd name="T93" fmla="*/ 61 h 380"/>
                  <a:gd name="T94" fmla="*/ 207 w 644"/>
                  <a:gd name="T95" fmla="*/ 17 h 380"/>
                  <a:gd name="T96" fmla="*/ 277 w 644"/>
                  <a:gd name="T9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4" h="380">
                    <a:moveTo>
                      <a:pt x="277" y="0"/>
                    </a:moveTo>
                    <a:lnTo>
                      <a:pt x="311" y="3"/>
                    </a:lnTo>
                    <a:lnTo>
                      <a:pt x="343" y="15"/>
                    </a:lnTo>
                    <a:lnTo>
                      <a:pt x="372" y="32"/>
                    </a:lnTo>
                    <a:lnTo>
                      <a:pt x="376" y="35"/>
                    </a:lnTo>
                    <a:lnTo>
                      <a:pt x="383" y="35"/>
                    </a:lnTo>
                    <a:lnTo>
                      <a:pt x="392" y="35"/>
                    </a:lnTo>
                    <a:lnTo>
                      <a:pt x="423" y="40"/>
                    </a:lnTo>
                    <a:lnTo>
                      <a:pt x="455" y="50"/>
                    </a:lnTo>
                    <a:lnTo>
                      <a:pt x="482" y="68"/>
                    </a:lnTo>
                    <a:lnTo>
                      <a:pt x="505" y="93"/>
                    </a:lnTo>
                    <a:lnTo>
                      <a:pt x="508" y="96"/>
                    </a:lnTo>
                    <a:lnTo>
                      <a:pt x="511" y="99"/>
                    </a:lnTo>
                    <a:lnTo>
                      <a:pt x="516" y="99"/>
                    </a:lnTo>
                    <a:lnTo>
                      <a:pt x="550" y="106"/>
                    </a:lnTo>
                    <a:lnTo>
                      <a:pt x="581" y="121"/>
                    </a:lnTo>
                    <a:lnTo>
                      <a:pt x="608" y="144"/>
                    </a:lnTo>
                    <a:lnTo>
                      <a:pt x="628" y="171"/>
                    </a:lnTo>
                    <a:lnTo>
                      <a:pt x="640" y="203"/>
                    </a:lnTo>
                    <a:lnTo>
                      <a:pt x="644" y="239"/>
                    </a:lnTo>
                    <a:lnTo>
                      <a:pt x="641" y="271"/>
                    </a:lnTo>
                    <a:lnTo>
                      <a:pt x="631" y="301"/>
                    </a:lnTo>
                    <a:lnTo>
                      <a:pt x="614" y="327"/>
                    </a:lnTo>
                    <a:lnTo>
                      <a:pt x="593" y="350"/>
                    </a:lnTo>
                    <a:lnTo>
                      <a:pt x="566" y="367"/>
                    </a:lnTo>
                    <a:lnTo>
                      <a:pt x="537" y="377"/>
                    </a:lnTo>
                    <a:lnTo>
                      <a:pt x="504" y="380"/>
                    </a:lnTo>
                    <a:lnTo>
                      <a:pt x="404" y="380"/>
                    </a:lnTo>
                    <a:lnTo>
                      <a:pt x="404" y="324"/>
                    </a:lnTo>
                    <a:lnTo>
                      <a:pt x="504" y="324"/>
                    </a:lnTo>
                    <a:lnTo>
                      <a:pt x="531" y="320"/>
                    </a:lnTo>
                    <a:lnTo>
                      <a:pt x="555" y="308"/>
                    </a:lnTo>
                    <a:lnTo>
                      <a:pt x="573" y="289"/>
                    </a:lnTo>
                    <a:lnTo>
                      <a:pt x="585" y="267"/>
                    </a:lnTo>
                    <a:lnTo>
                      <a:pt x="590" y="239"/>
                    </a:lnTo>
                    <a:lnTo>
                      <a:pt x="585" y="212"/>
                    </a:lnTo>
                    <a:lnTo>
                      <a:pt x="573" y="190"/>
                    </a:lnTo>
                    <a:lnTo>
                      <a:pt x="555" y="170"/>
                    </a:lnTo>
                    <a:lnTo>
                      <a:pt x="531" y="158"/>
                    </a:lnTo>
                    <a:lnTo>
                      <a:pt x="504" y="155"/>
                    </a:lnTo>
                    <a:lnTo>
                      <a:pt x="496" y="155"/>
                    </a:lnTo>
                    <a:lnTo>
                      <a:pt x="484" y="153"/>
                    </a:lnTo>
                    <a:lnTo>
                      <a:pt x="475" y="147"/>
                    </a:lnTo>
                    <a:lnTo>
                      <a:pt x="467" y="140"/>
                    </a:lnTo>
                    <a:lnTo>
                      <a:pt x="455" y="118"/>
                    </a:lnTo>
                    <a:lnTo>
                      <a:pt x="437" y="103"/>
                    </a:lnTo>
                    <a:lnTo>
                      <a:pt x="414" y="94"/>
                    </a:lnTo>
                    <a:lnTo>
                      <a:pt x="392" y="91"/>
                    </a:lnTo>
                    <a:lnTo>
                      <a:pt x="383" y="91"/>
                    </a:lnTo>
                    <a:lnTo>
                      <a:pt x="373" y="93"/>
                    </a:lnTo>
                    <a:lnTo>
                      <a:pt x="360" y="91"/>
                    </a:lnTo>
                    <a:lnTo>
                      <a:pt x="349" y="85"/>
                    </a:lnTo>
                    <a:lnTo>
                      <a:pt x="328" y="68"/>
                    </a:lnTo>
                    <a:lnTo>
                      <a:pt x="304" y="59"/>
                    </a:lnTo>
                    <a:lnTo>
                      <a:pt x="277" y="56"/>
                    </a:lnTo>
                    <a:lnTo>
                      <a:pt x="249" y="59"/>
                    </a:lnTo>
                    <a:lnTo>
                      <a:pt x="225" y="70"/>
                    </a:lnTo>
                    <a:lnTo>
                      <a:pt x="204" y="87"/>
                    </a:lnTo>
                    <a:lnTo>
                      <a:pt x="187" y="108"/>
                    </a:lnTo>
                    <a:lnTo>
                      <a:pt x="177" y="134"/>
                    </a:lnTo>
                    <a:lnTo>
                      <a:pt x="171" y="146"/>
                    </a:lnTo>
                    <a:lnTo>
                      <a:pt x="162" y="152"/>
                    </a:lnTo>
                    <a:lnTo>
                      <a:pt x="148" y="155"/>
                    </a:lnTo>
                    <a:lnTo>
                      <a:pt x="142" y="155"/>
                    </a:lnTo>
                    <a:lnTo>
                      <a:pt x="115" y="158"/>
                    </a:lnTo>
                    <a:lnTo>
                      <a:pt x="91" y="170"/>
                    </a:lnTo>
                    <a:lnTo>
                      <a:pt x="72" y="190"/>
                    </a:lnTo>
                    <a:lnTo>
                      <a:pt x="60" y="212"/>
                    </a:lnTo>
                    <a:lnTo>
                      <a:pt x="56" y="239"/>
                    </a:lnTo>
                    <a:lnTo>
                      <a:pt x="60" y="267"/>
                    </a:lnTo>
                    <a:lnTo>
                      <a:pt x="72" y="289"/>
                    </a:lnTo>
                    <a:lnTo>
                      <a:pt x="91" y="308"/>
                    </a:lnTo>
                    <a:lnTo>
                      <a:pt x="115" y="320"/>
                    </a:lnTo>
                    <a:lnTo>
                      <a:pt x="142" y="324"/>
                    </a:lnTo>
                    <a:lnTo>
                      <a:pt x="242" y="324"/>
                    </a:lnTo>
                    <a:lnTo>
                      <a:pt x="242" y="380"/>
                    </a:lnTo>
                    <a:lnTo>
                      <a:pt x="142" y="380"/>
                    </a:lnTo>
                    <a:lnTo>
                      <a:pt x="109" y="377"/>
                    </a:lnTo>
                    <a:lnTo>
                      <a:pt x="80" y="367"/>
                    </a:lnTo>
                    <a:lnTo>
                      <a:pt x="53" y="350"/>
                    </a:lnTo>
                    <a:lnTo>
                      <a:pt x="32" y="327"/>
                    </a:lnTo>
                    <a:lnTo>
                      <a:pt x="15" y="301"/>
                    </a:lnTo>
                    <a:lnTo>
                      <a:pt x="4" y="271"/>
                    </a:lnTo>
                    <a:lnTo>
                      <a:pt x="0" y="239"/>
                    </a:lnTo>
                    <a:lnTo>
                      <a:pt x="4" y="205"/>
                    </a:lnTo>
                    <a:lnTo>
                      <a:pt x="16" y="174"/>
                    </a:lnTo>
                    <a:lnTo>
                      <a:pt x="36" y="147"/>
                    </a:lnTo>
                    <a:lnTo>
                      <a:pt x="60" y="124"/>
                    </a:lnTo>
                    <a:lnTo>
                      <a:pt x="89" y="109"/>
                    </a:lnTo>
                    <a:lnTo>
                      <a:pt x="122" y="100"/>
                    </a:lnTo>
                    <a:lnTo>
                      <a:pt x="127" y="99"/>
                    </a:lnTo>
                    <a:lnTo>
                      <a:pt x="131" y="96"/>
                    </a:lnTo>
                    <a:lnTo>
                      <a:pt x="134" y="91"/>
                    </a:lnTo>
                    <a:lnTo>
                      <a:pt x="153" y="61"/>
                    </a:lnTo>
                    <a:lnTo>
                      <a:pt x="177" y="35"/>
                    </a:lnTo>
                    <a:lnTo>
                      <a:pt x="207" y="17"/>
                    </a:lnTo>
                    <a:lnTo>
                      <a:pt x="240" y="5"/>
                    </a:lnTo>
                    <a:lnTo>
                      <a:pt x="277"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53" name="Group 52"/>
            <p:cNvGrpSpPr/>
            <p:nvPr/>
          </p:nvGrpSpPr>
          <p:grpSpPr>
            <a:xfrm>
              <a:off x="1020067" y="2280673"/>
              <a:ext cx="558578" cy="387802"/>
              <a:chOff x="7397751" y="1665288"/>
              <a:chExt cx="996950" cy="692150"/>
            </a:xfrm>
            <a:solidFill>
              <a:schemeClr val="accent1"/>
            </a:solidFill>
          </p:grpSpPr>
          <p:sp>
            <p:nvSpPr>
              <p:cNvPr id="54" name="Freeform 34"/>
              <p:cNvSpPr/>
              <p:nvPr/>
            </p:nvSpPr>
            <p:spPr bwMode="auto">
              <a:xfrm>
                <a:off x="7397751" y="1665288"/>
                <a:ext cx="392113" cy="692150"/>
              </a:xfrm>
              <a:custGeom>
                <a:avLst/>
                <a:gdLst>
                  <a:gd name="T0" fmla="*/ 82 w 247"/>
                  <a:gd name="T1" fmla="*/ 0 h 436"/>
                  <a:gd name="T2" fmla="*/ 165 w 247"/>
                  <a:gd name="T3" fmla="*/ 0 h 436"/>
                  <a:gd name="T4" fmla="*/ 180 w 247"/>
                  <a:gd name="T5" fmla="*/ 5 h 436"/>
                  <a:gd name="T6" fmla="*/ 191 w 247"/>
                  <a:gd name="T7" fmla="*/ 15 h 436"/>
                  <a:gd name="T8" fmla="*/ 195 w 247"/>
                  <a:gd name="T9" fmla="*/ 31 h 436"/>
                  <a:gd name="T10" fmla="*/ 195 w 247"/>
                  <a:gd name="T11" fmla="*/ 286 h 436"/>
                  <a:gd name="T12" fmla="*/ 228 w 247"/>
                  <a:gd name="T13" fmla="*/ 286 h 436"/>
                  <a:gd name="T14" fmla="*/ 233 w 247"/>
                  <a:gd name="T15" fmla="*/ 286 h 436"/>
                  <a:gd name="T16" fmla="*/ 239 w 247"/>
                  <a:gd name="T17" fmla="*/ 289 h 436"/>
                  <a:gd name="T18" fmla="*/ 242 w 247"/>
                  <a:gd name="T19" fmla="*/ 292 h 436"/>
                  <a:gd name="T20" fmla="*/ 245 w 247"/>
                  <a:gd name="T21" fmla="*/ 297 h 436"/>
                  <a:gd name="T22" fmla="*/ 247 w 247"/>
                  <a:gd name="T23" fmla="*/ 303 h 436"/>
                  <a:gd name="T24" fmla="*/ 247 w 247"/>
                  <a:gd name="T25" fmla="*/ 307 h 436"/>
                  <a:gd name="T26" fmla="*/ 245 w 247"/>
                  <a:gd name="T27" fmla="*/ 314 h 436"/>
                  <a:gd name="T28" fmla="*/ 244 w 247"/>
                  <a:gd name="T29" fmla="*/ 318 h 436"/>
                  <a:gd name="T30" fmla="*/ 154 w 247"/>
                  <a:gd name="T31" fmla="*/ 422 h 436"/>
                  <a:gd name="T32" fmla="*/ 141 w 247"/>
                  <a:gd name="T33" fmla="*/ 433 h 436"/>
                  <a:gd name="T34" fmla="*/ 124 w 247"/>
                  <a:gd name="T35" fmla="*/ 436 h 436"/>
                  <a:gd name="T36" fmla="*/ 106 w 247"/>
                  <a:gd name="T37" fmla="*/ 433 h 436"/>
                  <a:gd name="T38" fmla="*/ 92 w 247"/>
                  <a:gd name="T39" fmla="*/ 422 h 436"/>
                  <a:gd name="T40" fmla="*/ 5 w 247"/>
                  <a:gd name="T41" fmla="*/ 318 h 436"/>
                  <a:gd name="T42" fmla="*/ 2 w 247"/>
                  <a:gd name="T43" fmla="*/ 314 h 436"/>
                  <a:gd name="T44" fmla="*/ 0 w 247"/>
                  <a:gd name="T45" fmla="*/ 307 h 436"/>
                  <a:gd name="T46" fmla="*/ 0 w 247"/>
                  <a:gd name="T47" fmla="*/ 303 h 436"/>
                  <a:gd name="T48" fmla="*/ 2 w 247"/>
                  <a:gd name="T49" fmla="*/ 297 h 436"/>
                  <a:gd name="T50" fmla="*/ 5 w 247"/>
                  <a:gd name="T51" fmla="*/ 292 h 436"/>
                  <a:gd name="T52" fmla="*/ 8 w 247"/>
                  <a:gd name="T53" fmla="*/ 289 h 436"/>
                  <a:gd name="T54" fmla="*/ 14 w 247"/>
                  <a:gd name="T55" fmla="*/ 286 h 436"/>
                  <a:gd name="T56" fmla="*/ 18 w 247"/>
                  <a:gd name="T57" fmla="*/ 286 h 436"/>
                  <a:gd name="T58" fmla="*/ 51 w 247"/>
                  <a:gd name="T59" fmla="*/ 286 h 436"/>
                  <a:gd name="T60" fmla="*/ 51 w 247"/>
                  <a:gd name="T61" fmla="*/ 31 h 436"/>
                  <a:gd name="T62" fmla="*/ 56 w 247"/>
                  <a:gd name="T63" fmla="*/ 15 h 436"/>
                  <a:gd name="T64" fmla="*/ 67 w 247"/>
                  <a:gd name="T65" fmla="*/ 5 h 436"/>
                  <a:gd name="T66" fmla="*/ 82 w 247"/>
                  <a:gd name="T6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436">
                    <a:moveTo>
                      <a:pt x="82" y="0"/>
                    </a:moveTo>
                    <a:lnTo>
                      <a:pt x="165" y="0"/>
                    </a:lnTo>
                    <a:lnTo>
                      <a:pt x="180" y="5"/>
                    </a:lnTo>
                    <a:lnTo>
                      <a:pt x="191" y="15"/>
                    </a:lnTo>
                    <a:lnTo>
                      <a:pt x="195" y="31"/>
                    </a:lnTo>
                    <a:lnTo>
                      <a:pt x="195" y="286"/>
                    </a:lnTo>
                    <a:lnTo>
                      <a:pt x="228" y="286"/>
                    </a:lnTo>
                    <a:lnTo>
                      <a:pt x="233" y="286"/>
                    </a:lnTo>
                    <a:lnTo>
                      <a:pt x="239" y="289"/>
                    </a:lnTo>
                    <a:lnTo>
                      <a:pt x="242" y="292"/>
                    </a:lnTo>
                    <a:lnTo>
                      <a:pt x="245" y="297"/>
                    </a:lnTo>
                    <a:lnTo>
                      <a:pt x="247" y="303"/>
                    </a:lnTo>
                    <a:lnTo>
                      <a:pt x="247" y="307"/>
                    </a:lnTo>
                    <a:lnTo>
                      <a:pt x="245" y="314"/>
                    </a:lnTo>
                    <a:lnTo>
                      <a:pt x="244" y="318"/>
                    </a:lnTo>
                    <a:lnTo>
                      <a:pt x="154" y="422"/>
                    </a:lnTo>
                    <a:lnTo>
                      <a:pt x="141" y="433"/>
                    </a:lnTo>
                    <a:lnTo>
                      <a:pt x="124" y="436"/>
                    </a:lnTo>
                    <a:lnTo>
                      <a:pt x="106" y="433"/>
                    </a:lnTo>
                    <a:lnTo>
                      <a:pt x="92" y="422"/>
                    </a:lnTo>
                    <a:lnTo>
                      <a:pt x="5" y="318"/>
                    </a:lnTo>
                    <a:lnTo>
                      <a:pt x="2" y="314"/>
                    </a:lnTo>
                    <a:lnTo>
                      <a:pt x="0" y="307"/>
                    </a:lnTo>
                    <a:lnTo>
                      <a:pt x="0" y="303"/>
                    </a:lnTo>
                    <a:lnTo>
                      <a:pt x="2" y="297"/>
                    </a:lnTo>
                    <a:lnTo>
                      <a:pt x="5" y="292"/>
                    </a:lnTo>
                    <a:lnTo>
                      <a:pt x="8" y="289"/>
                    </a:lnTo>
                    <a:lnTo>
                      <a:pt x="14" y="286"/>
                    </a:lnTo>
                    <a:lnTo>
                      <a:pt x="18" y="286"/>
                    </a:lnTo>
                    <a:lnTo>
                      <a:pt x="51" y="286"/>
                    </a:lnTo>
                    <a:lnTo>
                      <a:pt x="51" y="31"/>
                    </a:lnTo>
                    <a:lnTo>
                      <a:pt x="56" y="15"/>
                    </a:lnTo>
                    <a:lnTo>
                      <a:pt x="67" y="5"/>
                    </a:lnTo>
                    <a:lnTo>
                      <a:pt x="82"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5" name="Freeform 35"/>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56" name="Freeform 36"/>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66" name="Freeform 37"/>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67" name="Freeform 38"/>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68" name="Group 67"/>
            <p:cNvGrpSpPr/>
            <p:nvPr/>
          </p:nvGrpSpPr>
          <p:grpSpPr>
            <a:xfrm>
              <a:off x="2611734" y="2121287"/>
              <a:ext cx="409483" cy="385289"/>
              <a:chOff x="9055101" y="1531938"/>
              <a:chExt cx="1074738" cy="1011237"/>
            </a:xfrm>
            <a:solidFill>
              <a:schemeClr val="accent1"/>
            </a:solidFill>
          </p:grpSpPr>
          <p:sp>
            <p:nvSpPr>
              <p:cNvPr id="69" name="Freeform 39"/>
              <p:cNvSpPr>
                <a:spLocks noEditPoints="1"/>
              </p:cNvSpPr>
              <p:nvPr/>
            </p:nvSpPr>
            <p:spPr bwMode="auto">
              <a:xfrm>
                <a:off x="9309101" y="1857375"/>
                <a:ext cx="566738" cy="685800"/>
              </a:xfrm>
              <a:custGeom>
                <a:avLst/>
                <a:gdLst>
                  <a:gd name="T0" fmla="*/ 135 w 357"/>
                  <a:gd name="T1" fmla="*/ 50 h 432"/>
                  <a:gd name="T2" fmla="*/ 135 w 357"/>
                  <a:gd name="T3" fmla="*/ 106 h 432"/>
                  <a:gd name="T4" fmla="*/ 130 w 357"/>
                  <a:gd name="T5" fmla="*/ 120 h 432"/>
                  <a:gd name="T6" fmla="*/ 121 w 357"/>
                  <a:gd name="T7" fmla="*/ 130 h 432"/>
                  <a:gd name="T8" fmla="*/ 106 w 357"/>
                  <a:gd name="T9" fmla="*/ 134 h 432"/>
                  <a:gd name="T10" fmla="*/ 52 w 357"/>
                  <a:gd name="T11" fmla="*/ 134 h 432"/>
                  <a:gd name="T12" fmla="*/ 52 w 357"/>
                  <a:gd name="T13" fmla="*/ 368 h 432"/>
                  <a:gd name="T14" fmla="*/ 52 w 357"/>
                  <a:gd name="T15" fmla="*/ 373 h 432"/>
                  <a:gd name="T16" fmla="*/ 55 w 357"/>
                  <a:gd name="T17" fmla="*/ 377 h 432"/>
                  <a:gd name="T18" fmla="*/ 59 w 357"/>
                  <a:gd name="T19" fmla="*/ 380 h 432"/>
                  <a:gd name="T20" fmla="*/ 65 w 357"/>
                  <a:gd name="T21" fmla="*/ 382 h 432"/>
                  <a:gd name="T22" fmla="*/ 294 w 357"/>
                  <a:gd name="T23" fmla="*/ 382 h 432"/>
                  <a:gd name="T24" fmla="*/ 300 w 357"/>
                  <a:gd name="T25" fmla="*/ 380 h 432"/>
                  <a:gd name="T26" fmla="*/ 303 w 357"/>
                  <a:gd name="T27" fmla="*/ 377 h 432"/>
                  <a:gd name="T28" fmla="*/ 306 w 357"/>
                  <a:gd name="T29" fmla="*/ 373 h 432"/>
                  <a:gd name="T30" fmla="*/ 307 w 357"/>
                  <a:gd name="T31" fmla="*/ 368 h 432"/>
                  <a:gd name="T32" fmla="*/ 307 w 357"/>
                  <a:gd name="T33" fmla="*/ 64 h 432"/>
                  <a:gd name="T34" fmla="*/ 306 w 357"/>
                  <a:gd name="T35" fmla="*/ 59 h 432"/>
                  <a:gd name="T36" fmla="*/ 303 w 357"/>
                  <a:gd name="T37" fmla="*/ 55 h 432"/>
                  <a:gd name="T38" fmla="*/ 300 w 357"/>
                  <a:gd name="T39" fmla="*/ 52 h 432"/>
                  <a:gd name="T40" fmla="*/ 294 w 357"/>
                  <a:gd name="T41" fmla="*/ 50 h 432"/>
                  <a:gd name="T42" fmla="*/ 135 w 357"/>
                  <a:gd name="T43" fmla="*/ 50 h 432"/>
                  <a:gd name="T44" fmla="*/ 153 w 357"/>
                  <a:gd name="T45" fmla="*/ 0 h 432"/>
                  <a:gd name="T46" fmla="*/ 324 w 357"/>
                  <a:gd name="T47" fmla="*/ 0 h 432"/>
                  <a:gd name="T48" fmla="*/ 337 w 357"/>
                  <a:gd name="T49" fmla="*/ 3 h 432"/>
                  <a:gd name="T50" fmla="*/ 348 w 357"/>
                  <a:gd name="T51" fmla="*/ 11 h 432"/>
                  <a:gd name="T52" fmla="*/ 356 w 357"/>
                  <a:gd name="T53" fmla="*/ 22 h 432"/>
                  <a:gd name="T54" fmla="*/ 357 w 357"/>
                  <a:gd name="T55" fmla="*/ 34 h 432"/>
                  <a:gd name="T56" fmla="*/ 357 w 357"/>
                  <a:gd name="T57" fmla="*/ 398 h 432"/>
                  <a:gd name="T58" fmla="*/ 356 w 357"/>
                  <a:gd name="T59" fmla="*/ 410 h 432"/>
                  <a:gd name="T60" fmla="*/ 348 w 357"/>
                  <a:gd name="T61" fmla="*/ 423 h 432"/>
                  <a:gd name="T62" fmla="*/ 337 w 357"/>
                  <a:gd name="T63" fmla="*/ 429 h 432"/>
                  <a:gd name="T64" fmla="*/ 324 w 357"/>
                  <a:gd name="T65" fmla="*/ 432 h 432"/>
                  <a:gd name="T66" fmla="*/ 35 w 357"/>
                  <a:gd name="T67" fmla="*/ 432 h 432"/>
                  <a:gd name="T68" fmla="*/ 21 w 357"/>
                  <a:gd name="T69" fmla="*/ 429 h 432"/>
                  <a:gd name="T70" fmla="*/ 11 w 357"/>
                  <a:gd name="T71" fmla="*/ 423 h 432"/>
                  <a:gd name="T72" fmla="*/ 3 w 357"/>
                  <a:gd name="T73" fmla="*/ 410 h 432"/>
                  <a:gd name="T74" fmla="*/ 0 w 357"/>
                  <a:gd name="T75" fmla="*/ 398 h 432"/>
                  <a:gd name="T76" fmla="*/ 0 w 357"/>
                  <a:gd name="T77" fmla="*/ 152 h 432"/>
                  <a:gd name="T78" fmla="*/ 5 w 357"/>
                  <a:gd name="T79" fmla="*/ 135 h 432"/>
                  <a:gd name="T80" fmla="*/ 14 w 357"/>
                  <a:gd name="T81" fmla="*/ 121 h 432"/>
                  <a:gd name="T82" fmla="*/ 121 w 357"/>
                  <a:gd name="T83" fmla="*/ 14 h 432"/>
                  <a:gd name="T84" fmla="*/ 136 w 357"/>
                  <a:gd name="T85" fmla="*/ 3 h 432"/>
                  <a:gd name="T86" fmla="*/ 153 w 357"/>
                  <a:gd name="T8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7" h="432">
                    <a:moveTo>
                      <a:pt x="135" y="50"/>
                    </a:moveTo>
                    <a:lnTo>
                      <a:pt x="135" y="106"/>
                    </a:lnTo>
                    <a:lnTo>
                      <a:pt x="130" y="120"/>
                    </a:lnTo>
                    <a:lnTo>
                      <a:pt x="121" y="130"/>
                    </a:lnTo>
                    <a:lnTo>
                      <a:pt x="106" y="134"/>
                    </a:lnTo>
                    <a:lnTo>
                      <a:pt x="52" y="134"/>
                    </a:lnTo>
                    <a:lnTo>
                      <a:pt x="52" y="368"/>
                    </a:lnTo>
                    <a:lnTo>
                      <a:pt x="52" y="373"/>
                    </a:lnTo>
                    <a:lnTo>
                      <a:pt x="55" y="377"/>
                    </a:lnTo>
                    <a:lnTo>
                      <a:pt x="59" y="380"/>
                    </a:lnTo>
                    <a:lnTo>
                      <a:pt x="65" y="382"/>
                    </a:lnTo>
                    <a:lnTo>
                      <a:pt x="294" y="382"/>
                    </a:lnTo>
                    <a:lnTo>
                      <a:pt x="300" y="380"/>
                    </a:lnTo>
                    <a:lnTo>
                      <a:pt x="303" y="377"/>
                    </a:lnTo>
                    <a:lnTo>
                      <a:pt x="306" y="373"/>
                    </a:lnTo>
                    <a:lnTo>
                      <a:pt x="307" y="368"/>
                    </a:lnTo>
                    <a:lnTo>
                      <a:pt x="307" y="64"/>
                    </a:lnTo>
                    <a:lnTo>
                      <a:pt x="306" y="59"/>
                    </a:lnTo>
                    <a:lnTo>
                      <a:pt x="303" y="55"/>
                    </a:lnTo>
                    <a:lnTo>
                      <a:pt x="300" y="52"/>
                    </a:lnTo>
                    <a:lnTo>
                      <a:pt x="294" y="50"/>
                    </a:lnTo>
                    <a:lnTo>
                      <a:pt x="135" y="50"/>
                    </a:lnTo>
                    <a:close/>
                    <a:moveTo>
                      <a:pt x="153" y="0"/>
                    </a:moveTo>
                    <a:lnTo>
                      <a:pt x="324" y="0"/>
                    </a:lnTo>
                    <a:lnTo>
                      <a:pt x="337" y="3"/>
                    </a:lnTo>
                    <a:lnTo>
                      <a:pt x="348" y="11"/>
                    </a:lnTo>
                    <a:lnTo>
                      <a:pt x="356" y="22"/>
                    </a:lnTo>
                    <a:lnTo>
                      <a:pt x="357" y="34"/>
                    </a:lnTo>
                    <a:lnTo>
                      <a:pt x="357" y="398"/>
                    </a:lnTo>
                    <a:lnTo>
                      <a:pt x="356" y="410"/>
                    </a:lnTo>
                    <a:lnTo>
                      <a:pt x="348" y="423"/>
                    </a:lnTo>
                    <a:lnTo>
                      <a:pt x="337" y="429"/>
                    </a:lnTo>
                    <a:lnTo>
                      <a:pt x="324" y="432"/>
                    </a:lnTo>
                    <a:lnTo>
                      <a:pt x="35" y="432"/>
                    </a:lnTo>
                    <a:lnTo>
                      <a:pt x="21" y="429"/>
                    </a:lnTo>
                    <a:lnTo>
                      <a:pt x="11" y="423"/>
                    </a:lnTo>
                    <a:lnTo>
                      <a:pt x="3" y="410"/>
                    </a:lnTo>
                    <a:lnTo>
                      <a:pt x="0" y="398"/>
                    </a:lnTo>
                    <a:lnTo>
                      <a:pt x="0" y="152"/>
                    </a:lnTo>
                    <a:lnTo>
                      <a:pt x="5" y="135"/>
                    </a:lnTo>
                    <a:lnTo>
                      <a:pt x="14" y="121"/>
                    </a:lnTo>
                    <a:lnTo>
                      <a:pt x="121" y="14"/>
                    </a:lnTo>
                    <a:lnTo>
                      <a:pt x="136" y="3"/>
                    </a:lnTo>
                    <a:lnTo>
                      <a:pt x="15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70" name="Freeform 40"/>
              <p:cNvSpPr/>
              <p:nvPr/>
            </p:nvSpPr>
            <p:spPr bwMode="auto">
              <a:xfrm>
                <a:off x="9055101" y="1531938"/>
                <a:ext cx="1074738" cy="631825"/>
              </a:xfrm>
              <a:custGeom>
                <a:avLst/>
                <a:gdLst>
                  <a:gd name="T0" fmla="*/ 292 w 677"/>
                  <a:gd name="T1" fmla="*/ 0 h 398"/>
                  <a:gd name="T2" fmla="*/ 327 w 677"/>
                  <a:gd name="T3" fmla="*/ 3 h 398"/>
                  <a:gd name="T4" fmla="*/ 360 w 677"/>
                  <a:gd name="T5" fmla="*/ 15 h 398"/>
                  <a:gd name="T6" fmla="*/ 392 w 677"/>
                  <a:gd name="T7" fmla="*/ 33 h 398"/>
                  <a:gd name="T8" fmla="*/ 396 w 677"/>
                  <a:gd name="T9" fmla="*/ 34 h 398"/>
                  <a:gd name="T10" fmla="*/ 402 w 677"/>
                  <a:gd name="T11" fmla="*/ 36 h 398"/>
                  <a:gd name="T12" fmla="*/ 411 w 677"/>
                  <a:gd name="T13" fmla="*/ 36 h 398"/>
                  <a:gd name="T14" fmla="*/ 446 w 677"/>
                  <a:gd name="T15" fmla="*/ 39 h 398"/>
                  <a:gd name="T16" fmla="*/ 478 w 677"/>
                  <a:gd name="T17" fmla="*/ 51 h 398"/>
                  <a:gd name="T18" fmla="*/ 507 w 677"/>
                  <a:gd name="T19" fmla="*/ 71 h 398"/>
                  <a:gd name="T20" fmla="*/ 531 w 677"/>
                  <a:gd name="T21" fmla="*/ 96 h 398"/>
                  <a:gd name="T22" fmla="*/ 534 w 677"/>
                  <a:gd name="T23" fmla="*/ 99 h 398"/>
                  <a:gd name="T24" fmla="*/ 538 w 677"/>
                  <a:gd name="T25" fmla="*/ 101 h 398"/>
                  <a:gd name="T26" fmla="*/ 543 w 677"/>
                  <a:gd name="T27" fmla="*/ 102 h 398"/>
                  <a:gd name="T28" fmla="*/ 573 w 677"/>
                  <a:gd name="T29" fmla="*/ 108 h 398"/>
                  <a:gd name="T30" fmla="*/ 602 w 677"/>
                  <a:gd name="T31" fmla="*/ 121 h 398"/>
                  <a:gd name="T32" fmla="*/ 628 w 677"/>
                  <a:gd name="T33" fmla="*/ 139 h 398"/>
                  <a:gd name="T34" fmla="*/ 649 w 677"/>
                  <a:gd name="T35" fmla="*/ 161 h 398"/>
                  <a:gd name="T36" fmla="*/ 664 w 677"/>
                  <a:gd name="T37" fmla="*/ 189 h 398"/>
                  <a:gd name="T38" fmla="*/ 674 w 677"/>
                  <a:gd name="T39" fmla="*/ 217 h 398"/>
                  <a:gd name="T40" fmla="*/ 677 w 677"/>
                  <a:gd name="T41" fmla="*/ 251 h 398"/>
                  <a:gd name="T42" fmla="*/ 673 w 677"/>
                  <a:gd name="T43" fmla="*/ 287 h 398"/>
                  <a:gd name="T44" fmla="*/ 661 w 677"/>
                  <a:gd name="T45" fmla="*/ 320 h 398"/>
                  <a:gd name="T46" fmla="*/ 640 w 677"/>
                  <a:gd name="T47" fmla="*/ 349 h 398"/>
                  <a:gd name="T48" fmla="*/ 614 w 677"/>
                  <a:gd name="T49" fmla="*/ 372 h 398"/>
                  <a:gd name="T50" fmla="*/ 582 w 677"/>
                  <a:gd name="T51" fmla="*/ 388 h 398"/>
                  <a:gd name="T52" fmla="*/ 546 w 677"/>
                  <a:gd name="T53" fmla="*/ 398 h 398"/>
                  <a:gd name="T54" fmla="*/ 546 w 677"/>
                  <a:gd name="T55" fmla="*/ 239 h 398"/>
                  <a:gd name="T56" fmla="*/ 543 w 677"/>
                  <a:gd name="T57" fmla="*/ 219 h 398"/>
                  <a:gd name="T58" fmla="*/ 534 w 677"/>
                  <a:gd name="T59" fmla="*/ 202 h 398"/>
                  <a:gd name="T60" fmla="*/ 520 w 677"/>
                  <a:gd name="T61" fmla="*/ 189 h 398"/>
                  <a:gd name="T62" fmla="*/ 504 w 677"/>
                  <a:gd name="T63" fmla="*/ 180 h 398"/>
                  <a:gd name="T64" fmla="*/ 484 w 677"/>
                  <a:gd name="T65" fmla="*/ 177 h 398"/>
                  <a:gd name="T66" fmla="*/ 313 w 677"/>
                  <a:gd name="T67" fmla="*/ 177 h 398"/>
                  <a:gd name="T68" fmla="*/ 293 w 677"/>
                  <a:gd name="T69" fmla="*/ 180 h 398"/>
                  <a:gd name="T70" fmla="*/ 277 w 677"/>
                  <a:gd name="T71" fmla="*/ 186 h 398"/>
                  <a:gd name="T72" fmla="*/ 261 w 677"/>
                  <a:gd name="T73" fmla="*/ 198 h 398"/>
                  <a:gd name="T74" fmla="*/ 154 w 677"/>
                  <a:gd name="T75" fmla="*/ 305 h 398"/>
                  <a:gd name="T76" fmla="*/ 142 w 677"/>
                  <a:gd name="T77" fmla="*/ 320 h 398"/>
                  <a:gd name="T78" fmla="*/ 134 w 677"/>
                  <a:gd name="T79" fmla="*/ 339 h 398"/>
                  <a:gd name="T80" fmla="*/ 131 w 677"/>
                  <a:gd name="T81" fmla="*/ 357 h 398"/>
                  <a:gd name="T82" fmla="*/ 131 w 677"/>
                  <a:gd name="T83" fmla="*/ 398 h 398"/>
                  <a:gd name="T84" fmla="*/ 97 w 677"/>
                  <a:gd name="T85" fmla="*/ 388 h 398"/>
                  <a:gd name="T86" fmla="*/ 65 w 677"/>
                  <a:gd name="T87" fmla="*/ 372 h 398"/>
                  <a:gd name="T88" fmla="*/ 39 w 677"/>
                  <a:gd name="T89" fmla="*/ 349 h 398"/>
                  <a:gd name="T90" fmla="*/ 18 w 677"/>
                  <a:gd name="T91" fmla="*/ 320 h 398"/>
                  <a:gd name="T92" fmla="*/ 4 w 677"/>
                  <a:gd name="T93" fmla="*/ 287 h 398"/>
                  <a:gd name="T94" fmla="*/ 0 w 677"/>
                  <a:gd name="T95" fmla="*/ 251 h 398"/>
                  <a:gd name="T96" fmla="*/ 4 w 677"/>
                  <a:gd name="T97" fmla="*/ 214 h 398"/>
                  <a:gd name="T98" fmla="*/ 18 w 677"/>
                  <a:gd name="T99" fmla="*/ 181 h 398"/>
                  <a:gd name="T100" fmla="*/ 38 w 677"/>
                  <a:gd name="T101" fmla="*/ 152 h 398"/>
                  <a:gd name="T102" fmla="*/ 63 w 677"/>
                  <a:gd name="T103" fmla="*/ 130 h 398"/>
                  <a:gd name="T104" fmla="*/ 94 w 677"/>
                  <a:gd name="T105" fmla="*/ 113 h 398"/>
                  <a:gd name="T106" fmla="*/ 128 w 677"/>
                  <a:gd name="T107" fmla="*/ 104 h 398"/>
                  <a:gd name="T108" fmla="*/ 133 w 677"/>
                  <a:gd name="T109" fmla="*/ 102 h 398"/>
                  <a:gd name="T110" fmla="*/ 137 w 677"/>
                  <a:gd name="T111" fmla="*/ 98 h 398"/>
                  <a:gd name="T112" fmla="*/ 140 w 677"/>
                  <a:gd name="T113" fmla="*/ 93 h 398"/>
                  <a:gd name="T114" fmla="*/ 160 w 677"/>
                  <a:gd name="T115" fmla="*/ 62 h 398"/>
                  <a:gd name="T116" fmla="*/ 187 w 677"/>
                  <a:gd name="T117" fmla="*/ 36 h 398"/>
                  <a:gd name="T118" fmla="*/ 218 w 677"/>
                  <a:gd name="T119" fmla="*/ 16 h 398"/>
                  <a:gd name="T120" fmla="*/ 252 w 677"/>
                  <a:gd name="T121" fmla="*/ 3 h 398"/>
                  <a:gd name="T122" fmla="*/ 292 w 677"/>
                  <a:gd name="T123"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7" h="398">
                    <a:moveTo>
                      <a:pt x="292" y="0"/>
                    </a:moveTo>
                    <a:lnTo>
                      <a:pt x="327" y="3"/>
                    </a:lnTo>
                    <a:lnTo>
                      <a:pt x="360" y="15"/>
                    </a:lnTo>
                    <a:lnTo>
                      <a:pt x="392" y="33"/>
                    </a:lnTo>
                    <a:lnTo>
                      <a:pt x="396" y="34"/>
                    </a:lnTo>
                    <a:lnTo>
                      <a:pt x="402" y="36"/>
                    </a:lnTo>
                    <a:lnTo>
                      <a:pt x="411" y="36"/>
                    </a:lnTo>
                    <a:lnTo>
                      <a:pt x="446" y="39"/>
                    </a:lnTo>
                    <a:lnTo>
                      <a:pt x="478" y="51"/>
                    </a:lnTo>
                    <a:lnTo>
                      <a:pt x="507" y="71"/>
                    </a:lnTo>
                    <a:lnTo>
                      <a:pt x="531" y="96"/>
                    </a:lnTo>
                    <a:lnTo>
                      <a:pt x="534" y="99"/>
                    </a:lnTo>
                    <a:lnTo>
                      <a:pt x="538" y="101"/>
                    </a:lnTo>
                    <a:lnTo>
                      <a:pt x="543" y="102"/>
                    </a:lnTo>
                    <a:lnTo>
                      <a:pt x="573" y="108"/>
                    </a:lnTo>
                    <a:lnTo>
                      <a:pt x="602" y="121"/>
                    </a:lnTo>
                    <a:lnTo>
                      <a:pt x="628" y="139"/>
                    </a:lnTo>
                    <a:lnTo>
                      <a:pt x="649" y="161"/>
                    </a:lnTo>
                    <a:lnTo>
                      <a:pt x="664" y="189"/>
                    </a:lnTo>
                    <a:lnTo>
                      <a:pt x="674" y="217"/>
                    </a:lnTo>
                    <a:lnTo>
                      <a:pt x="677" y="251"/>
                    </a:lnTo>
                    <a:lnTo>
                      <a:pt x="673" y="287"/>
                    </a:lnTo>
                    <a:lnTo>
                      <a:pt x="661" y="320"/>
                    </a:lnTo>
                    <a:lnTo>
                      <a:pt x="640" y="349"/>
                    </a:lnTo>
                    <a:lnTo>
                      <a:pt x="614" y="372"/>
                    </a:lnTo>
                    <a:lnTo>
                      <a:pt x="582" y="388"/>
                    </a:lnTo>
                    <a:lnTo>
                      <a:pt x="546" y="398"/>
                    </a:lnTo>
                    <a:lnTo>
                      <a:pt x="546" y="239"/>
                    </a:lnTo>
                    <a:lnTo>
                      <a:pt x="543" y="219"/>
                    </a:lnTo>
                    <a:lnTo>
                      <a:pt x="534" y="202"/>
                    </a:lnTo>
                    <a:lnTo>
                      <a:pt x="520" y="189"/>
                    </a:lnTo>
                    <a:lnTo>
                      <a:pt x="504" y="180"/>
                    </a:lnTo>
                    <a:lnTo>
                      <a:pt x="484" y="177"/>
                    </a:lnTo>
                    <a:lnTo>
                      <a:pt x="313" y="177"/>
                    </a:lnTo>
                    <a:lnTo>
                      <a:pt x="293" y="180"/>
                    </a:lnTo>
                    <a:lnTo>
                      <a:pt x="277" y="186"/>
                    </a:lnTo>
                    <a:lnTo>
                      <a:pt x="261" y="198"/>
                    </a:lnTo>
                    <a:lnTo>
                      <a:pt x="154" y="305"/>
                    </a:lnTo>
                    <a:lnTo>
                      <a:pt x="142" y="320"/>
                    </a:lnTo>
                    <a:lnTo>
                      <a:pt x="134" y="339"/>
                    </a:lnTo>
                    <a:lnTo>
                      <a:pt x="131" y="357"/>
                    </a:lnTo>
                    <a:lnTo>
                      <a:pt x="131" y="398"/>
                    </a:lnTo>
                    <a:lnTo>
                      <a:pt x="97" y="388"/>
                    </a:lnTo>
                    <a:lnTo>
                      <a:pt x="65" y="372"/>
                    </a:lnTo>
                    <a:lnTo>
                      <a:pt x="39" y="349"/>
                    </a:lnTo>
                    <a:lnTo>
                      <a:pt x="18" y="320"/>
                    </a:lnTo>
                    <a:lnTo>
                      <a:pt x="4" y="287"/>
                    </a:lnTo>
                    <a:lnTo>
                      <a:pt x="0" y="251"/>
                    </a:lnTo>
                    <a:lnTo>
                      <a:pt x="4" y="214"/>
                    </a:lnTo>
                    <a:lnTo>
                      <a:pt x="18" y="181"/>
                    </a:lnTo>
                    <a:lnTo>
                      <a:pt x="38" y="152"/>
                    </a:lnTo>
                    <a:lnTo>
                      <a:pt x="63" y="130"/>
                    </a:lnTo>
                    <a:lnTo>
                      <a:pt x="94" y="113"/>
                    </a:lnTo>
                    <a:lnTo>
                      <a:pt x="128" y="104"/>
                    </a:lnTo>
                    <a:lnTo>
                      <a:pt x="133" y="102"/>
                    </a:lnTo>
                    <a:lnTo>
                      <a:pt x="137" y="98"/>
                    </a:lnTo>
                    <a:lnTo>
                      <a:pt x="140" y="93"/>
                    </a:lnTo>
                    <a:lnTo>
                      <a:pt x="160" y="62"/>
                    </a:lnTo>
                    <a:lnTo>
                      <a:pt x="187" y="36"/>
                    </a:lnTo>
                    <a:lnTo>
                      <a:pt x="218" y="16"/>
                    </a:lnTo>
                    <a:lnTo>
                      <a:pt x="252" y="3"/>
                    </a:lnTo>
                    <a:lnTo>
                      <a:pt x="292"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77" name="Group 76"/>
            <p:cNvGrpSpPr/>
            <p:nvPr/>
          </p:nvGrpSpPr>
          <p:grpSpPr>
            <a:xfrm>
              <a:off x="1961137" y="2216971"/>
              <a:ext cx="401382" cy="528392"/>
              <a:chOff x="5759451" y="5207000"/>
              <a:chExt cx="782638" cy="1030288"/>
            </a:xfrm>
            <a:solidFill>
              <a:schemeClr val="accent1"/>
            </a:solidFill>
          </p:grpSpPr>
          <p:sp>
            <p:nvSpPr>
              <p:cNvPr id="78" name="Freeform 45"/>
              <p:cNvSpPr/>
              <p:nvPr/>
            </p:nvSpPr>
            <p:spPr bwMode="auto">
              <a:xfrm>
                <a:off x="5865813" y="5207000"/>
                <a:ext cx="257175" cy="415925"/>
              </a:xfrm>
              <a:custGeom>
                <a:avLst/>
                <a:gdLst>
                  <a:gd name="T0" fmla="*/ 82 w 162"/>
                  <a:gd name="T1" fmla="*/ 0 h 262"/>
                  <a:gd name="T2" fmla="*/ 88 w 162"/>
                  <a:gd name="T3" fmla="*/ 0 h 262"/>
                  <a:gd name="T4" fmla="*/ 92 w 162"/>
                  <a:gd name="T5" fmla="*/ 1 h 262"/>
                  <a:gd name="T6" fmla="*/ 97 w 162"/>
                  <a:gd name="T7" fmla="*/ 4 h 262"/>
                  <a:gd name="T8" fmla="*/ 101 w 162"/>
                  <a:gd name="T9" fmla="*/ 9 h 262"/>
                  <a:gd name="T10" fmla="*/ 159 w 162"/>
                  <a:gd name="T11" fmla="*/ 77 h 262"/>
                  <a:gd name="T12" fmla="*/ 162 w 162"/>
                  <a:gd name="T13" fmla="*/ 82 h 262"/>
                  <a:gd name="T14" fmla="*/ 162 w 162"/>
                  <a:gd name="T15" fmla="*/ 86 h 262"/>
                  <a:gd name="T16" fmla="*/ 162 w 162"/>
                  <a:gd name="T17" fmla="*/ 91 h 262"/>
                  <a:gd name="T18" fmla="*/ 159 w 162"/>
                  <a:gd name="T19" fmla="*/ 94 h 262"/>
                  <a:gd name="T20" fmla="*/ 154 w 162"/>
                  <a:gd name="T21" fmla="*/ 97 h 262"/>
                  <a:gd name="T22" fmla="*/ 150 w 162"/>
                  <a:gd name="T23" fmla="*/ 98 h 262"/>
                  <a:gd name="T24" fmla="*/ 128 w 162"/>
                  <a:gd name="T25" fmla="*/ 98 h 262"/>
                  <a:gd name="T26" fmla="*/ 128 w 162"/>
                  <a:gd name="T27" fmla="*/ 242 h 262"/>
                  <a:gd name="T28" fmla="*/ 127 w 162"/>
                  <a:gd name="T29" fmla="*/ 248 h 262"/>
                  <a:gd name="T30" fmla="*/ 124 w 162"/>
                  <a:gd name="T31" fmla="*/ 254 h 262"/>
                  <a:gd name="T32" fmla="*/ 119 w 162"/>
                  <a:gd name="T33" fmla="*/ 259 h 262"/>
                  <a:gd name="T34" fmla="*/ 115 w 162"/>
                  <a:gd name="T35" fmla="*/ 262 h 262"/>
                  <a:gd name="T36" fmla="*/ 109 w 162"/>
                  <a:gd name="T37" fmla="*/ 262 h 262"/>
                  <a:gd name="T38" fmla="*/ 54 w 162"/>
                  <a:gd name="T39" fmla="*/ 262 h 262"/>
                  <a:gd name="T40" fmla="*/ 48 w 162"/>
                  <a:gd name="T41" fmla="*/ 262 h 262"/>
                  <a:gd name="T42" fmla="*/ 42 w 162"/>
                  <a:gd name="T43" fmla="*/ 259 h 262"/>
                  <a:gd name="T44" fmla="*/ 39 w 162"/>
                  <a:gd name="T45" fmla="*/ 254 h 262"/>
                  <a:gd name="T46" fmla="*/ 36 w 162"/>
                  <a:gd name="T47" fmla="*/ 248 h 262"/>
                  <a:gd name="T48" fmla="*/ 35 w 162"/>
                  <a:gd name="T49" fmla="*/ 242 h 262"/>
                  <a:gd name="T50" fmla="*/ 35 w 162"/>
                  <a:gd name="T51" fmla="*/ 98 h 262"/>
                  <a:gd name="T52" fmla="*/ 13 w 162"/>
                  <a:gd name="T53" fmla="*/ 98 h 262"/>
                  <a:gd name="T54" fmla="*/ 9 w 162"/>
                  <a:gd name="T55" fmla="*/ 97 h 262"/>
                  <a:gd name="T56" fmla="*/ 4 w 162"/>
                  <a:gd name="T57" fmla="*/ 94 h 262"/>
                  <a:gd name="T58" fmla="*/ 1 w 162"/>
                  <a:gd name="T59" fmla="*/ 91 h 262"/>
                  <a:gd name="T60" fmla="*/ 0 w 162"/>
                  <a:gd name="T61" fmla="*/ 86 h 262"/>
                  <a:gd name="T62" fmla="*/ 1 w 162"/>
                  <a:gd name="T63" fmla="*/ 82 h 262"/>
                  <a:gd name="T64" fmla="*/ 3 w 162"/>
                  <a:gd name="T65" fmla="*/ 77 h 262"/>
                  <a:gd name="T66" fmla="*/ 62 w 162"/>
                  <a:gd name="T67" fmla="*/ 9 h 262"/>
                  <a:gd name="T68" fmla="*/ 65 w 162"/>
                  <a:gd name="T69" fmla="*/ 4 h 262"/>
                  <a:gd name="T70" fmla="*/ 71 w 162"/>
                  <a:gd name="T71" fmla="*/ 1 h 262"/>
                  <a:gd name="T72" fmla="*/ 76 w 162"/>
                  <a:gd name="T73" fmla="*/ 0 h 262"/>
                  <a:gd name="T74" fmla="*/ 82 w 162"/>
                  <a:gd name="T7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 h="262">
                    <a:moveTo>
                      <a:pt x="82" y="0"/>
                    </a:moveTo>
                    <a:lnTo>
                      <a:pt x="88" y="0"/>
                    </a:lnTo>
                    <a:lnTo>
                      <a:pt x="92" y="1"/>
                    </a:lnTo>
                    <a:lnTo>
                      <a:pt x="97" y="4"/>
                    </a:lnTo>
                    <a:lnTo>
                      <a:pt x="101" y="9"/>
                    </a:lnTo>
                    <a:lnTo>
                      <a:pt x="159" y="77"/>
                    </a:lnTo>
                    <a:lnTo>
                      <a:pt x="162" y="82"/>
                    </a:lnTo>
                    <a:lnTo>
                      <a:pt x="162" y="86"/>
                    </a:lnTo>
                    <a:lnTo>
                      <a:pt x="162" y="91"/>
                    </a:lnTo>
                    <a:lnTo>
                      <a:pt x="159" y="94"/>
                    </a:lnTo>
                    <a:lnTo>
                      <a:pt x="154" y="97"/>
                    </a:lnTo>
                    <a:lnTo>
                      <a:pt x="150" y="98"/>
                    </a:lnTo>
                    <a:lnTo>
                      <a:pt x="128" y="98"/>
                    </a:lnTo>
                    <a:lnTo>
                      <a:pt x="128" y="242"/>
                    </a:lnTo>
                    <a:lnTo>
                      <a:pt x="127" y="248"/>
                    </a:lnTo>
                    <a:lnTo>
                      <a:pt x="124" y="254"/>
                    </a:lnTo>
                    <a:lnTo>
                      <a:pt x="119" y="259"/>
                    </a:lnTo>
                    <a:lnTo>
                      <a:pt x="115" y="262"/>
                    </a:lnTo>
                    <a:lnTo>
                      <a:pt x="109" y="262"/>
                    </a:lnTo>
                    <a:lnTo>
                      <a:pt x="54" y="262"/>
                    </a:lnTo>
                    <a:lnTo>
                      <a:pt x="48" y="262"/>
                    </a:lnTo>
                    <a:lnTo>
                      <a:pt x="42" y="259"/>
                    </a:lnTo>
                    <a:lnTo>
                      <a:pt x="39" y="254"/>
                    </a:lnTo>
                    <a:lnTo>
                      <a:pt x="36" y="248"/>
                    </a:lnTo>
                    <a:lnTo>
                      <a:pt x="35" y="242"/>
                    </a:lnTo>
                    <a:lnTo>
                      <a:pt x="35" y="98"/>
                    </a:lnTo>
                    <a:lnTo>
                      <a:pt x="13" y="98"/>
                    </a:lnTo>
                    <a:lnTo>
                      <a:pt x="9" y="97"/>
                    </a:lnTo>
                    <a:lnTo>
                      <a:pt x="4" y="94"/>
                    </a:lnTo>
                    <a:lnTo>
                      <a:pt x="1" y="91"/>
                    </a:lnTo>
                    <a:lnTo>
                      <a:pt x="0" y="86"/>
                    </a:lnTo>
                    <a:lnTo>
                      <a:pt x="1" y="82"/>
                    </a:lnTo>
                    <a:lnTo>
                      <a:pt x="3" y="77"/>
                    </a:lnTo>
                    <a:lnTo>
                      <a:pt x="62" y="9"/>
                    </a:lnTo>
                    <a:lnTo>
                      <a:pt x="65" y="4"/>
                    </a:lnTo>
                    <a:lnTo>
                      <a:pt x="71" y="1"/>
                    </a:lnTo>
                    <a:lnTo>
                      <a:pt x="76" y="0"/>
                    </a:lnTo>
                    <a:lnTo>
                      <a:pt x="82"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79" name="Freeform 46"/>
              <p:cNvSpPr/>
              <p:nvPr/>
            </p:nvSpPr>
            <p:spPr bwMode="auto">
              <a:xfrm>
                <a:off x="5759451" y="5400675"/>
                <a:ext cx="782638" cy="836613"/>
              </a:xfrm>
              <a:custGeom>
                <a:avLst/>
                <a:gdLst>
                  <a:gd name="T0" fmla="*/ 47 w 493"/>
                  <a:gd name="T1" fmla="*/ 0 h 527"/>
                  <a:gd name="T2" fmla="*/ 82 w 493"/>
                  <a:gd name="T3" fmla="*/ 0 h 527"/>
                  <a:gd name="T4" fmla="*/ 82 w 493"/>
                  <a:gd name="T5" fmla="*/ 70 h 527"/>
                  <a:gd name="T6" fmla="*/ 70 w 493"/>
                  <a:gd name="T7" fmla="*/ 70 h 527"/>
                  <a:gd name="T8" fmla="*/ 70 w 493"/>
                  <a:gd name="T9" fmla="*/ 336 h 527"/>
                  <a:gd name="T10" fmla="*/ 424 w 493"/>
                  <a:gd name="T11" fmla="*/ 336 h 527"/>
                  <a:gd name="T12" fmla="*/ 424 w 493"/>
                  <a:gd name="T13" fmla="*/ 70 h 527"/>
                  <a:gd name="T14" fmla="*/ 212 w 493"/>
                  <a:gd name="T15" fmla="*/ 70 h 527"/>
                  <a:gd name="T16" fmla="*/ 212 w 493"/>
                  <a:gd name="T17" fmla="*/ 0 h 527"/>
                  <a:gd name="T18" fmla="*/ 447 w 493"/>
                  <a:gd name="T19" fmla="*/ 0 h 527"/>
                  <a:gd name="T20" fmla="*/ 465 w 493"/>
                  <a:gd name="T21" fmla="*/ 3 h 527"/>
                  <a:gd name="T22" fmla="*/ 480 w 493"/>
                  <a:gd name="T23" fmla="*/ 14 h 527"/>
                  <a:gd name="T24" fmla="*/ 490 w 493"/>
                  <a:gd name="T25" fmla="*/ 28 h 527"/>
                  <a:gd name="T26" fmla="*/ 493 w 493"/>
                  <a:gd name="T27" fmla="*/ 46 h 527"/>
                  <a:gd name="T28" fmla="*/ 493 w 493"/>
                  <a:gd name="T29" fmla="*/ 358 h 527"/>
                  <a:gd name="T30" fmla="*/ 490 w 493"/>
                  <a:gd name="T31" fmla="*/ 376 h 527"/>
                  <a:gd name="T32" fmla="*/ 480 w 493"/>
                  <a:gd name="T33" fmla="*/ 391 h 527"/>
                  <a:gd name="T34" fmla="*/ 465 w 493"/>
                  <a:gd name="T35" fmla="*/ 401 h 527"/>
                  <a:gd name="T36" fmla="*/ 447 w 493"/>
                  <a:gd name="T37" fmla="*/ 406 h 527"/>
                  <a:gd name="T38" fmla="*/ 282 w 493"/>
                  <a:gd name="T39" fmla="*/ 406 h 527"/>
                  <a:gd name="T40" fmla="*/ 282 w 493"/>
                  <a:gd name="T41" fmla="*/ 457 h 527"/>
                  <a:gd name="T42" fmla="*/ 345 w 493"/>
                  <a:gd name="T43" fmla="*/ 457 h 527"/>
                  <a:gd name="T44" fmla="*/ 362 w 493"/>
                  <a:gd name="T45" fmla="*/ 460 h 527"/>
                  <a:gd name="T46" fmla="*/ 375 w 493"/>
                  <a:gd name="T47" fmla="*/ 469 h 527"/>
                  <a:gd name="T48" fmla="*/ 385 w 493"/>
                  <a:gd name="T49" fmla="*/ 483 h 527"/>
                  <a:gd name="T50" fmla="*/ 388 w 493"/>
                  <a:gd name="T51" fmla="*/ 500 h 527"/>
                  <a:gd name="T52" fmla="*/ 388 w 493"/>
                  <a:gd name="T53" fmla="*/ 527 h 527"/>
                  <a:gd name="T54" fmla="*/ 108 w 493"/>
                  <a:gd name="T55" fmla="*/ 527 h 527"/>
                  <a:gd name="T56" fmla="*/ 108 w 493"/>
                  <a:gd name="T57" fmla="*/ 500 h 527"/>
                  <a:gd name="T58" fmla="*/ 111 w 493"/>
                  <a:gd name="T59" fmla="*/ 483 h 527"/>
                  <a:gd name="T60" fmla="*/ 120 w 493"/>
                  <a:gd name="T61" fmla="*/ 469 h 527"/>
                  <a:gd name="T62" fmla="*/ 135 w 493"/>
                  <a:gd name="T63" fmla="*/ 460 h 527"/>
                  <a:gd name="T64" fmla="*/ 152 w 493"/>
                  <a:gd name="T65" fmla="*/ 457 h 527"/>
                  <a:gd name="T66" fmla="*/ 212 w 493"/>
                  <a:gd name="T67" fmla="*/ 457 h 527"/>
                  <a:gd name="T68" fmla="*/ 212 w 493"/>
                  <a:gd name="T69" fmla="*/ 406 h 527"/>
                  <a:gd name="T70" fmla="*/ 47 w 493"/>
                  <a:gd name="T71" fmla="*/ 406 h 527"/>
                  <a:gd name="T72" fmla="*/ 29 w 493"/>
                  <a:gd name="T73" fmla="*/ 401 h 527"/>
                  <a:gd name="T74" fmla="*/ 14 w 493"/>
                  <a:gd name="T75" fmla="*/ 391 h 527"/>
                  <a:gd name="T76" fmla="*/ 5 w 493"/>
                  <a:gd name="T77" fmla="*/ 376 h 527"/>
                  <a:gd name="T78" fmla="*/ 0 w 493"/>
                  <a:gd name="T79" fmla="*/ 358 h 527"/>
                  <a:gd name="T80" fmla="*/ 0 w 493"/>
                  <a:gd name="T81" fmla="*/ 46 h 527"/>
                  <a:gd name="T82" fmla="*/ 5 w 493"/>
                  <a:gd name="T83" fmla="*/ 28 h 527"/>
                  <a:gd name="T84" fmla="*/ 14 w 493"/>
                  <a:gd name="T85" fmla="*/ 14 h 527"/>
                  <a:gd name="T86" fmla="*/ 29 w 493"/>
                  <a:gd name="T87" fmla="*/ 3 h 527"/>
                  <a:gd name="T88" fmla="*/ 47 w 493"/>
                  <a:gd name="T89"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3" h="527">
                    <a:moveTo>
                      <a:pt x="47" y="0"/>
                    </a:moveTo>
                    <a:lnTo>
                      <a:pt x="82" y="0"/>
                    </a:lnTo>
                    <a:lnTo>
                      <a:pt x="82" y="70"/>
                    </a:lnTo>
                    <a:lnTo>
                      <a:pt x="70" y="70"/>
                    </a:lnTo>
                    <a:lnTo>
                      <a:pt x="70" y="336"/>
                    </a:lnTo>
                    <a:lnTo>
                      <a:pt x="424" y="336"/>
                    </a:lnTo>
                    <a:lnTo>
                      <a:pt x="424" y="70"/>
                    </a:lnTo>
                    <a:lnTo>
                      <a:pt x="212" y="70"/>
                    </a:lnTo>
                    <a:lnTo>
                      <a:pt x="212" y="0"/>
                    </a:lnTo>
                    <a:lnTo>
                      <a:pt x="447" y="0"/>
                    </a:lnTo>
                    <a:lnTo>
                      <a:pt x="465" y="3"/>
                    </a:lnTo>
                    <a:lnTo>
                      <a:pt x="480" y="14"/>
                    </a:lnTo>
                    <a:lnTo>
                      <a:pt x="490" y="28"/>
                    </a:lnTo>
                    <a:lnTo>
                      <a:pt x="493" y="46"/>
                    </a:lnTo>
                    <a:lnTo>
                      <a:pt x="493" y="358"/>
                    </a:lnTo>
                    <a:lnTo>
                      <a:pt x="490" y="376"/>
                    </a:lnTo>
                    <a:lnTo>
                      <a:pt x="480" y="391"/>
                    </a:lnTo>
                    <a:lnTo>
                      <a:pt x="465" y="401"/>
                    </a:lnTo>
                    <a:lnTo>
                      <a:pt x="447" y="406"/>
                    </a:lnTo>
                    <a:lnTo>
                      <a:pt x="282" y="406"/>
                    </a:lnTo>
                    <a:lnTo>
                      <a:pt x="282" y="457"/>
                    </a:lnTo>
                    <a:lnTo>
                      <a:pt x="345" y="457"/>
                    </a:lnTo>
                    <a:lnTo>
                      <a:pt x="362" y="460"/>
                    </a:lnTo>
                    <a:lnTo>
                      <a:pt x="375" y="469"/>
                    </a:lnTo>
                    <a:lnTo>
                      <a:pt x="385" y="483"/>
                    </a:lnTo>
                    <a:lnTo>
                      <a:pt x="388" y="500"/>
                    </a:lnTo>
                    <a:lnTo>
                      <a:pt x="388" y="527"/>
                    </a:lnTo>
                    <a:lnTo>
                      <a:pt x="108" y="527"/>
                    </a:lnTo>
                    <a:lnTo>
                      <a:pt x="108" y="500"/>
                    </a:lnTo>
                    <a:lnTo>
                      <a:pt x="111" y="483"/>
                    </a:lnTo>
                    <a:lnTo>
                      <a:pt x="120" y="469"/>
                    </a:lnTo>
                    <a:lnTo>
                      <a:pt x="135" y="460"/>
                    </a:lnTo>
                    <a:lnTo>
                      <a:pt x="152" y="457"/>
                    </a:lnTo>
                    <a:lnTo>
                      <a:pt x="212" y="457"/>
                    </a:lnTo>
                    <a:lnTo>
                      <a:pt x="212" y="406"/>
                    </a:lnTo>
                    <a:lnTo>
                      <a:pt x="47" y="406"/>
                    </a:lnTo>
                    <a:lnTo>
                      <a:pt x="29" y="401"/>
                    </a:lnTo>
                    <a:lnTo>
                      <a:pt x="14" y="391"/>
                    </a:lnTo>
                    <a:lnTo>
                      <a:pt x="5" y="376"/>
                    </a:lnTo>
                    <a:lnTo>
                      <a:pt x="0" y="358"/>
                    </a:lnTo>
                    <a:lnTo>
                      <a:pt x="0" y="46"/>
                    </a:lnTo>
                    <a:lnTo>
                      <a:pt x="5" y="28"/>
                    </a:lnTo>
                    <a:lnTo>
                      <a:pt x="14" y="14"/>
                    </a:lnTo>
                    <a:lnTo>
                      <a:pt x="29" y="3"/>
                    </a:lnTo>
                    <a:lnTo>
                      <a:pt x="4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0" name="Freeform 47"/>
              <p:cNvSpPr/>
              <p:nvPr/>
            </p:nvSpPr>
            <p:spPr bwMode="auto">
              <a:xfrm>
                <a:off x="6010276" y="5568950"/>
                <a:ext cx="285750" cy="307975"/>
              </a:xfrm>
              <a:custGeom>
                <a:avLst/>
                <a:gdLst>
                  <a:gd name="T0" fmla="*/ 158 w 180"/>
                  <a:gd name="T1" fmla="*/ 0 h 194"/>
                  <a:gd name="T2" fmla="*/ 165 w 180"/>
                  <a:gd name="T3" fmla="*/ 2 h 194"/>
                  <a:gd name="T4" fmla="*/ 171 w 180"/>
                  <a:gd name="T5" fmla="*/ 5 h 194"/>
                  <a:gd name="T6" fmla="*/ 175 w 180"/>
                  <a:gd name="T7" fmla="*/ 9 h 194"/>
                  <a:gd name="T8" fmla="*/ 178 w 180"/>
                  <a:gd name="T9" fmla="*/ 15 h 194"/>
                  <a:gd name="T10" fmla="*/ 180 w 180"/>
                  <a:gd name="T11" fmla="*/ 22 h 194"/>
                  <a:gd name="T12" fmla="*/ 180 w 180"/>
                  <a:gd name="T13" fmla="*/ 141 h 194"/>
                  <a:gd name="T14" fmla="*/ 177 w 180"/>
                  <a:gd name="T15" fmla="*/ 152 h 194"/>
                  <a:gd name="T16" fmla="*/ 168 w 180"/>
                  <a:gd name="T17" fmla="*/ 162 h 194"/>
                  <a:gd name="T18" fmla="*/ 155 w 180"/>
                  <a:gd name="T19" fmla="*/ 168 h 194"/>
                  <a:gd name="T20" fmla="*/ 139 w 180"/>
                  <a:gd name="T21" fmla="*/ 171 h 194"/>
                  <a:gd name="T22" fmla="*/ 124 w 180"/>
                  <a:gd name="T23" fmla="*/ 168 h 194"/>
                  <a:gd name="T24" fmla="*/ 112 w 180"/>
                  <a:gd name="T25" fmla="*/ 162 h 194"/>
                  <a:gd name="T26" fmla="*/ 103 w 180"/>
                  <a:gd name="T27" fmla="*/ 152 h 194"/>
                  <a:gd name="T28" fmla="*/ 99 w 180"/>
                  <a:gd name="T29" fmla="*/ 141 h 194"/>
                  <a:gd name="T30" fmla="*/ 103 w 180"/>
                  <a:gd name="T31" fmla="*/ 129 h 194"/>
                  <a:gd name="T32" fmla="*/ 112 w 180"/>
                  <a:gd name="T33" fmla="*/ 118 h 194"/>
                  <a:gd name="T34" fmla="*/ 124 w 180"/>
                  <a:gd name="T35" fmla="*/ 112 h 194"/>
                  <a:gd name="T36" fmla="*/ 139 w 180"/>
                  <a:gd name="T37" fmla="*/ 111 h 194"/>
                  <a:gd name="T38" fmla="*/ 146 w 180"/>
                  <a:gd name="T39" fmla="*/ 111 h 194"/>
                  <a:gd name="T40" fmla="*/ 146 w 180"/>
                  <a:gd name="T41" fmla="*/ 68 h 194"/>
                  <a:gd name="T42" fmla="*/ 146 w 180"/>
                  <a:gd name="T43" fmla="*/ 65 h 194"/>
                  <a:gd name="T44" fmla="*/ 143 w 180"/>
                  <a:gd name="T45" fmla="*/ 62 h 194"/>
                  <a:gd name="T46" fmla="*/ 140 w 180"/>
                  <a:gd name="T47" fmla="*/ 61 h 194"/>
                  <a:gd name="T48" fmla="*/ 137 w 180"/>
                  <a:gd name="T49" fmla="*/ 61 h 194"/>
                  <a:gd name="T50" fmla="*/ 86 w 180"/>
                  <a:gd name="T51" fmla="*/ 79 h 194"/>
                  <a:gd name="T52" fmla="*/ 83 w 180"/>
                  <a:gd name="T53" fmla="*/ 81 h 194"/>
                  <a:gd name="T54" fmla="*/ 80 w 180"/>
                  <a:gd name="T55" fmla="*/ 85 h 194"/>
                  <a:gd name="T56" fmla="*/ 78 w 180"/>
                  <a:gd name="T57" fmla="*/ 90 h 194"/>
                  <a:gd name="T58" fmla="*/ 78 w 180"/>
                  <a:gd name="T59" fmla="*/ 164 h 194"/>
                  <a:gd name="T60" fmla="*/ 75 w 180"/>
                  <a:gd name="T61" fmla="*/ 176 h 194"/>
                  <a:gd name="T62" fmla="*/ 66 w 180"/>
                  <a:gd name="T63" fmla="*/ 185 h 194"/>
                  <a:gd name="T64" fmla="*/ 54 w 180"/>
                  <a:gd name="T65" fmla="*/ 192 h 194"/>
                  <a:gd name="T66" fmla="*/ 39 w 180"/>
                  <a:gd name="T67" fmla="*/ 194 h 194"/>
                  <a:gd name="T68" fmla="*/ 24 w 180"/>
                  <a:gd name="T69" fmla="*/ 192 h 194"/>
                  <a:gd name="T70" fmla="*/ 10 w 180"/>
                  <a:gd name="T71" fmla="*/ 185 h 194"/>
                  <a:gd name="T72" fmla="*/ 3 w 180"/>
                  <a:gd name="T73" fmla="*/ 176 h 194"/>
                  <a:gd name="T74" fmla="*/ 0 w 180"/>
                  <a:gd name="T75" fmla="*/ 164 h 194"/>
                  <a:gd name="T76" fmla="*/ 3 w 180"/>
                  <a:gd name="T77" fmla="*/ 153 h 194"/>
                  <a:gd name="T78" fmla="*/ 10 w 180"/>
                  <a:gd name="T79" fmla="*/ 143 h 194"/>
                  <a:gd name="T80" fmla="*/ 24 w 180"/>
                  <a:gd name="T81" fmla="*/ 137 h 194"/>
                  <a:gd name="T82" fmla="*/ 39 w 180"/>
                  <a:gd name="T83" fmla="*/ 133 h 194"/>
                  <a:gd name="T84" fmla="*/ 47 w 180"/>
                  <a:gd name="T85" fmla="*/ 135 h 194"/>
                  <a:gd name="T86" fmla="*/ 47 w 180"/>
                  <a:gd name="T87" fmla="*/ 58 h 194"/>
                  <a:gd name="T88" fmla="*/ 50 w 180"/>
                  <a:gd name="T89" fmla="*/ 47 h 194"/>
                  <a:gd name="T90" fmla="*/ 56 w 180"/>
                  <a:gd name="T91" fmla="*/ 38 h 194"/>
                  <a:gd name="T92" fmla="*/ 65 w 180"/>
                  <a:gd name="T93" fmla="*/ 32 h 194"/>
                  <a:gd name="T94" fmla="*/ 152 w 180"/>
                  <a:gd name="T95" fmla="*/ 2 h 194"/>
                  <a:gd name="T96" fmla="*/ 158 w 180"/>
                  <a:gd name="T9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194">
                    <a:moveTo>
                      <a:pt x="158" y="0"/>
                    </a:moveTo>
                    <a:lnTo>
                      <a:pt x="165" y="2"/>
                    </a:lnTo>
                    <a:lnTo>
                      <a:pt x="171" y="5"/>
                    </a:lnTo>
                    <a:lnTo>
                      <a:pt x="175" y="9"/>
                    </a:lnTo>
                    <a:lnTo>
                      <a:pt x="178" y="15"/>
                    </a:lnTo>
                    <a:lnTo>
                      <a:pt x="180" y="22"/>
                    </a:lnTo>
                    <a:lnTo>
                      <a:pt x="180" y="141"/>
                    </a:lnTo>
                    <a:lnTo>
                      <a:pt x="177" y="152"/>
                    </a:lnTo>
                    <a:lnTo>
                      <a:pt x="168" y="162"/>
                    </a:lnTo>
                    <a:lnTo>
                      <a:pt x="155" y="168"/>
                    </a:lnTo>
                    <a:lnTo>
                      <a:pt x="139" y="171"/>
                    </a:lnTo>
                    <a:lnTo>
                      <a:pt x="124" y="168"/>
                    </a:lnTo>
                    <a:lnTo>
                      <a:pt x="112" y="162"/>
                    </a:lnTo>
                    <a:lnTo>
                      <a:pt x="103" y="152"/>
                    </a:lnTo>
                    <a:lnTo>
                      <a:pt x="99" y="141"/>
                    </a:lnTo>
                    <a:lnTo>
                      <a:pt x="103" y="129"/>
                    </a:lnTo>
                    <a:lnTo>
                      <a:pt x="112" y="118"/>
                    </a:lnTo>
                    <a:lnTo>
                      <a:pt x="124" y="112"/>
                    </a:lnTo>
                    <a:lnTo>
                      <a:pt x="139" y="111"/>
                    </a:lnTo>
                    <a:lnTo>
                      <a:pt x="146" y="111"/>
                    </a:lnTo>
                    <a:lnTo>
                      <a:pt x="146" y="68"/>
                    </a:lnTo>
                    <a:lnTo>
                      <a:pt x="146" y="65"/>
                    </a:lnTo>
                    <a:lnTo>
                      <a:pt x="143" y="62"/>
                    </a:lnTo>
                    <a:lnTo>
                      <a:pt x="140" y="61"/>
                    </a:lnTo>
                    <a:lnTo>
                      <a:pt x="137" y="61"/>
                    </a:lnTo>
                    <a:lnTo>
                      <a:pt x="86" y="79"/>
                    </a:lnTo>
                    <a:lnTo>
                      <a:pt x="83" y="81"/>
                    </a:lnTo>
                    <a:lnTo>
                      <a:pt x="80" y="85"/>
                    </a:lnTo>
                    <a:lnTo>
                      <a:pt x="78" y="90"/>
                    </a:lnTo>
                    <a:lnTo>
                      <a:pt x="78" y="164"/>
                    </a:lnTo>
                    <a:lnTo>
                      <a:pt x="75" y="176"/>
                    </a:lnTo>
                    <a:lnTo>
                      <a:pt x="66" y="185"/>
                    </a:lnTo>
                    <a:lnTo>
                      <a:pt x="54" y="192"/>
                    </a:lnTo>
                    <a:lnTo>
                      <a:pt x="39" y="194"/>
                    </a:lnTo>
                    <a:lnTo>
                      <a:pt x="24" y="192"/>
                    </a:lnTo>
                    <a:lnTo>
                      <a:pt x="10" y="185"/>
                    </a:lnTo>
                    <a:lnTo>
                      <a:pt x="3" y="176"/>
                    </a:lnTo>
                    <a:lnTo>
                      <a:pt x="0" y="164"/>
                    </a:lnTo>
                    <a:lnTo>
                      <a:pt x="3" y="153"/>
                    </a:lnTo>
                    <a:lnTo>
                      <a:pt x="10" y="143"/>
                    </a:lnTo>
                    <a:lnTo>
                      <a:pt x="24" y="137"/>
                    </a:lnTo>
                    <a:lnTo>
                      <a:pt x="39" y="133"/>
                    </a:lnTo>
                    <a:lnTo>
                      <a:pt x="47" y="135"/>
                    </a:lnTo>
                    <a:lnTo>
                      <a:pt x="47" y="58"/>
                    </a:lnTo>
                    <a:lnTo>
                      <a:pt x="50" y="47"/>
                    </a:lnTo>
                    <a:lnTo>
                      <a:pt x="56" y="38"/>
                    </a:lnTo>
                    <a:lnTo>
                      <a:pt x="65" y="32"/>
                    </a:lnTo>
                    <a:lnTo>
                      <a:pt x="152" y="2"/>
                    </a:lnTo>
                    <a:lnTo>
                      <a:pt x="15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81" name="Group 80"/>
            <p:cNvGrpSpPr/>
            <p:nvPr/>
          </p:nvGrpSpPr>
          <p:grpSpPr>
            <a:xfrm>
              <a:off x="1613567" y="1419281"/>
              <a:ext cx="410693" cy="385289"/>
              <a:chOff x="7337426" y="5216525"/>
              <a:chExt cx="1077913" cy="1011238"/>
            </a:xfrm>
            <a:solidFill>
              <a:schemeClr val="accent1"/>
            </a:solidFill>
          </p:grpSpPr>
          <p:sp>
            <p:nvSpPr>
              <p:cNvPr id="82" name="Freeform 48"/>
              <p:cNvSpPr>
                <a:spLocks noEditPoints="1"/>
              </p:cNvSpPr>
              <p:nvPr/>
            </p:nvSpPr>
            <p:spPr bwMode="auto">
              <a:xfrm>
                <a:off x="7577138" y="5591175"/>
                <a:ext cx="598488" cy="636588"/>
              </a:xfrm>
              <a:custGeom>
                <a:avLst/>
                <a:gdLst>
                  <a:gd name="T0" fmla="*/ 53 w 377"/>
                  <a:gd name="T1" fmla="*/ 53 h 401"/>
                  <a:gd name="T2" fmla="*/ 53 w 377"/>
                  <a:gd name="T3" fmla="*/ 256 h 401"/>
                  <a:gd name="T4" fmla="*/ 324 w 377"/>
                  <a:gd name="T5" fmla="*/ 256 h 401"/>
                  <a:gd name="T6" fmla="*/ 324 w 377"/>
                  <a:gd name="T7" fmla="*/ 53 h 401"/>
                  <a:gd name="T8" fmla="*/ 53 w 377"/>
                  <a:gd name="T9" fmla="*/ 53 h 401"/>
                  <a:gd name="T10" fmla="*/ 37 w 377"/>
                  <a:gd name="T11" fmla="*/ 0 h 401"/>
                  <a:gd name="T12" fmla="*/ 341 w 377"/>
                  <a:gd name="T13" fmla="*/ 0 h 401"/>
                  <a:gd name="T14" fmla="*/ 356 w 377"/>
                  <a:gd name="T15" fmla="*/ 3 h 401"/>
                  <a:gd name="T16" fmla="*/ 367 w 377"/>
                  <a:gd name="T17" fmla="*/ 9 h 401"/>
                  <a:gd name="T18" fmla="*/ 374 w 377"/>
                  <a:gd name="T19" fmla="*/ 21 h 401"/>
                  <a:gd name="T20" fmla="*/ 377 w 377"/>
                  <a:gd name="T21" fmla="*/ 35 h 401"/>
                  <a:gd name="T22" fmla="*/ 377 w 377"/>
                  <a:gd name="T23" fmla="*/ 272 h 401"/>
                  <a:gd name="T24" fmla="*/ 374 w 377"/>
                  <a:gd name="T25" fmla="*/ 286 h 401"/>
                  <a:gd name="T26" fmla="*/ 367 w 377"/>
                  <a:gd name="T27" fmla="*/ 298 h 401"/>
                  <a:gd name="T28" fmla="*/ 356 w 377"/>
                  <a:gd name="T29" fmla="*/ 306 h 401"/>
                  <a:gd name="T30" fmla="*/ 341 w 377"/>
                  <a:gd name="T31" fmla="*/ 309 h 401"/>
                  <a:gd name="T32" fmla="*/ 215 w 377"/>
                  <a:gd name="T33" fmla="*/ 309 h 401"/>
                  <a:gd name="T34" fmla="*/ 215 w 377"/>
                  <a:gd name="T35" fmla="*/ 348 h 401"/>
                  <a:gd name="T36" fmla="*/ 264 w 377"/>
                  <a:gd name="T37" fmla="*/ 348 h 401"/>
                  <a:gd name="T38" fmla="*/ 277 w 377"/>
                  <a:gd name="T39" fmla="*/ 351 h 401"/>
                  <a:gd name="T40" fmla="*/ 286 w 377"/>
                  <a:gd name="T41" fmla="*/ 357 h 401"/>
                  <a:gd name="T42" fmla="*/ 294 w 377"/>
                  <a:gd name="T43" fmla="*/ 368 h 401"/>
                  <a:gd name="T44" fmla="*/ 295 w 377"/>
                  <a:gd name="T45" fmla="*/ 380 h 401"/>
                  <a:gd name="T46" fmla="*/ 295 w 377"/>
                  <a:gd name="T47" fmla="*/ 401 h 401"/>
                  <a:gd name="T48" fmla="*/ 82 w 377"/>
                  <a:gd name="T49" fmla="*/ 401 h 401"/>
                  <a:gd name="T50" fmla="*/ 82 w 377"/>
                  <a:gd name="T51" fmla="*/ 380 h 401"/>
                  <a:gd name="T52" fmla="*/ 85 w 377"/>
                  <a:gd name="T53" fmla="*/ 368 h 401"/>
                  <a:gd name="T54" fmla="*/ 93 w 377"/>
                  <a:gd name="T55" fmla="*/ 357 h 401"/>
                  <a:gd name="T56" fmla="*/ 103 w 377"/>
                  <a:gd name="T57" fmla="*/ 351 h 401"/>
                  <a:gd name="T58" fmla="*/ 115 w 377"/>
                  <a:gd name="T59" fmla="*/ 348 h 401"/>
                  <a:gd name="T60" fmla="*/ 162 w 377"/>
                  <a:gd name="T61" fmla="*/ 348 h 401"/>
                  <a:gd name="T62" fmla="*/ 162 w 377"/>
                  <a:gd name="T63" fmla="*/ 309 h 401"/>
                  <a:gd name="T64" fmla="*/ 37 w 377"/>
                  <a:gd name="T65" fmla="*/ 309 h 401"/>
                  <a:gd name="T66" fmla="*/ 23 w 377"/>
                  <a:gd name="T67" fmla="*/ 306 h 401"/>
                  <a:gd name="T68" fmla="*/ 11 w 377"/>
                  <a:gd name="T69" fmla="*/ 298 h 401"/>
                  <a:gd name="T70" fmla="*/ 3 w 377"/>
                  <a:gd name="T71" fmla="*/ 286 h 401"/>
                  <a:gd name="T72" fmla="*/ 0 w 377"/>
                  <a:gd name="T73" fmla="*/ 272 h 401"/>
                  <a:gd name="T74" fmla="*/ 0 w 377"/>
                  <a:gd name="T75" fmla="*/ 35 h 401"/>
                  <a:gd name="T76" fmla="*/ 3 w 377"/>
                  <a:gd name="T77" fmla="*/ 21 h 401"/>
                  <a:gd name="T78" fmla="*/ 11 w 377"/>
                  <a:gd name="T79" fmla="*/ 9 h 401"/>
                  <a:gd name="T80" fmla="*/ 23 w 377"/>
                  <a:gd name="T81" fmla="*/ 3 h 401"/>
                  <a:gd name="T82" fmla="*/ 37 w 377"/>
                  <a:gd name="T83"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7" h="401">
                    <a:moveTo>
                      <a:pt x="53" y="53"/>
                    </a:moveTo>
                    <a:lnTo>
                      <a:pt x="53" y="256"/>
                    </a:lnTo>
                    <a:lnTo>
                      <a:pt x="324" y="256"/>
                    </a:lnTo>
                    <a:lnTo>
                      <a:pt x="324" y="53"/>
                    </a:lnTo>
                    <a:lnTo>
                      <a:pt x="53" y="53"/>
                    </a:lnTo>
                    <a:close/>
                    <a:moveTo>
                      <a:pt x="37" y="0"/>
                    </a:moveTo>
                    <a:lnTo>
                      <a:pt x="341" y="0"/>
                    </a:lnTo>
                    <a:lnTo>
                      <a:pt x="356" y="3"/>
                    </a:lnTo>
                    <a:lnTo>
                      <a:pt x="367" y="9"/>
                    </a:lnTo>
                    <a:lnTo>
                      <a:pt x="374" y="21"/>
                    </a:lnTo>
                    <a:lnTo>
                      <a:pt x="377" y="35"/>
                    </a:lnTo>
                    <a:lnTo>
                      <a:pt x="377" y="272"/>
                    </a:lnTo>
                    <a:lnTo>
                      <a:pt x="374" y="286"/>
                    </a:lnTo>
                    <a:lnTo>
                      <a:pt x="367" y="298"/>
                    </a:lnTo>
                    <a:lnTo>
                      <a:pt x="356" y="306"/>
                    </a:lnTo>
                    <a:lnTo>
                      <a:pt x="341" y="309"/>
                    </a:lnTo>
                    <a:lnTo>
                      <a:pt x="215" y="309"/>
                    </a:lnTo>
                    <a:lnTo>
                      <a:pt x="215" y="348"/>
                    </a:lnTo>
                    <a:lnTo>
                      <a:pt x="264" y="348"/>
                    </a:lnTo>
                    <a:lnTo>
                      <a:pt x="277" y="351"/>
                    </a:lnTo>
                    <a:lnTo>
                      <a:pt x="286" y="357"/>
                    </a:lnTo>
                    <a:lnTo>
                      <a:pt x="294" y="368"/>
                    </a:lnTo>
                    <a:lnTo>
                      <a:pt x="295" y="380"/>
                    </a:lnTo>
                    <a:lnTo>
                      <a:pt x="295" y="401"/>
                    </a:lnTo>
                    <a:lnTo>
                      <a:pt x="82" y="401"/>
                    </a:lnTo>
                    <a:lnTo>
                      <a:pt x="82" y="380"/>
                    </a:lnTo>
                    <a:lnTo>
                      <a:pt x="85" y="368"/>
                    </a:lnTo>
                    <a:lnTo>
                      <a:pt x="93" y="357"/>
                    </a:lnTo>
                    <a:lnTo>
                      <a:pt x="103" y="351"/>
                    </a:lnTo>
                    <a:lnTo>
                      <a:pt x="115" y="348"/>
                    </a:lnTo>
                    <a:lnTo>
                      <a:pt x="162" y="348"/>
                    </a:lnTo>
                    <a:lnTo>
                      <a:pt x="162" y="309"/>
                    </a:lnTo>
                    <a:lnTo>
                      <a:pt x="37" y="309"/>
                    </a:lnTo>
                    <a:lnTo>
                      <a:pt x="23" y="306"/>
                    </a:lnTo>
                    <a:lnTo>
                      <a:pt x="11" y="298"/>
                    </a:lnTo>
                    <a:lnTo>
                      <a:pt x="3" y="286"/>
                    </a:lnTo>
                    <a:lnTo>
                      <a:pt x="0" y="272"/>
                    </a:lnTo>
                    <a:lnTo>
                      <a:pt x="0" y="35"/>
                    </a:lnTo>
                    <a:lnTo>
                      <a:pt x="3" y="21"/>
                    </a:lnTo>
                    <a:lnTo>
                      <a:pt x="11" y="9"/>
                    </a:lnTo>
                    <a:lnTo>
                      <a:pt x="23" y="3"/>
                    </a:lnTo>
                    <a:lnTo>
                      <a:pt x="3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3" name="Freeform 49"/>
              <p:cNvSpPr/>
              <p:nvPr/>
            </p:nvSpPr>
            <p:spPr bwMode="auto">
              <a:xfrm>
                <a:off x="7337426" y="5216525"/>
                <a:ext cx="1077913" cy="628650"/>
              </a:xfrm>
              <a:custGeom>
                <a:avLst/>
                <a:gdLst>
                  <a:gd name="T0" fmla="*/ 327 w 679"/>
                  <a:gd name="T1" fmla="*/ 3 h 396"/>
                  <a:gd name="T2" fmla="*/ 392 w 679"/>
                  <a:gd name="T3" fmla="*/ 33 h 396"/>
                  <a:gd name="T4" fmla="*/ 403 w 679"/>
                  <a:gd name="T5" fmla="*/ 36 h 396"/>
                  <a:gd name="T6" fmla="*/ 446 w 679"/>
                  <a:gd name="T7" fmla="*/ 41 h 396"/>
                  <a:gd name="T8" fmla="*/ 508 w 679"/>
                  <a:gd name="T9" fmla="*/ 71 h 396"/>
                  <a:gd name="T10" fmla="*/ 534 w 679"/>
                  <a:gd name="T11" fmla="*/ 100 h 396"/>
                  <a:gd name="T12" fmla="*/ 543 w 679"/>
                  <a:gd name="T13" fmla="*/ 103 h 396"/>
                  <a:gd name="T14" fmla="*/ 604 w 679"/>
                  <a:gd name="T15" fmla="*/ 121 h 396"/>
                  <a:gd name="T16" fmla="*/ 651 w 679"/>
                  <a:gd name="T17" fmla="*/ 162 h 396"/>
                  <a:gd name="T18" fmla="*/ 676 w 679"/>
                  <a:gd name="T19" fmla="*/ 219 h 396"/>
                  <a:gd name="T20" fmla="*/ 675 w 679"/>
                  <a:gd name="T21" fmla="*/ 286 h 396"/>
                  <a:gd name="T22" fmla="*/ 645 w 679"/>
                  <a:gd name="T23" fmla="*/ 346 h 396"/>
                  <a:gd name="T24" fmla="*/ 590 w 679"/>
                  <a:gd name="T25" fmla="*/ 387 h 396"/>
                  <a:gd name="T26" fmla="*/ 557 w 679"/>
                  <a:gd name="T27" fmla="*/ 337 h 396"/>
                  <a:gd name="T28" fmla="*/ 596 w 679"/>
                  <a:gd name="T29" fmla="*/ 313 h 396"/>
                  <a:gd name="T30" fmla="*/ 617 w 679"/>
                  <a:gd name="T31" fmla="*/ 274 h 396"/>
                  <a:gd name="T32" fmla="*/ 616 w 679"/>
                  <a:gd name="T33" fmla="*/ 222 h 396"/>
                  <a:gd name="T34" fmla="*/ 584 w 679"/>
                  <a:gd name="T35" fmla="*/ 178 h 396"/>
                  <a:gd name="T36" fmla="*/ 531 w 679"/>
                  <a:gd name="T37" fmla="*/ 162 h 396"/>
                  <a:gd name="T38" fmla="*/ 510 w 679"/>
                  <a:gd name="T39" fmla="*/ 160 h 396"/>
                  <a:gd name="T40" fmla="*/ 493 w 679"/>
                  <a:gd name="T41" fmla="*/ 145 h 396"/>
                  <a:gd name="T42" fmla="*/ 460 w 679"/>
                  <a:gd name="T43" fmla="*/ 107 h 396"/>
                  <a:gd name="T44" fmla="*/ 412 w 679"/>
                  <a:gd name="T45" fmla="*/ 94 h 396"/>
                  <a:gd name="T46" fmla="*/ 393 w 679"/>
                  <a:gd name="T47" fmla="*/ 97 h 396"/>
                  <a:gd name="T48" fmla="*/ 368 w 679"/>
                  <a:gd name="T49" fmla="*/ 89 h 396"/>
                  <a:gd name="T50" fmla="*/ 319 w 679"/>
                  <a:gd name="T51" fmla="*/ 62 h 396"/>
                  <a:gd name="T52" fmla="*/ 263 w 679"/>
                  <a:gd name="T53" fmla="*/ 62 h 396"/>
                  <a:gd name="T54" fmla="*/ 215 w 679"/>
                  <a:gd name="T55" fmla="*/ 89 h 396"/>
                  <a:gd name="T56" fmla="*/ 188 w 679"/>
                  <a:gd name="T57" fmla="*/ 139 h 396"/>
                  <a:gd name="T58" fmla="*/ 170 w 679"/>
                  <a:gd name="T59" fmla="*/ 159 h 396"/>
                  <a:gd name="T60" fmla="*/ 148 w 679"/>
                  <a:gd name="T61" fmla="*/ 162 h 396"/>
                  <a:gd name="T62" fmla="*/ 95 w 679"/>
                  <a:gd name="T63" fmla="*/ 178 h 396"/>
                  <a:gd name="T64" fmla="*/ 64 w 679"/>
                  <a:gd name="T65" fmla="*/ 222 h 396"/>
                  <a:gd name="T66" fmla="*/ 62 w 679"/>
                  <a:gd name="T67" fmla="*/ 274 h 396"/>
                  <a:gd name="T68" fmla="*/ 85 w 679"/>
                  <a:gd name="T69" fmla="*/ 313 h 396"/>
                  <a:gd name="T70" fmla="*/ 123 w 679"/>
                  <a:gd name="T71" fmla="*/ 337 h 396"/>
                  <a:gd name="T72" fmla="*/ 89 w 679"/>
                  <a:gd name="T73" fmla="*/ 387 h 396"/>
                  <a:gd name="T74" fmla="*/ 35 w 679"/>
                  <a:gd name="T75" fmla="*/ 346 h 396"/>
                  <a:gd name="T76" fmla="*/ 5 w 679"/>
                  <a:gd name="T77" fmla="*/ 286 h 396"/>
                  <a:gd name="T78" fmla="*/ 5 w 679"/>
                  <a:gd name="T79" fmla="*/ 215 h 396"/>
                  <a:gd name="T80" fmla="*/ 38 w 679"/>
                  <a:gd name="T81" fmla="*/ 153 h 396"/>
                  <a:gd name="T82" fmla="*/ 94 w 679"/>
                  <a:gd name="T83" fmla="*/ 113 h 396"/>
                  <a:gd name="T84" fmla="*/ 133 w 679"/>
                  <a:gd name="T85" fmla="*/ 103 h 396"/>
                  <a:gd name="T86" fmla="*/ 141 w 679"/>
                  <a:gd name="T87" fmla="*/ 95 h 396"/>
                  <a:gd name="T88" fmla="*/ 177 w 679"/>
                  <a:gd name="T89" fmla="*/ 44 h 396"/>
                  <a:gd name="T90" fmla="*/ 230 w 679"/>
                  <a:gd name="T91" fmla="*/ 10 h 396"/>
                  <a:gd name="T92" fmla="*/ 292 w 679"/>
                  <a:gd name="T9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9" h="396">
                    <a:moveTo>
                      <a:pt x="292" y="0"/>
                    </a:moveTo>
                    <a:lnTo>
                      <a:pt x="327" y="3"/>
                    </a:lnTo>
                    <a:lnTo>
                      <a:pt x="362" y="15"/>
                    </a:lnTo>
                    <a:lnTo>
                      <a:pt x="392" y="33"/>
                    </a:lnTo>
                    <a:lnTo>
                      <a:pt x="397" y="35"/>
                    </a:lnTo>
                    <a:lnTo>
                      <a:pt x="403" y="36"/>
                    </a:lnTo>
                    <a:lnTo>
                      <a:pt x="412" y="36"/>
                    </a:lnTo>
                    <a:lnTo>
                      <a:pt x="446" y="41"/>
                    </a:lnTo>
                    <a:lnTo>
                      <a:pt x="480" y="51"/>
                    </a:lnTo>
                    <a:lnTo>
                      <a:pt x="508" y="71"/>
                    </a:lnTo>
                    <a:lnTo>
                      <a:pt x="531" y="97"/>
                    </a:lnTo>
                    <a:lnTo>
                      <a:pt x="534" y="100"/>
                    </a:lnTo>
                    <a:lnTo>
                      <a:pt x="539" y="103"/>
                    </a:lnTo>
                    <a:lnTo>
                      <a:pt x="543" y="103"/>
                    </a:lnTo>
                    <a:lnTo>
                      <a:pt x="575" y="109"/>
                    </a:lnTo>
                    <a:lnTo>
                      <a:pt x="604" y="121"/>
                    </a:lnTo>
                    <a:lnTo>
                      <a:pt x="629" y="139"/>
                    </a:lnTo>
                    <a:lnTo>
                      <a:pt x="651" y="162"/>
                    </a:lnTo>
                    <a:lnTo>
                      <a:pt x="666" y="189"/>
                    </a:lnTo>
                    <a:lnTo>
                      <a:pt x="676" y="219"/>
                    </a:lnTo>
                    <a:lnTo>
                      <a:pt x="679" y="251"/>
                    </a:lnTo>
                    <a:lnTo>
                      <a:pt x="675" y="286"/>
                    </a:lnTo>
                    <a:lnTo>
                      <a:pt x="663" y="319"/>
                    </a:lnTo>
                    <a:lnTo>
                      <a:pt x="645" y="346"/>
                    </a:lnTo>
                    <a:lnTo>
                      <a:pt x="620" y="369"/>
                    </a:lnTo>
                    <a:lnTo>
                      <a:pt x="590" y="387"/>
                    </a:lnTo>
                    <a:lnTo>
                      <a:pt x="557" y="396"/>
                    </a:lnTo>
                    <a:lnTo>
                      <a:pt x="557" y="337"/>
                    </a:lnTo>
                    <a:lnTo>
                      <a:pt x="578" y="328"/>
                    </a:lnTo>
                    <a:lnTo>
                      <a:pt x="596" y="313"/>
                    </a:lnTo>
                    <a:lnTo>
                      <a:pt x="610" y="295"/>
                    </a:lnTo>
                    <a:lnTo>
                      <a:pt x="617" y="274"/>
                    </a:lnTo>
                    <a:lnTo>
                      <a:pt x="622" y="251"/>
                    </a:lnTo>
                    <a:lnTo>
                      <a:pt x="616" y="222"/>
                    </a:lnTo>
                    <a:lnTo>
                      <a:pt x="604" y="198"/>
                    </a:lnTo>
                    <a:lnTo>
                      <a:pt x="584" y="178"/>
                    </a:lnTo>
                    <a:lnTo>
                      <a:pt x="560" y="166"/>
                    </a:lnTo>
                    <a:lnTo>
                      <a:pt x="531" y="162"/>
                    </a:lnTo>
                    <a:lnTo>
                      <a:pt x="522" y="162"/>
                    </a:lnTo>
                    <a:lnTo>
                      <a:pt x="510" y="160"/>
                    </a:lnTo>
                    <a:lnTo>
                      <a:pt x="501" y="154"/>
                    </a:lnTo>
                    <a:lnTo>
                      <a:pt x="493" y="145"/>
                    </a:lnTo>
                    <a:lnTo>
                      <a:pt x="478" y="124"/>
                    </a:lnTo>
                    <a:lnTo>
                      <a:pt x="460" y="107"/>
                    </a:lnTo>
                    <a:lnTo>
                      <a:pt x="437" y="98"/>
                    </a:lnTo>
                    <a:lnTo>
                      <a:pt x="412" y="94"/>
                    </a:lnTo>
                    <a:lnTo>
                      <a:pt x="403" y="95"/>
                    </a:lnTo>
                    <a:lnTo>
                      <a:pt x="393" y="97"/>
                    </a:lnTo>
                    <a:lnTo>
                      <a:pt x="380" y="95"/>
                    </a:lnTo>
                    <a:lnTo>
                      <a:pt x="368" y="89"/>
                    </a:lnTo>
                    <a:lnTo>
                      <a:pt x="345" y="71"/>
                    </a:lnTo>
                    <a:lnTo>
                      <a:pt x="319" y="62"/>
                    </a:lnTo>
                    <a:lnTo>
                      <a:pt x="292" y="57"/>
                    </a:lnTo>
                    <a:lnTo>
                      <a:pt x="263" y="62"/>
                    </a:lnTo>
                    <a:lnTo>
                      <a:pt x="238" y="73"/>
                    </a:lnTo>
                    <a:lnTo>
                      <a:pt x="215" y="89"/>
                    </a:lnTo>
                    <a:lnTo>
                      <a:pt x="198" y="112"/>
                    </a:lnTo>
                    <a:lnTo>
                      <a:pt x="188" y="139"/>
                    </a:lnTo>
                    <a:lnTo>
                      <a:pt x="180" y="151"/>
                    </a:lnTo>
                    <a:lnTo>
                      <a:pt x="170" y="159"/>
                    </a:lnTo>
                    <a:lnTo>
                      <a:pt x="156" y="162"/>
                    </a:lnTo>
                    <a:lnTo>
                      <a:pt x="148" y="162"/>
                    </a:lnTo>
                    <a:lnTo>
                      <a:pt x="121" y="166"/>
                    </a:lnTo>
                    <a:lnTo>
                      <a:pt x="95" y="178"/>
                    </a:lnTo>
                    <a:lnTo>
                      <a:pt x="76" y="198"/>
                    </a:lnTo>
                    <a:lnTo>
                      <a:pt x="64" y="222"/>
                    </a:lnTo>
                    <a:lnTo>
                      <a:pt x="59" y="251"/>
                    </a:lnTo>
                    <a:lnTo>
                      <a:pt x="62" y="274"/>
                    </a:lnTo>
                    <a:lnTo>
                      <a:pt x="71" y="295"/>
                    </a:lnTo>
                    <a:lnTo>
                      <a:pt x="85" y="313"/>
                    </a:lnTo>
                    <a:lnTo>
                      <a:pt x="102" y="328"/>
                    </a:lnTo>
                    <a:lnTo>
                      <a:pt x="123" y="337"/>
                    </a:lnTo>
                    <a:lnTo>
                      <a:pt x="123" y="396"/>
                    </a:lnTo>
                    <a:lnTo>
                      <a:pt x="89" y="387"/>
                    </a:lnTo>
                    <a:lnTo>
                      <a:pt x="61" y="369"/>
                    </a:lnTo>
                    <a:lnTo>
                      <a:pt x="35" y="346"/>
                    </a:lnTo>
                    <a:lnTo>
                      <a:pt x="17" y="319"/>
                    </a:lnTo>
                    <a:lnTo>
                      <a:pt x="5" y="286"/>
                    </a:lnTo>
                    <a:lnTo>
                      <a:pt x="0" y="251"/>
                    </a:lnTo>
                    <a:lnTo>
                      <a:pt x="5" y="215"/>
                    </a:lnTo>
                    <a:lnTo>
                      <a:pt x="18" y="181"/>
                    </a:lnTo>
                    <a:lnTo>
                      <a:pt x="38" y="153"/>
                    </a:lnTo>
                    <a:lnTo>
                      <a:pt x="64" y="130"/>
                    </a:lnTo>
                    <a:lnTo>
                      <a:pt x="94" y="113"/>
                    </a:lnTo>
                    <a:lnTo>
                      <a:pt x="129" y="104"/>
                    </a:lnTo>
                    <a:lnTo>
                      <a:pt x="133" y="103"/>
                    </a:lnTo>
                    <a:lnTo>
                      <a:pt x="138" y="100"/>
                    </a:lnTo>
                    <a:lnTo>
                      <a:pt x="141" y="95"/>
                    </a:lnTo>
                    <a:lnTo>
                      <a:pt x="158" y="68"/>
                    </a:lnTo>
                    <a:lnTo>
                      <a:pt x="177" y="44"/>
                    </a:lnTo>
                    <a:lnTo>
                      <a:pt x="203" y="26"/>
                    </a:lnTo>
                    <a:lnTo>
                      <a:pt x="230" y="10"/>
                    </a:lnTo>
                    <a:lnTo>
                      <a:pt x="260" y="3"/>
                    </a:lnTo>
                    <a:lnTo>
                      <a:pt x="292"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4" name="Freeform 50"/>
              <p:cNvSpPr/>
              <p:nvPr/>
            </p:nvSpPr>
            <p:spPr bwMode="auto">
              <a:xfrm>
                <a:off x="7818438" y="5713413"/>
                <a:ext cx="174625" cy="139700"/>
              </a:xfrm>
              <a:custGeom>
                <a:avLst/>
                <a:gdLst>
                  <a:gd name="T0" fmla="*/ 31 w 110"/>
                  <a:gd name="T1" fmla="*/ 0 h 88"/>
                  <a:gd name="T2" fmla="*/ 35 w 110"/>
                  <a:gd name="T3" fmla="*/ 0 h 88"/>
                  <a:gd name="T4" fmla="*/ 36 w 110"/>
                  <a:gd name="T5" fmla="*/ 2 h 88"/>
                  <a:gd name="T6" fmla="*/ 38 w 110"/>
                  <a:gd name="T7" fmla="*/ 5 h 88"/>
                  <a:gd name="T8" fmla="*/ 38 w 110"/>
                  <a:gd name="T9" fmla="*/ 11 h 88"/>
                  <a:gd name="T10" fmla="*/ 59 w 110"/>
                  <a:gd name="T11" fmla="*/ 15 h 88"/>
                  <a:gd name="T12" fmla="*/ 77 w 110"/>
                  <a:gd name="T13" fmla="*/ 24 h 88"/>
                  <a:gd name="T14" fmla="*/ 92 w 110"/>
                  <a:gd name="T15" fmla="*/ 39 h 88"/>
                  <a:gd name="T16" fmla="*/ 104 w 110"/>
                  <a:gd name="T17" fmla="*/ 56 h 88"/>
                  <a:gd name="T18" fmla="*/ 110 w 110"/>
                  <a:gd name="T19" fmla="*/ 77 h 88"/>
                  <a:gd name="T20" fmla="*/ 110 w 110"/>
                  <a:gd name="T21" fmla="*/ 82 h 88"/>
                  <a:gd name="T22" fmla="*/ 107 w 110"/>
                  <a:gd name="T23" fmla="*/ 85 h 88"/>
                  <a:gd name="T24" fmla="*/ 104 w 110"/>
                  <a:gd name="T25" fmla="*/ 88 h 88"/>
                  <a:gd name="T26" fmla="*/ 101 w 110"/>
                  <a:gd name="T27" fmla="*/ 88 h 88"/>
                  <a:gd name="T28" fmla="*/ 90 w 110"/>
                  <a:gd name="T29" fmla="*/ 88 h 88"/>
                  <a:gd name="T30" fmla="*/ 86 w 110"/>
                  <a:gd name="T31" fmla="*/ 88 h 88"/>
                  <a:gd name="T32" fmla="*/ 83 w 110"/>
                  <a:gd name="T33" fmla="*/ 85 h 88"/>
                  <a:gd name="T34" fmla="*/ 81 w 110"/>
                  <a:gd name="T35" fmla="*/ 80 h 88"/>
                  <a:gd name="T36" fmla="*/ 75 w 110"/>
                  <a:gd name="T37" fmla="*/ 65 h 88"/>
                  <a:gd name="T38" fmla="*/ 66 w 110"/>
                  <a:gd name="T39" fmla="*/ 53 h 88"/>
                  <a:gd name="T40" fmla="*/ 53 w 110"/>
                  <a:gd name="T41" fmla="*/ 44 h 88"/>
                  <a:gd name="T42" fmla="*/ 38 w 110"/>
                  <a:gd name="T43" fmla="*/ 39 h 88"/>
                  <a:gd name="T44" fmla="*/ 38 w 110"/>
                  <a:gd name="T45" fmla="*/ 46 h 88"/>
                  <a:gd name="T46" fmla="*/ 36 w 110"/>
                  <a:gd name="T47" fmla="*/ 49 h 88"/>
                  <a:gd name="T48" fmla="*/ 35 w 110"/>
                  <a:gd name="T49" fmla="*/ 50 h 88"/>
                  <a:gd name="T50" fmla="*/ 31 w 110"/>
                  <a:gd name="T51" fmla="*/ 50 h 88"/>
                  <a:gd name="T52" fmla="*/ 28 w 110"/>
                  <a:gd name="T53" fmla="*/ 50 h 88"/>
                  <a:gd name="T54" fmla="*/ 1 w 110"/>
                  <a:gd name="T55" fmla="*/ 30 h 88"/>
                  <a:gd name="T56" fmla="*/ 0 w 110"/>
                  <a:gd name="T57" fmla="*/ 27 h 88"/>
                  <a:gd name="T58" fmla="*/ 0 w 110"/>
                  <a:gd name="T59" fmla="*/ 26 h 88"/>
                  <a:gd name="T60" fmla="*/ 0 w 110"/>
                  <a:gd name="T61" fmla="*/ 23 h 88"/>
                  <a:gd name="T62" fmla="*/ 1 w 110"/>
                  <a:gd name="T63" fmla="*/ 21 h 88"/>
                  <a:gd name="T64" fmla="*/ 28 w 110"/>
                  <a:gd name="T65" fmla="*/ 0 h 88"/>
                  <a:gd name="T66" fmla="*/ 31 w 110"/>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88">
                    <a:moveTo>
                      <a:pt x="31" y="0"/>
                    </a:moveTo>
                    <a:lnTo>
                      <a:pt x="35" y="0"/>
                    </a:lnTo>
                    <a:lnTo>
                      <a:pt x="36" y="2"/>
                    </a:lnTo>
                    <a:lnTo>
                      <a:pt x="38" y="5"/>
                    </a:lnTo>
                    <a:lnTo>
                      <a:pt x="38" y="11"/>
                    </a:lnTo>
                    <a:lnTo>
                      <a:pt x="59" y="15"/>
                    </a:lnTo>
                    <a:lnTo>
                      <a:pt x="77" y="24"/>
                    </a:lnTo>
                    <a:lnTo>
                      <a:pt x="92" y="39"/>
                    </a:lnTo>
                    <a:lnTo>
                      <a:pt x="104" y="56"/>
                    </a:lnTo>
                    <a:lnTo>
                      <a:pt x="110" y="77"/>
                    </a:lnTo>
                    <a:lnTo>
                      <a:pt x="110" y="82"/>
                    </a:lnTo>
                    <a:lnTo>
                      <a:pt x="107" y="85"/>
                    </a:lnTo>
                    <a:lnTo>
                      <a:pt x="104" y="88"/>
                    </a:lnTo>
                    <a:lnTo>
                      <a:pt x="101" y="88"/>
                    </a:lnTo>
                    <a:lnTo>
                      <a:pt x="90" y="88"/>
                    </a:lnTo>
                    <a:lnTo>
                      <a:pt x="86" y="88"/>
                    </a:lnTo>
                    <a:lnTo>
                      <a:pt x="83" y="85"/>
                    </a:lnTo>
                    <a:lnTo>
                      <a:pt x="81" y="80"/>
                    </a:lnTo>
                    <a:lnTo>
                      <a:pt x="75" y="65"/>
                    </a:lnTo>
                    <a:lnTo>
                      <a:pt x="66" y="53"/>
                    </a:lnTo>
                    <a:lnTo>
                      <a:pt x="53" y="44"/>
                    </a:lnTo>
                    <a:lnTo>
                      <a:pt x="38" y="39"/>
                    </a:lnTo>
                    <a:lnTo>
                      <a:pt x="38" y="46"/>
                    </a:lnTo>
                    <a:lnTo>
                      <a:pt x="36" y="49"/>
                    </a:lnTo>
                    <a:lnTo>
                      <a:pt x="35" y="50"/>
                    </a:lnTo>
                    <a:lnTo>
                      <a:pt x="31" y="50"/>
                    </a:lnTo>
                    <a:lnTo>
                      <a:pt x="28" y="50"/>
                    </a:lnTo>
                    <a:lnTo>
                      <a:pt x="1" y="30"/>
                    </a:lnTo>
                    <a:lnTo>
                      <a:pt x="0" y="27"/>
                    </a:lnTo>
                    <a:lnTo>
                      <a:pt x="0" y="26"/>
                    </a:lnTo>
                    <a:lnTo>
                      <a:pt x="0" y="23"/>
                    </a:lnTo>
                    <a:lnTo>
                      <a:pt x="1" y="21"/>
                    </a:lnTo>
                    <a:lnTo>
                      <a:pt x="28" y="0"/>
                    </a:lnTo>
                    <a:lnTo>
                      <a:pt x="3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5" name="Freeform 51"/>
              <p:cNvSpPr/>
              <p:nvPr/>
            </p:nvSpPr>
            <p:spPr bwMode="auto">
              <a:xfrm>
                <a:off x="7762876" y="5816600"/>
                <a:ext cx="174625" cy="139700"/>
              </a:xfrm>
              <a:custGeom>
                <a:avLst/>
                <a:gdLst>
                  <a:gd name="T0" fmla="*/ 9 w 110"/>
                  <a:gd name="T1" fmla="*/ 0 h 88"/>
                  <a:gd name="T2" fmla="*/ 18 w 110"/>
                  <a:gd name="T3" fmla="*/ 0 h 88"/>
                  <a:gd name="T4" fmla="*/ 23 w 110"/>
                  <a:gd name="T5" fmla="*/ 0 h 88"/>
                  <a:gd name="T6" fmla="*/ 26 w 110"/>
                  <a:gd name="T7" fmla="*/ 3 h 88"/>
                  <a:gd name="T8" fmla="*/ 29 w 110"/>
                  <a:gd name="T9" fmla="*/ 8 h 88"/>
                  <a:gd name="T10" fmla="*/ 33 w 110"/>
                  <a:gd name="T11" fmla="*/ 23 h 88"/>
                  <a:gd name="T12" fmla="*/ 44 w 110"/>
                  <a:gd name="T13" fmla="*/ 35 h 88"/>
                  <a:gd name="T14" fmla="*/ 56 w 110"/>
                  <a:gd name="T15" fmla="*/ 44 h 88"/>
                  <a:gd name="T16" fmla="*/ 73 w 110"/>
                  <a:gd name="T17" fmla="*/ 49 h 88"/>
                  <a:gd name="T18" fmla="*/ 73 w 110"/>
                  <a:gd name="T19" fmla="*/ 43 h 88"/>
                  <a:gd name="T20" fmla="*/ 73 w 110"/>
                  <a:gd name="T21" fmla="*/ 40 h 88"/>
                  <a:gd name="T22" fmla="*/ 76 w 110"/>
                  <a:gd name="T23" fmla="*/ 38 h 88"/>
                  <a:gd name="T24" fmla="*/ 79 w 110"/>
                  <a:gd name="T25" fmla="*/ 36 h 88"/>
                  <a:gd name="T26" fmla="*/ 82 w 110"/>
                  <a:gd name="T27" fmla="*/ 38 h 88"/>
                  <a:gd name="T28" fmla="*/ 107 w 110"/>
                  <a:gd name="T29" fmla="*/ 58 h 88"/>
                  <a:gd name="T30" fmla="*/ 109 w 110"/>
                  <a:gd name="T31" fmla="*/ 61 h 88"/>
                  <a:gd name="T32" fmla="*/ 110 w 110"/>
                  <a:gd name="T33" fmla="*/ 62 h 88"/>
                  <a:gd name="T34" fmla="*/ 109 w 110"/>
                  <a:gd name="T35" fmla="*/ 65 h 88"/>
                  <a:gd name="T36" fmla="*/ 107 w 110"/>
                  <a:gd name="T37" fmla="*/ 67 h 88"/>
                  <a:gd name="T38" fmla="*/ 82 w 110"/>
                  <a:gd name="T39" fmla="*/ 86 h 88"/>
                  <a:gd name="T40" fmla="*/ 79 w 110"/>
                  <a:gd name="T41" fmla="*/ 88 h 88"/>
                  <a:gd name="T42" fmla="*/ 76 w 110"/>
                  <a:gd name="T43" fmla="*/ 88 h 88"/>
                  <a:gd name="T44" fmla="*/ 73 w 110"/>
                  <a:gd name="T45" fmla="*/ 85 h 88"/>
                  <a:gd name="T46" fmla="*/ 73 w 110"/>
                  <a:gd name="T47" fmla="*/ 82 h 88"/>
                  <a:gd name="T48" fmla="*/ 73 w 110"/>
                  <a:gd name="T49" fmla="*/ 77 h 88"/>
                  <a:gd name="T50" fmla="*/ 51 w 110"/>
                  <a:gd name="T51" fmla="*/ 73 h 88"/>
                  <a:gd name="T52" fmla="*/ 32 w 110"/>
                  <a:gd name="T53" fmla="*/ 64 h 88"/>
                  <a:gd name="T54" fmla="*/ 17 w 110"/>
                  <a:gd name="T55" fmla="*/ 49 h 88"/>
                  <a:gd name="T56" fmla="*/ 6 w 110"/>
                  <a:gd name="T57" fmla="*/ 32 h 88"/>
                  <a:gd name="T58" fmla="*/ 0 w 110"/>
                  <a:gd name="T59" fmla="*/ 11 h 88"/>
                  <a:gd name="T60" fmla="*/ 0 w 110"/>
                  <a:gd name="T61" fmla="*/ 6 h 88"/>
                  <a:gd name="T62" fmla="*/ 1 w 110"/>
                  <a:gd name="T63" fmla="*/ 3 h 88"/>
                  <a:gd name="T64" fmla="*/ 4 w 110"/>
                  <a:gd name="T65" fmla="*/ 0 h 88"/>
                  <a:gd name="T66" fmla="*/ 9 w 110"/>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88">
                    <a:moveTo>
                      <a:pt x="9" y="0"/>
                    </a:moveTo>
                    <a:lnTo>
                      <a:pt x="18" y="0"/>
                    </a:lnTo>
                    <a:lnTo>
                      <a:pt x="23" y="0"/>
                    </a:lnTo>
                    <a:lnTo>
                      <a:pt x="26" y="3"/>
                    </a:lnTo>
                    <a:lnTo>
                      <a:pt x="29" y="8"/>
                    </a:lnTo>
                    <a:lnTo>
                      <a:pt x="33" y="23"/>
                    </a:lnTo>
                    <a:lnTo>
                      <a:pt x="44" y="35"/>
                    </a:lnTo>
                    <a:lnTo>
                      <a:pt x="56" y="44"/>
                    </a:lnTo>
                    <a:lnTo>
                      <a:pt x="73" y="49"/>
                    </a:lnTo>
                    <a:lnTo>
                      <a:pt x="73" y="43"/>
                    </a:lnTo>
                    <a:lnTo>
                      <a:pt x="73" y="40"/>
                    </a:lnTo>
                    <a:lnTo>
                      <a:pt x="76" y="38"/>
                    </a:lnTo>
                    <a:lnTo>
                      <a:pt x="79" y="36"/>
                    </a:lnTo>
                    <a:lnTo>
                      <a:pt x="82" y="38"/>
                    </a:lnTo>
                    <a:lnTo>
                      <a:pt x="107" y="58"/>
                    </a:lnTo>
                    <a:lnTo>
                      <a:pt x="109" y="61"/>
                    </a:lnTo>
                    <a:lnTo>
                      <a:pt x="110" y="62"/>
                    </a:lnTo>
                    <a:lnTo>
                      <a:pt x="109" y="65"/>
                    </a:lnTo>
                    <a:lnTo>
                      <a:pt x="107" y="67"/>
                    </a:lnTo>
                    <a:lnTo>
                      <a:pt x="82" y="86"/>
                    </a:lnTo>
                    <a:lnTo>
                      <a:pt x="79" y="88"/>
                    </a:lnTo>
                    <a:lnTo>
                      <a:pt x="76" y="88"/>
                    </a:lnTo>
                    <a:lnTo>
                      <a:pt x="73" y="85"/>
                    </a:lnTo>
                    <a:lnTo>
                      <a:pt x="73" y="82"/>
                    </a:lnTo>
                    <a:lnTo>
                      <a:pt x="73" y="77"/>
                    </a:lnTo>
                    <a:lnTo>
                      <a:pt x="51" y="73"/>
                    </a:lnTo>
                    <a:lnTo>
                      <a:pt x="32" y="64"/>
                    </a:lnTo>
                    <a:lnTo>
                      <a:pt x="17" y="49"/>
                    </a:lnTo>
                    <a:lnTo>
                      <a:pt x="6" y="32"/>
                    </a:lnTo>
                    <a:lnTo>
                      <a:pt x="0" y="11"/>
                    </a:lnTo>
                    <a:lnTo>
                      <a:pt x="0" y="6"/>
                    </a:lnTo>
                    <a:lnTo>
                      <a:pt x="1" y="3"/>
                    </a:lnTo>
                    <a:lnTo>
                      <a:pt x="4" y="0"/>
                    </a:lnTo>
                    <a:lnTo>
                      <a:pt x="9"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86" name="Group 85"/>
            <p:cNvGrpSpPr/>
            <p:nvPr/>
          </p:nvGrpSpPr>
          <p:grpSpPr>
            <a:xfrm>
              <a:off x="3026922" y="1850911"/>
              <a:ext cx="295528" cy="275672"/>
              <a:chOff x="9112251" y="5248275"/>
              <a:chExt cx="1016000" cy="947738"/>
            </a:xfrm>
            <a:solidFill>
              <a:schemeClr val="accent1"/>
            </a:solidFill>
          </p:grpSpPr>
          <p:sp>
            <p:nvSpPr>
              <p:cNvPr id="87" name="Freeform 52"/>
              <p:cNvSpPr>
                <a:spLocks noEditPoints="1"/>
              </p:cNvSpPr>
              <p:nvPr/>
            </p:nvSpPr>
            <p:spPr bwMode="auto">
              <a:xfrm>
                <a:off x="9410701" y="5529263"/>
                <a:ext cx="419100" cy="666750"/>
              </a:xfrm>
              <a:custGeom>
                <a:avLst/>
                <a:gdLst>
                  <a:gd name="T0" fmla="*/ 54 w 264"/>
                  <a:gd name="T1" fmla="*/ 51 h 420"/>
                  <a:gd name="T2" fmla="*/ 54 w 264"/>
                  <a:gd name="T3" fmla="*/ 313 h 420"/>
                  <a:gd name="T4" fmla="*/ 211 w 264"/>
                  <a:gd name="T5" fmla="*/ 313 h 420"/>
                  <a:gd name="T6" fmla="*/ 211 w 264"/>
                  <a:gd name="T7" fmla="*/ 51 h 420"/>
                  <a:gd name="T8" fmla="*/ 54 w 264"/>
                  <a:gd name="T9" fmla="*/ 51 h 420"/>
                  <a:gd name="T10" fmla="*/ 27 w 264"/>
                  <a:gd name="T11" fmla="*/ 0 h 420"/>
                  <a:gd name="T12" fmla="*/ 237 w 264"/>
                  <a:gd name="T13" fmla="*/ 0 h 420"/>
                  <a:gd name="T14" fmla="*/ 251 w 264"/>
                  <a:gd name="T15" fmla="*/ 3 h 420"/>
                  <a:gd name="T16" fmla="*/ 260 w 264"/>
                  <a:gd name="T17" fmla="*/ 12 h 420"/>
                  <a:gd name="T18" fmla="*/ 264 w 264"/>
                  <a:gd name="T19" fmla="*/ 25 h 420"/>
                  <a:gd name="T20" fmla="*/ 264 w 264"/>
                  <a:gd name="T21" fmla="*/ 393 h 420"/>
                  <a:gd name="T22" fmla="*/ 260 w 264"/>
                  <a:gd name="T23" fmla="*/ 407 h 420"/>
                  <a:gd name="T24" fmla="*/ 251 w 264"/>
                  <a:gd name="T25" fmla="*/ 416 h 420"/>
                  <a:gd name="T26" fmla="*/ 237 w 264"/>
                  <a:gd name="T27" fmla="*/ 420 h 420"/>
                  <a:gd name="T28" fmla="*/ 27 w 264"/>
                  <a:gd name="T29" fmla="*/ 420 h 420"/>
                  <a:gd name="T30" fmla="*/ 13 w 264"/>
                  <a:gd name="T31" fmla="*/ 416 h 420"/>
                  <a:gd name="T32" fmla="*/ 3 w 264"/>
                  <a:gd name="T33" fmla="*/ 407 h 420"/>
                  <a:gd name="T34" fmla="*/ 0 w 264"/>
                  <a:gd name="T35" fmla="*/ 393 h 420"/>
                  <a:gd name="T36" fmla="*/ 0 w 264"/>
                  <a:gd name="T37" fmla="*/ 25 h 420"/>
                  <a:gd name="T38" fmla="*/ 3 w 264"/>
                  <a:gd name="T39" fmla="*/ 12 h 420"/>
                  <a:gd name="T40" fmla="*/ 13 w 264"/>
                  <a:gd name="T41" fmla="*/ 3 h 420"/>
                  <a:gd name="T42" fmla="*/ 27 w 264"/>
                  <a:gd name="T4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4" h="420">
                    <a:moveTo>
                      <a:pt x="54" y="51"/>
                    </a:moveTo>
                    <a:lnTo>
                      <a:pt x="54" y="313"/>
                    </a:lnTo>
                    <a:lnTo>
                      <a:pt x="211" y="313"/>
                    </a:lnTo>
                    <a:lnTo>
                      <a:pt x="211" y="51"/>
                    </a:lnTo>
                    <a:lnTo>
                      <a:pt x="54" y="51"/>
                    </a:lnTo>
                    <a:close/>
                    <a:moveTo>
                      <a:pt x="27" y="0"/>
                    </a:moveTo>
                    <a:lnTo>
                      <a:pt x="237" y="0"/>
                    </a:lnTo>
                    <a:lnTo>
                      <a:pt x="251" y="3"/>
                    </a:lnTo>
                    <a:lnTo>
                      <a:pt x="260" y="12"/>
                    </a:lnTo>
                    <a:lnTo>
                      <a:pt x="264" y="25"/>
                    </a:lnTo>
                    <a:lnTo>
                      <a:pt x="264" y="393"/>
                    </a:lnTo>
                    <a:lnTo>
                      <a:pt x="260" y="407"/>
                    </a:lnTo>
                    <a:lnTo>
                      <a:pt x="251" y="416"/>
                    </a:lnTo>
                    <a:lnTo>
                      <a:pt x="237" y="420"/>
                    </a:lnTo>
                    <a:lnTo>
                      <a:pt x="27" y="420"/>
                    </a:lnTo>
                    <a:lnTo>
                      <a:pt x="13" y="416"/>
                    </a:lnTo>
                    <a:lnTo>
                      <a:pt x="3" y="407"/>
                    </a:lnTo>
                    <a:lnTo>
                      <a:pt x="0" y="393"/>
                    </a:lnTo>
                    <a:lnTo>
                      <a:pt x="0" y="25"/>
                    </a:lnTo>
                    <a:lnTo>
                      <a:pt x="3" y="12"/>
                    </a:lnTo>
                    <a:lnTo>
                      <a:pt x="13" y="3"/>
                    </a:lnTo>
                    <a:lnTo>
                      <a:pt x="2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 name="Freeform 53"/>
              <p:cNvSpPr/>
              <p:nvPr/>
            </p:nvSpPr>
            <p:spPr bwMode="auto">
              <a:xfrm>
                <a:off x="9112251" y="5248275"/>
                <a:ext cx="1016000" cy="596900"/>
              </a:xfrm>
              <a:custGeom>
                <a:avLst/>
                <a:gdLst>
                  <a:gd name="T0" fmla="*/ 309 w 640"/>
                  <a:gd name="T1" fmla="*/ 4 h 376"/>
                  <a:gd name="T2" fmla="*/ 369 w 640"/>
                  <a:gd name="T3" fmla="*/ 31 h 376"/>
                  <a:gd name="T4" fmla="*/ 380 w 640"/>
                  <a:gd name="T5" fmla="*/ 34 h 376"/>
                  <a:gd name="T6" fmla="*/ 421 w 640"/>
                  <a:gd name="T7" fmla="*/ 39 h 376"/>
                  <a:gd name="T8" fmla="*/ 478 w 640"/>
                  <a:gd name="T9" fmla="*/ 68 h 376"/>
                  <a:gd name="T10" fmla="*/ 504 w 640"/>
                  <a:gd name="T11" fmla="*/ 95 h 376"/>
                  <a:gd name="T12" fmla="*/ 511 w 640"/>
                  <a:gd name="T13" fmla="*/ 98 h 376"/>
                  <a:gd name="T14" fmla="*/ 576 w 640"/>
                  <a:gd name="T15" fmla="*/ 121 h 376"/>
                  <a:gd name="T16" fmla="*/ 622 w 640"/>
                  <a:gd name="T17" fmla="*/ 169 h 376"/>
                  <a:gd name="T18" fmla="*/ 640 w 640"/>
                  <a:gd name="T19" fmla="*/ 237 h 376"/>
                  <a:gd name="T20" fmla="*/ 625 w 640"/>
                  <a:gd name="T21" fmla="*/ 299 h 376"/>
                  <a:gd name="T22" fmla="*/ 587 w 640"/>
                  <a:gd name="T23" fmla="*/ 346 h 376"/>
                  <a:gd name="T24" fmla="*/ 533 w 640"/>
                  <a:gd name="T25" fmla="*/ 373 h 376"/>
                  <a:gd name="T26" fmla="*/ 480 w 640"/>
                  <a:gd name="T27" fmla="*/ 376 h 376"/>
                  <a:gd name="T28" fmla="*/ 499 w 640"/>
                  <a:gd name="T29" fmla="*/ 322 h 376"/>
                  <a:gd name="T30" fmla="*/ 549 w 640"/>
                  <a:gd name="T31" fmla="*/ 305 h 376"/>
                  <a:gd name="T32" fmla="*/ 581 w 640"/>
                  <a:gd name="T33" fmla="*/ 264 h 376"/>
                  <a:gd name="T34" fmla="*/ 581 w 640"/>
                  <a:gd name="T35" fmla="*/ 210 h 376"/>
                  <a:gd name="T36" fmla="*/ 549 w 640"/>
                  <a:gd name="T37" fmla="*/ 169 h 376"/>
                  <a:gd name="T38" fmla="*/ 499 w 640"/>
                  <a:gd name="T39" fmla="*/ 152 h 376"/>
                  <a:gd name="T40" fmla="*/ 480 w 640"/>
                  <a:gd name="T41" fmla="*/ 151 h 376"/>
                  <a:gd name="T42" fmla="*/ 464 w 640"/>
                  <a:gd name="T43" fmla="*/ 137 h 376"/>
                  <a:gd name="T44" fmla="*/ 433 w 640"/>
                  <a:gd name="T45" fmla="*/ 102 h 376"/>
                  <a:gd name="T46" fmla="*/ 387 w 640"/>
                  <a:gd name="T47" fmla="*/ 89 h 376"/>
                  <a:gd name="T48" fmla="*/ 371 w 640"/>
                  <a:gd name="T49" fmla="*/ 90 h 376"/>
                  <a:gd name="T50" fmla="*/ 345 w 640"/>
                  <a:gd name="T51" fmla="*/ 84 h 376"/>
                  <a:gd name="T52" fmla="*/ 300 w 640"/>
                  <a:gd name="T53" fmla="*/ 59 h 376"/>
                  <a:gd name="T54" fmla="*/ 247 w 640"/>
                  <a:gd name="T55" fmla="*/ 59 h 376"/>
                  <a:gd name="T56" fmla="*/ 201 w 640"/>
                  <a:gd name="T57" fmla="*/ 86 h 376"/>
                  <a:gd name="T58" fmla="*/ 176 w 640"/>
                  <a:gd name="T59" fmla="*/ 131 h 376"/>
                  <a:gd name="T60" fmla="*/ 159 w 640"/>
                  <a:gd name="T61" fmla="*/ 151 h 376"/>
                  <a:gd name="T62" fmla="*/ 139 w 640"/>
                  <a:gd name="T63" fmla="*/ 152 h 376"/>
                  <a:gd name="T64" fmla="*/ 89 w 640"/>
                  <a:gd name="T65" fmla="*/ 169 h 376"/>
                  <a:gd name="T66" fmla="*/ 59 w 640"/>
                  <a:gd name="T67" fmla="*/ 210 h 376"/>
                  <a:gd name="T68" fmla="*/ 59 w 640"/>
                  <a:gd name="T69" fmla="*/ 264 h 376"/>
                  <a:gd name="T70" fmla="*/ 89 w 640"/>
                  <a:gd name="T71" fmla="*/ 305 h 376"/>
                  <a:gd name="T72" fmla="*/ 139 w 640"/>
                  <a:gd name="T73" fmla="*/ 322 h 376"/>
                  <a:gd name="T74" fmla="*/ 160 w 640"/>
                  <a:gd name="T75" fmla="*/ 376 h 376"/>
                  <a:gd name="T76" fmla="*/ 107 w 640"/>
                  <a:gd name="T77" fmla="*/ 373 h 376"/>
                  <a:gd name="T78" fmla="*/ 52 w 640"/>
                  <a:gd name="T79" fmla="*/ 346 h 376"/>
                  <a:gd name="T80" fmla="*/ 14 w 640"/>
                  <a:gd name="T81" fmla="*/ 299 h 376"/>
                  <a:gd name="T82" fmla="*/ 0 w 640"/>
                  <a:gd name="T83" fmla="*/ 237 h 376"/>
                  <a:gd name="T84" fmla="*/ 15 w 640"/>
                  <a:gd name="T85" fmla="*/ 172 h 376"/>
                  <a:gd name="T86" fmla="*/ 59 w 640"/>
                  <a:gd name="T87" fmla="*/ 124 h 376"/>
                  <a:gd name="T88" fmla="*/ 120 w 640"/>
                  <a:gd name="T89" fmla="*/ 98 h 376"/>
                  <a:gd name="T90" fmla="*/ 130 w 640"/>
                  <a:gd name="T91" fmla="*/ 93 h 376"/>
                  <a:gd name="T92" fmla="*/ 151 w 640"/>
                  <a:gd name="T93" fmla="*/ 60 h 376"/>
                  <a:gd name="T94" fmla="*/ 204 w 640"/>
                  <a:gd name="T95" fmla="*/ 16 h 376"/>
                  <a:gd name="T96" fmla="*/ 274 w 640"/>
                  <a:gd name="T9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 h="376">
                    <a:moveTo>
                      <a:pt x="274" y="0"/>
                    </a:moveTo>
                    <a:lnTo>
                      <a:pt x="309" y="4"/>
                    </a:lnTo>
                    <a:lnTo>
                      <a:pt x="340" y="15"/>
                    </a:lnTo>
                    <a:lnTo>
                      <a:pt x="369" y="31"/>
                    </a:lnTo>
                    <a:lnTo>
                      <a:pt x="374" y="34"/>
                    </a:lnTo>
                    <a:lnTo>
                      <a:pt x="380" y="34"/>
                    </a:lnTo>
                    <a:lnTo>
                      <a:pt x="387" y="34"/>
                    </a:lnTo>
                    <a:lnTo>
                      <a:pt x="421" y="39"/>
                    </a:lnTo>
                    <a:lnTo>
                      <a:pt x="451" y="49"/>
                    </a:lnTo>
                    <a:lnTo>
                      <a:pt x="478" y="68"/>
                    </a:lnTo>
                    <a:lnTo>
                      <a:pt x="501" y="92"/>
                    </a:lnTo>
                    <a:lnTo>
                      <a:pt x="504" y="95"/>
                    </a:lnTo>
                    <a:lnTo>
                      <a:pt x="507" y="96"/>
                    </a:lnTo>
                    <a:lnTo>
                      <a:pt x="511" y="98"/>
                    </a:lnTo>
                    <a:lnTo>
                      <a:pt x="546" y="105"/>
                    </a:lnTo>
                    <a:lnTo>
                      <a:pt x="576" y="121"/>
                    </a:lnTo>
                    <a:lnTo>
                      <a:pt x="602" y="142"/>
                    </a:lnTo>
                    <a:lnTo>
                      <a:pt x="622" y="169"/>
                    </a:lnTo>
                    <a:lnTo>
                      <a:pt x="635" y="202"/>
                    </a:lnTo>
                    <a:lnTo>
                      <a:pt x="640" y="237"/>
                    </a:lnTo>
                    <a:lnTo>
                      <a:pt x="635" y="269"/>
                    </a:lnTo>
                    <a:lnTo>
                      <a:pt x="625" y="299"/>
                    </a:lnTo>
                    <a:lnTo>
                      <a:pt x="608" y="325"/>
                    </a:lnTo>
                    <a:lnTo>
                      <a:pt x="587" y="346"/>
                    </a:lnTo>
                    <a:lnTo>
                      <a:pt x="561" y="363"/>
                    </a:lnTo>
                    <a:lnTo>
                      <a:pt x="533" y="373"/>
                    </a:lnTo>
                    <a:lnTo>
                      <a:pt x="499" y="376"/>
                    </a:lnTo>
                    <a:lnTo>
                      <a:pt x="480" y="376"/>
                    </a:lnTo>
                    <a:lnTo>
                      <a:pt x="480" y="322"/>
                    </a:lnTo>
                    <a:lnTo>
                      <a:pt x="499" y="322"/>
                    </a:lnTo>
                    <a:lnTo>
                      <a:pt x="527" y="317"/>
                    </a:lnTo>
                    <a:lnTo>
                      <a:pt x="549" y="305"/>
                    </a:lnTo>
                    <a:lnTo>
                      <a:pt x="569" y="287"/>
                    </a:lnTo>
                    <a:lnTo>
                      <a:pt x="581" y="264"/>
                    </a:lnTo>
                    <a:lnTo>
                      <a:pt x="584" y="237"/>
                    </a:lnTo>
                    <a:lnTo>
                      <a:pt x="581" y="210"/>
                    </a:lnTo>
                    <a:lnTo>
                      <a:pt x="569" y="187"/>
                    </a:lnTo>
                    <a:lnTo>
                      <a:pt x="549" y="169"/>
                    </a:lnTo>
                    <a:lnTo>
                      <a:pt x="527" y="157"/>
                    </a:lnTo>
                    <a:lnTo>
                      <a:pt x="499" y="152"/>
                    </a:lnTo>
                    <a:lnTo>
                      <a:pt x="492" y="152"/>
                    </a:lnTo>
                    <a:lnTo>
                      <a:pt x="480" y="151"/>
                    </a:lnTo>
                    <a:lnTo>
                      <a:pt x="471" y="146"/>
                    </a:lnTo>
                    <a:lnTo>
                      <a:pt x="464" y="137"/>
                    </a:lnTo>
                    <a:lnTo>
                      <a:pt x="451" y="118"/>
                    </a:lnTo>
                    <a:lnTo>
                      <a:pt x="433" y="102"/>
                    </a:lnTo>
                    <a:lnTo>
                      <a:pt x="412" y="93"/>
                    </a:lnTo>
                    <a:lnTo>
                      <a:pt x="387" y="89"/>
                    </a:lnTo>
                    <a:lnTo>
                      <a:pt x="378" y="90"/>
                    </a:lnTo>
                    <a:lnTo>
                      <a:pt x="371" y="90"/>
                    </a:lnTo>
                    <a:lnTo>
                      <a:pt x="357" y="90"/>
                    </a:lnTo>
                    <a:lnTo>
                      <a:pt x="345" y="84"/>
                    </a:lnTo>
                    <a:lnTo>
                      <a:pt x="324" y="68"/>
                    </a:lnTo>
                    <a:lnTo>
                      <a:pt x="300" y="59"/>
                    </a:lnTo>
                    <a:lnTo>
                      <a:pt x="274" y="56"/>
                    </a:lnTo>
                    <a:lnTo>
                      <a:pt x="247" y="59"/>
                    </a:lnTo>
                    <a:lnTo>
                      <a:pt x="222" y="69"/>
                    </a:lnTo>
                    <a:lnTo>
                      <a:pt x="201" y="86"/>
                    </a:lnTo>
                    <a:lnTo>
                      <a:pt x="186" y="107"/>
                    </a:lnTo>
                    <a:lnTo>
                      <a:pt x="176" y="131"/>
                    </a:lnTo>
                    <a:lnTo>
                      <a:pt x="170" y="143"/>
                    </a:lnTo>
                    <a:lnTo>
                      <a:pt x="159" y="151"/>
                    </a:lnTo>
                    <a:lnTo>
                      <a:pt x="147" y="152"/>
                    </a:lnTo>
                    <a:lnTo>
                      <a:pt x="139" y="152"/>
                    </a:lnTo>
                    <a:lnTo>
                      <a:pt x="114" y="157"/>
                    </a:lnTo>
                    <a:lnTo>
                      <a:pt x="89" y="169"/>
                    </a:lnTo>
                    <a:lnTo>
                      <a:pt x="71" y="187"/>
                    </a:lnTo>
                    <a:lnTo>
                      <a:pt x="59" y="210"/>
                    </a:lnTo>
                    <a:lnTo>
                      <a:pt x="55" y="237"/>
                    </a:lnTo>
                    <a:lnTo>
                      <a:pt x="59" y="264"/>
                    </a:lnTo>
                    <a:lnTo>
                      <a:pt x="71" y="287"/>
                    </a:lnTo>
                    <a:lnTo>
                      <a:pt x="89" y="305"/>
                    </a:lnTo>
                    <a:lnTo>
                      <a:pt x="114" y="317"/>
                    </a:lnTo>
                    <a:lnTo>
                      <a:pt x="139" y="322"/>
                    </a:lnTo>
                    <a:lnTo>
                      <a:pt x="160" y="322"/>
                    </a:lnTo>
                    <a:lnTo>
                      <a:pt x="160" y="376"/>
                    </a:lnTo>
                    <a:lnTo>
                      <a:pt x="139" y="376"/>
                    </a:lnTo>
                    <a:lnTo>
                      <a:pt x="107" y="373"/>
                    </a:lnTo>
                    <a:lnTo>
                      <a:pt x="79" y="363"/>
                    </a:lnTo>
                    <a:lnTo>
                      <a:pt x="52" y="346"/>
                    </a:lnTo>
                    <a:lnTo>
                      <a:pt x="30" y="325"/>
                    </a:lnTo>
                    <a:lnTo>
                      <a:pt x="14" y="299"/>
                    </a:lnTo>
                    <a:lnTo>
                      <a:pt x="3" y="269"/>
                    </a:lnTo>
                    <a:lnTo>
                      <a:pt x="0" y="237"/>
                    </a:lnTo>
                    <a:lnTo>
                      <a:pt x="5" y="202"/>
                    </a:lnTo>
                    <a:lnTo>
                      <a:pt x="15" y="172"/>
                    </a:lnTo>
                    <a:lnTo>
                      <a:pt x="35" y="145"/>
                    </a:lnTo>
                    <a:lnTo>
                      <a:pt x="59" y="124"/>
                    </a:lnTo>
                    <a:lnTo>
                      <a:pt x="88" y="107"/>
                    </a:lnTo>
                    <a:lnTo>
                      <a:pt x="120" y="98"/>
                    </a:lnTo>
                    <a:lnTo>
                      <a:pt x="126" y="96"/>
                    </a:lnTo>
                    <a:lnTo>
                      <a:pt x="130" y="93"/>
                    </a:lnTo>
                    <a:lnTo>
                      <a:pt x="132" y="89"/>
                    </a:lnTo>
                    <a:lnTo>
                      <a:pt x="151" y="60"/>
                    </a:lnTo>
                    <a:lnTo>
                      <a:pt x="176" y="34"/>
                    </a:lnTo>
                    <a:lnTo>
                      <a:pt x="204" y="16"/>
                    </a:lnTo>
                    <a:lnTo>
                      <a:pt x="238" y="4"/>
                    </a:lnTo>
                    <a:lnTo>
                      <a:pt x="274"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sp>
        <p:nvSpPr>
          <p:cNvPr id="89" name="Down Arrow 88"/>
          <p:cNvSpPr/>
          <p:nvPr/>
        </p:nvSpPr>
        <p:spPr>
          <a:xfrm>
            <a:off x="1941128" y="3534966"/>
            <a:ext cx="460260" cy="451647"/>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p:cNvGrpSpPr/>
          <p:nvPr/>
        </p:nvGrpSpPr>
        <p:grpSpPr>
          <a:xfrm>
            <a:off x="1426733" y="4215416"/>
            <a:ext cx="1524000" cy="1834201"/>
            <a:chOff x="1426733" y="4215416"/>
            <a:chExt cx="1524000" cy="1834201"/>
          </a:xfrm>
        </p:grpSpPr>
        <p:sp>
          <p:nvSpPr>
            <p:cNvPr id="8" name="Rounded Rectangle 7"/>
            <p:cNvSpPr/>
            <p:nvPr/>
          </p:nvSpPr>
          <p:spPr>
            <a:xfrm>
              <a:off x="1426733" y="4215416"/>
              <a:ext cx="1524000" cy="1834201"/>
            </a:xfrm>
            <a:prstGeom prst="roundRect">
              <a:avLst>
                <a:gd name="adj" fmla="val 52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Group 8"/>
            <p:cNvGrpSpPr/>
            <p:nvPr/>
          </p:nvGrpSpPr>
          <p:grpSpPr>
            <a:xfrm>
              <a:off x="1920514" y="4525617"/>
              <a:ext cx="536439" cy="659734"/>
              <a:chOff x="1514765" y="4602940"/>
              <a:chExt cx="536439" cy="659734"/>
            </a:xfrm>
          </p:grpSpPr>
          <p:grpSp>
            <p:nvGrpSpPr>
              <p:cNvPr id="6" name="Group 5"/>
              <p:cNvGrpSpPr/>
              <p:nvPr/>
            </p:nvGrpSpPr>
            <p:grpSpPr>
              <a:xfrm>
                <a:off x="1514765" y="4602940"/>
                <a:ext cx="248204" cy="311864"/>
                <a:chOff x="-241301" y="4785954"/>
                <a:chExt cx="550863" cy="692150"/>
              </a:xfrm>
              <a:solidFill>
                <a:schemeClr val="bg1"/>
              </a:solidFill>
            </p:grpSpPr>
            <p:sp>
              <p:nvSpPr>
                <p:cNvPr id="92" name="Freeform 35"/>
                <p:cNvSpPr>
                  <a:spLocks noEditPoints="1"/>
                </p:cNvSpPr>
                <p:nvPr/>
              </p:nvSpPr>
              <p:spPr bwMode="auto">
                <a:xfrm>
                  <a:off x="-241301" y="4785954"/>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93" name="Freeform 36"/>
                <p:cNvSpPr>
                  <a:spLocks noEditPoints="1"/>
                </p:cNvSpPr>
                <p:nvPr/>
              </p:nvSpPr>
              <p:spPr bwMode="auto">
                <a:xfrm>
                  <a:off x="-241301" y="4957404"/>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94" name="Freeform 37"/>
                <p:cNvSpPr>
                  <a:spLocks noEditPoints="1"/>
                </p:cNvSpPr>
                <p:nvPr/>
              </p:nvSpPr>
              <p:spPr bwMode="auto">
                <a:xfrm>
                  <a:off x="-241301" y="5127266"/>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95" name="Freeform 38"/>
                <p:cNvSpPr/>
                <p:nvPr/>
              </p:nvSpPr>
              <p:spPr bwMode="auto">
                <a:xfrm>
                  <a:off x="-233363" y="5298716"/>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96" name="Group 95"/>
              <p:cNvGrpSpPr/>
              <p:nvPr/>
            </p:nvGrpSpPr>
            <p:grpSpPr>
              <a:xfrm>
                <a:off x="1803000" y="4602940"/>
                <a:ext cx="248204" cy="311864"/>
                <a:chOff x="-241301" y="4785954"/>
                <a:chExt cx="550863" cy="692150"/>
              </a:xfrm>
              <a:solidFill>
                <a:schemeClr val="bg1"/>
              </a:solidFill>
            </p:grpSpPr>
            <p:sp>
              <p:nvSpPr>
                <p:cNvPr id="97" name="Freeform 35"/>
                <p:cNvSpPr>
                  <a:spLocks noEditPoints="1"/>
                </p:cNvSpPr>
                <p:nvPr/>
              </p:nvSpPr>
              <p:spPr bwMode="auto">
                <a:xfrm>
                  <a:off x="-241301" y="4785954"/>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98" name="Freeform 36"/>
                <p:cNvSpPr>
                  <a:spLocks noEditPoints="1"/>
                </p:cNvSpPr>
                <p:nvPr/>
              </p:nvSpPr>
              <p:spPr bwMode="auto">
                <a:xfrm>
                  <a:off x="-241301" y="4957404"/>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99" name="Freeform 37"/>
                <p:cNvSpPr>
                  <a:spLocks noEditPoints="1"/>
                </p:cNvSpPr>
                <p:nvPr/>
              </p:nvSpPr>
              <p:spPr bwMode="auto">
                <a:xfrm>
                  <a:off x="-241301" y="5127266"/>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0" name="Freeform 38"/>
                <p:cNvSpPr/>
                <p:nvPr/>
              </p:nvSpPr>
              <p:spPr bwMode="auto">
                <a:xfrm>
                  <a:off x="-233363" y="5298716"/>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101" name="Group 100"/>
              <p:cNvGrpSpPr/>
              <p:nvPr/>
            </p:nvGrpSpPr>
            <p:grpSpPr>
              <a:xfrm>
                <a:off x="1634035" y="4950810"/>
                <a:ext cx="248204" cy="311864"/>
                <a:chOff x="-241301" y="4785954"/>
                <a:chExt cx="550863" cy="692150"/>
              </a:xfrm>
              <a:solidFill>
                <a:schemeClr val="bg1"/>
              </a:solidFill>
            </p:grpSpPr>
            <p:sp>
              <p:nvSpPr>
                <p:cNvPr id="102" name="Freeform 35"/>
                <p:cNvSpPr>
                  <a:spLocks noEditPoints="1"/>
                </p:cNvSpPr>
                <p:nvPr/>
              </p:nvSpPr>
              <p:spPr bwMode="auto">
                <a:xfrm>
                  <a:off x="-241301" y="4785954"/>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3" name="Freeform 36"/>
                <p:cNvSpPr>
                  <a:spLocks noEditPoints="1"/>
                </p:cNvSpPr>
                <p:nvPr/>
              </p:nvSpPr>
              <p:spPr bwMode="auto">
                <a:xfrm>
                  <a:off x="-241301" y="4957404"/>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4" name="Freeform 37"/>
                <p:cNvSpPr>
                  <a:spLocks noEditPoints="1"/>
                </p:cNvSpPr>
                <p:nvPr/>
              </p:nvSpPr>
              <p:spPr bwMode="auto">
                <a:xfrm>
                  <a:off x="-241301" y="5127266"/>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5" name="Freeform 38"/>
                <p:cNvSpPr/>
                <p:nvPr/>
              </p:nvSpPr>
              <p:spPr bwMode="auto">
                <a:xfrm>
                  <a:off x="-233363" y="5298716"/>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sp>
          <p:nvSpPr>
            <p:cNvPr id="136" name="TextBox 135"/>
            <p:cNvSpPr txBox="1"/>
            <p:nvPr/>
          </p:nvSpPr>
          <p:spPr>
            <a:xfrm>
              <a:off x="1692412" y="5227983"/>
              <a:ext cx="1007007" cy="338554"/>
            </a:xfrm>
            <a:prstGeom prst="rect">
              <a:avLst/>
            </a:prstGeom>
            <a:noFill/>
          </p:spPr>
          <p:txBody>
            <a:bodyPr wrap="none" rtlCol="0">
              <a:spAutoFit/>
            </a:bodyPr>
            <a:lstStyle/>
            <a:p>
              <a:pPr algn="ctr"/>
              <a:r>
                <a:rPr lang="en-IN" sz="1600" dirty="0" smtClean="0">
                  <a:solidFill>
                    <a:schemeClr val="bg1"/>
                  </a:solidFill>
                  <a:latin typeface="Arial" panose="020B0604020202020204" pitchFamily="34" charset="0"/>
                  <a:cs typeface="Arial" panose="020B0604020202020204" pitchFamily="34" charset="0"/>
                </a:rPr>
                <a:t>Get Data</a:t>
              </a:r>
              <a:endParaRPr lang="en-IN" sz="1600" dirty="0">
                <a:solidFill>
                  <a:schemeClr val="bg1"/>
                </a:solidFill>
                <a:latin typeface="Arial" panose="020B0604020202020204" pitchFamily="34" charset="0"/>
                <a:cs typeface="Arial" panose="020B0604020202020204" pitchFamily="34" charset="0"/>
              </a:endParaRPr>
            </a:p>
          </p:txBody>
        </p:sp>
      </p:grpSp>
      <p:grpSp>
        <p:nvGrpSpPr>
          <p:cNvPr id="3" name="Group 2"/>
          <p:cNvGrpSpPr/>
          <p:nvPr/>
        </p:nvGrpSpPr>
        <p:grpSpPr>
          <a:xfrm>
            <a:off x="3070338" y="3673720"/>
            <a:ext cx="1524000" cy="1834201"/>
            <a:chOff x="3070338" y="3673720"/>
            <a:chExt cx="1524000" cy="1834201"/>
          </a:xfrm>
        </p:grpSpPr>
        <p:sp>
          <p:nvSpPr>
            <p:cNvPr id="61" name="Rounded Rectangle 60"/>
            <p:cNvSpPr/>
            <p:nvPr/>
          </p:nvSpPr>
          <p:spPr>
            <a:xfrm>
              <a:off x="3070338" y="3673720"/>
              <a:ext cx="1524000" cy="1834201"/>
            </a:xfrm>
            <a:prstGeom prst="roundRect">
              <a:avLst>
                <a:gd name="adj" fmla="val 52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6" name="Group 105"/>
            <p:cNvGrpSpPr/>
            <p:nvPr/>
          </p:nvGrpSpPr>
          <p:grpSpPr>
            <a:xfrm>
              <a:off x="3570003" y="4053636"/>
              <a:ext cx="524670" cy="539326"/>
              <a:chOff x="4422776" y="1452563"/>
              <a:chExt cx="1136650" cy="1168400"/>
            </a:xfrm>
            <a:solidFill>
              <a:schemeClr val="bg1"/>
            </a:solidFill>
          </p:grpSpPr>
          <p:sp>
            <p:nvSpPr>
              <p:cNvPr id="107" name="Freeform 12"/>
              <p:cNvSpPr>
                <a:spLocks noEditPoints="1"/>
              </p:cNvSpPr>
              <p:nvPr/>
            </p:nvSpPr>
            <p:spPr bwMode="auto">
              <a:xfrm>
                <a:off x="4714876" y="1808163"/>
                <a:ext cx="563563" cy="561975"/>
              </a:xfrm>
              <a:custGeom>
                <a:avLst/>
                <a:gdLst>
                  <a:gd name="T0" fmla="*/ 294 w 709"/>
                  <a:gd name="T1" fmla="*/ 124 h 707"/>
                  <a:gd name="T2" fmla="*/ 209 w 709"/>
                  <a:gd name="T3" fmla="*/ 164 h 707"/>
                  <a:gd name="T4" fmla="*/ 148 w 709"/>
                  <a:gd name="T5" fmla="*/ 236 h 707"/>
                  <a:gd name="T6" fmla="*/ 119 w 709"/>
                  <a:gd name="T7" fmla="*/ 322 h 707"/>
                  <a:gd name="T8" fmla="*/ 125 w 709"/>
                  <a:gd name="T9" fmla="*/ 414 h 707"/>
                  <a:gd name="T10" fmla="*/ 167 w 709"/>
                  <a:gd name="T11" fmla="*/ 498 h 707"/>
                  <a:gd name="T12" fmla="*/ 237 w 709"/>
                  <a:gd name="T13" fmla="*/ 560 h 707"/>
                  <a:gd name="T14" fmla="*/ 323 w 709"/>
                  <a:gd name="T15" fmla="*/ 588 h 707"/>
                  <a:gd name="T16" fmla="*/ 415 w 709"/>
                  <a:gd name="T17" fmla="*/ 582 h 707"/>
                  <a:gd name="T18" fmla="*/ 499 w 709"/>
                  <a:gd name="T19" fmla="*/ 542 h 707"/>
                  <a:gd name="T20" fmla="*/ 562 w 709"/>
                  <a:gd name="T21" fmla="*/ 471 h 707"/>
                  <a:gd name="T22" fmla="*/ 591 w 709"/>
                  <a:gd name="T23" fmla="*/ 384 h 707"/>
                  <a:gd name="T24" fmla="*/ 586 w 709"/>
                  <a:gd name="T25" fmla="*/ 293 h 707"/>
                  <a:gd name="T26" fmla="*/ 543 w 709"/>
                  <a:gd name="T27" fmla="*/ 208 h 707"/>
                  <a:gd name="T28" fmla="*/ 472 w 709"/>
                  <a:gd name="T29" fmla="*/ 146 h 707"/>
                  <a:gd name="T30" fmla="*/ 385 w 709"/>
                  <a:gd name="T31" fmla="*/ 117 h 707"/>
                  <a:gd name="T32" fmla="*/ 347 w 709"/>
                  <a:gd name="T33" fmla="*/ 0 h 707"/>
                  <a:gd name="T34" fmla="*/ 453 w 709"/>
                  <a:gd name="T35" fmla="*/ 14 h 707"/>
                  <a:gd name="T36" fmla="*/ 553 w 709"/>
                  <a:gd name="T37" fmla="*/ 60 h 707"/>
                  <a:gd name="T38" fmla="*/ 635 w 709"/>
                  <a:gd name="T39" fmla="*/ 137 h 707"/>
                  <a:gd name="T40" fmla="*/ 688 w 709"/>
                  <a:gd name="T41" fmla="*/ 238 h 707"/>
                  <a:gd name="T42" fmla="*/ 709 w 709"/>
                  <a:gd name="T43" fmla="*/ 344 h 707"/>
                  <a:gd name="T44" fmla="*/ 694 w 709"/>
                  <a:gd name="T45" fmla="*/ 452 h 707"/>
                  <a:gd name="T46" fmla="*/ 648 w 709"/>
                  <a:gd name="T47" fmla="*/ 551 h 707"/>
                  <a:gd name="T48" fmla="*/ 571 w 709"/>
                  <a:gd name="T49" fmla="*/ 634 h 707"/>
                  <a:gd name="T50" fmla="*/ 470 w 709"/>
                  <a:gd name="T51" fmla="*/ 687 h 707"/>
                  <a:gd name="T52" fmla="*/ 363 w 709"/>
                  <a:gd name="T53" fmla="*/ 707 h 707"/>
                  <a:gd name="T54" fmla="*/ 255 w 709"/>
                  <a:gd name="T55" fmla="*/ 692 h 707"/>
                  <a:gd name="T56" fmla="*/ 156 w 709"/>
                  <a:gd name="T57" fmla="*/ 646 h 707"/>
                  <a:gd name="T58" fmla="*/ 73 w 709"/>
                  <a:gd name="T59" fmla="*/ 568 h 707"/>
                  <a:gd name="T60" fmla="*/ 20 w 709"/>
                  <a:gd name="T61" fmla="*/ 469 h 707"/>
                  <a:gd name="T62" fmla="*/ 0 w 709"/>
                  <a:gd name="T63" fmla="*/ 361 h 707"/>
                  <a:gd name="T64" fmla="*/ 14 w 709"/>
                  <a:gd name="T65" fmla="*/ 254 h 707"/>
                  <a:gd name="T66" fmla="*/ 60 w 709"/>
                  <a:gd name="T67" fmla="*/ 155 h 707"/>
                  <a:gd name="T68" fmla="*/ 139 w 709"/>
                  <a:gd name="T69" fmla="*/ 73 h 707"/>
                  <a:gd name="T70" fmla="*/ 238 w 709"/>
                  <a:gd name="T71" fmla="*/ 20 h 707"/>
                  <a:gd name="T72" fmla="*/ 347 w 709"/>
                  <a:gd name="T73"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7">
                    <a:moveTo>
                      <a:pt x="339" y="117"/>
                    </a:moveTo>
                    <a:lnTo>
                      <a:pt x="294" y="124"/>
                    </a:lnTo>
                    <a:lnTo>
                      <a:pt x="251" y="139"/>
                    </a:lnTo>
                    <a:lnTo>
                      <a:pt x="209" y="164"/>
                    </a:lnTo>
                    <a:lnTo>
                      <a:pt x="174" y="197"/>
                    </a:lnTo>
                    <a:lnTo>
                      <a:pt x="148" y="236"/>
                    </a:lnTo>
                    <a:lnTo>
                      <a:pt x="128" y="278"/>
                    </a:lnTo>
                    <a:lnTo>
                      <a:pt x="119" y="322"/>
                    </a:lnTo>
                    <a:lnTo>
                      <a:pt x="117" y="368"/>
                    </a:lnTo>
                    <a:lnTo>
                      <a:pt x="125" y="414"/>
                    </a:lnTo>
                    <a:lnTo>
                      <a:pt x="141" y="456"/>
                    </a:lnTo>
                    <a:lnTo>
                      <a:pt x="167" y="498"/>
                    </a:lnTo>
                    <a:lnTo>
                      <a:pt x="198" y="533"/>
                    </a:lnTo>
                    <a:lnTo>
                      <a:pt x="237" y="560"/>
                    </a:lnTo>
                    <a:lnTo>
                      <a:pt x="279" y="579"/>
                    </a:lnTo>
                    <a:lnTo>
                      <a:pt x="323" y="588"/>
                    </a:lnTo>
                    <a:lnTo>
                      <a:pt x="369" y="590"/>
                    </a:lnTo>
                    <a:lnTo>
                      <a:pt x="415" y="582"/>
                    </a:lnTo>
                    <a:lnTo>
                      <a:pt x="459" y="566"/>
                    </a:lnTo>
                    <a:lnTo>
                      <a:pt x="499" y="542"/>
                    </a:lnTo>
                    <a:lnTo>
                      <a:pt x="534" y="509"/>
                    </a:lnTo>
                    <a:lnTo>
                      <a:pt x="562" y="471"/>
                    </a:lnTo>
                    <a:lnTo>
                      <a:pt x="580" y="428"/>
                    </a:lnTo>
                    <a:lnTo>
                      <a:pt x="591" y="384"/>
                    </a:lnTo>
                    <a:lnTo>
                      <a:pt x="593" y="339"/>
                    </a:lnTo>
                    <a:lnTo>
                      <a:pt x="586" y="293"/>
                    </a:lnTo>
                    <a:lnTo>
                      <a:pt x="569" y="249"/>
                    </a:lnTo>
                    <a:lnTo>
                      <a:pt x="543" y="208"/>
                    </a:lnTo>
                    <a:lnTo>
                      <a:pt x="510" y="174"/>
                    </a:lnTo>
                    <a:lnTo>
                      <a:pt x="472" y="146"/>
                    </a:lnTo>
                    <a:lnTo>
                      <a:pt x="429" y="128"/>
                    </a:lnTo>
                    <a:lnTo>
                      <a:pt x="385" y="117"/>
                    </a:lnTo>
                    <a:lnTo>
                      <a:pt x="339" y="117"/>
                    </a:lnTo>
                    <a:close/>
                    <a:moveTo>
                      <a:pt x="347" y="0"/>
                    </a:moveTo>
                    <a:lnTo>
                      <a:pt x="400" y="3"/>
                    </a:lnTo>
                    <a:lnTo>
                      <a:pt x="453" y="14"/>
                    </a:lnTo>
                    <a:lnTo>
                      <a:pt x="505" y="32"/>
                    </a:lnTo>
                    <a:lnTo>
                      <a:pt x="553" y="60"/>
                    </a:lnTo>
                    <a:lnTo>
                      <a:pt x="597" y="95"/>
                    </a:lnTo>
                    <a:lnTo>
                      <a:pt x="635" y="137"/>
                    </a:lnTo>
                    <a:lnTo>
                      <a:pt x="666" y="186"/>
                    </a:lnTo>
                    <a:lnTo>
                      <a:pt x="688" y="238"/>
                    </a:lnTo>
                    <a:lnTo>
                      <a:pt x="703" y="291"/>
                    </a:lnTo>
                    <a:lnTo>
                      <a:pt x="709" y="344"/>
                    </a:lnTo>
                    <a:lnTo>
                      <a:pt x="705" y="399"/>
                    </a:lnTo>
                    <a:lnTo>
                      <a:pt x="694" y="452"/>
                    </a:lnTo>
                    <a:lnTo>
                      <a:pt x="676" y="503"/>
                    </a:lnTo>
                    <a:lnTo>
                      <a:pt x="648" y="551"/>
                    </a:lnTo>
                    <a:lnTo>
                      <a:pt x="613" y="595"/>
                    </a:lnTo>
                    <a:lnTo>
                      <a:pt x="571" y="634"/>
                    </a:lnTo>
                    <a:lnTo>
                      <a:pt x="521" y="665"/>
                    </a:lnTo>
                    <a:lnTo>
                      <a:pt x="470" y="687"/>
                    </a:lnTo>
                    <a:lnTo>
                      <a:pt x="417" y="701"/>
                    </a:lnTo>
                    <a:lnTo>
                      <a:pt x="363" y="707"/>
                    </a:lnTo>
                    <a:lnTo>
                      <a:pt x="308" y="703"/>
                    </a:lnTo>
                    <a:lnTo>
                      <a:pt x="255" y="692"/>
                    </a:lnTo>
                    <a:lnTo>
                      <a:pt x="204" y="672"/>
                    </a:lnTo>
                    <a:lnTo>
                      <a:pt x="156" y="646"/>
                    </a:lnTo>
                    <a:lnTo>
                      <a:pt x="112" y="612"/>
                    </a:lnTo>
                    <a:lnTo>
                      <a:pt x="73" y="568"/>
                    </a:lnTo>
                    <a:lnTo>
                      <a:pt x="42" y="520"/>
                    </a:lnTo>
                    <a:lnTo>
                      <a:pt x="20" y="469"/>
                    </a:lnTo>
                    <a:lnTo>
                      <a:pt x="5" y="416"/>
                    </a:lnTo>
                    <a:lnTo>
                      <a:pt x="0" y="361"/>
                    </a:lnTo>
                    <a:lnTo>
                      <a:pt x="3" y="307"/>
                    </a:lnTo>
                    <a:lnTo>
                      <a:pt x="14" y="254"/>
                    </a:lnTo>
                    <a:lnTo>
                      <a:pt x="35" y="203"/>
                    </a:lnTo>
                    <a:lnTo>
                      <a:pt x="60" y="155"/>
                    </a:lnTo>
                    <a:lnTo>
                      <a:pt x="97" y="111"/>
                    </a:lnTo>
                    <a:lnTo>
                      <a:pt x="139" y="73"/>
                    </a:lnTo>
                    <a:lnTo>
                      <a:pt x="187" y="42"/>
                    </a:lnTo>
                    <a:lnTo>
                      <a:pt x="238" y="20"/>
                    </a:lnTo>
                    <a:lnTo>
                      <a:pt x="292" y="5"/>
                    </a:lnTo>
                    <a:lnTo>
                      <a:pt x="34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8" name="Freeform 13"/>
              <p:cNvSpPr/>
              <p:nvPr/>
            </p:nvSpPr>
            <p:spPr bwMode="auto">
              <a:xfrm>
                <a:off x="5165726" y="2325688"/>
                <a:ext cx="255588" cy="295275"/>
              </a:xfrm>
              <a:custGeom>
                <a:avLst/>
                <a:gdLst>
                  <a:gd name="T0" fmla="*/ 83 w 322"/>
                  <a:gd name="T1" fmla="*/ 0 h 372"/>
                  <a:gd name="T2" fmla="*/ 101 w 322"/>
                  <a:gd name="T3" fmla="*/ 5 h 372"/>
                  <a:gd name="T4" fmla="*/ 114 w 322"/>
                  <a:gd name="T5" fmla="*/ 16 h 372"/>
                  <a:gd name="T6" fmla="*/ 312 w 322"/>
                  <a:gd name="T7" fmla="*/ 273 h 372"/>
                  <a:gd name="T8" fmla="*/ 320 w 322"/>
                  <a:gd name="T9" fmla="*/ 291 h 372"/>
                  <a:gd name="T10" fmla="*/ 322 w 322"/>
                  <a:gd name="T11" fmla="*/ 310 h 372"/>
                  <a:gd name="T12" fmla="*/ 316 w 322"/>
                  <a:gd name="T13" fmla="*/ 326 h 372"/>
                  <a:gd name="T14" fmla="*/ 303 w 322"/>
                  <a:gd name="T15" fmla="*/ 341 h 372"/>
                  <a:gd name="T16" fmla="*/ 274 w 322"/>
                  <a:gd name="T17" fmla="*/ 363 h 372"/>
                  <a:gd name="T18" fmla="*/ 257 w 322"/>
                  <a:gd name="T19" fmla="*/ 372 h 372"/>
                  <a:gd name="T20" fmla="*/ 239 w 322"/>
                  <a:gd name="T21" fmla="*/ 372 h 372"/>
                  <a:gd name="T22" fmla="*/ 221 w 322"/>
                  <a:gd name="T23" fmla="*/ 366 h 372"/>
                  <a:gd name="T24" fmla="*/ 208 w 322"/>
                  <a:gd name="T25" fmla="*/ 354 h 372"/>
                  <a:gd name="T26" fmla="*/ 9 w 322"/>
                  <a:gd name="T27" fmla="*/ 97 h 372"/>
                  <a:gd name="T28" fmla="*/ 2 w 322"/>
                  <a:gd name="T29" fmla="*/ 81 h 372"/>
                  <a:gd name="T30" fmla="*/ 0 w 322"/>
                  <a:gd name="T31" fmla="*/ 62 h 372"/>
                  <a:gd name="T32" fmla="*/ 6 w 322"/>
                  <a:gd name="T33" fmla="*/ 46 h 372"/>
                  <a:gd name="T34" fmla="*/ 19 w 322"/>
                  <a:gd name="T35" fmla="*/ 31 h 372"/>
                  <a:gd name="T36" fmla="*/ 48 w 322"/>
                  <a:gd name="T37" fmla="*/ 9 h 372"/>
                  <a:gd name="T38" fmla="*/ 64 w 322"/>
                  <a:gd name="T39" fmla="*/ 0 h 372"/>
                  <a:gd name="T40" fmla="*/ 83 w 322"/>
                  <a:gd name="T4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 h="372">
                    <a:moveTo>
                      <a:pt x="83" y="0"/>
                    </a:moveTo>
                    <a:lnTo>
                      <a:pt x="101" y="5"/>
                    </a:lnTo>
                    <a:lnTo>
                      <a:pt x="114" y="16"/>
                    </a:lnTo>
                    <a:lnTo>
                      <a:pt x="312" y="273"/>
                    </a:lnTo>
                    <a:lnTo>
                      <a:pt x="320" y="291"/>
                    </a:lnTo>
                    <a:lnTo>
                      <a:pt x="322" y="310"/>
                    </a:lnTo>
                    <a:lnTo>
                      <a:pt x="316" y="326"/>
                    </a:lnTo>
                    <a:lnTo>
                      <a:pt x="303" y="341"/>
                    </a:lnTo>
                    <a:lnTo>
                      <a:pt x="274" y="363"/>
                    </a:lnTo>
                    <a:lnTo>
                      <a:pt x="257" y="372"/>
                    </a:lnTo>
                    <a:lnTo>
                      <a:pt x="239" y="372"/>
                    </a:lnTo>
                    <a:lnTo>
                      <a:pt x="221" y="366"/>
                    </a:lnTo>
                    <a:lnTo>
                      <a:pt x="208" y="354"/>
                    </a:lnTo>
                    <a:lnTo>
                      <a:pt x="9" y="97"/>
                    </a:lnTo>
                    <a:lnTo>
                      <a:pt x="2" y="81"/>
                    </a:lnTo>
                    <a:lnTo>
                      <a:pt x="0" y="62"/>
                    </a:lnTo>
                    <a:lnTo>
                      <a:pt x="6" y="46"/>
                    </a:lnTo>
                    <a:lnTo>
                      <a:pt x="19" y="31"/>
                    </a:lnTo>
                    <a:lnTo>
                      <a:pt x="48" y="9"/>
                    </a:lnTo>
                    <a:lnTo>
                      <a:pt x="64" y="0"/>
                    </a:lnTo>
                    <a:lnTo>
                      <a:pt x="83"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9" name="Freeform 14"/>
              <p:cNvSpPr/>
              <p:nvPr/>
            </p:nvSpPr>
            <p:spPr bwMode="auto">
              <a:xfrm>
                <a:off x="4422776" y="1452563"/>
                <a:ext cx="1136650" cy="668338"/>
              </a:xfrm>
              <a:custGeom>
                <a:avLst/>
                <a:gdLst>
                  <a:gd name="T0" fmla="*/ 672 w 1432"/>
                  <a:gd name="T1" fmla="*/ 6 h 844"/>
                  <a:gd name="T2" fmla="*/ 780 w 1432"/>
                  <a:gd name="T3" fmla="*/ 43 h 844"/>
                  <a:gd name="T4" fmla="*/ 833 w 1432"/>
                  <a:gd name="T5" fmla="*/ 76 h 844"/>
                  <a:gd name="T6" fmla="*/ 846 w 1432"/>
                  <a:gd name="T7" fmla="*/ 79 h 844"/>
                  <a:gd name="T8" fmla="*/ 918 w 1432"/>
                  <a:gd name="T9" fmla="*/ 81 h 844"/>
                  <a:gd name="T10" fmla="*/ 1011 w 1432"/>
                  <a:gd name="T11" fmla="*/ 112 h 844"/>
                  <a:gd name="T12" fmla="*/ 1090 w 1432"/>
                  <a:gd name="T13" fmla="*/ 171 h 844"/>
                  <a:gd name="T14" fmla="*/ 1127 w 1432"/>
                  <a:gd name="T15" fmla="*/ 213 h 844"/>
                  <a:gd name="T16" fmla="*/ 1142 w 1432"/>
                  <a:gd name="T17" fmla="*/ 219 h 844"/>
                  <a:gd name="T18" fmla="*/ 1245 w 1432"/>
                  <a:gd name="T19" fmla="*/ 244 h 844"/>
                  <a:gd name="T20" fmla="*/ 1329 w 1432"/>
                  <a:gd name="T21" fmla="*/ 299 h 844"/>
                  <a:gd name="T22" fmla="*/ 1394 w 1432"/>
                  <a:gd name="T23" fmla="*/ 380 h 844"/>
                  <a:gd name="T24" fmla="*/ 1428 w 1432"/>
                  <a:gd name="T25" fmla="*/ 477 h 844"/>
                  <a:gd name="T26" fmla="*/ 1428 w 1432"/>
                  <a:gd name="T27" fmla="*/ 585 h 844"/>
                  <a:gd name="T28" fmla="*/ 1394 w 1432"/>
                  <a:gd name="T29" fmla="*/ 684 h 844"/>
                  <a:gd name="T30" fmla="*/ 1329 w 1432"/>
                  <a:gd name="T31" fmla="*/ 763 h 844"/>
                  <a:gd name="T32" fmla="*/ 1241 w 1432"/>
                  <a:gd name="T33" fmla="*/ 818 h 844"/>
                  <a:gd name="T34" fmla="*/ 1138 w 1432"/>
                  <a:gd name="T35" fmla="*/ 844 h 844"/>
                  <a:gd name="T36" fmla="*/ 1131 w 1432"/>
                  <a:gd name="T37" fmla="*/ 719 h 844"/>
                  <a:gd name="T38" fmla="*/ 1210 w 1432"/>
                  <a:gd name="T39" fmla="*/ 697 h 844"/>
                  <a:gd name="T40" fmla="*/ 1270 w 1432"/>
                  <a:gd name="T41" fmla="*/ 646 h 844"/>
                  <a:gd name="T42" fmla="*/ 1305 w 1432"/>
                  <a:gd name="T43" fmla="*/ 572 h 844"/>
                  <a:gd name="T44" fmla="*/ 1304 w 1432"/>
                  <a:gd name="T45" fmla="*/ 488 h 844"/>
                  <a:gd name="T46" fmla="*/ 1267 w 1432"/>
                  <a:gd name="T47" fmla="*/ 413 h 844"/>
                  <a:gd name="T48" fmla="*/ 1203 w 1432"/>
                  <a:gd name="T49" fmla="*/ 362 h 844"/>
                  <a:gd name="T50" fmla="*/ 1120 w 1432"/>
                  <a:gd name="T51" fmla="*/ 341 h 844"/>
                  <a:gd name="T52" fmla="*/ 1081 w 1432"/>
                  <a:gd name="T53" fmla="*/ 341 h 844"/>
                  <a:gd name="T54" fmla="*/ 1050 w 1432"/>
                  <a:gd name="T55" fmla="*/ 323 h 844"/>
                  <a:gd name="T56" fmla="*/ 1015 w 1432"/>
                  <a:gd name="T57" fmla="*/ 272 h 844"/>
                  <a:gd name="T58" fmla="*/ 951 w 1432"/>
                  <a:gd name="T59" fmla="*/ 220 h 844"/>
                  <a:gd name="T60" fmla="*/ 868 w 1432"/>
                  <a:gd name="T61" fmla="*/ 200 h 844"/>
                  <a:gd name="T62" fmla="*/ 809 w 1432"/>
                  <a:gd name="T63" fmla="*/ 206 h 844"/>
                  <a:gd name="T64" fmla="*/ 775 w 1432"/>
                  <a:gd name="T65" fmla="*/ 189 h 844"/>
                  <a:gd name="T66" fmla="*/ 701 w 1432"/>
                  <a:gd name="T67" fmla="*/ 140 h 844"/>
                  <a:gd name="T68" fmla="*/ 615 w 1432"/>
                  <a:gd name="T69" fmla="*/ 123 h 844"/>
                  <a:gd name="T70" fmla="*/ 528 w 1432"/>
                  <a:gd name="T71" fmla="*/ 140 h 844"/>
                  <a:gd name="T72" fmla="*/ 459 w 1432"/>
                  <a:gd name="T73" fmla="*/ 186 h 844"/>
                  <a:gd name="T74" fmla="*/ 407 w 1432"/>
                  <a:gd name="T75" fmla="*/ 255 h 844"/>
                  <a:gd name="T76" fmla="*/ 383 w 1432"/>
                  <a:gd name="T77" fmla="*/ 316 h 844"/>
                  <a:gd name="T78" fmla="*/ 350 w 1432"/>
                  <a:gd name="T79" fmla="*/ 340 h 844"/>
                  <a:gd name="T80" fmla="*/ 314 w 1432"/>
                  <a:gd name="T81" fmla="*/ 341 h 844"/>
                  <a:gd name="T82" fmla="*/ 229 w 1432"/>
                  <a:gd name="T83" fmla="*/ 362 h 844"/>
                  <a:gd name="T84" fmla="*/ 165 w 1432"/>
                  <a:gd name="T85" fmla="*/ 413 h 844"/>
                  <a:gd name="T86" fmla="*/ 128 w 1432"/>
                  <a:gd name="T87" fmla="*/ 488 h 844"/>
                  <a:gd name="T88" fmla="*/ 128 w 1432"/>
                  <a:gd name="T89" fmla="*/ 572 h 844"/>
                  <a:gd name="T90" fmla="*/ 163 w 1432"/>
                  <a:gd name="T91" fmla="*/ 646 h 844"/>
                  <a:gd name="T92" fmla="*/ 224 w 1432"/>
                  <a:gd name="T93" fmla="*/ 697 h 844"/>
                  <a:gd name="T94" fmla="*/ 303 w 1432"/>
                  <a:gd name="T95" fmla="*/ 719 h 844"/>
                  <a:gd name="T96" fmla="*/ 295 w 1432"/>
                  <a:gd name="T97" fmla="*/ 844 h 844"/>
                  <a:gd name="T98" fmla="*/ 192 w 1432"/>
                  <a:gd name="T99" fmla="*/ 820 h 844"/>
                  <a:gd name="T100" fmla="*/ 104 w 1432"/>
                  <a:gd name="T101" fmla="*/ 763 h 844"/>
                  <a:gd name="T102" fmla="*/ 40 w 1432"/>
                  <a:gd name="T103" fmla="*/ 684 h 844"/>
                  <a:gd name="T104" fmla="*/ 5 w 1432"/>
                  <a:gd name="T105" fmla="*/ 585 h 844"/>
                  <a:gd name="T106" fmla="*/ 5 w 1432"/>
                  <a:gd name="T107" fmla="*/ 473 h 844"/>
                  <a:gd name="T108" fmla="*/ 45 w 1432"/>
                  <a:gd name="T109" fmla="*/ 369 h 844"/>
                  <a:gd name="T110" fmla="*/ 119 w 1432"/>
                  <a:gd name="T111" fmla="*/ 286 h 844"/>
                  <a:gd name="T112" fmla="*/ 218 w 1432"/>
                  <a:gd name="T113" fmla="*/ 233 h 844"/>
                  <a:gd name="T114" fmla="*/ 281 w 1432"/>
                  <a:gd name="T115" fmla="*/ 219 h 844"/>
                  <a:gd name="T116" fmla="*/ 292 w 1432"/>
                  <a:gd name="T117" fmla="*/ 211 h 844"/>
                  <a:gd name="T118" fmla="*/ 323 w 1432"/>
                  <a:gd name="T119" fmla="*/ 156 h 844"/>
                  <a:gd name="T120" fmla="*/ 400 w 1432"/>
                  <a:gd name="T121" fmla="*/ 74 h 844"/>
                  <a:gd name="T122" fmla="*/ 499 w 1432"/>
                  <a:gd name="T123" fmla="*/ 21 h 844"/>
                  <a:gd name="T124" fmla="*/ 615 w 1432"/>
                  <a:gd name="T125"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2" h="844">
                    <a:moveTo>
                      <a:pt x="615" y="0"/>
                    </a:moveTo>
                    <a:lnTo>
                      <a:pt x="672" y="6"/>
                    </a:lnTo>
                    <a:lnTo>
                      <a:pt x="727" y="19"/>
                    </a:lnTo>
                    <a:lnTo>
                      <a:pt x="780" y="43"/>
                    </a:lnTo>
                    <a:lnTo>
                      <a:pt x="828" y="74"/>
                    </a:lnTo>
                    <a:lnTo>
                      <a:pt x="833" y="76"/>
                    </a:lnTo>
                    <a:lnTo>
                      <a:pt x="841" y="77"/>
                    </a:lnTo>
                    <a:lnTo>
                      <a:pt x="846" y="79"/>
                    </a:lnTo>
                    <a:lnTo>
                      <a:pt x="868" y="77"/>
                    </a:lnTo>
                    <a:lnTo>
                      <a:pt x="918" y="81"/>
                    </a:lnTo>
                    <a:lnTo>
                      <a:pt x="966" y="94"/>
                    </a:lnTo>
                    <a:lnTo>
                      <a:pt x="1011" y="112"/>
                    </a:lnTo>
                    <a:lnTo>
                      <a:pt x="1054" y="138"/>
                    </a:lnTo>
                    <a:lnTo>
                      <a:pt x="1090" y="171"/>
                    </a:lnTo>
                    <a:lnTo>
                      <a:pt x="1122" y="208"/>
                    </a:lnTo>
                    <a:lnTo>
                      <a:pt x="1127" y="213"/>
                    </a:lnTo>
                    <a:lnTo>
                      <a:pt x="1135" y="219"/>
                    </a:lnTo>
                    <a:lnTo>
                      <a:pt x="1142" y="219"/>
                    </a:lnTo>
                    <a:lnTo>
                      <a:pt x="1195" y="228"/>
                    </a:lnTo>
                    <a:lnTo>
                      <a:pt x="1245" y="244"/>
                    </a:lnTo>
                    <a:lnTo>
                      <a:pt x="1289" y="268"/>
                    </a:lnTo>
                    <a:lnTo>
                      <a:pt x="1329" y="299"/>
                    </a:lnTo>
                    <a:lnTo>
                      <a:pt x="1364" y="338"/>
                    </a:lnTo>
                    <a:lnTo>
                      <a:pt x="1394" y="380"/>
                    </a:lnTo>
                    <a:lnTo>
                      <a:pt x="1416" y="428"/>
                    </a:lnTo>
                    <a:lnTo>
                      <a:pt x="1428" y="477"/>
                    </a:lnTo>
                    <a:lnTo>
                      <a:pt x="1432" y="530"/>
                    </a:lnTo>
                    <a:lnTo>
                      <a:pt x="1428" y="585"/>
                    </a:lnTo>
                    <a:lnTo>
                      <a:pt x="1414" y="636"/>
                    </a:lnTo>
                    <a:lnTo>
                      <a:pt x="1394" y="684"/>
                    </a:lnTo>
                    <a:lnTo>
                      <a:pt x="1364" y="726"/>
                    </a:lnTo>
                    <a:lnTo>
                      <a:pt x="1329" y="763"/>
                    </a:lnTo>
                    <a:lnTo>
                      <a:pt x="1287" y="794"/>
                    </a:lnTo>
                    <a:lnTo>
                      <a:pt x="1241" y="818"/>
                    </a:lnTo>
                    <a:lnTo>
                      <a:pt x="1191" y="834"/>
                    </a:lnTo>
                    <a:lnTo>
                      <a:pt x="1138" y="844"/>
                    </a:lnTo>
                    <a:lnTo>
                      <a:pt x="1140" y="781"/>
                    </a:lnTo>
                    <a:lnTo>
                      <a:pt x="1131" y="719"/>
                    </a:lnTo>
                    <a:lnTo>
                      <a:pt x="1173" y="713"/>
                    </a:lnTo>
                    <a:lnTo>
                      <a:pt x="1210" y="697"/>
                    </a:lnTo>
                    <a:lnTo>
                      <a:pt x="1243" y="675"/>
                    </a:lnTo>
                    <a:lnTo>
                      <a:pt x="1270" y="646"/>
                    </a:lnTo>
                    <a:lnTo>
                      <a:pt x="1291" y="611"/>
                    </a:lnTo>
                    <a:lnTo>
                      <a:pt x="1305" y="572"/>
                    </a:lnTo>
                    <a:lnTo>
                      <a:pt x="1309" y="530"/>
                    </a:lnTo>
                    <a:lnTo>
                      <a:pt x="1304" y="488"/>
                    </a:lnTo>
                    <a:lnTo>
                      <a:pt x="1291" y="448"/>
                    </a:lnTo>
                    <a:lnTo>
                      <a:pt x="1267" y="413"/>
                    </a:lnTo>
                    <a:lnTo>
                      <a:pt x="1237" y="384"/>
                    </a:lnTo>
                    <a:lnTo>
                      <a:pt x="1203" y="362"/>
                    </a:lnTo>
                    <a:lnTo>
                      <a:pt x="1164" y="347"/>
                    </a:lnTo>
                    <a:lnTo>
                      <a:pt x="1120" y="341"/>
                    </a:lnTo>
                    <a:lnTo>
                      <a:pt x="1101" y="343"/>
                    </a:lnTo>
                    <a:lnTo>
                      <a:pt x="1081" y="341"/>
                    </a:lnTo>
                    <a:lnTo>
                      <a:pt x="1065" y="336"/>
                    </a:lnTo>
                    <a:lnTo>
                      <a:pt x="1050" y="323"/>
                    </a:lnTo>
                    <a:lnTo>
                      <a:pt x="1039" y="308"/>
                    </a:lnTo>
                    <a:lnTo>
                      <a:pt x="1015" y="272"/>
                    </a:lnTo>
                    <a:lnTo>
                      <a:pt x="986" y="242"/>
                    </a:lnTo>
                    <a:lnTo>
                      <a:pt x="951" y="220"/>
                    </a:lnTo>
                    <a:lnTo>
                      <a:pt x="910" y="206"/>
                    </a:lnTo>
                    <a:lnTo>
                      <a:pt x="868" y="200"/>
                    </a:lnTo>
                    <a:lnTo>
                      <a:pt x="830" y="206"/>
                    </a:lnTo>
                    <a:lnTo>
                      <a:pt x="809" y="206"/>
                    </a:lnTo>
                    <a:lnTo>
                      <a:pt x="791" y="200"/>
                    </a:lnTo>
                    <a:lnTo>
                      <a:pt x="775" y="189"/>
                    </a:lnTo>
                    <a:lnTo>
                      <a:pt x="740" y="162"/>
                    </a:lnTo>
                    <a:lnTo>
                      <a:pt x="701" y="140"/>
                    </a:lnTo>
                    <a:lnTo>
                      <a:pt x="659" y="129"/>
                    </a:lnTo>
                    <a:lnTo>
                      <a:pt x="615" y="123"/>
                    </a:lnTo>
                    <a:lnTo>
                      <a:pt x="571" y="129"/>
                    </a:lnTo>
                    <a:lnTo>
                      <a:pt x="528" y="140"/>
                    </a:lnTo>
                    <a:lnTo>
                      <a:pt x="492" y="160"/>
                    </a:lnTo>
                    <a:lnTo>
                      <a:pt x="459" y="186"/>
                    </a:lnTo>
                    <a:lnTo>
                      <a:pt x="429" y="219"/>
                    </a:lnTo>
                    <a:lnTo>
                      <a:pt x="407" y="255"/>
                    </a:lnTo>
                    <a:lnTo>
                      <a:pt x="393" y="296"/>
                    </a:lnTo>
                    <a:lnTo>
                      <a:pt x="383" y="316"/>
                    </a:lnTo>
                    <a:lnTo>
                      <a:pt x="369" y="330"/>
                    </a:lnTo>
                    <a:lnTo>
                      <a:pt x="350" y="340"/>
                    </a:lnTo>
                    <a:lnTo>
                      <a:pt x="328" y="343"/>
                    </a:lnTo>
                    <a:lnTo>
                      <a:pt x="314" y="341"/>
                    </a:lnTo>
                    <a:lnTo>
                      <a:pt x="269" y="347"/>
                    </a:lnTo>
                    <a:lnTo>
                      <a:pt x="229" y="362"/>
                    </a:lnTo>
                    <a:lnTo>
                      <a:pt x="194" y="384"/>
                    </a:lnTo>
                    <a:lnTo>
                      <a:pt x="165" y="413"/>
                    </a:lnTo>
                    <a:lnTo>
                      <a:pt x="143" y="448"/>
                    </a:lnTo>
                    <a:lnTo>
                      <a:pt x="128" y="488"/>
                    </a:lnTo>
                    <a:lnTo>
                      <a:pt x="123" y="530"/>
                    </a:lnTo>
                    <a:lnTo>
                      <a:pt x="128" y="572"/>
                    </a:lnTo>
                    <a:lnTo>
                      <a:pt x="141" y="611"/>
                    </a:lnTo>
                    <a:lnTo>
                      <a:pt x="163" y="646"/>
                    </a:lnTo>
                    <a:lnTo>
                      <a:pt x="191" y="675"/>
                    </a:lnTo>
                    <a:lnTo>
                      <a:pt x="224" y="697"/>
                    </a:lnTo>
                    <a:lnTo>
                      <a:pt x="260" y="713"/>
                    </a:lnTo>
                    <a:lnTo>
                      <a:pt x="303" y="719"/>
                    </a:lnTo>
                    <a:lnTo>
                      <a:pt x="293" y="781"/>
                    </a:lnTo>
                    <a:lnTo>
                      <a:pt x="295" y="844"/>
                    </a:lnTo>
                    <a:lnTo>
                      <a:pt x="242" y="834"/>
                    </a:lnTo>
                    <a:lnTo>
                      <a:pt x="192" y="820"/>
                    </a:lnTo>
                    <a:lnTo>
                      <a:pt x="145" y="794"/>
                    </a:lnTo>
                    <a:lnTo>
                      <a:pt x="104" y="763"/>
                    </a:lnTo>
                    <a:lnTo>
                      <a:pt x="69" y="726"/>
                    </a:lnTo>
                    <a:lnTo>
                      <a:pt x="40" y="684"/>
                    </a:lnTo>
                    <a:lnTo>
                      <a:pt x="18" y="636"/>
                    </a:lnTo>
                    <a:lnTo>
                      <a:pt x="5" y="585"/>
                    </a:lnTo>
                    <a:lnTo>
                      <a:pt x="0" y="530"/>
                    </a:lnTo>
                    <a:lnTo>
                      <a:pt x="5" y="473"/>
                    </a:lnTo>
                    <a:lnTo>
                      <a:pt x="22" y="418"/>
                    </a:lnTo>
                    <a:lnTo>
                      <a:pt x="45" y="369"/>
                    </a:lnTo>
                    <a:lnTo>
                      <a:pt x="78" y="323"/>
                    </a:lnTo>
                    <a:lnTo>
                      <a:pt x="119" y="286"/>
                    </a:lnTo>
                    <a:lnTo>
                      <a:pt x="167" y="255"/>
                    </a:lnTo>
                    <a:lnTo>
                      <a:pt x="218" y="233"/>
                    </a:lnTo>
                    <a:lnTo>
                      <a:pt x="273" y="220"/>
                    </a:lnTo>
                    <a:lnTo>
                      <a:pt x="281" y="219"/>
                    </a:lnTo>
                    <a:lnTo>
                      <a:pt x="286" y="217"/>
                    </a:lnTo>
                    <a:lnTo>
                      <a:pt x="292" y="211"/>
                    </a:lnTo>
                    <a:lnTo>
                      <a:pt x="295" y="206"/>
                    </a:lnTo>
                    <a:lnTo>
                      <a:pt x="323" y="156"/>
                    </a:lnTo>
                    <a:lnTo>
                      <a:pt x="358" y="110"/>
                    </a:lnTo>
                    <a:lnTo>
                      <a:pt x="400" y="74"/>
                    </a:lnTo>
                    <a:lnTo>
                      <a:pt x="448" y="43"/>
                    </a:lnTo>
                    <a:lnTo>
                      <a:pt x="499" y="21"/>
                    </a:lnTo>
                    <a:lnTo>
                      <a:pt x="556" y="6"/>
                    </a:lnTo>
                    <a:lnTo>
                      <a:pt x="615"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sp>
          <p:nvSpPr>
            <p:cNvPr id="137" name="TextBox 136"/>
            <p:cNvSpPr txBox="1"/>
            <p:nvPr/>
          </p:nvSpPr>
          <p:spPr>
            <a:xfrm>
              <a:off x="3209031" y="4641574"/>
              <a:ext cx="1233805" cy="583565"/>
            </a:xfrm>
            <a:prstGeom prst="rect">
              <a:avLst/>
            </a:prstGeom>
            <a:noFill/>
          </p:spPr>
          <p:txBody>
            <a:bodyPr wrap="none" rtlCol="0">
              <a:spAutoFit/>
            </a:bodyPr>
            <a:lstStyle/>
            <a:p>
              <a:pPr algn="ctr"/>
              <a:r>
                <a:rPr lang="en-IN" sz="1600" dirty="0" smtClean="0">
                  <a:solidFill>
                    <a:schemeClr val="bg1"/>
                  </a:solidFill>
                  <a:latin typeface="Arial" panose="020B0604020202020204" pitchFamily="34" charset="0"/>
                  <a:cs typeface="Arial" panose="020B0604020202020204" pitchFamily="34" charset="0"/>
                </a:rPr>
                <a:t> Data </a:t>
              </a:r>
            </a:p>
            <a:p>
              <a:pPr algn="ctr"/>
              <a:r>
                <a:rPr lang="en-IN" sz="1600" dirty="0" smtClean="0">
                  <a:solidFill>
                    <a:schemeClr val="bg1"/>
                  </a:solidFill>
                  <a:latin typeface="Arial" panose="020B0604020202020204" pitchFamily="34" charset="0"/>
                  <a:cs typeface="Arial" panose="020B0604020202020204" pitchFamily="34" charset="0"/>
                </a:rPr>
                <a:t>Preparation</a:t>
              </a:r>
            </a:p>
          </p:txBody>
        </p:sp>
      </p:grpSp>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4713943" y="3124405"/>
            <a:ext cx="1524000" cy="1834201"/>
            <a:chOff x="4713943" y="3132025"/>
            <a:chExt cx="1524000" cy="1834201"/>
          </a:xfrm>
        </p:grpSpPr>
        <p:sp>
          <p:nvSpPr>
            <p:cNvPr id="62" name="Rounded Rectangle 61"/>
            <p:cNvSpPr/>
            <p:nvPr/>
          </p:nvSpPr>
          <p:spPr>
            <a:xfrm>
              <a:off x="4713943" y="3132025"/>
              <a:ext cx="1524000" cy="1834201"/>
            </a:xfrm>
            <a:prstGeom prst="roundRect">
              <a:avLst>
                <a:gd name="adj" fmla="val 52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8" name="TextBox 137"/>
            <p:cNvSpPr txBox="1"/>
            <p:nvPr/>
          </p:nvSpPr>
          <p:spPr>
            <a:xfrm>
              <a:off x="4718082" y="4124740"/>
              <a:ext cx="1515745" cy="583565"/>
            </a:xfrm>
            <a:prstGeom prst="rect">
              <a:avLst/>
            </a:prstGeom>
            <a:noFill/>
          </p:spPr>
          <p:txBody>
            <a:bodyPr wrap="none" rtlCol="0">
              <a:spAutoFit/>
            </a:bodyPr>
            <a:lstStyle/>
            <a:p>
              <a:pPr algn="ctr"/>
              <a:r>
                <a:rPr lang="en-US" altLang="en-IN" sz="1600" dirty="0">
                  <a:solidFill>
                    <a:schemeClr val="bg1"/>
                  </a:solidFill>
                  <a:latin typeface="Arial" panose="020B0604020202020204" pitchFamily="34" charset="0"/>
                  <a:cs typeface="Arial" panose="020B0604020202020204" pitchFamily="34" charset="0"/>
                </a:rPr>
                <a:t>Check </a:t>
              </a:r>
              <a:r>
                <a:rPr lang="en-US" altLang="en-IN" sz="1600" dirty="0">
                  <a:solidFill>
                    <a:schemeClr val="bg1"/>
                  </a:solidFill>
                  <a:latin typeface="Arial" panose="020B0604020202020204" pitchFamily="34" charset="0"/>
                  <a:cs typeface="Arial" panose="020B0604020202020204" pitchFamily="34" charset="0"/>
                  <a:sym typeface="+mn-ea"/>
                </a:rPr>
                <a:t>Column</a:t>
              </a:r>
              <a:endParaRPr lang="en-US" altLang="en-IN" sz="1600" dirty="0">
                <a:solidFill>
                  <a:schemeClr val="bg1"/>
                </a:solidFill>
                <a:latin typeface="Arial" panose="020B0604020202020204" pitchFamily="34" charset="0"/>
                <a:cs typeface="Arial" panose="020B0604020202020204" pitchFamily="34" charset="0"/>
              </a:endParaRPr>
            </a:p>
            <a:p>
              <a:pPr algn="ctr"/>
              <a:r>
                <a:rPr lang="en-US" altLang="en-IN" sz="1600" dirty="0">
                  <a:solidFill>
                    <a:schemeClr val="bg1"/>
                  </a:solidFill>
                  <a:latin typeface="Arial" panose="020B0604020202020204" pitchFamily="34" charset="0"/>
                  <a:cs typeface="Arial" panose="020B0604020202020204" pitchFamily="34" charset="0"/>
                </a:rPr>
                <a:t> Types in Data</a:t>
              </a:r>
            </a:p>
          </p:txBody>
        </p:sp>
      </p:grpSp>
      <p:grpSp>
        <p:nvGrpSpPr>
          <p:cNvPr id="13" name="Group 12"/>
          <p:cNvGrpSpPr/>
          <p:nvPr/>
        </p:nvGrpSpPr>
        <p:grpSpPr>
          <a:xfrm>
            <a:off x="6357548" y="2590330"/>
            <a:ext cx="1524000" cy="1834201"/>
            <a:chOff x="6357548" y="2590330"/>
            <a:chExt cx="1524000" cy="1834201"/>
          </a:xfrm>
        </p:grpSpPr>
        <p:sp>
          <p:nvSpPr>
            <p:cNvPr id="63" name="Rounded Rectangle 62"/>
            <p:cNvSpPr/>
            <p:nvPr/>
          </p:nvSpPr>
          <p:spPr>
            <a:xfrm>
              <a:off x="6357548" y="2590330"/>
              <a:ext cx="1524000" cy="1834201"/>
            </a:xfrm>
            <a:prstGeom prst="roundRect">
              <a:avLst>
                <a:gd name="adj" fmla="val 52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TextBox 138"/>
            <p:cNvSpPr txBox="1"/>
            <p:nvPr/>
          </p:nvSpPr>
          <p:spPr>
            <a:xfrm>
              <a:off x="6689340" y="3568148"/>
              <a:ext cx="860425" cy="337185"/>
            </a:xfrm>
            <a:prstGeom prst="rect">
              <a:avLst/>
            </a:prstGeom>
            <a:noFill/>
          </p:spPr>
          <p:txBody>
            <a:bodyPr wrap="none" rtlCol="0">
              <a:spAutoFit/>
            </a:bodyPr>
            <a:lstStyle/>
            <a:p>
              <a:pPr algn="ctr"/>
              <a:r>
                <a:rPr lang="en-US" altLang="en-IN" sz="1600" dirty="0" smtClean="0">
                  <a:solidFill>
                    <a:schemeClr val="bg1"/>
                  </a:solidFill>
                  <a:latin typeface="Arial" panose="020B0604020202020204" pitchFamily="34" charset="0"/>
                  <a:cs typeface="Arial" panose="020B0604020202020204" pitchFamily="34" charset="0"/>
                </a:rPr>
                <a:t>Binning</a:t>
              </a:r>
              <a:endParaRPr lang="en-US" altLang="en-IN" sz="1600" dirty="0">
                <a:solidFill>
                  <a:schemeClr val="bg1"/>
                </a:solidFill>
                <a:latin typeface="Arial" panose="020B0604020202020204" pitchFamily="34" charset="0"/>
                <a:cs typeface="Arial" panose="020B0604020202020204" pitchFamily="34" charset="0"/>
              </a:endParaRPr>
            </a:p>
          </p:txBody>
        </p:sp>
      </p:grpSp>
      <p:grpSp>
        <p:nvGrpSpPr>
          <p:cNvPr id="14" name="Group 13"/>
          <p:cNvGrpSpPr/>
          <p:nvPr/>
        </p:nvGrpSpPr>
        <p:grpSpPr>
          <a:xfrm>
            <a:off x="8001153" y="2027045"/>
            <a:ext cx="1524000" cy="1834201"/>
            <a:chOff x="8001153" y="2048635"/>
            <a:chExt cx="1524000" cy="1834201"/>
          </a:xfrm>
        </p:grpSpPr>
        <p:sp>
          <p:nvSpPr>
            <p:cNvPr id="64" name="Rounded Rectangle 63"/>
            <p:cNvSpPr/>
            <p:nvPr/>
          </p:nvSpPr>
          <p:spPr>
            <a:xfrm>
              <a:off x="8001153" y="2048635"/>
              <a:ext cx="1524000" cy="1834201"/>
            </a:xfrm>
            <a:prstGeom prst="roundRect">
              <a:avLst>
                <a:gd name="adj" fmla="val 52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0" name="TextBox 139"/>
            <p:cNvSpPr txBox="1"/>
            <p:nvPr/>
          </p:nvSpPr>
          <p:spPr>
            <a:xfrm>
              <a:off x="8287865" y="3061252"/>
              <a:ext cx="950595" cy="337185"/>
            </a:xfrm>
            <a:prstGeom prst="rect">
              <a:avLst/>
            </a:prstGeom>
            <a:noFill/>
          </p:spPr>
          <p:txBody>
            <a:bodyPr wrap="none" rtlCol="0">
              <a:spAutoFit/>
            </a:bodyPr>
            <a:lstStyle/>
            <a:p>
              <a:pPr algn="ctr"/>
              <a:r>
                <a:rPr lang="en-US" altLang="en-IN" sz="1600" dirty="0">
                  <a:solidFill>
                    <a:schemeClr val="bg1"/>
                  </a:solidFill>
                  <a:latin typeface="Arial" panose="020B0604020202020204" pitchFamily="34" charset="0"/>
                  <a:cs typeface="Arial" panose="020B0604020202020204" pitchFamily="34" charset="0"/>
                </a:rPr>
                <a:t>Blocking</a:t>
              </a:r>
            </a:p>
          </p:txBody>
        </p:sp>
      </p:gr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3">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 name="Group 14"/>
          <p:cNvGrpSpPr/>
          <p:nvPr/>
        </p:nvGrpSpPr>
        <p:grpSpPr>
          <a:xfrm>
            <a:off x="9644758" y="1506940"/>
            <a:ext cx="1524000" cy="1834201"/>
            <a:chOff x="9644758" y="1506940"/>
            <a:chExt cx="1524000" cy="1834201"/>
          </a:xfrm>
        </p:grpSpPr>
        <p:sp>
          <p:nvSpPr>
            <p:cNvPr id="65" name="Rounded Rectangle 64"/>
            <p:cNvSpPr/>
            <p:nvPr/>
          </p:nvSpPr>
          <p:spPr>
            <a:xfrm>
              <a:off x="9644758" y="1506940"/>
              <a:ext cx="1524000" cy="1834201"/>
            </a:xfrm>
            <a:prstGeom prst="roundRect">
              <a:avLst>
                <a:gd name="adj" fmla="val 52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p:cNvSpPr txBox="1"/>
            <p:nvPr/>
          </p:nvSpPr>
          <p:spPr>
            <a:xfrm>
              <a:off x="9902888" y="2534478"/>
              <a:ext cx="1007745" cy="583565"/>
            </a:xfrm>
            <a:prstGeom prst="rect">
              <a:avLst/>
            </a:prstGeom>
            <a:noFill/>
          </p:spPr>
          <p:txBody>
            <a:bodyPr wrap="none" rtlCol="0">
              <a:spAutoFit/>
            </a:bodyPr>
            <a:lstStyle/>
            <a:p>
              <a:pPr algn="ctr"/>
              <a:r>
                <a:rPr lang="en-US" altLang="en-IN" sz="1600" dirty="0" smtClean="0">
                  <a:solidFill>
                    <a:schemeClr val="bg1"/>
                  </a:solidFill>
                  <a:latin typeface="Arial" panose="020B0604020202020204" pitchFamily="34" charset="0"/>
                  <a:cs typeface="Arial" panose="020B0604020202020204" pitchFamily="34" charset="0"/>
                </a:rPr>
                <a:t>Pairwise </a:t>
              </a:r>
            </a:p>
            <a:p>
              <a:pPr algn="ctr"/>
              <a:r>
                <a:rPr lang="en-US" altLang="en-IN" sz="1600" dirty="0" smtClean="0">
                  <a:solidFill>
                    <a:schemeClr val="bg1"/>
                  </a:solidFill>
                  <a:latin typeface="Arial" panose="020B0604020202020204" pitchFamily="34" charset="0"/>
                  <a:cs typeface="Arial" panose="020B0604020202020204" pitchFamily="34" charset="0"/>
                </a:rPr>
                <a:t>Matching</a:t>
              </a:r>
            </a:p>
          </p:txBody>
        </p:sp>
      </p:grpSp>
      <p:sp>
        <p:nvSpPr>
          <p:cNvPr id="4" name="Title 3"/>
          <p:cNvSpPr>
            <a:spLocks noGrp="1"/>
          </p:cNvSpPr>
          <p:nvPr>
            <p:ph type="title"/>
          </p:nvPr>
        </p:nvSpPr>
        <p:spPr>
          <a:xfrm>
            <a:off x="746760" y="18415"/>
            <a:ext cx="11029950" cy="711200"/>
          </a:xfrm>
        </p:spPr>
        <p:txBody>
          <a:body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WORKFLOW</a:t>
            </a:r>
          </a:p>
        </p:txBody>
      </p:sp>
      <p:sp>
        <p:nvSpPr>
          <p:cNvPr id="11" name="Bent Arrow 10"/>
          <p:cNvSpPr/>
          <p:nvPr/>
        </p:nvSpPr>
        <p:spPr>
          <a:xfrm>
            <a:off x="2654030" y="3776871"/>
            <a:ext cx="288742" cy="30820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2" name="Bent Arrow 141"/>
          <p:cNvSpPr/>
          <p:nvPr/>
        </p:nvSpPr>
        <p:spPr>
          <a:xfrm>
            <a:off x="4333743" y="3269975"/>
            <a:ext cx="288742" cy="30820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3" name="Bent Arrow 142"/>
          <p:cNvSpPr/>
          <p:nvPr/>
        </p:nvSpPr>
        <p:spPr>
          <a:xfrm>
            <a:off x="5963761" y="2713383"/>
            <a:ext cx="288742" cy="30820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4" name="Bent Arrow 143"/>
          <p:cNvSpPr/>
          <p:nvPr/>
        </p:nvSpPr>
        <p:spPr>
          <a:xfrm>
            <a:off x="7633535" y="2186609"/>
            <a:ext cx="288742" cy="30820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5" name="Bent Arrow 144"/>
          <p:cNvSpPr/>
          <p:nvPr/>
        </p:nvSpPr>
        <p:spPr>
          <a:xfrm>
            <a:off x="9253613" y="1639957"/>
            <a:ext cx="288742" cy="30820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nvGrpSpPr>
          <p:cNvPr id="12" name="Group 11"/>
          <p:cNvGrpSpPr/>
          <p:nvPr/>
        </p:nvGrpSpPr>
        <p:grpSpPr>
          <a:xfrm>
            <a:off x="6809422" y="4966225"/>
            <a:ext cx="2925968" cy="1148119"/>
            <a:chOff x="6780212" y="4789695"/>
            <a:chExt cx="2925968" cy="1148119"/>
          </a:xfrm>
        </p:grpSpPr>
        <p:sp>
          <p:nvSpPr>
            <p:cNvPr id="5" name="TextBox 4"/>
            <p:cNvSpPr txBox="1"/>
            <p:nvPr/>
          </p:nvSpPr>
          <p:spPr>
            <a:xfrm>
              <a:off x="6780212" y="4789695"/>
              <a:ext cx="2925968" cy="779780"/>
            </a:xfrm>
            <a:prstGeom prst="rect">
              <a:avLst/>
            </a:prstGeom>
            <a:noFill/>
          </p:spPr>
          <p:txBody>
            <a:bodyPr wrap="square" rtlCol="0">
              <a:spAutoFit/>
            </a:bodyPr>
            <a:lstStyle/>
            <a:p>
              <a:pPr algn="r">
                <a:lnSpc>
                  <a:spcPct val="80000"/>
                </a:lnSpc>
              </a:pPr>
              <a:r>
                <a:rPr lang="en-US" altLang="en-IN" sz="2800" dirty="0" smtClean="0">
                  <a:solidFill>
                    <a:schemeClr val="accent1"/>
                  </a:solidFill>
                  <a:latin typeface="Arial" panose="020B0604020202020204" pitchFamily="34" charset="0"/>
                  <a:cs typeface="Arial" panose="020B0604020202020204" pitchFamily="34" charset="0"/>
                </a:rPr>
                <a:t>Entity Resolution</a:t>
              </a:r>
            </a:p>
            <a:p>
              <a:pPr algn="r">
                <a:lnSpc>
                  <a:spcPct val="80000"/>
                </a:lnSpc>
              </a:pPr>
              <a:r>
                <a:rPr lang="en-US" altLang="en-IN" sz="2800" dirty="0">
                  <a:solidFill>
                    <a:schemeClr val="accent1"/>
                  </a:solidFill>
                  <a:latin typeface="Arial" panose="020B0604020202020204" pitchFamily="34" charset="0"/>
                  <a:cs typeface="Arial" panose="020B0604020202020204" pitchFamily="34" charset="0"/>
                </a:rPr>
                <a:t>Framework</a:t>
              </a:r>
            </a:p>
          </p:txBody>
        </p:sp>
        <p:sp>
          <p:nvSpPr>
            <p:cNvPr id="146" name="TextBox 145"/>
            <p:cNvSpPr txBox="1"/>
            <p:nvPr/>
          </p:nvSpPr>
          <p:spPr>
            <a:xfrm>
              <a:off x="6780212" y="5625394"/>
              <a:ext cx="2925967" cy="312420"/>
            </a:xfrm>
            <a:prstGeom prst="rect">
              <a:avLst/>
            </a:prstGeom>
            <a:noFill/>
          </p:spPr>
          <p:txBody>
            <a:bodyPr wrap="square" rtlCol="0">
              <a:spAutoFit/>
            </a:bodyPr>
            <a:lstStyle/>
            <a:p>
              <a:pPr algn="r">
                <a:lnSpc>
                  <a:spcPct val="90000"/>
                </a:lnSpc>
              </a:pPr>
              <a:r>
                <a:rPr lang="en-US" sz="1600" kern="0" dirty="0">
                  <a:solidFill>
                    <a:schemeClr val="tx1">
                      <a:lumMod val="75000"/>
                      <a:lumOff val="25000"/>
                    </a:schemeClr>
                  </a:solidFill>
                  <a:latin typeface="Arial" panose="020B0604020202020204" pitchFamily="34" charset="0"/>
                  <a:cs typeface="Arial" panose="020B0604020202020204" pitchFamily="34" charset="0"/>
                </a:rPr>
                <a:t>By Similarty Score Matrix </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911" name="Group 910"/>
          <p:cNvGrpSpPr/>
          <p:nvPr/>
        </p:nvGrpSpPr>
        <p:grpSpPr>
          <a:xfrm>
            <a:off x="6913880" y="3025140"/>
            <a:ext cx="471805" cy="529590"/>
            <a:chOff x="4325938" y="4875213"/>
            <a:chExt cx="1109663" cy="1316038"/>
          </a:xfrm>
          <a:solidFill>
            <a:schemeClr val="bg1"/>
          </a:solidFill>
        </p:grpSpPr>
        <p:sp>
          <p:nvSpPr>
            <p:cNvPr id="879" name="Freeform 96"/>
            <p:cNvSpPr>
              <a:spLocks noEditPoints="1"/>
            </p:cNvSpPr>
            <p:nvPr/>
          </p:nvSpPr>
          <p:spPr bwMode="auto">
            <a:xfrm>
              <a:off x="4956176" y="5721350"/>
              <a:ext cx="252413" cy="247650"/>
            </a:xfrm>
            <a:custGeom>
              <a:avLst/>
              <a:gdLst>
                <a:gd name="T0" fmla="*/ 160 w 319"/>
                <a:gd name="T1" fmla="*/ 50 h 313"/>
                <a:gd name="T2" fmla="*/ 126 w 319"/>
                <a:gd name="T3" fmla="*/ 56 h 313"/>
                <a:gd name="T4" fmla="*/ 96 w 319"/>
                <a:gd name="T5" fmla="*/ 72 h 313"/>
                <a:gd name="T6" fmla="*/ 72 w 319"/>
                <a:gd name="T7" fmla="*/ 94 h 313"/>
                <a:gd name="T8" fmla="*/ 56 w 319"/>
                <a:gd name="T9" fmla="*/ 124 h 313"/>
                <a:gd name="T10" fmla="*/ 50 w 319"/>
                <a:gd name="T11" fmla="*/ 158 h 313"/>
                <a:gd name="T12" fmla="*/ 56 w 319"/>
                <a:gd name="T13" fmla="*/ 191 h 313"/>
                <a:gd name="T14" fmla="*/ 72 w 319"/>
                <a:gd name="T15" fmla="*/ 221 h 313"/>
                <a:gd name="T16" fmla="*/ 96 w 319"/>
                <a:gd name="T17" fmla="*/ 243 h 313"/>
                <a:gd name="T18" fmla="*/ 126 w 319"/>
                <a:gd name="T19" fmla="*/ 259 h 313"/>
                <a:gd name="T20" fmla="*/ 160 w 319"/>
                <a:gd name="T21" fmla="*/ 265 h 313"/>
                <a:gd name="T22" fmla="*/ 195 w 319"/>
                <a:gd name="T23" fmla="*/ 259 h 313"/>
                <a:gd name="T24" fmla="*/ 225 w 319"/>
                <a:gd name="T25" fmla="*/ 243 h 313"/>
                <a:gd name="T26" fmla="*/ 249 w 319"/>
                <a:gd name="T27" fmla="*/ 221 h 313"/>
                <a:gd name="T28" fmla="*/ 265 w 319"/>
                <a:gd name="T29" fmla="*/ 191 h 313"/>
                <a:gd name="T30" fmla="*/ 269 w 319"/>
                <a:gd name="T31" fmla="*/ 158 h 313"/>
                <a:gd name="T32" fmla="*/ 265 w 319"/>
                <a:gd name="T33" fmla="*/ 124 h 313"/>
                <a:gd name="T34" fmla="*/ 249 w 319"/>
                <a:gd name="T35" fmla="*/ 94 h 313"/>
                <a:gd name="T36" fmla="*/ 225 w 319"/>
                <a:gd name="T37" fmla="*/ 72 h 313"/>
                <a:gd name="T38" fmla="*/ 195 w 319"/>
                <a:gd name="T39" fmla="*/ 56 h 313"/>
                <a:gd name="T40" fmla="*/ 160 w 319"/>
                <a:gd name="T41" fmla="*/ 50 h 313"/>
                <a:gd name="T42" fmla="*/ 160 w 319"/>
                <a:gd name="T43" fmla="*/ 0 h 313"/>
                <a:gd name="T44" fmla="*/ 201 w 319"/>
                <a:gd name="T45" fmla="*/ 6 h 313"/>
                <a:gd name="T46" fmla="*/ 241 w 319"/>
                <a:gd name="T47" fmla="*/ 22 h 313"/>
                <a:gd name="T48" fmla="*/ 273 w 319"/>
                <a:gd name="T49" fmla="*/ 46 h 313"/>
                <a:gd name="T50" fmla="*/ 297 w 319"/>
                <a:gd name="T51" fmla="*/ 78 h 313"/>
                <a:gd name="T52" fmla="*/ 313 w 319"/>
                <a:gd name="T53" fmla="*/ 116 h 313"/>
                <a:gd name="T54" fmla="*/ 319 w 319"/>
                <a:gd name="T55" fmla="*/ 158 h 313"/>
                <a:gd name="T56" fmla="*/ 313 w 319"/>
                <a:gd name="T57" fmla="*/ 199 h 313"/>
                <a:gd name="T58" fmla="*/ 297 w 319"/>
                <a:gd name="T59" fmla="*/ 235 h 313"/>
                <a:gd name="T60" fmla="*/ 273 w 319"/>
                <a:gd name="T61" fmla="*/ 267 h 313"/>
                <a:gd name="T62" fmla="*/ 241 w 319"/>
                <a:gd name="T63" fmla="*/ 293 h 313"/>
                <a:gd name="T64" fmla="*/ 201 w 319"/>
                <a:gd name="T65" fmla="*/ 307 h 313"/>
                <a:gd name="T66" fmla="*/ 160 w 319"/>
                <a:gd name="T67" fmla="*/ 313 h 313"/>
                <a:gd name="T68" fmla="*/ 118 w 319"/>
                <a:gd name="T69" fmla="*/ 307 h 313"/>
                <a:gd name="T70" fmla="*/ 80 w 319"/>
                <a:gd name="T71" fmla="*/ 293 h 313"/>
                <a:gd name="T72" fmla="*/ 48 w 319"/>
                <a:gd name="T73" fmla="*/ 267 h 313"/>
                <a:gd name="T74" fmla="*/ 22 w 319"/>
                <a:gd name="T75" fmla="*/ 235 h 313"/>
                <a:gd name="T76" fmla="*/ 6 w 319"/>
                <a:gd name="T77" fmla="*/ 199 h 313"/>
                <a:gd name="T78" fmla="*/ 0 w 319"/>
                <a:gd name="T79" fmla="*/ 158 h 313"/>
                <a:gd name="T80" fmla="*/ 6 w 319"/>
                <a:gd name="T81" fmla="*/ 116 h 313"/>
                <a:gd name="T82" fmla="*/ 22 w 319"/>
                <a:gd name="T83" fmla="*/ 78 h 313"/>
                <a:gd name="T84" fmla="*/ 48 w 319"/>
                <a:gd name="T85" fmla="*/ 46 h 313"/>
                <a:gd name="T86" fmla="*/ 80 w 319"/>
                <a:gd name="T87" fmla="*/ 22 h 313"/>
                <a:gd name="T88" fmla="*/ 118 w 319"/>
                <a:gd name="T89" fmla="*/ 6 h 313"/>
                <a:gd name="T90" fmla="*/ 160 w 319"/>
                <a:gd name="T9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313">
                  <a:moveTo>
                    <a:pt x="160" y="50"/>
                  </a:moveTo>
                  <a:lnTo>
                    <a:pt x="126" y="56"/>
                  </a:lnTo>
                  <a:lnTo>
                    <a:pt x="96" y="72"/>
                  </a:lnTo>
                  <a:lnTo>
                    <a:pt x="72" y="94"/>
                  </a:lnTo>
                  <a:lnTo>
                    <a:pt x="56" y="124"/>
                  </a:lnTo>
                  <a:lnTo>
                    <a:pt x="50" y="158"/>
                  </a:lnTo>
                  <a:lnTo>
                    <a:pt x="56" y="191"/>
                  </a:lnTo>
                  <a:lnTo>
                    <a:pt x="72" y="221"/>
                  </a:lnTo>
                  <a:lnTo>
                    <a:pt x="96" y="243"/>
                  </a:lnTo>
                  <a:lnTo>
                    <a:pt x="126" y="259"/>
                  </a:lnTo>
                  <a:lnTo>
                    <a:pt x="160" y="265"/>
                  </a:lnTo>
                  <a:lnTo>
                    <a:pt x="195" y="259"/>
                  </a:lnTo>
                  <a:lnTo>
                    <a:pt x="225" y="243"/>
                  </a:lnTo>
                  <a:lnTo>
                    <a:pt x="249" y="221"/>
                  </a:lnTo>
                  <a:lnTo>
                    <a:pt x="265" y="191"/>
                  </a:lnTo>
                  <a:lnTo>
                    <a:pt x="269" y="158"/>
                  </a:lnTo>
                  <a:lnTo>
                    <a:pt x="265" y="124"/>
                  </a:lnTo>
                  <a:lnTo>
                    <a:pt x="249" y="94"/>
                  </a:lnTo>
                  <a:lnTo>
                    <a:pt x="225" y="72"/>
                  </a:lnTo>
                  <a:lnTo>
                    <a:pt x="195" y="56"/>
                  </a:lnTo>
                  <a:lnTo>
                    <a:pt x="160" y="50"/>
                  </a:lnTo>
                  <a:close/>
                  <a:moveTo>
                    <a:pt x="160" y="0"/>
                  </a:moveTo>
                  <a:lnTo>
                    <a:pt x="201" y="6"/>
                  </a:lnTo>
                  <a:lnTo>
                    <a:pt x="241" y="22"/>
                  </a:lnTo>
                  <a:lnTo>
                    <a:pt x="273" y="46"/>
                  </a:lnTo>
                  <a:lnTo>
                    <a:pt x="297" y="78"/>
                  </a:lnTo>
                  <a:lnTo>
                    <a:pt x="313" y="116"/>
                  </a:lnTo>
                  <a:lnTo>
                    <a:pt x="319" y="158"/>
                  </a:lnTo>
                  <a:lnTo>
                    <a:pt x="313" y="199"/>
                  </a:lnTo>
                  <a:lnTo>
                    <a:pt x="297" y="235"/>
                  </a:lnTo>
                  <a:lnTo>
                    <a:pt x="273" y="267"/>
                  </a:lnTo>
                  <a:lnTo>
                    <a:pt x="241" y="293"/>
                  </a:lnTo>
                  <a:lnTo>
                    <a:pt x="201" y="307"/>
                  </a:lnTo>
                  <a:lnTo>
                    <a:pt x="160" y="313"/>
                  </a:lnTo>
                  <a:lnTo>
                    <a:pt x="118" y="307"/>
                  </a:lnTo>
                  <a:lnTo>
                    <a:pt x="80" y="293"/>
                  </a:lnTo>
                  <a:lnTo>
                    <a:pt x="48" y="267"/>
                  </a:lnTo>
                  <a:lnTo>
                    <a:pt x="22" y="235"/>
                  </a:lnTo>
                  <a:lnTo>
                    <a:pt x="6" y="199"/>
                  </a:lnTo>
                  <a:lnTo>
                    <a:pt x="0" y="158"/>
                  </a:lnTo>
                  <a:lnTo>
                    <a:pt x="6" y="116"/>
                  </a:lnTo>
                  <a:lnTo>
                    <a:pt x="22" y="78"/>
                  </a:lnTo>
                  <a:lnTo>
                    <a:pt x="48" y="46"/>
                  </a:lnTo>
                  <a:lnTo>
                    <a:pt x="80" y="22"/>
                  </a:lnTo>
                  <a:lnTo>
                    <a:pt x="118" y="6"/>
                  </a:lnTo>
                  <a:lnTo>
                    <a:pt x="16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0" name="Freeform 97"/>
            <p:cNvSpPr>
              <a:spLocks noEditPoints="1"/>
            </p:cNvSpPr>
            <p:nvPr/>
          </p:nvSpPr>
          <p:spPr bwMode="auto">
            <a:xfrm>
              <a:off x="4729163" y="5500688"/>
              <a:ext cx="706438" cy="690563"/>
            </a:xfrm>
            <a:custGeom>
              <a:avLst/>
              <a:gdLst>
                <a:gd name="T0" fmla="*/ 371 w 889"/>
                <a:gd name="T1" fmla="*/ 148 h 871"/>
                <a:gd name="T2" fmla="*/ 301 w 889"/>
                <a:gd name="T3" fmla="*/ 183 h 871"/>
                <a:gd name="T4" fmla="*/ 205 w 889"/>
                <a:gd name="T5" fmla="*/ 150 h 871"/>
                <a:gd name="T6" fmla="*/ 172 w 889"/>
                <a:gd name="T7" fmla="*/ 255 h 871"/>
                <a:gd name="T8" fmla="*/ 164 w 889"/>
                <a:gd name="T9" fmla="*/ 353 h 871"/>
                <a:gd name="T10" fmla="*/ 92 w 889"/>
                <a:gd name="T11" fmla="*/ 389 h 871"/>
                <a:gd name="T12" fmla="*/ 92 w 889"/>
                <a:gd name="T13" fmla="*/ 486 h 871"/>
                <a:gd name="T14" fmla="*/ 164 w 889"/>
                <a:gd name="T15" fmla="*/ 520 h 871"/>
                <a:gd name="T16" fmla="*/ 172 w 889"/>
                <a:gd name="T17" fmla="*/ 618 h 871"/>
                <a:gd name="T18" fmla="*/ 207 w 889"/>
                <a:gd name="T19" fmla="*/ 726 h 871"/>
                <a:gd name="T20" fmla="*/ 301 w 889"/>
                <a:gd name="T21" fmla="*/ 690 h 871"/>
                <a:gd name="T22" fmla="*/ 373 w 889"/>
                <a:gd name="T23" fmla="*/ 726 h 871"/>
                <a:gd name="T24" fmla="*/ 480 w 889"/>
                <a:gd name="T25" fmla="*/ 823 h 871"/>
                <a:gd name="T26" fmla="*/ 522 w 889"/>
                <a:gd name="T27" fmla="*/ 720 h 871"/>
                <a:gd name="T28" fmla="*/ 596 w 889"/>
                <a:gd name="T29" fmla="*/ 690 h 871"/>
                <a:gd name="T30" fmla="*/ 704 w 889"/>
                <a:gd name="T31" fmla="*/ 731 h 871"/>
                <a:gd name="T32" fmla="*/ 706 w 889"/>
                <a:gd name="T33" fmla="*/ 590 h 871"/>
                <a:gd name="T34" fmla="*/ 730 w 889"/>
                <a:gd name="T35" fmla="*/ 514 h 871"/>
                <a:gd name="T36" fmla="*/ 821 w 889"/>
                <a:gd name="T37" fmla="*/ 474 h 871"/>
                <a:gd name="T38" fmla="*/ 770 w 889"/>
                <a:gd name="T39" fmla="*/ 375 h 871"/>
                <a:gd name="T40" fmla="*/ 706 w 889"/>
                <a:gd name="T41" fmla="*/ 301 h 871"/>
                <a:gd name="T42" fmla="*/ 730 w 889"/>
                <a:gd name="T43" fmla="*/ 227 h 871"/>
                <a:gd name="T44" fmla="*/ 658 w 889"/>
                <a:gd name="T45" fmla="*/ 158 h 871"/>
                <a:gd name="T46" fmla="*/ 582 w 889"/>
                <a:gd name="T47" fmla="*/ 181 h 871"/>
                <a:gd name="T48" fmla="*/ 506 w 889"/>
                <a:gd name="T49" fmla="*/ 120 h 871"/>
                <a:gd name="T50" fmla="*/ 397 w 889"/>
                <a:gd name="T51" fmla="*/ 0 h 871"/>
                <a:gd name="T52" fmla="*/ 512 w 889"/>
                <a:gd name="T53" fmla="*/ 16 h 871"/>
                <a:gd name="T54" fmla="*/ 592 w 889"/>
                <a:gd name="T55" fmla="*/ 132 h 871"/>
                <a:gd name="T56" fmla="*/ 694 w 889"/>
                <a:gd name="T57" fmla="*/ 90 h 871"/>
                <a:gd name="T58" fmla="*/ 720 w 889"/>
                <a:gd name="T59" fmla="*/ 92 h 871"/>
                <a:gd name="T60" fmla="*/ 799 w 889"/>
                <a:gd name="T61" fmla="*/ 175 h 871"/>
                <a:gd name="T62" fmla="*/ 756 w 889"/>
                <a:gd name="T63" fmla="*/ 291 h 871"/>
                <a:gd name="T64" fmla="*/ 875 w 889"/>
                <a:gd name="T65" fmla="*/ 365 h 871"/>
                <a:gd name="T66" fmla="*/ 889 w 889"/>
                <a:gd name="T67" fmla="*/ 478 h 871"/>
                <a:gd name="T68" fmla="*/ 859 w 889"/>
                <a:gd name="T69" fmla="*/ 510 h 871"/>
                <a:gd name="T70" fmla="*/ 774 w 889"/>
                <a:gd name="T71" fmla="*/ 618 h 871"/>
                <a:gd name="T72" fmla="*/ 801 w 889"/>
                <a:gd name="T73" fmla="*/ 702 h 871"/>
                <a:gd name="T74" fmla="*/ 716 w 889"/>
                <a:gd name="T75" fmla="*/ 781 h 871"/>
                <a:gd name="T76" fmla="*/ 680 w 889"/>
                <a:gd name="T77" fmla="*/ 775 h 871"/>
                <a:gd name="T78" fmla="*/ 546 w 889"/>
                <a:gd name="T79" fmla="*/ 791 h 871"/>
                <a:gd name="T80" fmla="*/ 504 w 889"/>
                <a:gd name="T81" fmla="*/ 869 h 871"/>
                <a:gd name="T82" fmla="*/ 389 w 889"/>
                <a:gd name="T83" fmla="*/ 869 h 871"/>
                <a:gd name="T84" fmla="*/ 347 w 889"/>
                <a:gd name="T85" fmla="*/ 793 h 871"/>
                <a:gd name="T86" fmla="*/ 219 w 889"/>
                <a:gd name="T87" fmla="*/ 773 h 871"/>
                <a:gd name="T88" fmla="*/ 183 w 889"/>
                <a:gd name="T89" fmla="*/ 785 h 871"/>
                <a:gd name="T90" fmla="*/ 96 w 889"/>
                <a:gd name="T91" fmla="*/ 710 h 871"/>
                <a:gd name="T92" fmla="*/ 106 w 889"/>
                <a:gd name="T93" fmla="*/ 650 h 871"/>
                <a:gd name="T94" fmla="*/ 52 w 889"/>
                <a:gd name="T95" fmla="*/ 524 h 871"/>
                <a:gd name="T96" fmla="*/ 0 w 889"/>
                <a:gd name="T97" fmla="*/ 490 h 871"/>
                <a:gd name="T98" fmla="*/ 8 w 889"/>
                <a:gd name="T99" fmla="*/ 375 h 871"/>
                <a:gd name="T100" fmla="*/ 122 w 889"/>
                <a:gd name="T101" fmla="*/ 323 h 871"/>
                <a:gd name="T102" fmla="*/ 90 w 889"/>
                <a:gd name="T103" fmla="*/ 189 h 871"/>
                <a:gd name="T104" fmla="*/ 162 w 889"/>
                <a:gd name="T105" fmla="*/ 98 h 871"/>
                <a:gd name="T106" fmla="*/ 187 w 889"/>
                <a:gd name="T107" fmla="*/ 92 h 871"/>
                <a:gd name="T108" fmla="*/ 297 w 889"/>
                <a:gd name="T109" fmla="*/ 132 h 871"/>
                <a:gd name="T110" fmla="*/ 373 w 889"/>
                <a:gd name="T111"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9" h="871">
                  <a:moveTo>
                    <a:pt x="411" y="50"/>
                  </a:moveTo>
                  <a:lnTo>
                    <a:pt x="403" y="68"/>
                  </a:lnTo>
                  <a:lnTo>
                    <a:pt x="393" y="92"/>
                  </a:lnTo>
                  <a:lnTo>
                    <a:pt x="383" y="120"/>
                  </a:lnTo>
                  <a:lnTo>
                    <a:pt x="371" y="148"/>
                  </a:lnTo>
                  <a:lnTo>
                    <a:pt x="369" y="154"/>
                  </a:lnTo>
                  <a:lnTo>
                    <a:pt x="365" y="158"/>
                  </a:lnTo>
                  <a:lnTo>
                    <a:pt x="359" y="162"/>
                  </a:lnTo>
                  <a:lnTo>
                    <a:pt x="307" y="181"/>
                  </a:lnTo>
                  <a:lnTo>
                    <a:pt x="301" y="183"/>
                  </a:lnTo>
                  <a:lnTo>
                    <a:pt x="293" y="183"/>
                  </a:lnTo>
                  <a:lnTo>
                    <a:pt x="287" y="181"/>
                  </a:lnTo>
                  <a:lnTo>
                    <a:pt x="259" y="170"/>
                  </a:lnTo>
                  <a:lnTo>
                    <a:pt x="231" y="158"/>
                  </a:lnTo>
                  <a:lnTo>
                    <a:pt x="205" y="150"/>
                  </a:lnTo>
                  <a:lnTo>
                    <a:pt x="187" y="142"/>
                  </a:lnTo>
                  <a:lnTo>
                    <a:pt x="142" y="187"/>
                  </a:lnTo>
                  <a:lnTo>
                    <a:pt x="150" y="205"/>
                  </a:lnTo>
                  <a:lnTo>
                    <a:pt x="160" y="229"/>
                  </a:lnTo>
                  <a:lnTo>
                    <a:pt x="172" y="255"/>
                  </a:lnTo>
                  <a:lnTo>
                    <a:pt x="183" y="281"/>
                  </a:lnTo>
                  <a:lnTo>
                    <a:pt x="185" y="289"/>
                  </a:lnTo>
                  <a:lnTo>
                    <a:pt x="185" y="295"/>
                  </a:lnTo>
                  <a:lnTo>
                    <a:pt x="183" y="301"/>
                  </a:lnTo>
                  <a:lnTo>
                    <a:pt x="164" y="353"/>
                  </a:lnTo>
                  <a:lnTo>
                    <a:pt x="160" y="359"/>
                  </a:lnTo>
                  <a:lnTo>
                    <a:pt x="156" y="363"/>
                  </a:lnTo>
                  <a:lnTo>
                    <a:pt x="150" y="365"/>
                  </a:lnTo>
                  <a:lnTo>
                    <a:pt x="122" y="377"/>
                  </a:lnTo>
                  <a:lnTo>
                    <a:pt x="92" y="389"/>
                  </a:lnTo>
                  <a:lnTo>
                    <a:pt x="68" y="399"/>
                  </a:lnTo>
                  <a:lnTo>
                    <a:pt x="50" y="407"/>
                  </a:lnTo>
                  <a:lnTo>
                    <a:pt x="50" y="468"/>
                  </a:lnTo>
                  <a:lnTo>
                    <a:pt x="68" y="476"/>
                  </a:lnTo>
                  <a:lnTo>
                    <a:pt x="92" y="486"/>
                  </a:lnTo>
                  <a:lnTo>
                    <a:pt x="120" y="496"/>
                  </a:lnTo>
                  <a:lnTo>
                    <a:pt x="150" y="508"/>
                  </a:lnTo>
                  <a:lnTo>
                    <a:pt x="156" y="510"/>
                  </a:lnTo>
                  <a:lnTo>
                    <a:pt x="160" y="516"/>
                  </a:lnTo>
                  <a:lnTo>
                    <a:pt x="164" y="520"/>
                  </a:lnTo>
                  <a:lnTo>
                    <a:pt x="185" y="572"/>
                  </a:lnTo>
                  <a:lnTo>
                    <a:pt x="185" y="578"/>
                  </a:lnTo>
                  <a:lnTo>
                    <a:pt x="185" y="584"/>
                  </a:lnTo>
                  <a:lnTo>
                    <a:pt x="183" y="590"/>
                  </a:lnTo>
                  <a:lnTo>
                    <a:pt x="172" y="618"/>
                  </a:lnTo>
                  <a:lnTo>
                    <a:pt x="162" y="646"/>
                  </a:lnTo>
                  <a:lnTo>
                    <a:pt x="152" y="670"/>
                  </a:lnTo>
                  <a:lnTo>
                    <a:pt x="144" y="688"/>
                  </a:lnTo>
                  <a:lnTo>
                    <a:pt x="189" y="733"/>
                  </a:lnTo>
                  <a:lnTo>
                    <a:pt x="207" y="726"/>
                  </a:lnTo>
                  <a:lnTo>
                    <a:pt x="233" y="716"/>
                  </a:lnTo>
                  <a:lnTo>
                    <a:pt x="259" y="704"/>
                  </a:lnTo>
                  <a:lnTo>
                    <a:pt x="287" y="692"/>
                  </a:lnTo>
                  <a:lnTo>
                    <a:pt x="293" y="690"/>
                  </a:lnTo>
                  <a:lnTo>
                    <a:pt x="301" y="690"/>
                  </a:lnTo>
                  <a:lnTo>
                    <a:pt x="307" y="692"/>
                  </a:lnTo>
                  <a:lnTo>
                    <a:pt x="359" y="712"/>
                  </a:lnTo>
                  <a:lnTo>
                    <a:pt x="365" y="716"/>
                  </a:lnTo>
                  <a:lnTo>
                    <a:pt x="369" y="720"/>
                  </a:lnTo>
                  <a:lnTo>
                    <a:pt x="373" y="726"/>
                  </a:lnTo>
                  <a:lnTo>
                    <a:pt x="383" y="753"/>
                  </a:lnTo>
                  <a:lnTo>
                    <a:pt x="395" y="781"/>
                  </a:lnTo>
                  <a:lnTo>
                    <a:pt x="407" y="805"/>
                  </a:lnTo>
                  <a:lnTo>
                    <a:pt x="415" y="823"/>
                  </a:lnTo>
                  <a:lnTo>
                    <a:pt x="480" y="823"/>
                  </a:lnTo>
                  <a:lnTo>
                    <a:pt x="488" y="805"/>
                  </a:lnTo>
                  <a:lnTo>
                    <a:pt x="496" y="781"/>
                  </a:lnTo>
                  <a:lnTo>
                    <a:pt x="508" y="753"/>
                  </a:lnTo>
                  <a:lnTo>
                    <a:pt x="518" y="726"/>
                  </a:lnTo>
                  <a:lnTo>
                    <a:pt x="522" y="720"/>
                  </a:lnTo>
                  <a:lnTo>
                    <a:pt x="526" y="716"/>
                  </a:lnTo>
                  <a:lnTo>
                    <a:pt x="532" y="712"/>
                  </a:lnTo>
                  <a:lnTo>
                    <a:pt x="584" y="690"/>
                  </a:lnTo>
                  <a:lnTo>
                    <a:pt x="590" y="690"/>
                  </a:lnTo>
                  <a:lnTo>
                    <a:pt x="596" y="690"/>
                  </a:lnTo>
                  <a:lnTo>
                    <a:pt x="602" y="692"/>
                  </a:lnTo>
                  <a:lnTo>
                    <a:pt x="632" y="704"/>
                  </a:lnTo>
                  <a:lnTo>
                    <a:pt x="660" y="714"/>
                  </a:lnTo>
                  <a:lnTo>
                    <a:pt x="684" y="724"/>
                  </a:lnTo>
                  <a:lnTo>
                    <a:pt x="704" y="731"/>
                  </a:lnTo>
                  <a:lnTo>
                    <a:pt x="750" y="686"/>
                  </a:lnTo>
                  <a:lnTo>
                    <a:pt x="742" y="668"/>
                  </a:lnTo>
                  <a:lnTo>
                    <a:pt x="732" y="644"/>
                  </a:lnTo>
                  <a:lnTo>
                    <a:pt x="720" y="618"/>
                  </a:lnTo>
                  <a:lnTo>
                    <a:pt x="706" y="590"/>
                  </a:lnTo>
                  <a:lnTo>
                    <a:pt x="704" y="584"/>
                  </a:lnTo>
                  <a:lnTo>
                    <a:pt x="704" y="578"/>
                  </a:lnTo>
                  <a:lnTo>
                    <a:pt x="706" y="570"/>
                  </a:lnTo>
                  <a:lnTo>
                    <a:pt x="728" y="520"/>
                  </a:lnTo>
                  <a:lnTo>
                    <a:pt x="730" y="514"/>
                  </a:lnTo>
                  <a:lnTo>
                    <a:pt x="736" y="510"/>
                  </a:lnTo>
                  <a:lnTo>
                    <a:pt x="742" y="506"/>
                  </a:lnTo>
                  <a:lnTo>
                    <a:pt x="770" y="496"/>
                  </a:lnTo>
                  <a:lnTo>
                    <a:pt x="797" y="484"/>
                  </a:lnTo>
                  <a:lnTo>
                    <a:pt x="821" y="474"/>
                  </a:lnTo>
                  <a:lnTo>
                    <a:pt x="841" y="466"/>
                  </a:lnTo>
                  <a:lnTo>
                    <a:pt x="841" y="403"/>
                  </a:lnTo>
                  <a:lnTo>
                    <a:pt x="821" y="395"/>
                  </a:lnTo>
                  <a:lnTo>
                    <a:pt x="797" y="387"/>
                  </a:lnTo>
                  <a:lnTo>
                    <a:pt x="770" y="375"/>
                  </a:lnTo>
                  <a:lnTo>
                    <a:pt x="742" y="365"/>
                  </a:lnTo>
                  <a:lnTo>
                    <a:pt x="736" y="363"/>
                  </a:lnTo>
                  <a:lnTo>
                    <a:pt x="730" y="357"/>
                  </a:lnTo>
                  <a:lnTo>
                    <a:pt x="728" y="351"/>
                  </a:lnTo>
                  <a:lnTo>
                    <a:pt x="706" y="301"/>
                  </a:lnTo>
                  <a:lnTo>
                    <a:pt x="704" y="295"/>
                  </a:lnTo>
                  <a:lnTo>
                    <a:pt x="704" y="287"/>
                  </a:lnTo>
                  <a:lnTo>
                    <a:pt x="706" y="281"/>
                  </a:lnTo>
                  <a:lnTo>
                    <a:pt x="718" y="253"/>
                  </a:lnTo>
                  <a:lnTo>
                    <a:pt x="730" y="227"/>
                  </a:lnTo>
                  <a:lnTo>
                    <a:pt x="740" y="203"/>
                  </a:lnTo>
                  <a:lnTo>
                    <a:pt x="746" y="183"/>
                  </a:lnTo>
                  <a:lnTo>
                    <a:pt x="700" y="140"/>
                  </a:lnTo>
                  <a:lnTo>
                    <a:pt x="682" y="148"/>
                  </a:lnTo>
                  <a:lnTo>
                    <a:pt x="658" y="158"/>
                  </a:lnTo>
                  <a:lnTo>
                    <a:pt x="630" y="170"/>
                  </a:lnTo>
                  <a:lnTo>
                    <a:pt x="602" y="181"/>
                  </a:lnTo>
                  <a:lnTo>
                    <a:pt x="596" y="183"/>
                  </a:lnTo>
                  <a:lnTo>
                    <a:pt x="590" y="183"/>
                  </a:lnTo>
                  <a:lnTo>
                    <a:pt x="582" y="181"/>
                  </a:lnTo>
                  <a:lnTo>
                    <a:pt x="532" y="162"/>
                  </a:lnTo>
                  <a:lnTo>
                    <a:pt x="526" y="158"/>
                  </a:lnTo>
                  <a:lnTo>
                    <a:pt x="520" y="154"/>
                  </a:lnTo>
                  <a:lnTo>
                    <a:pt x="518" y="148"/>
                  </a:lnTo>
                  <a:lnTo>
                    <a:pt x="506" y="120"/>
                  </a:lnTo>
                  <a:lnTo>
                    <a:pt x="494" y="92"/>
                  </a:lnTo>
                  <a:lnTo>
                    <a:pt x="484" y="68"/>
                  </a:lnTo>
                  <a:lnTo>
                    <a:pt x="477" y="50"/>
                  </a:lnTo>
                  <a:lnTo>
                    <a:pt x="411" y="50"/>
                  </a:lnTo>
                  <a:close/>
                  <a:moveTo>
                    <a:pt x="397" y="0"/>
                  </a:moveTo>
                  <a:lnTo>
                    <a:pt x="488" y="0"/>
                  </a:lnTo>
                  <a:lnTo>
                    <a:pt x="494" y="0"/>
                  </a:lnTo>
                  <a:lnTo>
                    <a:pt x="500" y="2"/>
                  </a:lnTo>
                  <a:lnTo>
                    <a:pt x="506" y="6"/>
                  </a:lnTo>
                  <a:lnTo>
                    <a:pt x="512" y="16"/>
                  </a:lnTo>
                  <a:lnTo>
                    <a:pt x="520" y="30"/>
                  </a:lnTo>
                  <a:lnTo>
                    <a:pt x="530" y="50"/>
                  </a:lnTo>
                  <a:lnTo>
                    <a:pt x="544" y="80"/>
                  </a:lnTo>
                  <a:lnTo>
                    <a:pt x="560" y="120"/>
                  </a:lnTo>
                  <a:lnTo>
                    <a:pt x="592" y="132"/>
                  </a:lnTo>
                  <a:lnTo>
                    <a:pt x="624" y="118"/>
                  </a:lnTo>
                  <a:lnTo>
                    <a:pt x="650" y="106"/>
                  </a:lnTo>
                  <a:lnTo>
                    <a:pt x="670" y="98"/>
                  </a:lnTo>
                  <a:lnTo>
                    <a:pt x="684" y="94"/>
                  </a:lnTo>
                  <a:lnTo>
                    <a:pt x="694" y="90"/>
                  </a:lnTo>
                  <a:lnTo>
                    <a:pt x="700" y="88"/>
                  </a:lnTo>
                  <a:lnTo>
                    <a:pt x="704" y="88"/>
                  </a:lnTo>
                  <a:lnTo>
                    <a:pt x="708" y="88"/>
                  </a:lnTo>
                  <a:lnTo>
                    <a:pt x="714" y="88"/>
                  </a:lnTo>
                  <a:lnTo>
                    <a:pt x="720" y="92"/>
                  </a:lnTo>
                  <a:lnTo>
                    <a:pt x="726" y="94"/>
                  </a:lnTo>
                  <a:lnTo>
                    <a:pt x="791" y="158"/>
                  </a:lnTo>
                  <a:lnTo>
                    <a:pt x="795" y="164"/>
                  </a:lnTo>
                  <a:lnTo>
                    <a:pt x="797" y="168"/>
                  </a:lnTo>
                  <a:lnTo>
                    <a:pt x="799" y="175"/>
                  </a:lnTo>
                  <a:lnTo>
                    <a:pt x="797" y="185"/>
                  </a:lnTo>
                  <a:lnTo>
                    <a:pt x="791" y="201"/>
                  </a:lnTo>
                  <a:lnTo>
                    <a:pt x="783" y="223"/>
                  </a:lnTo>
                  <a:lnTo>
                    <a:pt x="772" y="253"/>
                  </a:lnTo>
                  <a:lnTo>
                    <a:pt x="756" y="291"/>
                  </a:lnTo>
                  <a:lnTo>
                    <a:pt x="768" y="323"/>
                  </a:lnTo>
                  <a:lnTo>
                    <a:pt x="807" y="337"/>
                  </a:lnTo>
                  <a:lnTo>
                    <a:pt x="839" y="349"/>
                  </a:lnTo>
                  <a:lnTo>
                    <a:pt x="859" y="359"/>
                  </a:lnTo>
                  <a:lnTo>
                    <a:pt x="875" y="365"/>
                  </a:lnTo>
                  <a:lnTo>
                    <a:pt x="883" y="371"/>
                  </a:lnTo>
                  <a:lnTo>
                    <a:pt x="887" y="377"/>
                  </a:lnTo>
                  <a:lnTo>
                    <a:pt x="889" y="383"/>
                  </a:lnTo>
                  <a:lnTo>
                    <a:pt x="889" y="389"/>
                  </a:lnTo>
                  <a:lnTo>
                    <a:pt x="889" y="478"/>
                  </a:lnTo>
                  <a:lnTo>
                    <a:pt x="889" y="486"/>
                  </a:lnTo>
                  <a:lnTo>
                    <a:pt x="887" y="490"/>
                  </a:lnTo>
                  <a:lnTo>
                    <a:pt x="883" y="496"/>
                  </a:lnTo>
                  <a:lnTo>
                    <a:pt x="875" y="504"/>
                  </a:lnTo>
                  <a:lnTo>
                    <a:pt x="859" y="510"/>
                  </a:lnTo>
                  <a:lnTo>
                    <a:pt x="839" y="520"/>
                  </a:lnTo>
                  <a:lnTo>
                    <a:pt x="809" y="534"/>
                  </a:lnTo>
                  <a:lnTo>
                    <a:pt x="768" y="548"/>
                  </a:lnTo>
                  <a:lnTo>
                    <a:pt x="756" y="580"/>
                  </a:lnTo>
                  <a:lnTo>
                    <a:pt x="774" y="618"/>
                  </a:lnTo>
                  <a:lnTo>
                    <a:pt x="785" y="646"/>
                  </a:lnTo>
                  <a:lnTo>
                    <a:pt x="795" y="668"/>
                  </a:lnTo>
                  <a:lnTo>
                    <a:pt x="799" y="684"/>
                  </a:lnTo>
                  <a:lnTo>
                    <a:pt x="801" y="694"/>
                  </a:lnTo>
                  <a:lnTo>
                    <a:pt x="801" y="702"/>
                  </a:lnTo>
                  <a:lnTo>
                    <a:pt x="797" y="706"/>
                  </a:lnTo>
                  <a:lnTo>
                    <a:pt x="793" y="712"/>
                  </a:lnTo>
                  <a:lnTo>
                    <a:pt x="728" y="775"/>
                  </a:lnTo>
                  <a:lnTo>
                    <a:pt x="722" y="779"/>
                  </a:lnTo>
                  <a:lnTo>
                    <a:pt x="716" y="781"/>
                  </a:lnTo>
                  <a:lnTo>
                    <a:pt x="710" y="781"/>
                  </a:lnTo>
                  <a:lnTo>
                    <a:pt x="708" y="781"/>
                  </a:lnTo>
                  <a:lnTo>
                    <a:pt x="702" y="781"/>
                  </a:lnTo>
                  <a:lnTo>
                    <a:pt x="694" y="779"/>
                  </a:lnTo>
                  <a:lnTo>
                    <a:pt x="680" y="775"/>
                  </a:lnTo>
                  <a:lnTo>
                    <a:pt x="660" y="767"/>
                  </a:lnTo>
                  <a:lnTo>
                    <a:pt x="630" y="755"/>
                  </a:lnTo>
                  <a:lnTo>
                    <a:pt x="592" y="739"/>
                  </a:lnTo>
                  <a:lnTo>
                    <a:pt x="560" y="753"/>
                  </a:lnTo>
                  <a:lnTo>
                    <a:pt x="546" y="791"/>
                  </a:lnTo>
                  <a:lnTo>
                    <a:pt x="534" y="821"/>
                  </a:lnTo>
                  <a:lnTo>
                    <a:pt x="524" y="843"/>
                  </a:lnTo>
                  <a:lnTo>
                    <a:pt x="516" y="857"/>
                  </a:lnTo>
                  <a:lnTo>
                    <a:pt x="510" y="865"/>
                  </a:lnTo>
                  <a:lnTo>
                    <a:pt x="504" y="869"/>
                  </a:lnTo>
                  <a:lnTo>
                    <a:pt x="500" y="871"/>
                  </a:lnTo>
                  <a:lnTo>
                    <a:pt x="492" y="871"/>
                  </a:lnTo>
                  <a:lnTo>
                    <a:pt x="401" y="871"/>
                  </a:lnTo>
                  <a:lnTo>
                    <a:pt x="395" y="871"/>
                  </a:lnTo>
                  <a:lnTo>
                    <a:pt x="389" y="869"/>
                  </a:lnTo>
                  <a:lnTo>
                    <a:pt x="383" y="865"/>
                  </a:lnTo>
                  <a:lnTo>
                    <a:pt x="377" y="857"/>
                  </a:lnTo>
                  <a:lnTo>
                    <a:pt x="369" y="843"/>
                  </a:lnTo>
                  <a:lnTo>
                    <a:pt x="359" y="821"/>
                  </a:lnTo>
                  <a:lnTo>
                    <a:pt x="347" y="793"/>
                  </a:lnTo>
                  <a:lnTo>
                    <a:pt x="331" y="753"/>
                  </a:lnTo>
                  <a:lnTo>
                    <a:pt x="299" y="741"/>
                  </a:lnTo>
                  <a:lnTo>
                    <a:pt x="265" y="755"/>
                  </a:lnTo>
                  <a:lnTo>
                    <a:pt x="239" y="765"/>
                  </a:lnTo>
                  <a:lnTo>
                    <a:pt x="219" y="773"/>
                  </a:lnTo>
                  <a:lnTo>
                    <a:pt x="205" y="779"/>
                  </a:lnTo>
                  <a:lnTo>
                    <a:pt x="195" y="783"/>
                  </a:lnTo>
                  <a:lnTo>
                    <a:pt x="189" y="785"/>
                  </a:lnTo>
                  <a:lnTo>
                    <a:pt x="185" y="785"/>
                  </a:lnTo>
                  <a:lnTo>
                    <a:pt x="183" y="785"/>
                  </a:lnTo>
                  <a:lnTo>
                    <a:pt x="178" y="783"/>
                  </a:lnTo>
                  <a:lnTo>
                    <a:pt x="170" y="781"/>
                  </a:lnTo>
                  <a:lnTo>
                    <a:pt x="166" y="777"/>
                  </a:lnTo>
                  <a:lnTo>
                    <a:pt x="100" y="714"/>
                  </a:lnTo>
                  <a:lnTo>
                    <a:pt x="96" y="710"/>
                  </a:lnTo>
                  <a:lnTo>
                    <a:pt x="92" y="704"/>
                  </a:lnTo>
                  <a:lnTo>
                    <a:pt x="92" y="698"/>
                  </a:lnTo>
                  <a:lnTo>
                    <a:pt x="94" y="686"/>
                  </a:lnTo>
                  <a:lnTo>
                    <a:pt x="98" y="672"/>
                  </a:lnTo>
                  <a:lnTo>
                    <a:pt x="106" y="650"/>
                  </a:lnTo>
                  <a:lnTo>
                    <a:pt x="118" y="620"/>
                  </a:lnTo>
                  <a:lnTo>
                    <a:pt x="136" y="580"/>
                  </a:lnTo>
                  <a:lnTo>
                    <a:pt x="122" y="550"/>
                  </a:lnTo>
                  <a:lnTo>
                    <a:pt x="82" y="536"/>
                  </a:lnTo>
                  <a:lnTo>
                    <a:pt x="52" y="524"/>
                  </a:lnTo>
                  <a:lnTo>
                    <a:pt x="30" y="514"/>
                  </a:lnTo>
                  <a:lnTo>
                    <a:pt x="16" y="506"/>
                  </a:lnTo>
                  <a:lnTo>
                    <a:pt x="8" y="500"/>
                  </a:lnTo>
                  <a:lnTo>
                    <a:pt x="2" y="494"/>
                  </a:lnTo>
                  <a:lnTo>
                    <a:pt x="0" y="490"/>
                  </a:lnTo>
                  <a:lnTo>
                    <a:pt x="0" y="482"/>
                  </a:lnTo>
                  <a:lnTo>
                    <a:pt x="0" y="393"/>
                  </a:lnTo>
                  <a:lnTo>
                    <a:pt x="0" y="387"/>
                  </a:lnTo>
                  <a:lnTo>
                    <a:pt x="2" y="381"/>
                  </a:lnTo>
                  <a:lnTo>
                    <a:pt x="8" y="375"/>
                  </a:lnTo>
                  <a:lnTo>
                    <a:pt x="16" y="369"/>
                  </a:lnTo>
                  <a:lnTo>
                    <a:pt x="30" y="361"/>
                  </a:lnTo>
                  <a:lnTo>
                    <a:pt x="52" y="351"/>
                  </a:lnTo>
                  <a:lnTo>
                    <a:pt x="82" y="339"/>
                  </a:lnTo>
                  <a:lnTo>
                    <a:pt x="122" y="323"/>
                  </a:lnTo>
                  <a:lnTo>
                    <a:pt x="136" y="293"/>
                  </a:lnTo>
                  <a:lnTo>
                    <a:pt x="118" y="255"/>
                  </a:lnTo>
                  <a:lnTo>
                    <a:pt x="104" y="225"/>
                  </a:lnTo>
                  <a:lnTo>
                    <a:pt x="96" y="203"/>
                  </a:lnTo>
                  <a:lnTo>
                    <a:pt x="90" y="189"/>
                  </a:lnTo>
                  <a:lnTo>
                    <a:pt x="88" y="177"/>
                  </a:lnTo>
                  <a:lnTo>
                    <a:pt x="90" y="171"/>
                  </a:lnTo>
                  <a:lnTo>
                    <a:pt x="92" y="166"/>
                  </a:lnTo>
                  <a:lnTo>
                    <a:pt x="98" y="162"/>
                  </a:lnTo>
                  <a:lnTo>
                    <a:pt x="162" y="98"/>
                  </a:lnTo>
                  <a:lnTo>
                    <a:pt x="168" y="94"/>
                  </a:lnTo>
                  <a:lnTo>
                    <a:pt x="174" y="92"/>
                  </a:lnTo>
                  <a:lnTo>
                    <a:pt x="181" y="90"/>
                  </a:lnTo>
                  <a:lnTo>
                    <a:pt x="183" y="90"/>
                  </a:lnTo>
                  <a:lnTo>
                    <a:pt x="187" y="92"/>
                  </a:lnTo>
                  <a:lnTo>
                    <a:pt x="197" y="94"/>
                  </a:lnTo>
                  <a:lnTo>
                    <a:pt x="211" y="98"/>
                  </a:lnTo>
                  <a:lnTo>
                    <a:pt x="231" y="106"/>
                  </a:lnTo>
                  <a:lnTo>
                    <a:pt x="259" y="118"/>
                  </a:lnTo>
                  <a:lnTo>
                    <a:pt x="297" y="132"/>
                  </a:lnTo>
                  <a:lnTo>
                    <a:pt x="329" y="120"/>
                  </a:lnTo>
                  <a:lnTo>
                    <a:pt x="345" y="80"/>
                  </a:lnTo>
                  <a:lnTo>
                    <a:pt x="357" y="50"/>
                  </a:lnTo>
                  <a:lnTo>
                    <a:pt x="365" y="30"/>
                  </a:lnTo>
                  <a:lnTo>
                    <a:pt x="373" y="16"/>
                  </a:lnTo>
                  <a:lnTo>
                    <a:pt x="379" y="6"/>
                  </a:lnTo>
                  <a:lnTo>
                    <a:pt x="385" y="2"/>
                  </a:lnTo>
                  <a:lnTo>
                    <a:pt x="391" y="0"/>
                  </a:lnTo>
                  <a:lnTo>
                    <a:pt x="397"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1" name="Freeform 98"/>
            <p:cNvSpPr/>
            <p:nvPr/>
          </p:nvSpPr>
          <p:spPr bwMode="auto">
            <a:xfrm>
              <a:off x="4325938" y="4875213"/>
              <a:ext cx="936625" cy="233363"/>
            </a:xfrm>
            <a:custGeom>
              <a:avLst/>
              <a:gdLst>
                <a:gd name="T0" fmla="*/ 590 w 1180"/>
                <a:gd name="T1" fmla="*/ 0 h 295"/>
                <a:gd name="T2" fmla="*/ 678 w 1180"/>
                <a:gd name="T3" fmla="*/ 0 h 295"/>
                <a:gd name="T4" fmla="*/ 761 w 1180"/>
                <a:gd name="T5" fmla="*/ 6 h 295"/>
                <a:gd name="T6" fmla="*/ 839 w 1180"/>
                <a:gd name="T7" fmla="*/ 14 h 295"/>
                <a:gd name="T8" fmla="*/ 911 w 1180"/>
                <a:gd name="T9" fmla="*/ 24 h 295"/>
                <a:gd name="T10" fmla="*/ 977 w 1180"/>
                <a:gd name="T11" fmla="*/ 36 h 295"/>
                <a:gd name="T12" fmla="*/ 1036 w 1180"/>
                <a:gd name="T13" fmla="*/ 50 h 295"/>
                <a:gd name="T14" fmla="*/ 1086 w 1180"/>
                <a:gd name="T15" fmla="*/ 66 h 295"/>
                <a:gd name="T16" fmla="*/ 1126 w 1180"/>
                <a:gd name="T17" fmla="*/ 84 h 295"/>
                <a:gd name="T18" fmla="*/ 1156 w 1180"/>
                <a:gd name="T19" fmla="*/ 104 h 295"/>
                <a:gd name="T20" fmla="*/ 1174 w 1180"/>
                <a:gd name="T21" fmla="*/ 125 h 295"/>
                <a:gd name="T22" fmla="*/ 1180 w 1180"/>
                <a:gd name="T23" fmla="*/ 147 h 295"/>
                <a:gd name="T24" fmla="*/ 1174 w 1180"/>
                <a:gd name="T25" fmla="*/ 169 h 295"/>
                <a:gd name="T26" fmla="*/ 1156 w 1180"/>
                <a:gd name="T27" fmla="*/ 189 h 295"/>
                <a:gd name="T28" fmla="*/ 1126 w 1180"/>
                <a:gd name="T29" fmla="*/ 209 h 295"/>
                <a:gd name="T30" fmla="*/ 1086 w 1180"/>
                <a:gd name="T31" fmla="*/ 227 h 295"/>
                <a:gd name="T32" fmla="*/ 1036 w 1180"/>
                <a:gd name="T33" fmla="*/ 243 h 295"/>
                <a:gd name="T34" fmla="*/ 977 w 1180"/>
                <a:gd name="T35" fmla="*/ 259 h 295"/>
                <a:gd name="T36" fmla="*/ 911 w 1180"/>
                <a:gd name="T37" fmla="*/ 271 h 295"/>
                <a:gd name="T38" fmla="*/ 839 w 1180"/>
                <a:gd name="T39" fmla="*/ 281 h 295"/>
                <a:gd name="T40" fmla="*/ 761 w 1180"/>
                <a:gd name="T41" fmla="*/ 289 h 295"/>
                <a:gd name="T42" fmla="*/ 678 w 1180"/>
                <a:gd name="T43" fmla="*/ 293 h 295"/>
                <a:gd name="T44" fmla="*/ 590 w 1180"/>
                <a:gd name="T45" fmla="*/ 295 h 295"/>
                <a:gd name="T46" fmla="*/ 502 w 1180"/>
                <a:gd name="T47" fmla="*/ 293 h 295"/>
                <a:gd name="T48" fmla="*/ 418 w 1180"/>
                <a:gd name="T49" fmla="*/ 289 h 295"/>
                <a:gd name="T50" fmla="*/ 341 w 1180"/>
                <a:gd name="T51" fmla="*/ 281 h 295"/>
                <a:gd name="T52" fmla="*/ 267 w 1180"/>
                <a:gd name="T53" fmla="*/ 271 h 295"/>
                <a:gd name="T54" fmla="*/ 201 w 1180"/>
                <a:gd name="T55" fmla="*/ 259 h 295"/>
                <a:gd name="T56" fmla="*/ 143 w 1180"/>
                <a:gd name="T57" fmla="*/ 243 h 295"/>
                <a:gd name="T58" fmla="*/ 93 w 1180"/>
                <a:gd name="T59" fmla="*/ 227 h 295"/>
                <a:gd name="T60" fmla="*/ 54 w 1180"/>
                <a:gd name="T61" fmla="*/ 209 h 295"/>
                <a:gd name="T62" fmla="*/ 24 w 1180"/>
                <a:gd name="T63" fmla="*/ 189 h 295"/>
                <a:gd name="T64" fmla="*/ 6 w 1180"/>
                <a:gd name="T65" fmla="*/ 169 h 295"/>
                <a:gd name="T66" fmla="*/ 0 w 1180"/>
                <a:gd name="T67" fmla="*/ 147 h 295"/>
                <a:gd name="T68" fmla="*/ 6 w 1180"/>
                <a:gd name="T69" fmla="*/ 125 h 295"/>
                <a:gd name="T70" fmla="*/ 24 w 1180"/>
                <a:gd name="T71" fmla="*/ 104 h 295"/>
                <a:gd name="T72" fmla="*/ 54 w 1180"/>
                <a:gd name="T73" fmla="*/ 84 h 295"/>
                <a:gd name="T74" fmla="*/ 93 w 1180"/>
                <a:gd name="T75" fmla="*/ 66 h 295"/>
                <a:gd name="T76" fmla="*/ 143 w 1180"/>
                <a:gd name="T77" fmla="*/ 50 h 295"/>
                <a:gd name="T78" fmla="*/ 201 w 1180"/>
                <a:gd name="T79" fmla="*/ 36 h 295"/>
                <a:gd name="T80" fmla="*/ 267 w 1180"/>
                <a:gd name="T81" fmla="*/ 24 h 295"/>
                <a:gd name="T82" fmla="*/ 341 w 1180"/>
                <a:gd name="T83" fmla="*/ 14 h 295"/>
                <a:gd name="T84" fmla="*/ 418 w 1180"/>
                <a:gd name="T85" fmla="*/ 6 h 295"/>
                <a:gd name="T86" fmla="*/ 502 w 1180"/>
                <a:gd name="T87" fmla="*/ 0 h 295"/>
                <a:gd name="T88" fmla="*/ 590 w 1180"/>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0" h="295">
                  <a:moveTo>
                    <a:pt x="590" y="0"/>
                  </a:moveTo>
                  <a:lnTo>
                    <a:pt x="678" y="0"/>
                  </a:lnTo>
                  <a:lnTo>
                    <a:pt x="761" y="6"/>
                  </a:lnTo>
                  <a:lnTo>
                    <a:pt x="839" y="14"/>
                  </a:lnTo>
                  <a:lnTo>
                    <a:pt x="911" y="24"/>
                  </a:lnTo>
                  <a:lnTo>
                    <a:pt x="977" y="36"/>
                  </a:lnTo>
                  <a:lnTo>
                    <a:pt x="1036" y="50"/>
                  </a:lnTo>
                  <a:lnTo>
                    <a:pt x="1086" y="66"/>
                  </a:lnTo>
                  <a:lnTo>
                    <a:pt x="1126" y="84"/>
                  </a:lnTo>
                  <a:lnTo>
                    <a:pt x="1156" y="104"/>
                  </a:lnTo>
                  <a:lnTo>
                    <a:pt x="1174" y="125"/>
                  </a:lnTo>
                  <a:lnTo>
                    <a:pt x="1180" y="147"/>
                  </a:lnTo>
                  <a:lnTo>
                    <a:pt x="1174" y="169"/>
                  </a:lnTo>
                  <a:lnTo>
                    <a:pt x="1156" y="189"/>
                  </a:lnTo>
                  <a:lnTo>
                    <a:pt x="1126" y="209"/>
                  </a:lnTo>
                  <a:lnTo>
                    <a:pt x="1086" y="227"/>
                  </a:lnTo>
                  <a:lnTo>
                    <a:pt x="1036" y="243"/>
                  </a:lnTo>
                  <a:lnTo>
                    <a:pt x="977" y="259"/>
                  </a:lnTo>
                  <a:lnTo>
                    <a:pt x="911" y="271"/>
                  </a:lnTo>
                  <a:lnTo>
                    <a:pt x="839" y="281"/>
                  </a:lnTo>
                  <a:lnTo>
                    <a:pt x="761" y="289"/>
                  </a:lnTo>
                  <a:lnTo>
                    <a:pt x="678" y="293"/>
                  </a:lnTo>
                  <a:lnTo>
                    <a:pt x="590" y="295"/>
                  </a:lnTo>
                  <a:lnTo>
                    <a:pt x="502" y="293"/>
                  </a:lnTo>
                  <a:lnTo>
                    <a:pt x="418" y="289"/>
                  </a:lnTo>
                  <a:lnTo>
                    <a:pt x="341" y="281"/>
                  </a:lnTo>
                  <a:lnTo>
                    <a:pt x="267" y="271"/>
                  </a:lnTo>
                  <a:lnTo>
                    <a:pt x="201" y="259"/>
                  </a:lnTo>
                  <a:lnTo>
                    <a:pt x="143" y="243"/>
                  </a:lnTo>
                  <a:lnTo>
                    <a:pt x="93" y="227"/>
                  </a:lnTo>
                  <a:lnTo>
                    <a:pt x="54" y="209"/>
                  </a:lnTo>
                  <a:lnTo>
                    <a:pt x="24" y="189"/>
                  </a:lnTo>
                  <a:lnTo>
                    <a:pt x="6" y="169"/>
                  </a:lnTo>
                  <a:lnTo>
                    <a:pt x="0" y="147"/>
                  </a:lnTo>
                  <a:lnTo>
                    <a:pt x="6" y="125"/>
                  </a:lnTo>
                  <a:lnTo>
                    <a:pt x="24" y="104"/>
                  </a:lnTo>
                  <a:lnTo>
                    <a:pt x="54" y="84"/>
                  </a:lnTo>
                  <a:lnTo>
                    <a:pt x="93" y="66"/>
                  </a:lnTo>
                  <a:lnTo>
                    <a:pt x="143" y="50"/>
                  </a:lnTo>
                  <a:lnTo>
                    <a:pt x="201" y="36"/>
                  </a:lnTo>
                  <a:lnTo>
                    <a:pt x="267" y="24"/>
                  </a:lnTo>
                  <a:lnTo>
                    <a:pt x="341" y="14"/>
                  </a:lnTo>
                  <a:lnTo>
                    <a:pt x="418" y="6"/>
                  </a:lnTo>
                  <a:lnTo>
                    <a:pt x="502" y="0"/>
                  </a:lnTo>
                  <a:lnTo>
                    <a:pt x="59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2" name="Freeform 99"/>
            <p:cNvSpPr/>
            <p:nvPr/>
          </p:nvSpPr>
          <p:spPr bwMode="auto">
            <a:xfrm>
              <a:off x="4325938" y="5070475"/>
              <a:ext cx="936625" cy="350838"/>
            </a:xfrm>
            <a:custGeom>
              <a:avLst/>
              <a:gdLst>
                <a:gd name="T0" fmla="*/ 0 w 1180"/>
                <a:gd name="T1" fmla="*/ 0 h 442"/>
                <a:gd name="T2" fmla="*/ 6 w 1180"/>
                <a:gd name="T3" fmla="*/ 22 h 442"/>
                <a:gd name="T4" fmla="*/ 24 w 1180"/>
                <a:gd name="T5" fmla="*/ 42 h 442"/>
                <a:gd name="T6" fmla="*/ 54 w 1180"/>
                <a:gd name="T7" fmla="*/ 62 h 442"/>
                <a:gd name="T8" fmla="*/ 93 w 1180"/>
                <a:gd name="T9" fmla="*/ 80 h 442"/>
                <a:gd name="T10" fmla="*/ 143 w 1180"/>
                <a:gd name="T11" fmla="*/ 96 h 442"/>
                <a:gd name="T12" fmla="*/ 203 w 1180"/>
                <a:gd name="T13" fmla="*/ 112 h 442"/>
                <a:gd name="T14" fmla="*/ 269 w 1180"/>
                <a:gd name="T15" fmla="*/ 124 h 442"/>
                <a:gd name="T16" fmla="*/ 341 w 1180"/>
                <a:gd name="T17" fmla="*/ 134 h 442"/>
                <a:gd name="T18" fmla="*/ 420 w 1180"/>
                <a:gd name="T19" fmla="*/ 142 h 442"/>
                <a:gd name="T20" fmla="*/ 502 w 1180"/>
                <a:gd name="T21" fmla="*/ 146 h 442"/>
                <a:gd name="T22" fmla="*/ 590 w 1180"/>
                <a:gd name="T23" fmla="*/ 148 h 442"/>
                <a:gd name="T24" fmla="*/ 678 w 1180"/>
                <a:gd name="T25" fmla="*/ 146 h 442"/>
                <a:gd name="T26" fmla="*/ 759 w 1180"/>
                <a:gd name="T27" fmla="*/ 142 h 442"/>
                <a:gd name="T28" fmla="*/ 839 w 1180"/>
                <a:gd name="T29" fmla="*/ 134 h 442"/>
                <a:gd name="T30" fmla="*/ 911 w 1180"/>
                <a:gd name="T31" fmla="*/ 124 h 442"/>
                <a:gd name="T32" fmla="*/ 977 w 1180"/>
                <a:gd name="T33" fmla="*/ 112 h 442"/>
                <a:gd name="T34" fmla="*/ 1034 w 1180"/>
                <a:gd name="T35" fmla="*/ 96 h 442"/>
                <a:gd name="T36" fmla="*/ 1084 w 1180"/>
                <a:gd name="T37" fmla="*/ 80 h 442"/>
                <a:gd name="T38" fmla="*/ 1126 w 1180"/>
                <a:gd name="T39" fmla="*/ 62 h 442"/>
                <a:gd name="T40" fmla="*/ 1156 w 1180"/>
                <a:gd name="T41" fmla="*/ 42 h 442"/>
                <a:gd name="T42" fmla="*/ 1174 w 1180"/>
                <a:gd name="T43" fmla="*/ 22 h 442"/>
                <a:gd name="T44" fmla="*/ 1180 w 1180"/>
                <a:gd name="T45" fmla="*/ 0 h 442"/>
                <a:gd name="T46" fmla="*/ 1180 w 1180"/>
                <a:gd name="T47" fmla="*/ 295 h 442"/>
                <a:gd name="T48" fmla="*/ 1174 w 1180"/>
                <a:gd name="T49" fmla="*/ 317 h 442"/>
                <a:gd name="T50" fmla="*/ 1156 w 1180"/>
                <a:gd name="T51" fmla="*/ 337 h 442"/>
                <a:gd name="T52" fmla="*/ 1126 w 1180"/>
                <a:gd name="T53" fmla="*/ 357 h 442"/>
                <a:gd name="T54" fmla="*/ 1084 w 1180"/>
                <a:gd name="T55" fmla="*/ 375 h 442"/>
                <a:gd name="T56" fmla="*/ 1034 w 1180"/>
                <a:gd name="T57" fmla="*/ 391 h 442"/>
                <a:gd name="T58" fmla="*/ 977 w 1180"/>
                <a:gd name="T59" fmla="*/ 407 h 442"/>
                <a:gd name="T60" fmla="*/ 911 w 1180"/>
                <a:gd name="T61" fmla="*/ 419 h 442"/>
                <a:gd name="T62" fmla="*/ 839 w 1180"/>
                <a:gd name="T63" fmla="*/ 429 h 442"/>
                <a:gd name="T64" fmla="*/ 759 w 1180"/>
                <a:gd name="T65" fmla="*/ 436 h 442"/>
                <a:gd name="T66" fmla="*/ 678 w 1180"/>
                <a:gd name="T67" fmla="*/ 442 h 442"/>
                <a:gd name="T68" fmla="*/ 590 w 1180"/>
                <a:gd name="T69" fmla="*/ 442 h 442"/>
                <a:gd name="T70" fmla="*/ 502 w 1180"/>
                <a:gd name="T71" fmla="*/ 442 h 442"/>
                <a:gd name="T72" fmla="*/ 420 w 1180"/>
                <a:gd name="T73" fmla="*/ 436 h 442"/>
                <a:gd name="T74" fmla="*/ 341 w 1180"/>
                <a:gd name="T75" fmla="*/ 429 h 442"/>
                <a:gd name="T76" fmla="*/ 269 w 1180"/>
                <a:gd name="T77" fmla="*/ 419 h 442"/>
                <a:gd name="T78" fmla="*/ 203 w 1180"/>
                <a:gd name="T79" fmla="*/ 407 h 442"/>
                <a:gd name="T80" fmla="*/ 143 w 1180"/>
                <a:gd name="T81" fmla="*/ 391 h 442"/>
                <a:gd name="T82" fmla="*/ 93 w 1180"/>
                <a:gd name="T83" fmla="*/ 375 h 442"/>
                <a:gd name="T84" fmla="*/ 54 w 1180"/>
                <a:gd name="T85" fmla="*/ 357 h 442"/>
                <a:gd name="T86" fmla="*/ 24 w 1180"/>
                <a:gd name="T87" fmla="*/ 337 h 442"/>
                <a:gd name="T88" fmla="*/ 6 w 1180"/>
                <a:gd name="T89" fmla="*/ 317 h 442"/>
                <a:gd name="T90" fmla="*/ 0 w 1180"/>
                <a:gd name="T91" fmla="*/ 295 h 442"/>
                <a:gd name="T92" fmla="*/ 0 w 1180"/>
                <a:gd name="T9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0" h="442">
                  <a:moveTo>
                    <a:pt x="0" y="0"/>
                  </a:moveTo>
                  <a:lnTo>
                    <a:pt x="6" y="22"/>
                  </a:lnTo>
                  <a:lnTo>
                    <a:pt x="24" y="42"/>
                  </a:lnTo>
                  <a:lnTo>
                    <a:pt x="54" y="62"/>
                  </a:lnTo>
                  <a:lnTo>
                    <a:pt x="93" y="80"/>
                  </a:lnTo>
                  <a:lnTo>
                    <a:pt x="143" y="96"/>
                  </a:lnTo>
                  <a:lnTo>
                    <a:pt x="203" y="112"/>
                  </a:lnTo>
                  <a:lnTo>
                    <a:pt x="269" y="124"/>
                  </a:lnTo>
                  <a:lnTo>
                    <a:pt x="341" y="134"/>
                  </a:lnTo>
                  <a:lnTo>
                    <a:pt x="420" y="142"/>
                  </a:lnTo>
                  <a:lnTo>
                    <a:pt x="502" y="146"/>
                  </a:lnTo>
                  <a:lnTo>
                    <a:pt x="590" y="148"/>
                  </a:lnTo>
                  <a:lnTo>
                    <a:pt x="678" y="146"/>
                  </a:lnTo>
                  <a:lnTo>
                    <a:pt x="759" y="142"/>
                  </a:lnTo>
                  <a:lnTo>
                    <a:pt x="839" y="134"/>
                  </a:lnTo>
                  <a:lnTo>
                    <a:pt x="911" y="124"/>
                  </a:lnTo>
                  <a:lnTo>
                    <a:pt x="977" y="112"/>
                  </a:lnTo>
                  <a:lnTo>
                    <a:pt x="1034" y="96"/>
                  </a:lnTo>
                  <a:lnTo>
                    <a:pt x="1084" y="80"/>
                  </a:lnTo>
                  <a:lnTo>
                    <a:pt x="1126" y="62"/>
                  </a:lnTo>
                  <a:lnTo>
                    <a:pt x="1156" y="42"/>
                  </a:lnTo>
                  <a:lnTo>
                    <a:pt x="1174" y="22"/>
                  </a:lnTo>
                  <a:lnTo>
                    <a:pt x="1180" y="0"/>
                  </a:lnTo>
                  <a:lnTo>
                    <a:pt x="1180" y="295"/>
                  </a:lnTo>
                  <a:lnTo>
                    <a:pt x="1174" y="317"/>
                  </a:lnTo>
                  <a:lnTo>
                    <a:pt x="1156" y="337"/>
                  </a:lnTo>
                  <a:lnTo>
                    <a:pt x="1126" y="357"/>
                  </a:lnTo>
                  <a:lnTo>
                    <a:pt x="1084" y="375"/>
                  </a:lnTo>
                  <a:lnTo>
                    <a:pt x="1034" y="391"/>
                  </a:lnTo>
                  <a:lnTo>
                    <a:pt x="977" y="407"/>
                  </a:lnTo>
                  <a:lnTo>
                    <a:pt x="911" y="419"/>
                  </a:lnTo>
                  <a:lnTo>
                    <a:pt x="839" y="429"/>
                  </a:lnTo>
                  <a:lnTo>
                    <a:pt x="759" y="436"/>
                  </a:lnTo>
                  <a:lnTo>
                    <a:pt x="678" y="442"/>
                  </a:lnTo>
                  <a:lnTo>
                    <a:pt x="590" y="442"/>
                  </a:lnTo>
                  <a:lnTo>
                    <a:pt x="502" y="442"/>
                  </a:lnTo>
                  <a:lnTo>
                    <a:pt x="420" y="436"/>
                  </a:lnTo>
                  <a:lnTo>
                    <a:pt x="341" y="429"/>
                  </a:lnTo>
                  <a:lnTo>
                    <a:pt x="269" y="419"/>
                  </a:lnTo>
                  <a:lnTo>
                    <a:pt x="203" y="407"/>
                  </a:lnTo>
                  <a:lnTo>
                    <a:pt x="143" y="391"/>
                  </a:lnTo>
                  <a:lnTo>
                    <a:pt x="93" y="375"/>
                  </a:lnTo>
                  <a:lnTo>
                    <a:pt x="54" y="357"/>
                  </a:lnTo>
                  <a:lnTo>
                    <a:pt x="24" y="337"/>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3" name="Freeform 100"/>
            <p:cNvSpPr/>
            <p:nvPr/>
          </p:nvSpPr>
          <p:spPr bwMode="auto">
            <a:xfrm>
              <a:off x="5151438" y="5383213"/>
              <a:ext cx="111125" cy="160338"/>
            </a:xfrm>
            <a:custGeom>
              <a:avLst/>
              <a:gdLst>
                <a:gd name="T0" fmla="*/ 140 w 140"/>
                <a:gd name="T1" fmla="*/ 0 h 203"/>
                <a:gd name="T2" fmla="*/ 140 w 140"/>
                <a:gd name="T3" fmla="*/ 175 h 203"/>
                <a:gd name="T4" fmla="*/ 124 w 140"/>
                <a:gd name="T5" fmla="*/ 181 h 203"/>
                <a:gd name="T6" fmla="*/ 100 w 140"/>
                <a:gd name="T7" fmla="*/ 191 h 203"/>
                <a:gd name="T8" fmla="*/ 72 w 140"/>
                <a:gd name="T9" fmla="*/ 203 h 203"/>
                <a:gd name="T10" fmla="*/ 54 w 140"/>
                <a:gd name="T11" fmla="*/ 163 h 203"/>
                <a:gd name="T12" fmla="*/ 38 w 140"/>
                <a:gd name="T13" fmla="*/ 131 h 203"/>
                <a:gd name="T14" fmla="*/ 20 w 140"/>
                <a:gd name="T15" fmla="*/ 109 h 203"/>
                <a:gd name="T16" fmla="*/ 0 w 140"/>
                <a:gd name="T17" fmla="*/ 93 h 203"/>
                <a:gd name="T18" fmla="*/ 48 w 140"/>
                <a:gd name="T19" fmla="*/ 77 h 203"/>
                <a:gd name="T20" fmla="*/ 88 w 140"/>
                <a:gd name="T21" fmla="*/ 59 h 203"/>
                <a:gd name="T22" fmla="*/ 116 w 140"/>
                <a:gd name="T23" fmla="*/ 39 h 203"/>
                <a:gd name="T24" fmla="*/ 134 w 140"/>
                <a:gd name="T25" fmla="*/ 20 h 203"/>
                <a:gd name="T26" fmla="*/ 140 w 140"/>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203">
                  <a:moveTo>
                    <a:pt x="140" y="0"/>
                  </a:moveTo>
                  <a:lnTo>
                    <a:pt x="140" y="175"/>
                  </a:lnTo>
                  <a:lnTo>
                    <a:pt x="124" y="181"/>
                  </a:lnTo>
                  <a:lnTo>
                    <a:pt x="100" y="191"/>
                  </a:lnTo>
                  <a:lnTo>
                    <a:pt x="72" y="203"/>
                  </a:lnTo>
                  <a:lnTo>
                    <a:pt x="54" y="163"/>
                  </a:lnTo>
                  <a:lnTo>
                    <a:pt x="38" y="131"/>
                  </a:lnTo>
                  <a:lnTo>
                    <a:pt x="20" y="109"/>
                  </a:lnTo>
                  <a:lnTo>
                    <a:pt x="0" y="93"/>
                  </a:lnTo>
                  <a:lnTo>
                    <a:pt x="48" y="77"/>
                  </a:lnTo>
                  <a:lnTo>
                    <a:pt x="88" y="59"/>
                  </a:lnTo>
                  <a:lnTo>
                    <a:pt x="116" y="39"/>
                  </a:lnTo>
                  <a:lnTo>
                    <a:pt x="134" y="20"/>
                  </a:lnTo>
                  <a:lnTo>
                    <a:pt x="14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4" name="Freeform 101"/>
            <p:cNvSpPr/>
            <p:nvPr/>
          </p:nvSpPr>
          <p:spPr bwMode="auto">
            <a:xfrm>
              <a:off x="4325938" y="5383213"/>
              <a:ext cx="654050" cy="350838"/>
            </a:xfrm>
            <a:custGeom>
              <a:avLst/>
              <a:gdLst>
                <a:gd name="T0" fmla="*/ 0 w 823"/>
                <a:gd name="T1" fmla="*/ 0 h 442"/>
                <a:gd name="T2" fmla="*/ 6 w 823"/>
                <a:gd name="T3" fmla="*/ 20 h 442"/>
                <a:gd name="T4" fmla="*/ 24 w 823"/>
                <a:gd name="T5" fmla="*/ 41 h 442"/>
                <a:gd name="T6" fmla="*/ 54 w 823"/>
                <a:gd name="T7" fmla="*/ 59 h 442"/>
                <a:gd name="T8" fmla="*/ 93 w 823"/>
                <a:gd name="T9" fmla="*/ 77 h 442"/>
                <a:gd name="T10" fmla="*/ 143 w 823"/>
                <a:gd name="T11" fmla="*/ 95 h 442"/>
                <a:gd name="T12" fmla="*/ 203 w 823"/>
                <a:gd name="T13" fmla="*/ 109 h 442"/>
                <a:gd name="T14" fmla="*/ 269 w 823"/>
                <a:gd name="T15" fmla="*/ 121 h 442"/>
                <a:gd name="T16" fmla="*/ 341 w 823"/>
                <a:gd name="T17" fmla="*/ 133 h 442"/>
                <a:gd name="T18" fmla="*/ 420 w 823"/>
                <a:gd name="T19" fmla="*/ 139 h 442"/>
                <a:gd name="T20" fmla="*/ 502 w 823"/>
                <a:gd name="T21" fmla="*/ 145 h 442"/>
                <a:gd name="T22" fmla="*/ 590 w 823"/>
                <a:gd name="T23" fmla="*/ 147 h 442"/>
                <a:gd name="T24" fmla="*/ 672 w 823"/>
                <a:gd name="T25" fmla="*/ 145 h 442"/>
                <a:gd name="T26" fmla="*/ 749 w 823"/>
                <a:gd name="T27" fmla="*/ 141 h 442"/>
                <a:gd name="T28" fmla="*/ 823 w 823"/>
                <a:gd name="T29" fmla="*/ 133 h 442"/>
                <a:gd name="T30" fmla="*/ 807 w 823"/>
                <a:gd name="T31" fmla="*/ 165 h 442"/>
                <a:gd name="T32" fmla="*/ 791 w 823"/>
                <a:gd name="T33" fmla="*/ 205 h 442"/>
                <a:gd name="T34" fmla="*/ 761 w 823"/>
                <a:gd name="T35" fmla="*/ 191 h 442"/>
                <a:gd name="T36" fmla="*/ 737 w 823"/>
                <a:gd name="T37" fmla="*/ 183 h 442"/>
                <a:gd name="T38" fmla="*/ 719 w 823"/>
                <a:gd name="T39" fmla="*/ 177 h 442"/>
                <a:gd name="T40" fmla="*/ 705 w 823"/>
                <a:gd name="T41" fmla="*/ 175 h 442"/>
                <a:gd name="T42" fmla="*/ 697 w 823"/>
                <a:gd name="T43" fmla="*/ 173 h 442"/>
                <a:gd name="T44" fmla="*/ 689 w 823"/>
                <a:gd name="T45" fmla="*/ 173 h 442"/>
                <a:gd name="T46" fmla="*/ 666 w 823"/>
                <a:gd name="T47" fmla="*/ 175 h 442"/>
                <a:gd name="T48" fmla="*/ 644 w 823"/>
                <a:gd name="T49" fmla="*/ 185 h 442"/>
                <a:gd name="T50" fmla="*/ 626 w 823"/>
                <a:gd name="T51" fmla="*/ 199 h 442"/>
                <a:gd name="T52" fmla="*/ 560 w 823"/>
                <a:gd name="T53" fmla="*/ 263 h 442"/>
                <a:gd name="T54" fmla="*/ 542 w 823"/>
                <a:gd name="T55" fmla="*/ 283 h 442"/>
                <a:gd name="T56" fmla="*/ 534 w 823"/>
                <a:gd name="T57" fmla="*/ 305 h 442"/>
                <a:gd name="T58" fmla="*/ 532 w 823"/>
                <a:gd name="T59" fmla="*/ 330 h 442"/>
                <a:gd name="T60" fmla="*/ 538 w 823"/>
                <a:gd name="T61" fmla="*/ 356 h 442"/>
                <a:gd name="T62" fmla="*/ 548 w 823"/>
                <a:gd name="T63" fmla="*/ 388 h 442"/>
                <a:gd name="T64" fmla="*/ 566 w 823"/>
                <a:gd name="T65" fmla="*/ 426 h 442"/>
                <a:gd name="T66" fmla="*/ 530 w 823"/>
                <a:gd name="T67" fmla="*/ 442 h 442"/>
                <a:gd name="T68" fmla="*/ 442 w 823"/>
                <a:gd name="T69" fmla="*/ 438 h 442"/>
                <a:gd name="T70" fmla="*/ 361 w 823"/>
                <a:gd name="T71" fmla="*/ 430 h 442"/>
                <a:gd name="T72" fmla="*/ 285 w 823"/>
                <a:gd name="T73" fmla="*/ 420 h 442"/>
                <a:gd name="T74" fmla="*/ 215 w 823"/>
                <a:gd name="T75" fmla="*/ 408 h 442"/>
                <a:gd name="T76" fmla="*/ 153 w 823"/>
                <a:gd name="T77" fmla="*/ 392 h 442"/>
                <a:gd name="T78" fmla="*/ 99 w 823"/>
                <a:gd name="T79" fmla="*/ 376 h 442"/>
                <a:gd name="T80" fmla="*/ 58 w 823"/>
                <a:gd name="T81" fmla="*/ 356 h 442"/>
                <a:gd name="T82" fmla="*/ 26 w 823"/>
                <a:gd name="T83" fmla="*/ 336 h 442"/>
                <a:gd name="T84" fmla="*/ 6 w 823"/>
                <a:gd name="T85" fmla="*/ 317 h 442"/>
                <a:gd name="T86" fmla="*/ 0 w 823"/>
                <a:gd name="T87" fmla="*/ 295 h 442"/>
                <a:gd name="T88" fmla="*/ 0 w 823"/>
                <a:gd name="T89"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3" h="442">
                  <a:moveTo>
                    <a:pt x="0" y="0"/>
                  </a:moveTo>
                  <a:lnTo>
                    <a:pt x="6" y="20"/>
                  </a:lnTo>
                  <a:lnTo>
                    <a:pt x="24" y="41"/>
                  </a:lnTo>
                  <a:lnTo>
                    <a:pt x="54" y="59"/>
                  </a:lnTo>
                  <a:lnTo>
                    <a:pt x="93" y="77"/>
                  </a:lnTo>
                  <a:lnTo>
                    <a:pt x="143" y="95"/>
                  </a:lnTo>
                  <a:lnTo>
                    <a:pt x="203" y="109"/>
                  </a:lnTo>
                  <a:lnTo>
                    <a:pt x="269" y="121"/>
                  </a:lnTo>
                  <a:lnTo>
                    <a:pt x="341" y="133"/>
                  </a:lnTo>
                  <a:lnTo>
                    <a:pt x="420" y="139"/>
                  </a:lnTo>
                  <a:lnTo>
                    <a:pt x="502" y="145"/>
                  </a:lnTo>
                  <a:lnTo>
                    <a:pt x="590" y="147"/>
                  </a:lnTo>
                  <a:lnTo>
                    <a:pt x="672" y="145"/>
                  </a:lnTo>
                  <a:lnTo>
                    <a:pt x="749" y="141"/>
                  </a:lnTo>
                  <a:lnTo>
                    <a:pt x="823" y="133"/>
                  </a:lnTo>
                  <a:lnTo>
                    <a:pt x="807" y="165"/>
                  </a:lnTo>
                  <a:lnTo>
                    <a:pt x="791" y="205"/>
                  </a:lnTo>
                  <a:lnTo>
                    <a:pt x="761" y="191"/>
                  </a:lnTo>
                  <a:lnTo>
                    <a:pt x="737" y="183"/>
                  </a:lnTo>
                  <a:lnTo>
                    <a:pt x="719" y="177"/>
                  </a:lnTo>
                  <a:lnTo>
                    <a:pt x="705" y="175"/>
                  </a:lnTo>
                  <a:lnTo>
                    <a:pt x="697" y="173"/>
                  </a:lnTo>
                  <a:lnTo>
                    <a:pt x="689" y="173"/>
                  </a:lnTo>
                  <a:lnTo>
                    <a:pt x="666" y="175"/>
                  </a:lnTo>
                  <a:lnTo>
                    <a:pt x="644" y="185"/>
                  </a:lnTo>
                  <a:lnTo>
                    <a:pt x="626" y="199"/>
                  </a:lnTo>
                  <a:lnTo>
                    <a:pt x="560" y="263"/>
                  </a:lnTo>
                  <a:lnTo>
                    <a:pt x="542" y="283"/>
                  </a:lnTo>
                  <a:lnTo>
                    <a:pt x="534" y="305"/>
                  </a:lnTo>
                  <a:lnTo>
                    <a:pt x="532" y="330"/>
                  </a:lnTo>
                  <a:lnTo>
                    <a:pt x="538" y="356"/>
                  </a:lnTo>
                  <a:lnTo>
                    <a:pt x="548" y="388"/>
                  </a:lnTo>
                  <a:lnTo>
                    <a:pt x="566" y="426"/>
                  </a:lnTo>
                  <a:lnTo>
                    <a:pt x="530" y="442"/>
                  </a:lnTo>
                  <a:lnTo>
                    <a:pt x="442" y="438"/>
                  </a:lnTo>
                  <a:lnTo>
                    <a:pt x="361" y="430"/>
                  </a:lnTo>
                  <a:lnTo>
                    <a:pt x="285" y="420"/>
                  </a:lnTo>
                  <a:lnTo>
                    <a:pt x="215" y="408"/>
                  </a:lnTo>
                  <a:lnTo>
                    <a:pt x="153" y="392"/>
                  </a:lnTo>
                  <a:lnTo>
                    <a:pt x="99" y="376"/>
                  </a:lnTo>
                  <a:lnTo>
                    <a:pt x="58" y="356"/>
                  </a:lnTo>
                  <a:lnTo>
                    <a:pt x="26" y="336"/>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885" name="Freeform 102"/>
            <p:cNvSpPr/>
            <p:nvPr/>
          </p:nvSpPr>
          <p:spPr bwMode="auto">
            <a:xfrm>
              <a:off x="4325938" y="5694363"/>
              <a:ext cx="449263" cy="350838"/>
            </a:xfrm>
            <a:custGeom>
              <a:avLst/>
              <a:gdLst>
                <a:gd name="T0" fmla="*/ 0 w 566"/>
                <a:gd name="T1" fmla="*/ 0 h 443"/>
                <a:gd name="T2" fmla="*/ 6 w 566"/>
                <a:gd name="T3" fmla="*/ 22 h 443"/>
                <a:gd name="T4" fmla="*/ 26 w 566"/>
                <a:gd name="T5" fmla="*/ 44 h 443"/>
                <a:gd name="T6" fmla="*/ 58 w 566"/>
                <a:gd name="T7" fmla="*/ 64 h 443"/>
                <a:gd name="T8" fmla="*/ 101 w 566"/>
                <a:gd name="T9" fmla="*/ 82 h 443"/>
                <a:gd name="T10" fmla="*/ 153 w 566"/>
                <a:gd name="T11" fmla="*/ 100 h 443"/>
                <a:gd name="T12" fmla="*/ 215 w 566"/>
                <a:gd name="T13" fmla="*/ 114 h 443"/>
                <a:gd name="T14" fmla="*/ 285 w 566"/>
                <a:gd name="T15" fmla="*/ 126 h 443"/>
                <a:gd name="T16" fmla="*/ 363 w 566"/>
                <a:gd name="T17" fmla="*/ 136 h 443"/>
                <a:gd name="T18" fmla="*/ 444 w 566"/>
                <a:gd name="T19" fmla="*/ 144 h 443"/>
                <a:gd name="T20" fmla="*/ 444 w 566"/>
                <a:gd name="T21" fmla="*/ 148 h 443"/>
                <a:gd name="T22" fmla="*/ 444 w 566"/>
                <a:gd name="T23" fmla="*/ 237 h 443"/>
                <a:gd name="T24" fmla="*/ 446 w 566"/>
                <a:gd name="T25" fmla="*/ 265 h 443"/>
                <a:gd name="T26" fmla="*/ 456 w 566"/>
                <a:gd name="T27" fmla="*/ 287 h 443"/>
                <a:gd name="T28" fmla="*/ 472 w 566"/>
                <a:gd name="T29" fmla="*/ 305 h 443"/>
                <a:gd name="T30" fmla="*/ 496 w 566"/>
                <a:gd name="T31" fmla="*/ 321 h 443"/>
                <a:gd name="T32" fmla="*/ 528 w 566"/>
                <a:gd name="T33" fmla="*/ 335 h 443"/>
                <a:gd name="T34" fmla="*/ 566 w 566"/>
                <a:gd name="T35" fmla="*/ 351 h 443"/>
                <a:gd name="T36" fmla="*/ 552 w 566"/>
                <a:gd name="T37" fmla="*/ 387 h 443"/>
                <a:gd name="T38" fmla="*/ 542 w 566"/>
                <a:gd name="T39" fmla="*/ 417 h 443"/>
                <a:gd name="T40" fmla="*/ 536 w 566"/>
                <a:gd name="T41" fmla="*/ 443 h 443"/>
                <a:gd name="T42" fmla="*/ 448 w 566"/>
                <a:gd name="T43" fmla="*/ 439 h 443"/>
                <a:gd name="T44" fmla="*/ 365 w 566"/>
                <a:gd name="T45" fmla="*/ 433 h 443"/>
                <a:gd name="T46" fmla="*/ 287 w 566"/>
                <a:gd name="T47" fmla="*/ 423 h 443"/>
                <a:gd name="T48" fmla="*/ 217 w 566"/>
                <a:gd name="T49" fmla="*/ 409 h 443"/>
                <a:gd name="T50" fmla="*/ 155 w 566"/>
                <a:gd name="T51" fmla="*/ 395 h 443"/>
                <a:gd name="T52" fmla="*/ 101 w 566"/>
                <a:gd name="T53" fmla="*/ 379 h 443"/>
                <a:gd name="T54" fmla="*/ 58 w 566"/>
                <a:gd name="T55" fmla="*/ 359 h 443"/>
                <a:gd name="T56" fmla="*/ 26 w 566"/>
                <a:gd name="T57" fmla="*/ 339 h 443"/>
                <a:gd name="T58" fmla="*/ 6 w 566"/>
                <a:gd name="T59" fmla="*/ 317 h 443"/>
                <a:gd name="T60" fmla="*/ 0 w 566"/>
                <a:gd name="T61" fmla="*/ 295 h 443"/>
                <a:gd name="T62" fmla="*/ 0 w 566"/>
                <a:gd name="T6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6" h="443">
                  <a:moveTo>
                    <a:pt x="0" y="0"/>
                  </a:moveTo>
                  <a:lnTo>
                    <a:pt x="6" y="22"/>
                  </a:lnTo>
                  <a:lnTo>
                    <a:pt x="26" y="44"/>
                  </a:lnTo>
                  <a:lnTo>
                    <a:pt x="58" y="64"/>
                  </a:lnTo>
                  <a:lnTo>
                    <a:pt x="101" y="82"/>
                  </a:lnTo>
                  <a:lnTo>
                    <a:pt x="153" y="100"/>
                  </a:lnTo>
                  <a:lnTo>
                    <a:pt x="215" y="114"/>
                  </a:lnTo>
                  <a:lnTo>
                    <a:pt x="285" y="126"/>
                  </a:lnTo>
                  <a:lnTo>
                    <a:pt x="363" y="136"/>
                  </a:lnTo>
                  <a:lnTo>
                    <a:pt x="444" y="144"/>
                  </a:lnTo>
                  <a:lnTo>
                    <a:pt x="444" y="148"/>
                  </a:lnTo>
                  <a:lnTo>
                    <a:pt x="444" y="237"/>
                  </a:lnTo>
                  <a:lnTo>
                    <a:pt x="446" y="265"/>
                  </a:lnTo>
                  <a:lnTo>
                    <a:pt x="456" y="287"/>
                  </a:lnTo>
                  <a:lnTo>
                    <a:pt x="472" y="305"/>
                  </a:lnTo>
                  <a:lnTo>
                    <a:pt x="496" y="321"/>
                  </a:lnTo>
                  <a:lnTo>
                    <a:pt x="528" y="335"/>
                  </a:lnTo>
                  <a:lnTo>
                    <a:pt x="566" y="351"/>
                  </a:lnTo>
                  <a:lnTo>
                    <a:pt x="552" y="387"/>
                  </a:lnTo>
                  <a:lnTo>
                    <a:pt x="542" y="417"/>
                  </a:lnTo>
                  <a:lnTo>
                    <a:pt x="536" y="443"/>
                  </a:lnTo>
                  <a:lnTo>
                    <a:pt x="448" y="439"/>
                  </a:lnTo>
                  <a:lnTo>
                    <a:pt x="365" y="433"/>
                  </a:lnTo>
                  <a:lnTo>
                    <a:pt x="287" y="423"/>
                  </a:lnTo>
                  <a:lnTo>
                    <a:pt x="217" y="409"/>
                  </a:lnTo>
                  <a:lnTo>
                    <a:pt x="155" y="395"/>
                  </a:lnTo>
                  <a:lnTo>
                    <a:pt x="101" y="379"/>
                  </a:lnTo>
                  <a:lnTo>
                    <a:pt x="58" y="359"/>
                  </a:lnTo>
                  <a:lnTo>
                    <a:pt x="26" y="339"/>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30" name="Group 29"/>
          <p:cNvGrpSpPr/>
          <p:nvPr/>
        </p:nvGrpSpPr>
        <p:grpSpPr>
          <a:xfrm>
            <a:off x="8467725" y="2484120"/>
            <a:ext cx="612775" cy="393065"/>
            <a:chOff x="7397751" y="1665288"/>
            <a:chExt cx="996950" cy="692150"/>
          </a:xfrm>
          <a:solidFill>
            <a:schemeClr val="bg1"/>
          </a:solidFill>
        </p:grpSpPr>
        <p:sp>
          <p:nvSpPr>
            <p:cNvPr id="31" name="Freeform 34"/>
            <p:cNvSpPr/>
            <p:nvPr/>
          </p:nvSpPr>
          <p:spPr bwMode="auto">
            <a:xfrm>
              <a:off x="7397751" y="1665288"/>
              <a:ext cx="392113" cy="692150"/>
            </a:xfrm>
            <a:custGeom>
              <a:avLst/>
              <a:gdLst>
                <a:gd name="T0" fmla="*/ 82 w 247"/>
                <a:gd name="T1" fmla="*/ 0 h 436"/>
                <a:gd name="T2" fmla="*/ 165 w 247"/>
                <a:gd name="T3" fmla="*/ 0 h 436"/>
                <a:gd name="T4" fmla="*/ 180 w 247"/>
                <a:gd name="T5" fmla="*/ 5 h 436"/>
                <a:gd name="T6" fmla="*/ 191 w 247"/>
                <a:gd name="T7" fmla="*/ 15 h 436"/>
                <a:gd name="T8" fmla="*/ 195 w 247"/>
                <a:gd name="T9" fmla="*/ 31 h 436"/>
                <a:gd name="T10" fmla="*/ 195 w 247"/>
                <a:gd name="T11" fmla="*/ 286 h 436"/>
                <a:gd name="T12" fmla="*/ 228 w 247"/>
                <a:gd name="T13" fmla="*/ 286 h 436"/>
                <a:gd name="T14" fmla="*/ 233 w 247"/>
                <a:gd name="T15" fmla="*/ 286 h 436"/>
                <a:gd name="T16" fmla="*/ 239 w 247"/>
                <a:gd name="T17" fmla="*/ 289 h 436"/>
                <a:gd name="T18" fmla="*/ 242 w 247"/>
                <a:gd name="T19" fmla="*/ 292 h 436"/>
                <a:gd name="T20" fmla="*/ 245 w 247"/>
                <a:gd name="T21" fmla="*/ 297 h 436"/>
                <a:gd name="T22" fmla="*/ 247 w 247"/>
                <a:gd name="T23" fmla="*/ 303 h 436"/>
                <a:gd name="T24" fmla="*/ 247 w 247"/>
                <a:gd name="T25" fmla="*/ 307 h 436"/>
                <a:gd name="T26" fmla="*/ 245 w 247"/>
                <a:gd name="T27" fmla="*/ 314 h 436"/>
                <a:gd name="T28" fmla="*/ 244 w 247"/>
                <a:gd name="T29" fmla="*/ 318 h 436"/>
                <a:gd name="T30" fmla="*/ 154 w 247"/>
                <a:gd name="T31" fmla="*/ 422 h 436"/>
                <a:gd name="T32" fmla="*/ 141 w 247"/>
                <a:gd name="T33" fmla="*/ 433 h 436"/>
                <a:gd name="T34" fmla="*/ 124 w 247"/>
                <a:gd name="T35" fmla="*/ 436 h 436"/>
                <a:gd name="T36" fmla="*/ 106 w 247"/>
                <a:gd name="T37" fmla="*/ 433 h 436"/>
                <a:gd name="T38" fmla="*/ 92 w 247"/>
                <a:gd name="T39" fmla="*/ 422 h 436"/>
                <a:gd name="T40" fmla="*/ 5 w 247"/>
                <a:gd name="T41" fmla="*/ 318 h 436"/>
                <a:gd name="T42" fmla="*/ 2 w 247"/>
                <a:gd name="T43" fmla="*/ 314 h 436"/>
                <a:gd name="T44" fmla="*/ 0 w 247"/>
                <a:gd name="T45" fmla="*/ 307 h 436"/>
                <a:gd name="T46" fmla="*/ 0 w 247"/>
                <a:gd name="T47" fmla="*/ 303 h 436"/>
                <a:gd name="T48" fmla="*/ 2 w 247"/>
                <a:gd name="T49" fmla="*/ 297 h 436"/>
                <a:gd name="T50" fmla="*/ 5 w 247"/>
                <a:gd name="T51" fmla="*/ 292 h 436"/>
                <a:gd name="T52" fmla="*/ 8 w 247"/>
                <a:gd name="T53" fmla="*/ 289 h 436"/>
                <a:gd name="T54" fmla="*/ 14 w 247"/>
                <a:gd name="T55" fmla="*/ 286 h 436"/>
                <a:gd name="T56" fmla="*/ 18 w 247"/>
                <a:gd name="T57" fmla="*/ 286 h 436"/>
                <a:gd name="T58" fmla="*/ 51 w 247"/>
                <a:gd name="T59" fmla="*/ 286 h 436"/>
                <a:gd name="T60" fmla="*/ 51 w 247"/>
                <a:gd name="T61" fmla="*/ 31 h 436"/>
                <a:gd name="T62" fmla="*/ 56 w 247"/>
                <a:gd name="T63" fmla="*/ 15 h 436"/>
                <a:gd name="T64" fmla="*/ 67 w 247"/>
                <a:gd name="T65" fmla="*/ 5 h 436"/>
                <a:gd name="T66" fmla="*/ 82 w 247"/>
                <a:gd name="T6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436">
                  <a:moveTo>
                    <a:pt x="82" y="0"/>
                  </a:moveTo>
                  <a:lnTo>
                    <a:pt x="165" y="0"/>
                  </a:lnTo>
                  <a:lnTo>
                    <a:pt x="180" y="5"/>
                  </a:lnTo>
                  <a:lnTo>
                    <a:pt x="191" y="15"/>
                  </a:lnTo>
                  <a:lnTo>
                    <a:pt x="195" y="31"/>
                  </a:lnTo>
                  <a:lnTo>
                    <a:pt x="195" y="286"/>
                  </a:lnTo>
                  <a:lnTo>
                    <a:pt x="228" y="286"/>
                  </a:lnTo>
                  <a:lnTo>
                    <a:pt x="233" y="286"/>
                  </a:lnTo>
                  <a:lnTo>
                    <a:pt x="239" y="289"/>
                  </a:lnTo>
                  <a:lnTo>
                    <a:pt x="242" y="292"/>
                  </a:lnTo>
                  <a:lnTo>
                    <a:pt x="245" y="297"/>
                  </a:lnTo>
                  <a:lnTo>
                    <a:pt x="247" y="303"/>
                  </a:lnTo>
                  <a:lnTo>
                    <a:pt x="247" y="307"/>
                  </a:lnTo>
                  <a:lnTo>
                    <a:pt x="245" y="314"/>
                  </a:lnTo>
                  <a:lnTo>
                    <a:pt x="244" y="318"/>
                  </a:lnTo>
                  <a:lnTo>
                    <a:pt x="154" y="422"/>
                  </a:lnTo>
                  <a:lnTo>
                    <a:pt x="141" y="433"/>
                  </a:lnTo>
                  <a:lnTo>
                    <a:pt x="124" y="436"/>
                  </a:lnTo>
                  <a:lnTo>
                    <a:pt x="106" y="433"/>
                  </a:lnTo>
                  <a:lnTo>
                    <a:pt x="92" y="422"/>
                  </a:lnTo>
                  <a:lnTo>
                    <a:pt x="5" y="318"/>
                  </a:lnTo>
                  <a:lnTo>
                    <a:pt x="2" y="314"/>
                  </a:lnTo>
                  <a:lnTo>
                    <a:pt x="0" y="307"/>
                  </a:lnTo>
                  <a:lnTo>
                    <a:pt x="0" y="303"/>
                  </a:lnTo>
                  <a:lnTo>
                    <a:pt x="2" y="297"/>
                  </a:lnTo>
                  <a:lnTo>
                    <a:pt x="5" y="292"/>
                  </a:lnTo>
                  <a:lnTo>
                    <a:pt x="8" y="289"/>
                  </a:lnTo>
                  <a:lnTo>
                    <a:pt x="14" y="286"/>
                  </a:lnTo>
                  <a:lnTo>
                    <a:pt x="18" y="286"/>
                  </a:lnTo>
                  <a:lnTo>
                    <a:pt x="51" y="286"/>
                  </a:lnTo>
                  <a:lnTo>
                    <a:pt x="51" y="31"/>
                  </a:lnTo>
                  <a:lnTo>
                    <a:pt x="56" y="15"/>
                  </a:lnTo>
                  <a:lnTo>
                    <a:pt x="67" y="5"/>
                  </a:lnTo>
                  <a:lnTo>
                    <a:pt x="82"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32" name="Freeform 35"/>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33" name="Freeform 36"/>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34" name="Freeform 37"/>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35" name="Freeform 38"/>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1039" name="Group 1038"/>
          <p:cNvGrpSpPr/>
          <p:nvPr/>
        </p:nvGrpSpPr>
        <p:grpSpPr>
          <a:xfrm>
            <a:off x="5270500" y="3479165"/>
            <a:ext cx="509270" cy="598805"/>
            <a:chOff x="5740401" y="1744663"/>
            <a:chExt cx="1158875" cy="1344612"/>
          </a:xfrm>
          <a:solidFill>
            <a:schemeClr val="bg1"/>
          </a:solidFill>
        </p:grpSpPr>
        <p:sp>
          <p:nvSpPr>
            <p:cNvPr id="1040" name="Freeform 109"/>
            <p:cNvSpPr>
              <a:spLocks noEditPoints="1"/>
            </p:cNvSpPr>
            <p:nvPr/>
          </p:nvSpPr>
          <p:spPr bwMode="auto">
            <a:xfrm>
              <a:off x="6253163" y="2441575"/>
              <a:ext cx="646113" cy="647700"/>
            </a:xfrm>
            <a:custGeom>
              <a:avLst/>
              <a:gdLst>
                <a:gd name="T0" fmla="*/ 285 w 815"/>
                <a:gd name="T1" fmla="*/ 123 h 815"/>
                <a:gd name="T2" fmla="*/ 199 w 815"/>
                <a:gd name="T3" fmla="*/ 165 h 815"/>
                <a:gd name="T4" fmla="*/ 139 w 815"/>
                <a:gd name="T5" fmla="*/ 239 h 815"/>
                <a:gd name="T6" fmla="*/ 117 w 815"/>
                <a:gd name="T7" fmla="*/ 337 h 815"/>
                <a:gd name="T8" fmla="*/ 139 w 815"/>
                <a:gd name="T9" fmla="*/ 432 h 815"/>
                <a:gd name="T10" fmla="*/ 199 w 815"/>
                <a:gd name="T11" fmla="*/ 506 h 815"/>
                <a:gd name="T12" fmla="*/ 285 w 815"/>
                <a:gd name="T13" fmla="*/ 550 h 815"/>
                <a:gd name="T14" fmla="*/ 386 w 815"/>
                <a:gd name="T15" fmla="*/ 550 h 815"/>
                <a:gd name="T16" fmla="*/ 472 w 815"/>
                <a:gd name="T17" fmla="*/ 506 h 815"/>
                <a:gd name="T18" fmla="*/ 532 w 815"/>
                <a:gd name="T19" fmla="*/ 432 h 815"/>
                <a:gd name="T20" fmla="*/ 554 w 815"/>
                <a:gd name="T21" fmla="*/ 337 h 815"/>
                <a:gd name="T22" fmla="*/ 532 w 815"/>
                <a:gd name="T23" fmla="*/ 239 h 815"/>
                <a:gd name="T24" fmla="*/ 472 w 815"/>
                <a:gd name="T25" fmla="*/ 165 h 815"/>
                <a:gd name="T26" fmla="*/ 386 w 815"/>
                <a:gd name="T27" fmla="*/ 123 h 815"/>
                <a:gd name="T28" fmla="*/ 335 w 815"/>
                <a:gd name="T29" fmla="*/ 0 h 815"/>
                <a:gd name="T30" fmla="*/ 452 w 815"/>
                <a:gd name="T31" fmla="*/ 22 h 815"/>
                <a:gd name="T32" fmla="*/ 552 w 815"/>
                <a:gd name="T33" fmla="*/ 80 h 815"/>
                <a:gd name="T34" fmla="*/ 626 w 815"/>
                <a:gd name="T35" fmla="*/ 167 h 815"/>
                <a:gd name="T36" fmla="*/ 665 w 815"/>
                <a:gd name="T37" fmla="*/ 275 h 815"/>
                <a:gd name="T38" fmla="*/ 667 w 815"/>
                <a:gd name="T39" fmla="*/ 386 h 815"/>
                <a:gd name="T40" fmla="*/ 640 w 815"/>
                <a:gd name="T41" fmla="*/ 478 h 815"/>
                <a:gd name="T42" fmla="*/ 618 w 815"/>
                <a:gd name="T43" fmla="*/ 522 h 815"/>
                <a:gd name="T44" fmla="*/ 809 w 815"/>
                <a:gd name="T45" fmla="*/ 717 h 815"/>
                <a:gd name="T46" fmla="*/ 815 w 815"/>
                <a:gd name="T47" fmla="*/ 757 h 815"/>
                <a:gd name="T48" fmla="*/ 795 w 815"/>
                <a:gd name="T49" fmla="*/ 795 h 815"/>
                <a:gd name="T50" fmla="*/ 757 w 815"/>
                <a:gd name="T51" fmla="*/ 815 h 815"/>
                <a:gd name="T52" fmla="*/ 717 w 815"/>
                <a:gd name="T53" fmla="*/ 809 h 815"/>
                <a:gd name="T54" fmla="*/ 522 w 815"/>
                <a:gd name="T55" fmla="*/ 620 h 815"/>
                <a:gd name="T56" fmla="*/ 478 w 815"/>
                <a:gd name="T57" fmla="*/ 640 h 815"/>
                <a:gd name="T58" fmla="*/ 386 w 815"/>
                <a:gd name="T59" fmla="*/ 667 h 815"/>
                <a:gd name="T60" fmla="*/ 275 w 815"/>
                <a:gd name="T61" fmla="*/ 665 h 815"/>
                <a:gd name="T62" fmla="*/ 167 w 815"/>
                <a:gd name="T63" fmla="*/ 626 h 815"/>
                <a:gd name="T64" fmla="*/ 79 w 815"/>
                <a:gd name="T65" fmla="*/ 552 h 815"/>
                <a:gd name="T66" fmla="*/ 22 w 815"/>
                <a:gd name="T67" fmla="*/ 452 h 815"/>
                <a:gd name="T68" fmla="*/ 0 w 815"/>
                <a:gd name="T69" fmla="*/ 337 h 815"/>
                <a:gd name="T70" fmla="*/ 22 w 815"/>
                <a:gd name="T71" fmla="*/ 219 h 815"/>
                <a:gd name="T72" fmla="*/ 79 w 815"/>
                <a:gd name="T73" fmla="*/ 119 h 815"/>
                <a:gd name="T74" fmla="*/ 167 w 815"/>
                <a:gd name="T75" fmla="*/ 46 h 815"/>
                <a:gd name="T76" fmla="*/ 275 w 815"/>
                <a:gd name="T77" fmla="*/ 6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5" h="815">
                  <a:moveTo>
                    <a:pt x="335" y="117"/>
                  </a:moveTo>
                  <a:lnTo>
                    <a:pt x="285" y="123"/>
                  </a:lnTo>
                  <a:lnTo>
                    <a:pt x="239" y="139"/>
                  </a:lnTo>
                  <a:lnTo>
                    <a:pt x="199" y="165"/>
                  </a:lnTo>
                  <a:lnTo>
                    <a:pt x="165" y="199"/>
                  </a:lnTo>
                  <a:lnTo>
                    <a:pt x="139" y="239"/>
                  </a:lnTo>
                  <a:lnTo>
                    <a:pt x="121" y="285"/>
                  </a:lnTo>
                  <a:lnTo>
                    <a:pt x="117" y="337"/>
                  </a:lnTo>
                  <a:lnTo>
                    <a:pt x="121" y="386"/>
                  </a:lnTo>
                  <a:lnTo>
                    <a:pt x="139" y="432"/>
                  </a:lnTo>
                  <a:lnTo>
                    <a:pt x="165" y="472"/>
                  </a:lnTo>
                  <a:lnTo>
                    <a:pt x="199" y="506"/>
                  </a:lnTo>
                  <a:lnTo>
                    <a:pt x="239" y="532"/>
                  </a:lnTo>
                  <a:lnTo>
                    <a:pt x="285" y="550"/>
                  </a:lnTo>
                  <a:lnTo>
                    <a:pt x="335" y="554"/>
                  </a:lnTo>
                  <a:lnTo>
                    <a:pt x="386" y="550"/>
                  </a:lnTo>
                  <a:lnTo>
                    <a:pt x="432" y="532"/>
                  </a:lnTo>
                  <a:lnTo>
                    <a:pt x="472" y="506"/>
                  </a:lnTo>
                  <a:lnTo>
                    <a:pt x="506" y="472"/>
                  </a:lnTo>
                  <a:lnTo>
                    <a:pt x="532" y="432"/>
                  </a:lnTo>
                  <a:lnTo>
                    <a:pt x="548" y="386"/>
                  </a:lnTo>
                  <a:lnTo>
                    <a:pt x="554" y="337"/>
                  </a:lnTo>
                  <a:lnTo>
                    <a:pt x="548" y="285"/>
                  </a:lnTo>
                  <a:lnTo>
                    <a:pt x="532" y="239"/>
                  </a:lnTo>
                  <a:lnTo>
                    <a:pt x="506" y="199"/>
                  </a:lnTo>
                  <a:lnTo>
                    <a:pt x="472" y="165"/>
                  </a:lnTo>
                  <a:lnTo>
                    <a:pt x="432" y="139"/>
                  </a:lnTo>
                  <a:lnTo>
                    <a:pt x="386" y="123"/>
                  </a:lnTo>
                  <a:lnTo>
                    <a:pt x="335" y="117"/>
                  </a:lnTo>
                  <a:close/>
                  <a:moveTo>
                    <a:pt x="335" y="0"/>
                  </a:moveTo>
                  <a:lnTo>
                    <a:pt x="396" y="6"/>
                  </a:lnTo>
                  <a:lnTo>
                    <a:pt x="452" y="22"/>
                  </a:lnTo>
                  <a:lnTo>
                    <a:pt x="504" y="46"/>
                  </a:lnTo>
                  <a:lnTo>
                    <a:pt x="552" y="80"/>
                  </a:lnTo>
                  <a:lnTo>
                    <a:pt x="592" y="119"/>
                  </a:lnTo>
                  <a:lnTo>
                    <a:pt x="626" y="167"/>
                  </a:lnTo>
                  <a:lnTo>
                    <a:pt x="650" y="219"/>
                  </a:lnTo>
                  <a:lnTo>
                    <a:pt x="665" y="275"/>
                  </a:lnTo>
                  <a:lnTo>
                    <a:pt x="671" y="337"/>
                  </a:lnTo>
                  <a:lnTo>
                    <a:pt x="667" y="386"/>
                  </a:lnTo>
                  <a:lnTo>
                    <a:pt x="655" y="434"/>
                  </a:lnTo>
                  <a:lnTo>
                    <a:pt x="640" y="478"/>
                  </a:lnTo>
                  <a:lnTo>
                    <a:pt x="616" y="520"/>
                  </a:lnTo>
                  <a:lnTo>
                    <a:pt x="618" y="522"/>
                  </a:lnTo>
                  <a:lnTo>
                    <a:pt x="795" y="699"/>
                  </a:lnTo>
                  <a:lnTo>
                    <a:pt x="809" y="717"/>
                  </a:lnTo>
                  <a:lnTo>
                    <a:pt x="815" y="737"/>
                  </a:lnTo>
                  <a:lnTo>
                    <a:pt x="815" y="757"/>
                  </a:lnTo>
                  <a:lnTo>
                    <a:pt x="809" y="779"/>
                  </a:lnTo>
                  <a:lnTo>
                    <a:pt x="795" y="795"/>
                  </a:lnTo>
                  <a:lnTo>
                    <a:pt x="777" y="809"/>
                  </a:lnTo>
                  <a:lnTo>
                    <a:pt x="757" y="815"/>
                  </a:lnTo>
                  <a:lnTo>
                    <a:pt x="737" y="815"/>
                  </a:lnTo>
                  <a:lnTo>
                    <a:pt x="717" y="809"/>
                  </a:lnTo>
                  <a:lnTo>
                    <a:pt x="699" y="795"/>
                  </a:lnTo>
                  <a:lnTo>
                    <a:pt x="522" y="620"/>
                  </a:lnTo>
                  <a:lnTo>
                    <a:pt x="520" y="616"/>
                  </a:lnTo>
                  <a:lnTo>
                    <a:pt x="478" y="640"/>
                  </a:lnTo>
                  <a:lnTo>
                    <a:pt x="432" y="656"/>
                  </a:lnTo>
                  <a:lnTo>
                    <a:pt x="386" y="667"/>
                  </a:lnTo>
                  <a:lnTo>
                    <a:pt x="335" y="671"/>
                  </a:lnTo>
                  <a:lnTo>
                    <a:pt x="275" y="665"/>
                  </a:lnTo>
                  <a:lnTo>
                    <a:pt x="219" y="650"/>
                  </a:lnTo>
                  <a:lnTo>
                    <a:pt x="167" y="626"/>
                  </a:lnTo>
                  <a:lnTo>
                    <a:pt x="119" y="592"/>
                  </a:lnTo>
                  <a:lnTo>
                    <a:pt x="79" y="552"/>
                  </a:lnTo>
                  <a:lnTo>
                    <a:pt x="46" y="504"/>
                  </a:lnTo>
                  <a:lnTo>
                    <a:pt x="22" y="452"/>
                  </a:lnTo>
                  <a:lnTo>
                    <a:pt x="6" y="396"/>
                  </a:lnTo>
                  <a:lnTo>
                    <a:pt x="0" y="337"/>
                  </a:lnTo>
                  <a:lnTo>
                    <a:pt x="6" y="275"/>
                  </a:lnTo>
                  <a:lnTo>
                    <a:pt x="22" y="219"/>
                  </a:lnTo>
                  <a:lnTo>
                    <a:pt x="46" y="167"/>
                  </a:lnTo>
                  <a:lnTo>
                    <a:pt x="79" y="119"/>
                  </a:lnTo>
                  <a:lnTo>
                    <a:pt x="119" y="80"/>
                  </a:lnTo>
                  <a:lnTo>
                    <a:pt x="167" y="46"/>
                  </a:lnTo>
                  <a:lnTo>
                    <a:pt x="219" y="22"/>
                  </a:lnTo>
                  <a:lnTo>
                    <a:pt x="275" y="6"/>
                  </a:lnTo>
                  <a:lnTo>
                    <a:pt x="335"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41" name="Freeform 110"/>
            <p:cNvSpPr/>
            <p:nvPr/>
          </p:nvSpPr>
          <p:spPr bwMode="auto">
            <a:xfrm>
              <a:off x="5740401" y="1744663"/>
              <a:ext cx="936625" cy="233363"/>
            </a:xfrm>
            <a:custGeom>
              <a:avLst/>
              <a:gdLst>
                <a:gd name="T0" fmla="*/ 590 w 1180"/>
                <a:gd name="T1" fmla="*/ 0 h 295"/>
                <a:gd name="T2" fmla="*/ 678 w 1180"/>
                <a:gd name="T3" fmla="*/ 2 h 295"/>
                <a:gd name="T4" fmla="*/ 761 w 1180"/>
                <a:gd name="T5" fmla="*/ 6 h 295"/>
                <a:gd name="T6" fmla="*/ 839 w 1180"/>
                <a:gd name="T7" fmla="*/ 14 h 295"/>
                <a:gd name="T8" fmla="*/ 911 w 1180"/>
                <a:gd name="T9" fmla="*/ 24 h 295"/>
                <a:gd name="T10" fmla="*/ 979 w 1180"/>
                <a:gd name="T11" fmla="*/ 36 h 295"/>
                <a:gd name="T12" fmla="*/ 1036 w 1180"/>
                <a:gd name="T13" fmla="*/ 52 h 295"/>
                <a:gd name="T14" fmla="*/ 1086 w 1180"/>
                <a:gd name="T15" fmla="*/ 68 h 295"/>
                <a:gd name="T16" fmla="*/ 1126 w 1180"/>
                <a:gd name="T17" fmla="*/ 86 h 295"/>
                <a:gd name="T18" fmla="*/ 1156 w 1180"/>
                <a:gd name="T19" fmla="*/ 106 h 295"/>
                <a:gd name="T20" fmla="*/ 1174 w 1180"/>
                <a:gd name="T21" fmla="*/ 126 h 295"/>
                <a:gd name="T22" fmla="*/ 1180 w 1180"/>
                <a:gd name="T23" fmla="*/ 147 h 295"/>
                <a:gd name="T24" fmla="*/ 1174 w 1180"/>
                <a:gd name="T25" fmla="*/ 169 h 295"/>
                <a:gd name="T26" fmla="*/ 1156 w 1180"/>
                <a:gd name="T27" fmla="*/ 191 h 295"/>
                <a:gd name="T28" fmla="*/ 1126 w 1180"/>
                <a:gd name="T29" fmla="*/ 209 h 295"/>
                <a:gd name="T30" fmla="*/ 1086 w 1180"/>
                <a:gd name="T31" fmla="*/ 227 h 295"/>
                <a:gd name="T32" fmla="*/ 1036 w 1180"/>
                <a:gd name="T33" fmla="*/ 245 h 295"/>
                <a:gd name="T34" fmla="*/ 979 w 1180"/>
                <a:gd name="T35" fmla="*/ 259 h 295"/>
                <a:gd name="T36" fmla="*/ 911 w 1180"/>
                <a:gd name="T37" fmla="*/ 271 h 295"/>
                <a:gd name="T38" fmla="*/ 839 w 1180"/>
                <a:gd name="T39" fmla="*/ 281 h 295"/>
                <a:gd name="T40" fmla="*/ 761 w 1180"/>
                <a:gd name="T41" fmla="*/ 289 h 295"/>
                <a:gd name="T42" fmla="*/ 678 w 1180"/>
                <a:gd name="T43" fmla="*/ 293 h 295"/>
                <a:gd name="T44" fmla="*/ 590 w 1180"/>
                <a:gd name="T45" fmla="*/ 295 h 295"/>
                <a:gd name="T46" fmla="*/ 502 w 1180"/>
                <a:gd name="T47" fmla="*/ 293 h 295"/>
                <a:gd name="T48" fmla="*/ 418 w 1180"/>
                <a:gd name="T49" fmla="*/ 289 h 295"/>
                <a:gd name="T50" fmla="*/ 341 w 1180"/>
                <a:gd name="T51" fmla="*/ 281 h 295"/>
                <a:gd name="T52" fmla="*/ 269 w 1180"/>
                <a:gd name="T53" fmla="*/ 271 h 295"/>
                <a:gd name="T54" fmla="*/ 203 w 1180"/>
                <a:gd name="T55" fmla="*/ 259 h 295"/>
                <a:gd name="T56" fmla="*/ 143 w 1180"/>
                <a:gd name="T57" fmla="*/ 245 h 295"/>
                <a:gd name="T58" fmla="*/ 94 w 1180"/>
                <a:gd name="T59" fmla="*/ 227 h 295"/>
                <a:gd name="T60" fmla="*/ 54 w 1180"/>
                <a:gd name="T61" fmla="*/ 209 h 295"/>
                <a:gd name="T62" fmla="*/ 24 w 1180"/>
                <a:gd name="T63" fmla="*/ 191 h 295"/>
                <a:gd name="T64" fmla="*/ 6 w 1180"/>
                <a:gd name="T65" fmla="*/ 169 h 295"/>
                <a:gd name="T66" fmla="*/ 0 w 1180"/>
                <a:gd name="T67" fmla="*/ 147 h 295"/>
                <a:gd name="T68" fmla="*/ 6 w 1180"/>
                <a:gd name="T69" fmla="*/ 126 h 295"/>
                <a:gd name="T70" fmla="*/ 24 w 1180"/>
                <a:gd name="T71" fmla="*/ 106 h 295"/>
                <a:gd name="T72" fmla="*/ 54 w 1180"/>
                <a:gd name="T73" fmla="*/ 86 h 295"/>
                <a:gd name="T74" fmla="*/ 94 w 1180"/>
                <a:gd name="T75" fmla="*/ 68 h 295"/>
                <a:gd name="T76" fmla="*/ 143 w 1180"/>
                <a:gd name="T77" fmla="*/ 52 h 295"/>
                <a:gd name="T78" fmla="*/ 203 w 1180"/>
                <a:gd name="T79" fmla="*/ 36 h 295"/>
                <a:gd name="T80" fmla="*/ 269 w 1180"/>
                <a:gd name="T81" fmla="*/ 24 h 295"/>
                <a:gd name="T82" fmla="*/ 341 w 1180"/>
                <a:gd name="T83" fmla="*/ 14 h 295"/>
                <a:gd name="T84" fmla="*/ 418 w 1180"/>
                <a:gd name="T85" fmla="*/ 6 h 295"/>
                <a:gd name="T86" fmla="*/ 502 w 1180"/>
                <a:gd name="T87" fmla="*/ 2 h 295"/>
                <a:gd name="T88" fmla="*/ 590 w 1180"/>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0" h="295">
                  <a:moveTo>
                    <a:pt x="590" y="0"/>
                  </a:moveTo>
                  <a:lnTo>
                    <a:pt x="678" y="2"/>
                  </a:lnTo>
                  <a:lnTo>
                    <a:pt x="761" y="6"/>
                  </a:lnTo>
                  <a:lnTo>
                    <a:pt x="839" y="14"/>
                  </a:lnTo>
                  <a:lnTo>
                    <a:pt x="911" y="24"/>
                  </a:lnTo>
                  <a:lnTo>
                    <a:pt x="979" y="36"/>
                  </a:lnTo>
                  <a:lnTo>
                    <a:pt x="1036" y="52"/>
                  </a:lnTo>
                  <a:lnTo>
                    <a:pt x="1086" y="68"/>
                  </a:lnTo>
                  <a:lnTo>
                    <a:pt x="1126" y="86"/>
                  </a:lnTo>
                  <a:lnTo>
                    <a:pt x="1156" y="106"/>
                  </a:lnTo>
                  <a:lnTo>
                    <a:pt x="1174" y="126"/>
                  </a:lnTo>
                  <a:lnTo>
                    <a:pt x="1180" y="147"/>
                  </a:lnTo>
                  <a:lnTo>
                    <a:pt x="1174" y="169"/>
                  </a:lnTo>
                  <a:lnTo>
                    <a:pt x="1156" y="191"/>
                  </a:lnTo>
                  <a:lnTo>
                    <a:pt x="1126" y="209"/>
                  </a:lnTo>
                  <a:lnTo>
                    <a:pt x="1086" y="227"/>
                  </a:lnTo>
                  <a:lnTo>
                    <a:pt x="1036" y="245"/>
                  </a:lnTo>
                  <a:lnTo>
                    <a:pt x="979" y="259"/>
                  </a:lnTo>
                  <a:lnTo>
                    <a:pt x="911" y="271"/>
                  </a:lnTo>
                  <a:lnTo>
                    <a:pt x="839" y="281"/>
                  </a:lnTo>
                  <a:lnTo>
                    <a:pt x="761" y="289"/>
                  </a:lnTo>
                  <a:lnTo>
                    <a:pt x="678" y="293"/>
                  </a:lnTo>
                  <a:lnTo>
                    <a:pt x="590" y="295"/>
                  </a:lnTo>
                  <a:lnTo>
                    <a:pt x="502" y="293"/>
                  </a:lnTo>
                  <a:lnTo>
                    <a:pt x="418" y="289"/>
                  </a:lnTo>
                  <a:lnTo>
                    <a:pt x="341" y="281"/>
                  </a:lnTo>
                  <a:lnTo>
                    <a:pt x="269" y="271"/>
                  </a:lnTo>
                  <a:lnTo>
                    <a:pt x="203" y="259"/>
                  </a:lnTo>
                  <a:lnTo>
                    <a:pt x="143" y="245"/>
                  </a:lnTo>
                  <a:lnTo>
                    <a:pt x="94" y="227"/>
                  </a:lnTo>
                  <a:lnTo>
                    <a:pt x="54" y="209"/>
                  </a:lnTo>
                  <a:lnTo>
                    <a:pt x="24" y="191"/>
                  </a:lnTo>
                  <a:lnTo>
                    <a:pt x="6" y="169"/>
                  </a:lnTo>
                  <a:lnTo>
                    <a:pt x="0" y="147"/>
                  </a:lnTo>
                  <a:lnTo>
                    <a:pt x="6" y="126"/>
                  </a:lnTo>
                  <a:lnTo>
                    <a:pt x="24" y="106"/>
                  </a:lnTo>
                  <a:lnTo>
                    <a:pt x="54" y="86"/>
                  </a:lnTo>
                  <a:lnTo>
                    <a:pt x="94" y="68"/>
                  </a:lnTo>
                  <a:lnTo>
                    <a:pt x="143" y="52"/>
                  </a:lnTo>
                  <a:lnTo>
                    <a:pt x="203" y="36"/>
                  </a:lnTo>
                  <a:lnTo>
                    <a:pt x="269" y="24"/>
                  </a:lnTo>
                  <a:lnTo>
                    <a:pt x="341" y="14"/>
                  </a:lnTo>
                  <a:lnTo>
                    <a:pt x="418" y="6"/>
                  </a:lnTo>
                  <a:lnTo>
                    <a:pt x="502" y="2"/>
                  </a:lnTo>
                  <a:lnTo>
                    <a:pt x="59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42" name="Freeform 111"/>
            <p:cNvSpPr/>
            <p:nvPr/>
          </p:nvSpPr>
          <p:spPr bwMode="auto">
            <a:xfrm>
              <a:off x="5740401" y="1941513"/>
              <a:ext cx="936625" cy="350838"/>
            </a:xfrm>
            <a:custGeom>
              <a:avLst/>
              <a:gdLst>
                <a:gd name="T0" fmla="*/ 0 w 1180"/>
                <a:gd name="T1" fmla="*/ 0 h 443"/>
                <a:gd name="T2" fmla="*/ 6 w 1180"/>
                <a:gd name="T3" fmla="*/ 20 h 443"/>
                <a:gd name="T4" fmla="*/ 24 w 1180"/>
                <a:gd name="T5" fmla="*/ 40 h 443"/>
                <a:gd name="T6" fmla="*/ 54 w 1180"/>
                <a:gd name="T7" fmla="*/ 60 h 443"/>
                <a:gd name="T8" fmla="*/ 96 w 1180"/>
                <a:gd name="T9" fmla="*/ 78 h 443"/>
                <a:gd name="T10" fmla="*/ 145 w 1180"/>
                <a:gd name="T11" fmla="*/ 96 h 443"/>
                <a:gd name="T12" fmla="*/ 203 w 1180"/>
                <a:gd name="T13" fmla="*/ 110 h 443"/>
                <a:gd name="T14" fmla="*/ 269 w 1180"/>
                <a:gd name="T15" fmla="*/ 122 h 443"/>
                <a:gd name="T16" fmla="*/ 341 w 1180"/>
                <a:gd name="T17" fmla="*/ 134 h 443"/>
                <a:gd name="T18" fmla="*/ 420 w 1180"/>
                <a:gd name="T19" fmla="*/ 140 h 443"/>
                <a:gd name="T20" fmla="*/ 502 w 1180"/>
                <a:gd name="T21" fmla="*/ 146 h 443"/>
                <a:gd name="T22" fmla="*/ 590 w 1180"/>
                <a:gd name="T23" fmla="*/ 148 h 443"/>
                <a:gd name="T24" fmla="*/ 678 w 1180"/>
                <a:gd name="T25" fmla="*/ 146 h 443"/>
                <a:gd name="T26" fmla="*/ 759 w 1180"/>
                <a:gd name="T27" fmla="*/ 140 h 443"/>
                <a:gd name="T28" fmla="*/ 839 w 1180"/>
                <a:gd name="T29" fmla="*/ 134 h 443"/>
                <a:gd name="T30" fmla="*/ 911 w 1180"/>
                <a:gd name="T31" fmla="*/ 122 h 443"/>
                <a:gd name="T32" fmla="*/ 977 w 1180"/>
                <a:gd name="T33" fmla="*/ 110 h 443"/>
                <a:gd name="T34" fmla="*/ 1036 w 1180"/>
                <a:gd name="T35" fmla="*/ 96 h 443"/>
                <a:gd name="T36" fmla="*/ 1086 w 1180"/>
                <a:gd name="T37" fmla="*/ 78 h 443"/>
                <a:gd name="T38" fmla="*/ 1126 w 1180"/>
                <a:gd name="T39" fmla="*/ 60 h 443"/>
                <a:gd name="T40" fmla="*/ 1156 w 1180"/>
                <a:gd name="T41" fmla="*/ 40 h 443"/>
                <a:gd name="T42" fmla="*/ 1174 w 1180"/>
                <a:gd name="T43" fmla="*/ 20 h 443"/>
                <a:gd name="T44" fmla="*/ 1180 w 1180"/>
                <a:gd name="T45" fmla="*/ 0 h 443"/>
                <a:gd name="T46" fmla="*/ 1180 w 1180"/>
                <a:gd name="T47" fmla="*/ 295 h 443"/>
                <a:gd name="T48" fmla="*/ 1174 w 1180"/>
                <a:gd name="T49" fmla="*/ 315 h 443"/>
                <a:gd name="T50" fmla="*/ 1156 w 1180"/>
                <a:gd name="T51" fmla="*/ 337 h 443"/>
                <a:gd name="T52" fmla="*/ 1126 w 1180"/>
                <a:gd name="T53" fmla="*/ 355 h 443"/>
                <a:gd name="T54" fmla="*/ 1086 w 1180"/>
                <a:gd name="T55" fmla="*/ 373 h 443"/>
                <a:gd name="T56" fmla="*/ 1036 w 1180"/>
                <a:gd name="T57" fmla="*/ 391 h 443"/>
                <a:gd name="T58" fmla="*/ 977 w 1180"/>
                <a:gd name="T59" fmla="*/ 405 h 443"/>
                <a:gd name="T60" fmla="*/ 911 w 1180"/>
                <a:gd name="T61" fmla="*/ 419 h 443"/>
                <a:gd name="T62" fmla="*/ 839 w 1180"/>
                <a:gd name="T63" fmla="*/ 429 h 443"/>
                <a:gd name="T64" fmla="*/ 759 w 1180"/>
                <a:gd name="T65" fmla="*/ 437 h 443"/>
                <a:gd name="T66" fmla="*/ 678 w 1180"/>
                <a:gd name="T67" fmla="*/ 441 h 443"/>
                <a:gd name="T68" fmla="*/ 590 w 1180"/>
                <a:gd name="T69" fmla="*/ 443 h 443"/>
                <a:gd name="T70" fmla="*/ 502 w 1180"/>
                <a:gd name="T71" fmla="*/ 441 h 443"/>
                <a:gd name="T72" fmla="*/ 420 w 1180"/>
                <a:gd name="T73" fmla="*/ 437 h 443"/>
                <a:gd name="T74" fmla="*/ 341 w 1180"/>
                <a:gd name="T75" fmla="*/ 429 h 443"/>
                <a:gd name="T76" fmla="*/ 269 w 1180"/>
                <a:gd name="T77" fmla="*/ 419 h 443"/>
                <a:gd name="T78" fmla="*/ 203 w 1180"/>
                <a:gd name="T79" fmla="*/ 405 h 443"/>
                <a:gd name="T80" fmla="*/ 145 w 1180"/>
                <a:gd name="T81" fmla="*/ 391 h 443"/>
                <a:gd name="T82" fmla="*/ 96 w 1180"/>
                <a:gd name="T83" fmla="*/ 373 h 443"/>
                <a:gd name="T84" fmla="*/ 54 w 1180"/>
                <a:gd name="T85" fmla="*/ 355 h 443"/>
                <a:gd name="T86" fmla="*/ 24 w 1180"/>
                <a:gd name="T87" fmla="*/ 337 h 443"/>
                <a:gd name="T88" fmla="*/ 6 w 1180"/>
                <a:gd name="T89" fmla="*/ 315 h 443"/>
                <a:gd name="T90" fmla="*/ 0 w 1180"/>
                <a:gd name="T91" fmla="*/ 295 h 443"/>
                <a:gd name="T92" fmla="*/ 0 w 1180"/>
                <a:gd name="T9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0" h="443">
                  <a:moveTo>
                    <a:pt x="0" y="0"/>
                  </a:moveTo>
                  <a:lnTo>
                    <a:pt x="6" y="20"/>
                  </a:lnTo>
                  <a:lnTo>
                    <a:pt x="24" y="40"/>
                  </a:lnTo>
                  <a:lnTo>
                    <a:pt x="54" y="60"/>
                  </a:lnTo>
                  <a:lnTo>
                    <a:pt x="96" y="78"/>
                  </a:lnTo>
                  <a:lnTo>
                    <a:pt x="145" y="96"/>
                  </a:lnTo>
                  <a:lnTo>
                    <a:pt x="203" y="110"/>
                  </a:lnTo>
                  <a:lnTo>
                    <a:pt x="269" y="122"/>
                  </a:lnTo>
                  <a:lnTo>
                    <a:pt x="341" y="134"/>
                  </a:lnTo>
                  <a:lnTo>
                    <a:pt x="420" y="140"/>
                  </a:lnTo>
                  <a:lnTo>
                    <a:pt x="502" y="146"/>
                  </a:lnTo>
                  <a:lnTo>
                    <a:pt x="590" y="148"/>
                  </a:lnTo>
                  <a:lnTo>
                    <a:pt x="678" y="146"/>
                  </a:lnTo>
                  <a:lnTo>
                    <a:pt x="759" y="140"/>
                  </a:lnTo>
                  <a:lnTo>
                    <a:pt x="839" y="134"/>
                  </a:lnTo>
                  <a:lnTo>
                    <a:pt x="911" y="122"/>
                  </a:lnTo>
                  <a:lnTo>
                    <a:pt x="977" y="110"/>
                  </a:lnTo>
                  <a:lnTo>
                    <a:pt x="1036" y="96"/>
                  </a:lnTo>
                  <a:lnTo>
                    <a:pt x="1086" y="78"/>
                  </a:lnTo>
                  <a:lnTo>
                    <a:pt x="1126" y="60"/>
                  </a:lnTo>
                  <a:lnTo>
                    <a:pt x="1156" y="40"/>
                  </a:lnTo>
                  <a:lnTo>
                    <a:pt x="1174" y="20"/>
                  </a:lnTo>
                  <a:lnTo>
                    <a:pt x="1180" y="0"/>
                  </a:lnTo>
                  <a:lnTo>
                    <a:pt x="1180" y="295"/>
                  </a:lnTo>
                  <a:lnTo>
                    <a:pt x="1174" y="315"/>
                  </a:lnTo>
                  <a:lnTo>
                    <a:pt x="1156" y="337"/>
                  </a:lnTo>
                  <a:lnTo>
                    <a:pt x="1126" y="355"/>
                  </a:lnTo>
                  <a:lnTo>
                    <a:pt x="1086" y="373"/>
                  </a:lnTo>
                  <a:lnTo>
                    <a:pt x="1036" y="391"/>
                  </a:lnTo>
                  <a:lnTo>
                    <a:pt x="977" y="405"/>
                  </a:lnTo>
                  <a:lnTo>
                    <a:pt x="911" y="419"/>
                  </a:lnTo>
                  <a:lnTo>
                    <a:pt x="839" y="429"/>
                  </a:lnTo>
                  <a:lnTo>
                    <a:pt x="759" y="437"/>
                  </a:lnTo>
                  <a:lnTo>
                    <a:pt x="678" y="441"/>
                  </a:lnTo>
                  <a:lnTo>
                    <a:pt x="590" y="443"/>
                  </a:lnTo>
                  <a:lnTo>
                    <a:pt x="502" y="441"/>
                  </a:lnTo>
                  <a:lnTo>
                    <a:pt x="420" y="437"/>
                  </a:lnTo>
                  <a:lnTo>
                    <a:pt x="341" y="429"/>
                  </a:lnTo>
                  <a:lnTo>
                    <a:pt x="269" y="419"/>
                  </a:lnTo>
                  <a:lnTo>
                    <a:pt x="203" y="405"/>
                  </a:lnTo>
                  <a:lnTo>
                    <a:pt x="145" y="391"/>
                  </a:lnTo>
                  <a:lnTo>
                    <a:pt x="96" y="373"/>
                  </a:lnTo>
                  <a:lnTo>
                    <a:pt x="54" y="355"/>
                  </a:lnTo>
                  <a:lnTo>
                    <a:pt x="24" y="337"/>
                  </a:lnTo>
                  <a:lnTo>
                    <a:pt x="6" y="315"/>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43" name="Freeform 112"/>
            <p:cNvSpPr/>
            <p:nvPr/>
          </p:nvSpPr>
          <p:spPr bwMode="auto">
            <a:xfrm>
              <a:off x="5740401" y="2252663"/>
              <a:ext cx="936625" cy="350838"/>
            </a:xfrm>
            <a:custGeom>
              <a:avLst/>
              <a:gdLst>
                <a:gd name="T0" fmla="*/ 0 w 1180"/>
                <a:gd name="T1" fmla="*/ 0 h 442"/>
                <a:gd name="T2" fmla="*/ 6 w 1180"/>
                <a:gd name="T3" fmla="*/ 22 h 442"/>
                <a:gd name="T4" fmla="*/ 24 w 1180"/>
                <a:gd name="T5" fmla="*/ 42 h 442"/>
                <a:gd name="T6" fmla="*/ 54 w 1180"/>
                <a:gd name="T7" fmla="*/ 61 h 442"/>
                <a:gd name="T8" fmla="*/ 96 w 1180"/>
                <a:gd name="T9" fmla="*/ 79 h 442"/>
                <a:gd name="T10" fmla="*/ 145 w 1180"/>
                <a:gd name="T11" fmla="*/ 95 h 442"/>
                <a:gd name="T12" fmla="*/ 203 w 1180"/>
                <a:gd name="T13" fmla="*/ 111 h 442"/>
                <a:gd name="T14" fmla="*/ 269 w 1180"/>
                <a:gd name="T15" fmla="*/ 123 h 442"/>
                <a:gd name="T16" fmla="*/ 341 w 1180"/>
                <a:gd name="T17" fmla="*/ 133 h 442"/>
                <a:gd name="T18" fmla="*/ 420 w 1180"/>
                <a:gd name="T19" fmla="*/ 141 h 442"/>
                <a:gd name="T20" fmla="*/ 502 w 1180"/>
                <a:gd name="T21" fmla="*/ 145 h 442"/>
                <a:gd name="T22" fmla="*/ 590 w 1180"/>
                <a:gd name="T23" fmla="*/ 147 h 442"/>
                <a:gd name="T24" fmla="*/ 678 w 1180"/>
                <a:gd name="T25" fmla="*/ 145 h 442"/>
                <a:gd name="T26" fmla="*/ 759 w 1180"/>
                <a:gd name="T27" fmla="*/ 141 h 442"/>
                <a:gd name="T28" fmla="*/ 839 w 1180"/>
                <a:gd name="T29" fmla="*/ 133 h 442"/>
                <a:gd name="T30" fmla="*/ 911 w 1180"/>
                <a:gd name="T31" fmla="*/ 123 h 442"/>
                <a:gd name="T32" fmla="*/ 977 w 1180"/>
                <a:gd name="T33" fmla="*/ 111 h 442"/>
                <a:gd name="T34" fmla="*/ 1036 w 1180"/>
                <a:gd name="T35" fmla="*/ 95 h 442"/>
                <a:gd name="T36" fmla="*/ 1086 w 1180"/>
                <a:gd name="T37" fmla="*/ 79 h 442"/>
                <a:gd name="T38" fmla="*/ 1126 w 1180"/>
                <a:gd name="T39" fmla="*/ 61 h 442"/>
                <a:gd name="T40" fmla="*/ 1156 w 1180"/>
                <a:gd name="T41" fmla="*/ 42 h 442"/>
                <a:gd name="T42" fmla="*/ 1174 w 1180"/>
                <a:gd name="T43" fmla="*/ 22 h 442"/>
                <a:gd name="T44" fmla="*/ 1180 w 1180"/>
                <a:gd name="T45" fmla="*/ 0 h 442"/>
                <a:gd name="T46" fmla="*/ 1180 w 1180"/>
                <a:gd name="T47" fmla="*/ 229 h 442"/>
                <a:gd name="T48" fmla="*/ 1136 w 1180"/>
                <a:gd name="T49" fmla="*/ 207 h 442"/>
                <a:gd name="T50" fmla="*/ 1086 w 1180"/>
                <a:gd name="T51" fmla="*/ 189 h 442"/>
                <a:gd name="T52" fmla="*/ 1034 w 1180"/>
                <a:gd name="T53" fmla="*/ 179 h 442"/>
                <a:gd name="T54" fmla="*/ 981 w 1180"/>
                <a:gd name="T55" fmla="*/ 175 h 442"/>
                <a:gd name="T56" fmla="*/ 917 w 1180"/>
                <a:gd name="T57" fmla="*/ 181 h 442"/>
                <a:gd name="T58" fmla="*/ 857 w 1180"/>
                <a:gd name="T59" fmla="*/ 195 h 442"/>
                <a:gd name="T60" fmla="*/ 799 w 1180"/>
                <a:gd name="T61" fmla="*/ 219 h 442"/>
                <a:gd name="T62" fmla="*/ 747 w 1180"/>
                <a:gd name="T63" fmla="*/ 251 h 442"/>
                <a:gd name="T64" fmla="*/ 701 w 1180"/>
                <a:gd name="T65" fmla="*/ 291 h 442"/>
                <a:gd name="T66" fmla="*/ 662 w 1180"/>
                <a:gd name="T67" fmla="*/ 335 h 442"/>
                <a:gd name="T68" fmla="*/ 630 w 1180"/>
                <a:gd name="T69" fmla="*/ 386 h 442"/>
                <a:gd name="T70" fmla="*/ 604 w 1180"/>
                <a:gd name="T71" fmla="*/ 442 h 442"/>
                <a:gd name="T72" fmla="*/ 590 w 1180"/>
                <a:gd name="T73" fmla="*/ 442 h 442"/>
                <a:gd name="T74" fmla="*/ 502 w 1180"/>
                <a:gd name="T75" fmla="*/ 442 h 442"/>
                <a:gd name="T76" fmla="*/ 420 w 1180"/>
                <a:gd name="T77" fmla="*/ 436 h 442"/>
                <a:gd name="T78" fmla="*/ 341 w 1180"/>
                <a:gd name="T79" fmla="*/ 428 h 442"/>
                <a:gd name="T80" fmla="*/ 269 w 1180"/>
                <a:gd name="T81" fmla="*/ 418 h 442"/>
                <a:gd name="T82" fmla="*/ 203 w 1180"/>
                <a:gd name="T83" fmla="*/ 406 h 442"/>
                <a:gd name="T84" fmla="*/ 145 w 1180"/>
                <a:gd name="T85" fmla="*/ 390 h 442"/>
                <a:gd name="T86" fmla="*/ 96 w 1180"/>
                <a:gd name="T87" fmla="*/ 374 h 442"/>
                <a:gd name="T88" fmla="*/ 54 w 1180"/>
                <a:gd name="T89" fmla="*/ 356 h 442"/>
                <a:gd name="T90" fmla="*/ 24 w 1180"/>
                <a:gd name="T91" fmla="*/ 336 h 442"/>
                <a:gd name="T92" fmla="*/ 6 w 1180"/>
                <a:gd name="T93" fmla="*/ 317 h 442"/>
                <a:gd name="T94" fmla="*/ 0 w 1180"/>
                <a:gd name="T95" fmla="*/ 295 h 442"/>
                <a:gd name="T96" fmla="*/ 0 w 1180"/>
                <a:gd name="T97"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0" h="442">
                  <a:moveTo>
                    <a:pt x="0" y="0"/>
                  </a:moveTo>
                  <a:lnTo>
                    <a:pt x="6" y="22"/>
                  </a:lnTo>
                  <a:lnTo>
                    <a:pt x="24" y="42"/>
                  </a:lnTo>
                  <a:lnTo>
                    <a:pt x="54" y="61"/>
                  </a:lnTo>
                  <a:lnTo>
                    <a:pt x="96" y="79"/>
                  </a:lnTo>
                  <a:lnTo>
                    <a:pt x="145" y="95"/>
                  </a:lnTo>
                  <a:lnTo>
                    <a:pt x="203" y="111"/>
                  </a:lnTo>
                  <a:lnTo>
                    <a:pt x="269" y="123"/>
                  </a:lnTo>
                  <a:lnTo>
                    <a:pt x="341" y="133"/>
                  </a:lnTo>
                  <a:lnTo>
                    <a:pt x="420" y="141"/>
                  </a:lnTo>
                  <a:lnTo>
                    <a:pt x="502" y="145"/>
                  </a:lnTo>
                  <a:lnTo>
                    <a:pt x="590" y="147"/>
                  </a:lnTo>
                  <a:lnTo>
                    <a:pt x="678" y="145"/>
                  </a:lnTo>
                  <a:lnTo>
                    <a:pt x="759" y="141"/>
                  </a:lnTo>
                  <a:lnTo>
                    <a:pt x="839" y="133"/>
                  </a:lnTo>
                  <a:lnTo>
                    <a:pt x="911" y="123"/>
                  </a:lnTo>
                  <a:lnTo>
                    <a:pt x="977" y="111"/>
                  </a:lnTo>
                  <a:lnTo>
                    <a:pt x="1036" y="95"/>
                  </a:lnTo>
                  <a:lnTo>
                    <a:pt x="1086" y="79"/>
                  </a:lnTo>
                  <a:lnTo>
                    <a:pt x="1126" y="61"/>
                  </a:lnTo>
                  <a:lnTo>
                    <a:pt x="1156" y="42"/>
                  </a:lnTo>
                  <a:lnTo>
                    <a:pt x="1174" y="22"/>
                  </a:lnTo>
                  <a:lnTo>
                    <a:pt x="1180" y="0"/>
                  </a:lnTo>
                  <a:lnTo>
                    <a:pt x="1180" y="229"/>
                  </a:lnTo>
                  <a:lnTo>
                    <a:pt x="1136" y="207"/>
                  </a:lnTo>
                  <a:lnTo>
                    <a:pt x="1086" y="189"/>
                  </a:lnTo>
                  <a:lnTo>
                    <a:pt x="1034" y="179"/>
                  </a:lnTo>
                  <a:lnTo>
                    <a:pt x="981" y="175"/>
                  </a:lnTo>
                  <a:lnTo>
                    <a:pt x="917" y="181"/>
                  </a:lnTo>
                  <a:lnTo>
                    <a:pt x="857" y="195"/>
                  </a:lnTo>
                  <a:lnTo>
                    <a:pt x="799" y="219"/>
                  </a:lnTo>
                  <a:lnTo>
                    <a:pt x="747" y="251"/>
                  </a:lnTo>
                  <a:lnTo>
                    <a:pt x="701" y="291"/>
                  </a:lnTo>
                  <a:lnTo>
                    <a:pt x="662" y="335"/>
                  </a:lnTo>
                  <a:lnTo>
                    <a:pt x="630" y="386"/>
                  </a:lnTo>
                  <a:lnTo>
                    <a:pt x="604" y="442"/>
                  </a:lnTo>
                  <a:lnTo>
                    <a:pt x="590" y="442"/>
                  </a:lnTo>
                  <a:lnTo>
                    <a:pt x="502" y="442"/>
                  </a:lnTo>
                  <a:lnTo>
                    <a:pt x="420" y="436"/>
                  </a:lnTo>
                  <a:lnTo>
                    <a:pt x="341" y="428"/>
                  </a:lnTo>
                  <a:lnTo>
                    <a:pt x="269" y="418"/>
                  </a:lnTo>
                  <a:lnTo>
                    <a:pt x="203" y="406"/>
                  </a:lnTo>
                  <a:lnTo>
                    <a:pt x="145" y="390"/>
                  </a:lnTo>
                  <a:lnTo>
                    <a:pt x="96" y="374"/>
                  </a:lnTo>
                  <a:lnTo>
                    <a:pt x="54" y="356"/>
                  </a:lnTo>
                  <a:lnTo>
                    <a:pt x="24" y="336"/>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044" name="Freeform 113"/>
            <p:cNvSpPr/>
            <p:nvPr/>
          </p:nvSpPr>
          <p:spPr bwMode="auto">
            <a:xfrm>
              <a:off x="5740401" y="2565400"/>
              <a:ext cx="538163" cy="350838"/>
            </a:xfrm>
            <a:custGeom>
              <a:avLst/>
              <a:gdLst>
                <a:gd name="T0" fmla="*/ 0 w 678"/>
                <a:gd name="T1" fmla="*/ 0 h 443"/>
                <a:gd name="T2" fmla="*/ 6 w 678"/>
                <a:gd name="T3" fmla="*/ 20 h 443"/>
                <a:gd name="T4" fmla="*/ 24 w 678"/>
                <a:gd name="T5" fmla="*/ 40 h 443"/>
                <a:gd name="T6" fmla="*/ 54 w 678"/>
                <a:gd name="T7" fmla="*/ 60 h 443"/>
                <a:gd name="T8" fmla="*/ 94 w 678"/>
                <a:gd name="T9" fmla="*/ 78 h 443"/>
                <a:gd name="T10" fmla="*/ 143 w 678"/>
                <a:gd name="T11" fmla="*/ 94 h 443"/>
                <a:gd name="T12" fmla="*/ 201 w 678"/>
                <a:gd name="T13" fmla="*/ 110 h 443"/>
                <a:gd name="T14" fmla="*/ 265 w 678"/>
                <a:gd name="T15" fmla="*/ 122 h 443"/>
                <a:gd name="T16" fmla="*/ 337 w 678"/>
                <a:gd name="T17" fmla="*/ 132 h 443"/>
                <a:gd name="T18" fmla="*/ 414 w 678"/>
                <a:gd name="T19" fmla="*/ 140 h 443"/>
                <a:gd name="T20" fmla="*/ 496 w 678"/>
                <a:gd name="T21" fmla="*/ 146 h 443"/>
                <a:gd name="T22" fmla="*/ 584 w 678"/>
                <a:gd name="T23" fmla="*/ 148 h 443"/>
                <a:gd name="T24" fmla="*/ 582 w 678"/>
                <a:gd name="T25" fmla="*/ 182 h 443"/>
                <a:gd name="T26" fmla="*/ 586 w 678"/>
                <a:gd name="T27" fmla="*/ 239 h 443"/>
                <a:gd name="T28" fmla="*/ 598 w 678"/>
                <a:gd name="T29" fmla="*/ 295 h 443"/>
                <a:gd name="T30" fmla="*/ 618 w 678"/>
                <a:gd name="T31" fmla="*/ 347 h 443"/>
                <a:gd name="T32" fmla="*/ 646 w 678"/>
                <a:gd name="T33" fmla="*/ 397 h 443"/>
                <a:gd name="T34" fmla="*/ 678 w 678"/>
                <a:gd name="T35" fmla="*/ 441 h 443"/>
                <a:gd name="T36" fmla="*/ 590 w 678"/>
                <a:gd name="T37" fmla="*/ 443 h 443"/>
                <a:gd name="T38" fmla="*/ 502 w 678"/>
                <a:gd name="T39" fmla="*/ 441 h 443"/>
                <a:gd name="T40" fmla="*/ 420 w 678"/>
                <a:gd name="T41" fmla="*/ 437 h 443"/>
                <a:gd name="T42" fmla="*/ 341 w 678"/>
                <a:gd name="T43" fmla="*/ 429 h 443"/>
                <a:gd name="T44" fmla="*/ 269 w 678"/>
                <a:gd name="T45" fmla="*/ 419 h 443"/>
                <a:gd name="T46" fmla="*/ 203 w 678"/>
                <a:gd name="T47" fmla="*/ 405 h 443"/>
                <a:gd name="T48" fmla="*/ 145 w 678"/>
                <a:gd name="T49" fmla="*/ 391 h 443"/>
                <a:gd name="T50" fmla="*/ 96 w 678"/>
                <a:gd name="T51" fmla="*/ 375 h 443"/>
                <a:gd name="T52" fmla="*/ 54 w 678"/>
                <a:gd name="T53" fmla="*/ 357 h 443"/>
                <a:gd name="T54" fmla="*/ 24 w 678"/>
                <a:gd name="T55" fmla="*/ 337 h 443"/>
                <a:gd name="T56" fmla="*/ 6 w 678"/>
                <a:gd name="T57" fmla="*/ 317 h 443"/>
                <a:gd name="T58" fmla="*/ 0 w 678"/>
                <a:gd name="T59" fmla="*/ 295 h 443"/>
                <a:gd name="T60" fmla="*/ 0 w 678"/>
                <a:gd name="T6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8" h="443">
                  <a:moveTo>
                    <a:pt x="0" y="0"/>
                  </a:moveTo>
                  <a:lnTo>
                    <a:pt x="6" y="20"/>
                  </a:lnTo>
                  <a:lnTo>
                    <a:pt x="24" y="40"/>
                  </a:lnTo>
                  <a:lnTo>
                    <a:pt x="54" y="60"/>
                  </a:lnTo>
                  <a:lnTo>
                    <a:pt x="94" y="78"/>
                  </a:lnTo>
                  <a:lnTo>
                    <a:pt x="143" y="94"/>
                  </a:lnTo>
                  <a:lnTo>
                    <a:pt x="201" y="110"/>
                  </a:lnTo>
                  <a:lnTo>
                    <a:pt x="265" y="122"/>
                  </a:lnTo>
                  <a:lnTo>
                    <a:pt x="337" y="132"/>
                  </a:lnTo>
                  <a:lnTo>
                    <a:pt x="414" y="140"/>
                  </a:lnTo>
                  <a:lnTo>
                    <a:pt x="496" y="146"/>
                  </a:lnTo>
                  <a:lnTo>
                    <a:pt x="584" y="148"/>
                  </a:lnTo>
                  <a:lnTo>
                    <a:pt x="582" y="182"/>
                  </a:lnTo>
                  <a:lnTo>
                    <a:pt x="586" y="239"/>
                  </a:lnTo>
                  <a:lnTo>
                    <a:pt x="598" y="295"/>
                  </a:lnTo>
                  <a:lnTo>
                    <a:pt x="618" y="347"/>
                  </a:lnTo>
                  <a:lnTo>
                    <a:pt x="646" y="397"/>
                  </a:lnTo>
                  <a:lnTo>
                    <a:pt x="678" y="441"/>
                  </a:lnTo>
                  <a:lnTo>
                    <a:pt x="590" y="443"/>
                  </a:lnTo>
                  <a:lnTo>
                    <a:pt x="502" y="441"/>
                  </a:lnTo>
                  <a:lnTo>
                    <a:pt x="420" y="437"/>
                  </a:lnTo>
                  <a:lnTo>
                    <a:pt x="341" y="429"/>
                  </a:lnTo>
                  <a:lnTo>
                    <a:pt x="269" y="419"/>
                  </a:lnTo>
                  <a:lnTo>
                    <a:pt x="203" y="405"/>
                  </a:lnTo>
                  <a:lnTo>
                    <a:pt x="145" y="391"/>
                  </a:lnTo>
                  <a:lnTo>
                    <a:pt x="96" y="375"/>
                  </a:lnTo>
                  <a:lnTo>
                    <a:pt x="54" y="357"/>
                  </a:lnTo>
                  <a:lnTo>
                    <a:pt x="24" y="337"/>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155" name="Group 154"/>
          <p:cNvGrpSpPr/>
          <p:nvPr/>
        </p:nvGrpSpPr>
        <p:grpSpPr>
          <a:xfrm>
            <a:off x="10173970" y="1827530"/>
            <a:ext cx="511810" cy="607695"/>
            <a:chOff x="9032824" y="1680894"/>
            <a:chExt cx="934761" cy="1177157"/>
          </a:xfrm>
          <a:solidFill>
            <a:schemeClr val="bg1"/>
          </a:solidFill>
        </p:grpSpPr>
        <p:grpSp>
          <p:nvGrpSpPr>
            <p:cNvPr id="156" name="Group 155"/>
            <p:cNvGrpSpPr/>
            <p:nvPr/>
          </p:nvGrpSpPr>
          <p:grpSpPr>
            <a:xfrm>
              <a:off x="9032824" y="1680894"/>
              <a:ext cx="934761" cy="1177157"/>
              <a:chOff x="7008813" y="3443288"/>
              <a:chExt cx="1065213" cy="1341437"/>
            </a:xfrm>
            <a:grpFill/>
          </p:grpSpPr>
          <p:sp>
            <p:nvSpPr>
              <p:cNvPr id="157" name="Freeform 91"/>
              <p:cNvSpPr>
                <a:spLocks noEditPoints="1"/>
              </p:cNvSpPr>
              <p:nvPr/>
            </p:nvSpPr>
            <p:spPr bwMode="auto">
              <a:xfrm>
                <a:off x="7550151" y="4152900"/>
                <a:ext cx="523875" cy="631825"/>
              </a:xfrm>
              <a:custGeom>
                <a:avLst/>
                <a:gdLst>
                  <a:gd name="T0" fmla="*/ 247 w 660"/>
                  <a:gd name="T1" fmla="*/ 94 h 797"/>
                  <a:gd name="T2" fmla="*/ 247 w 660"/>
                  <a:gd name="T3" fmla="*/ 195 h 797"/>
                  <a:gd name="T4" fmla="*/ 243 w 660"/>
                  <a:gd name="T5" fmla="*/ 215 h 797"/>
                  <a:gd name="T6" fmla="*/ 231 w 660"/>
                  <a:gd name="T7" fmla="*/ 231 h 797"/>
                  <a:gd name="T8" fmla="*/ 215 w 660"/>
                  <a:gd name="T9" fmla="*/ 243 h 797"/>
                  <a:gd name="T10" fmla="*/ 196 w 660"/>
                  <a:gd name="T11" fmla="*/ 247 h 797"/>
                  <a:gd name="T12" fmla="*/ 94 w 660"/>
                  <a:gd name="T13" fmla="*/ 247 h 797"/>
                  <a:gd name="T14" fmla="*/ 94 w 660"/>
                  <a:gd name="T15" fmla="*/ 680 h 797"/>
                  <a:gd name="T16" fmla="*/ 94 w 660"/>
                  <a:gd name="T17" fmla="*/ 688 h 797"/>
                  <a:gd name="T18" fmla="*/ 98 w 660"/>
                  <a:gd name="T19" fmla="*/ 696 h 797"/>
                  <a:gd name="T20" fmla="*/ 104 w 660"/>
                  <a:gd name="T21" fmla="*/ 700 h 797"/>
                  <a:gd name="T22" fmla="*/ 110 w 660"/>
                  <a:gd name="T23" fmla="*/ 704 h 797"/>
                  <a:gd name="T24" fmla="*/ 118 w 660"/>
                  <a:gd name="T25" fmla="*/ 706 h 797"/>
                  <a:gd name="T26" fmla="*/ 542 w 660"/>
                  <a:gd name="T27" fmla="*/ 706 h 797"/>
                  <a:gd name="T28" fmla="*/ 550 w 660"/>
                  <a:gd name="T29" fmla="*/ 704 h 797"/>
                  <a:gd name="T30" fmla="*/ 556 w 660"/>
                  <a:gd name="T31" fmla="*/ 700 h 797"/>
                  <a:gd name="T32" fmla="*/ 562 w 660"/>
                  <a:gd name="T33" fmla="*/ 696 h 797"/>
                  <a:gd name="T34" fmla="*/ 566 w 660"/>
                  <a:gd name="T35" fmla="*/ 688 h 797"/>
                  <a:gd name="T36" fmla="*/ 566 w 660"/>
                  <a:gd name="T37" fmla="*/ 680 h 797"/>
                  <a:gd name="T38" fmla="*/ 566 w 660"/>
                  <a:gd name="T39" fmla="*/ 118 h 797"/>
                  <a:gd name="T40" fmla="*/ 566 w 660"/>
                  <a:gd name="T41" fmla="*/ 110 h 797"/>
                  <a:gd name="T42" fmla="*/ 562 w 660"/>
                  <a:gd name="T43" fmla="*/ 104 h 797"/>
                  <a:gd name="T44" fmla="*/ 556 w 660"/>
                  <a:gd name="T45" fmla="*/ 98 h 797"/>
                  <a:gd name="T46" fmla="*/ 550 w 660"/>
                  <a:gd name="T47" fmla="*/ 94 h 797"/>
                  <a:gd name="T48" fmla="*/ 542 w 660"/>
                  <a:gd name="T49" fmla="*/ 94 h 797"/>
                  <a:gd name="T50" fmla="*/ 247 w 660"/>
                  <a:gd name="T51" fmla="*/ 94 h 797"/>
                  <a:gd name="T52" fmla="*/ 281 w 660"/>
                  <a:gd name="T53" fmla="*/ 0 h 797"/>
                  <a:gd name="T54" fmla="*/ 596 w 660"/>
                  <a:gd name="T55" fmla="*/ 0 h 797"/>
                  <a:gd name="T56" fmla="*/ 622 w 660"/>
                  <a:gd name="T57" fmla="*/ 6 h 797"/>
                  <a:gd name="T58" fmla="*/ 642 w 660"/>
                  <a:gd name="T59" fmla="*/ 18 h 797"/>
                  <a:gd name="T60" fmla="*/ 656 w 660"/>
                  <a:gd name="T61" fmla="*/ 38 h 797"/>
                  <a:gd name="T62" fmla="*/ 660 w 660"/>
                  <a:gd name="T63" fmla="*/ 64 h 797"/>
                  <a:gd name="T64" fmla="*/ 660 w 660"/>
                  <a:gd name="T65" fmla="*/ 736 h 797"/>
                  <a:gd name="T66" fmla="*/ 656 w 660"/>
                  <a:gd name="T67" fmla="*/ 759 h 797"/>
                  <a:gd name="T68" fmla="*/ 642 w 660"/>
                  <a:gd name="T69" fmla="*/ 779 h 797"/>
                  <a:gd name="T70" fmla="*/ 622 w 660"/>
                  <a:gd name="T71" fmla="*/ 793 h 797"/>
                  <a:gd name="T72" fmla="*/ 596 w 660"/>
                  <a:gd name="T73" fmla="*/ 797 h 797"/>
                  <a:gd name="T74" fmla="*/ 64 w 660"/>
                  <a:gd name="T75" fmla="*/ 797 h 797"/>
                  <a:gd name="T76" fmla="*/ 38 w 660"/>
                  <a:gd name="T77" fmla="*/ 793 h 797"/>
                  <a:gd name="T78" fmla="*/ 18 w 660"/>
                  <a:gd name="T79" fmla="*/ 779 h 797"/>
                  <a:gd name="T80" fmla="*/ 6 w 660"/>
                  <a:gd name="T81" fmla="*/ 759 h 797"/>
                  <a:gd name="T82" fmla="*/ 0 w 660"/>
                  <a:gd name="T83" fmla="*/ 736 h 797"/>
                  <a:gd name="T84" fmla="*/ 0 w 660"/>
                  <a:gd name="T85" fmla="*/ 281 h 797"/>
                  <a:gd name="T86" fmla="*/ 4 w 660"/>
                  <a:gd name="T87" fmla="*/ 259 h 797"/>
                  <a:gd name="T88" fmla="*/ 12 w 660"/>
                  <a:gd name="T89" fmla="*/ 241 h 797"/>
                  <a:gd name="T90" fmla="*/ 24 w 660"/>
                  <a:gd name="T91" fmla="*/ 223 h 797"/>
                  <a:gd name="T92" fmla="*/ 223 w 660"/>
                  <a:gd name="T93" fmla="*/ 24 h 797"/>
                  <a:gd name="T94" fmla="*/ 241 w 660"/>
                  <a:gd name="T95" fmla="*/ 12 h 797"/>
                  <a:gd name="T96" fmla="*/ 261 w 660"/>
                  <a:gd name="T97" fmla="*/ 4 h 797"/>
                  <a:gd name="T98" fmla="*/ 281 w 660"/>
                  <a:gd name="T99"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0" h="797">
                    <a:moveTo>
                      <a:pt x="247" y="94"/>
                    </a:moveTo>
                    <a:lnTo>
                      <a:pt x="247" y="195"/>
                    </a:lnTo>
                    <a:lnTo>
                      <a:pt x="243" y="215"/>
                    </a:lnTo>
                    <a:lnTo>
                      <a:pt x="231" y="231"/>
                    </a:lnTo>
                    <a:lnTo>
                      <a:pt x="215" y="243"/>
                    </a:lnTo>
                    <a:lnTo>
                      <a:pt x="196" y="247"/>
                    </a:lnTo>
                    <a:lnTo>
                      <a:pt x="94" y="247"/>
                    </a:lnTo>
                    <a:lnTo>
                      <a:pt x="94" y="680"/>
                    </a:lnTo>
                    <a:lnTo>
                      <a:pt x="94" y="688"/>
                    </a:lnTo>
                    <a:lnTo>
                      <a:pt x="98" y="696"/>
                    </a:lnTo>
                    <a:lnTo>
                      <a:pt x="104" y="700"/>
                    </a:lnTo>
                    <a:lnTo>
                      <a:pt x="110" y="704"/>
                    </a:lnTo>
                    <a:lnTo>
                      <a:pt x="118" y="706"/>
                    </a:lnTo>
                    <a:lnTo>
                      <a:pt x="542" y="706"/>
                    </a:lnTo>
                    <a:lnTo>
                      <a:pt x="550" y="704"/>
                    </a:lnTo>
                    <a:lnTo>
                      <a:pt x="556" y="700"/>
                    </a:lnTo>
                    <a:lnTo>
                      <a:pt x="562" y="696"/>
                    </a:lnTo>
                    <a:lnTo>
                      <a:pt x="566" y="688"/>
                    </a:lnTo>
                    <a:lnTo>
                      <a:pt x="566" y="680"/>
                    </a:lnTo>
                    <a:lnTo>
                      <a:pt x="566" y="118"/>
                    </a:lnTo>
                    <a:lnTo>
                      <a:pt x="566" y="110"/>
                    </a:lnTo>
                    <a:lnTo>
                      <a:pt x="562" y="104"/>
                    </a:lnTo>
                    <a:lnTo>
                      <a:pt x="556" y="98"/>
                    </a:lnTo>
                    <a:lnTo>
                      <a:pt x="550" y="94"/>
                    </a:lnTo>
                    <a:lnTo>
                      <a:pt x="542" y="94"/>
                    </a:lnTo>
                    <a:lnTo>
                      <a:pt x="247" y="94"/>
                    </a:lnTo>
                    <a:close/>
                    <a:moveTo>
                      <a:pt x="281" y="0"/>
                    </a:moveTo>
                    <a:lnTo>
                      <a:pt x="596" y="0"/>
                    </a:lnTo>
                    <a:lnTo>
                      <a:pt x="622" y="6"/>
                    </a:lnTo>
                    <a:lnTo>
                      <a:pt x="642" y="18"/>
                    </a:lnTo>
                    <a:lnTo>
                      <a:pt x="656" y="38"/>
                    </a:lnTo>
                    <a:lnTo>
                      <a:pt x="660" y="64"/>
                    </a:lnTo>
                    <a:lnTo>
                      <a:pt x="660" y="736"/>
                    </a:lnTo>
                    <a:lnTo>
                      <a:pt x="656" y="759"/>
                    </a:lnTo>
                    <a:lnTo>
                      <a:pt x="642" y="779"/>
                    </a:lnTo>
                    <a:lnTo>
                      <a:pt x="622" y="793"/>
                    </a:lnTo>
                    <a:lnTo>
                      <a:pt x="596" y="797"/>
                    </a:lnTo>
                    <a:lnTo>
                      <a:pt x="64" y="797"/>
                    </a:lnTo>
                    <a:lnTo>
                      <a:pt x="38" y="793"/>
                    </a:lnTo>
                    <a:lnTo>
                      <a:pt x="18" y="779"/>
                    </a:lnTo>
                    <a:lnTo>
                      <a:pt x="6" y="759"/>
                    </a:lnTo>
                    <a:lnTo>
                      <a:pt x="0" y="736"/>
                    </a:lnTo>
                    <a:lnTo>
                      <a:pt x="0" y="281"/>
                    </a:lnTo>
                    <a:lnTo>
                      <a:pt x="4" y="259"/>
                    </a:lnTo>
                    <a:lnTo>
                      <a:pt x="12" y="241"/>
                    </a:lnTo>
                    <a:lnTo>
                      <a:pt x="24" y="223"/>
                    </a:lnTo>
                    <a:lnTo>
                      <a:pt x="223" y="24"/>
                    </a:lnTo>
                    <a:lnTo>
                      <a:pt x="241" y="12"/>
                    </a:lnTo>
                    <a:lnTo>
                      <a:pt x="261" y="4"/>
                    </a:lnTo>
                    <a:lnTo>
                      <a:pt x="28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58" name="Freeform 92"/>
              <p:cNvSpPr/>
              <p:nvPr/>
            </p:nvSpPr>
            <p:spPr bwMode="auto">
              <a:xfrm>
                <a:off x="7008813" y="3443288"/>
                <a:ext cx="936625" cy="234950"/>
              </a:xfrm>
              <a:custGeom>
                <a:avLst/>
                <a:gdLst>
                  <a:gd name="T0" fmla="*/ 591 w 1181"/>
                  <a:gd name="T1" fmla="*/ 0 h 295"/>
                  <a:gd name="T2" fmla="*/ 678 w 1181"/>
                  <a:gd name="T3" fmla="*/ 2 h 295"/>
                  <a:gd name="T4" fmla="*/ 762 w 1181"/>
                  <a:gd name="T5" fmla="*/ 6 h 295"/>
                  <a:gd name="T6" fmla="*/ 840 w 1181"/>
                  <a:gd name="T7" fmla="*/ 14 h 295"/>
                  <a:gd name="T8" fmla="*/ 911 w 1181"/>
                  <a:gd name="T9" fmla="*/ 24 h 295"/>
                  <a:gd name="T10" fmla="*/ 977 w 1181"/>
                  <a:gd name="T11" fmla="*/ 36 h 295"/>
                  <a:gd name="T12" fmla="*/ 1037 w 1181"/>
                  <a:gd name="T13" fmla="*/ 52 h 295"/>
                  <a:gd name="T14" fmla="*/ 1087 w 1181"/>
                  <a:gd name="T15" fmla="*/ 68 h 295"/>
                  <a:gd name="T16" fmla="*/ 1127 w 1181"/>
                  <a:gd name="T17" fmla="*/ 86 h 295"/>
                  <a:gd name="T18" fmla="*/ 1157 w 1181"/>
                  <a:gd name="T19" fmla="*/ 106 h 295"/>
                  <a:gd name="T20" fmla="*/ 1175 w 1181"/>
                  <a:gd name="T21" fmla="*/ 126 h 295"/>
                  <a:gd name="T22" fmla="*/ 1181 w 1181"/>
                  <a:gd name="T23" fmla="*/ 148 h 295"/>
                  <a:gd name="T24" fmla="*/ 1175 w 1181"/>
                  <a:gd name="T25" fmla="*/ 170 h 295"/>
                  <a:gd name="T26" fmla="*/ 1157 w 1181"/>
                  <a:gd name="T27" fmla="*/ 192 h 295"/>
                  <a:gd name="T28" fmla="*/ 1127 w 1181"/>
                  <a:gd name="T29" fmla="*/ 210 h 295"/>
                  <a:gd name="T30" fmla="*/ 1087 w 1181"/>
                  <a:gd name="T31" fmla="*/ 230 h 295"/>
                  <a:gd name="T32" fmla="*/ 1037 w 1181"/>
                  <a:gd name="T33" fmla="*/ 245 h 295"/>
                  <a:gd name="T34" fmla="*/ 977 w 1181"/>
                  <a:gd name="T35" fmla="*/ 259 h 295"/>
                  <a:gd name="T36" fmla="*/ 911 w 1181"/>
                  <a:gd name="T37" fmla="*/ 271 h 295"/>
                  <a:gd name="T38" fmla="*/ 840 w 1181"/>
                  <a:gd name="T39" fmla="*/ 281 h 295"/>
                  <a:gd name="T40" fmla="*/ 762 w 1181"/>
                  <a:gd name="T41" fmla="*/ 289 h 295"/>
                  <a:gd name="T42" fmla="*/ 678 w 1181"/>
                  <a:gd name="T43" fmla="*/ 293 h 295"/>
                  <a:gd name="T44" fmla="*/ 591 w 1181"/>
                  <a:gd name="T45" fmla="*/ 295 h 295"/>
                  <a:gd name="T46" fmla="*/ 503 w 1181"/>
                  <a:gd name="T47" fmla="*/ 293 h 295"/>
                  <a:gd name="T48" fmla="*/ 419 w 1181"/>
                  <a:gd name="T49" fmla="*/ 289 h 295"/>
                  <a:gd name="T50" fmla="*/ 341 w 1181"/>
                  <a:gd name="T51" fmla="*/ 281 h 295"/>
                  <a:gd name="T52" fmla="*/ 268 w 1181"/>
                  <a:gd name="T53" fmla="*/ 271 h 295"/>
                  <a:gd name="T54" fmla="*/ 202 w 1181"/>
                  <a:gd name="T55" fmla="*/ 259 h 295"/>
                  <a:gd name="T56" fmla="*/ 144 w 1181"/>
                  <a:gd name="T57" fmla="*/ 245 h 295"/>
                  <a:gd name="T58" fmla="*/ 94 w 1181"/>
                  <a:gd name="T59" fmla="*/ 230 h 295"/>
                  <a:gd name="T60" fmla="*/ 54 w 1181"/>
                  <a:gd name="T61" fmla="*/ 210 h 295"/>
                  <a:gd name="T62" fmla="*/ 24 w 1181"/>
                  <a:gd name="T63" fmla="*/ 192 h 295"/>
                  <a:gd name="T64" fmla="*/ 6 w 1181"/>
                  <a:gd name="T65" fmla="*/ 170 h 295"/>
                  <a:gd name="T66" fmla="*/ 0 w 1181"/>
                  <a:gd name="T67" fmla="*/ 148 h 295"/>
                  <a:gd name="T68" fmla="*/ 6 w 1181"/>
                  <a:gd name="T69" fmla="*/ 126 h 295"/>
                  <a:gd name="T70" fmla="*/ 24 w 1181"/>
                  <a:gd name="T71" fmla="*/ 106 h 295"/>
                  <a:gd name="T72" fmla="*/ 54 w 1181"/>
                  <a:gd name="T73" fmla="*/ 86 h 295"/>
                  <a:gd name="T74" fmla="*/ 94 w 1181"/>
                  <a:gd name="T75" fmla="*/ 68 h 295"/>
                  <a:gd name="T76" fmla="*/ 144 w 1181"/>
                  <a:gd name="T77" fmla="*/ 52 h 295"/>
                  <a:gd name="T78" fmla="*/ 202 w 1181"/>
                  <a:gd name="T79" fmla="*/ 36 h 295"/>
                  <a:gd name="T80" fmla="*/ 268 w 1181"/>
                  <a:gd name="T81" fmla="*/ 24 h 295"/>
                  <a:gd name="T82" fmla="*/ 341 w 1181"/>
                  <a:gd name="T83" fmla="*/ 14 h 295"/>
                  <a:gd name="T84" fmla="*/ 419 w 1181"/>
                  <a:gd name="T85" fmla="*/ 6 h 295"/>
                  <a:gd name="T86" fmla="*/ 503 w 1181"/>
                  <a:gd name="T87" fmla="*/ 2 h 295"/>
                  <a:gd name="T88" fmla="*/ 591 w 1181"/>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1" h="295">
                    <a:moveTo>
                      <a:pt x="591" y="0"/>
                    </a:moveTo>
                    <a:lnTo>
                      <a:pt x="678" y="2"/>
                    </a:lnTo>
                    <a:lnTo>
                      <a:pt x="762" y="6"/>
                    </a:lnTo>
                    <a:lnTo>
                      <a:pt x="840" y="14"/>
                    </a:lnTo>
                    <a:lnTo>
                      <a:pt x="911" y="24"/>
                    </a:lnTo>
                    <a:lnTo>
                      <a:pt x="977" y="36"/>
                    </a:lnTo>
                    <a:lnTo>
                      <a:pt x="1037" y="52"/>
                    </a:lnTo>
                    <a:lnTo>
                      <a:pt x="1087" y="68"/>
                    </a:lnTo>
                    <a:lnTo>
                      <a:pt x="1127" y="86"/>
                    </a:lnTo>
                    <a:lnTo>
                      <a:pt x="1157" y="106"/>
                    </a:lnTo>
                    <a:lnTo>
                      <a:pt x="1175" y="126"/>
                    </a:lnTo>
                    <a:lnTo>
                      <a:pt x="1181" y="148"/>
                    </a:lnTo>
                    <a:lnTo>
                      <a:pt x="1175" y="170"/>
                    </a:lnTo>
                    <a:lnTo>
                      <a:pt x="1157" y="192"/>
                    </a:lnTo>
                    <a:lnTo>
                      <a:pt x="1127" y="210"/>
                    </a:lnTo>
                    <a:lnTo>
                      <a:pt x="1087" y="230"/>
                    </a:lnTo>
                    <a:lnTo>
                      <a:pt x="1037" y="245"/>
                    </a:lnTo>
                    <a:lnTo>
                      <a:pt x="977" y="259"/>
                    </a:lnTo>
                    <a:lnTo>
                      <a:pt x="911" y="271"/>
                    </a:lnTo>
                    <a:lnTo>
                      <a:pt x="840" y="281"/>
                    </a:lnTo>
                    <a:lnTo>
                      <a:pt x="762" y="289"/>
                    </a:lnTo>
                    <a:lnTo>
                      <a:pt x="678" y="293"/>
                    </a:lnTo>
                    <a:lnTo>
                      <a:pt x="591" y="295"/>
                    </a:lnTo>
                    <a:lnTo>
                      <a:pt x="503" y="293"/>
                    </a:lnTo>
                    <a:lnTo>
                      <a:pt x="419" y="289"/>
                    </a:lnTo>
                    <a:lnTo>
                      <a:pt x="341" y="281"/>
                    </a:lnTo>
                    <a:lnTo>
                      <a:pt x="268" y="271"/>
                    </a:lnTo>
                    <a:lnTo>
                      <a:pt x="202" y="259"/>
                    </a:lnTo>
                    <a:lnTo>
                      <a:pt x="144" y="245"/>
                    </a:lnTo>
                    <a:lnTo>
                      <a:pt x="94" y="230"/>
                    </a:lnTo>
                    <a:lnTo>
                      <a:pt x="54" y="210"/>
                    </a:lnTo>
                    <a:lnTo>
                      <a:pt x="24" y="192"/>
                    </a:lnTo>
                    <a:lnTo>
                      <a:pt x="6" y="170"/>
                    </a:lnTo>
                    <a:lnTo>
                      <a:pt x="0" y="148"/>
                    </a:lnTo>
                    <a:lnTo>
                      <a:pt x="6" y="126"/>
                    </a:lnTo>
                    <a:lnTo>
                      <a:pt x="24" y="106"/>
                    </a:lnTo>
                    <a:lnTo>
                      <a:pt x="54" y="86"/>
                    </a:lnTo>
                    <a:lnTo>
                      <a:pt x="94" y="68"/>
                    </a:lnTo>
                    <a:lnTo>
                      <a:pt x="144" y="52"/>
                    </a:lnTo>
                    <a:lnTo>
                      <a:pt x="202" y="36"/>
                    </a:lnTo>
                    <a:lnTo>
                      <a:pt x="268" y="24"/>
                    </a:lnTo>
                    <a:lnTo>
                      <a:pt x="341" y="14"/>
                    </a:lnTo>
                    <a:lnTo>
                      <a:pt x="419" y="6"/>
                    </a:lnTo>
                    <a:lnTo>
                      <a:pt x="503" y="2"/>
                    </a:lnTo>
                    <a:lnTo>
                      <a:pt x="591"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59" name="Freeform 93"/>
              <p:cNvSpPr/>
              <p:nvPr/>
            </p:nvSpPr>
            <p:spPr bwMode="auto">
              <a:xfrm>
                <a:off x="7008813" y="3640138"/>
                <a:ext cx="936625" cy="350838"/>
              </a:xfrm>
              <a:custGeom>
                <a:avLst/>
                <a:gdLst>
                  <a:gd name="T0" fmla="*/ 0 w 1181"/>
                  <a:gd name="T1" fmla="*/ 0 h 443"/>
                  <a:gd name="T2" fmla="*/ 6 w 1181"/>
                  <a:gd name="T3" fmla="*/ 20 h 443"/>
                  <a:gd name="T4" fmla="*/ 24 w 1181"/>
                  <a:gd name="T5" fmla="*/ 42 h 443"/>
                  <a:gd name="T6" fmla="*/ 54 w 1181"/>
                  <a:gd name="T7" fmla="*/ 60 h 443"/>
                  <a:gd name="T8" fmla="*/ 94 w 1181"/>
                  <a:gd name="T9" fmla="*/ 78 h 443"/>
                  <a:gd name="T10" fmla="*/ 144 w 1181"/>
                  <a:gd name="T11" fmla="*/ 96 h 443"/>
                  <a:gd name="T12" fmla="*/ 204 w 1181"/>
                  <a:gd name="T13" fmla="*/ 110 h 443"/>
                  <a:gd name="T14" fmla="*/ 270 w 1181"/>
                  <a:gd name="T15" fmla="*/ 122 h 443"/>
                  <a:gd name="T16" fmla="*/ 341 w 1181"/>
                  <a:gd name="T17" fmla="*/ 134 h 443"/>
                  <a:gd name="T18" fmla="*/ 421 w 1181"/>
                  <a:gd name="T19" fmla="*/ 140 h 443"/>
                  <a:gd name="T20" fmla="*/ 503 w 1181"/>
                  <a:gd name="T21" fmla="*/ 146 h 443"/>
                  <a:gd name="T22" fmla="*/ 591 w 1181"/>
                  <a:gd name="T23" fmla="*/ 148 h 443"/>
                  <a:gd name="T24" fmla="*/ 678 w 1181"/>
                  <a:gd name="T25" fmla="*/ 146 h 443"/>
                  <a:gd name="T26" fmla="*/ 760 w 1181"/>
                  <a:gd name="T27" fmla="*/ 140 h 443"/>
                  <a:gd name="T28" fmla="*/ 840 w 1181"/>
                  <a:gd name="T29" fmla="*/ 134 h 443"/>
                  <a:gd name="T30" fmla="*/ 911 w 1181"/>
                  <a:gd name="T31" fmla="*/ 122 h 443"/>
                  <a:gd name="T32" fmla="*/ 977 w 1181"/>
                  <a:gd name="T33" fmla="*/ 110 h 443"/>
                  <a:gd name="T34" fmla="*/ 1035 w 1181"/>
                  <a:gd name="T35" fmla="*/ 96 h 443"/>
                  <a:gd name="T36" fmla="*/ 1085 w 1181"/>
                  <a:gd name="T37" fmla="*/ 78 h 443"/>
                  <a:gd name="T38" fmla="*/ 1127 w 1181"/>
                  <a:gd name="T39" fmla="*/ 60 h 443"/>
                  <a:gd name="T40" fmla="*/ 1157 w 1181"/>
                  <a:gd name="T41" fmla="*/ 42 h 443"/>
                  <a:gd name="T42" fmla="*/ 1175 w 1181"/>
                  <a:gd name="T43" fmla="*/ 20 h 443"/>
                  <a:gd name="T44" fmla="*/ 1181 w 1181"/>
                  <a:gd name="T45" fmla="*/ 0 h 443"/>
                  <a:gd name="T46" fmla="*/ 1181 w 1181"/>
                  <a:gd name="T47" fmla="*/ 295 h 443"/>
                  <a:gd name="T48" fmla="*/ 1175 w 1181"/>
                  <a:gd name="T49" fmla="*/ 315 h 443"/>
                  <a:gd name="T50" fmla="*/ 1157 w 1181"/>
                  <a:gd name="T51" fmla="*/ 337 h 443"/>
                  <a:gd name="T52" fmla="*/ 1127 w 1181"/>
                  <a:gd name="T53" fmla="*/ 355 h 443"/>
                  <a:gd name="T54" fmla="*/ 1085 w 1181"/>
                  <a:gd name="T55" fmla="*/ 375 h 443"/>
                  <a:gd name="T56" fmla="*/ 1035 w 1181"/>
                  <a:gd name="T57" fmla="*/ 391 h 443"/>
                  <a:gd name="T58" fmla="*/ 977 w 1181"/>
                  <a:gd name="T59" fmla="*/ 405 h 443"/>
                  <a:gd name="T60" fmla="*/ 911 w 1181"/>
                  <a:gd name="T61" fmla="*/ 419 h 443"/>
                  <a:gd name="T62" fmla="*/ 840 w 1181"/>
                  <a:gd name="T63" fmla="*/ 429 h 443"/>
                  <a:gd name="T64" fmla="*/ 760 w 1181"/>
                  <a:gd name="T65" fmla="*/ 437 h 443"/>
                  <a:gd name="T66" fmla="*/ 678 w 1181"/>
                  <a:gd name="T67" fmla="*/ 441 h 443"/>
                  <a:gd name="T68" fmla="*/ 591 w 1181"/>
                  <a:gd name="T69" fmla="*/ 443 h 443"/>
                  <a:gd name="T70" fmla="*/ 503 w 1181"/>
                  <a:gd name="T71" fmla="*/ 441 h 443"/>
                  <a:gd name="T72" fmla="*/ 421 w 1181"/>
                  <a:gd name="T73" fmla="*/ 437 h 443"/>
                  <a:gd name="T74" fmla="*/ 341 w 1181"/>
                  <a:gd name="T75" fmla="*/ 429 h 443"/>
                  <a:gd name="T76" fmla="*/ 270 w 1181"/>
                  <a:gd name="T77" fmla="*/ 419 h 443"/>
                  <a:gd name="T78" fmla="*/ 204 w 1181"/>
                  <a:gd name="T79" fmla="*/ 405 h 443"/>
                  <a:gd name="T80" fmla="*/ 144 w 1181"/>
                  <a:gd name="T81" fmla="*/ 391 h 443"/>
                  <a:gd name="T82" fmla="*/ 94 w 1181"/>
                  <a:gd name="T83" fmla="*/ 375 h 443"/>
                  <a:gd name="T84" fmla="*/ 54 w 1181"/>
                  <a:gd name="T85" fmla="*/ 355 h 443"/>
                  <a:gd name="T86" fmla="*/ 24 w 1181"/>
                  <a:gd name="T87" fmla="*/ 337 h 443"/>
                  <a:gd name="T88" fmla="*/ 6 w 1181"/>
                  <a:gd name="T89" fmla="*/ 315 h 443"/>
                  <a:gd name="T90" fmla="*/ 0 w 1181"/>
                  <a:gd name="T91" fmla="*/ 295 h 443"/>
                  <a:gd name="T92" fmla="*/ 0 w 1181"/>
                  <a:gd name="T9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1" h="443">
                    <a:moveTo>
                      <a:pt x="0" y="0"/>
                    </a:moveTo>
                    <a:lnTo>
                      <a:pt x="6" y="20"/>
                    </a:lnTo>
                    <a:lnTo>
                      <a:pt x="24" y="42"/>
                    </a:lnTo>
                    <a:lnTo>
                      <a:pt x="54" y="60"/>
                    </a:lnTo>
                    <a:lnTo>
                      <a:pt x="94" y="78"/>
                    </a:lnTo>
                    <a:lnTo>
                      <a:pt x="144" y="96"/>
                    </a:lnTo>
                    <a:lnTo>
                      <a:pt x="204" y="110"/>
                    </a:lnTo>
                    <a:lnTo>
                      <a:pt x="270" y="122"/>
                    </a:lnTo>
                    <a:lnTo>
                      <a:pt x="341" y="134"/>
                    </a:lnTo>
                    <a:lnTo>
                      <a:pt x="421" y="140"/>
                    </a:lnTo>
                    <a:lnTo>
                      <a:pt x="503" y="146"/>
                    </a:lnTo>
                    <a:lnTo>
                      <a:pt x="591" y="148"/>
                    </a:lnTo>
                    <a:lnTo>
                      <a:pt x="678" y="146"/>
                    </a:lnTo>
                    <a:lnTo>
                      <a:pt x="760" y="140"/>
                    </a:lnTo>
                    <a:lnTo>
                      <a:pt x="840" y="134"/>
                    </a:lnTo>
                    <a:lnTo>
                      <a:pt x="911" y="122"/>
                    </a:lnTo>
                    <a:lnTo>
                      <a:pt x="977" y="110"/>
                    </a:lnTo>
                    <a:lnTo>
                      <a:pt x="1035" y="96"/>
                    </a:lnTo>
                    <a:lnTo>
                      <a:pt x="1085" y="78"/>
                    </a:lnTo>
                    <a:lnTo>
                      <a:pt x="1127" y="60"/>
                    </a:lnTo>
                    <a:lnTo>
                      <a:pt x="1157" y="42"/>
                    </a:lnTo>
                    <a:lnTo>
                      <a:pt x="1175" y="20"/>
                    </a:lnTo>
                    <a:lnTo>
                      <a:pt x="1181" y="0"/>
                    </a:lnTo>
                    <a:lnTo>
                      <a:pt x="1181" y="295"/>
                    </a:lnTo>
                    <a:lnTo>
                      <a:pt x="1175" y="315"/>
                    </a:lnTo>
                    <a:lnTo>
                      <a:pt x="1157" y="337"/>
                    </a:lnTo>
                    <a:lnTo>
                      <a:pt x="1127" y="355"/>
                    </a:lnTo>
                    <a:lnTo>
                      <a:pt x="1085" y="375"/>
                    </a:lnTo>
                    <a:lnTo>
                      <a:pt x="1035" y="391"/>
                    </a:lnTo>
                    <a:lnTo>
                      <a:pt x="977" y="405"/>
                    </a:lnTo>
                    <a:lnTo>
                      <a:pt x="911" y="419"/>
                    </a:lnTo>
                    <a:lnTo>
                      <a:pt x="840" y="429"/>
                    </a:lnTo>
                    <a:lnTo>
                      <a:pt x="760" y="437"/>
                    </a:lnTo>
                    <a:lnTo>
                      <a:pt x="678" y="441"/>
                    </a:lnTo>
                    <a:lnTo>
                      <a:pt x="591" y="443"/>
                    </a:lnTo>
                    <a:lnTo>
                      <a:pt x="503" y="441"/>
                    </a:lnTo>
                    <a:lnTo>
                      <a:pt x="421" y="437"/>
                    </a:lnTo>
                    <a:lnTo>
                      <a:pt x="341" y="429"/>
                    </a:lnTo>
                    <a:lnTo>
                      <a:pt x="270" y="419"/>
                    </a:lnTo>
                    <a:lnTo>
                      <a:pt x="204" y="405"/>
                    </a:lnTo>
                    <a:lnTo>
                      <a:pt x="144" y="391"/>
                    </a:lnTo>
                    <a:lnTo>
                      <a:pt x="94" y="375"/>
                    </a:lnTo>
                    <a:lnTo>
                      <a:pt x="54" y="355"/>
                    </a:lnTo>
                    <a:lnTo>
                      <a:pt x="24" y="337"/>
                    </a:lnTo>
                    <a:lnTo>
                      <a:pt x="6" y="315"/>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60" name="Freeform 94"/>
              <p:cNvSpPr/>
              <p:nvPr/>
            </p:nvSpPr>
            <p:spPr bwMode="auto">
              <a:xfrm>
                <a:off x="7008813" y="3951288"/>
                <a:ext cx="936625" cy="352425"/>
              </a:xfrm>
              <a:custGeom>
                <a:avLst/>
                <a:gdLst>
                  <a:gd name="T0" fmla="*/ 0 w 1181"/>
                  <a:gd name="T1" fmla="*/ 0 h 444"/>
                  <a:gd name="T2" fmla="*/ 6 w 1181"/>
                  <a:gd name="T3" fmla="*/ 22 h 444"/>
                  <a:gd name="T4" fmla="*/ 24 w 1181"/>
                  <a:gd name="T5" fmla="*/ 42 h 444"/>
                  <a:gd name="T6" fmla="*/ 54 w 1181"/>
                  <a:gd name="T7" fmla="*/ 62 h 444"/>
                  <a:gd name="T8" fmla="*/ 94 w 1181"/>
                  <a:gd name="T9" fmla="*/ 80 h 444"/>
                  <a:gd name="T10" fmla="*/ 144 w 1181"/>
                  <a:gd name="T11" fmla="*/ 96 h 444"/>
                  <a:gd name="T12" fmla="*/ 204 w 1181"/>
                  <a:gd name="T13" fmla="*/ 112 h 444"/>
                  <a:gd name="T14" fmla="*/ 270 w 1181"/>
                  <a:gd name="T15" fmla="*/ 124 h 444"/>
                  <a:gd name="T16" fmla="*/ 341 w 1181"/>
                  <a:gd name="T17" fmla="*/ 134 h 444"/>
                  <a:gd name="T18" fmla="*/ 421 w 1181"/>
                  <a:gd name="T19" fmla="*/ 142 h 444"/>
                  <a:gd name="T20" fmla="*/ 503 w 1181"/>
                  <a:gd name="T21" fmla="*/ 146 h 444"/>
                  <a:gd name="T22" fmla="*/ 591 w 1181"/>
                  <a:gd name="T23" fmla="*/ 148 h 444"/>
                  <a:gd name="T24" fmla="*/ 678 w 1181"/>
                  <a:gd name="T25" fmla="*/ 146 h 444"/>
                  <a:gd name="T26" fmla="*/ 760 w 1181"/>
                  <a:gd name="T27" fmla="*/ 142 h 444"/>
                  <a:gd name="T28" fmla="*/ 840 w 1181"/>
                  <a:gd name="T29" fmla="*/ 134 h 444"/>
                  <a:gd name="T30" fmla="*/ 911 w 1181"/>
                  <a:gd name="T31" fmla="*/ 124 h 444"/>
                  <a:gd name="T32" fmla="*/ 977 w 1181"/>
                  <a:gd name="T33" fmla="*/ 112 h 444"/>
                  <a:gd name="T34" fmla="*/ 1035 w 1181"/>
                  <a:gd name="T35" fmla="*/ 96 h 444"/>
                  <a:gd name="T36" fmla="*/ 1085 w 1181"/>
                  <a:gd name="T37" fmla="*/ 80 h 444"/>
                  <a:gd name="T38" fmla="*/ 1127 w 1181"/>
                  <a:gd name="T39" fmla="*/ 62 h 444"/>
                  <a:gd name="T40" fmla="*/ 1157 w 1181"/>
                  <a:gd name="T41" fmla="*/ 42 h 444"/>
                  <a:gd name="T42" fmla="*/ 1175 w 1181"/>
                  <a:gd name="T43" fmla="*/ 22 h 444"/>
                  <a:gd name="T44" fmla="*/ 1181 w 1181"/>
                  <a:gd name="T45" fmla="*/ 0 h 444"/>
                  <a:gd name="T46" fmla="*/ 1181 w 1181"/>
                  <a:gd name="T47" fmla="*/ 189 h 444"/>
                  <a:gd name="T48" fmla="*/ 963 w 1181"/>
                  <a:gd name="T49" fmla="*/ 189 h 444"/>
                  <a:gd name="T50" fmla="*/ 925 w 1181"/>
                  <a:gd name="T51" fmla="*/ 193 h 444"/>
                  <a:gd name="T52" fmla="*/ 890 w 1181"/>
                  <a:gd name="T53" fmla="*/ 209 h 444"/>
                  <a:gd name="T54" fmla="*/ 860 w 1181"/>
                  <a:gd name="T55" fmla="*/ 231 h 444"/>
                  <a:gd name="T56" fmla="*/ 660 w 1181"/>
                  <a:gd name="T57" fmla="*/ 431 h 444"/>
                  <a:gd name="T58" fmla="*/ 650 w 1181"/>
                  <a:gd name="T59" fmla="*/ 442 h 444"/>
                  <a:gd name="T60" fmla="*/ 591 w 1181"/>
                  <a:gd name="T61" fmla="*/ 444 h 444"/>
                  <a:gd name="T62" fmla="*/ 503 w 1181"/>
                  <a:gd name="T63" fmla="*/ 442 h 444"/>
                  <a:gd name="T64" fmla="*/ 421 w 1181"/>
                  <a:gd name="T65" fmla="*/ 437 h 444"/>
                  <a:gd name="T66" fmla="*/ 341 w 1181"/>
                  <a:gd name="T67" fmla="*/ 429 h 444"/>
                  <a:gd name="T68" fmla="*/ 270 w 1181"/>
                  <a:gd name="T69" fmla="*/ 419 h 444"/>
                  <a:gd name="T70" fmla="*/ 204 w 1181"/>
                  <a:gd name="T71" fmla="*/ 407 h 444"/>
                  <a:gd name="T72" fmla="*/ 144 w 1181"/>
                  <a:gd name="T73" fmla="*/ 391 h 444"/>
                  <a:gd name="T74" fmla="*/ 94 w 1181"/>
                  <a:gd name="T75" fmla="*/ 375 h 444"/>
                  <a:gd name="T76" fmla="*/ 54 w 1181"/>
                  <a:gd name="T77" fmla="*/ 357 h 444"/>
                  <a:gd name="T78" fmla="*/ 24 w 1181"/>
                  <a:gd name="T79" fmla="*/ 337 h 444"/>
                  <a:gd name="T80" fmla="*/ 6 w 1181"/>
                  <a:gd name="T81" fmla="*/ 317 h 444"/>
                  <a:gd name="T82" fmla="*/ 0 w 1181"/>
                  <a:gd name="T83" fmla="*/ 297 h 444"/>
                  <a:gd name="T84" fmla="*/ 0 w 1181"/>
                  <a:gd name="T85"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1" h="444">
                    <a:moveTo>
                      <a:pt x="0" y="0"/>
                    </a:moveTo>
                    <a:lnTo>
                      <a:pt x="6" y="22"/>
                    </a:lnTo>
                    <a:lnTo>
                      <a:pt x="24" y="42"/>
                    </a:lnTo>
                    <a:lnTo>
                      <a:pt x="54" y="62"/>
                    </a:lnTo>
                    <a:lnTo>
                      <a:pt x="94" y="80"/>
                    </a:lnTo>
                    <a:lnTo>
                      <a:pt x="144" y="96"/>
                    </a:lnTo>
                    <a:lnTo>
                      <a:pt x="204" y="112"/>
                    </a:lnTo>
                    <a:lnTo>
                      <a:pt x="270" y="124"/>
                    </a:lnTo>
                    <a:lnTo>
                      <a:pt x="341" y="134"/>
                    </a:lnTo>
                    <a:lnTo>
                      <a:pt x="421" y="142"/>
                    </a:lnTo>
                    <a:lnTo>
                      <a:pt x="503" y="146"/>
                    </a:lnTo>
                    <a:lnTo>
                      <a:pt x="591" y="148"/>
                    </a:lnTo>
                    <a:lnTo>
                      <a:pt x="678" y="146"/>
                    </a:lnTo>
                    <a:lnTo>
                      <a:pt x="760" y="142"/>
                    </a:lnTo>
                    <a:lnTo>
                      <a:pt x="840" y="134"/>
                    </a:lnTo>
                    <a:lnTo>
                      <a:pt x="911" y="124"/>
                    </a:lnTo>
                    <a:lnTo>
                      <a:pt x="977" y="112"/>
                    </a:lnTo>
                    <a:lnTo>
                      <a:pt x="1035" y="96"/>
                    </a:lnTo>
                    <a:lnTo>
                      <a:pt x="1085" y="80"/>
                    </a:lnTo>
                    <a:lnTo>
                      <a:pt x="1127" y="62"/>
                    </a:lnTo>
                    <a:lnTo>
                      <a:pt x="1157" y="42"/>
                    </a:lnTo>
                    <a:lnTo>
                      <a:pt x="1175" y="22"/>
                    </a:lnTo>
                    <a:lnTo>
                      <a:pt x="1181" y="0"/>
                    </a:lnTo>
                    <a:lnTo>
                      <a:pt x="1181" y="189"/>
                    </a:lnTo>
                    <a:lnTo>
                      <a:pt x="963" y="189"/>
                    </a:lnTo>
                    <a:lnTo>
                      <a:pt x="925" y="193"/>
                    </a:lnTo>
                    <a:lnTo>
                      <a:pt x="890" y="209"/>
                    </a:lnTo>
                    <a:lnTo>
                      <a:pt x="860" y="231"/>
                    </a:lnTo>
                    <a:lnTo>
                      <a:pt x="660" y="431"/>
                    </a:lnTo>
                    <a:lnTo>
                      <a:pt x="650" y="442"/>
                    </a:lnTo>
                    <a:lnTo>
                      <a:pt x="591" y="444"/>
                    </a:lnTo>
                    <a:lnTo>
                      <a:pt x="503" y="442"/>
                    </a:lnTo>
                    <a:lnTo>
                      <a:pt x="421" y="437"/>
                    </a:lnTo>
                    <a:lnTo>
                      <a:pt x="341" y="429"/>
                    </a:lnTo>
                    <a:lnTo>
                      <a:pt x="270" y="419"/>
                    </a:lnTo>
                    <a:lnTo>
                      <a:pt x="204" y="407"/>
                    </a:lnTo>
                    <a:lnTo>
                      <a:pt x="144" y="391"/>
                    </a:lnTo>
                    <a:lnTo>
                      <a:pt x="94" y="375"/>
                    </a:lnTo>
                    <a:lnTo>
                      <a:pt x="54" y="357"/>
                    </a:lnTo>
                    <a:lnTo>
                      <a:pt x="24" y="337"/>
                    </a:lnTo>
                    <a:lnTo>
                      <a:pt x="6" y="317"/>
                    </a:lnTo>
                    <a:lnTo>
                      <a:pt x="0" y="297"/>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sp>
            <p:nvSpPr>
              <p:cNvPr id="161" name="Freeform 95"/>
              <p:cNvSpPr/>
              <p:nvPr/>
            </p:nvSpPr>
            <p:spPr bwMode="auto">
              <a:xfrm>
                <a:off x="7008813" y="4264025"/>
                <a:ext cx="490538" cy="352425"/>
              </a:xfrm>
              <a:custGeom>
                <a:avLst/>
                <a:gdLst>
                  <a:gd name="T0" fmla="*/ 0 w 618"/>
                  <a:gd name="T1" fmla="*/ 0 h 442"/>
                  <a:gd name="T2" fmla="*/ 6 w 618"/>
                  <a:gd name="T3" fmla="*/ 20 h 442"/>
                  <a:gd name="T4" fmla="*/ 24 w 618"/>
                  <a:gd name="T5" fmla="*/ 42 h 442"/>
                  <a:gd name="T6" fmla="*/ 54 w 618"/>
                  <a:gd name="T7" fmla="*/ 59 h 442"/>
                  <a:gd name="T8" fmla="*/ 94 w 618"/>
                  <a:gd name="T9" fmla="*/ 79 h 442"/>
                  <a:gd name="T10" fmla="*/ 144 w 618"/>
                  <a:gd name="T11" fmla="*/ 95 h 442"/>
                  <a:gd name="T12" fmla="*/ 204 w 618"/>
                  <a:gd name="T13" fmla="*/ 109 h 442"/>
                  <a:gd name="T14" fmla="*/ 270 w 618"/>
                  <a:gd name="T15" fmla="*/ 123 h 442"/>
                  <a:gd name="T16" fmla="*/ 341 w 618"/>
                  <a:gd name="T17" fmla="*/ 133 h 442"/>
                  <a:gd name="T18" fmla="*/ 421 w 618"/>
                  <a:gd name="T19" fmla="*/ 141 h 442"/>
                  <a:gd name="T20" fmla="*/ 503 w 618"/>
                  <a:gd name="T21" fmla="*/ 145 h 442"/>
                  <a:gd name="T22" fmla="*/ 591 w 618"/>
                  <a:gd name="T23" fmla="*/ 147 h 442"/>
                  <a:gd name="T24" fmla="*/ 618 w 618"/>
                  <a:gd name="T25" fmla="*/ 147 h 442"/>
                  <a:gd name="T26" fmla="*/ 618 w 618"/>
                  <a:gd name="T27" fmla="*/ 442 h 442"/>
                  <a:gd name="T28" fmla="*/ 591 w 618"/>
                  <a:gd name="T29" fmla="*/ 442 h 442"/>
                  <a:gd name="T30" fmla="*/ 503 w 618"/>
                  <a:gd name="T31" fmla="*/ 440 h 442"/>
                  <a:gd name="T32" fmla="*/ 421 w 618"/>
                  <a:gd name="T33" fmla="*/ 436 h 442"/>
                  <a:gd name="T34" fmla="*/ 341 w 618"/>
                  <a:gd name="T35" fmla="*/ 428 h 442"/>
                  <a:gd name="T36" fmla="*/ 270 w 618"/>
                  <a:gd name="T37" fmla="*/ 418 h 442"/>
                  <a:gd name="T38" fmla="*/ 204 w 618"/>
                  <a:gd name="T39" fmla="*/ 404 h 442"/>
                  <a:gd name="T40" fmla="*/ 144 w 618"/>
                  <a:gd name="T41" fmla="*/ 390 h 442"/>
                  <a:gd name="T42" fmla="*/ 94 w 618"/>
                  <a:gd name="T43" fmla="*/ 374 h 442"/>
                  <a:gd name="T44" fmla="*/ 54 w 618"/>
                  <a:gd name="T45" fmla="*/ 356 h 442"/>
                  <a:gd name="T46" fmla="*/ 24 w 618"/>
                  <a:gd name="T47" fmla="*/ 336 h 442"/>
                  <a:gd name="T48" fmla="*/ 6 w 618"/>
                  <a:gd name="T49" fmla="*/ 317 h 442"/>
                  <a:gd name="T50" fmla="*/ 0 w 618"/>
                  <a:gd name="T51" fmla="*/ 295 h 442"/>
                  <a:gd name="T52" fmla="*/ 0 w 618"/>
                  <a:gd name="T5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8" h="442">
                    <a:moveTo>
                      <a:pt x="0" y="0"/>
                    </a:moveTo>
                    <a:lnTo>
                      <a:pt x="6" y="20"/>
                    </a:lnTo>
                    <a:lnTo>
                      <a:pt x="24" y="42"/>
                    </a:lnTo>
                    <a:lnTo>
                      <a:pt x="54" y="59"/>
                    </a:lnTo>
                    <a:lnTo>
                      <a:pt x="94" y="79"/>
                    </a:lnTo>
                    <a:lnTo>
                      <a:pt x="144" y="95"/>
                    </a:lnTo>
                    <a:lnTo>
                      <a:pt x="204" y="109"/>
                    </a:lnTo>
                    <a:lnTo>
                      <a:pt x="270" y="123"/>
                    </a:lnTo>
                    <a:lnTo>
                      <a:pt x="341" y="133"/>
                    </a:lnTo>
                    <a:lnTo>
                      <a:pt x="421" y="141"/>
                    </a:lnTo>
                    <a:lnTo>
                      <a:pt x="503" y="145"/>
                    </a:lnTo>
                    <a:lnTo>
                      <a:pt x="591" y="147"/>
                    </a:lnTo>
                    <a:lnTo>
                      <a:pt x="618" y="147"/>
                    </a:lnTo>
                    <a:lnTo>
                      <a:pt x="618" y="442"/>
                    </a:lnTo>
                    <a:lnTo>
                      <a:pt x="591" y="442"/>
                    </a:lnTo>
                    <a:lnTo>
                      <a:pt x="503" y="440"/>
                    </a:lnTo>
                    <a:lnTo>
                      <a:pt x="421" y="436"/>
                    </a:lnTo>
                    <a:lnTo>
                      <a:pt x="341" y="428"/>
                    </a:lnTo>
                    <a:lnTo>
                      <a:pt x="270" y="418"/>
                    </a:lnTo>
                    <a:lnTo>
                      <a:pt x="204" y="404"/>
                    </a:lnTo>
                    <a:lnTo>
                      <a:pt x="144" y="390"/>
                    </a:lnTo>
                    <a:lnTo>
                      <a:pt x="94" y="374"/>
                    </a:lnTo>
                    <a:lnTo>
                      <a:pt x="54" y="356"/>
                    </a:lnTo>
                    <a:lnTo>
                      <a:pt x="24" y="336"/>
                    </a:lnTo>
                    <a:lnTo>
                      <a:pt x="6" y="317"/>
                    </a:lnTo>
                    <a:lnTo>
                      <a:pt x="0" y="295"/>
                    </a:lnTo>
                    <a:lnTo>
                      <a:pt x="0" y="0"/>
                    </a:lnTo>
                    <a:close/>
                  </a:path>
                </a:pathLst>
              </a:custGeom>
              <a:grpFill/>
              <a:ln w="0">
                <a:noFill/>
                <a:prstDash val="solid"/>
                <a:round/>
              </a:ln>
            </p:spPr>
            <p:txBody>
              <a:bodyPr vert="horz" wrap="square" lIns="91440" tIns="45720" rIns="91440" bIns="45720" numCol="1" anchor="t" anchorCtr="0" compatLnSpc="1"/>
              <a:lstStyle/>
              <a:p>
                <a:endParaRPr lang="en-IN" dirty="0"/>
              </a:p>
            </p:txBody>
          </p:sp>
        </p:grpSp>
        <p:grpSp>
          <p:nvGrpSpPr>
            <p:cNvPr id="162" name="Group 161"/>
            <p:cNvGrpSpPr/>
            <p:nvPr/>
          </p:nvGrpSpPr>
          <p:grpSpPr>
            <a:xfrm>
              <a:off x="9623574" y="2463242"/>
              <a:ext cx="228257" cy="282798"/>
              <a:chOff x="9616440" y="2484671"/>
              <a:chExt cx="203835" cy="282798"/>
            </a:xfrm>
            <a:grpFill/>
          </p:grpSpPr>
          <p:sp>
            <p:nvSpPr>
              <p:cNvPr id="163" name="Rectangle 162"/>
              <p:cNvSpPr/>
              <p:nvPr/>
            </p:nvSpPr>
            <p:spPr>
              <a:xfrm>
                <a:off x="9616440" y="2626069"/>
                <a:ext cx="49271" cy="141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4" name="Rectangle 163"/>
              <p:cNvSpPr/>
              <p:nvPr/>
            </p:nvSpPr>
            <p:spPr>
              <a:xfrm>
                <a:off x="9695498" y="2547481"/>
                <a:ext cx="49271" cy="2199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Rectangle 164"/>
              <p:cNvSpPr/>
              <p:nvPr/>
            </p:nvSpPr>
            <p:spPr>
              <a:xfrm>
                <a:off x="9774556" y="2484671"/>
                <a:ext cx="45719" cy="282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pic>
        <p:nvPicPr>
          <p:cNvPr id="896" name="Picture 8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469" y="3086986"/>
            <a:ext cx="1478540" cy="212073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DATA PREPARATION</a:t>
            </a:r>
          </a:p>
        </p:txBody>
      </p:sp>
      <p:sp>
        <p:nvSpPr>
          <p:cNvPr id="12" name="Text Box 11"/>
          <p:cNvSpPr txBox="1"/>
          <p:nvPr/>
        </p:nvSpPr>
        <p:spPr>
          <a:xfrm>
            <a:off x="548640" y="901700"/>
            <a:ext cx="11132820" cy="2676525"/>
          </a:xfrm>
          <a:prstGeom prst="rect">
            <a:avLst/>
          </a:prstGeom>
          <a:noFill/>
        </p:spPr>
        <p:txBody>
          <a:bodyPr wrap="square" rtlCol="0">
            <a:spAutoFit/>
          </a:bodyPr>
          <a:lstStyle/>
          <a:p>
            <a:r>
              <a:rPr lang="en-US" sz="2800" b="1"/>
              <a:t>The first tasks of schema and data normalization are required preparation for any Entity Resolution Algorithms. In this task, schema attributes are matched (e.g. contact number vs phone number), and compound attributes like addresses are normalized. Data normalization involves converting all strings to upper or lower case and removing whitespace. Data cleaning and dictionary lookups are also important.</a:t>
            </a:r>
          </a:p>
        </p:txBody>
      </p:sp>
      <p:pic>
        <p:nvPicPr>
          <p:cNvPr id="5" name="Content Placeholder 4" descr="Data-Preparation-Process"/>
          <p:cNvPicPr>
            <a:picLocks noGrp="1" noChangeAspect="1"/>
          </p:cNvPicPr>
          <p:nvPr>
            <p:ph idx="1"/>
          </p:nvPr>
        </p:nvPicPr>
        <p:blipFill>
          <a:blip r:embed="rId3"/>
          <a:stretch>
            <a:fillRect/>
          </a:stretch>
        </p:blipFill>
        <p:spPr>
          <a:xfrm>
            <a:off x="707154" y="3707355"/>
            <a:ext cx="10970260" cy="3072765"/>
          </a:xfrm>
          <a:prstGeom prst="rect">
            <a:avLst/>
          </a:prstGeom>
          <a:effectLst>
            <a:innerShdw blurRad="63500" dist="50800" dir="16200000">
              <a:prstClr val="black">
                <a:alpha val="50000"/>
              </a:prstClr>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66" name="Rectangle 165"/>
          <p:cNvSpPr/>
          <p:nvPr/>
        </p:nvSpPr>
        <p:spPr>
          <a:xfrm>
            <a:off x="0" y="-62230"/>
            <a:ext cx="12188825" cy="87249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p:cNvGrpSpPr/>
          <p:nvPr/>
        </p:nvGrpSpPr>
        <p:grpSpPr>
          <a:xfrm>
            <a:off x="0" y="-367030"/>
            <a:ext cx="12188190" cy="1177290"/>
            <a:chOff x="0" y="-578"/>
            <a:chExt cx="19194" cy="1854"/>
          </a:xfrm>
        </p:grpSpPr>
        <p:sp>
          <p:nvSpPr>
            <p:cNvPr id="169" name="Rectangle 168"/>
            <p:cNvSpPr/>
            <p:nvPr/>
          </p:nvSpPr>
          <p:spPr>
            <a:xfrm>
              <a:off x="0" y="-98"/>
              <a:ext cx="19195" cy="1374"/>
            </a:xfrm>
            <a:prstGeom prst="rect">
              <a:avLst/>
            </a:prstGeom>
            <a:blipFill rotWithShape="1">
              <a:blip r:embed="rId2">
                <a:alphaModFix amt="3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Chevron 170"/>
            <p:cNvSpPr/>
            <p:nvPr/>
          </p:nvSpPr>
          <p:spPr>
            <a:xfrm rot="16200000">
              <a:off x="-304" y="-3"/>
              <a:ext cx="1743" cy="59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itle 3"/>
          <p:cNvSpPr>
            <a:spLocks noGrp="1"/>
          </p:cNvSpPr>
          <p:nvPr/>
        </p:nvSpPr>
        <p:spPr>
          <a:xfrm>
            <a:off x="746760" y="18415"/>
            <a:ext cx="11029950" cy="711200"/>
          </a:xfrm>
          <a:prstGeom prst="rect">
            <a:avLst/>
          </a:prstGeom>
        </p:spPr>
        <p:txBody>
          <a:bodyPr vert="horz" lIns="0" tIns="60949" rIns="0" bIns="60949" rtlCol="0" anchor="ctr">
            <a:noAutofit/>
          </a:bodyPr>
          <a:lstStyle>
            <a:lvl1pPr algn="l" defTabSz="1219200"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a:lstStyle>
          <a:p>
            <a:r>
              <a:rPr lang="en-US" sz="4800" b="1" dirty="0" smtClean="0">
                <a:solidFill>
                  <a:schemeClr val="bg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ANALYSING ATTRIBUTES</a:t>
            </a:r>
          </a:p>
        </p:txBody>
      </p:sp>
      <p:sp>
        <p:nvSpPr>
          <p:cNvPr id="12" name="Text Box 11"/>
          <p:cNvSpPr txBox="1"/>
          <p:nvPr/>
        </p:nvSpPr>
        <p:spPr>
          <a:xfrm>
            <a:off x="548640" y="901700"/>
            <a:ext cx="6312535" cy="6000750"/>
          </a:xfrm>
          <a:prstGeom prst="rect">
            <a:avLst/>
          </a:prstGeom>
          <a:noFill/>
        </p:spPr>
        <p:txBody>
          <a:bodyPr wrap="square" rtlCol="0">
            <a:spAutoFit/>
          </a:bodyPr>
          <a:lstStyle/>
          <a:p>
            <a:r>
              <a:rPr lang="en-US" sz="2800" b="1"/>
              <a:t>It is important to determine the types of columns present in a database. It give a clear view to perform any sort of analytical operations. In our Module we determine following types:</a:t>
            </a:r>
          </a:p>
          <a:p>
            <a:r>
              <a:rPr lang="en-US" sz="1600" b="1">
                <a:solidFill>
                  <a:schemeClr val="bg1"/>
                </a:solidFill>
              </a:rPr>
              <a:t>a</a:t>
            </a:r>
            <a:endParaRPr lang="en-US" sz="2800" b="1"/>
          </a:p>
          <a:p>
            <a:pPr marL="457200" indent="-457200">
              <a:buFont typeface="Arial" panose="020B0604020202020204" pitchFamily="34" charset="0"/>
              <a:buChar char="•"/>
            </a:pPr>
            <a:r>
              <a:rPr lang="en-US" sz="2000" b="1"/>
              <a:t>Constant</a:t>
            </a:r>
          </a:p>
          <a:p>
            <a:pPr marL="457200" indent="-457200">
              <a:buFont typeface="Arial" panose="020B0604020202020204" pitchFamily="34" charset="0"/>
              <a:buChar char="•"/>
            </a:pPr>
            <a:r>
              <a:rPr lang="en-US" sz="2000" b="1"/>
              <a:t>Boolean</a:t>
            </a:r>
          </a:p>
          <a:p>
            <a:pPr marL="457200" indent="-457200">
              <a:buFont typeface="Arial" panose="020B0604020202020204" pitchFamily="34" charset="0"/>
              <a:buChar char="•"/>
            </a:pPr>
            <a:r>
              <a:rPr lang="en-US" sz="2000" b="1"/>
              <a:t>Numeric With Length=1</a:t>
            </a:r>
          </a:p>
          <a:p>
            <a:pPr marL="457200" indent="-457200">
              <a:buFont typeface="Arial" panose="020B0604020202020204" pitchFamily="34" charset="0"/>
              <a:buChar char="•"/>
            </a:pPr>
            <a:r>
              <a:rPr lang="en-US" sz="2000" b="1"/>
              <a:t>Numeric Continuous</a:t>
            </a:r>
          </a:p>
          <a:p>
            <a:pPr marL="457200" indent="-457200">
              <a:buFont typeface="Arial" panose="020B0604020202020204" pitchFamily="34" charset="0"/>
              <a:buChar char="•"/>
            </a:pPr>
            <a:r>
              <a:rPr lang="en-US" sz="2000" b="1"/>
              <a:t>Uniformly Spaced</a:t>
            </a:r>
          </a:p>
          <a:p>
            <a:pPr marL="457200" indent="-457200">
              <a:buFont typeface="Arial" panose="020B0604020202020204" pitchFamily="34" charset="0"/>
              <a:buChar char="•"/>
            </a:pPr>
            <a:r>
              <a:rPr lang="en-US" sz="2000" b="1"/>
              <a:t>Non-Uniformly Spaced</a:t>
            </a:r>
          </a:p>
          <a:p>
            <a:pPr marL="457200" indent="-457200">
              <a:buFont typeface="Arial" panose="020B0604020202020204" pitchFamily="34" charset="0"/>
              <a:buChar char="•"/>
            </a:pPr>
            <a:r>
              <a:rPr lang="en-US" sz="2000" b="1"/>
              <a:t>Uniformly Distributed</a:t>
            </a:r>
          </a:p>
          <a:p>
            <a:pPr marL="457200" indent="-457200">
              <a:buFont typeface="Arial" panose="020B0604020202020204" pitchFamily="34" charset="0"/>
              <a:buChar char="•"/>
            </a:pPr>
            <a:r>
              <a:rPr lang="en-US" sz="2000" b="1"/>
              <a:t>Date</a:t>
            </a:r>
          </a:p>
          <a:p>
            <a:pPr marL="457200" indent="-457200">
              <a:buFont typeface="Arial" panose="020B0604020202020204" pitchFamily="34" charset="0"/>
              <a:buChar char="•"/>
            </a:pPr>
            <a:r>
              <a:rPr lang="en-US" sz="2000" b="1"/>
              <a:t>Only Text</a:t>
            </a:r>
          </a:p>
          <a:p>
            <a:pPr marL="457200" indent="-457200">
              <a:buFont typeface="Arial" panose="020B0604020202020204" pitchFamily="34" charset="0"/>
              <a:buChar char="•"/>
            </a:pPr>
            <a:r>
              <a:rPr lang="en-US" sz="2000" b="1"/>
              <a:t>Text with Number &amp; Special Character</a:t>
            </a:r>
            <a:endParaRPr lang="en-US" sz="2800" b="1"/>
          </a:p>
          <a:p>
            <a:pPr marL="457200" indent="-457200"/>
            <a:endParaRPr lang="en-US" sz="2800" b="1"/>
          </a:p>
        </p:txBody>
      </p:sp>
      <p:pic>
        <p:nvPicPr>
          <p:cNvPr id="4" name="Content Placeholder 3" descr="COL"/>
          <p:cNvPicPr>
            <a:picLocks noGrp="1" noChangeAspect="1"/>
          </p:cNvPicPr>
          <p:nvPr>
            <p:ph idx="1"/>
          </p:nvPr>
        </p:nvPicPr>
        <p:blipFill>
          <a:blip r:embed="rId3"/>
          <a:stretch>
            <a:fillRect/>
          </a:stretch>
        </p:blipFill>
        <p:spPr>
          <a:xfrm>
            <a:off x="6860540" y="1704975"/>
            <a:ext cx="4916170" cy="4840605"/>
          </a:xfrm>
          <a:prstGeom prst="rect">
            <a:avLst/>
          </a:prstGeom>
        </p:spPr>
      </p:pic>
      <p:sp>
        <p:nvSpPr>
          <p:cNvPr id="8" name="Text Box 7"/>
          <p:cNvSpPr txBox="1"/>
          <p:nvPr/>
        </p:nvSpPr>
        <p:spPr>
          <a:xfrm>
            <a:off x="6860540" y="1018540"/>
            <a:ext cx="4915535" cy="953135"/>
          </a:xfrm>
          <a:prstGeom prst="rect">
            <a:avLst/>
          </a:prstGeom>
          <a:noFill/>
        </p:spPr>
        <p:txBody>
          <a:bodyPr wrap="square" rtlCol="0">
            <a:spAutoFit/>
          </a:bodyPr>
          <a:lstStyle/>
          <a:p>
            <a:pPr algn="ctr"/>
            <a:r>
              <a:rPr lang="en-US" sz="2800" b="1" u="sng">
                <a:solidFill>
                  <a:srgbClr val="002060"/>
                </a:solidFill>
              </a:rPr>
              <a:t>TITANIC DATASET EXAMPLE</a:t>
            </a:r>
            <a:endParaRPr lang="en-US" sz="2800" b="1" u="sng"/>
          </a:p>
          <a:p>
            <a:pPr marL="457200" indent="-457200"/>
            <a:endParaRPr lang="en-US" sz="2800" b="1" u="sng"/>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926</Words>
  <Application>Microsoft Office PowerPoint</Application>
  <PresentationFormat>Custom</PresentationFormat>
  <Paragraphs>112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SimSun</vt:lpstr>
      <vt:lpstr>Arial</vt:lpstr>
      <vt:lpstr>Berlin Sans FB Demi</vt:lpstr>
      <vt:lpstr>Calibri</vt:lpstr>
      <vt:lpstr>Communications and Dialogues</vt:lpstr>
      <vt:lpstr>Entity Resolution Framework for  Big Data</vt:lpstr>
      <vt:lpstr>PowerPoint Presentation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1806458</cp:lastModifiedBy>
  <cp:revision>151</cp:revision>
  <dcterms:created xsi:type="dcterms:W3CDTF">2013-09-12T13:05:00Z</dcterms:created>
  <dcterms:modified xsi:type="dcterms:W3CDTF">2021-02-26T03:51:05Z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