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87" r:id="rId5"/>
    <p:sldId id="289" r:id="rId6"/>
    <p:sldId id="290" r:id="rId7"/>
    <p:sldId id="288" r:id="rId8"/>
    <p:sldId id="259" r:id="rId9"/>
    <p:sldId id="292" r:id="rId10"/>
    <p:sldId id="291" r:id="rId11"/>
    <p:sldId id="275" r:id="rId12"/>
    <p:sldId id="265" r:id="rId13"/>
    <p:sldId id="267" r:id="rId14"/>
    <p:sldId id="279" r:id="rId15"/>
    <p:sldId id="268" r:id="rId16"/>
    <p:sldId id="270" r:id="rId17"/>
    <p:sldId id="294" r:id="rId18"/>
    <p:sldId id="276" r:id="rId19"/>
    <p:sldId id="295" r:id="rId20"/>
    <p:sldId id="296" r:id="rId21"/>
    <p:sldId id="271" r:id="rId22"/>
    <p:sldId id="272" r:id="rId23"/>
    <p:sldId id="278" r:id="rId24"/>
    <p:sldId id="284"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66249-F232-4623-9525-F015772A0F25}" v="45" dt="2023-05-10T07:32:02.073"/>
    <p1510:client id="{0A7C1933-352D-43D4-AA73-AFD4C02531EF}" v="7" dt="2023-05-10T08:45:49.011"/>
    <p1510:client id="{102496CC-EF17-415D-9BB4-BC07D3F5CBF8}" v="36" dt="2023-05-09T20:26:52.306"/>
    <p1510:client id="{276DAA0A-BCCB-4AF0-9961-73F684FFD210}" v="1" dt="2023-05-10T06:00:45.289"/>
    <p1510:client id="{6BE80ABE-E930-4ED7-9B9C-75D1FB92CA4D}" v="282" dt="2023-05-10T09:10:20.065"/>
    <p1510:client id="{7C4891BA-D101-4FDF-80F1-E00A1EDB8D36}" v="309" dt="2023-05-10T16:23:36.600"/>
    <p1510:client id="{91ADF7CB-E14B-41CF-91AF-CACC8324DEBD}" v="2582" dt="2023-05-10T07:54:35.319"/>
    <p1510:client id="{98BB5567-5BD7-470C-AC0D-36708FC224C6}" v="67" dt="2023-05-10T08:53:23.768"/>
    <p1510:client id="{C9C42B43-E00A-4AE0-B972-6FAD8DF1FA64}" v="4" dt="2023-05-10T06:24:44.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4BB5D1-DDE6-4629-A085-A5DFB87D79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5435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BB5D1-DDE6-4629-A085-A5DFB87D79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23991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BB5D1-DDE6-4629-A085-A5DFB87D79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063BFA-6E1D-438D-A116-53B2D184CFD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7834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4BB5D1-DDE6-4629-A085-A5DFB87D794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343437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4BB5D1-DDE6-4629-A085-A5DFB87D794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063BFA-6E1D-438D-A116-53B2D184CFD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5813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4BB5D1-DDE6-4629-A085-A5DFB87D794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338546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BB5D1-DDE6-4629-A085-A5DFB87D79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3590844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BB5D1-DDE6-4629-A085-A5DFB87D79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396706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BB5D1-DDE6-4629-A085-A5DFB87D79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130811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BB5D1-DDE6-4629-A085-A5DFB87D79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132326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4BB5D1-DDE6-4629-A085-A5DFB87D794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254779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BB5D1-DDE6-4629-A085-A5DFB87D7946}"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219694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BB5D1-DDE6-4629-A085-A5DFB87D7946}"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193043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BB5D1-DDE6-4629-A085-A5DFB87D7946}"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46464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4BB5D1-DDE6-4629-A085-A5DFB87D794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238278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4BB5D1-DDE6-4629-A085-A5DFB87D7946}"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063BFA-6E1D-438D-A116-53B2D184CFD1}" type="slidenum">
              <a:rPr lang="en-US" smtClean="0"/>
              <a:t>‹#›</a:t>
            </a:fld>
            <a:endParaRPr lang="en-US"/>
          </a:p>
        </p:txBody>
      </p:sp>
    </p:spTree>
    <p:extLst>
      <p:ext uri="{BB962C8B-B14F-4D97-AF65-F5344CB8AC3E}">
        <p14:creationId xmlns:p14="http://schemas.microsoft.com/office/powerpoint/2010/main" val="307116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4BB5D1-DDE6-4629-A085-A5DFB87D7946}" type="datetimeFigureOut">
              <a:rPr lang="en-US" smtClean="0"/>
              <a:t>5/8/2024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063BFA-6E1D-438D-A116-53B2D184CFD1}" type="slidenum">
              <a:rPr lang="en-US" smtClean="0"/>
              <a:t>‹#›</a:t>
            </a:fld>
            <a:endParaRPr lang="en-US"/>
          </a:p>
        </p:txBody>
      </p:sp>
    </p:spTree>
    <p:extLst>
      <p:ext uri="{BB962C8B-B14F-4D97-AF65-F5344CB8AC3E}">
        <p14:creationId xmlns:p14="http://schemas.microsoft.com/office/powerpoint/2010/main" val="95621014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C5E3-C576-BB78-DF39-195528682D74}"/>
              </a:ext>
            </a:extLst>
          </p:cNvPr>
          <p:cNvSpPr>
            <a:spLocks noGrp="1"/>
          </p:cNvSpPr>
          <p:nvPr>
            <p:ph type="ctrTitle"/>
          </p:nvPr>
        </p:nvSpPr>
        <p:spPr>
          <a:xfrm>
            <a:off x="2269671" y="1846389"/>
            <a:ext cx="8733749" cy="1259646"/>
          </a:xfrm>
        </p:spPr>
        <p:txBody>
          <a:bodyPr>
            <a:noAutofit/>
          </a:bodyPr>
          <a:lstStyle/>
          <a:p>
            <a:pPr algn="ctr"/>
            <a:r>
              <a:rPr lang="en-US" sz="3000" b="1" dirty="0">
                <a:solidFill>
                  <a:schemeClr val="tx1"/>
                </a:solidFill>
                <a:latin typeface="Times New Roman"/>
                <a:cs typeface="Times New Roman"/>
              </a:rPr>
              <a:t> Enhancing crop recommendation systems with explainable artificial intelligence</a:t>
            </a:r>
          </a:p>
        </p:txBody>
      </p:sp>
      <p:sp>
        <p:nvSpPr>
          <p:cNvPr id="3" name="Subtitle 2">
            <a:extLst>
              <a:ext uri="{FF2B5EF4-FFF2-40B4-BE49-F238E27FC236}">
                <a16:creationId xmlns:a16="http://schemas.microsoft.com/office/drawing/2014/main" id="{FF14F645-22C5-7E0E-0276-5843150A250C}"/>
              </a:ext>
            </a:extLst>
          </p:cNvPr>
          <p:cNvSpPr>
            <a:spLocks noGrp="1"/>
          </p:cNvSpPr>
          <p:nvPr>
            <p:ph type="subTitle" idx="1"/>
          </p:nvPr>
        </p:nvSpPr>
        <p:spPr>
          <a:xfrm>
            <a:off x="8172450" y="4516108"/>
            <a:ext cx="3175712" cy="2001982"/>
          </a:xfrm>
        </p:spPr>
        <p:txBody>
          <a:bodyPr>
            <a:normAutofit/>
          </a:bodyPr>
          <a:lstStyle/>
          <a:p>
            <a:pPr>
              <a:spcBef>
                <a:spcPts val="300"/>
              </a:spcBef>
            </a:pPr>
            <a:r>
              <a:rPr lang="en-US" b="1" dirty="0">
                <a:solidFill>
                  <a:schemeClr val="tx1"/>
                </a:solidFill>
              </a:rPr>
              <a:t>By:</a:t>
            </a:r>
            <a:r>
              <a:rPr lang="en-US" dirty="0">
                <a:solidFill>
                  <a:schemeClr val="tx1"/>
                </a:solidFill>
              </a:rPr>
              <a:t> Group 32</a:t>
            </a:r>
            <a:endParaRPr lang="en-US" dirty="0">
              <a:solidFill>
                <a:schemeClr val="tx1"/>
              </a:solidFill>
              <a:cs typeface="Times New Roman"/>
            </a:endParaRPr>
          </a:p>
          <a:p>
            <a:pPr>
              <a:spcBef>
                <a:spcPts val="300"/>
              </a:spcBef>
            </a:pPr>
            <a:r>
              <a:rPr lang="en-US" dirty="0" err="1">
                <a:solidFill>
                  <a:schemeClr val="tx1"/>
                </a:solidFill>
              </a:rPr>
              <a:t>Tejash</a:t>
            </a:r>
            <a:r>
              <a:rPr lang="en-US" dirty="0">
                <a:solidFill>
                  <a:schemeClr val="tx1"/>
                </a:solidFill>
              </a:rPr>
              <a:t> Pratap Singh (20214057)</a:t>
            </a:r>
            <a:r>
              <a:rPr lang="en-US" dirty="0">
                <a:solidFill>
                  <a:schemeClr val="tx1"/>
                </a:solidFill>
                <a:cs typeface="Times New Roman"/>
              </a:rPr>
              <a:t> Yash Kumar Nayak </a:t>
            </a:r>
            <a:r>
              <a:rPr lang="en-US" dirty="0">
                <a:solidFill>
                  <a:schemeClr val="tx1"/>
                </a:solidFill>
              </a:rPr>
              <a:t>(20204072)</a:t>
            </a:r>
            <a:endParaRPr lang="en-US" dirty="0">
              <a:solidFill>
                <a:schemeClr val="tx1"/>
              </a:solidFill>
              <a:cs typeface="Times New Roman"/>
            </a:endParaRPr>
          </a:p>
          <a:p>
            <a:pPr>
              <a:spcBef>
                <a:spcPts val="300"/>
              </a:spcBef>
            </a:pPr>
            <a:r>
              <a:rPr lang="en-US" dirty="0">
                <a:solidFill>
                  <a:schemeClr val="tx1"/>
                </a:solidFill>
              </a:rPr>
              <a:t>Shashi Raj (20214263)</a:t>
            </a:r>
            <a:endParaRPr lang="en-US" dirty="0">
              <a:solidFill>
                <a:schemeClr val="tx1"/>
              </a:solidFill>
              <a:cs typeface="Times New Roman"/>
            </a:endParaRPr>
          </a:p>
          <a:p>
            <a:pPr>
              <a:spcBef>
                <a:spcPts val="300"/>
              </a:spcBef>
            </a:pPr>
            <a:r>
              <a:rPr lang="en-US" dirty="0" err="1">
                <a:solidFill>
                  <a:schemeClr val="tx1"/>
                </a:solidFill>
              </a:rPr>
              <a:t>Shrinivash</a:t>
            </a:r>
            <a:r>
              <a:rPr lang="en-US" dirty="0">
                <a:solidFill>
                  <a:schemeClr val="tx1"/>
                </a:solidFill>
              </a:rPr>
              <a:t> (20204026)</a:t>
            </a:r>
            <a:endParaRPr lang="en-US" dirty="0">
              <a:solidFill>
                <a:schemeClr val="tx1"/>
              </a:solidFill>
              <a:cs typeface="Times New Roman"/>
            </a:endParaRPr>
          </a:p>
        </p:txBody>
      </p:sp>
      <p:sp>
        <p:nvSpPr>
          <p:cNvPr id="5" name="Subtitle 2">
            <a:extLst>
              <a:ext uri="{FF2B5EF4-FFF2-40B4-BE49-F238E27FC236}">
                <a16:creationId xmlns:a16="http://schemas.microsoft.com/office/drawing/2014/main" id="{D1910C40-D620-19B1-F618-BAEF448AD945}"/>
              </a:ext>
            </a:extLst>
          </p:cNvPr>
          <p:cNvSpPr>
            <a:spLocks noGrp="1"/>
          </p:cNvSpPr>
          <p:nvPr/>
        </p:nvSpPr>
        <p:spPr>
          <a:xfrm>
            <a:off x="1963460" y="4878853"/>
            <a:ext cx="4831671"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dirty="0">
              <a:solidFill>
                <a:schemeClr val="tx1"/>
              </a:solidFill>
              <a:cs typeface="Times New Roman"/>
            </a:endParaRPr>
          </a:p>
        </p:txBody>
      </p:sp>
      <p:sp>
        <p:nvSpPr>
          <p:cNvPr id="7" name="TextBox 6">
            <a:extLst>
              <a:ext uri="{FF2B5EF4-FFF2-40B4-BE49-F238E27FC236}">
                <a16:creationId xmlns:a16="http://schemas.microsoft.com/office/drawing/2014/main" id="{791A92E3-EE37-86FD-EF4F-CA0049C9B7EC}"/>
              </a:ext>
            </a:extLst>
          </p:cNvPr>
          <p:cNvSpPr txBox="1"/>
          <p:nvPr/>
        </p:nvSpPr>
        <p:spPr>
          <a:xfrm>
            <a:off x="2880645" y="3679371"/>
            <a:ext cx="7258639" cy="430887"/>
          </a:xfrm>
          <a:prstGeom prst="rect">
            <a:avLst/>
          </a:prstGeom>
          <a:noFill/>
        </p:spPr>
        <p:txBody>
          <a:bodyPr wrap="square" lIns="91440" tIns="45720" rIns="91440" bIns="45720" rtlCol="0" anchor="t">
            <a:spAutoFit/>
          </a:bodyPr>
          <a:lstStyle/>
          <a:p>
            <a:pPr algn="ctr"/>
            <a:r>
              <a:rPr lang="en-GB" sz="2200" dirty="0">
                <a:latin typeface="+mj-lt"/>
              </a:rPr>
              <a:t>Under the guidance of </a:t>
            </a:r>
            <a:r>
              <a:rPr lang="en-GB" sz="2200" dirty="0" err="1">
                <a:latin typeface="+mj-lt"/>
              </a:rPr>
              <a:t>Dr.</a:t>
            </a:r>
            <a:r>
              <a:rPr lang="en-GB" sz="2200" dirty="0">
                <a:latin typeface="+mj-lt"/>
              </a:rPr>
              <a:t> Pragya Dwivedi</a:t>
            </a:r>
            <a:endParaRPr lang="en-IN" sz="2200" dirty="0">
              <a:latin typeface="+mj-lt"/>
              <a:cs typeface="Times New Roman"/>
            </a:endParaRPr>
          </a:p>
        </p:txBody>
      </p:sp>
      <p:pic>
        <p:nvPicPr>
          <p:cNvPr id="6" name="Picture 7" descr="Logo&#10;&#10;Description automatically generated">
            <a:extLst>
              <a:ext uri="{FF2B5EF4-FFF2-40B4-BE49-F238E27FC236}">
                <a16:creationId xmlns:a16="http://schemas.microsoft.com/office/drawing/2014/main" id="{E023B4CD-15F6-157D-1B62-BB03EBED313B}"/>
              </a:ext>
            </a:extLst>
          </p:cNvPr>
          <p:cNvPicPr>
            <a:picLocks noChangeAspect="1"/>
          </p:cNvPicPr>
          <p:nvPr/>
        </p:nvPicPr>
        <p:blipFill>
          <a:blip r:embed="rId2"/>
          <a:stretch>
            <a:fillRect/>
          </a:stretch>
        </p:blipFill>
        <p:spPr>
          <a:xfrm>
            <a:off x="685800" y="400916"/>
            <a:ext cx="1583871" cy="1690998"/>
          </a:xfrm>
          <a:prstGeom prst="rect">
            <a:avLst/>
          </a:prstGeom>
        </p:spPr>
      </p:pic>
      <p:sp>
        <p:nvSpPr>
          <p:cNvPr id="8" name="TextBox 7">
            <a:extLst>
              <a:ext uri="{FF2B5EF4-FFF2-40B4-BE49-F238E27FC236}">
                <a16:creationId xmlns:a16="http://schemas.microsoft.com/office/drawing/2014/main" id="{DE1B474B-39C9-C0C7-C858-B701BE3EB099}"/>
              </a:ext>
            </a:extLst>
          </p:cNvPr>
          <p:cNvSpPr txBox="1"/>
          <p:nvPr/>
        </p:nvSpPr>
        <p:spPr>
          <a:xfrm>
            <a:off x="2536371" y="478971"/>
            <a:ext cx="83493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cs typeface="Times New Roman"/>
              </a:rPr>
              <a:t>Motilal Nehru National Institute of Technology Allahabad</a:t>
            </a:r>
            <a:endParaRPr lang="en-US">
              <a:cs typeface="Times New Roman"/>
            </a:endParaRPr>
          </a:p>
        </p:txBody>
      </p:sp>
      <p:sp>
        <p:nvSpPr>
          <p:cNvPr id="9" name="TextBox 8">
            <a:extLst>
              <a:ext uri="{FF2B5EF4-FFF2-40B4-BE49-F238E27FC236}">
                <a16:creationId xmlns:a16="http://schemas.microsoft.com/office/drawing/2014/main" id="{FBD1E2FF-6EED-BBB3-F45C-334A834BF773}"/>
              </a:ext>
            </a:extLst>
          </p:cNvPr>
          <p:cNvSpPr txBox="1"/>
          <p:nvPr/>
        </p:nvSpPr>
        <p:spPr>
          <a:xfrm>
            <a:off x="2177142" y="572588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Times New Roman"/>
              </a:rPr>
              <a:t>Course Code: CS16201</a:t>
            </a:r>
          </a:p>
        </p:txBody>
      </p:sp>
    </p:spTree>
    <p:extLst>
      <p:ext uri="{BB962C8B-B14F-4D97-AF65-F5344CB8AC3E}">
        <p14:creationId xmlns:p14="http://schemas.microsoft.com/office/powerpoint/2010/main" val="254481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B2A3-F647-8FD7-9817-E6453B33C8C2}"/>
              </a:ext>
            </a:extLst>
          </p:cNvPr>
          <p:cNvSpPr>
            <a:spLocks noGrp="1"/>
          </p:cNvSpPr>
          <p:nvPr>
            <p:ph type="title"/>
          </p:nvPr>
        </p:nvSpPr>
        <p:spPr>
          <a:xfrm>
            <a:off x="2592925" y="624110"/>
            <a:ext cx="8911687" cy="747490"/>
          </a:xfrm>
        </p:spPr>
        <p:txBody>
          <a:bodyPr>
            <a:normAutofit/>
          </a:bodyPr>
          <a:lstStyle/>
          <a:p>
            <a:r>
              <a:rPr lang="en-US" sz="4000" b="1" dirty="0">
                <a:solidFill>
                  <a:schemeClr val="accent1">
                    <a:lumMod val="75000"/>
                  </a:schemeClr>
                </a:solidFill>
                <a:latin typeface="Times New Roman"/>
                <a:cs typeface="Times New Roman"/>
              </a:rPr>
              <a:t>Decision Trees</a:t>
            </a:r>
          </a:p>
        </p:txBody>
      </p:sp>
      <p:sp>
        <p:nvSpPr>
          <p:cNvPr id="3" name="Content Placeholder 2">
            <a:extLst>
              <a:ext uri="{FF2B5EF4-FFF2-40B4-BE49-F238E27FC236}">
                <a16:creationId xmlns:a16="http://schemas.microsoft.com/office/drawing/2014/main" id="{C1E88905-EE7C-D914-AAFD-75E91CB4E6CB}"/>
              </a:ext>
            </a:extLst>
          </p:cNvPr>
          <p:cNvSpPr>
            <a:spLocks noGrp="1"/>
          </p:cNvSpPr>
          <p:nvPr>
            <p:ph idx="1"/>
          </p:nvPr>
        </p:nvSpPr>
        <p:spPr>
          <a:xfrm>
            <a:off x="2592925" y="1695450"/>
            <a:ext cx="8915400" cy="2076450"/>
          </a:xfrm>
        </p:spPr>
        <p:txBody>
          <a:bodyPr vert="horz" lIns="91440" tIns="45720" rIns="91440" bIns="45720" rtlCol="0" anchor="t">
            <a:normAutofit/>
          </a:bodyPr>
          <a:lstStyle/>
          <a:p>
            <a:pPr marL="0" indent="0">
              <a:buNone/>
            </a:pPr>
            <a:r>
              <a:rPr lang="en-US" sz="2000" dirty="0">
                <a:latin typeface="Times New Roman"/>
                <a:cs typeface="Times New Roman"/>
              </a:rPr>
              <a:t>A decision tree is a non-parametric supervised learning algorithm. It has a hierarchical, tree structure, which consists of a root node, branches, internal nodes and leaf nodes.</a:t>
            </a:r>
            <a:endParaRPr lang="en-US" dirty="0"/>
          </a:p>
          <a:p>
            <a:pPr marL="0" indent="0">
              <a:lnSpc>
                <a:spcPct val="150000"/>
              </a:lnSpc>
              <a:buNone/>
            </a:pPr>
            <a:r>
              <a:rPr lang="en-US" dirty="0"/>
              <a:t>Decision Trees are the foundation for many classical machine learning algorithms like Random Forests, Bagging, and Boosted Decision Trees.</a:t>
            </a:r>
          </a:p>
          <a:p>
            <a:pPr marL="0" indent="0">
              <a:lnSpc>
                <a:spcPct val="150000"/>
              </a:lnSpc>
              <a:buNone/>
            </a:pPr>
            <a:endParaRPr lang="en-US" dirty="0"/>
          </a:p>
        </p:txBody>
      </p:sp>
      <p:pic>
        <p:nvPicPr>
          <p:cNvPr id="5" name="Picture 4">
            <a:extLst>
              <a:ext uri="{FF2B5EF4-FFF2-40B4-BE49-F238E27FC236}">
                <a16:creationId xmlns:a16="http://schemas.microsoft.com/office/drawing/2014/main" id="{A5ECF8E7-19A5-339D-237F-31BFA23E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893" y="3543300"/>
            <a:ext cx="4456213" cy="2954663"/>
          </a:xfrm>
          <a:prstGeom prst="rect">
            <a:avLst/>
          </a:prstGeom>
        </p:spPr>
      </p:pic>
    </p:spTree>
    <p:extLst>
      <p:ext uri="{BB962C8B-B14F-4D97-AF65-F5344CB8AC3E}">
        <p14:creationId xmlns:p14="http://schemas.microsoft.com/office/powerpoint/2010/main" val="312920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5BAA-F296-9432-71E9-654443F0B0ED}"/>
              </a:ext>
            </a:extLst>
          </p:cNvPr>
          <p:cNvSpPr>
            <a:spLocks noGrp="1"/>
          </p:cNvSpPr>
          <p:nvPr>
            <p:ph type="title"/>
          </p:nvPr>
        </p:nvSpPr>
        <p:spPr>
          <a:xfrm>
            <a:off x="2592925" y="624110"/>
            <a:ext cx="8911687" cy="937990"/>
          </a:xfrm>
        </p:spPr>
        <p:txBody>
          <a:bodyPr>
            <a:normAutofit/>
          </a:bodyPr>
          <a:lstStyle/>
          <a:p>
            <a:r>
              <a:rPr lang="en-US" sz="4000" b="1" dirty="0">
                <a:solidFill>
                  <a:schemeClr val="accent1">
                    <a:lumMod val="75000"/>
                  </a:schemeClr>
                </a:solidFill>
                <a:latin typeface="Times New Roman"/>
                <a:cs typeface="Times New Roman"/>
              </a:rPr>
              <a:t>Gaussian Naive Bayes</a:t>
            </a:r>
          </a:p>
        </p:txBody>
      </p:sp>
      <p:sp>
        <p:nvSpPr>
          <p:cNvPr id="3" name="Content Placeholder 2">
            <a:extLst>
              <a:ext uri="{FF2B5EF4-FFF2-40B4-BE49-F238E27FC236}">
                <a16:creationId xmlns:a16="http://schemas.microsoft.com/office/drawing/2014/main" id="{B4CF5289-4977-5D87-9DE0-743D142926AB}"/>
              </a:ext>
            </a:extLst>
          </p:cNvPr>
          <p:cNvSpPr>
            <a:spLocks noGrp="1"/>
          </p:cNvSpPr>
          <p:nvPr>
            <p:ph idx="1"/>
          </p:nvPr>
        </p:nvSpPr>
        <p:spPr>
          <a:xfrm>
            <a:off x="2592925" y="1733550"/>
            <a:ext cx="8915400" cy="1524000"/>
          </a:xfrm>
        </p:spPr>
        <p:txBody>
          <a:bodyPr vert="horz" lIns="91440" tIns="45720" rIns="91440" bIns="45720" rtlCol="0" anchor="t">
            <a:normAutofit/>
          </a:bodyPr>
          <a:lstStyle/>
          <a:p>
            <a:pPr marL="0" indent="0">
              <a:buNone/>
            </a:pPr>
            <a:r>
              <a:rPr lang="en-US" dirty="0">
                <a:latin typeface="Times New Roman"/>
                <a:cs typeface="Times New Roman"/>
              </a:rPr>
              <a:t>Gaussian Naive Bayes is based on Bayes’ theorem, which describes the probability of an event, based on prior knowledge of conditions that might be related to the event. In the context of machine learning, it is a probabilistic classifier that assumes the features follow a Gaussian (normal) distribution. The “naive” part comes from the assumption of independence between features, which simplifies the calculation of probabilities.</a:t>
            </a:r>
          </a:p>
          <a:p>
            <a:pPr marL="0" indent="0">
              <a:buNone/>
            </a:pPr>
            <a:endParaRPr lang="en-US" dirty="0">
              <a:latin typeface="Times New Roman"/>
              <a:cs typeface="Times New Roman"/>
            </a:endParaRPr>
          </a:p>
        </p:txBody>
      </p:sp>
      <p:pic>
        <p:nvPicPr>
          <p:cNvPr id="5" name="Picture 4">
            <a:extLst>
              <a:ext uri="{FF2B5EF4-FFF2-40B4-BE49-F238E27FC236}">
                <a16:creationId xmlns:a16="http://schemas.microsoft.com/office/drawing/2014/main" id="{03AD0C43-FBC2-3AB2-73C1-ACC3BEE4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016" y="3257550"/>
            <a:ext cx="4528334" cy="3428882"/>
          </a:xfrm>
          <a:prstGeom prst="rect">
            <a:avLst/>
          </a:prstGeom>
        </p:spPr>
      </p:pic>
    </p:spTree>
    <p:extLst>
      <p:ext uri="{BB962C8B-B14F-4D97-AF65-F5344CB8AC3E}">
        <p14:creationId xmlns:p14="http://schemas.microsoft.com/office/powerpoint/2010/main" val="280954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B1DF-4D3C-002D-8DA2-76D1E1F0B49C}"/>
              </a:ext>
            </a:extLst>
          </p:cNvPr>
          <p:cNvSpPr>
            <a:spLocks noGrp="1"/>
          </p:cNvSpPr>
          <p:nvPr>
            <p:ph type="title"/>
          </p:nvPr>
        </p:nvSpPr>
        <p:spPr>
          <a:xfrm>
            <a:off x="2369957" y="830623"/>
            <a:ext cx="8911687" cy="1280890"/>
          </a:xfrm>
        </p:spPr>
        <p:txBody>
          <a:bodyPr>
            <a:normAutofit/>
          </a:bodyPr>
          <a:lstStyle/>
          <a:p>
            <a:r>
              <a:rPr lang="en-US">
                <a:solidFill>
                  <a:schemeClr val="accent1">
                    <a:lumMod val="75000"/>
                  </a:schemeClr>
                </a:solidFill>
                <a:latin typeface="Times New Roman"/>
                <a:cs typeface="Times New Roman"/>
              </a:rPr>
              <a:t>Workflow</a:t>
            </a:r>
            <a:r>
              <a:rPr lang="en-US" b="1">
                <a:solidFill>
                  <a:schemeClr val="accent1">
                    <a:lumMod val="75000"/>
                  </a:schemeClr>
                </a:solidFill>
                <a:latin typeface="Times New Roman"/>
                <a:cs typeface="Times New Roman"/>
              </a:rPr>
              <a:t> </a:t>
            </a:r>
            <a:r>
              <a:rPr lang="en-US">
                <a:solidFill>
                  <a:schemeClr val="accent1">
                    <a:lumMod val="75000"/>
                  </a:schemeClr>
                </a:solidFill>
                <a:latin typeface="Times New Roman"/>
                <a:cs typeface="Times New Roman"/>
              </a:rPr>
              <a:t>Scheduling</a:t>
            </a:r>
          </a:p>
        </p:txBody>
      </p:sp>
      <p:sp>
        <p:nvSpPr>
          <p:cNvPr id="3" name="Content Placeholder 2">
            <a:extLst>
              <a:ext uri="{FF2B5EF4-FFF2-40B4-BE49-F238E27FC236}">
                <a16:creationId xmlns:a16="http://schemas.microsoft.com/office/drawing/2014/main" id="{A3D36207-DA0B-D451-A94C-2E0AD8ECA6E5}"/>
              </a:ext>
            </a:extLst>
          </p:cNvPr>
          <p:cNvSpPr>
            <a:spLocks noGrp="1"/>
          </p:cNvSpPr>
          <p:nvPr>
            <p:ph idx="1"/>
          </p:nvPr>
        </p:nvSpPr>
        <p:spPr>
          <a:xfrm>
            <a:off x="2369957" y="2123660"/>
            <a:ext cx="8721518" cy="3819939"/>
          </a:xfrm>
        </p:spPr>
        <p:txBody>
          <a:bodyPr vert="horz" lIns="91440" tIns="45720" rIns="91440" bIns="45720" rtlCol="0" anchor="t">
            <a:normAutofit/>
          </a:bodyPr>
          <a:lstStyle/>
          <a:p>
            <a:r>
              <a:rPr lang="en-US" sz="2000">
                <a:latin typeface="Times New Roman"/>
                <a:cs typeface="Times New Roman"/>
              </a:rPr>
              <a:t>Workflow Scheduling refers to the mapping of tasks to the resources on a cloud platform.</a:t>
            </a:r>
          </a:p>
          <a:p>
            <a:r>
              <a:rPr lang="en-US" sz="2000">
                <a:latin typeface="Times New Roman"/>
                <a:cs typeface="Times New Roman"/>
              </a:rPr>
              <a:t>This work focuses on finding a schedule to execute a workflow on an IaaS cloud such that total cost and total idle rate are minimized while meeting the user defined deadline constraint. </a:t>
            </a:r>
          </a:p>
          <a:p>
            <a:r>
              <a:rPr lang="en-US" sz="2000">
                <a:latin typeface="Times New Roman"/>
                <a:cs typeface="Times New Roman"/>
              </a:rPr>
              <a:t>A schedule is represented as Π = (V</a:t>
            </a:r>
            <a:r>
              <a:rPr lang="en-US" sz="2000" baseline="30000">
                <a:latin typeface="Times New Roman"/>
                <a:cs typeface="Times New Roman"/>
              </a:rPr>
              <a:t>A</a:t>
            </a:r>
            <a:r>
              <a:rPr lang="en-US" sz="2000">
                <a:latin typeface="Times New Roman"/>
                <a:cs typeface="Times New Roman"/>
              </a:rPr>
              <a:t>, T</a:t>
            </a:r>
            <a:r>
              <a:rPr lang="en-US" sz="2000" baseline="30000">
                <a:latin typeface="Times New Roman"/>
                <a:cs typeface="Times New Roman"/>
              </a:rPr>
              <a:t>S</a:t>
            </a:r>
            <a:r>
              <a:rPr lang="en-US" sz="2000">
                <a:latin typeface="Times New Roman"/>
                <a:cs typeface="Times New Roman"/>
              </a:rPr>
              <a:t>, T</a:t>
            </a:r>
            <a:r>
              <a:rPr lang="en-US" sz="2000" baseline="30000">
                <a:latin typeface="Times New Roman"/>
                <a:cs typeface="Times New Roman"/>
              </a:rPr>
              <a:t>F</a:t>
            </a:r>
            <a:r>
              <a:rPr lang="en-US" sz="2000" baseline="-25000">
                <a:latin typeface="Times New Roman"/>
                <a:cs typeface="Times New Roman"/>
              </a:rPr>
              <a:t> </a:t>
            </a:r>
            <a:r>
              <a:rPr lang="en-US" sz="2000">
                <a:latin typeface="Times New Roman"/>
                <a:cs typeface="Times New Roman"/>
              </a:rPr>
              <a:t>) and R = (T</a:t>
            </a:r>
            <a:r>
              <a:rPr lang="en-US" sz="2000" baseline="-25000">
                <a:latin typeface="Times New Roman"/>
                <a:cs typeface="Times New Roman"/>
              </a:rPr>
              <a:t>S</a:t>
            </a:r>
            <a:r>
              <a:rPr lang="en-US" sz="2000">
                <a:latin typeface="Times New Roman"/>
                <a:cs typeface="Times New Roman"/>
              </a:rPr>
              <a:t>, T`E, T`HS, T`HE) and the objective is f(Π, R) = (total cost, total idle rate).</a:t>
            </a:r>
          </a:p>
          <a:p>
            <a:r>
              <a:rPr lang="en-US" sz="2000">
                <a:latin typeface="Times New Roman"/>
                <a:cs typeface="Times New Roman"/>
              </a:rPr>
              <a:t>The total cost consists of two parts: the running cost and the leasing cost.</a:t>
            </a:r>
          </a:p>
        </p:txBody>
      </p:sp>
    </p:spTree>
    <p:extLst>
      <p:ext uri="{BB962C8B-B14F-4D97-AF65-F5344CB8AC3E}">
        <p14:creationId xmlns:p14="http://schemas.microsoft.com/office/powerpoint/2010/main" val="320118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FE8F-8860-9987-4B5C-FBAC3727BAA9}"/>
              </a:ext>
            </a:extLst>
          </p:cNvPr>
          <p:cNvSpPr>
            <a:spLocks noGrp="1"/>
          </p:cNvSpPr>
          <p:nvPr>
            <p:ph type="title"/>
          </p:nvPr>
        </p:nvSpPr>
        <p:spPr/>
        <p:txBody>
          <a:bodyPr>
            <a:normAutofit/>
          </a:bodyPr>
          <a:lstStyle/>
          <a:p>
            <a:r>
              <a:rPr lang="en-US" sz="4000" dirty="0">
                <a:solidFill>
                  <a:schemeClr val="accent1">
                    <a:lumMod val="75000"/>
                  </a:schemeClr>
                </a:solidFill>
                <a:latin typeface="Times New Roman"/>
                <a:cs typeface="Times New Roman"/>
              </a:rPr>
              <a:t>Workflow Scheduling Algorithm</a:t>
            </a:r>
          </a:p>
        </p:txBody>
      </p:sp>
      <p:sp>
        <p:nvSpPr>
          <p:cNvPr id="3" name="Content Placeholder 2">
            <a:extLst>
              <a:ext uri="{FF2B5EF4-FFF2-40B4-BE49-F238E27FC236}">
                <a16:creationId xmlns:a16="http://schemas.microsoft.com/office/drawing/2014/main" id="{F1D62B21-3B57-698E-8AFC-082037E9E41F}"/>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Times New Roman"/>
                <a:cs typeface="Times New Roman"/>
              </a:rPr>
              <a:t>This approach is composed of 5 stages as described below :</a:t>
            </a:r>
          </a:p>
          <a:p>
            <a:pPr lvl="1">
              <a:lnSpc>
                <a:spcPct val="150000"/>
              </a:lnSpc>
            </a:pPr>
            <a:r>
              <a:rPr lang="en-US" sz="2000" b="1" dirty="0">
                <a:latin typeface="Times New Roman"/>
                <a:cs typeface="Times New Roman"/>
              </a:rPr>
              <a:t>T2FA</a:t>
            </a:r>
            <a:r>
              <a:rPr lang="en-US" sz="2000" dirty="0">
                <a:latin typeface="Times New Roman"/>
                <a:cs typeface="Times New Roman"/>
              </a:rPr>
              <a:t> - Establish the mapping of tasks to resources.</a:t>
            </a:r>
          </a:p>
          <a:p>
            <a:pPr lvl="1">
              <a:lnSpc>
                <a:spcPct val="150000"/>
              </a:lnSpc>
            </a:pPr>
            <a:r>
              <a:rPr lang="en-US" sz="2000" b="1" dirty="0">
                <a:latin typeface="Times New Roman"/>
                <a:cs typeface="Times New Roman"/>
              </a:rPr>
              <a:t>DOBS</a:t>
            </a:r>
            <a:r>
              <a:rPr lang="en-US" sz="2000" dirty="0">
                <a:latin typeface="Times New Roman"/>
                <a:cs typeface="Times New Roman"/>
              </a:rPr>
              <a:t> – It optimizes the results by reducing leasing cost and unnecessary idle time.</a:t>
            </a:r>
          </a:p>
          <a:p>
            <a:pPr lvl="1">
              <a:lnSpc>
                <a:spcPct val="150000"/>
              </a:lnSpc>
            </a:pPr>
            <a:r>
              <a:rPr lang="en-US" sz="2000" b="1" dirty="0">
                <a:latin typeface="Times New Roman"/>
                <a:cs typeface="Times New Roman"/>
              </a:rPr>
              <a:t>IHSH</a:t>
            </a:r>
            <a:r>
              <a:rPr lang="en-US" sz="2000" dirty="0">
                <a:latin typeface="Times New Roman"/>
                <a:cs typeface="Times New Roman"/>
              </a:rPr>
              <a:t> – It makes the scheduling compact by switching the VMs from idle state to hibernation state.</a:t>
            </a:r>
          </a:p>
        </p:txBody>
      </p:sp>
    </p:spTree>
    <p:extLst>
      <p:ext uri="{BB962C8B-B14F-4D97-AF65-F5344CB8AC3E}">
        <p14:creationId xmlns:p14="http://schemas.microsoft.com/office/powerpoint/2010/main" val="399523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3A39-7AA3-7819-4031-A1BD3A525BAE}"/>
              </a:ext>
            </a:extLst>
          </p:cNvPr>
          <p:cNvSpPr>
            <a:spLocks noGrp="1"/>
          </p:cNvSpPr>
          <p:nvPr>
            <p:ph type="title"/>
          </p:nvPr>
        </p:nvSpPr>
        <p:spPr/>
        <p:txBody>
          <a:bodyPr>
            <a:normAutofit/>
          </a:bodyPr>
          <a:lstStyle/>
          <a:p>
            <a:r>
              <a:rPr lang="en-US" sz="4000" b="1">
                <a:solidFill>
                  <a:schemeClr val="accent1">
                    <a:lumMod val="75000"/>
                  </a:schemeClr>
                </a:solidFill>
                <a:latin typeface="Times New Roman"/>
                <a:cs typeface="Times New Roman"/>
              </a:rPr>
              <a:t>Implemented Work</a:t>
            </a:r>
          </a:p>
        </p:txBody>
      </p:sp>
      <p:sp>
        <p:nvSpPr>
          <p:cNvPr id="3" name="Content Placeholder 2">
            <a:extLst>
              <a:ext uri="{FF2B5EF4-FFF2-40B4-BE49-F238E27FC236}">
                <a16:creationId xmlns:a16="http://schemas.microsoft.com/office/drawing/2014/main" id="{2E464BA6-29C0-DCB9-30C2-D8BBF8654CF8}"/>
              </a:ext>
            </a:extLst>
          </p:cNvPr>
          <p:cNvSpPr>
            <a:spLocks noGrp="1"/>
          </p:cNvSpPr>
          <p:nvPr>
            <p:ph idx="1"/>
          </p:nvPr>
        </p:nvSpPr>
        <p:spPr/>
        <p:txBody>
          <a:bodyPr vert="horz" lIns="91440" tIns="45720" rIns="91440" bIns="45720" rtlCol="0" anchor="t">
            <a:normAutofit/>
          </a:bodyPr>
          <a:lstStyle/>
          <a:p>
            <a:r>
              <a:rPr lang="en-US" sz="2000" dirty="0">
                <a:latin typeface="Times New Roman"/>
                <a:cs typeface="Times New Roman"/>
              </a:rPr>
              <a:t>We have implemented LIME and SHAP in our mini project.</a:t>
            </a:r>
          </a:p>
          <a:p>
            <a:r>
              <a:rPr lang="en-US" sz="2000" dirty="0">
                <a:latin typeface="Times New Roman"/>
                <a:cs typeface="Times New Roman"/>
              </a:rPr>
              <a:t>Implementation is done in python.</a:t>
            </a:r>
          </a:p>
          <a:p>
            <a:r>
              <a:rPr lang="en-US" sz="2000" dirty="0">
                <a:latin typeface="Times New Roman"/>
                <a:cs typeface="Times New Roman"/>
              </a:rPr>
              <a:t>Results are obtained by running different dataset against the implemented algorithms.</a:t>
            </a:r>
          </a:p>
        </p:txBody>
      </p:sp>
    </p:spTree>
    <p:extLst>
      <p:ext uri="{BB962C8B-B14F-4D97-AF65-F5344CB8AC3E}">
        <p14:creationId xmlns:p14="http://schemas.microsoft.com/office/powerpoint/2010/main" val="67231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02B-4B7D-A0EF-A745-84638859F24B}"/>
              </a:ext>
            </a:extLst>
          </p:cNvPr>
          <p:cNvSpPr>
            <a:spLocks noGrp="1"/>
          </p:cNvSpPr>
          <p:nvPr>
            <p:ph type="title"/>
          </p:nvPr>
        </p:nvSpPr>
        <p:spPr>
          <a:xfrm>
            <a:off x="2583770" y="580567"/>
            <a:ext cx="8915400" cy="1191083"/>
          </a:xfrm>
        </p:spPr>
        <p:txBody>
          <a:bodyPr>
            <a:normAutofit/>
          </a:bodyPr>
          <a:lstStyle/>
          <a:p>
            <a:r>
              <a:rPr lang="en-US" dirty="0">
                <a:solidFill>
                  <a:schemeClr val="accent1">
                    <a:lumMod val="75000"/>
                  </a:schemeClr>
                </a:solidFill>
                <a:latin typeface="Times New Roman"/>
                <a:cs typeface="Times New Roman"/>
              </a:rPr>
              <a:t>LIME (Local Interpretable Model-Agnostic Explanations)</a:t>
            </a:r>
          </a:p>
        </p:txBody>
      </p:sp>
      <p:sp>
        <p:nvSpPr>
          <p:cNvPr id="3" name="Content Placeholder 2">
            <a:extLst>
              <a:ext uri="{FF2B5EF4-FFF2-40B4-BE49-F238E27FC236}">
                <a16:creationId xmlns:a16="http://schemas.microsoft.com/office/drawing/2014/main" id="{6A06137B-2E87-0BC2-B2B9-5354C4419872}"/>
              </a:ext>
            </a:extLst>
          </p:cNvPr>
          <p:cNvSpPr>
            <a:spLocks noGrp="1"/>
          </p:cNvSpPr>
          <p:nvPr>
            <p:ph idx="1"/>
          </p:nvPr>
        </p:nvSpPr>
        <p:spPr>
          <a:xfrm>
            <a:off x="2589212" y="2140982"/>
            <a:ext cx="8915400" cy="4227440"/>
          </a:xfrm>
        </p:spPr>
        <p:txBody>
          <a:bodyPr vert="horz" lIns="91440" tIns="45720" rIns="91440" bIns="45720" rtlCol="0" anchor="t">
            <a:noAutofit/>
          </a:bodyPr>
          <a:lstStyle/>
          <a:p>
            <a:pPr marL="0" indent="0">
              <a:buNone/>
            </a:pPr>
            <a:r>
              <a:rPr lang="en-US" sz="1900" dirty="0">
                <a:latin typeface="Times New Roman"/>
                <a:cs typeface="Times New Roman"/>
              </a:rPr>
              <a:t>LIME proposes to focus on interpreting locally instead of providing a global model interpretation. We can zoom in on a datapoint in a model and then can find in detail which features impacted the model to reach certain conclusion.</a:t>
            </a:r>
          </a:p>
          <a:p>
            <a:pPr algn="l"/>
            <a:r>
              <a:rPr lang="en-US" sz="2000" b="0" i="1" dirty="0">
                <a:solidFill>
                  <a:srgbClr val="242424"/>
                </a:solidFill>
                <a:effectLst/>
                <a:latin typeface="source-serif-pro"/>
              </a:rPr>
              <a:t>Local: Explains why a single data point was classified as a specific class</a:t>
            </a:r>
          </a:p>
          <a:p>
            <a:pPr algn="l"/>
            <a:r>
              <a:rPr lang="en-US" sz="2000" b="0" i="1" dirty="0">
                <a:solidFill>
                  <a:srgbClr val="242424"/>
                </a:solidFill>
                <a:effectLst/>
                <a:latin typeface="source-serif-pro"/>
              </a:rPr>
              <a:t>Model-agnostic: Treats the model as a black-box. Doesn’t need to know how it makes predictions</a:t>
            </a:r>
            <a:endParaRPr lang="en-US" sz="1900" dirty="0">
              <a:latin typeface="Times New Roman"/>
              <a:cs typeface="Times New Roman"/>
            </a:endParaRPr>
          </a:p>
          <a:p>
            <a:pPr marL="0" indent="0">
              <a:buNone/>
            </a:pPr>
            <a:r>
              <a:rPr lang="en-US" sz="1900" dirty="0">
                <a:latin typeface="Times New Roman"/>
                <a:cs typeface="Times New Roman"/>
              </a:rPr>
              <a:t>LIME is a good tool to understand the black box models .</a:t>
            </a:r>
          </a:p>
        </p:txBody>
      </p:sp>
    </p:spTree>
    <p:extLst>
      <p:ext uri="{BB962C8B-B14F-4D97-AF65-F5344CB8AC3E}">
        <p14:creationId xmlns:p14="http://schemas.microsoft.com/office/powerpoint/2010/main" val="403418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CB36-2918-C938-0F3B-C98FEC9DC2BA}"/>
              </a:ext>
            </a:extLst>
          </p:cNvPr>
          <p:cNvSpPr>
            <a:spLocks noGrp="1"/>
          </p:cNvSpPr>
          <p:nvPr>
            <p:ph type="title"/>
          </p:nvPr>
        </p:nvSpPr>
        <p:spPr>
          <a:xfrm>
            <a:off x="1687669" y="624110"/>
            <a:ext cx="8218331" cy="884233"/>
          </a:xfrm>
        </p:spPr>
        <p:txBody>
          <a:bodyPr>
            <a:normAutofit/>
          </a:bodyPr>
          <a:lstStyle/>
          <a:p>
            <a:r>
              <a:rPr lang="en-US" dirty="0">
                <a:solidFill>
                  <a:schemeClr val="accent1">
                    <a:lumMod val="75000"/>
                  </a:schemeClr>
                </a:solidFill>
                <a:latin typeface="Times New Roman"/>
                <a:cs typeface="Times New Roman"/>
              </a:rPr>
              <a:t>LIME on Gradient Boosting Regressor</a:t>
            </a:r>
          </a:p>
        </p:txBody>
      </p:sp>
      <p:sp>
        <p:nvSpPr>
          <p:cNvPr id="17" name="Content Placeholder 7">
            <a:extLst>
              <a:ext uri="{FF2B5EF4-FFF2-40B4-BE49-F238E27FC236}">
                <a16:creationId xmlns:a16="http://schemas.microsoft.com/office/drawing/2014/main" id="{87066CFA-0B66-3329-34A7-787C80EBDF52}"/>
              </a:ext>
            </a:extLst>
          </p:cNvPr>
          <p:cNvSpPr>
            <a:spLocks noGrp="1"/>
          </p:cNvSpPr>
          <p:nvPr>
            <p:ph idx="1"/>
          </p:nvPr>
        </p:nvSpPr>
        <p:spPr>
          <a:xfrm>
            <a:off x="1020279" y="2133600"/>
            <a:ext cx="4804449" cy="3765332"/>
          </a:xfrm>
        </p:spPr>
        <p:txBody>
          <a:bodyPr vert="horz" lIns="91440" tIns="45720" rIns="91440" bIns="45720" rtlCol="0" anchor="t">
            <a:normAutofit/>
          </a:bodyPr>
          <a:lstStyle/>
          <a:p>
            <a:pPr marL="0" indent="0">
              <a:buNone/>
            </a:pPr>
            <a:endParaRPr lang="en-US" sz="1900" dirty="0">
              <a:latin typeface="Times New Roman"/>
              <a:cs typeface="Times New Roman"/>
            </a:endParaRPr>
          </a:p>
        </p:txBody>
      </p:sp>
      <p:pic>
        <p:nvPicPr>
          <p:cNvPr id="5" name="Picture 4">
            <a:extLst>
              <a:ext uri="{FF2B5EF4-FFF2-40B4-BE49-F238E27FC236}">
                <a16:creationId xmlns:a16="http://schemas.microsoft.com/office/drawing/2014/main" id="{AA356107-ACAC-3215-13DC-BB32205EFF73}"/>
              </a:ext>
            </a:extLst>
          </p:cNvPr>
          <p:cNvPicPr>
            <a:picLocks noChangeAspect="1"/>
          </p:cNvPicPr>
          <p:nvPr/>
        </p:nvPicPr>
        <p:blipFill>
          <a:blip r:embed="rId2"/>
          <a:stretch>
            <a:fillRect/>
          </a:stretch>
        </p:blipFill>
        <p:spPr>
          <a:xfrm>
            <a:off x="1687669" y="4158705"/>
            <a:ext cx="10279103" cy="2365484"/>
          </a:xfrm>
          <a:prstGeom prst="rect">
            <a:avLst/>
          </a:prstGeom>
        </p:spPr>
      </p:pic>
      <p:pic>
        <p:nvPicPr>
          <p:cNvPr id="7" name="Picture 6">
            <a:extLst>
              <a:ext uri="{FF2B5EF4-FFF2-40B4-BE49-F238E27FC236}">
                <a16:creationId xmlns:a16="http://schemas.microsoft.com/office/drawing/2014/main" id="{70494B7F-83AB-6CE6-AC73-628555C9079E}"/>
              </a:ext>
            </a:extLst>
          </p:cNvPr>
          <p:cNvPicPr>
            <a:picLocks noChangeAspect="1"/>
          </p:cNvPicPr>
          <p:nvPr/>
        </p:nvPicPr>
        <p:blipFill>
          <a:blip r:embed="rId3"/>
          <a:stretch>
            <a:fillRect/>
          </a:stretch>
        </p:blipFill>
        <p:spPr>
          <a:xfrm>
            <a:off x="1672205" y="1501448"/>
            <a:ext cx="8847587" cy="2179509"/>
          </a:xfrm>
          <a:prstGeom prst="rect">
            <a:avLst/>
          </a:prstGeom>
        </p:spPr>
      </p:pic>
    </p:spTree>
    <p:extLst>
      <p:ext uri="{BB962C8B-B14F-4D97-AF65-F5344CB8AC3E}">
        <p14:creationId xmlns:p14="http://schemas.microsoft.com/office/powerpoint/2010/main" val="34198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CB36-2918-C938-0F3B-C98FEC9DC2BA}"/>
              </a:ext>
            </a:extLst>
          </p:cNvPr>
          <p:cNvSpPr>
            <a:spLocks noGrp="1"/>
          </p:cNvSpPr>
          <p:nvPr>
            <p:ph type="title"/>
          </p:nvPr>
        </p:nvSpPr>
        <p:spPr>
          <a:xfrm>
            <a:off x="1687669" y="624110"/>
            <a:ext cx="8218331" cy="884233"/>
          </a:xfrm>
        </p:spPr>
        <p:txBody>
          <a:bodyPr>
            <a:normAutofit/>
          </a:bodyPr>
          <a:lstStyle/>
          <a:p>
            <a:r>
              <a:rPr lang="en-US" dirty="0">
                <a:solidFill>
                  <a:schemeClr val="accent1">
                    <a:lumMod val="75000"/>
                  </a:schemeClr>
                </a:solidFill>
                <a:latin typeface="Times New Roman"/>
                <a:cs typeface="Times New Roman"/>
              </a:rPr>
              <a:t>LIME on Random Forest</a:t>
            </a:r>
          </a:p>
        </p:txBody>
      </p:sp>
      <p:sp>
        <p:nvSpPr>
          <p:cNvPr id="17" name="Content Placeholder 7">
            <a:extLst>
              <a:ext uri="{FF2B5EF4-FFF2-40B4-BE49-F238E27FC236}">
                <a16:creationId xmlns:a16="http://schemas.microsoft.com/office/drawing/2014/main" id="{87066CFA-0B66-3329-34A7-787C80EBDF52}"/>
              </a:ext>
            </a:extLst>
          </p:cNvPr>
          <p:cNvSpPr>
            <a:spLocks noGrp="1"/>
          </p:cNvSpPr>
          <p:nvPr>
            <p:ph idx="1"/>
          </p:nvPr>
        </p:nvSpPr>
        <p:spPr>
          <a:xfrm>
            <a:off x="1020279" y="2133600"/>
            <a:ext cx="4804449" cy="3765332"/>
          </a:xfrm>
        </p:spPr>
        <p:txBody>
          <a:bodyPr vert="horz" lIns="91440" tIns="45720" rIns="91440" bIns="45720" rtlCol="0" anchor="t">
            <a:normAutofit/>
          </a:bodyPr>
          <a:lstStyle/>
          <a:p>
            <a:pPr marL="0" indent="0">
              <a:buNone/>
            </a:pPr>
            <a:endParaRPr lang="en-US" sz="1900" dirty="0">
              <a:latin typeface="Times New Roman"/>
              <a:cs typeface="Times New Roman"/>
            </a:endParaRPr>
          </a:p>
        </p:txBody>
      </p:sp>
      <p:pic>
        <p:nvPicPr>
          <p:cNvPr id="4" name="Picture 3">
            <a:extLst>
              <a:ext uri="{FF2B5EF4-FFF2-40B4-BE49-F238E27FC236}">
                <a16:creationId xmlns:a16="http://schemas.microsoft.com/office/drawing/2014/main" id="{659DCE18-72FA-CC3F-2CEF-5584C60CEB5C}"/>
              </a:ext>
            </a:extLst>
          </p:cNvPr>
          <p:cNvPicPr>
            <a:picLocks noChangeAspect="1"/>
          </p:cNvPicPr>
          <p:nvPr/>
        </p:nvPicPr>
        <p:blipFill>
          <a:blip r:embed="rId2"/>
          <a:stretch>
            <a:fillRect/>
          </a:stretch>
        </p:blipFill>
        <p:spPr>
          <a:xfrm>
            <a:off x="1687669" y="1508343"/>
            <a:ext cx="9205758" cy="2149026"/>
          </a:xfrm>
          <a:prstGeom prst="rect">
            <a:avLst/>
          </a:prstGeom>
        </p:spPr>
      </p:pic>
      <p:pic>
        <p:nvPicPr>
          <p:cNvPr id="8" name="Picture 7">
            <a:extLst>
              <a:ext uri="{FF2B5EF4-FFF2-40B4-BE49-F238E27FC236}">
                <a16:creationId xmlns:a16="http://schemas.microsoft.com/office/drawing/2014/main" id="{4C2F4BDE-72E0-F20F-9683-85D33977BD75}"/>
              </a:ext>
            </a:extLst>
          </p:cNvPr>
          <p:cNvPicPr>
            <a:picLocks noChangeAspect="1"/>
          </p:cNvPicPr>
          <p:nvPr/>
        </p:nvPicPr>
        <p:blipFill>
          <a:blip r:embed="rId3"/>
          <a:stretch>
            <a:fillRect/>
          </a:stretch>
        </p:blipFill>
        <p:spPr>
          <a:xfrm>
            <a:off x="1687669" y="4067384"/>
            <a:ext cx="9970931" cy="2456805"/>
          </a:xfrm>
          <a:prstGeom prst="rect">
            <a:avLst/>
          </a:prstGeom>
        </p:spPr>
      </p:pic>
    </p:spTree>
    <p:extLst>
      <p:ext uri="{BB962C8B-B14F-4D97-AF65-F5344CB8AC3E}">
        <p14:creationId xmlns:p14="http://schemas.microsoft.com/office/powerpoint/2010/main" val="215039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695C-CE80-4E04-DADA-B1BEDA069E26}"/>
              </a:ext>
            </a:extLst>
          </p:cNvPr>
          <p:cNvSpPr>
            <a:spLocks noGrp="1"/>
          </p:cNvSpPr>
          <p:nvPr>
            <p:ph type="title"/>
          </p:nvPr>
        </p:nvSpPr>
        <p:spPr/>
        <p:txBody>
          <a:bodyPr/>
          <a:lstStyle/>
          <a:p>
            <a:r>
              <a:rPr lang="en-US" dirty="0">
                <a:solidFill>
                  <a:schemeClr val="accent1">
                    <a:lumMod val="75000"/>
                  </a:schemeClr>
                </a:solidFill>
              </a:rPr>
              <a:t>Mean Absolute Error</a:t>
            </a:r>
            <a:endParaRPr lang="en-US" dirty="0">
              <a:solidFill>
                <a:schemeClr val="accent1">
                  <a:lumMod val="75000"/>
                </a:schemeClr>
              </a:solidFill>
              <a:cs typeface="Times New Roman"/>
            </a:endParaRPr>
          </a:p>
        </p:txBody>
      </p:sp>
      <p:sp>
        <p:nvSpPr>
          <p:cNvPr id="3" name="Content Placeholder 2">
            <a:extLst>
              <a:ext uri="{FF2B5EF4-FFF2-40B4-BE49-F238E27FC236}">
                <a16:creationId xmlns:a16="http://schemas.microsoft.com/office/drawing/2014/main" id="{0972C454-FC98-6CDB-1242-AFC05861D016}"/>
              </a:ext>
            </a:extLst>
          </p:cNvPr>
          <p:cNvSpPr>
            <a:spLocks noGrp="1"/>
          </p:cNvSpPr>
          <p:nvPr>
            <p:ph idx="1"/>
          </p:nvPr>
        </p:nvSpPr>
        <p:spPr/>
        <p:txBody>
          <a:bodyPr vert="horz" lIns="91440" tIns="45720" rIns="91440" bIns="45720" rtlCol="0" anchor="t">
            <a:normAutofit/>
          </a:bodyPr>
          <a:lstStyle/>
          <a:p>
            <a:pPr marL="0" indent="0">
              <a:buNone/>
            </a:pPr>
            <a:r>
              <a:rPr lang="en-US" b="0" i="0" dirty="0">
                <a:solidFill>
                  <a:srgbClr val="212529"/>
                </a:solidFill>
                <a:effectLst/>
                <a:latin typeface="system-ui"/>
              </a:rPr>
              <a:t>Mean Absolute Error(MAE) is the mean size of the mistakes in collected predictions. We know that an error basically is the absolute difference between the actual or true values and the values that are predicted. The absolute difference means that if the result has a negative sign, it is ignored.</a:t>
            </a:r>
          </a:p>
          <a:p>
            <a:pPr marL="0" indent="0">
              <a:buNone/>
            </a:pPr>
            <a:endParaRPr lang="en-US" dirty="0">
              <a:solidFill>
                <a:srgbClr val="212529"/>
              </a:solidFill>
              <a:latin typeface="system-ui"/>
            </a:endParaRPr>
          </a:p>
          <a:p>
            <a:pPr marL="0" indent="0">
              <a:buNone/>
            </a:pPr>
            <a:r>
              <a:rPr lang="en-US" b="0" i="0" dirty="0">
                <a:solidFill>
                  <a:srgbClr val="212529"/>
                </a:solidFill>
                <a:effectLst/>
                <a:latin typeface="system-ui"/>
              </a:rPr>
              <a:t>MAE takes the </a:t>
            </a:r>
            <a:r>
              <a:rPr lang="en-US" b="1" i="0" dirty="0">
                <a:solidFill>
                  <a:srgbClr val="212529"/>
                </a:solidFill>
                <a:effectLst/>
                <a:latin typeface="system-ui"/>
              </a:rPr>
              <a:t>average</a:t>
            </a:r>
            <a:r>
              <a:rPr lang="en-US" b="0" i="0" dirty="0">
                <a:solidFill>
                  <a:srgbClr val="212529"/>
                </a:solidFill>
                <a:effectLst/>
                <a:latin typeface="system-ui"/>
              </a:rPr>
              <a:t> of this error from every sample in a dataset and gives the output.</a:t>
            </a:r>
            <a:endParaRPr lang="en-US" dirty="0"/>
          </a:p>
          <a:p>
            <a:endParaRPr lang="en-US" dirty="0"/>
          </a:p>
          <a:p>
            <a:endParaRPr lang="en-US" dirty="0"/>
          </a:p>
        </p:txBody>
      </p:sp>
      <p:pic>
        <p:nvPicPr>
          <p:cNvPr id="7" name="Picture 6">
            <a:extLst>
              <a:ext uri="{FF2B5EF4-FFF2-40B4-BE49-F238E27FC236}">
                <a16:creationId xmlns:a16="http://schemas.microsoft.com/office/drawing/2014/main" id="{09FF8FE6-4616-BF35-9E4E-0E775DB8E584}"/>
              </a:ext>
            </a:extLst>
          </p:cNvPr>
          <p:cNvPicPr>
            <a:picLocks noChangeAspect="1"/>
          </p:cNvPicPr>
          <p:nvPr/>
        </p:nvPicPr>
        <p:blipFill>
          <a:blip r:embed="rId2"/>
          <a:stretch>
            <a:fillRect/>
          </a:stretch>
        </p:blipFill>
        <p:spPr>
          <a:xfrm>
            <a:off x="3809404" y="4751056"/>
            <a:ext cx="4573191" cy="525794"/>
          </a:xfrm>
          <a:prstGeom prst="rect">
            <a:avLst/>
          </a:prstGeom>
        </p:spPr>
      </p:pic>
    </p:spTree>
    <p:extLst>
      <p:ext uri="{BB962C8B-B14F-4D97-AF65-F5344CB8AC3E}">
        <p14:creationId xmlns:p14="http://schemas.microsoft.com/office/powerpoint/2010/main" val="2107449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695C-CE80-4E04-DADA-B1BEDA069E26}"/>
              </a:ext>
            </a:extLst>
          </p:cNvPr>
          <p:cNvSpPr>
            <a:spLocks noGrp="1"/>
          </p:cNvSpPr>
          <p:nvPr>
            <p:ph type="title"/>
          </p:nvPr>
        </p:nvSpPr>
        <p:spPr/>
        <p:txBody>
          <a:bodyPr/>
          <a:lstStyle/>
          <a:p>
            <a:r>
              <a:rPr lang="en-US" dirty="0">
                <a:solidFill>
                  <a:schemeClr val="accent1">
                    <a:lumMod val="75000"/>
                  </a:schemeClr>
                </a:solidFill>
              </a:rPr>
              <a:t>Mean Squared Error</a:t>
            </a:r>
            <a:endParaRPr lang="en-US" dirty="0">
              <a:solidFill>
                <a:schemeClr val="accent1">
                  <a:lumMod val="75000"/>
                </a:schemeClr>
              </a:solidFill>
              <a:cs typeface="Times New Roman"/>
            </a:endParaRPr>
          </a:p>
        </p:txBody>
      </p:sp>
      <p:sp>
        <p:nvSpPr>
          <p:cNvPr id="3" name="Content Placeholder 2">
            <a:extLst>
              <a:ext uri="{FF2B5EF4-FFF2-40B4-BE49-F238E27FC236}">
                <a16:creationId xmlns:a16="http://schemas.microsoft.com/office/drawing/2014/main" id="{0972C454-FC98-6CDB-1242-AFC05861D016}"/>
              </a:ext>
            </a:extLst>
          </p:cNvPr>
          <p:cNvSpPr>
            <a:spLocks noGrp="1"/>
          </p:cNvSpPr>
          <p:nvPr>
            <p:ph idx="1"/>
          </p:nvPr>
        </p:nvSpPr>
        <p:spPr/>
        <p:txBody>
          <a:bodyPr vert="horz" lIns="91440" tIns="45720" rIns="91440" bIns="45720" rtlCol="0" anchor="t">
            <a:normAutofit/>
          </a:bodyPr>
          <a:lstStyle/>
          <a:p>
            <a:pPr marL="0" indent="0">
              <a:buNone/>
            </a:pPr>
            <a:r>
              <a:rPr lang="en-US" b="0" i="0" dirty="0">
                <a:solidFill>
                  <a:srgbClr val="212529"/>
                </a:solidFill>
                <a:effectLst/>
                <a:latin typeface="system-ui"/>
              </a:rPr>
              <a:t>The Mean Absolute Error is the squared mean of the difference between the actual values and predictable values.</a:t>
            </a:r>
          </a:p>
          <a:p>
            <a:pPr marL="0" indent="0">
              <a:buNone/>
            </a:pPr>
            <a:endParaRPr lang="en-US" dirty="0">
              <a:solidFill>
                <a:srgbClr val="212529"/>
              </a:solidFill>
              <a:highlight>
                <a:srgbClr val="FFFFFF"/>
              </a:highlight>
              <a:latin typeface="system-ui"/>
            </a:endParaRPr>
          </a:p>
          <a:p>
            <a:pPr marL="0" indent="0">
              <a:buNone/>
            </a:pPr>
            <a:r>
              <a:rPr lang="en-US" b="0" i="0" dirty="0">
                <a:solidFill>
                  <a:srgbClr val="212529"/>
                </a:solidFill>
                <a:effectLst/>
                <a:highlight>
                  <a:srgbClr val="FFFFFF"/>
                </a:highlight>
                <a:latin typeface="system-ui"/>
              </a:rPr>
              <a:t>.</a:t>
            </a:r>
            <a:endParaRPr lang="en-US" dirty="0"/>
          </a:p>
          <a:p>
            <a:endParaRPr lang="en-US" dirty="0"/>
          </a:p>
          <a:p>
            <a:endParaRPr lang="en-US" dirty="0"/>
          </a:p>
        </p:txBody>
      </p:sp>
      <p:pic>
        <p:nvPicPr>
          <p:cNvPr id="5" name="Picture 4">
            <a:extLst>
              <a:ext uri="{FF2B5EF4-FFF2-40B4-BE49-F238E27FC236}">
                <a16:creationId xmlns:a16="http://schemas.microsoft.com/office/drawing/2014/main" id="{BA3C7823-BC28-45EF-B08F-86CD79ACEF95}"/>
              </a:ext>
            </a:extLst>
          </p:cNvPr>
          <p:cNvPicPr>
            <a:picLocks noChangeAspect="1"/>
          </p:cNvPicPr>
          <p:nvPr/>
        </p:nvPicPr>
        <p:blipFill>
          <a:blip r:embed="rId2"/>
          <a:stretch>
            <a:fillRect/>
          </a:stretch>
        </p:blipFill>
        <p:spPr>
          <a:xfrm>
            <a:off x="3321011" y="3619500"/>
            <a:ext cx="5549977" cy="1245913"/>
          </a:xfrm>
          <a:prstGeom prst="rect">
            <a:avLst/>
          </a:prstGeom>
        </p:spPr>
      </p:pic>
    </p:spTree>
    <p:extLst>
      <p:ext uri="{BB962C8B-B14F-4D97-AF65-F5344CB8AC3E}">
        <p14:creationId xmlns:p14="http://schemas.microsoft.com/office/powerpoint/2010/main" val="59787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783C-53EE-5771-D6C6-2536618B0A81}"/>
              </a:ext>
            </a:extLst>
          </p:cNvPr>
          <p:cNvSpPr>
            <a:spLocks noGrp="1"/>
          </p:cNvSpPr>
          <p:nvPr>
            <p:ph type="title"/>
          </p:nvPr>
        </p:nvSpPr>
        <p:spPr/>
        <p:txBody>
          <a:bodyPr>
            <a:noAutofit/>
          </a:bodyPr>
          <a:lstStyle/>
          <a:p>
            <a:r>
              <a:rPr lang="en-US" sz="4200" b="1">
                <a:solidFill>
                  <a:srgbClr val="A53010"/>
                </a:solidFill>
                <a:latin typeface="Times New Roman"/>
                <a:cs typeface="Times New Roman"/>
              </a:rPr>
              <a:t>OUTLINE</a:t>
            </a:r>
          </a:p>
        </p:txBody>
      </p:sp>
      <p:sp>
        <p:nvSpPr>
          <p:cNvPr id="3" name="Content Placeholder 2">
            <a:extLst>
              <a:ext uri="{FF2B5EF4-FFF2-40B4-BE49-F238E27FC236}">
                <a16:creationId xmlns:a16="http://schemas.microsoft.com/office/drawing/2014/main" id="{23DACBF1-F213-D477-A1B6-52E11539F827}"/>
              </a:ext>
            </a:extLst>
          </p:cNvPr>
          <p:cNvSpPr>
            <a:spLocks noGrp="1"/>
          </p:cNvSpPr>
          <p:nvPr>
            <p:ph idx="1"/>
          </p:nvPr>
        </p:nvSpPr>
        <p:spPr>
          <a:xfrm>
            <a:off x="2589212" y="1905000"/>
            <a:ext cx="8915400" cy="4006222"/>
          </a:xfrm>
        </p:spPr>
        <p:txBody>
          <a:bodyPr vert="horz" lIns="91440" tIns="45720" rIns="91440" bIns="45720" rtlCol="0" anchor="t">
            <a:normAutofit fontScale="92500" lnSpcReduction="10000"/>
          </a:bodyPr>
          <a:lstStyle/>
          <a:p>
            <a:r>
              <a:rPr lang="en-US" sz="2800" dirty="0">
                <a:latin typeface="Times New Roman"/>
                <a:cs typeface="Times New Roman"/>
              </a:rPr>
              <a:t>Introduction</a:t>
            </a:r>
          </a:p>
          <a:p>
            <a:r>
              <a:rPr lang="en-US" sz="2800" dirty="0">
                <a:latin typeface="Times New Roman"/>
                <a:cs typeface="Times New Roman"/>
              </a:rPr>
              <a:t>Problem Statement</a:t>
            </a:r>
          </a:p>
          <a:p>
            <a:r>
              <a:rPr lang="en-US" sz="2800" dirty="0">
                <a:latin typeface="Times New Roman"/>
                <a:cs typeface="Times New Roman"/>
              </a:rPr>
              <a:t>Literature Survey</a:t>
            </a:r>
          </a:p>
          <a:p>
            <a:r>
              <a:rPr lang="en-US" sz="2800" dirty="0">
                <a:latin typeface="Times New Roman"/>
                <a:cs typeface="Times New Roman"/>
              </a:rPr>
              <a:t>Implemented Work</a:t>
            </a:r>
          </a:p>
          <a:p>
            <a:r>
              <a:rPr lang="en-US" sz="2800" dirty="0">
                <a:latin typeface="Times New Roman"/>
                <a:cs typeface="Times New Roman"/>
              </a:rPr>
              <a:t>Experimental Results</a:t>
            </a:r>
          </a:p>
          <a:p>
            <a:r>
              <a:rPr lang="en-US" sz="2800" dirty="0">
                <a:latin typeface="Times New Roman"/>
                <a:cs typeface="Times New Roman"/>
              </a:rPr>
              <a:t>Conclusion</a:t>
            </a:r>
          </a:p>
          <a:p>
            <a:r>
              <a:rPr lang="en-US" sz="2800" dirty="0">
                <a:latin typeface="Times New Roman"/>
                <a:cs typeface="Times New Roman"/>
              </a:rPr>
              <a:t>Future Aspects</a:t>
            </a:r>
          </a:p>
          <a:p>
            <a:r>
              <a:rPr lang="en-US" sz="2800" dirty="0">
                <a:latin typeface="Times New Roman"/>
                <a:cs typeface="Times New Roman"/>
              </a:rPr>
              <a:t>References</a:t>
            </a:r>
          </a:p>
        </p:txBody>
      </p:sp>
    </p:spTree>
    <p:extLst>
      <p:ext uri="{BB962C8B-B14F-4D97-AF65-F5344CB8AC3E}">
        <p14:creationId xmlns:p14="http://schemas.microsoft.com/office/powerpoint/2010/main" val="93270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695C-CE80-4E04-DADA-B1BEDA069E26}"/>
              </a:ext>
            </a:extLst>
          </p:cNvPr>
          <p:cNvSpPr>
            <a:spLocks noGrp="1"/>
          </p:cNvSpPr>
          <p:nvPr>
            <p:ph type="title"/>
          </p:nvPr>
        </p:nvSpPr>
        <p:spPr/>
        <p:txBody>
          <a:bodyPr/>
          <a:lstStyle/>
          <a:p>
            <a:r>
              <a:rPr lang="en-US" dirty="0">
                <a:solidFill>
                  <a:schemeClr val="accent1">
                    <a:lumMod val="75000"/>
                  </a:schemeClr>
                </a:solidFill>
              </a:rPr>
              <a:t>R Squared</a:t>
            </a:r>
            <a:endParaRPr lang="en-US" dirty="0">
              <a:solidFill>
                <a:schemeClr val="accent1">
                  <a:lumMod val="75000"/>
                </a:schemeClr>
              </a:solidFill>
              <a:cs typeface="Times New Roman"/>
            </a:endParaRPr>
          </a:p>
        </p:txBody>
      </p:sp>
      <p:sp>
        <p:nvSpPr>
          <p:cNvPr id="3" name="Content Placeholder 2">
            <a:extLst>
              <a:ext uri="{FF2B5EF4-FFF2-40B4-BE49-F238E27FC236}">
                <a16:creationId xmlns:a16="http://schemas.microsoft.com/office/drawing/2014/main" id="{0972C454-FC98-6CDB-1242-AFC05861D016}"/>
              </a:ext>
            </a:extLst>
          </p:cNvPr>
          <p:cNvSpPr>
            <a:spLocks noGrp="1"/>
          </p:cNvSpPr>
          <p:nvPr>
            <p:ph idx="1"/>
          </p:nvPr>
        </p:nvSpPr>
        <p:spPr/>
        <p:txBody>
          <a:bodyPr vert="horz" lIns="91440" tIns="45720" rIns="91440" bIns="45720" rtlCol="0" anchor="t">
            <a:normAutofit/>
          </a:bodyPr>
          <a:lstStyle/>
          <a:p>
            <a:pPr marL="0" indent="0">
              <a:buNone/>
            </a:pPr>
            <a:r>
              <a:rPr lang="en-US" b="0" i="0" dirty="0">
                <a:solidFill>
                  <a:srgbClr val="212529"/>
                </a:solidFill>
                <a:effectLst/>
                <a:latin typeface="system-ui"/>
              </a:rPr>
              <a:t>This metric gives an indication of how good a model fits a given dataset. It indicates how close the regression line (</a:t>
            </a:r>
            <a:r>
              <a:rPr lang="en-US" b="0" i="0" dirty="0" err="1">
                <a:solidFill>
                  <a:srgbClr val="212529"/>
                </a:solidFill>
                <a:effectLst/>
                <a:latin typeface="system-ui"/>
              </a:rPr>
              <a:t>i.e</a:t>
            </a:r>
            <a:r>
              <a:rPr lang="en-US" b="0" i="0" dirty="0">
                <a:solidFill>
                  <a:srgbClr val="212529"/>
                </a:solidFill>
                <a:effectLst/>
                <a:latin typeface="system-ui"/>
              </a:rPr>
              <a:t> the predicted values plotted) is to the actual data values. The R squared value lies between 0 and 1 where 0 indicates that this model doesn't fit the given data and 1 indicates that the model fits perfectly to the dataset provided.</a:t>
            </a:r>
            <a:endParaRPr lang="en-US" dirty="0">
              <a:solidFill>
                <a:srgbClr val="212529"/>
              </a:solidFill>
              <a:highlight>
                <a:srgbClr val="FFFFFF"/>
              </a:highlight>
              <a:latin typeface="system-ui"/>
            </a:endParaRPr>
          </a:p>
          <a:p>
            <a:pPr marL="0" indent="0">
              <a:buNone/>
            </a:pPr>
            <a:r>
              <a:rPr lang="en-US" b="0" i="0" dirty="0">
                <a:solidFill>
                  <a:srgbClr val="212529"/>
                </a:solidFill>
                <a:effectLst/>
                <a:highlight>
                  <a:srgbClr val="FFFFFF"/>
                </a:highlight>
                <a:latin typeface="system-ui"/>
              </a:rPr>
              <a:t>.</a:t>
            </a:r>
            <a:endParaRPr lang="en-US" dirty="0"/>
          </a:p>
          <a:p>
            <a:endParaRPr lang="en-US" dirty="0"/>
          </a:p>
          <a:p>
            <a:endParaRPr lang="en-US" dirty="0"/>
          </a:p>
        </p:txBody>
      </p:sp>
    </p:spTree>
    <p:extLst>
      <p:ext uri="{BB962C8B-B14F-4D97-AF65-F5344CB8AC3E}">
        <p14:creationId xmlns:p14="http://schemas.microsoft.com/office/powerpoint/2010/main" val="3528261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2BE1-BFA2-88D3-81AE-A5F6BEFA77DE}"/>
              </a:ext>
            </a:extLst>
          </p:cNvPr>
          <p:cNvSpPr>
            <a:spLocks noGrp="1"/>
          </p:cNvSpPr>
          <p:nvPr>
            <p:ph type="title"/>
          </p:nvPr>
        </p:nvSpPr>
        <p:spPr>
          <a:xfrm>
            <a:off x="1687669" y="624110"/>
            <a:ext cx="4137059" cy="1280890"/>
          </a:xfrm>
        </p:spPr>
        <p:txBody>
          <a:bodyPr>
            <a:normAutofit/>
          </a:bodyPr>
          <a:lstStyle/>
          <a:p>
            <a:r>
              <a:rPr lang="en-US" sz="3200" dirty="0">
                <a:solidFill>
                  <a:schemeClr val="accent1">
                    <a:lumMod val="75000"/>
                  </a:schemeClr>
                </a:solidFill>
                <a:latin typeface="Times New Roman"/>
                <a:cs typeface="Times New Roman"/>
              </a:rPr>
              <a:t>Result of GB and RF</a:t>
            </a:r>
          </a:p>
        </p:txBody>
      </p:sp>
      <p:sp>
        <p:nvSpPr>
          <p:cNvPr id="8" name="Content Placeholder 7">
            <a:extLst>
              <a:ext uri="{FF2B5EF4-FFF2-40B4-BE49-F238E27FC236}">
                <a16:creationId xmlns:a16="http://schemas.microsoft.com/office/drawing/2014/main" id="{35E92890-3AF3-B90F-3322-3CC3295F038F}"/>
              </a:ext>
            </a:extLst>
          </p:cNvPr>
          <p:cNvSpPr>
            <a:spLocks noGrp="1"/>
          </p:cNvSpPr>
          <p:nvPr>
            <p:ph idx="1"/>
          </p:nvPr>
        </p:nvSpPr>
        <p:spPr>
          <a:xfrm>
            <a:off x="1683956" y="2133600"/>
            <a:ext cx="4140772" cy="3777622"/>
          </a:xfrm>
        </p:spPr>
        <p:txBody>
          <a:bodyPr vert="horz" lIns="91440" tIns="45720" rIns="91440" bIns="45720" rtlCol="0">
            <a:normAutofit/>
          </a:bodyPr>
          <a:lstStyle/>
          <a:p>
            <a:endParaRPr lang="en-US" dirty="0">
              <a:solidFill>
                <a:srgbClr val="000000"/>
              </a:solidFill>
              <a:latin typeface="Times New Roman"/>
              <a:cs typeface="Times New Roman"/>
            </a:endParaRPr>
          </a:p>
        </p:txBody>
      </p:sp>
      <p:pic>
        <p:nvPicPr>
          <p:cNvPr id="5" name="Picture 4">
            <a:extLst>
              <a:ext uri="{FF2B5EF4-FFF2-40B4-BE49-F238E27FC236}">
                <a16:creationId xmlns:a16="http://schemas.microsoft.com/office/drawing/2014/main" id="{62877A18-7CAE-A387-C20F-415419491FE5}"/>
              </a:ext>
            </a:extLst>
          </p:cNvPr>
          <p:cNvPicPr>
            <a:picLocks noChangeAspect="1"/>
          </p:cNvPicPr>
          <p:nvPr/>
        </p:nvPicPr>
        <p:blipFill>
          <a:blip r:embed="rId2"/>
          <a:stretch>
            <a:fillRect/>
          </a:stretch>
        </p:blipFill>
        <p:spPr>
          <a:xfrm>
            <a:off x="2289534" y="2487868"/>
            <a:ext cx="5623219" cy="2575623"/>
          </a:xfrm>
          <a:prstGeom prst="rect">
            <a:avLst/>
          </a:prstGeom>
        </p:spPr>
      </p:pic>
    </p:spTree>
    <p:extLst>
      <p:ext uri="{BB962C8B-B14F-4D97-AF65-F5344CB8AC3E}">
        <p14:creationId xmlns:p14="http://schemas.microsoft.com/office/powerpoint/2010/main" val="2759064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0382-A891-87A4-DF0E-55F022DEECC3}"/>
              </a:ext>
            </a:extLst>
          </p:cNvPr>
          <p:cNvSpPr>
            <a:spLocks noGrp="1"/>
          </p:cNvSpPr>
          <p:nvPr>
            <p:ph type="title"/>
          </p:nvPr>
        </p:nvSpPr>
        <p:spPr>
          <a:xfrm>
            <a:off x="1687669" y="624110"/>
            <a:ext cx="4137059" cy="1280890"/>
          </a:xfrm>
        </p:spPr>
        <p:txBody>
          <a:bodyPr>
            <a:normAutofit/>
          </a:bodyPr>
          <a:lstStyle/>
          <a:p>
            <a:pPr>
              <a:lnSpc>
                <a:spcPct val="90000"/>
              </a:lnSpc>
            </a:pPr>
            <a:r>
              <a:rPr lang="en-US" sz="2700" dirty="0">
                <a:solidFill>
                  <a:schemeClr val="accent1">
                    <a:lumMod val="75000"/>
                  </a:schemeClr>
                </a:solidFill>
                <a:latin typeface="Times New Roman"/>
                <a:cs typeface="Times New Roman"/>
              </a:rPr>
              <a:t>Model Evaluation</a:t>
            </a:r>
          </a:p>
        </p:txBody>
      </p:sp>
      <p:sp>
        <p:nvSpPr>
          <p:cNvPr id="10" name="Content Placeholder 7">
            <a:extLst>
              <a:ext uri="{FF2B5EF4-FFF2-40B4-BE49-F238E27FC236}">
                <a16:creationId xmlns:a16="http://schemas.microsoft.com/office/drawing/2014/main" id="{B61CD265-94DA-4CB6-3D1A-4D2553F75FAB}"/>
              </a:ext>
            </a:extLst>
          </p:cNvPr>
          <p:cNvSpPr>
            <a:spLocks noGrp="1"/>
          </p:cNvSpPr>
          <p:nvPr>
            <p:ph idx="1"/>
          </p:nvPr>
        </p:nvSpPr>
        <p:spPr>
          <a:xfrm>
            <a:off x="1683956" y="2133600"/>
            <a:ext cx="9993694" cy="3777622"/>
          </a:xfrm>
        </p:spPr>
        <p:txBody>
          <a:bodyPr vert="horz" lIns="91440" tIns="45720" rIns="91440" bIns="45720" rtlCol="0">
            <a:normAutofit/>
          </a:bodyPr>
          <a:lstStyle/>
          <a:p>
            <a:pPr marL="0" indent="0">
              <a:buNone/>
            </a:pPr>
            <a:r>
              <a:rPr lang="en-US" dirty="0">
                <a:solidFill>
                  <a:srgbClr val="000000"/>
                </a:solidFill>
                <a:latin typeface="Times New Roman"/>
                <a:cs typeface="Times New Roman"/>
              </a:rPr>
              <a:t>Splitting the dataset into training and testing sets.</a:t>
            </a:r>
          </a:p>
          <a:p>
            <a:pPr marL="0" indent="0">
              <a:buNone/>
            </a:pPr>
            <a:endParaRPr lang="en-US" dirty="0">
              <a:solidFill>
                <a:srgbClr val="000000"/>
              </a:solidFill>
              <a:latin typeface="Times New Roman"/>
              <a:cs typeface="Times New Roman"/>
            </a:endParaRPr>
          </a:p>
          <a:p>
            <a:pPr marL="0" indent="0">
              <a:buNone/>
            </a:pPr>
            <a:endParaRPr lang="en-US" dirty="0">
              <a:solidFill>
                <a:srgbClr val="000000"/>
              </a:solidFill>
              <a:latin typeface="Times New Roman"/>
              <a:cs typeface="Times New Roman"/>
            </a:endParaRPr>
          </a:p>
          <a:p>
            <a:pPr marL="0" indent="0">
              <a:buNone/>
            </a:pPr>
            <a:endParaRPr lang="en-US" dirty="0">
              <a:solidFill>
                <a:srgbClr val="000000"/>
              </a:solidFill>
              <a:latin typeface="Times New Roman"/>
              <a:cs typeface="Times New Roman"/>
            </a:endParaRPr>
          </a:p>
          <a:p>
            <a:pPr marL="0" indent="0">
              <a:buNone/>
            </a:pPr>
            <a:r>
              <a:rPr lang="en-US" dirty="0">
                <a:solidFill>
                  <a:srgbClr val="000000"/>
                </a:solidFill>
                <a:latin typeface="Times New Roman"/>
                <a:cs typeface="Times New Roman"/>
              </a:rPr>
              <a:t>Training and evaluating various regression models, such as Random Forest and Gradient Boosting.</a:t>
            </a:r>
          </a:p>
          <a:p>
            <a:pPr marL="0" indent="0">
              <a:buNone/>
            </a:pPr>
            <a:endParaRPr lang="en-US" dirty="0">
              <a:solidFill>
                <a:srgbClr val="000000"/>
              </a:solidFill>
              <a:latin typeface="Times New Roman"/>
              <a:cs typeface="Times New Roman"/>
            </a:endParaRPr>
          </a:p>
          <a:p>
            <a:pPr marL="0" indent="0">
              <a:buNone/>
            </a:pPr>
            <a:endParaRPr lang="en-US" dirty="0">
              <a:solidFill>
                <a:srgbClr val="000000"/>
              </a:solidFill>
              <a:latin typeface="Times New Roman"/>
              <a:cs typeface="Times New Roman"/>
            </a:endParaRPr>
          </a:p>
        </p:txBody>
      </p:sp>
      <p:pic>
        <p:nvPicPr>
          <p:cNvPr id="5" name="Picture 4">
            <a:extLst>
              <a:ext uri="{FF2B5EF4-FFF2-40B4-BE49-F238E27FC236}">
                <a16:creationId xmlns:a16="http://schemas.microsoft.com/office/drawing/2014/main" id="{C368C1C3-7C27-B410-DE35-1625BBDBB56B}"/>
              </a:ext>
            </a:extLst>
          </p:cNvPr>
          <p:cNvPicPr>
            <a:picLocks noChangeAspect="1"/>
          </p:cNvPicPr>
          <p:nvPr/>
        </p:nvPicPr>
        <p:blipFill>
          <a:blip r:embed="rId2"/>
          <a:stretch>
            <a:fillRect/>
          </a:stretch>
        </p:blipFill>
        <p:spPr>
          <a:xfrm>
            <a:off x="2197293" y="2830786"/>
            <a:ext cx="7254869" cy="502964"/>
          </a:xfrm>
          <a:prstGeom prst="rect">
            <a:avLst/>
          </a:prstGeom>
        </p:spPr>
      </p:pic>
      <p:pic>
        <p:nvPicPr>
          <p:cNvPr id="7" name="Picture 6">
            <a:extLst>
              <a:ext uri="{FF2B5EF4-FFF2-40B4-BE49-F238E27FC236}">
                <a16:creationId xmlns:a16="http://schemas.microsoft.com/office/drawing/2014/main" id="{05134669-5ED4-99C3-5225-604B6B7111E1}"/>
              </a:ext>
            </a:extLst>
          </p:cNvPr>
          <p:cNvPicPr>
            <a:picLocks noChangeAspect="1"/>
          </p:cNvPicPr>
          <p:nvPr/>
        </p:nvPicPr>
        <p:blipFill>
          <a:blip r:embed="rId3"/>
          <a:stretch>
            <a:fillRect/>
          </a:stretch>
        </p:blipFill>
        <p:spPr>
          <a:xfrm>
            <a:off x="3305835" y="4209883"/>
            <a:ext cx="5037785" cy="1714990"/>
          </a:xfrm>
          <a:prstGeom prst="rect">
            <a:avLst/>
          </a:prstGeom>
        </p:spPr>
      </p:pic>
    </p:spTree>
    <p:extLst>
      <p:ext uri="{BB962C8B-B14F-4D97-AF65-F5344CB8AC3E}">
        <p14:creationId xmlns:p14="http://schemas.microsoft.com/office/powerpoint/2010/main" val="231381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6226-D79D-DAC9-18F5-41BDC272FA66}"/>
              </a:ext>
            </a:extLst>
          </p:cNvPr>
          <p:cNvSpPr>
            <a:spLocks noGrp="1"/>
          </p:cNvSpPr>
          <p:nvPr>
            <p:ph type="title"/>
          </p:nvPr>
        </p:nvSpPr>
        <p:spPr/>
        <p:txBody>
          <a:bodyPr/>
          <a:lstStyle/>
          <a:p>
            <a:r>
              <a:rPr lang="en-US" b="1">
                <a:solidFill>
                  <a:schemeClr val="accent1">
                    <a:lumMod val="75000"/>
                  </a:schemeClr>
                </a:solidFill>
                <a:latin typeface="Times New Roman"/>
                <a:cs typeface="Times New Roman"/>
              </a:rPr>
              <a:t>Experimental Results</a:t>
            </a:r>
          </a:p>
        </p:txBody>
      </p:sp>
      <p:sp>
        <p:nvSpPr>
          <p:cNvPr id="3" name="Content Placeholder 2">
            <a:extLst>
              <a:ext uri="{FF2B5EF4-FFF2-40B4-BE49-F238E27FC236}">
                <a16:creationId xmlns:a16="http://schemas.microsoft.com/office/drawing/2014/main" id="{3C2AB5E2-18C6-EBB2-1D09-E29E080EAE10}"/>
              </a:ext>
            </a:extLst>
          </p:cNvPr>
          <p:cNvSpPr>
            <a:spLocks noGrp="1"/>
          </p:cNvSpPr>
          <p:nvPr>
            <p:ph idx="1"/>
          </p:nvPr>
        </p:nvSpPr>
        <p:spPr>
          <a:xfrm>
            <a:off x="2594655" y="1654629"/>
            <a:ext cx="8915400" cy="3777622"/>
          </a:xfrm>
        </p:spPr>
        <p:txBody>
          <a:bodyPr vert="horz" lIns="91440" tIns="45720" rIns="91440" bIns="45720" rtlCol="0" anchor="t">
            <a:normAutofit/>
          </a:bodyPr>
          <a:lstStyle/>
          <a:p>
            <a:r>
              <a:rPr lang="en-US">
                <a:solidFill>
                  <a:srgbClr val="000000"/>
                </a:solidFill>
                <a:latin typeface="Times New Roman"/>
                <a:ea typeface="+mn-lt"/>
                <a:cs typeface="+mn-lt"/>
              </a:rPr>
              <a:t>The implemented algorithms have been run and provided results for various workflow DAGs. Plots have been made to show the running time and total cost of many workflows. </a:t>
            </a:r>
            <a:endParaRPr lang="en-US"/>
          </a:p>
          <a:p>
            <a:endParaRPr lang="en-US"/>
          </a:p>
        </p:txBody>
      </p:sp>
      <p:pic>
        <p:nvPicPr>
          <p:cNvPr id="4" name="Picture 4">
            <a:extLst>
              <a:ext uri="{FF2B5EF4-FFF2-40B4-BE49-F238E27FC236}">
                <a16:creationId xmlns:a16="http://schemas.microsoft.com/office/drawing/2014/main" id="{D3CF217B-2B6E-834A-C91B-001B9D3AA244}"/>
              </a:ext>
            </a:extLst>
          </p:cNvPr>
          <p:cNvPicPr>
            <a:picLocks noChangeAspect="1"/>
          </p:cNvPicPr>
          <p:nvPr/>
        </p:nvPicPr>
        <p:blipFill>
          <a:blip r:embed="rId2"/>
          <a:stretch>
            <a:fillRect/>
          </a:stretch>
        </p:blipFill>
        <p:spPr>
          <a:xfrm>
            <a:off x="3113315" y="2627181"/>
            <a:ext cx="6840000" cy="3606709"/>
          </a:xfrm>
          <a:prstGeom prst="rect">
            <a:avLst/>
          </a:prstGeom>
        </p:spPr>
      </p:pic>
      <p:sp>
        <p:nvSpPr>
          <p:cNvPr id="5" name="TextBox 4">
            <a:extLst>
              <a:ext uri="{FF2B5EF4-FFF2-40B4-BE49-F238E27FC236}">
                <a16:creationId xmlns:a16="http://schemas.microsoft.com/office/drawing/2014/main" id="{F2215ED1-1944-ADEE-0EB0-B1DA65E3F966}"/>
              </a:ext>
            </a:extLst>
          </p:cNvPr>
          <p:cNvSpPr txBox="1"/>
          <p:nvPr/>
        </p:nvSpPr>
        <p:spPr>
          <a:xfrm>
            <a:off x="3113315" y="6302828"/>
            <a:ext cx="674914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Times New Roman"/>
                <a:cs typeface="Times New Roman"/>
              </a:rPr>
              <a:t>Fig.4. Total Cost of different DAGs with different nodes</a:t>
            </a:r>
          </a:p>
        </p:txBody>
      </p:sp>
    </p:spTree>
    <p:extLst>
      <p:ext uri="{BB962C8B-B14F-4D97-AF65-F5344CB8AC3E}">
        <p14:creationId xmlns:p14="http://schemas.microsoft.com/office/powerpoint/2010/main" val="3684243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BE0C-2F36-EF4C-6461-FE555A831E45}"/>
              </a:ext>
            </a:extLst>
          </p:cNvPr>
          <p:cNvSpPr>
            <a:spLocks noGrp="1"/>
          </p:cNvSpPr>
          <p:nvPr>
            <p:ph type="title"/>
          </p:nvPr>
        </p:nvSpPr>
        <p:spPr/>
        <p:txBody>
          <a:bodyPr>
            <a:normAutofit/>
          </a:bodyPr>
          <a:lstStyle/>
          <a:p>
            <a:r>
              <a:rPr lang="en-US" sz="4000" b="1">
                <a:solidFill>
                  <a:schemeClr val="accent1">
                    <a:lumMod val="75000"/>
                  </a:schemeClr>
                </a:solidFill>
                <a:latin typeface="Times New Roman"/>
                <a:cs typeface="Times New Roman"/>
              </a:rPr>
              <a:t>Conclusion</a:t>
            </a:r>
          </a:p>
        </p:txBody>
      </p:sp>
      <p:sp>
        <p:nvSpPr>
          <p:cNvPr id="3" name="Content Placeholder 2">
            <a:extLst>
              <a:ext uri="{FF2B5EF4-FFF2-40B4-BE49-F238E27FC236}">
                <a16:creationId xmlns:a16="http://schemas.microsoft.com/office/drawing/2014/main" id="{CCF59B3B-7957-DA07-146F-0AA1B497A0B9}"/>
              </a:ext>
            </a:extLst>
          </p:cNvPr>
          <p:cNvSpPr>
            <a:spLocks noGrp="1"/>
          </p:cNvSpPr>
          <p:nvPr>
            <p:ph idx="1"/>
          </p:nvPr>
        </p:nvSpPr>
        <p:spPr/>
        <p:txBody>
          <a:bodyPr vert="horz" lIns="91440" tIns="45720" rIns="91440" bIns="45720" rtlCol="0" anchor="t">
            <a:normAutofit/>
          </a:bodyPr>
          <a:lstStyle/>
          <a:p>
            <a:r>
              <a:rPr lang="en-US" sz="1900">
                <a:solidFill>
                  <a:srgbClr val="374151"/>
                </a:solidFill>
                <a:latin typeface="Times New Roman"/>
                <a:ea typeface="+mn-lt"/>
                <a:cs typeface="+mn-lt"/>
              </a:rPr>
              <a:t>In conclusion, ET2FA (Enhanced Task Type First Algorithm) proves to be a promising hybrid heuristic algorithm for deadline-constrained workflow scheduling in the cloud. </a:t>
            </a:r>
            <a:endParaRPr lang="en-US" sz="1900">
              <a:latin typeface="Times New Roman"/>
              <a:cs typeface="Times New Roman"/>
            </a:endParaRPr>
          </a:p>
          <a:p>
            <a:r>
              <a:rPr lang="en-US" sz="1900">
                <a:solidFill>
                  <a:srgbClr val="374151"/>
                </a:solidFill>
                <a:latin typeface="Times New Roman"/>
                <a:ea typeface="+mn-lt"/>
                <a:cs typeface="+mn-lt"/>
              </a:rPr>
              <a:t>This algorithm efficiently addresses the challenge of scheduling tasks within tight time constraints while optimizing resource utilization.</a:t>
            </a:r>
          </a:p>
          <a:p>
            <a:r>
              <a:rPr lang="en-US" sz="1900">
                <a:solidFill>
                  <a:srgbClr val="374151"/>
                </a:solidFill>
                <a:latin typeface="Times New Roman"/>
                <a:ea typeface="+mn-lt"/>
                <a:cs typeface="+mn-lt"/>
              </a:rPr>
              <a:t>One of the key strengths of ET2FA is assigning types to tasks based on their predecessor and successor tasks which then helps in more efficient and compact scheduling of all the tasks. </a:t>
            </a:r>
          </a:p>
          <a:p>
            <a:r>
              <a:rPr lang="en-US" sz="1900">
                <a:solidFill>
                  <a:srgbClr val="374151"/>
                </a:solidFill>
                <a:latin typeface="Times New Roman"/>
                <a:ea typeface="+mn-lt"/>
                <a:cs typeface="+mn-lt"/>
              </a:rPr>
              <a:t>By leveraging a combination of heuristics and task type compatibility analysis, ET2FA minimizes the chances of scattered scheduling and reduces the risk of missing deadlines.</a:t>
            </a:r>
          </a:p>
        </p:txBody>
      </p:sp>
    </p:spTree>
    <p:extLst>
      <p:ext uri="{BB962C8B-B14F-4D97-AF65-F5344CB8AC3E}">
        <p14:creationId xmlns:p14="http://schemas.microsoft.com/office/powerpoint/2010/main" val="3868666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85F9-5481-1DE2-65FA-FE9787090546}"/>
              </a:ext>
            </a:extLst>
          </p:cNvPr>
          <p:cNvSpPr>
            <a:spLocks noGrp="1"/>
          </p:cNvSpPr>
          <p:nvPr>
            <p:ph type="title"/>
          </p:nvPr>
        </p:nvSpPr>
        <p:spPr/>
        <p:txBody>
          <a:bodyPr>
            <a:normAutofit/>
          </a:bodyPr>
          <a:lstStyle/>
          <a:p>
            <a:r>
              <a:rPr lang="en-US" sz="4000" b="1">
                <a:solidFill>
                  <a:schemeClr val="accent1">
                    <a:lumMod val="75000"/>
                  </a:schemeClr>
                </a:solidFill>
                <a:latin typeface="Times New Roman"/>
                <a:cs typeface="Times New Roman"/>
              </a:rPr>
              <a:t>Future Aspects</a:t>
            </a:r>
          </a:p>
        </p:txBody>
      </p:sp>
      <p:sp>
        <p:nvSpPr>
          <p:cNvPr id="3" name="Content Placeholder 2">
            <a:extLst>
              <a:ext uri="{FF2B5EF4-FFF2-40B4-BE49-F238E27FC236}">
                <a16:creationId xmlns:a16="http://schemas.microsoft.com/office/drawing/2014/main" id="{199BA62D-2950-54E1-8C40-D18A2B5A2961}"/>
              </a:ext>
            </a:extLst>
          </p:cNvPr>
          <p:cNvSpPr>
            <a:spLocks noGrp="1"/>
          </p:cNvSpPr>
          <p:nvPr>
            <p:ph idx="1"/>
          </p:nvPr>
        </p:nvSpPr>
        <p:spPr/>
        <p:txBody>
          <a:bodyPr vert="horz" lIns="91440" tIns="45720" rIns="91440" bIns="45720" rtlCol="0" anchor="t">
            <a:normAutofit/>
          </a:bodyPr>
          <a:lstStyle/>
          <a:p>
            <a:r>
              <a:rPr lang="en-US" sz="1900">
                <a:solidFill>
                  <a:srgbClr val="374151"/>
                </a:solidFill>
                <a:latin typeface="Times New Roman"/>
                <a:ea typeface="+mn-lt"/>
                <a:cs typeface="+mn-lt"/>
              </a:rPr>
              <a:t>While ET2FA performs well under normal and static workflow conditions, it would be valuable to evaluate its robustness in extreme scenarios, such as high task arrival rates or resource failures.</a:t>
            </a:r>
          </a:p>
          <a:p>
            <a:r>
              <a:rPr lang="en-US" sz="1900">
                <a:solidFill>
                  <a:srgbClr val="374151"/>
                </a:solidFill>
                <a:latin typeface="Times New Roman"/>
                <a:ea typeface="+mn-lt"/>
                <a:cs typeface="+mn-lt"/>
              </a:rPr>
              <a:t>Considering the dynamic nature of cloud environments, continuous optimization techniques could be integrated into ET2FA to further enhance its adaptability and responsiveness.</a:t>
            </a:r>
          </a:p>
          <a:p>
            <a:r>
              <a:rPr lang="en-US" sz="1900">
                <a:solidFill>
                  <a:srgbClr val="374151"/>
                </a:solidFill>
                <a:latin typeface="Times New Roman"/>
                <a:ea typeface="+mn-lt"/>
                <a:cs typeface="+mn-lt"/>
              </a:rPr>
              <a:t>Integrating fault tolerance and power efficiency methodologies into ET2FA, testing and evaluating the outcomes to enhance the cloud computing model.</a:t>
            </a:r>
          </a:p>
        </p:txBody>
      </p:sp>
    </p:spTree>
    <p:extLst>
      <p:ext uri="{BB962C8B-B14F-4D97-AF65-F5344CB8AC3E}">
        <p14:creationId xmlns:p14="http://schemas.microsoft.com/office/powerpoint/2010/main" val="191085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A16F-FA22-8009-530B-CD1F94BDD592}"/>
              </a:ext>
            </a:extLst>
          </p:cNvPr>
          <p:cNvSpPr>
            <a:spLocks noGrp="1"/>
          </p:cNvSpPr>
          <p:nvPr>
            <p:ph type="title"/>
          </p:nvPr>
        </p:nvSpPr>
        <p:spPr>
          <a:xfrm>
            <a:off x="2587482" y="433610"/>
            <a:ext cx="8911687" cy="812805"/>
          </a:xfrm>
        </p:spPr>
        <p:txBody>
          <a:bodyPr>
            <a:normAutofit/>
          </a:bodyPr>
          <a:lstStyle/>
          <a:p>
            <a:r>
              <a:rPr lang="en-US" sz="4000" b="1">
                <a:solidFill>
                  <a:schemeClr val="accent1">
                    <a:lumMod val="75000"/>
                  </a:schemeClr>
                </a:solidFill>
                <a:latin typeface="Times New Roman"/>
                <a:cs typeface="Times New Roman"/>
              </a:rPr>
              <a:t>References</a:t>
            </a:r>
          </a:p>
        </p:txBody>
      </p:sp>
      <p:sp>
        <p:nvSpPr>
          <p:cNvPr id="3" name="Content Placeholder 2">
            <a:extLst>
              <a:ext uri="{FF2B5EF4-FFF2-40B4-BE49-F238E27FC236}">
                <a16:creationId xmlns:a16="http://schemas.microsoft.com/office/drawing/2014/main" id="{35133D4C-176E-40E0-AAB8-25BCF8F05465}"/>
              </a:ext>
            </a:extLst>
          </p:cNvPr>
          <p:cNvSpPr>
            <a:spLocks noGrp="1"/>
          </p:cNvSpPr>
          <p:nvPr>
            <p:ph idx="1"/>
          </p:nvPr>
        </p:nvSpPr>
        <p:spPr>
          <a:xfrm>
            <a:off x="2589212" y="1360714"/>
            <a:ext cx="8915400" cy="3777622"/>
          </a:xfrm>
        </p:spPr>
        <p:txBody>
          <a:bodyPr vert="horz" lIns="91440" tIns="45720" rIns="91440" bIns="45720" rtlCol="0" anchor="t">
            <a:noAutofit/>
          </a:bodyPr>
          <a:lstStyle/>
          <a:p>
            <a:pPr algn="just">
              <a:buAutoNum type="arabicPeriod"/>
            </a:pPr>
            <a:r>
              <a:rPr lang="en-US" sz="1500" dirty="0">
                <a:solidFill>
                  <a:srgbClr val="333333"/>
                </a:solidFill>
                <a:latin typeface="Times New Roman"/>
                <a:ea typeface="+mn-lt"/>
                <a:cs typeface="Times New Roman"/>
              </a:rPr>
              <a:t>“Z. Sun, B. Zhang, C. Gu, R. </a:t>
            </a:r>
            <a:r>
              <a:rPr lang="en-US" sz="1500" dirty="0" err="1">
                <a:solidFill>
                  <a:srgbClr val="333333"/>
                </a:solidFill>
                <a:latin typeface="Times New Roman"/>
                <a:ea typeface="+mn-lt"/>
                <a:cs typeface="Times New Roman"/>
              </a:rPr>
              <a:t>Xie</a:t>
            </a:r>
            <a:r>
              <a:rPr lang="en-US" sz="1500" dirty="0">
                <a:solidFill>
                  <a:srgbClr val="333333"/>
                </a:solidFill>
                <a:latin typeface="Times New Roman"/>
                <a:ea typeface="+mn-lt"/>
                <a:cs typeface="Times New Roman"/>
              </a:rPr>
              <a:t>, B. Qian and H. Huang, "ET2FA: A Hybrid Heuristic Algorithm for Deadline-constrained Workflow Scheduling in Cloud," in IEEE Transactions on Services Computing, 2022”</a:t>
            </a:r>
            <a:endParaRPr lang="en-US" sz="1500" dirty="0">
              <a:solidFill>
                <a:srgbClr val="000000"/>
              </a:solidFill>
              <a:latin typeface="Times New Roman"/>
              <a:ea typeface="+mn-lt"/>
              <a:cs typeface="+mn-lt"/>
            </a:endParaRPr>
          </a:p>
          <a:p>
            <a:pPr algn="just">
              <a:buAutoNum type="arabicPeriod"/>
            </a:pPr>
            <a:r>
              <a:rPr lang="en-US" sz="1500" dirty="0">
                <a:solidFill>
                  <a:srgbClr val="000000"/>
                </a:solidFill>
                <a:latin typeface="Times New Roman"/>
                <a:ea typeface="+mn-lt"/>
                <a:cs typeface="+mn-lt"/>
              </a:rPr>
              <a:t>“E.-K. Byun, Y.-S. Kee, J.-S. Kim, and S. </a:t>
            </a:r>
            <a:r>
              <a:rPr lang="en-US" sz="1500" dirty="0" err="1">
                <a:solidFill>
                  <a:srgbClr val="000000"/>
                </a:solidFill>
                <a:latin typeface="Times New Roman"/>
                <a:ea typeface="+mn-lt"/>
                <a:cs typeface="+mn-lt"/>
              </a:rPr>
              <a:t>Maeng</a:t>
            </a:r>
            <a:r>
              <a:rPr lang="en-US" sz="1500" dirty="0">
                <a:solidFill>
                  <a:srgbClr val="000000"/>
                </a:solidFill>
                <a:latin typeface="Times New Roman"/>
                <a:ea typeface="+mn-lt"/>
                <a:cs typeface="+mn-lt"/>
              </a:rPr>
              <a:t>, “Cost optimized provisioning of elastic resources for application workflows,” </a:t>
            </a:r>
            <a:r>
              <a:rPr lang="en-US" sz="1500" i="1" dirty="0" err="1">
                <a:solidFill>
                  <a:srgbClr val="000000"/>
                </a:solidFill>
                <a:latin typeface="Times New Roman"/>
                <a:ea typeface="+mn-lt"/>
                <a:cs typeface="+mn-lt"/>
              </a:rPr>
              <a:t>Futur</a:t>
            </a:r>
            <a:r>
              <a:rPr lang="en-US" sz="1500" i="1" dirty="0">
                <a:solidFill>
                  <a:srgbClr val="000000"/>
                </a:solidFill>
                <a:latin typeface="Times New Roman"/>
                <a:ea typeface="+mn-lt"/>
                <a:cs typeface="+mn-lt"/>
              </a:rPr>
              <a:t>. </a:t>
            </a:r>
            <a:r>
              <a:rPr lang="en-US" sz="1500" i="1" dirty="0" err="1">
                <a:solidFill>
                  <a:srgbClr val="000000"/>
                </a:solidFill>
                <a:latin typeface="Times New Roman"/>
                <a:ea typeface="+mn-lt"/>
                <a:cs typeface="+mn-lt"/>
              </a:rPr>
              <a:t>Gener</a:t>
            </a:r>
            <a:r>
              <a:rPr lang="en-US" sz="1500" i="1" dirty="0">
                <a:solidFill>
                  <a:srgbClr val="000000"/>
                </a:solidFill>
                <a:latin typeface="Times New Roman"/>
                <a:ea typeface="+mn-lt"/>
                <a:cs typeface="+mn-lt"/>
              </a:rPr>
              <a:t>. Comp. Syst.</a:t>
            </a:r>
            <a:r>
              <a:rPr lang="en-US" sz="1500" dirty="0">
                <a:solidFill>
                  <a:srgbClr val="000000"/>
                </a:solidFill>
                <a:latin typeface="Times New Roman"/>
                <a:ea typeface="+mn-lt"/>
                <a:cs typeface="+mn-lt"/>
              </a:rPr>
              <a:t>, vol. 27, no. 8, pp. 1011–1026, 2011. “</a:t>
            </a:r>
            <a:endParaRPr lang="en-US" sz="1500" dirty="0">
              <a:solidFill>
                <a:srgbClr val="404040"/>
              </a:solidFill>
              <a:latin typeface="Times New Roman"/>
              <a:ea typeface="+mn-lt"/>
              <a:cs typeface="Times New Roman"/>
            </a:endParaRPr>
          </a:p>
          <a:p>
            <a:pPr algn="just">
              <a:buAutoNum type="arabicPeriod"/>
            </a:pPr>
            <a:r>
              <a:rPr lang="en-US" sz="1500" dirty="0">
                <a:solidFill>
                  <a:srgbClr val="000000"/>
                </a:solidFill>
                <a:latin typeface="Times New Roman"/>
                <a:ea typeface="+mn-lt"/>
                <a:cs typeface="+mn-lt"/>
              </a:rPr>
              <a:t>”A. Song, W.-N. Chen, X. Luo, Z.-H. Zhan, and J. Zhang, “</a:t>
            </a:r>
            <a:r>
              <a:rPr lang="en-US" sz="1500" dirty="0" err="1">
                <a:solidFill>
                  <a:srgbClr val="000000"/>
                </a:solidFill>
                <a:latin typeface="Times New Roman"/>
                <a:ea typeface="+mn-lt"/>
                <a:cs typeface="+mn-lt"/>
              </a:rPr>
              <a:t>Schedul</a:t>
            </a:r>
            <a:r>
              <a:rPr lang="en-US" sz="1500" dirty="0">
                <a:solidFill>
                  <a:srgbClr val="000000"/>
                </a:solidFill>
                <a:latin typeface="Times New Roman"/>
                <a:ea typeface="+mn-lt"/>
                <a:cs typeface="+mn-lt"/>
              </a:rPr>
              <a:t>- </a:t>
            </a:r>
            <a:r>
              <a:rPr lang="en-US" sz="1500" dirty="0" err="1">
                <a:solidFill>
                  <a:srgbClr val="000000"/>
                </a:solidFill>
                <a:latin typeface="Times New Roman"/>
                <a:ea typeface="+mn-lt"/>
                <a:cs typeface="+mn-lt"/>
              </a:rPr>
              <a:t>ing</a:t>
            </a:r>
            <a:r>
              <a:rPr lang="en-US" sz="1500" dirty="0">
                <a:solidFill>
                  <a:srgbClr val="000000"/>
                </a:solidFill>
                <a:latin typeface="Times New Roman"/>
                <a:ea typeface="+mn-lt"/>
                <a:cs typeface="+mn-lt"/>
              </a:rPr>
              <a:t> workflows with composite tasks: A nested particle swarm optimization approach,” </a:t>
            </a:r>
            <a:r>
              <a:rPr lang="en-US" sz="1500" i="1" dirty="0">
                <a:solidFill>
                  <a:srgbClr val="000000"/>
                </a:solidFill>
                <a:latin typeface="Times New Roman"/>
                <a:ea typeface="+mn-lt"/>
                <a:cs typeface="+mn-lt"/>
              </a:rPr>
              <a:t>IEEE Trans. Serv. </a:t>
            </a:r>
            <a:r>
              <a:rPr lang="en-US" sz="1500" i="1" dirty="0" err="1">
                <a:solidFill>
                  <a:srgbClr val="000000"/>
                </a:solidFill>
                <a:latin typeface="Times New Roman"/>
                <a:ea typeface="+mn-lt"/>
                <a:cs typeface="+mn-lt"/>
              </a:rPr>
              <a:t>Comput</a:t>
            </a:r>
            <a:r>
              <a:rPr lang="en-US" sz="1500" i="1" dirty="0">
                <a:solidFill>
                  <a:srgbClr val="000000"/>
                </a:solidFill>
                <a:latin typeface="Times New Roman"/>
                <a:ea typeface="+mn-lt"/>
                <a:cs typeface="+mn-lt"/>
              </a:rPr>
              <a:t>.</a:t>
            </a:r>
            <a:r>
              <a:rPr lang="en-US" sz="1500" dirty="0">
                <a:solidFill>
                  <a:srgbClr val="000000"/>
                </a:solidFill>
                <a:latin typeface="Times New Roman"/>
                <a:ea typeface="+mn-lt"/>
                <a:cs typeface="+mn-lt"/>
              </a:rPr>
              <a:t>, vol. 15, no. 2, pp. 1074–1088, 2020.”</a:t>
            </a:r>
            <a:endParaRPr lang="en-US" sz="1500" dirty="0">
              <a:latin typeface="Times New Roman"/>
              <a:cs typeface="Times New Roman"/>
            </a:endParaRPr>
          </a:p>
          <a:p>
            <a:pPr algn="just">
              <a:buAutoNum type="arabicPeriod"/>
            </a:pPr>
            <a:r>
              <a:rPr lang="en-US" sz="1500" dirty="0">
                <a:solidFill>
                  <a:srgbClr val="333333"/>
                </a:solidFill>
                <a:latin typeface="Times New Roman"/>
                <a:ea typeface="+mn-lt"/>
                <a:cs typeface="+mn-lt"/>
              </a:rPr>
              <a:t>“</a:t>
            </a:r>
            <a:r>
              <a:rPr lang="en-US" sz="1500" dirty="0" err="1">
                <a:solidFill>
                  <a:srgbClr val="333333"/>
                </a:solidFill>
                <a:latin typeface="Times New Roman"/>
                <a:ea typeface="+mn-lt"/>
                <a:cs typeface="+mn-lt"/>
              </a:rPr>
              <a:t>Deldari</a:t>
            </a:r>
            <a:r>
              <a:rPr lang="en-US" sz="1500" dirty="0">
                <a:solidFill>
                  <a:srgbClr val="333333"/>
                </a:solidFill>
                <a:latin typeface="Times New Roman"/>
                <a:ea typeface="+mn-lt"/>
                <a:cs typeface="+mn-lt"/>
              </a:rPr>
              <a:t>, A., </a:t>
            </a:r>
            <a:r>
              <a:rPr lang="en-US" sz="1500" dirty="0" err="1">
                <a:solidFill>
                  <a:srgbClr val="333333"/>
                </a:solidFill>
                <a:latin typeface="Times New Roman"/>
                <a:ea typeface="+mn-lt"/>
                <a:cs typeface="+mn-lt"/>
              </a:rPr>
              <a:t>Naghibzadeh</a:t>
            </a:r>
            <a:r>
              <a:rPr lang="en-US" sz="1500" dirty="0">
                <a:solidFill>
                  <a:srgbClr val="333333"/>
                </a:solidFill>
                <a:latin typeface="Times New Roman"/>
                <a:ea typeface="+mn-lt"/>
                <a:cs typeface="+mn-lt"/>
              </a:rPr>
              <a:t>, M. &amp; </a:t>
            </a:r>
            <a:r>
              <a:rPr lang="en-US" sz="1500" dirty="0" err="1">
                <a:solidFill>
                  <a:srgbClr val="333333"/>
                </a:solidFill>
                <a:latin typeface="Times New Roman"/>
                <a:ea typeface="+mn-lt"/>
                <a:cs typeface="+mn-lt"/>
              </a:rPr>
              <a:t>Abrishami</a:t>
            </a:r>
            <a:r>
              <a:rPr lang="en-US" sz="1500" dirty="0">
                <a:solidFill>
                  <a:srgbClr val="333333"/>
                </a:solidFill>
                <a:latin typeface="Times New Roman"/>
                <a:ea typeface="+mn-lt"/>
                <a:cs typeface="+mn-lt"/>
              </a:rPr>
              <a:t>, S. CCA: a deadline-constrained workflow scheduling algorithm for multicore resources on the cloud. </a:t>
            </a:r>
            <a:r>
              <a:rPr lang="en-US" sz="1500" i="1" dirty="0">
                <a:solidFill>
                  <a:srgbClr val="333333"/>
                </a:solidFill>
                <a:latin typeface="Times New Roman"/>
                <a:ea typeface="+mn-lt"/>
                <a:cs typeface="+mn-lt"/>
              </a:rPr>
              <a:t>J </a:t>
            </a:r>
            <a:r>
              <a:rPr lang="en-US" sz="1500" i="1" dirty="0" err="1">
                <a:solidFill>
                  <a:srgbClr val="333333"/>
                </a:solidFill>
                <a:latin typeface="Times New Roman"/>
                <a:ea typeface="+mn-lt"/>
                <a:cs typeface="+mn-lt"/>
              </a:rPr>
              <a:t>Supercomput</a:t>
            </a:r>
            <a:r>
              <a:rPr lang="en-US" sz="1500" dirty="0">
                <a:solidFill>
                  <a:srgbClr val="333333"/>
                </a:solidFill>
                <a:latin typeface="Times New Roman"/>
                <a:ea typeface="+mn-lt"/>
                <a:cs typeface="+mn-lt"/>
              </a:rPr>
              <a:t> </a:t>
            </a:r>
            <a:r>
              <a:rPr lang="en-US" sz="1500" b="1" dirty="0">
                <a:solidFill>
                  <a:srgbClr val="333333"/>
                </a:solidFill>
                <a:latin typeface="Times New Roman"/>
                <a:ea typeface="+mn-lt"/>
                <a:cs typeface="+mn-lt"/>
              </a:rPr>
              <a:t>73</a:t>
            </a:r>
            <a:r>
              <a:rPr lang="en-US" sz="1500" dirty="0">
                <a:solidFill>
                  <a:srgbClr val="333333"/>
                </a:solidFill>
                <a:latin typeface="Times New Roman"/>
                <a:ea typeface="+mn-lt"/>
                <a:cs typeface="+mn-lt"/>
              </a:rPr>
              <a:t>, 756–781 (2017).”</a:t>
            </a:r>
            <a:endParaRPr lang="en-US" sz="1500" dirty="0">
              <a:solidFill>
                <a:srgbClr val="000000"/>
              </a:solidFill>
              <a:latin typeface="Times New Roman"/>
              <a:ea typeface="+mn-lt"/>
              <a:cs typeface="+mn-lt"/>
            </a:endParaRPr>
          </a:p>
          <a:p>
            <a:pPr algn="just">
              <a:buAutoNum type="arabicPeriod"/>
            </a:pPr>
            <a:r>
              <a:rPr lang="en-US" sz="1500" dirty="0">
                <a:solidFill>
                  <a:srgbClr val="333333"/>
                </a:solidFill>
                <a:latin typeface="Times New Roman"/>
                <a:ea typeface="+mn-lt"/>
                <a:cs typeface="+mn-lt"/>
              </a:rPr>
              <a:t>“</a:t>
            </a:r>
            <a:r>
              <a:rPr lang="en-US" sz="1500" dirty="0">
                <a:solidFill>
                  <a:srgbClr val="000000"/>
                </a:solidFill>
                <a:latin typeface="Times New Roman"/>
                <a:ea typeface="+mn-lt"/>
                <a:cs typeface="+mn-lt"/>
              </a:rPr>
              <a:t>M. A. Rodriguez and R. </a:t>
            </a:r>
            <a:r>
              <a:rPr lang="en-US" sz="1500" dirty="0" err="1">
                <a:solidFill>
                  <a:srgbClr val="000000"/>
                </a:solidFill>
                <a:latin typeface="Times New Roman"/>
                <a:ea typeface="+mn-lt"/>
                <a:cs typeface="+mn-lt"/>
              </a:rPr>
              <a:t>Buyya</a:t>
            </a:r>
            <a:r>
              <a:rPr lang="en-US" sz="1500" dirty="0">
                <a:solidFill>
                  <a:srgbClr val="000000"/>
                </a:solidFill>
                <a:latin typeface="Times New Roman"/>
                <a:ea typeface="+mn-lt"/>
                <a:cs typeface="+mn-lt"/>
              </a:rPr>
              <a:t>, “Deadline based resource pro- visioning and scheduling algorithm for scientific workflows on clouds,” </a:t>
            </a:r>
            <a:r>
              <a:rPr lang="en-US" sz="1500" i="1" dirty="0">
                <a:solidFill>
                  <a:srgbClr val="000000"/>
                </a:solidFill>
                <a:latin typeface="Times New Roman"/>
                <a:ea typeface="+mn-lt"/>
                <a:cs typeface="+mn-lt"/>
              </a:rPr>
              <a:t>IEEE Trans. Cloud </a:t>
            </a:r>
            <a:r>
              <a:rPr lang="en-US" sz="1500" i="1" dirty="0" err="1">
                <a:solidFill>
                  <a:srgbClr val="000000"/>
                </a:solidFill>
                <a:latin typeface="Times New Roman"/>
                <a:ea typeface="+mn-lt"/>
                <a:cs typeface="+mn-lt"/>
              </a:rPr>
              <a:t>Comput</a:t>
            </a:r>
            <a:r>
              <a:rPr lang="en-US" sz="1500" i="1" dirty="0">
                <a:solidFill>
                  <a:srgbClr val="000000"/>
                </a:solidFill>
                <a:latin typeface="Times New Roman"/>
                <a:ea typeface="+mn-lt"/>
                <a:cs typeface="+mn-lt"/>
              </a:rPr>
              <a:t>.</a:t>
            </a:r>
            <a:r>
              <a:rPr lang="en-US" sz="1500" dirty="0">
                <a:solidFill>
                  <a:srgbClr val="000000"/>
                </a:solidFill>
                <a:latin typeface="Times New Roman"/>
                <a:ea typeface="+mn-lt"/>
                <a:cs typeface="+mn-lt"/>
              </a:rPr>
              <a:t>, vol. 2, no. 2, pp. 222–235, 2014. “</a:t>
            </a:r>
            <a:endParaRPr lang="en-US" sz="1500" dirty="0">
              <a:latin typeface="Times New Roman"/>
              <a:cs typeface="Times New Roman"/>
            </a:endParaRPr>
          </a:p>
          <a:p>
            <a:pPr algn="just">
              <a:buAutoNum type="arabicPeriod"/>
            </a:pPr>
            <a:r>
              <a:rPr lang="en-US" sz="1500" dirty="0">
                <a:solidFill>
                  <a:srgbClr val="000000"/>
                </a:solidFill>
                <a:latin typeface="Times New Roman"/>
                <a:ea typeface="+mn-lt"/>
                <a:cs typeface="+mn-lt"/>
              </a:rPr>
              <a:t>“J. Sahni and P. Vidyarthi, “A cost-effective deadline-constrained dynamic scheduling algorithm for scientific workflows in a cloud environment,” </a:t>
            </a:r>
            <a:r>
              <a:rPr lang="en-US" sz="1500" i="1" dirty="0">
                <a:solidFill>
                  <a:srgbClr val="000000"/>
                </a:solidFill>
                <a:latin typeface="Times New Roman"/>
                <a:ea typeface="+mn-lt"/>
                <a:cs typeface="+mn-lt"/>
              </a:rPr>
              <a:t>IEEE Trans. Cloud </a:t>
            </a:r>
            <a:r>
              <a:rPr lang="en-US" sz="1500" i="1" dirty="0" err="1">
                <a:solidFill>
                  <a:srgbClr val="000000"/>
                </a:solidFill>
                <a:latin typeface="Times New Roman"/>
                <a:ea typeface="+mn-lt"/>
                <a:cs typeface="+mn-lt"/>
              </a:rPr>
              <a:t>Comput</a:t>
            </a:r>
            <a:r>
              <a:rPr lang="en-US" sz="1500" i="1" dirty="0">
                <a:solidFill>
                  <a:srgbClr val="000000"/>
                </a:solidFill>
                <a:latin typeface="Times New Roman"/>
                <a:ea typeface="+mn-lt"/>
                <a:cs typeface="+mn-lt"/>
              </a:rPr>
              <a:t>.</a:t>
            </a:r>
            <a:r>
              <a:rPr lang="en-US" sz="1500" dirty="0">
                <a:solidFill>
                  <a:srgbClr val="000000"/>
                </a:solidFill>
                <a:latin typeface="Times New Roman"/>
                <a:ea typeface="+mn-lt"/>
                <a:cs typeface="+mn-lt"/>
              </a:rPr>
              <a:t>, vol. 6, no. 1, pp. 2–18, 2018. “</a:t>
            </a:r>
            <a:endParaRPr lang="en-US" sz="1500" dirty="0">
              <a:latin typeface="Times New Roman"/>
              <a:cs typeface="Times New Roman"/>
            </a:endParaRPr>
          </a:p>
          <a:p>
            <a:pPr algn="just">
              <a:buAutoNum type="arabicPeriod"/>
            </a:pPr>
            <a:r>
              <a:rPr lang="en-US" sz="1500" dirty="0">
                <a:solidFill>
                  <a:srgbClr val="000000"/>
                </a:solidFill>
                <a:latin typeface="Times New Roman"/>
                <a:ea typeface="+mn-lt"/>
                <a:cs typeface="+mn-lt"/>
              </a:rPr>
              <a:t>“H. Wu, X. Hua, Z. Li, and S. Ren, “Resource and instance hour minimization for deadline constrained DAG applications using computer clouds,” </a:t>
            </a:r>
            <a:r>
              <a:rPr lang="en-US" sz="1500" i="1" dirty="0">
                <a:solidFill>
                  <a:srgbClr val="000000"/>
                </a:solidFill>
                <a:latin typeface="Times New Roman"/>
                <a:ea typeface="+mn-lt"/>
                <a:cs typeface="+mn-lt"/>
              </a:rPr>
              <a:t>IEEE Trans. Parallel </a:t>
            </a:r>
            <a:r>
              <a:rPr lang="en-US" sz="1500" i="1" dirty="0" err="1">
                <a:solidFill>
                  <a:srgbClr val="000000"/>
                </a:solidFill>
                <a:latin typeface="Times New Roman"/>
                <a:ea typeface="+mn-lt"/>
                <a:cs typeface="+mn-lt"/>
              </a:rPr>
              <a:t>Distrib</a:t>
            </a:r>
            <a:r>
              <a:rPr lang="en-US" sz="1500" i="1" dirty="0">
                <a:solidFill>
                  <a:srgbClr val="000000"/>
                </a:solidFill>
                <a:latin typeface="Times New Roman"/>
                <a:ea typeface="+mn-lt"/>
                <a:cs typeface="+mn-lt"/>
              </a:rPr>
              <a:t>. Syst.</a:t>
            </a:r>
            <a:r>
              <a:rPr lang="en-US" sz="1500" dirty="0">
                <a:solidFill>
                  <a:srgbClr val="000000"/>
                </a:solidFill>
                <a:latin typeface="Times New Roman"/>
                <a:ea typeface="+mn-lt"/>
                <a:cs typeface="+mn-lt"/>
              </a:rPr>
              <a:t>, vol. 27, no. 3, pp. 885–899, 2016. “</a:t>
            </a:r>
            <a:endParaRPr lang="en-US" sz="1500" dirty="0">
              <a:solidFill>
                <a:srgbClr val="404040"/>
              </a:solidFill>
              <a:latin typeface="Times New Roman"/>
              <a:ea typeface="+mn-lt"/>
              <a:cs typeface="+mn-lt"/>
            </a:endParaRPr>
          </a:p>
        </p:txBody>
      </p:sp>
    </p:spTree>
    <p:extLst>
      <p:ext uri="{BB962C8B-B14F-4D97-AF65-F5344CB8AC3E}">
        <p14:creationId xmlns:p14="http://schemas.microsoft.com/office/powerpoint/2010/main" val="189190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BAAA-18B8-F191-6C17-557A2B919397}"/>
              </a:ext>
            </a:extLst>
          </p:cNvPr>
          <p:cNvSpPr>
            <a:spLocks noGrp="1"/>
          </p:cNvSpPr>
          <p:nvPr>
            <p:ph type="title"/>
          </p:nvPr>
        </p:nvSpPr>
        <p:spPr/>
        <p:txBody>
          <a:bodyPr>
            <a:normAutofit/>
          </a:bodyPr>
          <a:lstStyle/>
          <a:p>
            <a:r>
              <a:rPr lang="en-US" sz="4200" b="1" dirty="0">
                <a:solidFill>
                  <a:schemeClr val="accent1">
                    <a:lumMod val="75000"/>
                  </a:schemeClr>
                </a:solidFill>
                <a:latin typeface="Times New Roman"/>
                <a:cs typeface="Times New Roman"/>
              </a:rPr>
              <a:t>Introduction</a:t>
            </a:r>
          </a:p>
        </p:txBody>
      </p:sp>
      <p:sp>
        <p:nvSpPr>
          <p:cNvPr id="3" name="Content Placeholder 2">
            <a:extLst>
              <a:ext uri="{FF2B5EF4-FFF2-40B4-BE49-F238E27FC236}">
                <a16:creationId xmlns:a16="http://schemas.microsoft.com/office/drawing/2014/main" id="{9688EF66-30F7-26AA-D6FA-82E74CADB915}"/>
              </a:ext>
            </a:extLst>
          </p:cNvPr>
          <p:cNvSpPr>
            <a:spLocks noGrp="1"/>
          </p:cNvSpPr>
          <p:nvPr>
            <p:ph idx="1"/>
          </p:nvPr>
        </p:nvSpPr>
        <p:spPr>
          <a:xfrm>
            <a:off x="2589212" y="2133600"/>
            <a:ext cx="8915400" cy="4177145"/>
          </a:xfrm>
        </p:spPr>
        <p:txBody>
          <a:bodyPr vert="horz" lIns="91440" tIns="45720" rIns="91440" bIns="45720" rtlCol="0" anchor="t">
            <a:normAutofit/>
          </a:bodyPr>
          <a:lstStyle/>
          <a:p>
            <a:pPr>
              <a:buFont typeface="Wingdings" panose="05000000000000000000" pitchFamily="2" charset="2"/>
              <a:buChar char="q"/>
            </a:pPr>
            <a:r>
              <a:rPr lang="en-US" sz="2000" dirty="0">
                <a:latin typeface="Times New Roman"/>
                <a:cs typeface="Times New Roman"/>
              </a:rPr>
              <a:t>Encompassing agricultural data for multiple crops across various states in India from 1997 to 2020.</a:t>
            </a:r>
          </a:p>
          <a:p>
            <a:pPr>
              <a:buFont typeface="Wingdings" panose="05000000000000000000" pitchFamily="2" charset="2"/>
              <a:buChar char="q"/>
            </a:pPr>
            <a:r>
              <a:rPr lang="en-US" sz="2000" dirty="0">
                <a:latin typeface="Times New Roman"/>
                <a:cs typeface="Times New Roman"/>
              </a:rPr>
              <a:t>Comprising key features for crop yield prediction: crop types, crop years, seasons, states, areas under cultivation, production quantities, annual rainfall, fertilizer usage, pesticide usage, and calculated yields</a:t>
            </a:r>
          </a:p>
        </p:txBody>
      </p:sp>
    </p:spTree>
    <p:extLst>
      <p:ext uri="{BB962C8B-B14F-4D97-AF65-F5344CB8AC3E}">
        <p14:creationId xmlns:p14="http://schemas.microsoft.com/office/powerpoint/2010/main" val="185019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BAAA-18B8-F191-6C17-557A2B919397}"/>
              </a:ext>
            </a:extLst>
          </p:cNvPr>
          <p:cNvSpPr>
            <a:spLocks noGrp="1"/>
          </p:cNvSpPr>
          <p:nvPr>
            <p:ph type="title"/>
          </p:nvPr>
        </p:nvSpPr>
        <p:spPr/>
        <p:txBody>
          <a:bodyPr>
            <a:normAutofit/>
          </a:bodyPr>
          <a:lstStyle/>
          <a:p>
            <a:r>
              <a:rPr lang="en-US" sz="4200" b="1" dirty="0">
                <a:solidFill>
                  <a:schemeClr val="accent1">
                    <a:lumMod val="75000"/>
                  </a:schemeClr>
                </a:solidFill>
                <a:latin typeface="Times New Roman"/>
                <a:cs typeface="Times New Roman"/>
              </a:rPr>
              <a:t>Introduction</a:t>
            </a:r>
          </a:p>
        </p:txBody>
      </p:sp>
      <p:sp>
        <p:nvSpPr>
          <p:cNvPr id="3" name="Content Placeholder 2">
            <a:extLst>
              <a:ext uri="{FF2B5EF4-FFF2-40B4-BE49-F238E27FC236}">
                <a16:creationId xmlns:a16="http://schemas.microsoft.com/office/drawing/2014/main" id="{9688EF66-30F7-26AA-D6FA-82E74CADB915}"/>
              </a:ext>
            </a:extLst>
          </p:cNvPr>
          <p:cNvSpPr>
            <a:spLocks noGrp="1"/>
          </p:cNvSpPr>
          <p:nvPr>
            <p:ph idx="1"/>
          </p:nvPr>
        </p:nvSpPr>
        <p:spPr>
          <a:xfrm>
            <a:off x="2589212" y="2133600"/>
            <a:ext cx="8915400" cy="4177145"/>
          </a:xfrm>
        </p:spPr>
        <p:txBody>
          <a:bodyPr vert="horz" lIns="91440" tIns="45720" rIns="91440" bIns="45720" rtlCol="0" anchor="t">
            <a:normAutofit lnSpcReduction="10000"/>
          </a:bodyPr>
          <a:lstStyle/>
          <a:p>
            <a:pPr>
              <a:buFont typeface="Wingdings" panose="05000000000000000000" pitchFamily="2" charset="2"/>
              <a:buChar char="q"/>
            </a:pPr>
            <a:r>
              <a:rPr lang="en-US" sz="2000" dirty="0">
                <a:latin typeface="Times New Roman"/>
                <a:cs typeface="Times New Roman"/>
              </a:rPr>
              <a:t>Use Cases:</a:t>
            </a:r>
          </a:p>
          <a:p>
            <a:pPr>
              <a:buFont typeface="Wingdings" panose="05000000000000000000" pitchFamily="2" charset="2"/>
              <a:buChar char="§"/>
            </a:pPr>
            <a:r>
              <a:rPr lang="en-US" sz="2000" dirty="0">
                <a:latin typeface="Times New Roman"/>
                <a:cs typeface="Times New Roman"/>
              </a:rPr>
              <a:t>Revealing valuable insights for agricultural analysts, researchers, and data scientists</a:t>
            </a:r>
          </a:p>
          <a:p>
            <a:pPr>
              <a:buFont typeface="Wingdings" panose="05000000000000000000" pitchFamily="2" charset="2"/>
              <a:buChar char="§"/>
            </a:pPr>
            <a:r>
              <a:rPr lang="en-US" sz="2000" dirty="0">
                <a:latin typeface="Times New Roman"/>
                <a:cs typeface="Times New Roman"/>
              </a:rPr>
              <a:t>Delving into the relationship between various agronomic factors and crop productivity</a:t>
            </a:r>
          </a:p>
          <a:p>
            <a:pPr>
              <a:buFont typeface="Wingdings" panose="05000000000000000000" pitchFamily="2" charset="2"/>
              <a:buChar char="§"/>
            </a:pPr>
            <a:r>
              <a:rPr lang="en-US" sz="2000" dirty="0">
                <a:latin typeface="Times New Roman"/>
                <a:cs typeface="Times New Roman"/>
              </a:rPr>
              <a:t>Paving the way for the development of robust machine learning models for crop yield prediction</a:t>
            </a:r>
          </a:p>
          <a:p>
            <a:pPr>
              <a:buFont typeface="Wingdings" panose="05000000000000000000" pitchFamily="2" charset="2"/>
              <a:buChar char="§"/>
            </a:pPr>
            <a:r>
              <a:rPr lang="en-US" sz="2000" dirty="0">
                <a:latin typeface="Times New Roman"/>
                <a:cs typeface="Times New Roman"/>
              </a:rPr>
              <a:t>Identifying trends in agricultural production</a:t>
            </a:r>
          </a:p>
          <a:p>
            <a:pPr>
              <a:buFont typeface="Wingdings" panose="05000000000000000000" pitchFamily="2" charset="2"/>
              <a:buChar char="q"/>
            </a:pPr>
            <a:r>
              <a:rPr lang="en-US" sz="2000" dirty="0">
                <a:latin typeface="Times New Roman"/>
                <a:cs typeface="Times New Roman"/>
              </a:rPr>
              <a:t>Target Audience:</a:t>
            </a:r>
          </a:p>
          <a:p>
            <a:pPr>
              <a:buFont typeface="Wingdings" panose="05000000000000000000" pitchFamily="2" charset="2"/>
              <a:buChar char="§"/>
            </a:pPr>
            <a:r>
              <a:rPr lang="en-US" sz="2000" dirty="0">
                <a:latin typeface="Times New Roman"/>
                <a:cs typeface="Times New Roman"/>
              </a:rPr>
              <a:t>Agricultural analysts, researchers, data scientists, and machine learning practitioners</a:t>
            </a:r>
          </a:p>
        </p:txBody>
      </p:sp>
    </p:spTree>
    <p:extLst>
      <p:ext uri="{BB962C8B-B14F-4D97-AF65-F5344CB8AC3E}">
        <p14:creationId xmlns:p14="http://schemas.microsoft.com/office/powerpoint/2010/main" val="402524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BAAA-18B8-F191-6C17-557A2B919397}"/>
              </a:ext>
            </a:extLst>
          </p:cNvPr>
          <p:cNvSpPr>
            <a:spLocks noGrp="1"/>
          </p:cNvSpPr>
          <p:nvPr>
            <p:ph type="title"/>
          </p:nvPr>
        </p:nvSpPr>
        <p:spPr/>
        <p:txBody>
          <a:bodyPr>
            <a:normAutofit/>
          </a:bodyPr>
          <a:lstStyle/>
          <a:p>
            <a:r>
              <a:rPr lang="en-US" sz="4200" b="1" dirty="0">
                <a:solidFill>
                  <a:schemeClr val="accent1">
                    <a:lumMod val="75000"/>
                  </a:schemeClr>
                </a:solidFill>
                <a:latin typeface="Times New Roman"/>
                <a:cs typeface="Times New Roman"/>
              </a:rPr>
              <a:t>Data Preprocessing</a:t>
            </a:r>
          </a:p>
        </p:txBody>
      </p:sp>
      <p:sp>
        <p:nvSpPr>
          <p:cNvPr id="3" name="Content Placeholder 2">
            <a:extLst>
              <a:ext uri="{FF2B5EF4-FFF2-40B4-BE49-F238E27FC236}">
                <a16:creationId xmlns:a16="http://schemas.microsoft.com/office/drawing/2014/main" id="{9688EF66-30F7-26AA-D6FA-82E74CADB915}"/>
              </a:ext>
            </a:extLst>
          </p:cNvPr>
          <p:cNvSpPr>
            <a:spLocks noGrp="1"/>
          </p:cNvSpPr>
          <p:nvPr>
            <p:ph idx="1"/>
          </p:nvPr>
        </p:nvSpPr>
        <p:spPr>
          <a:xfrm>
            <a:off x="2589212" y="1905000"/>
            <a:ext cx="8915400" cy="4405745"/>
          </a:xfrm>
        </p:spPr>
        <p:txBody>
          <a:bodyPr vert="horz" lIns="91440" tIns="45720" rIns="91440" bIns="45720" rtlCol="0" anchor="t">
            <a:normAutofit fontScale="92500" lnSpcReduction="20000"/>
          </a:bodyPr>
          <a:lstStyle/>
          <a:p>
            <a:pPr>
              <a:buFont typeface="Wingdings" panose="05000000000000000000" pitchFamily="2" charset="2"/>
              <a:buChar char="q"/>
            </a:pPr>
            <a:r>
              <a:rPr lang="en-US" sz="2000" dirty="0"/>
              <a:t>In this phase, the input data, which includes </a:t>
            </a:r>
            <a:r>
              <a:rPr lang="en-US" sz="2000" dirty="0">
                <a:latin typeface="Times New Roman"/>
                <a:cs typeface="Times New Roman"/>
              </a:rPr>
              <a:t>crop types, crop years, seasons, states, areas under cultivation, production quantities, annual rainfall, fertilizer usage, pesticide usage, and calculated yields</a:t>
            </a:r>
            <a:r>
              <a:rPr lang="en-US" sz="2000" dirty="0"/>
              <a:t>.</a:t>
            </a:r>
          </a:p>
          <a:p>
            <a:pPr>
              <a:buFont typeface="Wingdings" panose="05000000000000000000" pitchFamily="2" charset="2"/>
              <a:buChar char="q"/>
            </a:pPr>
            <a:r>
              <a:rPr lang="en-US" sz="2000" dirty="0">
                <a:latin typeface="Times New Roman"/>
                <a:cs typeface="Times New Roman"/>
              </a:rPr>
              <a:t>Data preprocessing is a crucial step in data mining that involves transforming raw data into a clean, organized, and analytically ready format. Here's a brief overview of the steps involved:</a:t>
            </a:r>
          </a:p>
          <a:p>
            <a:pPr>
              <a:buFont typeface="Wingdings" panose="05000000000000000000" pitchFamily="2" charset="2"/>
              <a:buChar char="q"/>
            </a:pPr>
            <a:r>
              <a:rPr lang="en-US" sz="2000" b="1" dirty="0">
                <a:latin typeface="Times New Roman"/>
                <a:cs typeface="Times New Roman"/>
              </a:rPr>
              <a:t>Data Cleaning</a:t>
            </a:r>
            <a:r>
              <a:rPr lang="en-US" sz="2000" dirty="0">
                <a:latin typeface="Times New Roman"/>
                <a:cs typeface="Times New Roman"/>
              </a:rPr>
              <a:t>: This step involves handling missing values, noisy data, and inconsistencies. Techniques such as imputation, removing duplicates, and correcting errors are used to clean the data.</a:t>
            </a:r>
          </a:p>
          <a:p>
            <a:pPr>
              <a:buFont typeface="Wingdings" panose="05000000000000000000" pitchFamily="2" charset="2"/>
              <a:buChar char="q"/>
            </a:pPr>
            <a:r>
              <a:rPr lang="en-US" sz="2000" b="1" dirty="0">
                <a:latin typeface="Times New Roman"/>
                <a:cs typeface="Times New Roman"/>
              </a:rPr>
              <a:t>Data Integration</a:t>
            </a:r>
            <a:r>
              <a:rPr lang="en-US" sz="2000" dirty="0">
                <a:latin typeface="Times New Roman"/>
                <a:cs typeface="Times New Roman"/>
              </a:rPr>
              <a:t>: Data integration involves combining data from multiple sources into one cohesive dataset. This may include resolving schema conflicts, data format inconsistencies, and merging datasets with common identifiers.</a:t>
            </a:r>
          </a:p>
          <a:p>
            <a:pPr>
              <a:buFont typeface="Wingdings" panose="05000000000000000000" pitchFamily="2" charset="2"/>
              <a:buChar char="q"/>
            </a:pPr>
            <a:r>
              <a:rPr lang="en-US" sz="2000" b="1" dirty="0">
                <a:latin typeface="Times New Roman"/>
                <a:cs typeface="Times New Roman"/>
              </a:rPr>
              <a:t>Data Transformation</a:t>
            </a:r>
            <a:r>
              <a:rPr lang="en-US" sz="2000" dirty="0">
                <a:latin typeface="Times New Roman"/>
                <a:cs typeface="Times New Roman"/>
              </a:rPr>
              <a:t>: Data transformation involves converting raw data into a format suitable for mining. This includes normalization (scaling data to a standard range), discretization (converting continuous attributes into categorical ones), and feature engineering (creating new features from existing ones).</a:t>
            </a:r>
          </a:p>
        </p:txBody>
      </p:sp>
    </p:spTree>
    <p:extLst>
      <p:ext uri="{BB962C8B-B14F-4D97-AF65-F5344CB8AC3E}">
        <p14:creationId xmlns:p14="http://schemas.microsoft.com/office/powerpoint/2010/main" val="384731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BAAA-18B8-F191-6C17-557A2B919397}"/>
              </a:ext>
            </a:extLst>
          </p:cNvPr>
          <p:cNvSpPr>
            <a:spLocks noGrp="1"/>
          </p:cNvSpPr>
          <p:nvPr>
            <p:ph type="title"/>
          </p:nvPr>
        </p:nvSpPr>
        <p:spPr/>
        <p:txBody>
          <a:bodyPr>
            <a:normAutofit/>
          </a:bodyPr>
          <a:lstStyle/>
          <a:p>
            <a:r>
              <a:rPr lang="en-US" sz="4200" b="1" dirty="0">
                <a:solidFill>
                  <a:schemeClr val="accent1">
                    <a:lumMod val="75000"/>
                  </a:schemeClr>
                </a:solidFill>
                <a:latin typeface="Times New Roman"/>
                <a:cs typeface="Times New Roman"/>
              </a:rPr>
              <a:t>Data Preprocessing</a:t>
            </a:r>
          </a:p>
        </p:txBody>
      </p:sp>
      <p:sp>
        <p:nvSpPr>
          <p:cNvPr id="3" name="Content Placeholder 2">
            <a:extLst>
              <a:ext uri="{FF2B5EF4-FFF2-40B4-BE49-F238E27FC236}">
                <a16:creationId xmlns:a16="http://schemas.microsoft.com/office/drawing/2014/main" id="{9688EF66-30F7-26AA-D6FA-82E74CADB915}"/>
              </a:ext>
            </a:extLst>
          </p:cNvPr>
          <p:cNvSpPr>
            <a:spLocks noGrp="1"/>
          </p:cNvSpPr>
          <p:nvPr>
            <p:ph idx="1"/>
          </p:nvPr>
        </p:nvSpPr>
        <p:spPr>
          <a:xfrm>
            <a:off x="2589212" y="2133600"/>
            <a:ext cx="8915400" cy="4177145"/>
          </a:xfrm>
        </p:spPr>
        <p:txBody>
          <a:bodyPr vert="horz" lIns="91440" tIns="45720" rIns="91440" bIns="45720" rtlCol="0" anchor="t">
            <a:normAutofit fontScale="92500" lnSpcReduction="10000"/>
          </a:bodyPr>
          <a:lstStyle/>
          <a:p>
            <a:pPr>
              <a:buFont typeface="Wingdings" panose="05000000000000000000" pitchFamily="2" charset="2"/>
              <a:buChar char="q"/>
            </a:pPr>
            <a:r>
              <a:rPr lang="en-US" sz="2000" b="1" dirty="0">
                <a:latin typeface="Times New Roman"/>
                <a:cs typeface="Times New Roman"/>
              </a:rPr>
              <a:t>Data Reduction</a:t>
            </a:r>
            <a:r>
              <a:rPr lang="en-US" sz="2000" dirty="0">
                <a:latin typeface="Times New Roman"/>
                <a:cs typeface="Times New Roman"/>
              </a:rPr>
              <a:t>: Data reduction techniques aim to reduce the dimensionality of the dataset while preserving its integrity and relevant information. Techniques such as feature selection (selecting the most relevant features) and feature extraction (transforming data into a lower-dimensional space) are commonly used.</a:t>
            </a:r>
          </a:p>
          <a:p>
            <a:pPr>
              <a:buFont typeface="Wingdings" panose="05000000000000000000" pitchFamily="2" charset="2"/>
              <a:buChar char="q"/>
            </a:pPr>
            <a:r>
              <a:rPr lang="en-US" sz="2000" b="1" dirty="0">
                <a:latin typeface="Times New Roman"/>
                <a:cs typeface="Times New Roman"/>
              </a:rPr>
              <a:t>Data Discretization</a:t>
            </a:r>
            <a:r>
              <a:rPr lang="en-US" sz="2000" dirty="0">
                <a:latin typeface="Times New Roman"/>
                <a:cs typeface="Times New Roman"/>
              </a:rPr>
              <a:t>: Discretization involves dividing continuous attributes into intervals or bins. This can help simplify the data and make it easier to analyze, especially for algorithms that require categorical inputs.</a:t>
            </a:r>
          </a:p>
          <a:p>
            <a:pPr>
              <a:buFont typeface="Wingdings" panose="05000000000000000000" pitchFamily="2" charset="2"/>
              <a:buChar char="q"/>
            </a:pPr>
            <a:r>
              <a:rPr lang="en-US" sz="2000" b="1" dirty="0">
                <a:latin typeface="Times New Roman"/>
                <a:cs typeface="Times New Roman"/>
              </a:rPr>
              <a:t>Normalization and Standardization</a:t>
            </a:r>
            <a:r>
              <a:rPr lang="en-US" sz="2000" dirty="0">
                <a:latin typeface="Times New Roman"/>
                <a:cs typeface="Times New Roman"/>
              </a:rPr>
              <a:t>: These techniques are used to scale numerical attributes to a standard range or distribution. Normalization scales data to a range between 0 and 1, while standardization transforms data to have a mean of 0 and a standard deviation of 1.</a:t>
            </a:r>
          </a:p>
          <a:p>
            <a:pPr>
              <a:buFont typeface="Wingdings" panose="05000000000000000000" pitchFamily="2" charset="2"/>
              <a:buChar char="q"/>
            </a:pPr>
            <a:r>
              <a:rPr lang="en-US" sz="2000" b="1" dirty="0">
                <a:latin typeface="Times New Roman"/>
                <a:cs typeface="Times New Roman"/>
              </a:rPr>
              <a:t>Data Sampling</a:t>
            </a:r>
            <a:r>
              <a:rPr lang="en-US" sz="2000" dirty="0">
                <a:latin typeface="Times New Roman"/>
                <a:cs typeface="Times New Roman"/>
              </a:rPr>
              <a:t>: Sampling techniques such as random sampling or stratified sampling may be employed to reduce the size of the dataset while retaining its representativeness.</a:t>
            </a:r>
          </a:p>
        </p:txBody>
      </p:sp>
    </p:spTree>
    <p:extLst>
      <p:ext uri="{BB962C8B-B14F-4D97-AF65-F5344CB8AC3E}">
        <p14:creationId xmlns:p14="http://schemas.microsoft.com/office/powerpoint/2010/main" val="113949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BAAA-18B8-F191-6C17-557A2B919397}"/>
              </a:ext>
            </a:extLst>
          </p:cNvPr>
          <p:cNvSpPr>
            <a:spLocks noGrp="1"/>
          </p:cNvSpPr>
          <p:nvPr>
            <p:ph type="title"/>
          </p:nvPr>
        </p:nvSpPr>
        <p:spPr/>
        <p:txBody>
          <a:bodyPr>
            <a:normAutofit/>
          </a:bodyPr>
          <a:lstStyle/>
          <a:p>
            <a:r>
              <a:rPr lang="en-US" sz="4200" b="1" dirty="0">
                <a:solidFill>
                  <a:schemeClr val="accent1">
                    <a:lumMod val="75000"/>
                  </a:schemeClr>
                </a:solidFill>
                <a:latin typeface="Times New Roman"/>
                <a:cs typeface="Times New Roman"/>
              </a:rPr>
              <a:t>Data Loading and Cleaning</a:t>
            </a:r>
          </a:p>
        </p:txBody>
      </p:sp>
      <p:sp>
        <p:nvSpPr>
          <p:cNvPr id="3" name="Content Placeholder 2">
            <a:extLst>
              <a:ext uri="{FF2B5EF4-FFF2-40B4-BE49-F238E27FC236}">
                <a16:creationId xmlns:a16="http://schemas.microsoft.com/office/drawing/2014/main" id="{9688EF66-30F7-26AA-D6FA-82E74CADB915}"/>
              </a:ext>
            </a:extLst>
          </p:cNvPr>
          <p:cNvSpPr>
            <a:spLocks noGrp="1"/>
          </p:cNvSpPr>
          <p:nvPr>
            <p:ph idx="1"/>
          </p:nvPr>
        </p:nvSpPr>
        <p:spPr>
          <a:xfrm>
            <a:off x="2589212" y="1699990"/>
            <a:ext cx="8915400" cy="1771650"/>
          </a:xfrm>
        </p:spPr>
        <p:txBody>
          <a:bodyPr vert="horz" lIns="91440" tIns="45720" rIns="91440" bIns="45720" rtlCol="0" anchor="t">
            <a:normAutofit/>
          </a:bodyPr>
          <a:lstStyle/>
          <a:p>
            <a:pPr algn="l">
              <a:buFont typeface="Wingdings" panose="05000000000000000000" pitchFamily="2" charset="2"/>
              <a:buChar char="q"/>
            </a:pPr>
            <a:r>
              <a:rPr lang="en-US" sz="2000" b="0" i="0" dirty="0">
                <a:solidFill>
                  <a:srgbClr val="374151"/>
                </a:solidFill>
                <a:effectLst/>
                <a:latin typeface="__Inter_aaf875"/>
              </a:rPr>
              <a:t>Importing libraries</a:t>
            </a:r>
          </a:p>
          <a:p>
            <a:pPr algn="l">
              <a:buFont typeface="Wingdings" panose="05000000000000000000" pitchFamily="2" charset="2"/>
              <a:buChar char="q"/>
            </a:pPr>
            <a:r>
              <a:rPr lang="en-US" sz="2000" b="0" i="0" dirty="0">
                <a:solidFill>
                  <a:srgbClr val="374151"/>
                </a:solidFill>
                <a:effectLst/>
                <a:latin typeface="__Inter_aaf875"/>
              </a:rPr>
              <a:t>Loading the dataset</a:t>
            </a:r>
          </a:p>
          <a:p>
            <a:pPr algn="l">
              <a:buFont typeface="Wingdings" panose="05000000000000000000" pitchFamily="2" charset="2"/>
              <a:buChar char="q"/>
            </a:pPr>
            <a:r>
              <a:rPr lang="en-US" sz="2000" b="0" i="0" dirty="0">
                <a:solidFill>
                  <a:srgbClr val="374151"/>
                </a:solidFill>
                <a:effectLst/>
                <a:latin typeface="__Inter_aaf875"/>
              </a:rPr>
              <a:t>Cleaning the dataset: removing duplicates and calculating derived values</a:t>
            </a:r>
          </a:p>
          <a:p>
            <a:pPr marL="0" indent="0">
              <a:buNone/>
            </a:pPr>
            <a:r>
              <a:rPr lang="en-US" sz="2000" dirty="0">
                <a:latin typeface="Times New Roman"/>
                <a:cs typeface="Times New Roman"/>
              </a:rPr>
              <a:t>                                         </a:t>
            </a:r>
          </a:p>
        </p:txBody>
      </p:sp>
      <p:pic>
        <p:nvPicPr>
          <p:cNvPr id="5" name="Picture 4">
            <a:extLst>
              <a:ext uri="{FF2B5EF4-FFF2-40B4-BE49-F238E27FC236}">
                <a16:creationId xmlns:a16="http://schemas.microsoft.com/office/drawing/2014/main" id="{7D11E6E6-46DA-2AF6-2799-39F5EA7EE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313" y="2980880"/>
            <a:ext cx="4511197" cy="3635606"/>
          </a:xfrm>
          <a:prstGeom prst="rect">
            <a:avLst/>
          </a:prstGeom>
        </p:spPr>
      </p:pic>
    </p:spTree>
    <p:extLst>
      <p:ext uri="{BB962C8B-B14F-4D97-AF65-F5344CB8AC3E}">
        <p14:creationId xmlns:p14="http://schemas.microsoft.com/office/powerpoint/2010/main" val="412546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B2A3-F647-8FD7-9817-E6453B33C8C2}"/>
              </a:ext>
            </a:extLst>
          </p:cNvPr>
          <p:cNvSpPr>
            <a:spLocks noGrp="1"/>
          </p:cNvSpPr>
          <p:nvPr>
            <p:ph type="title"/>
          </p:nvPr>
        </p:nvSpPr>
        <p:spPr>
          <a:xfrm>
            <a:off x="2592925" y="624110"/>
            <a:ext cx="8911687" cy="747490"/>
          </a:xfrm>
        </p:spPr>
        <p:txBody>
          <a:bodyPr>
            <a:normAutofit/>
          </a:bodyPr>
          <a:lstStyle/>
          <a:p>
            <a:r>
              <a:rPr lang="en-US" sz="4000" b="1" dirty="0">
                <a:solidFill>
                  <a:schemeClr val="accent1">
                    <a:lumMod val="75000"/>
                  </a:schemeClr>
                </a:solidFill>
                <a:latin typeface="Times New Roman"/>
                <a:cs typeface="Times New Roman"/>
              </a:rPr>
              <a:t>Random Forest</a:t>
            </a:r>
          </a:p>
        </p:txBody>
      </p:sp>
      <p:sp>
        <p:nvSpPr>
          <p:cNvPr id="3" name="Content Placeholder 2">
            <a:extLst>
              <a:ext uri="{FF2B5EF4-FFF2-40B4-BE49-F238E27FC236}">
                <a16:creationId xmlns:a16="http://schemas.microsoft.com/office/drawing/2014/main" id="{C1E88905-EE7C-D914-AAFD-75E91CB4E6CB}"/>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sz="2000" dirty="0">
                <a:latin typeface="Times New Roman"/>
                <a:cs typeface="Times New Roman"/>
              </a:rPr>
              <a:t> Random Forest is a versatile ensemble learning method used for classification and regression tasks. It operates by constructing a multitude of decision trees during training and outputting the mode (classification) or mean prediction (regression) of the individual trees.</a:t>
            </a:r>
          </a:p>
          <a:p>
            <a:pPr>
              <a:lnSpc>
                <a:spcPct val="150000"/>
              </a:lnSpc>
              <a:buFont typeface="Wingdings" panose="05000000000000000000" pitchFamily="2" charset="2"/>
              <a:buChar char="q"/>
            </a:pPr>
            <a:r>
              <a:rPr lang="en-US" sz="2000" dirty="0">
                <a:latin typeface="Times New Roman"/>
                <a:cs typeface="Times New Roman"/>
              </a:rPr>
              <a:t>Ensemble Learning: Combines the predictions of multiple individual models (decision trees) to improve accuracy and robustness.</a:t>
            </a:r>
          </a:p>
          <a:p>
            <a:pPr>
              <a:lnSpc>
                <a:spcPct val="150000"/>
              </a:lnSpc>
              <a:buFont typeface="Wingdings" panose="05000000000000000000" pitchFamily="2" charset="2"/>
              <a:buChar char="q"/>
            </a:pPr>
            <a:r>
              <a:rPr lang="en-US" sz="2000" dirty="0">
                <a:latin typeface="Times New Roman"/>
                <a:cs typeface="Times New Roman"/>
              </a:rPr>
              <a:t>Bagging: Utilizes bootstrap aggregating to create diverse subsets of the training data for each tree, reducing overfitting.</a:t>
            </a:r>
          </a:p>
          <a:p>
            <a:pPr>
              <a:lnSpc>
                <a:spcPct val="150000"/>
              </a:lnSpc>
              <a:buFont typeface="Wingdings" panose="05000000000000000000" pitchFamily="2" charset="2"/>
              <a:buChar char="q"/>
            </a:pPr>
            <a:r>
              <a:rPr lang="en-US" sz="2000" dirty="0">
                <a:latin typeface="Times New Roman"/>
                <a:cs typeface="Times New Roman"/>
              </a:rPr>
              <a:t>Random Feature Selection: Randomly selects a subset of features at each node split, introducing further diversity and preventing dominance by any single feature.</a:t>
            </a:r>
          </a:p>
          <a:p>
            <a:pPr>
              <a:lnSpc>
                <a:spcPct val="150000"/>
              </a:lnSpc>
              <a:buFont typeface="Wingdings" panose="05000000000000000000" pitchFamily="2" charset="2"/>
              <a:buChar char="q"/>
            </a:pPr>
            <a:r>
              <a:rPr lang="en-US" sz="2000" dirty="0">
                <a:latin typeface="Times New Roman"/>
                <a:cs typeface="Times New Roman"/>
              </a:rPr>
              <a:t>Voting (Classification) or Averaging (Regression): Aggregates the predictions of individual trees to produce the final output.</a:t>
            </a:r>
          </a:p>
          <a:p>
            <a:pPr marL="0" indent="0">
              <a:lnSpc>
                <a:spcPct val="150000"/>
              </a:lnSpc>
              <a:buNone/>
            </a:pPr>
            <a:endParaRPr lang="en-US" dirty="0"/>
          </a:p>
          <a:p>
            <a:pPr marL="0" indent="0">
              <a:lnSpc>
                <a:spcPct val="150000"/>
              </a:lnSpc>
              <a:buNone/>
            </a:pPr>
            <a:endParaRPr lang="en-US" dirty="0"/>
          </a:p>
        </p:txBody>
      </p:sp>
    </p:spTree>
    <p:extLst>
      <p:ext uri="{BB962C8B-B14F-4D97-AF65-F5344CB8AC3E}">
        <p14:creationId xmlns:p14="http://schemas.microsoft.com/office/powerpoint/2010/main" val="337342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B2A3-F647-8FD7-9817-E6453B33C8C2}"/>
              </a:ext>
            </a:extLst>
          </p:cNvPr>
          <p:cNvSpPr>
            <a:spLocks noGrp="1"/>
          </p:cNvSpPr>
          <p:nvPr>
            <p:ph type="title"/>
          </p:nvPr>
        </p:nvSpPr>
        <p:spPr>
          <a:xfrm>
            <a:off x="2592925" y="624110"/>
            <a:ext cx="8911687" cy="747490"/>
          </a:xfrm>
        </p:spPr>
        <p:txBody>
          <a:bodyPr>
            <a:normAutofit/>
          </a:bodyPr>
          <a:lstStyle/>
          <a:p>
            <a:r>
              <a:rPr lang="en-US" sz="4000" b="1" dirty="0">
                <a:solidFill>
                  <a:schemeClr val="accent1">
                    <a:lumMod val="75000"/>
                  </a:schemeClr>
                </a:solidFill>
                <a:latin typeface="Times New Roman"/>
                <a:cs typeface="Times New Roman"/>
              </a:rPr>
              <a:t>Gradient Boosting</a:t>
            </a:r>
          </a:p>
        </p:txBody>
      </p:sp>
      <p:sp>
        <p:nvSpPr>
          <p:cNvPr id="3" name="Content Placeholder 2">
            <a:extLst>
              <a:ext uri="{FF2B5EF4-FFF2-40B4-BE49-F238E27FC236}">
                <a16:creationId xmlns:a16="http://schemas.microsoft.com/office/drawing/2014/main" id="{C1E88905-EE7C-D914-AAFD-75E91CB4E6CB}"/>
              </a:ext>
            </a:extLst>
          </p:cNvPr>
          <p:cNvSpPr>
            <a:spLocks noGrp="1"/>
          </p:cNvSpPr>
          <p:nvPr>
            <p:ph idx="1"/>
          </p:nvPr>
        </p:nvSpPr>
        <p:spPr/>
        <p:txBody>
          <a:bodyPr vert="horz" lIns="91440" tIns="45720" rIns="91440" bIns="45720" rtlCol="0" anchor="t">
            <a:normAutofit/>
          </a:bodyPr>
          <a:lstStyle/>
          <a:p>
            <a:pPr marL="0" indent="0">
              <a:buNone/>
            </a:pPr>
            <a:r>
              <a:rPr lang="en-US" sz="2000" dirty="0">
                <a:latin typeface="Times New Roman"/>
                <a:cs typeface="Times New Roman"/>
              </a:rPr>
              <a:t>Gradient Boosting is an supervised machine learning algorithm used for classification and regression problems. It is an ensemble technique which uses multiple weak learners to produce a strong model for regression and classification.</a:t>
            </a:r>
            <a:endParaRPr lang="en-US" dirty="0"/>
          </a:p>
          <a:p>
            <a:pPr marL="0" indent="0">
              <a:lnSpc>
                <a:spcPct val="150000"/>
              </a:lnSpc>
              <a:buNone/>
            </a:pPr>
            <a:endParaRPr lang="en-US" dirty="0"/>
          </a:p>
        </p:txBody>
      </p:sp>
      <p:pic>
        <p:nvPicPr>
          <p:cNvPr id="5" name="Picture 4">
            <a:extLst>
              <a:ext uri="{FF2B5EF4-FFF2-40B4-BE49-F238E27FC236}">
                <a16:creationId xmlns:a16="http://schemas.microsoft.com/office/drawing/2014/main" id="{988EAF8C-20A6-BAE7-A118-332EAC945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464" y="3606854"/>
            <a:ext cx="6591871" cy="2469094"/>
          </a:xfrm>
          <a:prstGeom prst="rect">
            <a:avLst/>
          </a:prstGeom>
        </p:spPr>
      </p:pic>
    </p:spTree>
    <p:extLst>
      <p:ext uri="{BB962C8B-B14F-4D97-AF65-F5344CB8AC3E}">
        <p14:creationId xmlns:p14="http://schemas.microsoft.com/office/powerpoint/2010/main" val="33219380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187</TotalTime>
  <Words>1957</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__Inter_aaf875</vt:lpstr>
      <vt:lpstr>Arial</vt:lpstr>
      <vt:lpstr>Century Gothic</vt:lpstr>
      <vt:lpstr>source-serif-pro</vt:lpstr>
      <vt:lpstr>system-ui</vt:lpstr>
      <vt:lpstr>Times New Roman</vt:lpstr>
      <vt:lpstr>Wingdings</vt:lpstr>
      <vt:lpstr>Wingdings 3</vt:lpstr>
      <vt:lpstr>Wisp</vt:lpstr>
      <vt:lpstr> Enhancing crop recommendation systems with explainable artificial intelligence</vt:lpstr>
      <vt:lpstr>OUTLINE</vt:lpstr>
      <vt:lpstr>Introduction</vt:lpstr>
      <vt:lpstr>Introduction</vt:lpstr>
      <vt:lpstr>Data Preprocessing</vt:lpstr>
      <vt:lpstr>Data Preprocessing</vt:lpstr>
      <vt:lpstr>Data Loading and Cleaning</vt:lpstr>
      <vt:lpstr>Random Forest</vt:lpstr>
      <vt:lpstr>Gradient Boosting</vt:lpstr>
      <vt:lpstr>Decision Trees</vt:lpstr>
      <vt:lpstr>Gaussian Naive Bayes</vt:lpstr>
      <vt:lpstr>Workflow Scheduling</vt:lpstr>
      <vt:lpstr>Workflow Scheduling Algorithm</vt:lpstr>
      <vt:lpstr>Implemented Work</vt:lpstr>
      <vt:lpstr>LIME (Local Interpretable Model-Agnostic Explanations)</vt:lpstr>
      <vt:lpstr>LIME on Gradient Boosting Regressor</vt:lpstr>
      <vt:lpstr>LIME on Random Forest</vt:lpstr>
      <vt:lpstr>Mean Absolute Error</vt:lpstr>
      <vt:lpstr>Mean Squared Error</vt:lpstr>
      <vt:lpstr>R Squared</vt:lpstr>
      <vt:lpstr>Result of GB and RF</vt:lpstr>
      <vt:lpstr>Model Evaluation</vt:lpstr>
      <vt:lpstr>Experimental Results</vt:lpstr>
      <vt:lpstr>Conclusion</vt:lpstr>
      <vt:lpstr>Future Aspects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scheduling algorithm for deadline constrained workflow in cloud</dc:title>
  <dc:creator>dineshsi9876@gmail.com</dc:creator>
  <cp:lastModifiedBy>Shashi Raj</cp:lastModifiedBy>
  <cp:revision>28</cp:revision>
  <dcterms:created xsi:type="dcterms:W3CDTF">2023-05-06T17:58:00Z</dcterms:created>
  <dcterms:modified xsi:type="dcterms:W3CDTF">2024-05-08T16:50:11Z</dcterms:modified>
</cp:coreProperties>
</file>