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8"/>
  </p:notesMasterIdLst>
  <p:sldIdLst>
    <p:sldId id="256" r:id="rId2"/>
    <p:sldId id="257" r:id="rId3"/>
    <p:sldId id="263" r:id="rId4"/>
    <p:sldId id="259" r:id="rId5"/>
    <p:sldId id="261" r:id="rId6"/>
    <p:sldId id="264" r:id="rId7"/>
    <p:sldId id="262" r:id="rId8"/>
    <p:sldId id="265" r:id="rId9"/>
    <p:sldId id="267" r:id="rId10"/>
    <p:sldId id="268" r:id="rId11"/>
    <p:sldId id="269" r:id="rId12"/>
    <p:sldId id="270" r:id="rId13"/>
    <p:sldId id="271" r:id="rId14"/>
    <p:sldId id="272" r:id="rId15"/>
    <p:sldId id="273" r:id="rId16"/>
    <p:sldId id="266" r:id="rId17"/>
    <p:sldId id="274" r:id="rId18"/>
    <p:sldId id="275" r:id="rId19"/>
    <p:sldId id="276" r:id="rId20"/>
    <p:sldId id="277" r:id="rId21"/>
    <p:sldId id="278" r:id="rId22"/>
    <p:sldId id="279" r:id="rId23"/>
    <p:sldId id="280" r:id="rId24"/>
    <p:sldId id="258" r:id="rId25"/>
    <p:sldId id="281" r:id="rId26"/>
    <p:sldId id="260"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EFF29"/>
    <a:srgbClr val="FF2549"/>
    <a:srgbClr val="003635"/>
    <a:srgbClr val="C80064"/>
    <a:srgbClr val="C33A1F"/>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41" autoAdjust="0"/>
  </p:normalViewPr>
  <p:slideViewPr>
    <p:cSldViewPr snapToGrid="0">
      <p:cViewPr>
        <p:scale>
          <a:sx n="70" d="100"/>
          <a:sy n="70" d="100"/>
        </p:scale>
        <p:origin x="1204" y="34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26</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3/19/2022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rohanrao/air-quality-data-in-india"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9" y="1895168"/>
            <a:ext cx="4092677" cy="1445337"/>
          </a:xfrm>
        </p:spPr>
        <p:txBody>
          <a:bodyPr>
            <a:normAutofit/>
          </a:bodyPr>
          <a:lstStyle/>
          <a:p>
            <a:pPr algn="ctr"/>
            <a:r>
              <a:rPr lang="en-US" dirty="0"/>
              <a:t>Introduction to </a:t>
            </a:r>
            <a:br>
              <a:rPr lang="en-US" dirty="0"/>
            </a:br>
            <a:r>
              <a:rPr lang="en-US" dirty="0"/>
              <a:t>Data Science (CS244)</a:t>
            </a:r>
          </a:p>
        </p:txBody>
      </p:sp>
      <p:sp>
        <p:nvSpPr>
          <p:cNvPr id="3" name="Subtitle 2"/>
          <p:cNvSpPr>
            <a:spLocks noGrp="1"/>
          </p:cNvSpPr>
          <p:nvPr>
            <p:ph type="subTitle" idx="1"/>
          </p:nvPr>
        </p:nvSpPr>
        <p:spPr>
          <a:xfrm>
            <a:off x="5408907" y="3753458"/>
            <a:ext cx="3248395" cy="1175003"/>
          </a:xfrm>
        </p:spPr>
        <p:txBody>
          <a:bodyPr>
            <a:normAutofit/>
          </a:bodyPr>
          <a:lstStyle/>
          <a:p>
            <a:pPr algn="ctr"/>
            <a:r>
              <a:rPr lang="en-US" b="1" i="1" u="sng" dirty="0">
                <a:solidFill>
                  <a:srgbClr val="FFFF00"/>
                </a:solidFill>
              </a:rPr>
              <a:t>Air Quality Index</a:t>
            </a:r>
          </a:p>
          <a:p>
            <a:pPr algn="ctr"/>
            <a:r>
              <a:rPr lang="en-US" b="1" i="1" dirty="0">
                <a:solidFill>
                  <a:srgbClr val="9EFF29"/>
                </a:solidFill>
              </a:rPr>
              <a:t>Group – 10</a:t>
            </a:r>
          </a:p>
          <a:p>
            <a:pPr algn="ctr"/>
            <a:endParaRPr lang="en-US" b="1" i="1" dirty="0">
              <a:solidFill>
                <a:srgbClr val="FFFF00"/>
              </a:solidFill>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C04B87-8655-4E9E-8AF2-8CBD94D1F40A}"/>
              </a:ext>
            </a:extLst>
          </p:cNvPr>
          <p:cNvSpPr>
            <a:spLocks noGrp="1"/>
          </p:cNvSpPr>
          <p:nvPr>
            <p:ph idx="1"/>
          </p:nvPr>
        </p:nvSpPr>
        <p:spPr>
          <a:xfrm>
            <a:off x="2389238" y="1160495"/>
            <a:ext cx="6304935" cy="3420136"/>
          </a:xfrm>
        </p:spPr>
        <p:txBody>
          <a:bodyPr/>
          <a:lstStyle/>
          <a:p>
            <a:r>
              <a:rPr lang="en-US" dirty="0"/>
              <a:t>For example:</a:t>
            </a:r>
            <a:endParaRPr lang="en-IN" dirty="0"/>
          </a:p>
        </p:txBody>
      </p:sp>
      <p:pic>
        <p:nvPicPr>
          <p:cNvPr id="4" name="Content Placeholder 4">
            <a:extLst>
              <a:ext uri="{FF2B5EF4-FFF2-40B4-BE49-F238E27FC236}">
                <a16:creationId xmlns:a16="http://schemas.microsoft.com/office/drawing/2014/main" id="{E0A1B3F5-3175-4FA6-9C5B-08559B0AF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590" y="1661823"/>
            <a:ext cx="4737210" cy="2321182"/>
          </a:xfrm>
          <a:prstGeom prst="rect">
            <a:avLst/>
          </a:prstGeom>
        </p:spPr>
      </p:pic>
      <p:sp>
        <p:nvSpPr>
          <p:cNvPr id="5" name="TextBox 4">
            <a:extLst>
              <a:ext uri="{FF2B5EF4-FFF2-40B4-BE49-F238E27FC236}">
                <a16:creationId xmlns:a16="http://schemas.microsoft.com/office/drawing/2014/main" id="{6CBA9A52-0551-4EE0-958C-3BE4DC3AA0CD}"/>
              </a:ext>
            </a:extLst>
          </p:cNvPr>
          <p:cNvSpPr txBox="1"/>
          <p:nvPr/>
        </p:nvSpPr>
        <p:spPr>
          <a:xfrm>
            <a:off x="2389237" y="4102274"/>
            <a:ext cx="6126609"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This is the graph of NO2, which shows the variation of its  concentration for different cities over the years 2017-2020.</a:t>
            </a:r>
          </a:p>
        </p:txBody>
      </p:sp>
      <p:sp>
        <p:nvSpPr>
          <p:cNvPr id="6" name="Title 1">
            <a:extLst>
              <a:ext uri="{FF2B5EF4-FFF2-40B4-BE49-F238E27FC236}">
                <a16:creationId xmlns:a16="http://schemas.microsoft.com/office/drawing/2014/main" id="{FF3BD0B4-36F1-4B61-91CB-BBCC362211F3}"/>
              </a:ext>
            </a:extLst>
          </p:cNvPr>
          <p:cNvSpPr>
            <a:spLocks noGrp="1"/>
          </p:cNvSpPr>
          <p:nvPr>
            <p:ph type="title"/>
          </p:nvPr>
        </p:nvSpPr>
        <p:spPr>
          <a:xfrm>
            <a:off x="2392363" y="406400"/>
            <a:ext cx="6283325" cy="725488"/>
          </a:xfrm>
        </p:spPr>
        <p:txBody>
          <a:bodyPr/>
          <a:lstStyle/>
          <a:p>
            <a:pPr algn="ctr"/>
            <a:r>
              <a:rPr lang="en-US" dirty="0"/>
              <a:t>Data Visualization</a:t>
            </a:r>
            <a:endParaRPr lang="en-IN" dirty="0"/>
          </a:p>
        </p:txBody>
      </p:sp>
    </p:spTree>
    <p:extLst>
      <p:ext uri="{BB962C8B-B14F-4D97-AF65-F5344CB8AC3E}">
        <p14:creationId xmlns:p14="http://schemas.microsoft.com/office/powerpoint/2010/main" val="2447236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FD67B22-E003-4B08-A051-B29186CCE1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0169" y="179990"/>
            <a:ext cx="5301622" cy="2391760"/>
          </a:xfrm>
          <a:prstGeom prst="rect">
            <a:avLst/>
          </a:prstGeom>
        </p:spPr>
      </p:pic>
      <p:pic>
        <p:nvPicPr>
          <p:cNvPr id="5" name="Picture 4">
            <a:extLst>
              <a:ext uri="{FF2B5EF4-FFF2-40B4-BE49-F238E27FC236}">
                <a16:creationId xmlns:a16="http://schemas.microsoft.com/office/drawing/2014/main" id="{9ED25A65-ED85-4B3E-B5FE-F9442F201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7541" y="2571750"/>
            <a:ext cx="5184250" cy="2391760"/>
          </a:xfrm>
          <a:prstGeom prst="rect">
            <a:avLst/>
          </a:prstGeom>
        </p:spPr>
      </p:pic>
    </p:spTree>
    <p:extLst>
      <p:ext uri="{BB962C8B-B14F-4D97-AF65-F5344CB8AC3E}">
        <p14:creationId xmlns:p14="http://schemas.microsoft.com/office/powerpoint/2010/main" val="4282268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B2DD58-F412-4F5A-A81B-820517B3F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39" y="2897635"/>
            <a:ext cx="5617724" cy="2160697"/>
          </a:xfrm>
          <a:prstGeom prst="rect">
            <a:avLst/>
          </a:prstGeom>
        </p:spPr>
      </p:pic>
      <p:pic>
        <p:nvPicPr>
          <p:cNvPr id="5" name="Picture 4">
            <a:extLst>
              <a:ext uri="{FF2B5EF4-FFF2-40B4-BE49-F238E27FC236}">
                <a16:creationId xmlns:a16="http://schemas.microsoft.com/office/drawing/2014/main" id="{B5FAC442-5B61-4096-81D0-BE30E73F2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8045" y="85168"/>
            <a:ext cx="5738918" cy="2600900"/>
          </a:xfrm>
          <a:prstGeom prst="rect">
            <a:avLst/>
          </a:prstGeom>
        </p:spPr>
      </p:pic>
    </p:spTree>
    <p:extLst>
      <p:ext uri="{BB962C8B-B14F-4D97-AF65-F5344CB8AC3E}">
        <p14:creationId xmlns:p14="http://schemas.microsoft.com/office/powerpoint/2010/main" val="2134447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2B40-77B5-4E19-9BA5-87DC0E35F18C}"/>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6C39429B-CD38-4B87-A81C-6BEFD4C9A6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7782" y="2656913"/>
            <a:ext cx="6528105" cy="2391760"/>
          </a:xfrm>
          <a:prstGeom prst="rect">
            <a:avLst/>
          </a:prstGeom>
        </p:spPr>
      </p:pic>
      <p:pic>
        <p:nvPicPr>
          <p:cNvPr id="5" name="Picture 4">
            <a:extLst>
              <a:ext uri="{FF2B5EF4-FFF2-40B4-BE49-F238E27FC236}">
                <a16:creationId xmlns:a16="http://schemas.microsoft.com/office/drawing/2014/main" id="{892F2152-466E-4AA4-A0AA-00A920DA1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7783" y="179990"/>
            <a:ext cx="6528105" cy="2391760"/>
          </a:xfrm>
          <a:prstGeom prst="rect">
            <a:avLst/>
          </a:prstGeom>
        </p:spPr>
      </p:pic>
    </p:spTree>
    <p:extLst>
      <p:ext uri="{BB962C8B-B14F-4D97-AF65-F5344CB8AC3E}">
        <p14:creationId xmlns:p14="http://schemas.microsoft.com/office/powerpoint/2010/main" val="1302036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24C0DA-1DB1-4678-987D-618CD510A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900" y="62408"/>
            <a:ext cx="6551876" cy="2578940"/>
          </a:xfrm>
          <a:prstGeom prst="rect">
            <a:avLst/>
          </a:prstGeom>
        </p:spPr>
      </p:pic>
      <p:pic>
        <p:nvPicPr>
          <p:cNvPr id="6" name="Picture 5">
            <a:extLst>
              <a:ext uri="{FF2B5EF4-FFF2-40B4-BE49-F238E27FC236}">
                <a16:creationId xmlns:a16="http://schemas.microsoft.com/office/drawing/2014/main" id="{78B24506-D97B-4EFA-A5F4-09B70DBED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8901" y="2647788"/>
            <a:ext cx="6551876" cy="2424154"/>
          </a:xfrm>
          <a:prstGeom prst="rect">
            <a:avLst/>
          </a:prstGeom>
        </p:spPr>
      </p:pic>
    </p:spTree>
    <p:extLst>
      <p:ext uri="{BB962C8B-B14F-4D97-AF65-F5344CB8AC3E}">
        <p14:creationId xmlns:p14="http://schemas.microsoft.com/office/powerpoint/2010/main" val="4113205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DF377E-AC80-4391-9547-20393031C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193" y="150506"/>
            <a:ext cx="6655242" cy="2552938"/>
          </a:xfrm>
          <a:prstGeom prst="rect">
            <a:avLst/>
          </a:prstGeom>
        </p:spPr>
      </p:pic>
      <p:pic>
        <p:nvPicPr>
          <p:cNvPr id="5" name="Picture 4">
            <a:extLst>
              <a:ext uri="{FF2B5EF4-FFF2-40B4-BE49-F238E27FC236}">
                <a16:creationId xmlns:a16="http://schemas.microsoft.com/office/drawing/2014/main" id="{BA563D2D-8D20-48E7-B5ED-0E42414A69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1193" y="2790342"/>
            <a:ext cx="6655242" cy="2289550"/>
          </a:xfrm>
          <a:prstGeom prst="rect">
            <a:avLst/>
          </a:prstGeom>
        </p:spPr>
      </p:pic>
    </p:spTree>
    <p:extLst>
      <p:ext uri="{BB962C8B-B14F-4D97-AF65-F5344CB8AC3E}">
        <p14:creationId xmlns:p14="http://schemas.microsoft.com/office/powerpoint/2010/main" val="1099071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1B3ABD17-4D71-45A4-B296-1C0F38B321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6896" y="96597"/>
            <a:ext cx="6305550" cy="2334325"/>
          </a:xfrm>
        </p:spPr>
      </p:pic>
      <p:pic>
        <p:nvPicPr>
          <p:cNvPr id="38" name="Picture 37">
            <a:extLst>
              <a:ext uri="{FF2B5EF4-FFF2-40B4-BE49-F238E27FC236}">
                <a16:creationId xmlns:a16="http://schemas.microsoft.com/office/drawing/2014/main" id="{043D6E16-1562-4586-BEBB-89DC548FF95D}"/>
              </a:ext>
            </a:extLst>
          </p:cNvPr>
          <p:cNvPicPr>
            <a:picLocks noChangeAspect="1"/>
          </p:cNvPicPr>
          <p:nvPr/>
        </p:nvPicPr>
        <p:blipFill>
          <a:blip r:embed="rId3"/>
          <a:stretch>
            <a:fillRect/>
          </a:stretch>
        </p:blipFill>
        <p:spPr>
          <a:xfrm>
            <a:off x="2436896" y="2430922"/>
            <a:ext cx="6305550" cy="2712578"/>
          </a:xfrm>
          <a:prstGeom prst="rect">
            <a:avLst/>
          </a:prstGeom>
        </p:spPr>
      </p:pic>
    </p:spTree>
    <p:extLst>
      <p:ext uri="{BB962C8B-B14F-4D97-AF65-F5344CB8AC3E}">
        <p14:creationId xmlns:p14="http://schemas.microsoft.com/office/powerpoint/2010/main" val="394400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BB70F5EA-E081-4392-8ACA-6396CCC6A0BA}"/>
              </a:ext>
            </a:extLst>
          </p:cNvPr>
          <p:cNvGraphicFramePr>
            <a:graphicFrameLocks noGrp="1"/>
          </p:cNvGraphicFramePr>
          <p:nvPr>
            <p:ph idx="1"/>
            <p:extLst>
              <p:ext uri="{D42A27DB-BD31-4B8C-83A1-F6EECF244321}">
                <p14:modId xmlns:p14="http://schemas.microsoft.com/office/powerpoint/2010/main" val="4078737500"/>
              </p:ext>
            </p:extLst>
          </p:nvPr>
        </p:nvGraphicFramePr>
        <p:xfrm>
          <a:off x="2003729" y="1367625"/>
          <a:ext cx="7072574" cy="3283888"/>
        </p:xfrm>
        <a:graphic>
          <a:graphicData uri="http://schemas.openxmlformats.org/drawingml/2006/table">
            <a:tbl>
              <a:tblPr>
                <a:tableStyleId>{3C2FFA5D-87B4-456A-9821-1D502468CF0F}</a:tableStyleId>
              </a:tblPr>
              <a:tblGrid>
                <a:gridCol w="703579">
                  <a:extLst>
                    <a:ext uri="{9D8B030D-6E8A-4147-A177-3AD203B41FA5}">
                      <a16:colId xmlns:a16="http://schemas.microsoft.com/office/drawing/2014/main" val="2241428959"/>
                    </a:ext>
                  </a:extLst>
                </a:gridCol>
                <a:gridCol w="1184021">
                  <a:extLst>
                    <a:ext uri="{9D8B030D-6E8A-4147-A177-3AD203B41FA5}">
                      <a16:colId xmlns:a16="http://schemas.microsoft.com/office/drawing/2014/main" val="1961300008"/>
                    </a:ext>
                  </a:extLst>
                </a:gridCol>
                <a:gridCol w="1171011">
                  <a:extLst>
                    <a:ext uri="{9D8B030D-6E8A-4147-A177-3AD203B41FA5}">
                      <a16:colId xmlns:a16="http://schemas.microsoft.com/office/drawing/2014/main" val="2295626939"/>
                    </a:ext>
                  </a:extLst>
                </a:gridCol>
                <a:gridCol w="787180">
                  <a:extLst>
                    <a:ext uri="{9D8B030D-6E8A-4147-A177-3AD203B41FA5}">
                      <a16:colId xmlns:a16="http://schemas.microsoft.com/office/drawing/2014/main" val="1975618511"/>
                    </a:ext>
                  </a:extLst>
                </a:gridCol>
                <a:gridCol w="1275099">
                  <a:extLst>
                    <a:ext uri="{9D8B030D-6E8A-4147-A177-3AD203B41FA5}">
                      <a16:colId xmlns:a16="http://schemas.microsoft.com/office/drawing/2014/main" val="4234442071"/>
                    </a:ext>
                  </a:extLst>
                </a:gridCol>
                <a:gridCol w="715617">
                  <a:extLst>
                    <a:ext uri="{9D8B030D-6E8A-4147-A177-3AD203B41FA5}">
                      <a16:colId xmlns:a16="http://schemas.microsoft.com/office/drawing/2014/main" val="806572331"/>
                    </a:ext>
                  </a:extLst>
                </a:gridCol>
                <a:gridCol w="1236067">
                  <a:extLst>
                    <a:ext uri="{9D8B030D-6E8A-4147-A177-3AD203B41FA5}">
                      <a16:colId xmlns:a16="http://schemas.microsoft.com/office/drawing/2014/main" val="3246762007"/>
                    </a:ext>
                  </a:extLst>
                </a:gridCol>
              </a:tblGrid>
              <a:tr h="304855">
                <a:tc>
                  <a:txBody>
                    <a:bodyPr/>
                    <a:lstStyle/>
                    <a:p>
                      <a:pPr algn="l" fontAlgn="b"/>
                      <a:r>
                        <a:rPr lang="en-IN" sz="1200" b="1" u="none" strike="noStrike" dirty="0">
                          <a:solidFill>
                            <a:schemeClr val="accent6"/>
                          </a:solidFill>
                          <a:effectLst/>
                        </a:rPr>
                        <a:t>YEAR(--&gt;)</a:t>
                      </a:r>
                      <a:endParaRPr lang="en-IN" sz="1200" b="1" i="0" u="none" strike="noStrike" dirty="0">
                        <a:solidFill>
                          <a:schemeClr val="accent6"/>
                        </a:solidFill>
                        <a:effectLst/>
                        <a:latin typeface="Calibri" panose="020F0502020204030204" pitchFamily="34" charset="0"/>
                      </a:endParaRPr>
                    </a:p>
                  </a:txBody>
                  <a:tcPr marL="5228" marR="5228" marT="5228" marB="0" anchor="b"/>
                </a:tc>
                <a:tc gridSpan="2">
                  <a:txBody>
                    <a:bodyPr/>
                    <a:lstStyle/>
                    <a:p>
                      <a:pPr algn="ctr" fontAlgn="b"/>
                      <a:r>
                        <a:rPr lang="en-IN" sz="1200" b="1" u="none" strike="noStrike" dirty="0">
                          <a:solidFill>
                            <a:schemeClr val="accent6"/>
                          </a:solidFill>
                          <a:effectLst/>
                        </a:rPr>
                        <a:t>2018</a:t>
                      </a:r>
                      <a:endParaRPr lang="en-IN" sz="1200" b="1" i="0" u="none" strike="noStrike" dirty="0">
                        <a:solidFill>
                          <a:schemeClr val="accent6"/>
                        </a:solidFill>
                        <a:effectLst/>
                        <a:latin typeface="Calibri" panose="020F0502020204030204" pitchFamily="34" charset="0"/>
                      </a:endParaRPr>
                    </a:p>
                  </a:txBody>
                  <a:tcPr marL="5228" marR="5228" marT="5228" marB="0" anchor="b"/>
                </a:tc>
                <a:tc hMerge="1">
                  <a:txBody>
                    <a:bodyPr/>
                    <a:lstStyle/>
                    <a:p>
                      <a:endParaRPr lang="en-IN"/>
                    </a:p>
                  </a:txBody>
                  <a:tcPr/>
                </a:tc>
                <a:tc gridSpan="2">
                  <a:txBody>
                    <a:bodyPr/>
                    <a:lstStyle/>
                    <a:p>
                      <a:pPr algn="ctr" fontAlgn="b"/>
                      <a:r>
                        <a:rPr lang="en-IN" sz="1200" b="1" u="none" strike="noStrike" dirty="0">
                          <a:solidFill>
                            <a:schemeClr val="accent6"/>
                          </a:solidFill>
                          <a:effectLst/>
                        </a:rPr>
                        <a:t>2019</a:t>
                      </a:r>
                      <a:endParaRPr lang="en-IN" sz="1200" b="1" i="0" u="none" strike="noStrike" dirty="0">
                        <a:solidFill>
                          <a:schemeClr val="accent6"/>
                        </a:solidFill>
                        <a:effectLst/>
                        <a:latin typeface="Calibri" panose="020F0502020204030204" pitchFamily="34" charset="0"/>
                      </a:endParaRPr>
                    </a:p>
                  </a:txBody>
                  <a:tcPr marL="5228" marR="5228" marT="5228" marB="0" anchor="b"/>
                </a:tc>
                <a:tc hMerge="1">
                  <a:txBody>
                    <a:bodyPr/>
                    <a:lstStyle/>
                    <a:p>
                      <a:endParaRPr lang="en-IN"/>
                    </a:p>
                  </a:txBody>
                  <a:tcPr/>
                </a:tc>
                <a:tc gridSpan="2">
                  <a:txBody>
                    <a:bodyPr/>
                    <a:lstStyle/>
                    <a:p>
                      <a:pPr algn="ctr" fontAlgn="b"/>
                      <a:r>
                        <a:rPr lang="en-IN" sz="1200" b="1" u="none" strike="noStrike" dirty="0">
                          <a:solidFill>
                            <a:schemeClr val="accent6"/>
                          </a:solidFill>
                          <a:effectLst/>
                        </a:rPr>
                        <a:t>2020</a:t>
                      </a:r>
                      <a:endParaRPr lang="en-IN" sz="1200" b="1" i="0" u="none" strike="noStrike" dirty="0">
                        <a:solidFill>
                          <a:schemeClr val="accent6"/>
                        </a:solidFill>
                        <a:effectLst/>
                        <a:latin typeface="Calibri" panose="020F0502020204030204" pitchFamily="34" charset="0"/>
                      </a:endParaRPr>
                    </a:p>
                  </a:txBody>
                  <a:tcPr marL="5228" marR="5228" marT="5228" marB="0" anchor="b"/>
                </a:tc>
                <a:tc hMerge="1">
                  <a:txBody>
                    <a:bodyPr/>
                    <a:lstStyle/>
                    <a:p>
                      <a:endParaRPr lang="en-IN"/>
                    </a:p>
                  </a:txBody>
                  <a:tcPr/>
                </a:tc>
                <a:extLst>
                  <a:ext uri="{0D108BD9-81ED-4DB2-BD59-A6C34878D82A}">
                    <a16:rowId xmlns:a16="http://schemas.microsoft.com/office/drawing/2014/main" val="1416446274"/>
                  </a:ext>
                </a:extLst>
              </a:tr>
              <a:tr h="304855">
                <a:tc>
                  <a:txBody>
                    <a:bodyPr/>
                    <a:lstStyle/>
                    <a:p>
                      <a:pPr algn="l" fontAlgn="b"/>
                      <a:r>
                        <a:rPr lang="en-IN" sz="1200" b="1" u="none" strike="noStrike" dirty="0">
                          <a:solidFill>
                            <a:schemeClr val="accent4"/>
                          </a:solidFill>
                          <a:effectLst/>
                        </a:rPr>
                        <a:t>Pollutant</a:t>
                      </a:r>
                      <a:endParaRPr lang="en-IN" sz="1200" b="1" i="1" u="none" strike="noStrike" dirty="0">
                        <a:solidFill>
                          <a:schemeClr val="accent4"/>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Highest</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00B050"/>
                          </a:solidFill>
                          <a:effectLst/>
                        </a:rPr>
                        <a:t>Lowest</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Highest</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00B050"/>
                          </a:solidFill>
                          <a:effectLst/>
                        </a:rPr>
                        <a:t>Lowest</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Highest</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00B050"/>
                          </a:solidFill>
                          <a:effectLst/>
                        </a:rPr>
                        <a:t>Lowest</a:t>
                      </a:r>
                      <a:endParaRPr lang="en-IN" sz="1200" b="1" i="0" u="none" strike="noStrike" dirty="0">
                        <a:solidFill>
                          <a:srgbClr val="00B050"/>
                        </a:solidFill>
                        <a:effectLst/>
                        <a:latin typeface="Calibri" panose="020F0502020204030204" pitchFamily="34" charset="0"/>
                      </a:endParaRPr>
                    </a:p>
                  </a:txBody>
                  <a:tcPr marL="5228" marR="5228" marT="5228" marB="0" anchor="b"/>
                </a:tc>
                <a:extLst>
                  <a:ext uri="{0D108BD9-81ED-4DB2-BD59-A6C34878D82A}">
                    <a16:rowId xmlns:a16="http://schemas.microsoft.com/office/drawing/2014/main" val="3581637115"/>
                  </a:ext>
                </a:extLst>
              </a:tr>
              <a:tr h="609709">
                <a:tc>
                  <a:txBody>
                    <a:bodyPr/>
                    <a:lstStyle/>
                    <a:p>
                      <a:pPr algn="l" fontAlgn="b"/>
                      <a:r>
                        <a:rPr lang="en-IN" sz="1200" b="1" u="none" strike="noStrike" dirty="0">
                          <a:solidFill>
                            <a:schemeClr val="accent4"/>
                          </a:solidFill>
                          <a:effectLst/>
                        </a:rPr>
                        <a:t>NO2</a:t>
                      </a:r>
                      <a:endParaRPr lang="en-IN" sz="1200" b="1" i="0" u="none" strike="noStrike" dirty="0">
                        <a:solidFill>
                          <a:schemeClr val="accent4"/>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(45.923)</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err="1">
                          <a:solidFill>
                            <a:srgbClr val="00B050"/>
                          </a:solidFill>
                          <a:effectLst/>
                        </a:rPr>
                        <a:t>Thiruvanantha</a:t>
                      </a:r>
                      <a:br>
                        <a:rPr lang="en-IN" sz="1200" b="1" u="none" strike="noStrike" dirty="0">
                          <a:solidFill>
                            <a:srgbClr val="00B050"/>
                          </a:solidFill>
                          <a:effectLst/>
                        </a:rPr>
                      </a:br>
                      <a:r>
                        <a:rPr lang="en-IN" sz="1200" b="1" u="none" strike="noStrike" dirty="0" err="1">
                          <a:solidFill>
                            <a:srgbClr val="00B050"/>
                          </a:solidFill>
                          <a:effectLst/>
                        </a:rPr>
                        <a:t>puram</a:t>
                      </a:r>
                      <a:r>
                        <a:rPr lang="en-IN" sz="1200" b="1" u="none" strike="noStrike" dirty="0">
                          <a:solidFill>
                            <a:srgbClr val="00B050"/>
                          </a:solidFill>
                          <a:effectLst/>
                        </a:rPr>
                        <a:t> (10.106)</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(45.236)</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err="1">
                          <a:solidFill>
                            <a:srgbClr val="00B050"/>
                          </a:solidFill>
                          <a:effectLst/>
                        </a:rPr>
                        <a:t>Thiruvanantha</a:t>
                      </a:r>
                      <a:br>
                        <a:rPr lang="en-IN" sz="1200" b="1" u="none" strike="noStrike" dirty="0">
                          <a:solidFill>
                            <a:srgbClr val="00B050"/>
                          </a:solidFill>
                          <a:effectLst/>
                        </a:rPr>
                      </a:br>
                      <a:r>
                        <a:rPr lang="en-IN" sz="1200" b="1" u="none" strike="noStrike" dirty="0" err="1">
                          <a:solidFill>
                            <a:srgbClr val="00B050"/>
                          </a:solidFill>
                          <a:effectLst/>
                        </a:rPr>
                        <a:t>puram</a:t>
                      </a:r>
                      <a:r>
                        <a:rPr lang="en-IN" sz="1200" b="1" u="none" strike="noStrike" dirty="0">
                          <a:solidFill>
                            <a:srgbClr val="00B050"/>
                          </a:solidFill>
                          <a:effectLst/>
                        </a:rPr>
                        <a:t> (6.983)</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(33.202)</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00B050"/>
                          </a:solidFill>
                          <a:effectLst/>
                        </a:rPr>
                        <a:t>Chennai (11.245)</a:t>
                      </a:r>
                      <a:endParaRPr lang="en-IN" sz="1200" b="1" i="0" u="none" strike="noStrike" dirty="0">
                        <a:solidFill>
                          <a:srgbClr val="00B050"/>
                        </a:solidFill>
                        <a:effectLst/>
                        <a:latin typeface="Calibri" panose="020F0502020204030204" pitchFamily="34" charset="0"/>
                      </a:endParaRPr>
                    </a:p>
                  </a:txBody>
                  <a:tcPr marL="5228" marR="5228" marT="5228" marB="0" anchor="b"/>
                </a:tc>
                <a:extLst>
                  <a:ext uri="{0D108BD9-81ED-4DB2-BD59-A6C34878D82A}">
                    <a16:rowId xmlns:a16="http://schemas.microsoft.com/office/drawing/2014/main" val="3337847978"/>
                  </a:ext>
                </a:extLst>
              </a:tr>
              <a:tr h="565556">
                <a:tc>
                  <a:txBody>
                    <a:bodyPr/>
                    <a:lstStyle/>
                    <a:p>
                      <a:pPr algn="l" fontAlgn="b"/>
                      <a:r>
                        <a:rPr lang="en-IN" sz="1200" b="1" u="none" strike="noStrike" dirty="0">
                          <a:solidFill>
                            <a:schemeClr val="accent4"/>
                          </a:solidFill>
                          <a:effectLst/>
                        </a:rPr>
                        <a:t>Toluene</a:t>
                      </a:r>
                      <a:endParaRPr lang="en-IN" sz="1200" b="1" i="0" u="none" strike="noStrike" dirty="0">
                        <a:solidFill>
                          <a:schemeClr val="accent4"/>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(24.315)</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00B050"/>
                          </a:solidFill>
                          <a:effectLst/>
                        </a:rPr>
                        <a:t>Lucknow (1.225)</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(28.941)</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00B050"/>
                          </a:solidFill>
                          <a:effectLst/>
                        </a:rPr>
                        <a:t>Chennai (1.417)</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(19.813)</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00B050"/>
                          </a:solidFill>
                          <a:effectLst/>
                        </a:rPr>
                        <a:t>Bengaluru (3.905)</a:t>
                      </a:r>
                      <a:endParaRPr lang="en-IN" sz="1200" b="1" i="0" u="none" strike="noStrike" dirty="0">
                        <a:solidFill>
                          <a:srgbClr val="00B050"/>
                        </a:solidFill>
                        <a:effectLst/>
                        <a:latin typeface="Calibri" panose="020F0502020204030204" pitchFamily="34" charset="0"/>
                      </a:endParaRPr>
                    </a:p>
                  </a:txBody>
                  <a:tcPr marL="5228" marR="5228" marT="5228" marB="0" anchor="b"/>
                </a:tc>
                <a:extLst>
                  <a:ext uri="{0D108BD9-81ED-4DB2-BD59-A6C34878D82A}">
                    <a16:rowId xmlns:a16="http://schemas.microsoft.com/office/drawing/2014/main" val="3270026496"/>
                  </a:ext>
                </a:extLst>
              </a:tr>
              <a:tr h="609709">
                <a:tc>
                  <a:txBody>
                    <a:bodyPr/>
                    <a:lstStyle/>
                    <a:p>
                      <a:pPr algn="l" fontAlgn="b"/>
                      <a:r>
                        <a:rPr lang="en-IN" sz="1200" b="1" u="none" strike="noStrike" dirty="0">
                          <a:solidFill>
                            <a:schemeClr val="accent4"/>
                          </a:solidFill>
                          <a:effectLst/>
                        </a:rPr>
                        <a:t>SO2</a:t>
                      </a:r>
                      <a:endParaRPr lang="en-IN" sz="1200" b="1" i="0" u="none" strike="noStrike" dirty="0">
                        <a:solidFill>
                          <a:schemeClr val="accent4"/>
                        </a:solidFill>
                        <a:effectLst/>
                        <a:latin typeface="Calibri" panose="020F0502020204030204" pitchFamily="34" charset="0"/>
                      </a:endParaRPr>
                    </a:p>
                  </a:txBody>
                  <a:tcPr marL="5228" marR="5228" marT="5228" marB="0" anchor="b"/>
                </a:tc>
                <a:tc>
                  <a:txBody>
                    <a:bodyPr/>
                    <a:lstStyle/>
                    <a:p>
                      <a:pPr algn="l" fontAlgn="b"/>
                      <a:r>
                        <a:rPr lang="en-IN" sz="1200" b="1" u="none" strike="noStrike" dirty="0" err="1">
                          <a:solidFill>
                            <a:srgbClr val="FF0000"/>
                          </a:solidFill>
                          <a:effectLst/>
                        </a:rPr>
                        <a:t>Thiruvanantha</a:t>
                      </a:r>
                      <a:br>
                        <a:rPr lang="en-IN" sz="1200" b="1" u="none" strike="noStrike" dirty="0">
                          <a:solidFill>
                            <a:srgbClr val="FF0000"/>
                          </a:solidFill>
                          <a:effectLst/>
                        </a:rPr>
                      </a:br>
                      <a:r>
                        <a:rPr lang="en-IN" sz="1200" b="1" u="none" strike="noStrike" dirty="0" err="1">
                          <a:solidFill>
                            <a:srgbClr val="FF0000"/>
                          </a:solidFill>
                          <a:effectLst/>
                        </a:rPr>
                        <a:t>puram</a:t>
                      </a:r>
                      <a:r>
                        <a:rPr lang="en-IN" sz="1200" b="1" u="none" strike="noStrike" dirty="0">
                          <a:solidFill>
                            <a:srgbClr val="FF0000"/>
                          </a:solidFill>
                          <a:effectLst/>
                        </a:rPr>
                        <a:t> (13.643)</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00B050"/>
                          </a:solidFill>
                          <a:effectLst/>
                        </a:rPr>
                        <a:t>Bengaluru (5.530)</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(14.031)</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err="1">
                          <a:solidFill>
                            <a:srgbClr val="00B050"/>
                          </a:solidFill>
                          <a:effectLst/>
                        </a:rPr>
                        <a:t>Thiruvanantha</a:t>
                      </a:r>
                      <a:br>
                        <a:rPr lang="en-IN" sz="1200" b="1" u="none" strike="noStrike" dirty="0">
                          <a:solidFill>
                            <a:srgbClr val="00B050"/>
                          </a:solidFill>
                          <a:effectLst/>
                        </a:rPr>
                      </a:br>
                      <a:r>
                        <a:rPr lang="en-IN" sz="1200" b="1" u="none" strike="noStrike" dirty="0" err="1">
                          <a:solidFill>
                            <a:srgbClr val="00B050"/>
                          </a:solidFill>
                          <a:effectLst/>
                        </a:rPr>
                        <a:t>puram</a:t>
                      </a:r>
                      <a:r>
                        <a:rPr lang="en-IN" sz="1200" b="1" u="none" strike="noStrike" dirty="0">
                          <a:solidFill>
                            <a:srgbClr val="00B050"/>
                          </a:solidFill>
                          <a:effectLst/>
                        </a:rPr>
                        <a:t> (4.678)</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(13.912)</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00B050"/>
                          </a:solidFill>
                          <a:effectLst/>
                        </a:rPr>
                        <a:t>Hyderabad (6.612)</a:t>
                      </a:r>
                      <a:endParaRPr lang="en-IN" sz="1200" b="1" i="0" u="none" strike="noStrike" dirty="0">
                        <a:solidFill>
                          <a:srgbClr val="00B050"/>
                        </a:solidFill>
                        <a:effectLst/>
                        <a:latin typeface="Calibri" panose="020F0502020204030204" pitchFamily="34" charset="0"/>
                      </a:endParaRPr>
                    </a:p>
                  </a:txBody>
                  <a:tcPr marL="5228" marR="5228" marT="5228" marB="0" anchor="b"/>
                </a:tc>
                <a:extLst>
                  <a:ext uri="{0D108BD9-81ED-4DB2-BD59-A6C34878D82A}">
                    <a16:rowId xmlns:a16="http://schemas.microsoft.com/office/drawing/2014/main" val="2758192508"/>
                  </a:ext>
                </a:extLst>
              </a:tr>
              <a:tr h="489426">
                <a:tc>
                  <a:txBody>
                    <a:bodyPr/>
                    <a:lstStyle/>
                    <a:p>
                      <a:pPr algn="l" fontAlgn="b"/>
                      <a:r>
                        <a:rPr lang="en-IN" sz="1200" b="1" u="none" strike="noStrike" dirty="0">
                          <a:solidFill>
                            <a:schemeClr val="accent4"/>
                          </a:solidFill>
                          <a:effectLst/>
                        </a:rPr>
                        <a:t>PM2.5</a:t>
                      </a:r>
                      <a:endParaRPr lang="en-IN" sz="1200" b="1" i="0" u="none" strike="noStrike" dirty="0">
                        <a:solidFill>
                          <a:schemeClr val="accent4"/>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Lucknow (119.246)</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err="1">
                          <a:solidFill>
                            <a:srgbClr val="00B050"/>
                          </a:solidFill>
                          <a:effectLst/>
                        </a:rPr>
                        <a:t>Thiruvanantha</a:t>
                      </a:r>
                      <a:br>
                        <a:rPr lang="en-IN" sz="1200" b="1" u="none" strike="noStrike" dirty="0">
                          <a:solidFill>
                            <a:srgbClr val="00B050"/>
                          </a:solidFill>
                          <a:effectLst/>
                        </a:rPr>
                      </a:br>
                      <a:r>
                        <a:rPr lang="en-IN" sz="1200" b="1" u="none" strike="noStrike" dirty="0" err="1">
                          <a:solidFill>
                            <a:srgbClr val="00B050"/>
                          </a:solidFill>
                          <a:effectLst/>
                        </a:rPr>
                        <a:t>puram</a:t>
                      </a:r>
                      <a:r>
                        <a:rPr lang="en-IN" sz="1200" b="1" u="none" strike="noStrike" dirty="0">
                          <a:solidFill>
                            <a:srgbClr val="00B050"/>
                          </a:solidFill>
                          <a:effectLst/>
                        </a:rPr>
                        <a:t> (32.751)</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(108.501)</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err="1">
                          <a:solidFill>
                            <a:srgbClr val="00B050"/>
                          </a:solidFill>
                          <a:effectLst/>
                        </a:rPr>
                        <a:t>Thiruvanantha</a:t>
                      </a:r>
                      <a:br>
                        <a:rPr lang="en-IN" sz="1200" b="1" u="none" strike="noStrike" dirty="0">
                          <a:solidFill>
                            <a:srgbClr val="00B050"/>
                          </a:solidFill>
                          <a:effectLst/>
                        </a:rPr>
                      </a:br>
                      <a:r>
                        <a:rPr lang="en-IN" sz="1200" b="1" u="none" strike="noStrike" dirty="0" err="1">
                          <a:solidFill>
                            <a:srgbClr val="00B050"/>
                          </a:solidFill>
                          <a:effectLst/>
                        </a:rPr>
                        <a:t>puram</a:t>
                      </a:r>
                      <a:r>
                        <a:rPr lang="en-IN" sz="1200" b="1" u="none" strike="noStrike" dirty="0">
                          <a:solidFill>
                            <a:srgbClr val="00B050"/>
                          </a:solidFill>
                          <a:effectLst/>
                        </a:rPr>
                        <a:t> (24.895)</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(80.318)</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err="1">
                          <a:solidFill>
                            <a:srgbClr val="00B050"/>
                          </a:solidFill>
                          <a:effectLst/>
                        </a:rPr>
                        <a:t>Thiruvanantha</a:t>
                      </a:r>
                      <a:br>
                        <a:rPr lang="en-IN" sz="1200" b="1" u="none" strike="noStrike" dirty="0">
                          <a:solidFill>
                            <a:srgbClr val="00B050"/>
                          </a:solidFill>
                          <a:effectLst/>
                        </a:rPr>
                      </a:br>
                      <a:r>
                        <a:rPr lang="en-IN" sz="1200" b="1" u="none" strike="noStrike" dirty="0" err="1">
                          <a:solidFill>
                            <a:srgbClr val="00B050"/>
                          </a:solidFill>
                          <a:effectLst/>
                        </a:rPr>
                        <a:t>puram</a:t>
                      </a:r>
                      <a:r>
                        <a:rPr lang="en-IN" sz="1200" b="1" u="none" strike="noStrike" dirty="0">
                          <a:solidFill>
                            <a:srgbClr val="00B050"/>
                          </a:solidFill>
                          <a:effectLst/>
                        </a:rPr>
                        <a:t> (26.850)</a:t>
                      </a:r>
                      <a:endParaRPr lang="en-IN" sz="1200" b="1" i="0" u="none" strike="noStrike" dirty="0">
                        <a:solidFill>
                          <a:srgbClr val="00B050"/>
                        </a:solidFill>
                        <a:effectLst/>
                        <a:latin typeface="Calibri" panose="020F0502020204030204" pitchFamily="34" charset="0"/>
                      </a:endParaRPr>
                    </a:p>
                  </a:txBody>
                  <a:tcPr marL="5228" marR="5228" marT="5228" marB="0" anchor="b"/>
                </a:tc>
                <a:extLst>
                  <a:ext uri="{0D108BD9-81ED-4DB2-BD59-A6C34878D82A}">
                    <a16:rowId xmlns:a16="http://schemas.microsoft.com/office/drawing/2014/main" val="4253112262"/>
                  </a:ext>
                </a:extLst>
              </a:tr>
              <a:tr h="399778">
                <a:tc>
                  <a:txBody>
                    <a:bodyPr/>
                    <a:lstStyle/>
                    <a:p>
                      <a:pPr algn="l" fontAlgn="b"/>
                      <a:r>
                        <a:rPr lang="en-IN" sz="1200" b="1" u="none" strike="noStrike" dirty="0">
                          <a:solidFill>
                            <a:schemeClr val="accent4"/>
                          </a:solidFill>
                          <a:effectLst/>
                        </a:rPr>
                        <a:t>PM10</a:t>
                      </a:r>
                      <a:endParaRPr lang="en-IN" sz="1200" b="1" i="0" u="none" strike="noStrike" dirty="0">
                        <a:solidFill>
                          <a:schemeClr val="accent4"/>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(240.110)</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err="1">
                          <a:solidFill>
                            <a:srgbClr val="00B050"/>
                          </a:solidFill>
                          <a:effectLst/>
                        </a:rPr>
                        <a:t>Thiruvanantha</a:t>
                      </a:r>
                      <a:br>
                        <a:rPr lang="en-IN" sz="1200" b="1" u="none" strike="noStrike" dirty="0">
                          <a:solidFill>
                            <a:srgbClr val="00B050"/>
                          </a:solidFill>
                          <a:effectLst/>
                        </a:rPr>
                      </a:br>
                      <a:r>
                        <a:rPr lang="en-IN" sz="1200" b="1" u="none" strike="noStrike" dirty="0" err="1">
                          <a:solidFill>
                            <a:srgbClr val="00B050"/>
                          </a:solidFill>
                          <a:effectLst/>
                        </a:rPr>
                        <a:t>puram</a:t>
                      </a:r>
                      <a:r>
                        <a:rPr lang="en-IN" sz="1200" b="1" u="none" strike="noStrike" dirty="0">
                          <a:solidFill>
                            <a:srgbClr val="00B050"/>
                          </a:solidFill>
                          <a:effectLst/>
                        </a:rPr>
                        <a:t> (58.426)</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(215.075)</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err="1">
                          <a:solidFill>
                            <a:srgbClr val="00B050"/>
                          </a:solidFill>
                          <a:effectLst/>
                        </a:rPr>
                        <a:t>Thiruvanantha</a:t>
                      </a:r>
                      <a:br>
                        <a:rPr lang="en-IN" sz="1200" b="1" u="none" strike="noStrike" dirty="0">
                          <a:solidFill>
                            <a:srgbClr val="00B050"/>
                          </a:solidFill>
                          <a:effectLst/>
                        </a:rPr>
                      </a:br>
                      <a:r>
                        <a:rPr lang="en-IN" sz="1200" b="1" u="none" strike="noStrike" dirty="0" err="1">
                          <a:solidFill>
                            <a:srgbClr val="00B050"/>
                          </a:solidFill>
                          <a:effectLst/>
                        </a:rPr>
                        <a:t>puram</a:t>
                      </a:r>
                      <a:r>
                        <a:rPr lang="en-IN" sz="1200" b="1" u="none" strike="noStrike" dirty="0">
                          <a:solidFill>
                            <a:srgbClr val="00B050"/>
                          </a:solidFill>
                          <a:effectLst/>
                        </a:rPr>
                        <a:t> (51.262)</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(157.034)</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err="1">
                          <a:solidFill>
                            <a:srgbClr val="00B050"/>
                          </a:solidFill>
                          <a:effectLst/>
                        </a:rPr>
                        <a:t>Thiruvanantha</a:t>
                      </a:r>
                      <a:endParaRPr lang="en-IN" sz="1200" b="1" u="none" strike="noStrike" dirty="0">
                        <a:solidFill>
                          <a:srgbClr val="00B050"/>
                        </a:solidFill>
                        <a:effectLst/>
                      </a:endParaRPr>
                    </a:p>
                    <a:p>
                      <a:pPr algn="l" fontAlgn="b"/>
                      <a:r>
                        <a:rPr lang="en-IN" sz="1200" b="1" u="none" strike="noStrike" dirty="0" err="1">
                          <a:solidFill>
                            <a:srgbClr val="00B050"/>
                          </a:solidFill>
                          <a:effectLst/>
                        </a:rPr>
                        <a:t>puram</a:t>
                      </a:r>
                      <a:r>
                        <a:rPr lang="en-IN" sz="1200" b="1" u="none" strike="noStrike" dirty="0">
                          <a:solidFill>
                            <a:srgbClr val="00B050"/>
                          </a:solidFill>
                          <a:effectLst/>
                        </a:rPr>
                        <a:t> (51.473)</a:t>
                      </a:r>
                      <a:endParaRPr lang="en-IN" sz="1200" b="1" i="0" u="none" strike="noStrike" dirty="0">
                        <a:solidFill>
                          <a:srgbClr val="00B050"/>
                        </a:solidFill>
                        <a:effectLst/>
                        <a:latin typeface="Calibri" panose="020F0502020204030204" pitchFamily="34" charset="0"/>
                      </a:endParaRPr>
                    </a:p>
                  </a:txBody>
                  <a:tcPr marL="5228" marR="5228" marT="5228" marB="0" anchor="b"/>
                </a:tc>
                <a:extLst>
                  <a:ext uri="{0D108BD9-81ED-4DB2-BD59-A6C34878D82A}">
                    <a16:rowId xmlns:a16="http://schemas.microsoft.com/office/drawing/2014/main" val="343193187"/>
                  </a:ext>
                </a:extLst>
              </a:tr>
            </a:tbl>
          </a:graphicData>
        </a:graphic>
      </p:graphicFrame>
      <p:sp>
        <p:nvSpPr>
          <p:cNvPr id="7" name="Title 1">
            <a:extLst>
              <a:ext uri="{FF2B5EF4-FFF2-40B4-BE49-F238E27FC236}">
                <a16:creationId xmlns:a16="http://schemas.microsoft.com/office/drawing/2014/main" id="{D7067926-D1FA-49E1-8C46-C88D2B414DAB}"/>
              </a:ext>
            </a:extLst>
          </p:cNvPr>
          <p:cNvSpPr>
            <a:spLocks noGrp="1"/>
          </p:cNvSpPr>
          <p:nvPr>
            <p:ph type="title"/>
          </p:nvPr>
        </p:nvSpPr>
        <p:spPr>
          <a:xfrm>
            <a:off x="2392106" y="398585"/>
            <a:ext cx="6283782" cy="725349"/>
          </a:xfrm>
        </p:spPr>
        <p:txBody>
          <a:bodyPr/>
          <a:lstStyle/>
          <a:p>
            <a:pPr algn="ctr"/>
            <a:r>
              <a:rPr lang="en-IN" dirty="0"/>
              <a:t>Data Statistics</a:t>
            </a:r>
          </a:p>
        </p:txBody>
      </p:sp>
    </p:spTree>
    <p:extLst>
      <p:ext uri="{BB962C8B-B14F-4D97-AF65-F5344CB8AC3E}">
        <p14:creationId xmlns:p14="http://schemas.microsoft.com/office/powerpoint/2010/main" val="937877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C67C-EA7A-435E-97E6-1C17EC2D68D1}"/>
              </a:ext>
            </a:extLst>
          </p:cNvPr>
          <p:cNvSpPr>
            <a:spLocks noGrp="1"/>
          </p:cNvSpPr>
          <p:nvPr>
            <p:ph type="title"/>
          </p:nvPr>
        </p:nvSpPr>
        <p:spPr>
          <a:xfrm>
            <a:off x="2396192" y="207755"/>
            <a:ext cx="6283782" cy="725349"/>
          </a:xfrm>
        </p:spPr>
        <p:txBody>
          <a:bodyPr/>
          <a:lstStyle/>
          <a:p>
            <a:pPr algn="ctr"/>
            <a:r>
              <a:rPr lang="en-IN" dirty="0"/>
              <a:t>Data Statistics</a:t>
            </a:r>
          </a:p>
        </p:txBody>
      </p:sp>
      <p:graphicFrame>
        <p:nvGraphicFramePr>
          <p:cNvPr id="4" name="Content Placeholder 3">
            <a:extLst>
              <a:ext uri="{FF2B5EF4-FFF2-40B4-BE49-F238E27FC236}">
                <a16:creationId xmlns:a16="http://schemas.microsoft.com/office/drawing/2014/main" id="{B936C445-8A90-43AC-A8B5-819FCAA9F24B}"/>
              </a:ext>
            </a:extLst>
          </p:cNvPr>
          <p:cNvGraphicFramePr>
            <a:graphicFrameLocks noGrp="1"/>
          </p:cNvGraphicFramePr>
          <p:nvPr>
            <p:ph idx="1"/>
            <p:extLst>
              <p:ext uri="{D42A27DB-BD31-4B8C-83A1-F6EECF244321}">
                <p14:modId xmlns:p14="http://schemas.microsoft.com/office/powerpoint/2010/main" val="1852828300"/>
              </p:ext>
            </p:extLst>
          </p:nvPr>
        </p:nvGraphicFramePr>
        <p:xfrm>
          <a:off x="2107096" y="1131886"/>
          <a:ext cx="6861975" cy="3678476"/>
        </p:xfrm>
        <a:graphic>
          <a:graphicData uri="http://schemas.openxmlformats.org/drawingml/2006/table">
            <a:tbl>
              <a:tblPr>
                <a:tableStyleId>{3C2FFA5D-87B4-456A-9821-1D502468CF0F}</a:tableStyleId>
              </a:tblPr>
              <a:tblGrid>
                <a:gridCol w="625885">
                  <a:extLst>
                    <a:ext uri="{9D8B030D-6E8A-4147-A177-3AD203B41FA5}">
                      <a16:colId xmlns:a16="http://schemas.microsoft.com/office/drawing/2014/main" val="886468602"/>
                    </a:ext>
                  </a:extLst>
                </a:gridCol>
                <a:gridCol w="1035555">
                  <a:extLst>
                    <a:ext uri="{9D8B030D-6E8A-4147-A177-3AD203B41FA5}">
                      <a16:colId xmlns:a16="http://schemas.microsoft.com/office/drawing/2014/main" val="3261918822"/>
                    </a:ext>
                  </a:extLst>
                </a:gridCol>
                <a:gridCol w="1024175">
                  <a:extLst>
                    <a:ext uri="{9D8B030D-6E8A-4147-A177-3AD203B41FA5}">
                      <a16:colId xmlns:a16="http://schemas.microsoft.com/office/drawing/2014/main" val="830956699"/>
                    </a:ext>
                  </a:extLst>
                </a:gridCol>
                <a:gridCol w="1035555">
                  <a:extLst>
                    <a:ext uri="{9D8B030D-6E8A-4147-A177-3AD203B41FA5}">
                      <a16:colId xmlns:a16="http://schemas.microsoft.com/office/drawing/2014/main" val="4164625388"/>
                    </a:ext>
                  </a:extLst>
                </a:gridCol>
                <a:gridCol w="1115214">
                  <a:extLst>
                    <a:ext uri="{9D8B030D-6E8A-4147-A177-3AD203B41FA5}">
                      <a16:colId xmlns:a16="http://schemas.microsoft.com/office/drawing/2014/main" val="2904321659"/>
                    </a:ext>
                  </a:extLst>
                </a:gridCol>
                <a:gridCol w="944517">
                  <a:extLst>
                    <a:ext uri="{9D8B030D-6E8A-4147-A177-3AD203B41FA5}">
                      <a16:colId xmlns:a16="http://schemas.microsoft.com/office/drawing/2014/main" val="2613459922"/>
                    </a:ext>
                  </a:extLst>
                </a:gridCol>
                <a:gridCol w="1081074">
                  <a:extLst>
                    <a:ext uri="{9D8B030D-6E8A-4147-A177-3AD203B41FA5}">
                      <a16:colId xmlns:a16="http://schemas.microsoft.com/office/drawing/2014/main" val="4177152416"/>
                    </a:ext>
                  </a:extLst>
                </a:gridCol>
              </a:tblGrid>
              <a:tr h="641378">
                <a:tc>
                  <a:txBody>
                    <a:bodyPr/>
                    <a:lstStyle/>
                    <a:p>
                      <a:pPr algn="l" fontAlgn="b"/>
                      <a:r>
                        <a:rPr lang="en-IN" sz="1200" b="1" u="none" strike="noStrike" dirty="0">
                          <a:solidFill>
                            <a:schemeClr val="accent4"/>
                          </a:solidFill>
                          <a:effectLst/>
                        </a:rPr>
                        <a:t>NOx</a:t>
                      </a:r>
                      <a:endParaRPr lang="en-IN" sz="1200" b="1" i="0" u="none" strike="noStrike" dirty="0">
                        <a:solidFill>
                          <a:schemeClr val="accent4"/>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(57.259)</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err="1">
                          <a:solidFill>
                            <a:srgbClr val="00B050"/>
                          </a:solidFill>
                          <a:effectLst/>
                        </a:rPr>
                        <a:t>Thiruvanantha</a:t>
                      </a:r>
                      <a:br>
                        <a:rPr lang="en-IN" sz="1200" b="1" u="none" strike="noStrike" dirty="0">
                          <a:solidFill>
                            <a:srgbClr val="00B050"/>
                          </a:solidFill>
                          <a:effectLst/>
                        </a:rPr>
                      </a:br>
                      <a:r>
                        <a:rPr lang="en-IN" sz="1200" b="1" u="none" strike="noStrike" dirty="0" err="1">
                          <a:solidFill>
                            <a:srgbClr val="00B050"/>
                          </a:solidFill>
                          <a:effectLst/>
                        </a:rPr>
                        <a:t>puram</a:t>
                      </a:r>
                      <a:r>
                        <a:rPr lang="en-IN" sz="1200" b="1" u="none" strike="noStrike" dirty="0">
                          <a:solidFill>
                            <a:srgbClr val="00B050"/>
                          </a:solidFill>
                          <a:effectLst/>
                        </a:rPr>
                        <a:t> (7.424)</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(53.248)</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err="1">
                          <a:solidFill>
                            <a:srgbClr val="00B050"/>
                          </a:solidFill>
                          <a:effectLst/>
                        </a:rPr>
                        <a:t>Thiruvanantha</a:t>
                      </a:r>
                      <a:br>
                        <a:rPr lang="en-IN" sz="1200" b="1" u="none" strike="noStrike" dirty="0">
                          <a:solidFill>
                            <a:srgbClr val="00B050"/>
                          </a:solidFill>
                          <a:effectLst/>
                        </a:rPr>
                      </a:br>
                      <a:r>
                        <a:rPr lang="en-IN" sz="1200" b="1" u="none" strike="noStrike" dirty="0" err="1">
                          <a:solidFill>
                            <a:srgbClr val="00B050"/>
                          </a:solidFill>
                          <a:effectLst/>
                        </a:rPr>
                        <a:t>puram</a:t>
                      </a:r>
                      <a:r>
                        <a:rPr lang="en-IN" sz="1200" b="1" u="none" strike="noStrike" dirty="0">
                          <a:solidFill>
                            <a:srgbClr val="00B050"/>
                          </a:solidFill>
                          <a:effectLst/>
                        </a:rPr>
                        <a:t> (5.994)</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(38.840)</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err="1">
                          <a:solidFill>
                            <a:srgbClr val="00B050"/>
                          </a:solidFill>
                          <a:effectLst/>
                        </a:rPr>
                        <a:t>Thiruvanantha</a:t>
                      </a:r>
                      <a:br>
                        <a:rPr lang="en-IN" sz="1200" b="1" u="none" strike="noStrike" dirty="0">
                          <a:solidFill>
                            <a:srgbClr val="00B050"/>
                          </a:solidFill>
                          <a:effectLst/>
                        </a:rPr>
                      </a:br>
                      <a:r>
                        <a:rPr lang="en-IN" sz="1200" b="1" u="none" strike="noStrike" dirty="0" err="1">
                          <a:solidFill>
                            <a:srgbClr val="00B050"/>
                          </a:solidFill>
                          <a:effectLst/>
                        </a:rPr>
                        <a:t>puram</a:t>
                      </a:r>
                      <a:r>
                        <a:rPr lang="en-IN" sz="1200" b="1" u="none" strike="noStrike" dirty="0">
                          <a:solidFill>
                            <a:srgbClr val="00B050"/>
                          </a:solidFill>
                          <a:effectLst/>
                        </a:rPr>
                        <a:t> (17.585)</a:t>
                      </a:r>
                      <a:endParaRPr lang="en-IN" sz="1200" b="1" i="0" u="none" strike="noStrike" dirty="0">
                        <a:solidFill>
                          <a:srgbClr val="00B050"/>
                        </a:solidFill>
                        <a:effectLst/>
                        <a:latin typeface="Calibri" panose="020F0502020204030204" pitchFamily="34" charset="0"/>
                      </a:endParaRPr>
                    </a:p>
                  </a:txBody>
                  <a:tcPr marL="5228" marR="5228" marT="5228" marB="0" anchor="b"/>
                </a:tc>
                <a:extLst>
                  <a:ext uri="{0D108BD9-81ED-4DB2-BD59-A6C34878D82A}">
                    <a16:rowId xmlns:a16="http://schemas.microsoft.com/office/drawing/2014/main" val="1777783958"/>
                  </a:ext>
                </a:extLst>
              </a:tr>
              <a:tr h="320689">
                <a:tc>
                  <a:txBody>
                    <a:bodyPr/>
                    <a:lstStyle/>
                    <a:p>
                      <a:pPr algn="l" fontAlgn="b"/>
                      <a:r>
                        <a:rPr lang="en-IN" sz="1200" b="1" u="none" strike="noStrike" dirty="0">
                          <a:solidFill>
                            <a:schemeClr val="accent4"/>
                          </a:solidFill>
                          <a:effectLst/>
                        </a:rPr>
                        <a:t>O3</a:t>
                      </a:r>
                      <a:endParaRPr lang="en-IN" sz="1200" b="1" i="0" u="none" strike="noStrike" dirty="0">
                        <a:solidFill>
                          <a:schemeClr val="accent4"/>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Jaipur (49.017)</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a:solidFill>
                            <a:srgbClr val="00B050"/>
                          </a:solidFill>
                          <a:effectLst/>
                        </a:rPr>
                        <a:t>Chennai (28.372)</a:t>
                      </a:r>
                      <a:endParaRPr lang="en-IN" sz="1200" b="1" i="0" u="none" strike="noStrike">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Jaipur (44.872)</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00B050"/>
                          </a:solidFill>
                          <a:effectLst/>
                        </a:rPr>
                        <a:t>Hyderabad (28.976)</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a:solidFill>
                            <a:srgbClr val="FF0000"/>
                          </a:solidFill>
                          <a:effectLst/>
                        </a:rPr>
                        <a:t>Jaipur (55.560)</a:t>
                      </a:r>
                      <a:endParaRPr lang="en-IN" sz="1200" b="1" i="0" u="none" strike="noStrike">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a:solidFill>
                            <a:srgbClr val="00B050"/>
                          </a:solidFill>
                          <a:effectLst/>
                        </a:rPr>
                        <a:t>Hyderabad (26.788)</a:t>
                      </a:r>
                      <a:endParaRPr lang="en-IN" sz="1200" b="1" i="0" u="none" strike="noStrike">
                        <a:solidFill>
                          <a:srgbClr val="00B050"/>
                        </a:solidFill>
                        <a:effectLst/>
                        <a:latin typeface="Calibri" panose="020F0502020204030204" pitchFamily="34" charset="0"/>
                      </a:endParaRPr>
                    </a:p>
                  </a:txBody>
                  <a:tcPr marL="5228" marR="5228" marT="5228" marB="0" anchor="b"/>
                </a:tc>
                <a:extLst>
                  <a:ext uri="{0D108BD9-81ED-4DB2-BD59-A6C34878D82A}">
                    <a16:rowId xmlns:a16="http://schemas.microsoft.com/office/drawing/2014/main" val="800428762"/>
                  </a:ext>
                </a:extLst>
              </a:tr>
              <a:tr h="641378">
                <a:tc>
                  <a:txBody>
                    <a:bodyPr/>
                    <a:lstStyle/>
                    <a:p>
                      <a:pPr algn="l" fontAlgn="b"/>
                      <a:r>
                        <a:rPr lang="en-IN" sz="1200" b="1" u="none" strike="noStrike" dirty="0">
                          <a:solidFill>
                            <a:schemeClr val="accent4"/>
                          </a:solidFill>
                          <a:effectLst/>
                        </a:rPr>
                        <a:t>NO</a:t>
                      </a:r>
                      <a:endParaRPr lang="en-IN" sz="1200" b="1" i="0" u="none" strike="noStrike" dirty="0">
                        <a:solidFill>
                          <a:schemeClr val="accent4"/>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(36.496)</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err="1">
                          <a:solidFill>
                            <a:srgbClr val="00B050"/>
                          </a:solidFill>
                          <a:effectLst/>
                        </a:rPr>
                        <a:t>Thiruvanantha</a:t>
                      </a:r>
                      <a:br>
                        <a:rPr lang="en-IN" sz="1200" b="1" u="none" strike="noStrike" dirty="0">
                          <a:solidFill>
                            <a:srgbClr val="00B050"/>
                          </a:solidFill>
                          <a:effectLst/>
                        </a:rPr>
                      </a:br>
                      <a:r>
                        <a:rPr lang="en-IN" sz="1200" b="1" u="none" strike="noStrike" dirty="0" err="1">
                          <a:solidFill>
                            <a:srgbClr val="00B050"/>
                          </a:solidFill>
                          <a:effectLst/>
                        </a:rPr>
                        <a:t>puram</a:t>
                      </a:r>
                      <a:r>
                        <a:rPr lang="en-IN" sz="1200" b="1" u="none" strike="noStrike" dirty="0">
                          <a:solidFill>
                            <a:srgbClr val="00B050"/>
                          </a:solidFill>
                          <a:effectLst/>
                        </a:rPr>
                        <a:t> (2.756)</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(32.114)</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err="1">
                          <a:solidFill>
                            <a:srgbClr val="00B050"/>
                          </a:solidFill>
                          <a:effectLst/>
                        </a:rPr>
                        <a:t>Thiruvanantha</a:t>
                      </a:r>
                      <a:br>
                        <a:rPr lang="en-IN" sz="1200" b="1" u="none" strike="noStrike" dirty="0">
                          <a:solidFill>
                            <a:srgbClr val="00B050"/>
                          </a:solidFill>
                          <a:effectLst/>
                        </a:rPr>
                      </a:br>
                      <a:r>
                        <a:rPr lang="en-IN" sz="1200" b="1" u="none" strike="noStrike" dirty="0" err="1">
                          <a:solidFill>
                            <a:srgbClr val="00B050"/>
                          </a:solidFill>
                          <a:effectLst/>
                        </a:rPr>
                        <a:t>puram</a:t>
                      </a:r>
                      <a:r>
                        <a:rPr lang="en-IN" sz="1200" b="1" u="none" strike="noStrike" dirty="0">
                          <a:solidFill>
                            <a:srgbClr val="00B050"/>
                          </a:solidFill>
                          <a:effectLst/>
                        </a:rPr>
                        <a:t> (2.327)</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(22.692)</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00B050"/>
                          </a:solidFill>
                          <a:effectLst/>
                        </a:rPr>
                        <a:t>Bengaluru (5.308)</a:t>
                      </a:r>
                      <a:endParaRPr lang="en-IN" sz="1200" b="1" i="0" u="none" strike="noStrike" dirty="0">
                        <a:solidFill>
                          <a:srgbClr val="00B050"/>
                        </a:solidFill>
                        <a:effectLst/>
                        <a:latin typeface="Calibri" panose="020F0502020204030204" pitchFamily="34" charset="0"/>
                      </a:endParaRPr>
                    </a:p>
                  </a:txBody>
                  <a:tcPr marL="5228" marR="5228" marT="5228" marB="0" anchor="b"/>
                </a:tc>
                <a:extLst>
                  <a:ext uri="{0D108BD9-81ED-4DB2-BD59-A6C34878D82A}">
                    <a16:rowId xmlns:a16="http://schemas.microsoft.com/office/drawing/2014/main" val="2669132823"/>
                  </a:ext>
                </a:extLst>
              </a:tr>
              <a:tr h="641378">
                <a:tc>
                  <a:txBody>
                    <a:bodyPr/>
                    <a:lstStyle/>
                    <a:p>
                      <a:pPr algn="l" fontAlgn="b"/>
                      <a:r>
                        <a:rPr lang="en-IN" sz="1200" b="1" u="none" strike="noStrike" dirty="0">
                          <a:solidFill>
                            <a:schemeClr val="accent4"/>
                          </a:solidFill>
                          <a:effectLst/>
                        </a:rPr>
                        <a:t>NH3</a:t>
                      </a:r>
                      <a:endParaRPr lang="en-IN" sz="1200" b="1" i="0" u="none" strike="noStrike" dirty="0">
                        <a:solidFill>
                          <a:schemeClr val="accent4"/>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Chennai (50.184)</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err="1">
                          <a:solidFill>
                            <a:srgbClr val="00B050"/>
                          </a:solidFill>
                          <a:effectLst/>
                        </a:rPr>
                        <a:t>Thiruvanantha</a:t>
                      </a:r>
                      <a:br>
                        <a:rPr lang="en-IN" sz="1200" b="1" u="none" strike="noStrike" dirty="0">
                          <a:solidFill>
                            <a:srgbClr val="00B050"/>
                          </a:solidFill>
                          <a:effectLst/>
                        </a:rPr>
                      </a:br>
                      <a:r>
                        <a:rPr lang="en-IN" sz="1200" b="1" u="none" strike="noStrike" dirty="0" err="1">
                          <a:solidFill>
                            <a:srgbClr val="00B050"/>
                          </a:solidFill>
                          <a:effectLst/>
                        </a:rPr>
                        <a:t>puram</a:t>
                      </a:r>
                      <a:r>
                        <a:rPr lang="en-IN" sz="1200" b="1" u="none" strike="noStrike" dirty="0">
                          <a:solidFill>
                            <a:srgbClr val="00B050"/>
                          </a:solidFill>
                          <a:effectLst/>
                        </a:rPr>
                        <a:t> (3.004)</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Chennai (39.811)</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err="1">
                          <a:solidFill>
                            <a:srgbClr val="00B050"/>
                          </a:solidFill>
                          <a:effectLst/>
                        </a:rPr>
                        <a:t>Thiruvanantha</a:t>
                      </a:r>
                      <a:br>
                        <a:rPr lang="en-IN" sz="1200" b="1" u="none" strike="noStrike" dirty="0">
                          <a:solidFill>
                            <a:srgbClr val="00B050"/>
                          </a:solidFill>
                          <a:effectLst/>
                        </a:rPr>
                      </a:br>
                      <a:r>
                        <a:rPr lang="en-IN" sz="1200" b="1" u="none" strike="noStrike" dirty="0" err="1">
                          <a:solidFill>
                            <a:srgbClr val="00B050"/>
                          </a:solidFill>
                          <a:effectLst/>
                        </a:rPr>
                        <a:t>puram</a:t>
                      </a:r>
                      <a:r>
                        <a:rPr lang="en-IN" sz="1200" b="1" u="none" strike="noStrike" dirty="0">
                          <a:solidFill>
                            <a:srgbClr val="00B050"/>
                          </a:solidFill>
                          <a:effectLst/>
                        </a:rPr>
                        <a:t> (3.979)</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Chennai (45.666)</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err="1">
                          <a:solidFill>
                            <a:srgbClr val="00B050"/>
                          </a:solidFill>
                          <a:effectLst/>
                        </a:rPr>
                        <a:t>Thiruvanantha</a:t>
                      </a:r>
                      <a:br>
                        <a:rPr lang="en-IN" sz="1200" b="1" u="none" strike="noStrike" dirty="0">
                          <a:solidFill>
                            <a:srgbClr val="00B050"/>
                          </a:solidFill>
                          <a:effectLst/>
                        </a:rPr>
                      </a:br>
                      <a:r>
                        <a:rPr lang="en-IN" sz="1200" b="1" u="none" strike="noStrike" dirty="0" err="1">
                          <a:solidFill>
                            <a:srgbClr val="00B050"/>
                          </a:solidFill>
                          <a:effectLst/>
                        </a:rPr>
                        <a:t>puram</a:t>
                      </a:r>
                      <a:r>
                        <a:rPr lang="en-IN" sz="1200" b="1" u="none" strike="noStrike" dirty="0">
                          <a:solidFill>
                            <a:srgbClr val="00B050"/>
                          </a:solidFill>
                          <a:effectLst/>
                        </a:rPr>
                        <a:t> (9.203)</a:t>
                      </a:r>
                      <a:endParaRPr lang="en-IN" sz="1200" b="1" i="0" u="none" strike="noStrike" dirty="0">
                        <a:solidFill>
                          <a:srgbClr val="00B050"/>
                        </a:solidFill>
                        <a:effectLst/>
                        <a:latin typeface="Calibri" panose="020F0502020204030204" pitchFamily="34" charset="0"/>
                      </a:endParaRPr>
                    </a:p>
                  </a:txBody>
                  <a:tcPr marL="5228" marR="5228" marT="5228" marB="0" anchor="b"/>
                </a:tc>
                <a:extLst>
                  <a:ext uri="{0D108BD9-81ED-4DB2-BD59-A6C34878D82A}">
                    <a16:rowId xmlns:a16="http://schemas.microsoft.com/office/drawing/2014/main" val="4176674315"/>
                  </a:ext>
                </a:extLst>
              </a:tr>
              <a:tr h="320689">
                <a:tc>
                  <a:txBody>
                    <a:bodyPr/>
                    <a:lstStyle/>
                    <a:p>
                      <a:pPr algn="l" fontAlgn="b"/>
                      <a:r>
                        <a:rPr lang="en-IN" sz="1200" b="1" u="none" strike="noStrike" dirty="0">
                          <a:solidFill>
                            <a:schemeClr val="accent4"/>
                          </a:solidFill>
                          <a:effectLst/>
                        </a:rPr>
                        <a:t>CO</a:t>
                      </a:r>
                      <a:endParaRPr lang="en-IN" sz="1200" b="1" i="0" u="none" strike="noStrike" dirty="0">
                        <a:solidFill>
                          <a:schemeClr val="accent4"/>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(1.407)</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00B050"/>
                          </a:solidFill>
                          <a:effectLst/>
                        </a:rPr>
                        <a:t>Hyderabad (0.622)</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(1.372)</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00B050"/>
                          </a:solidFill>
                          <a:effectLst/>
                        </a:rPr>
                        <a:t>Hyderabad (0.570)</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Lucknow (1.197)</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00B050"/>
                          </a:solidFill>
                          <a:effectLst/>
                        </a:rPr>
                        <a:t>Hyderabad (0.465)</a:t>
                      </a:r>
                      <a:endParaRPr lang="en-IN" sz="1200" b="1" i="0" u="none" strike="noStrike" dirty="0">
                        <a:solidFill>
                          <a:srgbClr val="00B050"/>
                        </a:solidFill>
                        <a:effectLst/>
                        <a:latin typeface="Calibri" panose="020F0502020204030204" pitchFamily="34" charset="0"/>
                      </a:endParaRPr>
                    </a:p>
                  </a:txBody>
                  <a:tcPr marL="5228" marR="5228" marT="5228" marB="0" anchor="b"/>
                </a:tc>
                <a:extLst>
                  <a:ext uri="{0D108BD9-81ED-4DB2-BD59-A6C34878D82A}">
                    <a16:rowId xmlns:a16="http://schemas.microsoft.com/office/drawing/2014/main" val="289792339"/>
                  </a:ext>
                </a:extLst>
              </a:tr>
              <a:tr h="320689">
                <a:tc>
                  <a:txBody>
                    <a:bodyPr/>
                    <a:lstStyle/>
                    <a:p>
                      <a:pPr algn="l" fontAlgn="b"/>
                      <a:r>
                        <a:rPr lang="en-IN" sz="1200" b="1" u="none" strike="noStrike" dirty="0">
                          <a:solidFill>
                            <a:schemeClr val="accent4"/>
                          </a:solidFill>
                          <a:effectLst/>
                        </a:rPr>
                        <a:t>Benzene</a:t>
                      </a:r>
                      <a:endParaRPr lang="en-IN" sz="1200" b="1" i="0" u="none" strike="noStrike" dirty="0">
                        <a:solidFill>
                          <a:schemeClr val="accent4"/>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(3.598)</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00B050"/>
                          </a:solidFill>
                          <a:effectLst/>
                        </a:rPr>
                        <a:t>Chennai (0.501)</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(3.804)</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00B050"/>
                          </a:solidFill>
                          <a:effectLst/>
                        </a:rPr>
                        <a:t>Chennai (0.393)</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Lucknow (12.232)</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00B050"/>
                          </a:solidFill>
                          <a:effectLst/>
                        </a:rPr>
                        <a:t>Bengaluru (0.458)</a:t>
                      </a:r>
                      <a:endParaRPr lang="en-IN" sz="1200" b="1" i="0" u="none" strike="noStrike" dirty="0">
                        <a:solidFill>
                          <a:srgbClr val="00B050"/>
                        </a:solidFill>
                        <a:effectLst/>
                        <a:latin typeface="Calibri" panose="020F0502020204030204" pitchFamily="34" charset="0"/>
                      </a:endParaRPr>
                    </a:p>
                  </a:txBody>
                  <a:tcPr marL="5228" marR="5228" marT="5228" marB="0" anchor="b"/>
                </a:tc>
                <a:extLst>
                  <a:ext uri="{0D108BD9-81ED-4DB2-BD59-A6C34878D82A}">
                    <a16:rowId xmlns:a16="http://schemas.microsoft.com/office/drawing/2014/main" val="3527963257"/>
                  </a:ext>
                </a:extLst>
              </a:tr>
              <a:tr h="641378">
                <a:tc>
                  <a:txBody>
                    <a:bodyPr/>
                    <a:lstStyle/>
                    <a:p>
                      <a:pPr algn="l" fontAlgn="b"/>
                      <a:r>
                        <a:rPr lang="en-IN" sz="1200" b="1" u="none" strike="noStrike" dirty="0">
                          <a:solidFill>
                            <a:schemeClr val="accent4"/>
                          </a:solidFill>
                          <a:effectLst/>
                        </a:rPr>
                        <a:t>AQI</a:t>
                      </a:r>
                      <a:endParaRPr lang="en-IN" sz="1200" b="1" i="0" u="none" strike="noStrike" dirty="0">
                        <a:solidFill>
                          <a:schemeClr val="accent4"/>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(249.159)</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err="1">
                          <a:solidFill>
                            <a:srgbClr val="00B050"/>
                          </a:solidFill>
                          <a:effectLst/>
                        </a:rPr>
                        <a:t>Thiruvanantha</a:t>
                      </a:r>
                      <a:br>
                        <a:rPr lang="en-IN" sz="1200" b="1" u="none" strike="noStrike" dirty="0">
                          <a:solidFill>
                            <a:srgbClr val="00B050"/>
                          </a:solidFill>
                          <a:effectLst/>
                        </a:rPr>
                      </a:br>
                      <a:r>
                        <a:rPr lang="en-IN" sz="1200" b="1" u="none" strike="noStrike" dirty="0" err="1">
                          <a:solidFill>
                            <a:srgbClr val="00B050"/>
                          </a:solidFill>
                          <a:effectLst/>
                        </a:rPr>
                        <a:t>puram</a:t>
                      </a:r>
                      <a:r>
                        <a:rPr lang="en-IN" sz="1200" b="1" u="none" strike="noStrike" dirty="0">
                          <a:solidFill>
                            <a:srgbClr val="00B050"/>
                          </a:solidFill>
                          <a:effectLst/>
                        </a:rPr>
                        <a:t> (83.430)</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(232.104)</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err="1">
                          <a:solidFill>
                            <a:srgbClr val="00B050"/>
                          </a:solidFill>
                          <a:effectLst/>
                        </a:rPr>
                        <a:t>Thiruvanantha</a:t>
                      </a:r>
                      <a:br>
                        <a:rPr lang="en-IN" sz="1200" b="1" u="none" strike="noStrike" dirty="0">
                          <a:solidFill>
                            <a:srgbClr val="00B050"/>
                          </a:solidFill>
                          <a:effectLst/>
                        </a:rPr>
                      </a:br>
                      <a:r>
                        <a:rPr lang="en-IN" sz="1200" b="1" u="none" strike="noStrike" dirty="0" err="1">
                          <a:solidFill>
                            <a:srgbClr val="00B050"/>
                          </a:solidFill>
                          <a:effectLst/>
                        </a:rPr>
                        <a:t>puram</a:t>
                      </a:r>
                      <a:r>
                        <a:rPr lang="en-IN" sz="1200" b="1" u="none" strike="noStrike" dirty="0">
                          <a:solidFill>
                            <a:srgbClr val="00B050"/>
                          </a:solidFill>
                          <a:effectLst/>
                        </a:rPr>
                        <a:t> (75.144)</a:t>
                      </a:r>
                      <a:endParaRPr lang="en-IN" sz="1200" b="1" i="0" u="none" strike="noStrike" dirty="0">
                        <a:solidFill>
                          <a:srgbClr val="00B05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a:solidFill>
                            <a:srgbClr val="FF0000"/>
                          </a:solidFill>
                          <a:effectLst/>
                        </a:rPr>
                        <a:t>Delhi (181.672)</a:t>
                      </a:r>
                      <a:endParaRPr lang="en-IN" sz="1200" b="1" i="0" u="none" strike="noStrike" dirty="0">
                        <a:solidFill>
                          <a:srgbClr val="FF0000"/>
                        </a:solidFill>
                        <a:effectLst/>
                        <a:latin typeface="Calibri" panose="020F0502020204030204" pitchFamily="34" charset="0"/>
                      </a:endParaRPr>
                    </a:p>
                  </a:txBody>
                  <a:tcPr marL="5228" marR="5228" marT="5228" marB="0" anchor="b"/>
                </a:tc>
                <a:tc>
                  <a:txBody>
                    <a:bodyPr/>
                    <a:lstStyle/>
                    <a:p>
                      <a:pPr algn="l" fontAlgn="b"/>
                      <a:r>
                        <a:rPr lang="en-IN" sz="1200" b="1" u="none" strike="noStrike" dirty="0" err="1">
                          <a:solidFill>
                            <a:srgbClr val="00B050"/>
                          </a:solidFill>
                          <a:effectLst/>
                        </a:rPr>
                        <a:t>Thiruvanantha</a:t>
                      </a:r>
                      <a:br>
                        <a:rPr lang="en-IN" sz="1200" b="1" u="none" strike="noStrike" dirty="0">
                          <a:solidFill>
                            <a:srgbClr val="00B050"/>
                          </a:solidFill>
                          <a:effectLst/>
                        </a:rPr>
                      </a:br>
                      <a:r>
                        <a:rPr lang="en-IN" sz="1200" b="1" u="none" strike="noStrike" dirty="0" err="1">
                          <a:solidFill>
                            <a:srgbClr val="00B050"/>
                          </a:solidFill>
                          <a:effectLst/>
                        </a:rPr>
                        <a:t>puram</a:t>
                      </a:r>
                      <a:r>
                        <a:rPr lang="en-IN" sz="1200" b="1" u="none" strike="noStrike" dirty="0">
                          <a:solidFill>
                            <a:srgbClr val="00B050"/>
                          </a:solidFill>
                          <a:effectLst/>
                        </a:rPr>
                        <a:t> (66.464)</a:t>
                      </a:r>
                      <a:endParaRPr lang="en-IN" sz="1200" b="1" i="0" u="none" strike="noStrike" dirty="0">
                        <a:solidFill>
                          <a:srgbClr val="00B050"/>
                        </a:solidFill>
                        <a:effectLst/>
                        <a:latin typeface="Calibri" panose="020F0502020204030204" pitchFamily="34" charset="0"/>
                      </a:endParaRPr>
                    </a:p>
                  </a:txBody>
                  <a:tcPr marL="5228" marR="5228" marT="5228" marB="0" anchor="b"/>
                </a:tc>
                <a:extLst>
                  <a:ext uri="{0D108BD9-81ED-4DB2-BD59-A6C34878D82A}">
                    <a16:rowId xmlns:a16="http://schemas.microsoft.com/office/drawing/2014/main" val="2198856757"/>
                  </a:ext>
                </a:extLst>
              </a:tr>
            </a:tbl>
          </a:graphicData>
        </a:graphic>
      </p:graphicFrame>
    </p:spTree>
    <p:extLst>
      <p:ext uri="{BB962C8B-B14F-4D97-AF65-F5344CB8AC3E}">
        <p14:creationId xmlns:p14="http://schemas.microsoft.com/office/powerpoint/2010/main" val="207678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0A95-EBF3-4DD2-A3BC-10E2572367D1}"/>
              </a:ext>
            </a:extLst>
          </p:cNvPr>
          <p:cNvSpPr>
            <a:spLocks noGrp="1"/>
          </p:cNvSpPr>
          <p:nvPr>
            <p:ph type="title"/>
          </p:nvPr>
        </p:nvSpPr>
        <p:spPr>
          <a:xfrm>
            <a:off x="2234317" y="116791"/>
            <a:ext cx="6283782" cy="725349"/>
          </a:xfrm>
        </p:spPr>
        <p:txBody>
          <a:bodyPr>
            <a:normAutofit/>
          </a:bodyPr>
          <a:lstStyle/>
          <a:p>
            <a:pPr algn="ctr"/>
            <a:r>
              <a:rPr lang="en-IN" dirty="0"/>
              <a:t>Data Statistics</a:t>
            </a:r>
          </a:p>
        </p:txBody>
      </p:sp>
      <p:pic>
        <p:nvPicPr>
          <p:cNvPr id="3074" name="Picture 2">
            <a:extLst>
              <a:ext uri="{FF2B5EF4-FFF2-40B4-BE49-F238E27FC236}">
                <a16:creationId xmlns:a16="http://schemas.microsoft.com/office/drawing/2014/main" id="{49BF7267-7767-4B45-B529-47DD8B49FF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4317" y="901052"/>
            <a:ext cx="6753193" cy="398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666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0297" y="224337"/>
            <a:ext cx="4600747" cy="763526"/>
          </a:xfrm>
        </p:spPr>
        <p:txBody>
          <a:bodyPr>
            <a:normAutofit/>
          </a:bodyPr>
          <a:lstStyle/>
          <a:p>
            <a:pPr algn="ctr"/>
            <a:r>
              <a:rPr lang="en-US" u="sng" dirty="0"/>
              <a:t>Team Members</a:t>
            </a:r>
          </a:p>
        </p:txBody>
      </p:sp>
      <p:sp>
        <p:nvSpPr>
          <p:cNvPr id="3" name="Content Placeholder 2"/>
          <p:cNvSpPr>
            <a:spLocks noGrp="1"/>
          </p:cNvSpPr>
          <p:nvPr>
            <p:ph idx="1"/>
          </p:nvPr>
        </p:nvSpPr>
        <p:spPr/>
        <p:txBody>
          <a:bodyPr/>
          <a:lstStyle/>
          <a:p>
            <a:pPr algn="ctr"/>
            <a:r>
              <a:rPr lang="en-US" dirty="0"/>
              <a:t>Pritam Raj                                  2001ME52</a:t>
            </a:r>
          </a:p>
          <a:p>
            <a:pPr algn="ctr"/>
            <a:r>
              <a:rPr lang="en-US" dirty="0" err="1"/>
              <a:t>Priyanshu</a:t>
            </a:r>
            <a:r>
              <a:rPr lang="en-US" dirty="0"/>
              <a:t> Patra                         2001ME55</a:t>
            </a:r>
          </a:p>
          <a:p>
            <a:pPr algn="ctr"/>
            <a:r>
              <a:rPr lang="en-US" dirty="0" err="1"/>
              <a:t>Pushpanjay</a:t>
            </a:r>
            <a:r>
              <a:rPr lang="en-US" dirty="0"/>
              <a:t>                                2001ME57</a:t>
            </a:r>
          </a:p>
          <a:p>
            <a:pPr algn="ctr"/>
            <a:r>
              <a:rPr lang="en-US" dirty="0" err="1"/>
              <a:t>Rudrransh</a:t>
            </a:r>
            <a:r>
              <a:rPr lang="en-US" dirty="0"/>
              <a:t> Saxena                     2001ME63</a:t>
            </a:r>
          </a:p>
          <a:p>
            <a:pPr algn="ctr"/>
            <a:r>
              <a:rPr lang="en-US" dirty="0"/>
              <a:t>Sanskar Singh                             2001ME66</a:t>
            </a:r>
          </a:p>
          <a:p>
            <a:pPr algn="ctr"/>
            <a:r>
              <a:rPr lang="en-US" dirty="0"/>
              <a:t>Shashi Ranjan Kumar                2001ME67</a:t>
            </a:r>
          </a:p>
          <a:p>
            <a:pPr algn="ctr"/>
            <a:endParaRPr lang="en-US" dirty="0"/>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A42F-F681-4AA4-8CAB-F90B480037D9}"/>
              </a:ext>
            </a:extLst>
          </p:cNvPr>
          <p:cNvSpPr>
            <a:spLocks noGrp="1"/>
          </p:cNvSpPr>
          <p:nvPr>
            <p:ph type="title"/>
          </p:nvPr>
        </p:nvSpPr>
        <p:spPr>
          <a:xfrm>
            <a:off x="2466615" y="29030"/>
            <a:ext cx="6283782" cy="725349"/>
          </a:xfrm>
        </p:spPr>
        <p:txBody>
          <a:bodyPr/>
          <a:lstStyle/>
          <a:p>
            <a:pPr algn="ctr"/>
            <a:r>
              <a:rPr lang="en-IN" dirty="0"/>
              <a:t>Data Statistics</a:t>
            </a:r>
          </a:p>
        </p:txBody>
      </p:sp>
      <p:graphicFrame>
        <p:nvGraphicFramePr>
          <p:cNvPr id="5" name="Table 5">
            <a:extLst>
              <a:ext uri="{FF2B5EF4-FFF2-40B4-BE49-F238E27FC236}">
                <a16:creationId xmlns:a16="http://schemas.microsoft.com/office/drawing/2014/main" id="{3E35AF97-6842-474D-9B27-66DD56F072F0}"/>
              </a:ext>
            </a:extLst>
          </p:cNvPr>
          <p:cNvGraphicFramePr>
            <a:graphicFrameLocks noGrp="1"/>
          </p:cNvGraphicFramePr>
          <p:nvPr>
            <p:ph idx="1"/>
            <p:extLst>
              <p:ext uri="{D42A27DB-BD31-4B8C-83A1-F6EECF244321}">
                <p14:modId xmlns:p14="http://schemas.microsoft.com/office/powerpoint/2010/main" val="2166220945"/>
              </p:ext>
            </p:extLst>
          </p:nvPr>
        </p:nvGraphicFramePr>
        <p:xfrm>
          <a:off x="2389188" y="725350"/>
          <a:ext cx="6305550" cy="4389120"/>
        </p:xfrm>
        <a:graphic>
          <a:graphicData uri="http://schemas.openxmlformats.org/drawingml/2006/table">
            <a:tbl>
              <a:tblPr firstRow="1" bandRow="1">
                <a:tableStyleId>{5C22544A-7EE6-4342-B048-85BDC9FD1C3A}</a:tableStyleId>
              </a:tblPr>
              <a:tblGrid>
                <a:gridCol w="2101850">
                  <a:extLst>
                    <a:ext uri="{9D8B030D-6E8A-4147-A177-3AD203B41FA5}">
                      <a16:colId xmlns:a16="http://schemas.microsoft.com/office/drawing/2014/main" val="1159962649"/>
                    </a:ext>
                  </a:extLst>
                </a:gridCol>
                <a:gridCol w="2108545">
                  <a:extLst>
                    <a:ext uri="{9D8B030D-6E8A-4147-A177-3AD203B41FA5}">
                      <a16:colId xmlns:a16="http://schemas.microsoft.com/office/drawing/2014/main" val="3544066600"/>
                    </a:ext>
                  </a:extLst>
                </a:gridCol>
                <a:gridCol w="2095155">
                  <a:extLst>
                    <a:ext uri="{9D8B030D-6E8A-4147-A177-3AD203B41FA5}">
                      <a16:colId xmlns:a16="http://schemas.microsoft.com/office/drawing/2014/main" val="2787621785"/>
                    </a:ext>
                  </a:extLst>
                </a:gridCol>
              </a:tblGrid>
              <a:tr h="636819">
                <a:tc>
                  <a:txBody>
                    <a:bodyPr/>
                    <a:lstStyle/>
                    <a:p>
                      <a:r>
                        <a:rPr lang="en-IN" sz="2000" b="1" dirty="0"/>
                        <a:t>City</a:t>
                      </a:r>
                    </a:p>
                  </a:txBody>
                  <a:tcPr/>
                </a:tc>
                <a:tc>
                  <a:txBody>
                    <a:bodyPr/>
                    <a:lstStyle/>
                    <a:p>
                      <a:r>
                        <a:rPr lang="en-IN" sz="2000" b="1" dirty="0"/>
                        <a:t>Average AQI for 2017-20</a:t>
                      </a:r>
                    </a:p>
                  </a:txBody>
                  <a:tcPr/>
                </a:tc>
                <a:tc>
                  <a:txBody>
                    <a:bodyPr/>
                    <a:lstStyle/>
                    <a:p>
                      <a:r>
                        <a:rPr lang="en-IN" sz="2000" b="1" dirty="0"/>
                        <a:t>Comment on AQI Level</a:t>
                      </a:r>
                    </a:p>
                  </a:txBody>
                  <a:tcPr/>
                </a:tc>
                <a:extLst>
                  <a:ext uri="{0D108BD9-81ED-4DB2-BD59-A6C34878D82A}">
                    <a16:rowId xmlns:a16="http://schemas.microsoft.com/office/drawing/2014/main" val="529941128"/>
                  </a:ext>
                </a:extLst>
              </a:tr>
              <a:tr h="334451">
                <a:tc>
                  <a:txBody>
                    <a:bodyPr/>
                    <a:lstStyle/>
                    <a:p>
                      <a:pPr algn="l" fontAlgn="b"/>
                      <a:r>
                        <a:rPr lang="en-IN" sz="1600" b="0" i="0" u="none" strike="noStrike" dirty="0">
                          <a:solidFill>
                            <a:schemeClr val="accent4"/>
                          </a:solidFill>
                          <a:effectLst/>
                          <a:latin typeface="Calibri" panose="020F0502020204030204" pitchFamily="34" charset="0"/>
                        </a:rPr>
                        <a:t>Bengaluru</a:t>
                      </a:r>
                    </a:p>
                  </a:txBody>
                  <a:tcPr marL="6350" marR="6350" marT="6350" marB="0" anchor="b"/>
                </a:tc>
                <a:tc>
                  <a:txBody>
                    <a:bodyPr/>
                    <a:lstStyle/>
                    <a:p>
                      <a:r>
                        <a:rPr lang="en-IN" sz="1600" b="0" i="0" dirty="0">
                          <a:solidFill>
                            <a:schemeClr val="accent2"/>
                          </a:solidFill>
                        </a:rPr>
                        <a:t>87</a:t>
                      </a:r>
                    </a:p>
                  </a:txBody>
                  <a:tcPr/>
                </a:tc>
                <a:tc>
                  <a:txBody>
                    <a:bodyPr/>
                    <a:lstStyle/>
                    <a:p>
                      <a:r>
                        <a:rPr lang="en-IN" sz="1600" b="0" i="0" dirty="0">
                          <a:solidFill>
                            <a:srgbClr val="00B050"/>
                          </a:solidFill>
                        </a:rPr>
                        <a:t>Moderate</a:t>
                      </a:r>
                    </a:p>
                  </a:txBody>
                  <a:tcPr/>
                </a:tc>
                <a:extLst>
                  <a:ext uri="{0D108BD9-81ED-4DB2-BD59-A6C34878D82A}">
                    <a16:rowId xmlns:a16="http://schemas.microsoft.com/office/drawing/2014/main" val="3038143003"/>
                  </a:ext>
                </a:extLst>
              </a:tr>
              <a:tr h="334451">
                <a:tc>
                  <a:txBody>
                    <a:bodyPr/>
                    <a:lstStyle/>
                    <a:p>
                      <a:pPr algn="l" fontAlgn="b"/>
                      <a:r>
                        <a:rPr lang="en-IN" sz="1600" b="0" i="0" u="none" strike="noStrike" dirty="0">
                          <a:solidFill>
                            <a:schemeClr val="accent4"/>
                          </a:solidFill>
                          <a:effectLst/>
                          <a:latin typeface="Calibri" panose="020F0502020204030204" pitchFamily="34" charset="0"/>
                        </a:rPr>
                        <a:t>Chennai</a:t>
                      </a:r>
                    </a:p>
                  </a:txBody>
                  <a:tcPr marL="6350" marR="6350" marT="6350" marB="0" anchor="b"/>
                </a:tc>
                <a:tc>
                  <a:txBody>
                    <a:bodyPr/>
                    <a:lstStyle/>
                    <a:p>
                      <a:r>
                        <a:rPr lang="en-IN" sz="1600" b="0" i="0" dirty="0">
                          <a:solidFill>
                            <a:schemeClr val="accent2"/>
                          </a:solidFill>
                        </a:rPr>
                        <a:t>99</a:t>
                      </a:r>
                    </a:p>
                  </a:txBody>
                  <a:tcPr/>
                </a:tc>
                <a:tc>
                  <a:txBody>
                    <a:bodyPr/>
                    <a:lstStyle/>
                    <a:p>
                      <a:r>
                        <a:rPr lang="en-IN" sz="1600" b="0" i="0" dirty="0">
                          <a:solidFill>
                            <a:srgbClr val="00B050"/>
                          </a:solidFill>
                        </a:rPr>
                        <a:t>Moderate</a:t>
                      </a:r>
                    </a:p>
                  </a:txBody>
                  <a:tcPr/>
                </a:tc>
                <a:extLst>
                  <a:ext uri="{0D108BD9-81ED-4DB2-BD59-A6C34878D82A}">
                    <a16:rowId xmlns:a16="http://schemas.microsoft.com/office/drawing/2014/main" val="2745420627"/>
                  </a:ext>
                </a:extLst>
              </a:tr>
              <a:tr h="334451">
                <a:tc>
                  <a:txBody>
                    <a:bodyPr/>
                    <a:lstStyle/>
                    <a:p>
                      <a:pPr algn="l" fontAlgn="b"/>
                      <a:r>
                        <a:rPr lang="en-IN" sz="1600" b="0" i="0" u="none" strike="noStrike" dirty="0">
                          <a:solidFill>
                            <a:schemeClr val="accent4"/>
                          </a:solidFill>
                          <a:effectLst/>
                          <a:latin typeface="Calibri" panose="020F0502020204030204" pitchFamily="34" charset="0"/>
                        </a:rPr>
                        <a:t>Delhi</a:t>
                      </a:r>
                    </a:p>
                  </a:txBody>
                  <a:tcPr marL="6350" marR="6350" marT="6350" marB="0" anchor="b"/>
                </a:tc>
                <a:tc>
                  <a:txBody>
                    <a:bodyPr/>
                    <a:lstStyle/>
                    <a:p>
                      <a:r>
                        <a:rPr lang="en-IN" sz="1600" b="0" i="0" dirty="0">
                          <a:solidFill>
                            <a:schemeClr val="accent2"/>
                          </a:solidFill>
                        </a:rPr>
                        <a:t>237</a:t>
                      </a:r>
                    </a:p>
                  </a:txBody>
                  <a:tcPr/>
                </a:tc>
                <a:tc>
                  <a:txBody>
                    <a:bodyPr/>
                    <a:lstStyle/>
                    <a:p>
                      <a:r>
                        <a:rPr lang="en-IN" sz="1600" b="0" i="0" dirty="0">
                          <a:solidFill>
                            <a:srgbClr val="FF0000"/>
                          </a:solidFill>
                        </a:rPr>
                        <a:t>Very Unhealthy</a:t>
                      </a:r>
                    </a:p>
                  </a:txBody>
                  <a:tcPr/>
                </a:tc>
                <a:extLst>
                  <a:ext uri="{0D108BD9-81ED-4DB2-BD59-A6C34878D82A}">
                    <a16:rowId xmlns:a16="http://schemas.microsoft.com/office/drawing/2014/main" val="1770670866"/>
                  </a:ext>
                </a:extLst>
              </a:tr>
              <a:tr h="334451">
                <a:tc>
                  <a:txBody>
                    <a:bodyPr/>
                    <a:lstStyle/>
                    <a:p>
                      <a:pPr algn="l" fontAlgn="b"/>
                      <a:r>
                        <a:rPr lang="en-IN" sz="1600" b="0" i="0" u="none" strike="noStrike" dirty="0">
                          <a:solidFill>
                            <a:schemeClr val="accent4"/>
                          </a:solidFill>
                          <a:effectLst/>
                          <a:latin typeface="Calibri" panose="020F0502020204030204" pitchFamily="34" charset="0"/>
                        </a:rPr>
                        <a:t>Lucknow</a:t>
                      </a:r>
                    </a:p>
                  </a:txBody>
                  <a:tcPr marL="6350" marR="6350" marT="6350" marB="0" anchor="b"/>
                </a:tc>
                <a:tc>
                  <a:txBody>
                    <a:bodyPr/>
                    <a:lstStyle/>
                    <a:p>
                      <a:r>
                        <a:rPr lang="en-IN" sz="1600" b="0" i="0" dirty="0">
                          <a:solidFill>
                            <a:schemeClr val="accent2"/>
                          </a:solidFill>
                        </a:rPr>
                        <a:t>216</a:t>
                      </a:r>
                    </a:p>
                  </a:txBody>
                  <a:tcPr/>
                </a:tc>
                <a:tc>
                  <a:txBody>
                    <a:bodyPr/>
                    <a:lstStyle/>
                    <a:p>
                      <a:r>
                        <a:rPr lang="en-IN" sz="1600" b="0" i="0" dirty="0">
                          <a:solidFill>
                            <a:srgbClr val="FF0000"/>
                          </a:solidFill>
                        </a:rPr>
                        <a:t>Very Unhealthy</a:t>
                      </a:r>
                    </a:p>
                  </a:txBody>
                  <a:tcPr/>
                </a:tc>
                <a:extLst>
                  <a:ext uri="{0D108BD9-81ED-4DB2-BD59-A6C34878D82A}">
                    <a16:rowId xmlns:a16="http://schemas.microsoft.com/office/drawing/2014/main" val="379736996"/>
                  </a:ext>
                </a:extLst>
              </a:tr>
              <a:tr h="334451">
                <a:tc>
                  <a:txBody>
                    <a:bodyPr/>
                    <a:lstStyle/>
                    <a:p>
                      <a:pPr algn="l" fontAlgn="b"/>
                      <a:r>
                        <a:rPr lang="en-IN" sz="1600" b="0" i="0" u="none" strike="noStrike" dirty="0">
                          <a:solidFill>
                            <a:schemeClr val="accent4"/>
                          </a:solidFill>
                          <a:effectLst/>
                          <a:latin typeface="Calibri" panose="020F0502020204030204" pitchFamily="34" charset="0"/>
                        </a:rPr>
                        <a:t>Hyderabad</a:t>
                      </a:r>
                    </a:p>
                  </a:txBody>
                  <a:tcPr marL="6350" marR="6350" marT="6350" marB="0" anchor="b"/>
                </a:tc>
                <a:tc>
                  <a:txBody>
                    <a:bodyPr/>
                    <a:lstStyle/>
                    <a:p>
                      <a:r>
                        <a:rPr lang="en-IN" sz="1600" b="0" i="0" dirty="0">
                          <a:solidFill>
                            <a:schemeClr val="accent2"/>
                          </a:solidFill>
                        </a:rPr>
                        <a:t>94</a:t>
                      </a:r>
                    </a:p>
                  </a:txBody>
                  <a:tcPr/>
                </a:tc>
                <a:tc>
                  <a:txBody>
                    <a:bodyPr/>
                    <a:lstStyle/>
                    <a:p>
                      <a:r>
                        <a:rPr lang="en-IN" sz="1600" b="0" i="0" dirty="0">
                          <a:solidFill>
                            <a:srgbClr val="00B050"/>
                          </a:solidFill>
                        </a:rPr>
                        <a:t>Moderate</a:t>
                      </a:r>
                    </a:p>
                  </a:txBody>
                  <a:tcPr/>
                </a:tc>
                <a:extLst>
                  <a:ext uri="{0D108BD9-81ED-4DB2-BD59-A6C34878D82A}">
                    <a16:rowId xmlns:a16="http://schemas.microsoft.com/office/drawing/2014/main" val="3951624057"/>
                  </a:ext>
                </a:extLst>
              </a:tr>
              <a:tr h="334451">
                <a:tc>
                  <a:txBody>
                    <a:bodyPr/>
                    <a:lstStyle/>
                    <a:p>
                      <a:pPr algn="l" fontAlgn="b"/>
                      <a:r>
                        <a:rPr lang="en-IN" sz="1600" b="0" i="0" u="none" strike="noStrike" dirty="0">
                          <a:solidFill>
                            <a:schemeClr val="accent4"/>
                          </a:solidFill>
                          <a:effectLst/>
                          <a:latin typeface="Calibri" panose="020F0502020204030204" pitchFamily="34" charset="0"/>
                        </a:rPr>
                        <a:t>Patna</a:t>
                      </a:r>
                    </a:p>
                  </a:txBody>
                  <a:tcPr marL="6350" marR="6350" marT="6350" marB="0" anchor="b"/>
                </a:tc>
                <a:tc>
                  <a:txBody>
                    <a:bodyPr/>
                    <a:lstStyle/>
                    <a:p>
                      <a:r>
                        <a:rPr lang="en-IN" sz="1600" b="0" i="0" dirty="0">
                          <a:solidFill>
                            <a:schemeClr val="accent2"/>
                          </a:solidFill>
                        </a:rPr>
                        <a:t>222</a:t>
                      </a:r>
                    </a:p>
                  </a:txBody>
                  <a:tcPr/>
                </a:tc>
                <a:tc>
                  <a:txBody>
                    <a:bodyPr/>
                    <a:lstStyle/>
                    <a:p>
                      <a:r>
                        <a:rPr lang="en-IN" sz="1600" b="0" i="0" dirty="0">
                          <a:solidFill>
                            <a:srgbClr val="FF0000"/>
                          </a:solidFill>
                        </a:rPr>
                        <a:t>Very Unhealthy</a:t>
                      </a:r>
                    </a:p>
                  </a:txBody>
                  <a:tcPr/>
                </a:tc>
                <a:extLst>
                  <a:ext uri="{0D108BD9-81ED-4DB2-BD59-A6C34878D82A}">
                    <a16:rowId xmlns:a16="http://schemas.microsoft.com/office/drawing/2014/main" val="1041667236"/>
                  </a:ext>
                </a:extLst>
              </a:tr>
              <a:tr h="334451">
                <a:tc>
                  <a:txBody>
                    <a:bodyPr/>
                    <a:lstStyle/>
                    <a:p>
                      <a:pPr algn="l" fontAlgn="b"/>
                      <a:r>
                        <a:rPr lang="en-IN" sz="1600" b="0" i="0" u="none" strike="noStrike" dirty="0">
                          <a:solidFill>
                            <a:schemeClr val="accent4"/>
                          </a:solidFill>
                          <a:effectLst/>
                          <a:latin typeface="Calibri" panose="020F0502020204030204" pitchFamily="34" charset="0"/>
                        </a:rPr>
                        <a:t>Gurugram</a:t>
                      </a:r>
                    </a:p>
                  </a:txBody>
                  <a:tcPr marL="6350" marR="6350" marT="6350" marB="0" anchor="b"/>
                </a:tc>
                <a:tc>
                  <a:txBody>
                    <a:bodyPr/>
                    <a:lstStyle/>
                    <a:p>
                      <a:r>
                        <a:rPr lang="en-IN" sz="1600" b="0" i="0" dirty="0">
                          <a:solidFill>
                            <a:schemeClr val="accent2"/>
                          </a:solidFill>
                        </a:rPr>
                        <a:t>211</a:t>
                      </a:r>
                    </a:p>
                  </a:txBody>
                  <a:tcPr/>
                </a:tc>
                <a:tc>
                  <a:txBody>
                    <a:bodyPr/>
                    <a:lstStyle/>
                    <a:p>
                      <a:r>
                        <a:rPr lang="en-IN" sz="1600" b="0" i="0" dirty="0">
                          <a:solidFill>
                            <a:srgbClr val="FF0000"/>
                          </a:solidFill>
                        </a:rPr>
                        <a:t>Very Unhealthy</a:t>
                      </a:r>
                    </a:p>
                  </a:txBody>
                  <a:tcPr/>
                </a:tc>
                <a:extLst>
                  <a:ext uri="{0D108BD9-81ED-4DB2-BD59-A6C34878D82A}">
                    <a16:rowId xmlns:a16="http://schemas.microsoft.com/office/drawing/2014/main" val="89221095"/>
                  </a:ext>
                </a:extLst>
              </a:tr>
              <a:tr h="334451">
                <a:tc>
                  <a:txBody>
                    <a:bodyPr/>
                    <a:lstStyle/>
                    <a:p>
                      <a:pPr algn="l" fontAlgn="b"/>
                      <a:r>
                        <a:rPr lang="en-IN" sz="1600" b="0" i="0" u="none" strike="noStrike" dirty="0">
                          <a:solidFill>
                            <a:schemeClr val="accent4"/>
                          </a:solidFill>
                          <a:effectLst/>
                          <a:latin typeface="Calibri" panose="020F0502020204030204" pitchFamily="34" charset="0"/>
                        </a:rPr>
                        <a:t>Visakhapatnam</a:t>
                      </a:r>
                    </a:p>
                  </a:txBody>
                  <a:tcPr marL="6350" marR="6350" marT="6350" marB="0" anchor="b"/>
                </a:tc>
                <a:tc>
                  <a:txBody>
                    <a:bodyPr/>
                    <a:lstStyle/>
                    <a:p>
                      <a:r>
                        <a:rPr lang="en-IN" sz="1600" b="0" i="0" dirty="0">
                          <a:solidFill>
                            <a:schemeClr val="accent2"/>
                          </a:solidFill>
                        </a:rPr>
                        <a:t>116</a:t>
                      </a:r>
                    </a:p>
                  </a:txBody>
                  <a:tcPr/>
                </a:tc>
                <a:tc>
                  <a:txBody>
                    <a:bodyPr/>
                    <a:lstStyle/>
                    <a:p>
                      <a:r>
                        <a:rPr lang="en-IN" sz="1600" b="0" i="0" dirty="0">
                          <a:solidFill>
                            <a:srgbClr val="FFC000"/>
                          </a:solidFill>
                        </a:rPr>
                        <a:t>Slight Unhealthy</a:t>
                      </a:r>
                    </a:p>
                  </a:txBody>
                  <a:tcPr/>
                </a:tc>
                <a:extLst>
                  <a:ext uri="{0D108BD9-81ED-4DB2-BD59-A6C34878D82A}">
                    <a16:rowId xmlns:a16="http://schemas.microsoft.com/office/drawing/2014/main" val="2981665850"/>
                  </a:ext>
                </a:extLst>
              </a:tr>
              <a:tr h="334451">
                <a:tc>
                  <a:txBody>
                    <a:bodyPr/>
                    <a:lstStyle/>
                    <a:p>
                      <a:pPr algn="l" fontAlgn="b"/>
                      <a:r>
                        <a:rPr lang="en-IN" sz="1600" b="0" i="0" u="none" strike="noStrike" dirty="0">
                          <a:solidFill>
                            <a:schemeClr val="accent4"/>
                          </a:solidFill>
                          <a:effectLst/>
                          <a:latin typeface="Calibri" panose="020F0502020204030204" pitchFamily="34" charset="0"/>
                        </a:rPr>
                        <a:t>Amritsar</a:t>
                      </a:r>
                    </a:p>
                  </a:txBody>
                  <a:tcPr marL="6350" marR="6350" marT="6350" marB="0" anchor="b"/>
                </a:tc>
                <a:tc>
                  <a:txBody>
                    <a:bodyPr/>
                    <a:lstStyle/>
                    <a:p>
                      <a:r>
                        <a:rPr lang="en-IN" sz="1600" b="0" i="0" dirty="0">
                          <a:solidFill>
                            <a:schemeClr val="accent2"/>
                          </a:solidFill>
                        </a:rPr>
                        <a:t>119</a:t>
                      </a:r>
                    </a:p>
                  </a:txBody>
                  <a:tcPr/>
                </a:tc>
                <a:tc>
                  <a:txBody>
                    <a:bodyPr/>
                    <a:lstStyle/>
                    <a:p>
                      <a:r>
                        <a:rPr lang="en-IN" sz="1600" b="0" i="0" dirty="0">
                          <a:solidFill>
                            <a:srgbClr val="FFC000"/>
                          </a:solidFill>
                        </a:rPr>
                        <a:t>Slight Unhealthy</a:t>
                      </a:r>
                    </a:p>
                  </a:txBody>
                  <a:tcPr/>
                </a:tc>
                <a:extLst>
                  <a:ext uri="{0D108BD9-81ED-4DB2-BD59-A6C34878D82A}">
                    <a16:rowId xmlns:a16="http://schemas.microsoft.com/office/drawing/2014/main" val="283337952"/>
                  </a:ext>
                </a:extLst>
              </a:tr>
              <a:tr h="334451">
                <a:tc>
                  <a:txBody>
                    <a:bodyPr/>
                    <a:lstStyle/>
                    <a:p>
                      <a:pPr algn="l" fontAlgn="b"/>
                      <a:r>
                        <a:rPr lang="en-IN" sz="1600" b="0" i="0" u="none" strike="noStrike" dirty="0">
                          <a:solidFill>
                            <a:schemeClr val="accent4"/>
                          </a:solidFill>
                          <a:effectLst/>
                          <a:latin typeface="Calibri" panose="020F0502020204030204" pitchFamily="34" charset="0"/>
                        </a:rPr>
                        <a:t>Jaipur</a:t>
                      </a:r>
                    </a:p>
                  </a:txBody>
                  <a:tcPr marL="6350" marR="6350" marT="6350" marB="0" anchor="b"/>
                </a:tc>
                <a:tc>
                  <a:txBody>
                    <a:bodyPr/>
                    <a:lstStyle/>
                    <a:p>
                      <a:r>
                        <a:rPr lang="en-IN" sz="1600" b="0" i="0" dirty="0">
                          <a:solidFill>
                            <a:schemeClr val="accent2"/>
                          </a:solidFill>
                        </a:rPr>
                        <a:t>133</a:t>
                      </a:r>
                    </a:p>
                  </a:txBody>
                  <a:tcPr/>
                </a:tc>
                <a:tc>
                  <a:txBody>
                    <a:bodyPr/>
                    <a:lstStyle/>
                    <a:p>
                      <a:r>
                        <a:rPr lang="en-IN" sz="1600" b="0" i="0" dirty="0">
                          <a:solidFill>
                            <a:srgbClr val="FFC000"/>
                          </a:solidFill>
                        </a:rPr>
                        <a:t>Slight Unhealthy</a:t>
                      </a:r>
                    </a:p>
                  </a:txBody>
                  <a:tcPr/>
                </a:tc>
                <a:extLst>
                  <a:ext uri="{0D108BD9-81ED-4DB2-BD59-A6C34878D82A}">
                    <a16:rowId xmlns:a16="http://schemas.microsoft.com/office/drawing/2014/main" val="1864121047"/>
                  </a:ext>
                </a:extLst>
              </a:tr>
              <a:tr h="334451">
                <a:tc>
                  <a:txBody>
                    <a:bodyPr/>
                    <a:lstStyle/>
                    <a:p>
                      <a:pPr algn="l" fontAlgn="b"/>
                      <a:r>
                        <a:rPr lang="en-IN" sz="1600" b="0" i="0" u="none" strike="noStrike" dirty="0">
                          <a:solidFill>
                            <a:schemeClr val="accent4"/>
                          </a:solidFill>
                          <a:effectLst/>
                          <a:latin typeface="Calibri" panose="020F0502020204030204" pitchFamily="34" charset="0"/>
                        </a:rPr>
                        <a:t>Thiruvananthapuram</a:t>
                      </a:r>
                    </a:p>
                  </a:txBody>
                  <a:tcPr marL="6350" marR="6350" marT="6350" marB="0" anchor="b"/>
                </a:tc>
                <a:tc>
                  <a:txBody>
                    <a:bodyPr/>
                    <a:lstStyle/>
                    <a:p>
                      <a:r>
                        <a:rPr lang="en-IN" sz="1600" b="0" i="0" dirty="0">
                          <a:solidFill>
                            <a:schemeClr val="accent2"/>
                          </a:solidFill>
                        </a:rPr>
                        <a:t>77</a:t>
                      </a:r>
                    </a:p>
                  </a:txBody>
                  <a:tcPr/>
                </a:tc>
                <a:tc>
                  <a:txBody>
                    <a:bodyPr/>
                    <a:lstStyle/>
                    <a:p>
                      <a:r>
                        <a:rPr lang="en-IN" sz="1600" b="0" i="0" dirty="0">
                          <a:solidFill>
                            <a:srgbClr val="00B050"/>
                          </a:solidFill>
                        </a:rPr>
                        <a:t>Moderate</a:t>
                      </a:r>
                    </a:p>
                  </a:txBody>
                  <a:tcPr/>
                </a:tc>
                <a:extLst>
                  <a:ext uri="{0D108BD9-81ED-4DB2-BD59-A6C34878D82A}">
                    <a16:rowId xmlns:a16="http://schemas.microsoft.com/office/drawing/2014/main" val="2876937994"/>
                  </a:ext>
                </a:extLst>
              </a:tr>
            </a:tbl>
          </a:graphicData>
        </a:graphic>
      </p:graphicFrame>
    </p:spTree>
    <p:extLst>
      <p:ext uri="{BB962C8B-B14F-4D97-AF65-F5344CB8AC3E}">
        <p14:creationId xmlns:p14="http://schemas.microsoft.com/office/powerpoint/2010/main" val="1871779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309B-25F0-4821-BF02-1333B83CD0F2}"/>
              </a:ext>
            </a:extLst>
          </p:cNvPr>
          <p:cNvSpPr>
            <a:spLocks noGrp="1"/>
          </p:cNvSpPr>
          <p:nvPr>
            <p:ph type="title"/>
          </p:nvPr>
        </p:nvSpPr>
        <p:spPr>
          <a:xfrm>
            <a:off x="2272837" y="0"/>
            <a:ext cx="6283782" cy="853590"/>
          </a:xfrm>
        </p:spPr>
        <p:txBody>
          <a:bodyPr/>
          <a:lstStyle/>
          <a:p>
            <a:pPr algn="ctr"/>
            <a:r>
              <a:rPr lang="en-IN" dirty="0"/>
              <a:t>Hypothesis Testing</a:t>
            </a:r>
          </a:p>
        </p:txBody>
      </p:sp>
      <p:sp>
        <p:nvSpPr>
          <p:cNvPr id="3" name="Content Placeholder 2">
            <a:extLst>
              <a:ext uri="{FF2B5EF4-FFF2-40B4-BE49-F238E27FC236}">
                <a16:creationId xmlns:a16="http://schemas.microsoft.com/office/drawing/2014/main" id="{9640FA35-2CCF-41A2-ADB8-358CDD363879}"/>
              </a:ext>
            </a:extLst>
          </p:cNvPr>
          <p:cNvSpPr>
            <a:spLocks noGrp="1"/>
          </p:cNvSpPr>
          <p:nvPr>
            <p:ph idx="1"/>
          </p:nvPr>
        </p:nvSpPr>
        <p:spPr>
          <a:xfrm>
            <a:off x="1824714" y="1004805"/>
            <a:ext cx="7180028" cy="4028370"/>
          </a:xfrm>
        </p:spPr>
        <p:txBody>
          <a:bodyPr>
            <a:normAutofit fontScale="85000" lnSpcReduction="10000"/>
          </a:bodyPr>
          <a:lstStyle/>
          <a:p>
            <a:r>
              <a:rPr lang="en-IN" dirty="0"/>
              <a:t>Delhi is the capital city of India and is also one of the most polluted cities. So, we will perform our hypothesis testing on the air quality data of Delhi.</a:t>
            </a:r>
          </a:p>
          <a:p>
            <a:r>
              <a:rPr lang="en-IN" dirty="0"/>
              <a:t>We will try to verify our hypothesis-</a:t>
            </a:r>
            <a:br>
              <a:rPr lang="en-IN" dirty="0"/>
            </a:br>
            <a:r>
              <a:rPr lang="en-IN" dirty="0"/>
              <a:t>“Air Quality Index of Delhi has decreased over the years.”</a:t>
            </a:r>
          </a:p>
          <a:p>
            <a:r>
              <a:rPr lang="en-IN" dirty="0"/>
              <a:t>Null hypothesis, H</a:t>
            </a:r>
            <a:r>
              <a:rPr lang="en-IN" baseline="-25000" dirty="0"/>
              <a:t>0</a:t>
            </a:r>
            <a:r>
              <a:rPr lang="en-IN" dirty="0"/>
              <a:t>: µ</a:t>
            </a:r>
            <a:r>
              <a:rPr lang="en-IN" baseline="-25000" dirty="0"/>
              <a:t>AQI(2019)</a:t>
            </a:r>
            <a:r>
              <a:rPr lang="en-IN" dirty="0"/>
              <a:t>= µ</a:t>
            </a:r>
            <a:r>
              <a:rPr lang="en-IN" baseline="-25000" dirty="0"/>
              <a:t>AQI(2015-2019)</a:t>
            </a:r>
            <a:br>
              <a:rPr lang="en-IN" baseline="-25000" dirty="0"/>
            </a:br>
            <a:r>
              <a:rPr lang="en-IN" dirty="0"/>
              <a:t>Alternate hypothesis, H</a:t>
            </a:r>
            <a:r>
              <a:rPr lang="en-IN" baseline="-25000" dirty="0"/>
              <a:t>1</a:t>
            </a:r>
            <a:r>
              <a:rPr lang="en-IN" dirty="0"/>
              <a:t>: µ</a:t>
            </a:r>
            <a:r>
              <a:rPr lang="en-IN" baseline="-25000" dirty="0"/>
              <a:t>AQI(2019)</a:t>
            </a:r>
            <a:r>
              <a:rPr lang="en-IN" dirty="0"/>
              <a:t>&lt; µ</a:t>
            </a:r>
            <a:r>
              <a:rPr lang="en-IN" baseline="-25000" dirty="0"/>
              <a:t>AQI(2015-2019)</a:t>
            </a:r>
            <a:endParaRPr lang="en-IN" dirty="0"/>
          </a:p>
          <a:p>
            <a:endParaRPr lang="en-IN" baseline="-25000" dirty="0"/>
          </a:p>
          <a:p>
            <a:pPr marL="0" indent="0">
              <a:buNone/>
            </a:pPr>
            <a:r>
              <a:rPr lang="en-IN" b="1" baseline="-25000" dirty="0"/>
              <a:t>NOTE</a:t>
            </a:r>
            <a:r>
              <a:rPr lang="en-IN" baseline="-25000" dirty="0"/>
              <a:t>: We do not consider data of 2020 since due to covid pandemic pollution levels had abnormally decreased.</a:t>
            </a:r>
            <a:br>
              <a:rPr lang="en-IN" baseline="-25000" dirty="0"/>
            </a:br>
            <a:endParaRPr lang="en-IN" dirty="0"/>
          </a:p>
          <a:p>
            <a:endParaRPr lang="en-IN" dirty="0"/>
          </a:p>
          <a:p>
            <a:endParaRPr lang="en-IN" dirty="0"/>
          </a:p>
          <a:p>
            <a:endParaRPr lang="en-IN" dirty="0"/>
          </a:p>
        </p:txBody>
      </p:sp>
    </p:spTree>
    <p:extLst>
      <p:ext uri="{BB962C8B-B14F-4D97-AF65-F5344CB8AC3E}">
        <p14:creationId xmlns:p14="http://schemas.microsoft.com/office/powerpoint/2010/main" val="3376283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B55801-A970-485C-8A49-12E3D71E8216}"/>
              </a:ext>
            </a:extLst>
          </p:cNvPr>
          <p:cNvSpPr>
            <a:spLocks noGrp="1"/>
          </p:cNvSpPr>
          <p:nvPr>
            <p:ph idx="1"/>
          </p:nvPr>
        </p:nvSpPr>
        <p:spPr/>
        <p:txBody>
          <a:bodyPr>
            <a:normAutofit fontScale="92500" lnSpcReduction="20000"/>
          </a:bodyPr>
          <a:lstStyle/>
          <a:p>
            <a:r>
              <a:rPr lang="en-IN" dirty="0"/>
              <a:t>From our data:</a:t>
            </a:r>
            <a:br>
              <a:rPr lang="en-IN" dirty="0"/>
            </a:br>
            <a:r>
              <a:rPr lang="en-IN" dirty="0"/>
              <a:t>AQI</a:t>
            </a:r>
            <a:r>
              <a:rPr lang="en-IN" baseline="-25000" dirty="0"/>
              <a:t>2015-2019</a:t>
            </a:r>
            <a:r>
              <a:rPr lang="en-IN" dirty="0"/>
              <a:t>:</a:t>
            </a:r>
            <a:br>
              <a:rPr lang="en-IN" dirty="0"/>
            </a:br>
            <a:r>
              <a:rPr lang="en-IN" dirty="0"/>
              <a:t>	µ = 264.998</a:t>
            </a:r>
            <a:br>
              <a:rPr lang="en-IN" dirty="0"/>
            </a:br>
            <a:r>
              <a:rPr lang="en-IN" dirty="0"/>
              <a:t>	</a:t>
            </a:r>
            <a:r>
              <a:rPr lang="el-GR" dirty="0"/>
              <a:t>σ</a:t>
            </a:r>
            <a:r>
              <a:rPr lang="en-IN" dirty="0"/>
              <a:t> = 117.641</a:t>
            </a:r>
            <a:br>
              <a:rPr lang="en-IN" dirty="0"/>
            </a:br>
            <a:r>
              <a:rPr lang="en-IN" dirty="0"/>
              <a:t>AQI</a:t>
            </a:r>
            <a:r>
              <a:rPr lang="en-IN" baseline="-25000" dirty="0"/>
              <a:t>2019</a:t>
            </a:r>
            <a:r>
              <a:rPr lang="en-IN" dirty="0"/>
              <a:t>:</a:t>
            </a:r>
            <a:br>
              <a:rPr lang="en-IN" dirty="0"/>
            </a:br>
            <a:r>
              <a:rPr lang="en-IN" dirty="0"/>
              <a:t>	x̄ = 228.931</a:t>
            </a:r>
            <a:br>
              <a:rPr lang="en-IN" dirty="0"/>
            </a:br>
            <a:r>
              <a:rPr lang="en-IN" dirty="0"/>
              <a:t>	n = 365</a:t>
            </a:r>
          </a:p>
          <a:p>
            <a:r>
              <a:rPr lang="el-GR" dirty="0"/>
              <a:t>σ</a:t>
            </a:r>
            <a:r>
              <a:rPr lang="en-IN" baseline="-25000" dirty="0"/>
              <a:t>M</a:t>
            </a:r>
            <a:r>
              <a:rPr lang="en-IN" dirty="0"/>
              <a:t> = </a:t>
            </a:r>
            <a:r>
              <a:rPr lang="el-GR" dirty="0"/>
              <a:t>σ</a:t>
            </a:r>
            <a:r>
              <a:rPr lang="en-IN" dirty="0"/>
              <a:t>/sqrt(n) = 6.158</a:t>
            </a:r>
            <a:br>
              <a:rPr lang="en-IN" dirty="0"/>
            </a:br>
            <a:r>
              <a:rPr lang="en-IN" dirty="0"/>
              <a:t>	</a:t>
            </a:r>
            <a:br>
              <a:rPr lang="en-IN" baseline="-25000" dirty="0"/>
            </a:br>
            <a:endParaRPr lang="en-IN" dirty="0"/>
          </a:p>
        </p:txBody>
      </p:sp>
      <p:sp>
        <p:nvSpPr>
          <p:cNvPr id="4" name="Title 1">
            <a:extLst>
              <a:ext uri="{FF2B5EF4-FFF2-40B4-BE49-F238E27FC236}">
                <a16:creationId xmlns:a16="http://schemas.microsoft.com/office/drawing/2014/main" id="{FBE506FF-55C2-468D-BFD6-3EEE5D7ADEB4}"/>
              </a:ext>
            </a:extLst>
          </p:cNvPr>
          <p:cNvSpPr>
            <a:spLocks noGrp="1"/>
          </p:cNvSpPr>
          <p:nvPr>
            <p:ph type="title"/>
          </p:nvPr>
        </p:nvSpPr>
        <p:spPr>
          <a:xfrm>
            <a:off x="2392363" y="406400"/>
            <a:ext cx="6283325" cy="725488"/>
          </a:xfrm>
        </p:spPr>
        <p:txBody>
          <a:bodyPr/>
          <a:lstStyle/>
          <a:p>
            <a:pPr algn="ctr"/>
            <a:r>
              <a:rPr lang="en-IN" dirty="0"/>
              <a:t>Hypothesis Testing</a:t>
            </a:r>
          </a:p>
        </p:txBody>
      </p:sp>
    </p:spTree>
    <p:extLst>
      <p:ext uri="{BB962C8B-B14F-4D97-AF65-F5344CB8AC3E}">
        <p14:creationId xmlns:p14="http://schemas.microsoft.com/office/powerpoint/2010/main" val="3143341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0C7DA-83CB-4BAC-B14A-5167A10A24C3}"/>
              </a:ext>
            </a:extLst>
          </p:cNvPr>
          <p:cNvSpPr>
            <a:spLocks noGrp="1"/>
          </p:cNvSpPr>
          <p:nvPr>
            <p:ph idx="1"/>
          </p:nvPr>
        </p:nvSpPr>
        <p:spPr/>
        <p:txBody>
          <a:bodyPr>
            <a:normAutofit fontScale="62500" lnSpcReduction="20000"/>
          </a:bodyPr>
          <a:lstStyle/>
          <a:p>
            <a:r>
              <a:rPr lang="en-IN" dirty="0"/>
              <a:t>It is a one-tailed test, where we take critical value, p = 0.05</a:t>
            </a:r>
          </a:p>
          <a:p>
            <a:r>
              <a:rPr lang="en-IN" dirty="0"/>
              <a:t>Critical region:</a:t>
            </a:r>
            <a:br>
              <a:rPr lang="en-IN" dirty="0"/>
            </a:br>
            <a:r>
              <a:rPr lang="en-IN" dirty="0"/>
              <a:t>	5% in tail(left)</a:t>
            </a:r>
            <a:br>
              <a:rPr lang="en-IN" dirty="0"/>
            </a:br>
            <a:r>
              <a:rPr lang="en-IN" dirty="0"/>
              <a:t>	Consulting z table for 5%</a:t>
            </a:r>
            <a:br>
              <a:rPr lang="en-IN" dirty="0"/>
            </a:br>
            <a:r>
              <a:rPr lang="en-IN" dirty="0"/>
              <a:t>	-&gt; </a:t>
            </a:r>
            <a:r>
              <a:rPr lang="en-IN" dirty="0" err="1"/>
              <a:t>z</a:t>
            </a:r>
            <a:r>
              <a:rPr lang="en-IN" baseline="-25000" dirty="0" err="1"/>
              <a:t>crit</a:t>
            </a:r>
            <a:r>
              <a:rPr lang="en-IN" dirty="0"/>
              <a:t> = -1.645</a:t>
            </a:r>
          </a:p>
          <a:p>
            <a:r>
              <a:rPr lang="en-IN" dirty="0"/>
              <a:t>We have:</a:t>
            </a:r>
            <a:br>
              <a:rPr lang="en-IN" dirty="0"/>
            </a:br>
            <a:r>
              <a:rPr lang="en-IN" dirty="0"/>
              <a:t>	z = (x̄ - µ)/</a:t>
            </a:r>
            <a:r>
              <a:rPr lang="el-GR" dirty="0"/>
              <a:t>σ</a:t>
            </a:r>
            <a:r>
              <a:rPr lang="en-IN" baseline="-25000" dirty="0"/>
              <a:t>M</a:t>
            </a:r>
            <a:r>
              <a:rPr lang="en-IN" dirty="0"/>
              <a:t> = -5.857</a:t>
            </a:r>
          </a:p>
          <a:p>
            <a:r>
              <a:rPr lang="en-IN" dirty="0"/>
              <a:t>DECISION:</a:t>
            </a:r>
            <a:br>
              <a:rPr lang="en-IN" dirty="0"/>
            </a:br>
            <a:r>
              <a:rPr lang="en-IN" dirty="0"/>
              <a:t>	z &lt; </a:t>
            </a:r>
            <a:r>
              <a:rPr lang="en-IN" dirty="0" err="1"/>
              <a:t>z</a:t>
            </a:r>
            <a:r>
              <a:rPr lang="en-IN" baseline="-25000" dirty="0" err="1"/>
              <a:t>crit</a:t>
            </a:r>
            <a:r>
              <a:rPr lang="en-IN" dirty="0"/>
              <a:t> =&gt; z lies in critical region</a:t>
            </a:r>
            <a:br>
              <a:rPr lang="en-IN" dirty="0"/>
            </a:br>
            <a:r>
              <a:rPr lang="en-IN" dirty="0"/>
              <a:t>	null hypothesis (H</a:t>
            </a:r>
            <a:r>
              <a:rPr lang="en-IN" baseline="-25000" dirty="0"/>
              <a:t>0</a:t>
            </a:r>
            <a:r>
              <a:rPr lang="en-IN" dirty="0"/>
              <a:t>) is proven false </a:t>
            </a:r>
            <a:br>
              <a:rPr lang="en-IN" dirty="0"/>
            </a:br>
            <a:r>
              <a:rPr lang="en-IN" dirty="0"/>
              <a:t>So, our hypothesis that AQI of Delhi has decreased over the years. (Since, mean AQI</a:t>
            </a:r>
            <a:r>
              <a:rPr lang="en-IN" baseline="-25000" dirty="0"/>
              <a:t>2019</a:t>
            </a:r>
            <a:r>
              <a:rPr lang="en-IN" dirty="0"/>
              <a:t> &lt; mean AQI</a:t>
            </a:r>
            <a:r>
              <a:rPr lang="en-IN" baseline="-25000" dirty="0"/>
              <a:t>2015-2019</a:t>
            </a:r>
            <a:r>
              <a:rPr lang="en-IN" dirty="0"/>
              <a:t> )</a:t>
            </a:r>
            <a:br>
              <a:rPr lang="en-IN" dirty="0"/>
            </a:br>
            <a:endParaRPr lang="en-IN" dirty="0"/>
          </a:p>
        </p:txBody>
      </p:sp>
      <p:sp>
        <p:nvSpPr>
          <p:cNvPr id="4" name="Title 1">
            <a:extLst>
              <a:ext uri="{FF2B5EF4-FFF2-40B4-BE49-F238E27FC236}">
                <a16:creationId xmlns:a16="http://schemas.microsoft.com/office/drawing/2014/main" id="{7EE5C9B5-82F7-495B-8B93-0AA05C109F63}"/>
              </a:ext>
            </a:extLst>
          </p:cNvPr>
          <p:cNvSpPr>
            <a:spLocks noGrp="1"/>
          </p:cNvSpPr>
          <p:nvPr>
            <p:ph type="title"/>
          </p:nvPr>
        </p:nvSpPr>
        <p:spPr>
          <a:xfrm>
            <a:off x="2392363" y="406400"/>
            <a:ext cx="6283325" cy="725488"/>
          </a:xfrm>
        </p:spPr>
        <p:txBody>
          <a:bodyPr/>
          <a:lstStyle/>
          <a:p>
            <a:pPr algn="ctr"/>
            <a:r>
              <a:rPr lang="en-IN" dirty="0"/>
              <a:t>Hypothesis Testing</a:t>
            </a:r>
          </a:p>
        </p:txBody>
      </p:sp>
    </p:spTree>
    <p:extLst>
      <p:ext uri="{BB962C8B-B14F-4D97-AF65-F5344CB8AC3E}">
        <p14:creationId xmlns:p14="http://schemas.microsoft.com/office/powerpoint/2010/main" val="422564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95569" y="271648"/>
            <a:ext cx="3330488" cy="763525"/>
          </a:xfrm>
        </p:spPr>
        <p:txBody>
          <a:bodyPr>
            <a:normAutofit/>
          </a:bodyPr>
          <a:lstStyle/>
          <a:p>
            <a:pPr algn="ctr"/>
            <a:r>
              <a:rPr lang="en-US" dirty="0"/>
              <a:t>Conclusion</a:t>
            </a:r>
          </a:p>
        </p:txBody>
      </p:sp>
      <p:sp>
        <p:nvSpPr>
          <p:cNvPr id="6" name="Content Placeholder 5"/>
          <p:cNvSpPr>
            <a:spLocks noGrp="1"/>
          </p:cNvSpPr>
          <p:nvPr>
            <p:ph sz="half" idx="2"/>
          </p:nvPr>
        </p:nvSpPr>
        <p:spPr>
          <a:xfrm>
            <a:off x="522130" y="1558455"/>
            <a:ext cx="8375380" cy="3313397"/>
          </a:xfrm>
        </p:spPr>
        <p:txBody>
          <a:bodyPr/>
          <a:lstStyle/>
          <a:p>
            <a:pPr algn="l"/>
            <a:r>
              <a:rPr lang="en-US" dirty="0"/>
              <a:t>During the analysis, we found that Delhi has the highest overall pollution while Thiruvananthapuram has the lowest overall pollution.</a:t>
            </a:r>
          </a:p>
          <a:p>
            <a:pPr algn="l"/>
            <a:r>
              <a:rPr lang="en-US" dirty="0"/>
              <a:t>Despite having the highest average pollution in Delhi, the pollution is decreasing over the years.</a:t>
            </a:r>
          </a:p>
          <a:p>
            <a:pPr algn="l"/>
            <a:r>
              <a:rPr lang="en-US" dirty="0"/>
              <a:t>This prove that the Indian Government is taking some serious steps to improve the air quality of the country.</a:t>
            </a:r>
          </a:p>
        </p:txBody>
      </p:sp>
    </p:spTree>
    <p:extLst>
      <p:ext uri="{BB962C8B-B14F-4D97-AF65-F5344CB8AC3E}">
        <p14:creationId xmlns:p14="http://schemas.microsoft.com/office/powerpoint/2010/main" val="4170783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BA76C16-D67E-4B91-B062-596DF48A0678}"/>
              </a:ext>
            </a:extLst>
          </p:cNvPr>
          <p:cNvSpPr>
            <a:spLocks noGrp="1"/>
          </p:cNvSpPr>
          <p:nvPr>
            <p:ph type="title"/>
          </p:nvPr>
        </p:nvSpPr>
        <p:spPr/>
        <p:txBody>
          <a:bodyPr/>
          <a:lstStyle/>
          <a:p>
            <a:endParaRPr lang="en-IN"/>
          </a:p>
        </p:txBody>
      </p:sp>
      <p:sp>
        <p:nvSpPr>
          <p:cNvPr id="8" name="Content Placeholder 7">
            <a:extLst>
              <a:ext uri="{FF2B5EF4-FFF2-40B4-BE49-F238E27FC236}">
                <a16:creationId xmlns:a16="http://schemas.microsoft.com/office/drawing/2014/main" id="{CA71D77D-2403-47FE-96D6-BAB22FDD696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968178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D59DAC-305B-4690-810A-69F290B9643B}"/>
              </a:ext>
            </a:extLst>
          </p:cNvPr>
          <p:cNvSpPr txBox="1"/>
          <p:nvPr/>
        </p:nvSpPr>
        <p:spPr>
          <a:xfrm>
            <a:off x="1240403" y="2337684"/>
            <a:ext cx="6981246" cy="1569660"/>
          </a:xfrm>
          <a:prstGeom prst="rect">
            <a:avLst/>
          </a:prstGeom>
          <a:noFill/>
        </p:spPr>
        <p:txBody>
          <a:bodyPr wrap="square" rtlCol="0">
            <a:spAutoFit/>
          </a:bodyPr>
          <a:lstStyle/>
          <a:p>
            <a:r>
              <a:rPr lang="en-IN" sz="9600" b="1" i="1" dirty="0">
                <a:solidFill>
                  <a:srgbClr val="FF0000"/>
                </a:solidFill>
              </a:rPr>
              <a:t>THANK YOU</a:t>
            </a:r>
          </a:p>
        </p:txBody>
      </p:sp>
    </p:spTree>
    <p:extLst>
      <p:ext uri="{BB962C8B-B14F-4D97-AF65-F5344CB8AC3E}">
        <p14:creationId xmlns:p14="http://schemas.microsoft.com/office/powerpoint/2010/main" val="10910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9B53-6D63-4E80-9E12-1AD247D38818}"/>
              </a:ext>
            </a:extLst>
          </p:cNvPr>
          <p:cNvSpPr>
            <a:spLocks noGrp="1"/>
          </p:cNvSpPr>
          <p:nvPr>
            <p:ph type="title"/>
          </p:nvPr>
        </p:nvSpPr>
        <p:spPr/>
        <p:txBody>
          <a:bodyPr/>
          <a:lstStyle/>
          <a:p>
            <a:r>
              <a:rPr lang="en-IN" dirty="0"/>
              <a:t>About Project</a:t>
            </a:r>
          </a:p>
        </p:txBody>
      </p:sp>
      <p:sp>
        <p:nvSpPr>
          <p:cNvPr id="3" name="Content Placeholder 2">
            <a:extLst>
              <a:ext uri="{FF2B5EF4-FFF2-40B4-BE49-F238E27FC236}">
                <a16:creationId xmlns:a16="http://schemas.microsoft.com/office/drawing/2014/main" id="{F6C2F447-F517-47E1-81F0-C2D42591A586}"/>
              </a:ext>
            </a:extLst>
          </p:cNvPr>
          <p:cNvSpPr>
            <a:spLocks noGrp="1"/>
          </p:cNvSpPr>
          <p:nvPr>
            <p:ph idx="1"/>
          </p:nvPr>
        </p:nvSpPr>
        <p:spPr/>
        <p:txBody>
          <a:bodyPr>
            <a:normAutofit lnSpcReduction="10000"/>
          </a:bodyPr>
          <a:lstStyle/>
          <a:p>
            <a:r>
              <a:rPr lang="en-IN" dirty="0"/>
              <a:t>Interpretation and visualization of air quality in different cities of India.</a:t>
            </a:r>
          </a:p>
          <a:p>
            <a:r>
              <a:rPr lang="en-IN" dirty="0"/>
              <a:t>We have taken the concentration of different pollutants in different cities for some specific year intervals.</a:t>
            </a:r>
          </a:p>
          <a:p>
            <a:r>
              <a:rPr lang="en-IN" dirty="0"/>
              <a:t>We have pre-processed the data, visualised it, tested our hypothesis and given our conclusion.</a:t>
            </a:r>
          </a:p>
        </p:txBody>
      </p:sp>
    </p:spTree>
    <p:extLst>
      <p:ext uri="{BB962C8B-B14F-4D97-AF65-F5344CB8AC3E}">
        <p14:creationId xmlns:p14="http://schemas.microsoft.com/office/powerpoint/2010/main" val="357541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Contents</a:t>
            </a:r>
          </a:p>
        </p:txBody>
      </p:sp>
      <p:sp>
        <p:nvSpPr>
          <p:cNvPr id="5" name="Content Placeholder 4"/>
          <p:cNvSpPr>
            <a:spLocks noGrp="1"/>
          </p:cNvSpPr>
          <p:nvPr>
            <p:ph idx="1"/>
          </p:nvPr>
        </p:nvSpPr>
        <p:spPr/>
        <p:txBody>
          <a:bodyPr/>
          <a:lstStyle/>
          <a:p>
            <a:r>
              <a:rPr lang="en-US" dirty="0"/>
              <a:t>Data Collection</a:t>
            </a:r>
          </a:p>
          <a:p>
            <a:r>
              <a:rPr lang="en-US" dirty="0"/>
              <a:t>Data Preprocessing and Cleaning</a:t>
            </a:r>
          </a:p>
          <a:p>
            <a:r>
              <a:rPr lang="en-US" dirty="0"/>
              <a:t>Data Visualization</a:t>
            </a:r>
          </a:p>
          <a:p>
            <a:r>
              <a:rPr lang="en-US" dirty="0"/>
              <a:t>Data Statistics</a:t>
            </a:r>
          </a:p>
          <a:p>
            <a:r>
              <a:rPr lang="en-US" dirty="0"/>
              <a:t>Hypothesis Testing</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0411-B857-46B2-917C-FB6C29E9F283}"/>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7C96E048-D5D5-43E3-96A4-B2FC162C2993}"/>
              </a:ext>
            </a:extLst>
          </p:cNvPr>
          <p:cNvSpPr>
            <a:spLocks noGrp="1"/>
          </p:cNvSpPr>
          <p:nvPr>
            <p:ph idx="1"/>
          </p:nvPr>
        </p:nvSpPr>
        <p:spPr/>
        <p:txBody>
          <a:bodyPr>
            <a:normAutofit fontScale="92500" lnSpcReduction="10000"/>
          </a:bodyPr>
          <a:lstStyle/>
          <a:p>
            <a:r>
              <a:rPr lang="en-IN" dirty="0"/>
              <a:t>Data collection is the process of gathering and measuring information on variables of interest, in an established systematic fashion that enables one to answer stated research questions, test hypotheses and evaluate outcomes.</a:t>
            </a:r>
          </a:p>
          <a:p>
            <a:r>
              <a:rPr lang="en-IN" dirty="0"/>
              <a:t>We have downloaded our data from </a:t>
            </a:r>
            <a:r>
              <a:rPr lang="en-IN" dirty="0">
                <a:hlinkClick r:id="rId2"/>
              </a:rPr>
              <a:t>https://www.kaggle.com/rohanrao/air-quality-data-in-india</a:t>
            </a:r>
            <a:r>
              <a:rPr lang="en-IN" dirty="0"/>
              <a:t> .</a:t>
            </a:r>
          </a:p>
        </p:txBody>
      </p:sp>
    </p:spTree>
    <p:extLst>
      <p:ext uri="{BB962C8B-B14F-4D97-AF65-F5344CB8AC3E}">
        <p14:creationId xmlns:p14="http://schemas.microsoft.com/office/powerpoint/2010/main" val="28210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69F1739-5E28-49A1-BE9B-91BB3A5F0226}"/>
              </a:ext>
            </a:extLst>
          </p:cNvPr>
          <p:cNvSpPr>
            <a:spLocks noGrp="1"/>
          </p:cNvSpPr>
          <p:nvPr>
            <p:ph type="title"/>
          </p:nvPr>
        </p:nvSpPr>
        <p:spPr>
          <a:xfrm>
            <a:off x="2392106" y="205059"/>
            <a:ext cx="6283782" cy="725349"/>
          </a:xfrm>
        </p:spPr>
        <p:txBody>
          <a:bodyPr>
            <a:normAutofit fontScale="90000"/>
          </a:bodyPr>
          <a:lstStyle/>
          <a:p>
            <a:r>
              <a:rPr lang="en-IN" u="sng" dirty="0"/>
              <a:t>Data Pre-processing and Cleaning</a:t>
            </a:r>
          </a:p>
        </p:txBody>
      </p:sp>
      <p:pic>
        <p:nvPicPr>
          <p:cNvPr id="7" name="Content Placeholder 6">
            <a:extLst>
              <a:ext uri="{FF2B5EF4-FFF2-40B4-BE49-F238E27FC236}">
                <a16:creationId xmlns:a16="http://schemas.microsoft.com/office/drawing/2014/main" id="{D9F58AD3-813F-490A-9441-6D051914366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6530" r="57810" b="51533"/>
          <a:stretch/>
        </p:blipFill>
        <p:spPr>
          <a:xfrm>
            <a:off x="6071461" y="1959567"/>
            <a:ext cx="2998923" cy="1843330"/>
          </a:xfrm>
          <a:prstGeom prst="rect">
            <a:avLst/>
          </a:prstGeom>
        </p:spPr>
      </p:pic>
      <p:pic>
        <p:nvPicPr>
          <p:cNvPr id="8" name="Picture 7">
            <a:extLst>
              <a:ext uri="{FF2B5EF4-FFF2-40B4-BE49-F238E27FC236}">
                <a16:creationId xmlns:a16="http://schemas.microsoft.com/office/drawing/2014/main" id="{4930D1B5-AE11-41D1-98BE-BA5F1D597E76}"/>
              </a:ext>
            </a:extLst>
          </p:cNvPr>
          <p:cNvPicPr>
            <a:picLocks noChangeAspect="1"/>
          </p:cNvPicPr>
          <p:nvPr/>
        </p:nvPicPr>
        <p:blipFill rotWithShape="1">
          <a:blip r:embed="rId3">
            <a:extLst>
              <a:ext uri="{28A0092B-C50C-407E-A947-70E740481C1C}">
                <a14:useLocalDpi xmlns:a14="http://schemas.microsoft.com/office/drawing/2010/main" val="0"/>
              </a:ext>
            </a:extLst>
          </a:blip>
          <a:srcRect l="1" t="26796" r="46734" b="51207"/>
          <a:stretch/>
        </p:blipFill>
        <p:spPr>
          <a:xfrm>
            <a:off x="1937289" y="1959568"/>
            <a:ext cx="3479369" cy="1843329"/>
          </a:xfrm>
          <a:prstGeom prst="rect">
            <a:avLst/>
          </a:prstGeom>
        </p:spPr>
      </p:pic>
      <p:sp>
        <p:nvSpPr>
          <p:cNvPr id="9" name="TextBox 8">
            <a:extLst>
              <a:ext uri="{FF2B5EF4-FFF2-40B4-BE49-F238E27FC236}">
                <a16:creationId xmlns:a16="http://schemas.microsoft.com/office/drawing/2014/main" id="{02E590DB-7EC8-4BD3-9FA5-94EA6081B41F}"/>
              </a:ext>
            </a:extLst>
          </p:cNvPr>
          <p:cNvSpPr txBox="1"/>
          <p:nvPr/>
        </p:nvSpPr>
        <p:spPr>
          <a:xfrm>
            <a:off x="1937289" y="1260321"/>
            <a:ext cx="7090474" cy="369332"/>
          </a:xfrm>
          <a:prstGeom prst="rect">
            <a:avLst/>
          </a:prstGeom>
          <a:noFill/>
        </p:spPr>
        <p:txBody>
          <a:bodyPr wrap="square" rtlCol="0">
            <a:spAutoFit/>
          </a:bodyPr>
          <a:lstStyle/>
          <a:p>
            <a:pPr marL="285750" indent="-285750">
              <a:buFont typeface="Arial" panose="020B0604020202020204" pitchFamily="34" charset="0"/>
              <a:buChar char="•"/>
            </a:pPr>
            <a:r>
              <a:rPr lang="en-IN" u="sng" dirty="0"/>
              <a:t>Main csv file</a:t>
            </a:r>
            <a:r>
              <a:rPr lang="en-IN" dirty="0"/>
              <a:t>(3D) has been converted into </a:t>
            </a:r>
            <a:r>
              <a:rPr lang="en-IN" u="sng" dirty="0"/>
              <a:t>Pollutant-wise csv file</a:t>
            </a:r>
            <a:r>
              <a:rPr lang="en-IN" dirty="0"/>
              <a:t>(2D)</a:t>
            </a:r>
          </a:p>
        </p:txBody>
      </p:sp>
      <p:sp>
        <p:nvSpPr>
          <p:cNvPr id="10" name="Arrow: Right 9">
            <a:extLst>
              <a:ext uri="{FF2B5EF4-FFF2-40B4-BE49-F238E27FC236}">
                <a16:creationId xmlns:a16="http://schemas.microsoft.com/office/drawing/2014/main" id="{3C92D3C7-F925-4675-944A-A76C22C8427B}"/>
              </a:ext>
            </a:extLst>
          </p:cNvPr>
          <p:cNvSpPr/>
          <p:nvPr/>
        </p:nvSpPr>
        <p:spPr>
          <a:xfrm>
            <a:off x="5453466" y="2774198"/>
            <a:ext cx="581187" cy="34096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78927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6E053-51D7-4168-BD1B-06ADFA59FBF7}"/>
              </a:ext>
            </a:extLst>
          </p:cNvPr>
          <p:cNvSpPr>
            <a:spLocks noGrp="1"/>
          </p:cNvSpPr>
          <p:nvPr>
            <p:ph type="title"/>
          </p:nvPr>
        </p:nvSpPr>
        <p:spPr>
          <a:xfrm>
            <a:off x="2392106" y="205059"/>
            <a:ext cx="6283782" cy="725349"/>
          </a:xfrm>
        </p:spPr>
        <p:txBody>
          <a:bodyPr>
            <a:normAutofit fontScale="90000"/>
          </a:bodyPr>
          <a:lstStyle/>
          <a:p>
            <a:r>
              <a:rPr lang="en-IN" dirty="0"/>
              <a:t>Data Pre-processing and Cleaning</a:t>
            </a:r>
          </a:p>
        </p:txBody>
      </p:sp>
      <p:sp>
        <p:nvSpPr>
          <p:cNvPr id="3" name="Content Placeholder 2">
            <a:extLst>
              <a:ext uri="{FF2B5EF4-FFF2-40B4-BE49-F238E27FC236}">
                <a16:creationId xmlns:a16="http://schemas.microsoft.com/office/drawing/2014/main" id="{50DC284A-A395-4714-A76A-B9C41726ADF7}"/>
              </a:ext>
            </a:extLst>
          </p:cNvPr>
          <p:cNvSpPr>
            <a:spLocks noGrp="1"/>
          </p:cNvSpPr>
          <p:nvPr>
            <p:ph idx="1"/>
          </p:nvPr>
        </p:nvSpPr>
        <p:spPr>
          <a:xfrm>
            <a:off x="2392106" y="1240188"/>
            <a:ext cx="6568782" cy="3976388"/>
          </a:xfrm>
        </p:spPr>
        <p:txBody>
          <a:bodyPr>
            <a:normAutofit fontScale="62500" lnSpcReduction="20000"/>
          </a:bodyPr>
          <a:lstStyle/>
          <a:p>
            <a:r>
              <a:rPr lang="en-IN" dirty="0"/>
              <a:t>The missing data points had been filled using Arithmetic Progression(AP), for maximum 5 missing data points between 2 available data points.</a:t>
            </a:r>
          </a:p>
          <a:p>
            <a:pPr marL="0" indent="0">
              <a:buNone/>
            </a:pPr>
            <a:r>
              <a:rPr lang="en-IN" dirty="0"/>
              <a:t>    [ Available data point 1               a</a:t>
            </a:r>
          </a:p>
          <a:p>
            <a:pPr marL="0" indent="0">
              <a:buNone/>
            </a:pPr>
            <a:r>
              <a:rPr lang="en-IN" dirty="0"/>
              <a:t>      Missing data point 1                </a:t>
            </a:r>
            <a:r>
              <a:rPr lang="en-IN" dirty="0" err="1"/>
              <a:t>a+d</a:t>
            </a:r>
            <a:endParaRPr lang="en-IN" dirty="0"/>
          </a:p>
          <a:p>
            <a:pPr marL="0" indent="0">
              <a:buNone/>
            </a:pPr>
            <a:r>
              <a:rPr lang="en-IN" dirty="0"/>
              <a:t>      Missing data point 2                a+2d</a:t>
            </a:r>
          </a:p>
          <a:p>
            <a:pPr marL="0" indent="0">
              <a:buNone/>
            </a:pPr>
            <a:r>
              <a:rPr lang="en-IN" dirty="0"/>
              <a:t>                 ----------                            -----</a:t>
            </a:r>
          </a:p>
          <a:p>
            <a:pPr marL="0" indent="0">
              <a:buNone/>
            </a:pPr>
            <a:r>
              <a:rPr lang="en-IN" dirty="0"/>
              <a:t>                 ----------                            -----</a:t>
            </a:r>
          </a:p>
          <a:p>
            <a:pPr marL="0" indent="0">
              <a:buNone/>
            </a:pPr>
            <a:r>
              <a:rPr lang="en-IN" dirty="0"/>
              <a:t>       Available data point 2            </a:t>
            </a:r>
            <a:r>
              <a:rPr lang="en-IN" dirty="0" err="1"/>
              <a:t>a+nd</a:t>
            </a:r>
            <a:r>
              <a:rPr lang="en-IN" dirty="0"/>
              <a:t>   (n&lt;=6)]</a:t>
            </a:r>
          </a:p>
          <a:p>
            <a:r>
              <a:rPr lang="en-IN" dirty="0"/>
              <a:t>After this, cities having more than 80% available data points (in the time interval 2015-2020) have been selected.</a:t>
            </a:r>
          </a:p>
          <a:p>
            <a:r>
              <a:rPr lang="en-IN" dirty="0"/>
              <a:t>There were 5 cities common in each pollutant, having more than 80% data points available.</a:t>
            </a:r>
          </a:p>
        </p:txBody>
      </p:sp>
    </p:spTree>
    <p:extLst>
      <p:ext uri="{BB962C8B-B14F-4D97-AF65-F5344CB8AC3E}">
        <p14:creationId xmlns:p14="http://schemas.microsoft.com/office/powerpoint/2010/main" val="337780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EF747-77C2-4619-BFA9-EC96598C344F}"/>
              </a:ext>
            </a:extLst>
          </p:cNvPr>
          <p:cNvSpPr>
            <a:spLocks noGrp="1"/>
          </p:cNvSpPr>
          <p:nvPr>
            <p:ph idx="1"/>
          </p:nvPr>
        </p:nvSpPr>
        <p:spPr>
          <a:xfrm>
            <a:off x="2389238" y="1268360"/>
            <a:ext cx="6304935" cy="3645545"/>
          </a:xfrm>
        </p:spPr>
        <p:txBody>
          <a:bodyPr>
            <a:normAutofit fontScale="70000" lnSpcReduction="20000"/>
          </a:bodyPr>
          <a:lstStyle/>
          <a:p>
            <a:r>
              <a:rPr lang="en-US" dirty="0"/>
              <a:t>Then, we found that these 5 cities had approx. 100% available data points in time interval 2017-2020.</a:t>
            </a:r>
          </a:p>
          <a:p>
            <a:r>
              <a:rPr lang="en-US" dirty="0"/>
              <a:t>We thought that it might happen that cities having less than 80% data points in time interval 2015-2020, might have more than 80% data points in 2017-2020.</a:t>
            </a:r>
          </a:p>
          <a:p>
            <a:r>
              <a:rPr lang="en-US" dirty="0"/>
              <a:t>So, after applying the ‘80% available data point filtering step’ in the years 2017-2020 for different pollutants, we got 7 common cities and we did our further analysis mainly on these cities:</a:t>
            </a:r>
          </a:p>
          <a:p>
            <a:r>
              <a:rPr lang="en-US" dirty="0" err="1"/>
              <a:t>i</a:t>
            </a:r>
            <a:r>
              <a:rPr lang="en-US" dirty="0"/>
              <a:t>) Bangalore		v) Jaipur</a:t>
            </a:r>
            <a:br>
              <a:rPr lang="en-US" dirty="0"/>
            </a:br>
            <a:r>
              <a:rPr lang="en-US" dirty="0"/>
              <a:t>ii) Chennai		vi) Lucknow</a:t>
            </a:r>
            <a:br>
              <a:rPr lang="en-US" dirty="0"/>
            </a:br>
            <a:r>
              <a:rPr lang="en-US" dirty="0"/>
              <a:t>iii) Delhi		vii) Thiruvananthapuram</a:t>
            </a:r>
            <a:br>
              <a:rPr lang="en-US" dirty="0"/>
            </a:br>
            <a:r>
              <a:rPr lang="en-US" dirty="0"/>
              <a:t>iv) Hyderabad</a:t>
            </a:r>
          </a:p>
        </p:txBody>
      </p:sp>
      <p:sp>
        <p:nvSpPr>
          <p:cNvPr id="4" name="Title 1">
            <a:extLst>
              <a:ext uri="{FF2B5EF4-FFF2-40B4-BE49-F238E27FC236}">
                <a16:creationId xmlns:a16="http://schemas.microsoft.com/office/drawing/2014/main" id="{1877E3A9-CF5F-4726-82CA-3DD15D656990}"/>
              </a:ext>
            </a:extLst>
          </p:cNvPr>
          <p:cNvSpPr>
            <a:spLocks noGrp="1"/>
          </p:cNvSpPr>
          <p:nvPr>
            <p:ph type="title"/>
          </p:nvPr>
        </p:nvSpPr>
        <p:spPr>
          <a:xfrm>
            <a:off x="2392363" y="406400"/>
            <a:ext cx="6283325" cy="725488"/>
          </a:xfrm>
        </p:spPr>
        <p:txBody>
          <a:bodyPr>
            <a:normAutofit fontScale="90000"/>
          </a:bodyPr>
          <a:lstStyle/>
          <a:p>
            <a:r>
              <a:rPr lang="en-IN" dirty="0"/>
              <a:t>Data Pre-processing and Cleaning</a:t>
            </a:r>
          </a:p>
        </p:txBody>
      </p:sp>
    </p:spTree>
    <p:extLst>
      <p:ext uri="{BB962C8B-B14F-4D97-AF65-F5344CB8AC3E}">
        <p14:creationId xmlns:p14="http://schemas.microsoft.com/office/powerpoint/2010/main" val="2190958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6CC18B-B0DC-4067-B034-53AF1D6399C7}"/>
              </a:ext>
            </a:extLst>
          </p:cNvPr>
          <p:cNvSpPr>
            <a:spLocks noGrp="1"/>
          </p:cNvSpPr>
          <p:nvPr>
            <p:ph idx="1"/>
          </p:nvPr>
        </p:nvSpPr>
        <p:spPr/>
        <p:txBody>
          <a:bodyPr>
            <a:normAutofit fontScale="85000" lnSpcReduction="10000"/>
          </a:bodyPr>
          <a:lstStyle/>
          <a:p>
            <a:r>
              <a:rPr lang="en-US" dirty="0"/>
              <a:t>We have visualized the data pollutant-wise.</a:t>
            </a:r>
          </a:p>
          <a:p>
            <a:r>
              <a:rPr lang="en-US" dirty="0"/>
              <a:t>In our graphs, we have fixed the pollutant and displayed the variation of concentration of pollutants for different cities with respect to a range of time(i.e. 2017-2020).</a:t>
            </a:r>
          </a:p>
          <a:p>
            <a:r>
              <a:rPr lang="en-IN" dirty="0"/>
              <a:t>We saw that there were some crests (peak points) which meant that the concentration of the specific pollutant was high for that date and vice-versa for troughs.</a:t>
            </a:r>
          </a:p>
          <a:p>
            <a:pPr marL="0" indent="0">
              <a:buNone/>
            </a:pPr>
            <a:endParaRPr lang="en-IN" dirty="0"/>
          </a:p>
        </p:txBody>
      </p:sp>
      <p:sp>
        <p:nvSpPr>
          <p:cNvPr id="4" name="Title 1">
            <a:extLst>
              <a:ext uri="{FF2B5EF4-FFF2-40B4-BE49-F238E27FC236}">
                <a16:creationId xmlns:a16="http://schemas.microsoft.com/office/drawing/2014/main" id="{BAF3E34C-598F-4CE9-81B1-143B38CA4F8B}"/>
              </a:ext>
            </a:extLst>
          </p:cNvPr>
          <p:cNvSpPr>
            <a:spLocks noGrp="1"/>
          </p:cNvSpPr>
          <p:nvPr>
            <p:ph type="title"/>
          </p:nvPr>
        </p:nvSpPr>
        <p:spPr>
          <a:xfrm>
            <a:off x="2392363" y="406400"/>
            <a:ext cx="6283325" cy="725488"/>
          </a:xfrm>
        </p:spPr>
        <p:txBody>
          <a:bodyPr/>
          <a:lstStyle/>
          <a:p>
            <a:pPr algn="ctr"/>
            <a:r>
              <a:rPr lang="en-US" dirty="0"/>
              <a:t>Data Visualization</a:t>
            </a:r>
            <a:endParaRPr lang="en-IN" dirty="0"/>
          </a:p>
        </p:txBody>
      </p:sp>
    </p:spTree>
    <p:extLst>
      <p:ext uri="{BB962C8B-B14F-4D97-AF65-F5344CB8AC3E}">
        <p14:creationId xmlns:p14="http://schemas.microsoft.com/office/powerpoint/2010/main" val="687433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1238</Words>
  <Application>Microsoft Office PowerPoint</Application>
  <PresentationFormat>On-screen Show (16:9)</PresentationFormat>
  <Paragraphs>206</Paragraphs>
  <Slides>26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Introduction to  Data Science (CS244)</vt:lpstr>
      <vt:lpstr>Team Members</vt:lpstr>
      <vt:lpstr>About Project</vt:lpstr>
      <vt:lpstr>Contents</vt:lpstr>
      <vt:lpstr>Data Collection</vt:lpstr>
      <vt:lpstr>Data Pre-processing and Cleaning</vt:lpstr>
      <vt:lpstr>Data Pre-processing and Cleaning</vt:lpstr>
      <vt:lpstr>Data Pre-processing and Cleaning</vt:lpstr>
      <vt:lpstr>Data Visualization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Data Statistics</vt:lpstr>
      <vt:lpstr>Data Statistics</vt:lpstr>
      <vt:lpstr>Data Statistics</vt:lpstr>
      <vt:lpstr>Data Statistics</vt:lpstr>
      <vt:lpstr>Hypothesis Testing</vt:lpstr>
      <vt:lpstr>Hypothesis Testing</vt:lpstr>
      <vt:lpstr>Hypothesis Testing</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2022-03-19T20:32:11Z</dcterms:modified>
</cp:coreProperties>
</file>