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3"/>
    <p:sldMasterId id="2147483670" r:id="rId4"/>
  </p:sldMasterIdLst>
  <p:notesMasterIdLst>
    <p:notesMasterId r:id="rId6"/>
  </p:notesMasterIdLst>
  <p:sldIdLst>
    <p:sldId id="289" r:id="rId5"/>
    <p:sldId id="637" r:id="rId7"/>
    <p:sldId id="646" r:id="rId8"/>
    <p:sldId id="647" r:id="rId9"/>
    <p:sldId id="638" r:id="rId10"/>
    <p:sldId id="707" r:id="rId11"/>
    <p:sldId id="681" r:id="rId12"/>
    <p:sldId id="708" r:id="rId13"/>
    <p:sldId id="641" r:id="rId14"/>
    <p:sldId id="665" r:id="rId15"/>
    <p:sldId id="682" r:id="rId16"/>
    <p:sldId id="741" r:id="rId17"/>
    <p:sldId id="683" r:id="rId18"/>
    <p:sldId id="684" r:id="rId19"/>
    <p:sldId id="648" r:id="rId20"/>
    <p:sldId id="685" r:id="rId21"/>
    <p:sldId id="709" r:id="rId22"/>
    <p:sldId id="649" r:id="rId23"/>
    <p:sldId id="634" r:id="rId24"/>
    <p:sldId id="740" r:id="rId25"/>
    <p:sldId id="686" r:id="rId26"/>
    <p:sldId id="694" r:id="rId27"/>
    <p:sldId id="655" r:id="rId28"/>
    <p:sldId id="312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1028" userDrawn="1">
          <p15:clr>
            <a:srgbClr val="A4A3A4"/>
          </p15:clr>
        </p15:guide>
        <p15:guide id="2" pos="1948" userDrawn="1">
          <p15:clr>
            <a:srgbClr val="A4A3A4"/>
          </p15:clr>
        </p15:guide>
        <p15:guide id="3" orient="horz" pos="761" userDrawn="1">
          <p15:clr>
            <a:srgbClr val="A4A3A4"/>
          </p15:clr>
        </p15:guide>
        <p15:guide id="14" pos="1762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12" orient="horz" pos="2244" userDrawn="1">
          <p15:clr>
            <a:srgbClr val="A4A3A4"/>
          </p15:clr>
        </p15:guide>
        <p15:guide id="8" pos="1845" userDrawn="1">
          <p15:clr>
            <a:srgbClr val="A4A3A4"/>
          </p15:clr>
        </p15:guide>
        <p15:guide id="9" pos="2544" userDrawn="1">
          <p15:clr>
            <a:srgbClr val="A4A3A4"/>
          </p15:clr>
        </p15:guide>
        <p15:guide id="10" orient="horz" pos="2136" userDrawn="1">
          <p15:clr>
            <a:srgbClr val="A4A3A4"/>
          </p15:clr>
        </p15:guide>
        <p15:guide id="11" orient="horz" pos="228" userDrawn="1">
          <p15:clr>
            <a:srgbClr val="A4A3A4"/>
          </p15:clr>
        </p15:guide>
        <p15:guide id="13" pos="1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E041"/>
    <a:srgbClr val="33ACD9"/>
    <a:srgbClr val="3CBEEC"/>
    <a:srgbClr val="FDD7CB"/>
    <a:srgbClr val="E7EDF2"/>
    <a:srgbClr val="E3EE3A"/>
    <a:srgbClr val="2FFCFA"/>
    <a:srgbClr val="EB0A16"/>
    <a:srgbClr val="E9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74700" autoAdjust="0"/>
  </p:normalViewPr>
  <p:slideViewPr>
    <p:cSldViewPr showGuides="1">
      <p:cViewPr varScale="1">
        <p:scale>
          <a:sx n="128" d="100"/>
          <a:sy n="128" d="100"/>
        </p:scale>
        <p:origin x="1624" y="168"/>
      </p:cViewPr>
      <p:guideLst>
        <p:guide orient="horz" pos="1028"/>
        <p:guide pos="1948"/>
        <p:guide orient="horz" pos="761"/>
        <p:guide pos="1762"/>
        <p:guide pos="2001"/>
        <p:guide orient="horz" pos="2244"/>
        <p:guide pos="1845"/>
        <p:guide pos="2544"/>
        <p:guide orient="horz" pos="2136"/>
        <p:guide orient="horz" pos="228"/>
        <p:guide pos="1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</a:t>
            </a:r>
            <a:r>
              <a:rPr lang="en-US" dirty="0"/>
              <a:t>ello, everyone. </a:t>
            </a:r>
            <a:endParaRPr lang="en-US" dirty="0"/>
          </a:p>
          <a:p>
            <a:r>
              <a:rPr lang="en-US" dirty="0"/>
              <a:t>2. First of all, thanks kaggle and the host for providing this opportunity. And It’s very hornor to give a presentation about my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As shown in the left figure, each row is a eeg data sequence. </a:t>
            </a:r>
            <a:endParaRPr lang="en-US" dirty="0"/>
          </a:p>
          <a:p>
            <a:r>
              <a:rPr lang="en-US" dirty="0"/>
              <a:t>2. By concating the data along the channel axis, it will produce an image like 2-d array. Then it can be feeded into an vision model. 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However the sequence is too long, it’s difficult for a vision model to cover such a big size in x direction. Then a slice and reshape operators are needed. After the packing, than we get an 160x1000 image. </a:t>
            </a:r>
            <a:endParaRPr lang="en-US" dirty="0"/>
          </a:p>
          <a:p>
            <a:r>
              <a:rPr lang="en-US" dirty="0"/>
              <a:t>4 . Here i do some experiments about the reshape params, and 160x1000 is the best there.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And with this model, get public lb 0.23, and private lb 0.282.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1.Then , the spectrum model. </a:t>
            </a:r>
            <a:endParaRPr lang="en-US" dirty="0"/>
          </a:p>
          <a:p>
            <a:r>
              <a:rPr lang="en-US" dirty="0"/>
              <a:t>2. Different with the method is in the public notebook, I use a 3d vision model, which can capture the sequence feature and the channel relationship better. </a:t>
            </a:r>
            <a:endParaRPr lang="en-US" dirty="0"/>
          </a:p>
          <a:p>
            <a:r>
              <a:rPr lang="en-US" dirty="0"/>
              <a:t>3. By applying stft transform, the waveform produce a 16 channels sprectrums, then unsquezee the C dim, and repeat 3. we get a plain input for 3d vision model.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the detail about the model.</a:t>
            </a:r>
            <a:endParaRPr lang="en-US" dirty="0"/>
          </a:p>
          <a:p>
            <a:r>
              <a:rPr lang="en-US" dirty="0"/>
              <a:t>1. I use two inputs, A 50s wave and a center 10s wave, but with different stride when doing the stft.</a:t>
            </a:r>
            <a:endParaRPr lang="en-US" dirty="0"/>
          </a:p>
          <a:p>
            <a:r>
              <a:rPr lang="en-US" dirty="0"/>
              <a:t>2. after the stft, concat them, then feeded into the x3d vision model.</a:t>
            </a:r>
            <a:endParaRPr lang="en-US" dirty="0"/>
          </a:p>
          <a:p>
            <a:r>
              <a:rPr lang="en-US" dirty="0"/>
              <a:t>3. this model get public 0.25 ,private 0.29.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 also use oneimage method to add diversity, like in the public notebook. </a:t>
            </a:r>
            <a:endParaRPr lang="en-US" dirty="0"/>
          </a:p>
          <a:p>
            <a:r>
              <a:rPr lang="en-US" dirty="0"/>
              <a:t>2. It scores public 0.26, private 0.30.</a:t>
            </a:r>
            <a:endParaRPr lang="en-US" dirty="0"/>
          </a:p>
          <a:p>
            <a:r>
              <a:rPr lang="en-US" dirty="0"/>
              <a:t>3. combine these two spectrm model ,get 0.28 private lb.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 mixsure of the raw signal and the spectrum is constructed.</a:t>
            </a:r>
            <a:endParaRPr lang="en-US" dirty="0"/>
          </a:p>
          <a:p>
            <a:r>
              <a:rPr lang="en-US" dirty="0"/>
              <a:t>2. Basicly, it’s the same with the previous model, left branch is waves-&gt;stft-&gt;x3d, right branch is waves-&gt;packed reshap-&gt;effnetb5. then concat the feature do the predict.</a:t>
            </a:r>
            <a:endParaRPr lang="en-US" dirty="0"/>
          </a:p>
          <a:p>
            <a:r>
              <a:rPr lang="en-US" dirty="0"/>
              <a:t>3. It scores public 0.232, private 0.285,  I expected the model work the best, but not that good as the raw signal model. Maybe more tunning is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coms to ensemble.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There are 6 models in the final ensemble, 3 raw signal models, 2 spectrum models, and a mix model. </a:t>
            </a:r>
            <a:endParaRPr lang="en-US" dirty="0"/>
          </a:p>
          <a:p>
            <a:r>
              <a:rPr lang="en-US" dirty="0"/>
              <a:t>2. Different backbones are used, including hgnetb5,effnetb5,x3d-l.</a:t>
            </a:r>
            <a:endParaRPr lang="en-US" dirty="0"/>
          </a:p>
          <a:p>
            <a:r>
              <a:rPr lang="en-US" dirty="0"/>
              <a:t>3. I didn</a:t>
            </a:r>
            <a:r>
              <a:rPr lang="zh-CN" altLang="en-US" dirty="0"/>
              <a:t>‘</a:t>
            </a:r>
            <a:r>
              <a:rPr lang="en-US" altLang="zh-CN" dirty="0"/>
              <a:t>t tune too much about the ensemble weights.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will talk about the trainning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were reconstructed. </a:t>
            </a:r>
            <a:endParaRPr lang="en-US" dirty="0"/>
          </a:p>
          <a:p>
            <a:r>
              <a:rPr lang="en-US" dirty="0"/>
              <a:t>1. data were grouped by eeg_id.</a:t>
            </a:r>
            <a:endParaRPr lang="en-US" dirty="0"/>
          </a:p>
          <a:p>
            <a:r>
              <a:rPr lang="en-US" dirty="0"/>
              <a:t>2. When trainning, for each iter, a </a:t>
            </a:r>
            <a:r>
              <a:rPr lang="en-US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sym typeface="+mn-ea"/>
              </a:rPr>
              <a:t>eeg_label_offset were random sampled, also a vote numer.</a:t>
            </a:r>
            <a:endParaRPr lang="en-US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  <a:sym typeface="+mn-ea"/>
            </a:endParaRPr>
          </a:p>
          <a:p>
            <a:r>
              <a:rPr lang="en-US" dirty="0"/>
              <a:t>3. When validation, we use the middle, offset=</a:t>
            </a:r>
            <a:r>
              <a:rPr lang="en-US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sym typeface="+mn-ea"/>
              </a:rPr>
              <a:t>int((offset_min + offset_max) // 2), vote= np.mean(sum(votes))</a:t>
            </a:r>
            <a:endParaRPr lang="en-US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  <a:sym typeface="+mn-ea"/>
            </a:endParaRPr>
          </a:p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dirty="0"/>
              <a:t>4. and the target is </a:t>
            </a:r>
            <a:r>
              <a:rPr lang="en-US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sym typeface="+mn-ea"/>
              </a:rPr>
              <a:t>averaged across subsamples in one eeg_id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what we will talk aout in the next?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 two stage trainning as most people does. </a:t>
            </a:r>
            <a:endParaRPr lang="en-US" dirty="0"/>
          </a:p>
          <a:p>
            <a:r>
              <a:rPr lang="en-US" dirty="0"/>
              <a:t>In stage 1, </a:t>
            </a:r>
            <a:endParaRPr lang="en-US" dirty="0"/>
          </a:p>
          <a:p>
            <a:r>
              <a:rPr lang="en-US" dirty="0"/>
              <a:t>In stage 2,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6 parts, in total, as listed in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give a self in</a:t>
            </a:r>
            <a:r>
              <a:rPr lang="en-US" dirty="0"/>
              <a:t>troduction in this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 have a bachelor’s degree in applied  physics, and master with OE. </a:t>
            </a:r>
            <a:endParaRPr lang="en-US" dirty="0"/>
          </a:p>
          <a:p>
            <a:r>
              <a:rPr lang="en-US" dirty="0"/>
              <a:t>2. My research subject during the master time, is image system .</a:t>
            </a:r>
            <a:endParaRPr lang="en-US" dirty="0"/>
          </a:p>
          <a:p>
            <a:r>
              <a:rPr lang="en-US" dirty="0"/>
              <a:t>3. And, i am a computer vision enginier in a company in CHina.</a:t>
            </a:r>
            <a:endParaRPr lang="en-US" dirty="0"/>
          </a:p>
          <a:p>
            <a:r>
              <a:rPr lang="en-US" dirty="0"/>
              <a:t>4. And last, i become a grandmaster after the birclef 2024.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i will talk about how i get the insights in this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1.In the </a:t>
            </a:r>
            <a:r>
              <a:rPr lang="en-US" dirty="0"/>
              <a:t>disccusion forum and public notebook, in the early time.</a:t>
            </a:r>
            <a:endParaRPr lang="en-US" dirty="0"/>
          </a:p>
          <a:p>
            <a:r>
              <a:rPr lang="en-US" dirty="0"/>
              <a:t>2.Methods are more about concat spectrums into one image. And the performance is better than multiple channels spectrum. </a:t>
            </a:r>
            <a:endParaRPr lang="en-US" dirty="0"/>
          </a:p>
          <a:p>
            <a:r>
              <a:rPr lang="en-US" dirty="0"/>
              <a:t>3. Then i start to think why? Later comes to an clusion that is channel position is important. </a:t>
            </a:r>
            <a:endParaRPr lang="en-US" dirty="0"/>
          </a:p>
          <a:p>
            <a:r>
              <a:rPr lang="en-US" dirty="0"/>
              <a:t>4. Obviously, different channel means different position on the brain. And the label is position senstive, for example, generalized periodic discharges (GPD), lateralized periodic discharges (LPD).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comes to this part. How i design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Three type of models were developped. </a:t>
            </a:r>
            <a:endParaRPr lang="en-US" dirty="0"/>
          </a:p>
          <a:p>
            <a:r>
              <a:rPr lang="en-US" dirty="0"/>
              <a:t>2. Including Raw signal model, spetrum based model, and a mixtre of these two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fld id="{01C92930-73F8-B348-8FEB-D0D1FCF46F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anose="020B0606020202030204" pitchFamily="34" charset="0"/>
          <a:ea typeface="MS PGothic" charset="-128"/>
          <a:cs typeface="Arial Narrow" panose="020B0606020202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Verdana" panose="020B0804030504040204"/>
          <a:ea typeface="MS PGothic" charset="-128"/>
          <a:cs typeface="MS PGothic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 panose="020B0804030504040204"/>
          <a:ea typeface="MS PGothic" charset="-128"/>
          <a:cs typeface="MS PGothic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  <a:ea typeface="MS PGothic" charset="-128"/>
          <a:cs typeface="MS PGothic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Verdana" panose="020B0804030504040204"/>
          <a:ea typeface="MS PGothic" charset="-128"/>
          <a:cs typeface="MS PGothic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Verdana" panose="020B0804030504040204"/>
          <a:ea typeface="MS PGothic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tags" Target="../tags/tag14.xml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804030504040204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789173"/>
            <a:ext cx="6705600" cy="1200150"/>
          </a:xfrm>
          <a:noFill/>
        </p:spPr>
        <p:txBody>
          <a:bodyPr lIns="360000" tIns="360000" bIns="360000" anchor="ctr"/>
          <a:lstStyle/>
          <a:p>
            <a:pPr algn="ctr">
              <a:spcBef>
                <a:spcPts val="10"/>
              </a:spcBef>
              <a:spcAft>
                <a:spcPts val="10"/>
              </a:spcAft>
              <a:defRPr/>
            </a:pPr>
            <a:r>
              <a:rPr lang="en-US" altLang="en-AU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2nd solution of</a:t>
            </a:r>
            <a:br>
              <a:rPr lang="en-US" altLang="en-AU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US" altLang="en-AU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HMS - Harmful Brain Activity Classification</a:t>
            </a:r>
            <a:endParaRPr lang="en-US" altLang="en-AU" sz="200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85750"/>
            <a:ext cx="838200" cy="323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942">
            <a:off x="-1228906" y="3218494"/>
            <a:ext cx="4189629" cy="2440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2496">
            <a:off x="6157459" y="-468357"/>
            <a:ext cx="5190308" cy="2964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49104" y="2952824"/>
            <a:ext cx="4648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coolz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666750"/>
            <a:ext cx="4802505" cy="3926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  <a:sym typeface="+mn-ea"/>
              </a:rPr>
              <a:t>Model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-21474826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24755" y="1793875"/>
            <a:ext cx="3966845" cy="2827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16"/>
          <p:cNvSpPr/>
          <p:nvPr>
            <p:custDataLst>
              <p:tags r:id="rId5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RAW eeg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080" y="463677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bsx16x10000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943600" y="462915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bsx(160)x1000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096000" y="654685"/>
            <a:ext cx="4572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With efficinetnetb5, </a:t>
            </a:r>
            <a:endParaRPr lang="zh-CN" altLang="en-US"/>
          </a:p>
          <a:p>
            <a:r>
              <a:rPr lang="zh-CN" altLang="en-US"/>
              <a:t>public </a:t>
            </a:r>
            <a:r>
              <a:rPr lang="en-US" altLang="zh-CN"/>
              <a:t> </a:t>
            </a:r>
            <a:r>
              <a:rPr lang="zh-CN" altLang="en-US"/>
              <a:t>lb 0.230</a:t>
            </a:r>
            <a:endParaRPr lang="zh-CN" altLang="en-US"/>
          </a:p>
          <a:p>
            <a:r>
              <a:rPr lang="zh-CN" altLang="en-US"/>
              <a:t>private lb 0.282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Model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1233170"/>
            <a:ext cx="6056630" cy="2723515"/>
          </a:xfrm>
          <a:prstGeom prst="rect">
            <a:avLst/>
          </a:prstGeom>
        </p:spPr>
      </p:pic>
      <p:sp>
        <p:nvSpPr>
          <p:cNvPr id="4" name="Rectangle 16"/>
          <p:cNvSpPr/>
          <p:nvPr>
            <p:custDataLst>
              <p:tags r:id="rId3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3d spectrum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1800" y="1024890"/>
            <a:ext cx="228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2d cnn:  </a:t>
            </a:r>
            <a:endParaRPr lang="en-US" altLang="zh-CN"/>
          </a:p>
          <a:p>
            <a:r>
              <a:rPr lang="en-US" altLang="zh-CN"/>
              <a:t>NxCxHxW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3d cnn:  NxCxTxHxW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Model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3d spectrum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0" y="3638550"/>
            <a:ext cx="3077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X3d-l </a:t>
            </a:r>
            <a:r>
              <a:rPr lang="en-US" altLang="zh-CN"/>
              <a:t>  </a:t>
            </a:r>
            <a:r>
              <a:rPr lang="zh-CN" altLang="en-US"/>
              <a:t>cv 0.21+ </a:t>
            </a:r>
            <a:endParaRPr lang="zh-CN" altLang="en-US"/>
          </a:p>
          <a:p>
            <a:r>
              <a:rPr lang="zh-CN" altLang="en-US"/>
              <a:t>public </a:t>
            </a:r>
            <a:r>
              <a:rPr lang="en-US" altLang="zh-CN"/>
              <a:t> </a:t>
            </a:r>
            <a:r>
              <a:rPr lang="zh-CN" altLang="en-US"/>
              <a:t>lb</a:t>
            </a:r>
            <a:r>
              <a:rPr lang="en-US" altLang="zh-CN"/>
              <a:t>  </a:t>
            </a:r>
            <a:r>
              <a:rPr lang="zh-CN" altLang="en-US"/>
              <a:t>0.25 </a:t>
            </a:r>
            <a:endParaRPr lang="zh-CN" altLang="en-US"/>
          </a:p>
          <a:p>
            <a:r>
              <a:rPr lang="zh-CN" altLang="en-US"/>
              <a:t>private lb</a:t>
            </a:r>
            <a:r>
              <a:rPr lang="en-US" altLang="zh-CN"/>
              <a:t>  </a:t>
            </a:r>
            <a:r>
              <a:rPr lang="zh-CN" altLang="en-US"/>
              <a:t>0.29.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24400" y="0"/>
            <a:ext cx="406908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Model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oneimage spectrum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0" y="3841750"/>
            <a:ext cx="4572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efficientnetb5, </a:t>
            </a:r>
            <a:endParaRPr lang="zh-CN" altLang="en-US" sz="1400"/>
          </a:p>
          <a:p>
            <a:r>
              <a:rPr lang="zh-CN" altLang="en-US" sz="1400"/>
              <a:t>public </a:t>
            </a:r>
            <a:r>
              <a:rPr lang="en-US" altLang="zh-CN" sz="1400"/>
              <a:t>  </a:t>
            </a:r>
            <a:r>
              <a:rPr lang="zh-CN" altLang="en-US" sz="1400"/>
              <a:t>lb 0.26 </a:t>
            </a:r>
            <a:endParaRPr lang="zh-CN" altLang="en-US" sz="1400"/>
          </a:p>
          <a:p>
            <a:r>
              <a:rPr lang="zh-CN" altLang="en-US" sz="1400"/>
              <a:t>private lb</a:t>
            </a:r>
            <a:r>
              <a:rPr lang="en-US" altLang="zh-CN" sz="1400"/>
              <a:t> </a:t>
            </a:r>
            <a:r>
              <a:rPr lang="zh-CN" altLang="en-US" sz="1400"/>
              <a:t>0.30.</a:t>
            </a:r>
            <a:endParaRPr lang="zh-CN" altLang="en-US" sz="1400"/>
          </a:p>
          <a:p>
            <a:r>
              <a:rPr lang="zh-CN" altLang="en-US" sz="1400"/>
              <a:t>combine these two spectrum model, get 0.28 private lb.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71800" y="1428750"/>
            <a:ext cx="2462530" cy="2609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" y="1581150"/>
            <a:ext cx="1790700" cy="20828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253615" y="2867025"/>
            <a:ext cx="565785" cy="9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>
            <a:off x="5562600" y="2647950"/>
            <a:ext cx="565785" cy="9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56655" y="2419350"/>
            <a:ext cx="165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efficientnetb5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429000" y="401955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[1</a:t>
            </a:r>
            <a:r>
              <a:rPr lang="en-US" altLang="zh-CN"/>
              <a:t>x</a:t>
            </a:r>
            <a:r>
              <a:rPr lang="zh-CN" altLang="en-US"/>
              <a:t>3</a:t>
            </a:r>
            <a:r>
              <a:rPr lang="en-US" altLang="zh-CN"/>
              <a:t>x</a:t>
            </a:r>
            <a:r>
              <a:rPr lang="zh-CN" altLang="en-US"/>
              <a:t>424</a:t>
            </a:r>
            <a:r>
              <a:rPr lang="en-US" altLang="zh-CN"/>
              <a:t>x</a:t>
            </a:r>
            <a:r>
              <a:rPr lang="zh-CN" altLang="en-US"/>
              <a:t>402]</a:t>
            </a:r>
            <a:endParaRPr lang="zh-CN" altLang="en-US"/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H="1">
            <a:off x="4191000" y="1428750"/>
            <a:ext cx="12065" cy="25908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20745" y="1428750"/>
            <a:ext cx="1760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fp1            fp2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3               4       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Model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hybrid model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55" y="401955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</a:t>
            </a:r>
            <a:r>
              <a:rPr lang="en-US" altLang="zh-CN"/>
              <a:t> </a:t>
            </a:r>
            <a:r>
              <a:rPr lang="zh-CN" altLang="en-US"/>
              <a:t>lb 0.2</a:t>
            </a:r>
            <a:r>
              <a:rPr lang="en-US" altLang="zh-CN"/>
              <a:t>32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private lb 0.2</a:t>
            </a:r>
            <a:r>
              <a:rPr lang="en-US" altLang="zh-CN"/>
              <a:t>85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91000" y="-19050"/>
            <a:ext cx="386969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87025" y="1484862"/>
            <a:ext cx="6830801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Ensemble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Ensemble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626745"/>
            <a:ext cx="7075805" cy="4131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Ensemble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1600" y="875665"/>
            <a:ext cx="5268595" cy="419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52378" y="666908"/>
            <a:ext cx="6219411" cy="30460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Data were grouped by eeg_id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Random sample a  eeg_label_offset for each eeg_id when trainning.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offset = int((offset_min + offset_max) // 2) when validation, and vote= np.mean(sum(votes))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target is averaged across subsamples in one eeg_id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16"/>
          <p:cNvSpPr/>
          <p:nvPr>
            <p:custDataLst>
              <p:tags r:id="rId1"/>
            </p:custDataLst>
          </p:nvPr>
        </p:nvSpPr>
        <p:spPr>
          <a:xfrm>
            <a:off x="609628" y="89507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data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525780" y="3486150"/>
          <a:ext cx="8686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2647950"/>
                <a:gridCol w="2825115"/>
                <a:gridCol w="17862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  <a:sym typeface="+mn-ea"/>
                        </a:rPr>
                        <a:t>eeg_id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  <a:sym typeface="+mn-ea"/>
                        </a:rPr>
                        <a:t>eeg_offset_list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votes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  <a:sym typeface="+mn-ea"/>
                        </a:rPr>
                        <a:t>568657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  <a:sym typeface="+mn-ea"/>
                        </a:rPr>
                        <a:t>[0.0, 6.0, 12.0, 16.0]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0.0,0.0,0.25,0.0,0.1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,0.58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latin typeface="Inter" panose="020B0502030000000004" pitchFamily="34" charset="0"/>
                          <a:ea typeface="Inter" panose="020B0502030000000004" pitchFamily="34" charset="0"/>
                          <a:cs typeface="Inter" panose="020B0502030000000004" pitchFamily="34" charset="0"/>
                          <a:sym typeface="+mn-ea"/>
                        </a:rPr>
                        <a:t>[8, 12, 8, 8]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287" y="4909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533428" y="119987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preprocess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9623" y="1743868"/>
            <a:ext cx="6219411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Double banana montage, eeg as 16x10000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sym typeface="+mn-ea"/>
              </a:rPr>
              <a:t>Clip by +-1024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Filter with 0.5-20hz, mne and scipy.signal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14400" y="1123950"/>
            <a:ext cx="7591425" cy="24511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Stage1, 15 epochs, with loss weight voters_num/20, Adamw lr=0.001, cos scheduel, warmup 800 iters.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Stage2, 5 epoch, loss weight=1for voters_num&gt;=6 ,</a:t>
            </a: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sym typeface="+mn-ea"/>
              </a:rPr>
              <a:t>weight=0 for num&lt;6</a:t>
            </a: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, Adamw lr=0.0001, cos scheduel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Augmentation, mirror eeg, flip between left brain data and right brain data.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10 folds, then move 1000 samples from val to train, left 709 samples in val set. And use vote_num&gt;=6 to do validation.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trainning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14400" y="1123950"/>
            <a:ext cx="7591425" cy="15659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other type of lead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raw signal without any process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different filter, for example, 0-70hz, 0.5-40hz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random scale in amplitude.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random droup some channel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>
            <p:custDataLst>
              <p:tags r:id="rId1"/>
            </p:custDataLst>
          </p:nvPr>
        </p:nvSpPr>
        <p:spPr>
          <a:xfrm>
            <a:off x="274983" y="707114"/>
            <a:ext cx="513521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6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Things tried but not work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Question and Answer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8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87" y="2190750"/>
            <a:ext cx="1972925" cy="76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3834">
            <a:off x="-1351692" y="-341884"/>
            <a:ext cx="4189629" cy="2440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9246">
            <a:off x="5926798" y="2601165"/>
            <a:ext cx="5190308" cy="2964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447800" y="1113770"/>
            <a:ext cx="4745935" cy="3322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Background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Insight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Model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sym typeface="+mn-ea"/>
              </a:rPr>
              <a:t>Ensemble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Training methods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Q&amp;A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742713"/>
            <a:ext cx="5829300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Bachelor's Degree in Applied Physics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Master's Degree in Optical Engineering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Computer Vision Engineer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2190750"/>
            <a:ext cx="4788535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Insight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indent="0" eaLnBrk="1" hangingPunct="1">
              <a:lnSpc>
                <a:spcPct val="120000"/>
              </a:lnSpc>
              <a:buFont typeface="Arial" panose="020B0604020202090204" pitchFamily="34" charset="0"/>
              <a:buNone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Insight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0075" y="1002030"/>
            <a:ext cx="557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r>
              <a:rPr lang="zh-CN" altLang="en-US"/>
              <a:t>eeding a bsx4xHxW input to the 2D-CNN produce worse result than the one-image method. I start to think why?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85800" y="2800350"/>
            <a:ext cx="8016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《Position, Padding and Predictions: A Deeper Look at Position Information in CNNs》</a:t>
            </a:r>
            <a:endParaRPr lang="zh-CN" altLang="en-US" sz="1600"/>
          </a:p>
          <a:p>
            <a:r>
              <a:rPr lang="zh-CN" altLang="en-US" sz="1600"/>
              <a:t>https://arxiv.org/pdf/2101.12322.pdf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Model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ヒラギノ角ゴ Pro W3" panose="020B0300000000000000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Raw signal model, 2d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Spectrum based model, 3d and one-image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Hybrid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Model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684*80"/>
  <p:tag name="TABLE_ENDDRAG_RECT" val="36*166*684*80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0</TotalTime>
  <Words>2335</Words>
  <Application>WPS 演示</Application>
  <PresentationFormat>On-screen Show (16:9)</PresentationFormat>
  <Paragraphs>231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Arial Narrow</vt:lpstr>
      <vt:lpstr>MS PGothic</vt:lpstr>
      <vt:lpstr>冬青黑体简体中文</vt:lpstr>
      <vt:lpstr>Verdana</vt:lpstr>
      <vt:lpstr>ヒラギノ角ゴ Pro W3</vt:lpstr>
      <vt:lpstr>Inter</vt:lpstr>
      <vt:lpstr>苹方-简</vt:lpstr>
      <vt:lpstr>Open Sans</vt:lpstr>
      <vt:lpstr>Inter Semi</vt:lpstr>
      <vt:lpstr>微软雅黑</vt:lpstr>
      <vt:lpstr>汉仪旗黑</vt:lpstr>
      <vt:lpstr>宋体</vt:lpstr>
      <vt:lpstr>Arial Unicode MS</vt:lpstr>
      <vt:lpstr>Calibri</vt:lpstr>
      <vt:lpstr>Thonburi</vt:lpstr>
      <vt:lpstr>汉仪书宋二KW</vt:lpstr>
      <vt:lpstr>Kaggle</vt:lpstr>
      <vt:lpstr>Custom Design</vt:lpstr>
      <vt:lpstr>Kaggle (All Grey)</vt:lpstr>
      <vt:lpstr>2nd solution of HMS - Harmful Brain Activity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小梁</cp:lastModifiedBy>
  <cp:revision>1002</cp:revision>
  <dcterms:created xsi:type="dcterms:W3CDTF">2024-06-23T14:19:24Z</dcterms:created>
  <dcterms:modified xsi:type="dcterms:W3CDTF">2024-06-23T14:19:24Z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A107B610E9A6ECC61AC94A660F1C7A17_42</vt:lpwstr>
  </property>
  <property fmtid="{D5CDD505-2E9C-101B-9397-08002B2CF9AE}" pid="3" name="KSOProductBuildVer">
    <vt:lpwstr>2052-6.5.2.8766</vt:lpwstr>
  </property>
</Properties>
</file>