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54"/>
  </p:notesMasterIdLst>
  <p:handoutMasterIdLst>
    <p:handoutMasterId r:id="rId55"/>
  </p:handoutMasterIdLst>
  <p:sldIdLst>
    <p:sldId id="265" r:id="rId5"/>
    <p:sldId id="270" r:id="rId6"/>
    <p:sldId id="280" r:id="rId7"/>
    <p:sldId id="281" r:id="rId8"/>
    <p:sldId id="282" r:id="rId9"/>
    <p:sldId id="272" r:id="rId10"/>
    <p:sldId id="283" r:id="rId11"/>
    <p:sldId id="284" r:id="rId12"/>
    <p:sldId id="285" r:id="rId13"/>
    <p:sldId id="286" r:id="rId14"/>
    <p:sldId id="287" r:id="rId15"/>
    <p:sldId id="288" r:id="rId16"/>
    <p:sldId id="290" r:id="rId17"/>
    <p:sldId id="289" r:id="rId18"/>
    <p:sldId id="291" r:id="rId19"/>
    <p:sldId id="292" r:id="rId20"/>
    <p:sldId id="293" r:id="rId21"/>
    <p:sldId id="294" r:id="rId22"/>
    <p:sldId id="295" r:id="rId23"/>
    <p:sldId id="296" r:id="rId24"/>
    <p:sldId id="297" r:id="rId25"/>
    <p:sldId id="298" r:id="rId26"/>
    <p:sldId id="299" r:id="rId27"/>
    <p:sldId id="300" r:id="rId28"/>
    <p:sldId id="301" r:id="rId29"/>
    <p:sldId id="326" r:id="rId30"/>
    <p:sldId id="302" r:id="rId31"/>
    <p:sldId id="303" r:id="rId32"/>
    <p:sldId id="304" r:id="rId33"/>
    <p:sldId id="305" r:id="rId34"/>
    <p:sldId id="306" r:id="rId35"/>
    <p:sldId id="307" r:id="rId36"/>
    <p:sldId id="308" r:id="rId37"/>
    <p:sldId id="309" r:id="rId38"/>
    <p:sldId id="310" r:id="rId39"/>
    <p:sldId id="312" r:id="rId40"/>
    <p:sldId id="313" r:id="rId41"/>
    <p:sldId id="319" r:id="rId42"/>
    <p:sldId id="320" r:id="rId43"/>
    <p:sldId id="321" r:id="rId44"/>
    <p:sldId id="322" r:id="rId45"/>
    <p:sldId id="323" r:id="rId46"/>
    <p:sldId id="324" r:id="rId47"/>
    <p:sldId id="325" r:id="rId48"/>
    <p:sldId id="314" r:id="rId49"/>
    <p:sldId id="315" r:id="rId50"/>
    <p:sldId id="316" r:id="rId51"/>
    <p:sldId id="317" r:id="rId52"/>
    <p:sldId id="318"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D47"/>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3" autoAdjust="0"/>
    <p:restoredTop sz="94342" autoAdjust="0"/>
  </p:normalViewPr>
  <p:slideViewPr>
    <p:cSldViewPr snapToGrid="0" showGuides="1">
      <p:cViewPr varScale="1">
        <p:scale>
          <a:sx n="73" d="100"/>
          <a:sy n="73" d="100"/>
        </p:scale>
        <p:origin x="212" y="5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241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4/25/2019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4/25/2019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MV’s were found in the variables DailyRate, </a:t>
            </a:r>
            <a:r>
              <a:rPr lang="en-US" dirty="0" err="1"/>
              <a:t>MonthlyIncome</a:t>
            </a:r>
            <a:r>
              <a:rPr lang="en-US" dirty="0"/>
              <a:t>, </a:t>
            </a:r>
            <a:r>
              <a:rPr lang="en-US" dirty="0" err="1"/>
              <a:t>birth_dt</a:t>
            </a:r>
            <a:r>
              <a:rPr lang="en-US" dirty="0"/>
              <a:t>, and </a:t>
            </a:r>
            <a:r>
              <a:rPr lang="en-US" dirty="0" err="1"/>
              <a:t>depart_dt</a:t>
            </a:r>
            <a:r>
              <a:rPr lang="en-US" dirty="0"/>
              <a:t>.</a:t>
            </a:r>
          </a:p>
        </p:txBody>
      </p:sp>
      <p:sp>
        <p:nvSpPr>
          <p:cNvPr id="4" name="Slide Number Placeholder 3"/>
          <p:cNvSpPr>
            <a:spLocks noGrp="1"/>
          </p:cNvSpPr>
          <p:nvPr>
            <p:ph type="sldNum" sz="quarter" idx="10"/>
          </p:nvPr>
        </p:nvSpPr>
        <p:spPr/>
        <p:txBody>
          <a:bodyPr/>
          <a:lstStyle/>
          <a:p>
            <a:fld id="{810E1E9A-E921-4174-A0FC-51868D7AC568}" type="slidenum">
              <a:rPr lang="en-US" smtClean="0"/>
              <a:t>6</a:t>
            </a:fld>
            <a:endParaRPr lang="en-US"/>
          </a:p>
        </p:txBody>
      </p:sp>
    </p:spTree>
    <p:extLst>
      <p:ext uri="{BB962C8B-B14F-4D97-AF65-F5344CB8AC3E}">
        <p14:creationId xmlns:p14="http://schemas.microsoft.com/office/powerpoint/2010/main" val="2282713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0E1E9A-E921-4174-A0FC-51868D7AC568}" type="slidenum">
              <a:rPr lang="en-US" smtClean="0"/>
              <a:t>10</a:t>
            </a:fld>
            <a:endParaRPr lang="en-US"/>
          </a:p>
        </p:txBody>
      </p:sp>
    </p:spTree>
    <p:extLst>
      <p:ext uri="{BB962C8B-B14F-4D97-AF65-F5344CB8AC3E}">
        <p14:creationId xmlns:p14="http://schemas.microsoft.com/office/powerpoint/2010/main" val="4145495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16 resulting variable clusters, please see above table for an explanation of their composition.  </a:t>
            </a:r>
          </a:p>
          <a:p>
            <a:r>
              <a:rPr lang="en-US" dirty="0"/>
              <a:t>Cluster 1: </a:t>
            </a:r>
            <a:r>
              <a:rPr lang="en-US" dirty="0" err="1"/>
              <a:t>YearsInCurrentRole</a:t>
            </a:r>
            <a:r>
              <a:rPr lang="en-US" dirty="0"/>
              <a:t> should only be retained in this cluster</a:t>
            </a:r>
          </a:p>
          <a:p>
            <a:r>
              <a:rPr lang="en-US" dirty="0"/>
              <a:t>Cluster 2:PercentSalaryHike should only be retained in this cluster</a:t>
            </a:r>
          </a:p>
          <a:p>
            <a:r>
              <a:rPr lang="en-US" dirty="0"/>
              <a:t>Cluster 7:TotalWorkingYears should only be retained in this cluster</a:t>
            </a:r>
          </a:p>
          <a:p>
            <a:r>
              <a:rPr lang="en-US" dirty="0"/>
              <a:t>*All other clusters should retain their variables.</a:t>
            </a:r>
          </a:p>
        </p:txBody>
      </p:sp>
      <p:sp>
        <p:nvSpPr>
          <p:cNvPr id="4" name="Slide Number Placeholder 3"/>
          <p:cNvSpPr>
            <a:spLocks noGrp="1"/>
          </p:cNvSpPr>
          <p:nvPr>
            <p:ph type="sldNum" sz="quarter" idx="10"/>
          </p:nvPr>
        </p:nvSpPr>
        <p:spPr/>
        <p:txBody>
          <a:bodyPr/>
          <a:lstStyle/>
          <a:p>
            <a:fld id="{810E1E9A-E921-4174-A0FC-51868D7AC568}" type="slidenum">
              <a:rPr lang="en-US" smtClean="0"/>
              <a:t>46</a:t>
            </a:fld>
            <a:endParaRPr lang="en-US"/>
          </a:p>
        </p:txBody>
      </p:sp>
    </p:spTree>
    <p:extLst>
      <p:ext uri="{BB962C8B-B14F-4D97-AF65-F5344CB8AC3E}">
        <p14:creationId xmlns:p14="http://schemas.microsoft.com/office/powerpoint/2010/main" val="1158840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16 different clusters depicted in the table above.</a:t>
            </a:r>
          </a:p>
        </p:txBody>
      </p:sp>
      <p:sp>
        <p:nvSpPr>
          <p:cNvPr id="4" name="Slide Number Placeholder 3"/>
          <p:cNvSpPr>
            <a:spLocks noGrp="1"/>
          </p:cNvSpPr>
          <p:nvPr>
            <p:ph type="sldNum" sz="quarter" idx="10"/>
          </p:nvPr>
        </p:nvSpPr>
        <p:spPr/>
        <p:txBody>
          <a:bodyPr/>
          <a:lstStyle/>
          <a:p>
            <a:fld id="{810E1E9A-E921-4174-A0FC-51868D7AC568}" type="slidenum">
              <a:rPr lang="en-US" smtClean="0"/>
              <a:t>47</a:t>
            </a:fld>
            <a:endParaRPr lang="en-US"/>
          </a:p>
        </p:txBody>
      </p:sp>
    </p:spTree>
    <p:extLst>
      <p:ext uri="{BB962C8B-B14F-4D97-AF65-F5344CB8AC3E}">
        <p14:creationId xmlns:p14="http://schemas.microsoft.com/office/powerpoint/2010/main" val="1047135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4/25/2019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EAB7D7-3608-4730-B2E2-670834DF882C}" type="datetimeFigureOut">
              <a:rPr lang="en-US" smtClean="0"/>
              <a:t>4/25/2019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EAB7D7-3608-4730-B2E2-670834DF882C}" type="datetimeFigureOut">
              <a:rPr lang="en-US" smtClean="0"/>
              <a:t>4/25/2019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4/25/2019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4/25/2019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1658" y="1709738"/>
            <a:ext cx="10105791" cy="2862262"/>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p>
            <a:fld id="{84EAB7D7-3608-4730-B2E2-670834DF882C}" type="datetimeFigureOut">
              <a:rPr lang="en-US" smtClean="0"/>
              <a:t>4/25/2019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EAB7D7-3608-4730-B2E2-670834DF882C}" type="datetimeFigureOut">
              <a:rPr lang="en-US" smtClean="0"/>
              <a:t>4/25/2019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24100" y="274638"/>
            <a:ext cx="9023350" cy="1143000"/>
          </a:xfrm>
        </p:spPr>
        <p:txBody>
          <a:bodyPr/>
          <a:lstStyle/>
          <a:p>
            <a:r>
              <a:rPr lang="en-US"/>
              <a:t>Click to edit Master title style</a:t>
            </a:r>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EAB7D7-3608-4730-B2E2-670834DF882C}" type="datetimeFigureOut">
              <a:rPr lang="en-US" smtClean="0"/>
              <a:t>4/25/2019</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EAB7D7-3608-4730-B2E2-670834DF882C}" type="datetimeFigureOut">
              <a:rPr lang="en-US" smtClean="0"/>
              <a:t>4/25/2019</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4/25/2019</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4/25/2019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4/25/2019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4EAB7D7-3608-4730-B2E2-670834DF882C}" type="datetimeFigureOut">
              <a:rPr lang="en-US" smtClean="0"/>
              <a:pPr/>
              <a:t>4/25/2019</a:t>
            </a:fld>
            <a:endParaRPr 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B7BAC7-FE87-40F6-AA24-4F4685D1B022}" type="slidenum">
              <a:rPr lang="en-US" smtClean="0"/>
              <a:pPr/>
              <a:t>‹#›</a:t>
            </a:fld>
            <a:endParaRPr lang="en-US"/>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2.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46.png"/><Relationship Id="rId4" Type="http://schemas.openxmlformats.org/officeDocument/2006/relationships/image" Target="../media/image50.png"/></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9.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7.png"/><Relationship Id="rId5" Type="http://schemas.openxmlformats.org/officeDocument/2006/relationships/image" Target="../media/image61.png"/><Relationship Id="rId10" Type="http://schemas.openxmlformats.org/officeDocument/2006/relationships/image" Target="../media/image66.png"/><Relationship Id="rId4" Type="http://schemas.openxmlformats.org/officeDocument/2006/relationships/image" Target="../media/image60.png"/><Relationship Id="rId9" Type="http://schemas.openxmlformats.org/officeDocument/2006/relationships/image" Target="../media/image6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Task 3: Data Cleansing &amp; Feature Engineering</a:t>
            </a:r>
          </a:p>
        </p:txBody>
      </p:sp>
      <p:sp>
        <p:nvSpPr>
          <p:cNvPr id="3" name="Subtitle 2"/>
          <p:cNvSpPr>
            <a:spLocks noGrp="1"/>
          </p:cNvSpPr>
          <p:nvPr>
            <p:ph type="subTitle" idx="1"/>
          </p:nvPr>
        </p:nvSpPr>
        <p:spPr/>
        <p:txBody>
          <a:bodyPr/>
          <a:lstStyle/>
          <a:p>
            <a:r>
              <a:rPr lang="en-US" dirty="0"/>
              <a:t>By: Shashi &amp; Erin</a:t>
            </a:r>
          </a:p>
        </p:txBody>
      </p:sp>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26C49-34C9-438E-8F5D-F48529F52D33}"/>
              </a:ext>
            </a:extLst>
          </p:cNvPr>
          <p:cNvSpPr>
            <a:spLocks noGrp="1"/>
          </p:cNvSpPr>
          <p:nvPr>
            <p:ph type="title"/>
          </p:nvPr>
        </p:nvSpPr>
        <p:spPr>
          <a:xfrm>
            <a:off x="508000" y="0"/>
            <a:ext cx="10845800" cy="541519"/>
          </a:xfrm>
        </p:spPr>
        <p:txBody>
          <a:bodyPr>
            <a:normAutofit fontScale="90000"/>
          </a:bodyPr>
          <a:lstStyle/>
          <a:p>
            <a:pPr algn="ctr"/>
            <a:r>
              <a:rPr lang="en-US" dirty="0"/>
              <a:t>Missing Values</a:t>
            </a:r>
          </a:p>
        </p:txBody>
      </p:sp>
      <p:sp>
        <p:nvSpPr>
          <p:cNvPr id="3" name="Content Placeholder 2">
            <a:extLst>
              <a:ext uri="{FF2B5EF4-FFF2-40B4-BE49-F238E27FC236}">
                <a16:creationId xmlns:a16="http://schemas.microsoft.com/office/drawing/2014/main" id="{A8FAA82F-8C83-469A-A8CD-5D714B324E85}"/>
              </a:ext>
            </a:extLst>
          </p:cNvPr>
          <p:cNvSpPr>
            <a:spLocks noGrp="1"/>
          </p:cNvSpPr>
          <p:nvPr>
            <p:ph idx="1"/>
          </p:nvPr>
        </p:nvSpPr>
        <p:spPr>
          <a:xfrm>
            <a:off x="249382" y="644434"/>
            <a:ext cx="11776363" cy="6088874"/>
          </a:xfrm>
        </p:spPr>
        <p:txBody>
          <a:bodyPr>
            <a:normAutofit/>
          </a:bodyPr>
          <a:lstStyle/>
          <a:p>
            <a:pPr marL="0" indent="0" algn="ctr">
              <a:buNone/>
            </a:pPr>
            <a:r>
              <a:rPr lang="en-US" sz="1800" dirty="0">
                <a:latin typeface="Times New Roman" panose="02020603050405020304" pitchFamily="18" charset="0"/>
                <a:cs typeface="Times New Roman" panose="02020603050405020304" pitchFamily="18" charset="0"/>
              </a:rPr>
              <a:t> Missing value in Dataset</a:t>
            </a:r>
          </a:p>
          <a:p>
            <a:pPr marL="0" indent="0" algn="ctr">
              <a:buNone/>
            </a:pPr>
            <a:endParaRPr lang="en-US" sz="1800" dirty="0">
              <a:latin typeface="Times New Roman" panose="02020603050405020304" pitchFamily="18" charset="0"/>
              <a:cs typeface="Times New Roman" panose="02020603050405020304" pitchFamily="18" charset="0"/>
            </a:endParaRPr>
          </a:p>
        </p:txBody>
      </p:sp>
      <p:graphicFrame>
        <p:nvGraphicFramePr>
          <p:cNvPr id="11" name="Table 10">
            <a:extLst>
              <a:ext uri="{FF2B5EF4-FFF2-40B4-BE49-F238E27FC236}">
                <a16:creationId xmlns:a16="http://schemas.microsoft.com/office/drawing/2014/main" id="{DEFAA1F8-2C98-4939-81C8-EC5D81D6DD75}"/>
              </a:ext>
            </a:extLst>
          </p:cNvPr>
          <p:cNvGraphicFramePr>
            <a:graphicFrameLocks noGrp="1"/>
          </p:cNvGraphicFramePr>
          <p:nvPr>
            <p:extLst>
              <p:ext uri="{D42A27DB-BD31-4B8C-83A1-F6EECF244321}">
                <p14:modId xmlns:p14="http://schemas.microsoft.com/office/powerpoint/2010/main" val="3777457672"/>
              </p:ext>
            </p:extLst>
          </p:nvPr>
        </p:nvGraphicFramePr>
        <p:xfrm>
          <a:off x="2720374" y="957943"/>
          <a:ext cx="6634611" cy="5775378"/>
        </p:xfrm>
        <a:graphic>
          <a:graphicData uri="http://schemas.openxmlformats.org/drawingml/2006/table">
            <a:tbl>
              <a:tblPr firstRow="1" firstCol="1" bandRow="1">
                <a:tableStyleId>{5C22544A-7EE6-4342-B048-85BDC9FD1C3A}</a:tableStyleId>
              </a:tblPr>
              <a:tblGrid>
                <a:gridCol w="2397655">
                  <a:extLst>
                    <a:ext uri="{9D8B030D-6E8A-4147-A177-3AD203B41FA5}">
                      <a16:colId xmlns:a16="http://schemas.microsoft.com/office/drawing/2014/main" val="1363289445"/>
                    </a:ext>
                  </a:extLst>
                </a:gridCol>
                <a:gridCol w="1570154">
                  <a:extLst>
                    <a:ext uri="{9D8B030D-6E8A-4147-A177-3AD203B41FA5}">
                      <a16:colId xmlns:a16="http://schemas.microsoft.com/office/drawing/2014/main" val="477608983"/>
                    </a:ext>
                  </a:extLst>
                </a:gridCol>
                <a:gridCol w="1140823">
                  <a:extLst>
                    <a:ext uri="{9D8B030D-6E8A-4147-A177-3AD203B41FA5}">
                      <a16:colId xmlns:a16="http://schemas.microsoft.com/office/drawing/2014/main" val="1978453375"/>
                    </a:ext>
                  </a:extLst>
                </a:gridCol>
                <a:gridCol w="1525979">
                  <a:extLst>
                    <a:ext uri="{9D8B030D-6E8A-4147-A177-3AD203B41FA5}">
                      <a16:colId xmlns:a16="http://schemas.microsoft.com/office/drawing/2014/main" val="2783701602"/>
                    </a:ext>
                  </a:extLst>
                </a:gridCol>
              </a:tblGrid>
              <a:tr h="198290">
                <a:tc>
                  <a:txBody>
                    <a:bodyPr/>
                    <a:lstStyle/>
                    <a:p>
                      <a:pPr marL="0" marR="0" algn="ctr">
                        <a:lnSpc>
                          <a:spcPct val="107000"/>
                        </a:lnSpc>
                        <a:spcBef>
                          <a:spcPts val="0"/>
                        </a:spcBef>
                        <a:spcAft>
                          <a:spcPts val="0"/>
                        </a:spcAft>
                      </a:pPr>
                      <a:r>
                        <a:rPr lang="en-US" sz="1200" dirty="0">
                          <a:effectLst/>
                        </a:rPr>
                        <a:t>Variable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dirty="0">
                          <a:effectLst/>
                        </a:rPr>
                        <a:t>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dirty="0">
                          <a:effectLst/>
                        </a:rPr>
                        <a:t>N Miss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of Missing  Values</a:t>
                      </a:r>
                    </a:p>
                  </a:txBody>
                  <a:tcPr marL="57363" marR="57363" marT="0" marB="0" anchor="b"/>
                </a:tc>
                <a:extLst>
                  <a:ext uri="{0D108BD9-81ED-4DB2-BD59-A6C34878D82A}">
                    <a16:rowId xmlns:a16="http://schemas.microsoft.com/office/drawing/2014/main" val="2519601873"/>
                  </a:ext>
                </a:extLst>
              </a:tr>
              <a:tr h="198290">
                <a:tc>
                  <a:txBody>
                    <a:bodyPr/>
                    <a:lstStyle/>
                    <a:p>
                      <a:pPr marL="0" marR="0" algn="l">
                        <a:lnSpc>
                          <a:spcPct val="107000"/>
                        </a:lnSpc>
                        <a:spcBef>
                          <a:spcPts val="0"/>
                        </a:spcBef>
                        <a:spcAft>
                          <a:spcPts val="0"/>
                        </a:spcAft>
                      </a:pPr>
                      <a:r>
                        <a:rPr lang="en-US" sz="1200" dirty="0">
                          <a:effectLst/>
                        </a:rPr>
                        <a:t>DailyRate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dirty="0">
                          <a:effectLst/>
                        </a:rPr>
                        <a:t>1445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dirty="0">
                          <a:effectLst/>
                        </a:rPr>
                        <a:t>25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0.51</a:t>
                      </a:r>
                    </a:p>
                  </a:txBody>
                  <a:tcPr marL="57363" marR="57363" marT="0" marB="0" anchor="b"/>
                </a:tc>
                <a:extLst>
                  <a:ext uri="{0D108BD9-81ED-4DB2-BD59-A6C34878D82A}">
                    <a16:rowId xmlns:a16="http://schemas.microsoft.com/office/drawing/2014/main" val="4081812416"/>
                  </a:ext>
                </a:extLst>
              </a:tr>
              <a:tr h="198290">
                <a:tc>
                  <a:txBody>
                    <a:bodyPr/>
                    <a:lstStyle/>
                    <a:p>
                      <a:pPr marL="0" marR="0" algn="l">
                        <a:lnSpc>
                          <a:spcPct val="107000"/>
                        </a:lnSpc>
                        <a:spcBef>
                          <a:spcPts val="0"/>
                        </a:spcBef>
                        <a:spcAft>
                          <a:spcPts val="0"/>
                        </a:spcAft>
                      </a:pPr>
                      <a:r>
                        <a:rPr lang="en-US" sz="1200" dirty="0" err="1">
                          <a:effectLst/>
                        </a:rPr>
                        <a:t>DistanceFromHome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dirty="0">
                          <a:effectLst/>
                        </a:rPr>
                        <a:t>1470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dirty="0">
                          <a:effectLst/>
                        </a:rPr>
                        <a:t>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extLst>
                  <a:ext uri="{0D108BD9-81ED-4DB2-BD59-A6C34878D82A}">
                    <a16:rowId xmlns:a16="http://schemas.microsoft.com/office/drawing/2014/main" val="1162876303"/>
                  </a:ext>
                </a:extLst>
              </a:tr>
              <a:tr h="198290">
                <a:tc>
                  <a:txBody>
                    <a:bodyPr/>
                    <a:lstStyle/>
                    <a:p>
                      <a:pPr marL="0" marR="0" algn="l">
                        <a:lnSpc>
                          <a:spcPct val="107000"/>
                        </a:lnSpc>
                        <a:spcBef>
                          <a:spcPts val="0"/>
                        </a:spcBef>
                        <a:spcAft>
                          <a:spcPts val="0"/>
                        </a:spcAft>
                      </a:pPr>
                      <a:r>
                        <a:rPr lang="en-US" sz="1200" dirty="0">
                          <a:effectLst/>
                        </a:rPr>
                        <a:t>Education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dirty="0">
                          <a:effectLst/>
                        </a:rPr>
                        <a:t>1470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dirty="0">
                          <a:effectLst/>
                        </a:rPr>
                        <a:t>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extLst>
                  <a:ext uri="{0D108BD9-81ED-4DB2-BD59-A6C34878D82A}">
                    <a16:rowId xmlns:a16="http://schemas.microsoft.com/office/drawing/2014/main" val="1859131033"/>
                  </a:ext>
                </a:extLst>
              </a:tr>
              <a:tr h="198290">
                <a:tc>
                  <a:txBody>
                    <a:bodyPr/>
                    <a:lstStyle/>
                    <a:p>
                      <a:pPr marL="0" marR="0" algn="l">
                        <a:lnSpc>
                          <a:spcPct val="107000"/>
                        </a:lnSpc>
                        <a:spcBef>
                          <a:spcPts val="0"/>
                        </a:spcBef>
                        <a:spcAft>
                          <a:spcPts val="0"/>
                        </a:spcAft>
                      </a:pPr>
                      <a:r>
                        <a:rPr lang="en-US" sz="1200" dirty="0" err="1">
                          <a:effectLst/>
                        </a:rPr>
                        <a:t>EnvironmentSatisfaction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dirty="0">
                          <a:effectLst/>
                        </a:rPr>
                        <a:t>1470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dirty="0">
                          <a:effectLst/>
                        </a:rPr>
                        <a:t>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extLst>
                  <a:ext uri="{0D108BD9-81ED-4DB2-BD59-A6C34878D82A}">
                    <a16:rowId xmlns:a16="http://schemas.microsoft.com/office/drawing/2014/main" val="686056544"/>
                  </a:ext>
                </a:extLst>
              </a:tr>
              <a:tr h="198290">
                <a:tc>
                  <a:txBody>
                    <a:bodyPr/>
                    <a:lstStyle/>
                    <a:p>
                      <a:pPr marL="0" marR="0" algn="l">
                        <a:lnSpc>
                          <a:spcPct val="107000"/>
                        </a:lnSpc>
                        <a:spcBef>
                          <a:spcPts val="0"/>
                        </a:spcBef>
                        <a:spcAft>
                          <a:spcPts val="0"/>
                        </a:spcAft>
                      </a:pPr>
                      <a:r>
                        <a:rPr lang="en-US" sz="1200" dirty="0" err="1">
                          <a:effectLst/>
                        </a:rPr>
                        <a:t>HourlyRate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dirty="0">
                          <a:effectLst/>
                        </a:rPr>
                        <a:t>1470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dirty="0">
                          <a:effectLst/>
                        </a:rPr>
                        <a:t>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extLst>
                  <a:ext uri="{0D108BD9-81ED-4DB2-BD59-A6C34878D82A}">
                    <a16:rowId xmlns:a16="http://schemas.microsoft.com/office/drawing/2014/main" val="318137839"/>
                  </a:ext>
                </a:extLst>
              </a:tr>
              <a:tr h="198290">
                <a:tc>
                  <a:txBody>
                    <a:bodyPr/>
                    <a:lstStyle/>
                    <a:p>
                      <a:pPr marL="0" marR="0" algn="l">
                        <a:lnSpc>
                          <a:spcPct val="107000"/>
                        </a:lnSpc>
                        <a:spcBef>
                          <a:spcPts val="0"/>
                        </a:spcBef>
                        <a:spcAft>
                          <a:spcPts val="0"/>
                        </a:spcAft>
                      </a:pPr>
                      <a:r>
                        <a:rPr lang="en-US" sz="1200" dirty="0" err="1">
                          <a:effectLst/>
                        </a:rPr>
                        <a:t>JobInvolvement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dirty="0">
                          <a:effectLst/>
                        </a:rPr>
                        <a:t>1470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dirty="0">
                          <a:effectLst/>
                        </a:rPr>
                        <a:t>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extLst>
                  <a:ext uri="{0D108BD9-81ED-4DB2-BD59-A6C34878D82A}">
                    <a16:rowId xmlns:a16="http://schemas.microsoft.com/office/drawing/2014/main" val="2409178147"/>
                  </a:ext>
                </a:extLst>
              </a:tr>
              <a:tr h="198290">
                <a:tc>
                  <a:txBody>
                    <a:bodyPr/>
                    <a:lstStyle/>
                    <a:p>
                      <a:pPr marL="0" marR="0" algn="l">
                        <a:lnSpc>
                          <a:spcPct val="107000"/>
                        </a:lnSpc>
                        <a:spcBef>
                          <a:spcPts val="0"/>
                        </a:spcBef>
                        <a:spcAft>
                          <a:spcPts val="0"/>
                        </a:spcAft>
                      </a:pPr>
                      <a:r>
                        <a:rPr lang="en-US" sz="1200" dirty="0" err="1">
                          <a:effectLst/>
                        </a:rPr>
                        <a:t>JobLevel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a:effectLst/>
                        </a:rPr>
                        <a:t>1470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dirty="0">
                          <a:effectLst/>
                        </a:rPr>
                        <a:t>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extLst>
                  <a:ext uri="{0D108BD9-81ED-4DB2-BD59-A6C34878D82A}">
                    <a16:rowId xmlns:a16="http://schemas.microsoft.com/office/drawing/2014/main" val="3812087651"/>
                  </a:ext>
                </a:extLst>
              </a:tr>
              <a:tr h="198290">
                <a:tc>
                  <a:txBody>
                    <a:bodyPr/>
                    <a:lstStyle/>
                    <a:p>
                      <a:pPr marL="0" marR="0" algn="l">
                        <a:lnSpc>
                          <a:spcPct val="107000"/>
                        </a:lnSpc>
                        <a:spcBef>
                          <a:spcPts val="0"/>
                        </a:spcBef>
                        <a:spcAft>
                          <a:spcPts val="0"/>
                        </a:spcAft>
                      </a:pPr>
                      <a:r>
                        <a:rPr lang="en-US" sz="1200" dirty="0" err="1">
                          <a:effectLst/>
                        </a:rPr>
                        <a:t>JobSatisfaction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a:effectLst/>
                        </a:rPr>
                        <a:t>1470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dirty="0">
                          <a:effectLst/>
                        </a:rPr>
                        <a:t>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extLst>
                  <a:ext uri="{0D108BD9-81ED-4DB2-BD59-A6C34878D82A}">
                    <a16:rowId xmlns:a16="http://schemas.microsoft.com/office/drawing/2014/main" val="1447365910"/>
                  </a:ext>
                </a:extLst>
              </a:tr>
              <a:tr h="198290">
                <a:tc>
                  <a:txBody>
                    <a:bodyPr/>
                    <a:lstStyle/>
                    <a:p>
                      <a:pPr marL="0" marR="0" algn="l">
                        <a:lnSpc>
                          <a:spcPct val="107000"/>
                        </a:lnSpc>
                        <a:spcBef>
                          <a:spcPts val="0"/>
                        </a:spcBef>
                        <a:spcAft>
                          <a:spcPts val="0"/>
                        </a:spcAft>
                      </a:pPr>
                      <a:r>
                        <a:rPr lang="en-US" sz="1200" dirty="0" err="1">
                          <a:effectLst/>
                        </a:rPr>
                        <a:t>MonthlyIncome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a:effectLst/>
                        </a:rPr>
                        <a:t>1445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dirty="0">
                          <a:effectLst/>
                        </a:rPr>
                        <a:t>25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0.51</a:t>
                      </a:r>
                    </a:p>
                  </a:txBody>
                  <a:tcPr marL="57363" marR="57363" marT="0" marB="0" anchor="b"/>
                </a:tc>
                <a:extLst>
                  <a:ext uri="{0D108BD9-81ED-4DB2-BD59-A6C34878D82A}">
                    <a16:rowId xmlns:a16="http://schemas.microsoft.com/office/drawing/2014/main" val="1895478128"/>
                  </a:ext>
                </a:extLst>
              </a:tr>
              <a:tr h="198290">
                <a:tc>
                  <a:txBody>
                    <a:bodyPr/>
                    <a:lstStyle/>
                    <a:p>
                      <a:pPr marL="0" marR="0" algn="l">
                        <a:lnSpc>
                          <a:spcPct val="107000"/>
                        </a:lnSpc>
                        <a:spcBef>
                          <a:spcPts val="0"/>
                        </a:spcBef>
                        <a:spcAft>
                          <a:spcPts val="0"/>
                        </a:spcAft>
                      </a:pPr>
                      <a:r>
                        <a:rPr lang="en-US" sz="1200" dirty="0" err="1">
                          <a:effectLst/>
                        </a:rPr>
                        <a:t>NumCompaniesWorked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a:effectLst/>
                        </a:rPr>
                        <a:t>1470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dirty="0">
                          <a:effectLst/>
                        </a:rPr>
                        <a:t>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extLst>
                  <a:ext uri="{0D108BD9-81ED-4DB2-BD59-A6C34878D82A}">
                    <a16:rowId xmlns:a16="http://schemas.microsoft.com/office/drawing/2014/main" val="768678817"/>
                  </a:ext>
                </a:extLst>
              </a:tr>
              <a:tr h="198290">
                <a:tc>
                  <a:txBody>
                    <a:bodyPr/>
                    <a:lstStyle/>
                    <a:p>
                      <a:pPr marL="0" marR="0" algn="l">
                        <a:lnSpc>
                          <a:spcPct val="107000"/>
                        </a:lnSpc>
                        <a:spcBef>
                          <a:spcPts val="0"/>
                        </a:spcBef>
                        <a:spcAft>
                          <a:spcPts val="0"/>
                        </a:spcAft>
                      </a:pPr>
                      <a:r>
                        <a:rPr lang="en-US" sz="1200">
                          <a:effectLst/>
                        </a:rPr>
                        <a:t>PercentSalaryHike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a:effectLst/>
                        </a:rPr>
                        <a:t>1470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dirty="0">
                          <a:effectLst/>
                        </a:rPr>
                        <a:t>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extLst>
                  <a:ext uri="{0D108BD9-81ED-4DB2-BD59-A6C34878D82A}">
                    <a16:rowId xmlns:a16="http://schemas.microsoft.com/office/drawing/2014/main" val="2555090073"/>
                  </a:ext>
                </a:extLst>
              </a:tr>
              <a:tr h="198290">
                <a:tc>
                  <a:txBody>
                    <a:bodyPr/>
                    <a:lstStyle/>
                    <a:p>
                      <a:pPr marL="0" marR="0" algn="l">
                        <a:lnSpc>
                          <a:spcPct val="107000"/>
                        </a:lnSpc>
                        <a:spcBef>
                          <a:spcPts val="0"/>
                        </a:spcBef>
                        <a:spcAft>
                          <a:spcPts val="0"/>
                        </a:spcAft>
                      </a:pPr>
                      <a:r>
                        <a:rPr lang="en-US" sz="1200" dirty="0" err="1">
                          <a:effectLst/>
                        </a:rPr>
                        <a:t>PerformanceRating</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a:effectLst/>
                        </a:rPr>
                        <a:t>1470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dirty="0">
                          <a:effectLst/>
                        </a:rPr>
                        <a:t>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extLst>
                  <a:ext uri="{0D108BD9-81ED-4DB2-BD59-A6C34878D82A}">
                    <a16:rowId xmlns:a16="http://schemas.microsoft.com/office/drawing/2014/main" val="2168641480"/>
                  </a:ext>
                </a:extLst>
              </a:tr>
              <a:tr h="198290">
                <a:tc>
                  <a:txBody>
                    <a:bodyPr/>
                    <a:lstStyle/>
                    <a:p>
                      <a:pPr marL="0" marR="0" algn="l">
                        <a:lnSpc>
                          <a:spcPct val="107000"/>
                        </a:lnSpc>
                        <a:spcBef>
                          <a:spcPts val="0"/>
                        </a:spcBef>
                        <a:spcAft>
                          <a:spcPts val="0"/>
                        </a:spcAft>
                      </a:pPr>
                      <a:r>
                        <a:rPr lang="en-US" sz="1200" dirty="0" err="1">
                          <a:effectLst/>
                        </a:rPr>
                        <a:t>RelationshipSatisfaction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a:effectLst/>
                        </a:rPr>
                        <a:t>1470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dirty="0">
                          <a:effectLst/>
                        </a:rPr>
                        <a:t>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extLst>
                  <a:ext uri="{0D108BD9-81ED-4DB2-BD59-A6C34878D82A}">
                    <a16:rowId xmlns:a16="http://schemas.microsoft.com/office/drawing/2014/main" val="1025483699"/>
                  </a:ext>
                </a:extLst>
              </a:tr>
              <a:tr h="198290">
                <a:tc>
                  <a:txBody>
                    <a:bodyPr/>
                    <a:lstStyle/>
                    <a:p>
                      <a:pPr marL="0" marR="0" algn="l">
                        <a:lnSpc>
                          <a:spcPct val="107000"/>
                        </a:lnSpc>
                        <a:spcBef>
                          <a:spcPts val="0"/>
                        </a:spcBef>
                        <a:spcAft>
                          <a:spcPts val="0"/>
                        </a:spcAft>
                      </a:pPr>
                      <a:r>
                        <a:rPr lang="en-US" sz="1200" dirty="0" err="1">
                          <a:effectLst/>
                        </a:rPr>
                        <a:t>StockOptionLevel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a:effectLst/>
                        </a:rPr>
                        <a:t>1470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dirty="0">
                          <a:effectLst/>
                        </a:rPr>
                        <a:t>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extLst>
                  <a:ext uri="{0D108BD9-81ED-4DB2-BD59-A6C34878D82A}">
                    <a16:rowId xmlns:a16="http://schemas.microsoft.com/office/drawing/2014/main" val="3588507143"/>
                  </a:ext>
                </a:extLst>
              </a:tr>
              <a:tr h="198290">
                <a:tc>
                  <a:txBody>
                    <a:bodyPr/>
                    <a:lstStyle/>
                    <a:p>
                      <a:pPr marL="0" marR="0" algn="l">
                        <a:lnSpc>
                          <a:spcPct val="107000"/>
                        </a:lnSpc>
                        <a:spcBef>
                          <a:spcPts val="0"/>
                        </a:spcBef>
                        <a:spcAft>
                          <a:spcPts val="0"/>
                        </a:spcAft>
                      </a:pPr>
                      <a:r>
                        <a:rPr lang="en-US" sz="1200" dirty="0" err="1">
                          <a:effectLst/>
                        </a:rPr>
                        <a:t>TotalWorkingYears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dirty="0">
                          <a:effectLst/>
                        </a:rPr>
                        <a:t>1470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dirty="0">
                          <a:effectLst/>
                        </a:rPr>
                        <a:t>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extLst>
                  <a:ext uri="{0D108BD9-81ED-4DB2-BD59-A6C34878D82A}">
                    <a16:rowId xmlns:a16="http://schemas.microsoft.com/office/drawing/2014/main" val="205576212"/>
                  </a:ext>
                </a:extLst>
              </a:tr>
              <a:tr h="198290">
                <a:tc>
                  <a:txBody>
                    <a:bodyPr/>
                    <a:lstStyle/>
                    <a:p>
                      <a:pPr marL="0" marR="0" algn="l">
                        <a:lnSpc>
                          <a:spcPct val="107000"/>
                        </a:lnSpc>
                        <a:spcBef>
                          <a:spcPts val="0"/>
                        </a:spcBef>
                        <a:spcAft>
                          <a:spcPts val="0"/>
                        </a:spcAft>
                      </a:pPr>
                      <a:r>
                        <a:rPr lang="en-US" sz="1200" dirty="0" err="1">
                          <a:effectLst/>
                        </a:rPr>
                        <a:t>TrainingTimesLastYear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a:effectLst/>
                        </a:rPr>
                        <a:t>1470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dirty="0">
                          <a:effectLst/>
                        </a:rPr>
                        <a:t>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extLst>
                  <a:ext uri="{0D108BD9-81ED-4DB2-BD59-A6C34878D82A}">
                    <a16:rowId xmlns:a16="http://schemas.microsoft.com/office/drawing/2014/main" val="870111759"/>
                  </a:ext>
                </a:extLst>
              </a:tr>
              <a:tr h="198290">
                <a:tc>
                  <a:txBody>
                    <a:bodyPr/>
                    <a:lstStyle/>
                    <a:p>
                      <a:pPr marL="0" marR="0" algn="l">
                        <a:lnSpc>
                          <a:spcPct val="107000"/>
                        </a:lnSpc>
                        <a:spcBef>
                          <a:spcPts val="0"/>
                        </a:spcBef>
                        <a:spcAft>
                          <a:spcPts val="0"/>
                        </a:spcAft>
                      </a:pPr>
                      <a:r>
                        <a:rPr lang="en-US" sz="1200" dirty="0" err="1">
                          <a:effectLst/>
                        </a:rPr>
                        <a:t>WorkLifeBalance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a:effectLst/>
                        </a:rPr>
                        <a:t>1470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dirty="0">
                          <a:effectLst/>
                        </a:rPr>
                        <a:t>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extLst>
                  <a:ext uri="{0D108BD9-81ED-4DB2-BD59-A6C34878D82A}">
                    <a16:rowId xmlns:a16="http://schemas.microsoft.com/office/drawing/2014/main" val="4149811129"/>
                  </a:ext>
                </a:extLst>
              </a:tr>
              <a:tr h="198290">
                <a:tc>
                  <a:txBody>
                    <a:bodyPr/>
                    <a:lstStyle/>
                    <a:p>
                      <a:pPr marL="0" marR="0" algn="l">
                        <a:lnSpc>
                          <a:spcPct val="107000"/>
                        </a:lnSpc>
                        <a:spcBef>
                          <a:spcPts val="0"/>
                        </a:spcBef>
                        <a:spcAft>
                          <a:spcPts val="0"/>
                        </a:spcAft>
                      </a:pPr>
                      <a:r>
                        <a:rPr lang="en-US" sz="1200" dirty="0" err="1">
                          <a:effectLst/>
                        </a:rPr>
                        <a:t>YearsInCurrentRole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a:effectLst/>
                        </a:rPr>
                        <a:t>1470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dirty="0">
                          <a:effectLst/>
                        </a:rPr>
                        <a:t>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extLst>
                  <a:ext uri="{0D108BD9-81ED-4DB2-BD59-A6C34878D82A}">
                    <a16:rowId xmlns:a16="http://schemas.microsoft.com/office/drawing/2014/main" val="3856419678"/>
                  </a:ext>
                </a:extLst>
              </a:tr>
              <a:tr h="223258">
                <a:tc>
                  <a:txBody>
                    <a:bodyPr/>
                    <a:lstStyle/>
                    <a:p>
                      <a:pPr marL="0" marR="0" algn="l">
                        <a:lnSpc>
                          <a:spcPct val="107000"/>
                        </a:lnSpc>
                        <a:spcBef>
                          <a:spcPts val="0"/>
                        </a:spcBef>
                        <a:spcAft>
                          <a:spcPts val="0"/>
                        </a:spcAft>
                      </a:pPr>
                      <a:r>
                        <a:rPr lang="en-US" sz="1200" dirty="0" err="1">
                          <a:effectLst/>
                        </a:rPr>
                        <a:t>YearsSinceLastPromotion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a:effectLst/>
                        </a:rPr>
                        <a:t>1470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dirty="0">
                          <a:effectLst/>
                        </a:rPr>
                        <a:t>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extLst>
                  <a:ext uri="{0D108BD9-81ED-4DB2-BD59-A6C34878D82A}">
                    <a16:rowId xmlns:a16="http://schemas.microsoft.com/office/drawing/2014/main" val="1439366581"/>
                  </a:ext>
                </a:extLst>
              </a:tr>
              <a:tr h="198290">
                <a:tc>
                  <a:txBody>
                    <a:bodyPr/>
                    <a:lstStyle/>
                    <a:p>
                      <a:pPr marL="0" marR="0" algn="l">
                        <a:lnSpc>
                          <a:spcPct val="107000"/>
                        </a:lnSpc>
                        <a:spcBef>
                          <a:spcPts val="0"/>
                        </a:spcBef>
                        <a:spcAft>
                          <a:spcPts val="0"/>
                        </a:spcAft>
                      </a:pPr>
                      <a:r>
                        <a:rPr lang="en-US" sz="1200">
                          <a:effectLst/>
                        </a:rPr>
                        <a:t>YearsWithCurrManager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a:effectLst/>
                        </a:rPr>
                        <a:t>1470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dirty="0">
                          <a:effectLst/>
                        </a:rPr>
                        <a:t>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extLst>
                  <a:ext uri="{0D108BD9-81ED-4DB2-BD59-A6C34878D82A}">
                    <a16:rowId xmlns:a16="http://schemas.microsoft.com/office/drawing/2014/main" val="1171948574"/>
                  </a:ext>
                </a:extLst>
              </a:tr>
              <a:tr h="198290">
                <a:tc>
                  <a:txBody>
                    <a:bodyPr/>
                    <a:lstStyle/>
                    <a:p>
                      <a:pPr marL="0" marR="0" algn="l">
                        <a:lnSpc>
                          <a:spcPct val="107000"/>
                        </a:lnSpc>
                        <a:spcBef>
                          <a:spcPts val="0"/>
                        </a:spcBef>
                        <a:spcAft>
                          <a:spcPts val="0"/>
                        </a:spcAft>
                      </a:pPr>
                      <a:r>
                        <a:rPr lang="en-US" sz="1200" dirty="0" err="1">
                          <a:effectLst/>
                        </a:rPr>
                        <a:t>birth_dt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a:effectLst/>
                        </a:rPr>
                        <a:t>1395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dirty="0">
                          <a:effectLst/>
                        </a:rPr>
                        <a:t>75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1.54</a:t>
                      </a:r>
                    </a:p>
                  </a:txBody>
                  <a:tcPr marL="57363" marR="57363" marT="0" marB="0" anchor="b"/>
                </a:tc>
                <a:extLst>
                  <a:ext uri="{0D108BD9-81ED-4DB2-BD59-A6C34878D82A}">
                    <a16:rowId xmlns:a16="http://schemas.microsoft.com/office/drawing/2014/main" val="372565012"/>
                  </a:ext>
                </a:extLst>
              </a:tr>
              <a:tr h="198290">
                <a:tc>
                  <a:txBody>
                    <a:bodyPr/>
                    <a:lstStyle/>
                    <a:p>
                      <a:pPr marL="0" marR="0" algn="l">
                        <a:lnSpc>
                          <a:spcPct val="107000"/>
                        </a:lnSpc>
                        <a:spcBef>
                          <a:spcPts val="0"/>
                        </a:spcBef>
                        <a:spcAft>
                          <a:spcPts val="0"/>
                        </a:spcAft>
                      </a:pPr>
                      <a:r>
                        <a:rPr lang="en-US" sz="1200" dirty="0" err="1">
                          <a:effectLst/>
                        </a:rPr>
                        <a:t>depart_dt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a:effectLst/>
                        </a:rPr>
                        <a:t>237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dirty="0">
                          <a:effectLst/>
                        </a:rPr>
                        <a:t>1233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25.33</a:t>
                      </a:r>
                    </a:p>
                  </a:txBody>
                  <a:tcPr marL="57363" marR="57363" marT="0" marB="0" anchor="b"/>
                </a:tc>
                <a:extLst>
                  <a:ext uri="{0D108BD9-81ED-4DB2-BD59-A6C34878D82A}">
                    <a16:rowId xmlns:a16="http://schemas.microsoft.com/office/drawing/2014/main" val="2074308441"/>
                  </a:ext>
                </a:extLst>
              </a:tr>
              <a:tr h="198290">
                <a:tc>
                  <a:txBody>
                    <a:bodyPr/>
                    <a:lstStyle/>
                    <a:p>
                      <a:pPr marL="0" marR="0" algn="l">
                        <a:lnSpc>
                          <a:spcPct val="107000"/>
                        </a:lnSpc>
                        <a:spcBef>
                          <a:spcPts val="0"/>
                        </a:spcBef>
                        <a:spcAft>
                          <a:spcPts val="0"/>
                        </a:spcAft>
                      </a:pPr>
                      <a:r>
                        <a:rPr lang="en-US" sz="1200">
                          <a:effectLst/>
                        </a:rPr>
                        <a:t>employ_1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a:effectLst/>
                        </a:rPr>
                        <a:t>1470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dirty="0">
                          <a:effectLst/>
                        </a:rPr>
                        <a:t>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extLst>
                  <a:ext uri="{0D108BD9-81ED-4DB2-BD59-A6C34878D82A}">
                    <a16:rowId xmlns:a16="http://schemas.microsoft.com/office/drawing/2014/main" val="1510841547"/>
                  </a:ext>
                </a:extLst>
              </a:tr>
              <a:tr h="198290">
                <a:tc>
                  <a:txBody>
                    <a:bodyPr/>
                    <a:lstStyle/>
                    <a:p>
                      <a:pPr marL="0" marR="0" algn="l">
                        <a:lnSpc>
                          <a:spcPct val="107000"/>
                        </a:lnSpc>
                        <a:spcBef>
                          <a:spcPts val="0"/>
                        </a:spcBef>
                        <a:spcAft>
                          <a:spcPts val="0"/>
                        </a:spcAft>
                      </a:pPr>
                      <a:r>
                        <a:rPr lang="en-US" sz="1200">
                          <a:effectLst/>
                        </a:rPr>
                        <a:t>employee_attr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a:effectLst/>
                        </a:rPr>
                        <a:t>1470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dirty="0">
                          <a:effectLst/>
                        </a:rPr>
                        <a:t>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extLst>
                  <a:ext uri="{0D108BD9-81ED-4DB2-BD59-A6C34878D82A}">
                    <a16:rowId xmlns:a16="http://schemas.microsoft.com/office/drawing/2014/main" val="3898611625"/>
                  </a:ext>
                </a:extLst>
              </a:tr>
              <a:tr h="198290">
                <a:tc>
                  <a:txBody>
                    <a:bodyPr/>
                    <a:lstStyle/>
                    <a:p>
                      <a:pPr marL="0" marR="0" algn="l">
                        <a:lnSpc>
                          <a:spcPct val="107000"/>
                        </a:lnSpc>
                        <a:spcBef>
                          <a:spcPts val="0"/>
                        </a:spcBef>
                        <a:spcAft>
                          <a:spcPts val="0"/>
                        </a:spcAft>
                      </a:pPr>
                      <a:r>
                        <a:rPr lang="en-US" sz="1200" dirty="0" err="1">
                          <a:effectLst/>
                        </a:rPr>
                        <a:t>employee_no</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a:effectLst/>
                        </a:rPr>
                        <a:t>1470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dirty="0">
                          <a:effectLst/>
                        </a:rPr>
                        <a:t>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extLst>
                  <a:ext uri="{0D108BD9-81ED-4DB2-BD59-A6C34878D82A}">
                    <a16:rowId xmlns:a16="http://schemas.microsoft.com/office/drawing/2014/main" val="4169659002"/>
                  </a:ext>
                </a:extLst>
              </a:tr>
              <a:tr h="198290">
                <a:tc>
                  <a:txBody>
                    <a:bodyPr/>
                    <a:lstStyle/>
                    <a:p>
                      <a:pPr marL="0" marR="0" algn="l">
                        <a:lnSpc>
                          <a:spcPct val="107000"/>
                        </a:lnSpc>
                        <a:spcBef>
                          <a:spcPts val="0"/>
                        </a:spcBef>
                        <a:spcAft>
                          <a:spcPts val="0"/>
                        </a:spcAft>
                      </a:pPr>
                      <a:r>
                        <a:rPr lang="en-US" sz="1200" dirty="0" err="1">
                          <a:effectLst/>
                        </a:rPr>
                        <a:t>fico_scr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a:effectLst/>
                        </a:rPr>
                        <a:t>1470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dirty="0">
                          <a:effectLst/>
                        </a:rPr>
                        <a:t>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extLst>
                  <a:ext uri="{0D108BD9-81ED-4DB2-BD59-A6C34878D82A}">
                    <a16:rowId xmlns:a16="http://schemas.microsoft.com/office/drawing/2014/main" val="1366444501"/>
                  </a:ext>
                </a:extLst>
              </a:tr>
              <a:tr h="198290">
                <a:tc>
                  <a:txBody>
                    <a:bodyPr/>
                    <a:lstStyle/>
                    <a:p>
                      <a:pPr marL="0" marR="0" algn="l">
                        <a:lnSpc>
                          <a:spcPct val="107000"/>
                        </a:lnSpc>
                        <a:spcBef>
                          <a:spcPts val="0"/>
                        </a:spcBef>
                        <a:spcAft>
                          <a:spcPts val="0"/>
                        </a:spcAft>
                      </a:pPr>
                      <a:r>
                        <a:rPr lang="en-US" sz="1200" dirty="0" err="1">
                          <a:effectLst/>
                        </a:rPr>
                        <a:t>hire_dt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a:effectLst/>
                        </a:rPr>
                        <a:t>1470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dirty="0">
                          <a:effectLst/>
                        </a:rPr>
                        <a:t>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extLst>
                  <a:ext uri="{0D108BD9-81ED-4DB2-BD59-A6C34878D82A}">
                    <a16:rowId xmlns:a16="http://schemas.microsoft.com/office/drawing/2014/main" val="3803633597"/>
                  </a:ext>
                </a:extLst>
              </a:tr>
              <a:tr h="198290">
                <a:tc>
                  <a:txBody>
                    <a:bodyPr/>
                    <a:lstStyle/>
                    <a:p>
                      <a:pPr marL="0" marR="0" algn="l">
                        <a:lnSpc>
                          <a:spcPct val="107000"/>
                        </a:lnSpc>
                        <a:spcBef>
                          <a:spcPts val="0"/>
                        </a:spcBef>
                        <a:spcAft>
                          <a:spcPts val="0"/>
                        </a:spcAft>
                      </a:pPr>
                      <a:r>
                        <a:rPr lang="en-US" sz="1200" dirty="0" err="1">
                          <a:effectLst/>
                        </a:rPr>
                        <a:t>took_survey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dirty="0">
                          <a:effectLst/>
                        </a:rPr>
                        <a:t>1470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r>
                        <a:rPr lang="en-US" sz="1200" dirty="0">
                          <a:effectLst/>
                        </a:rPr>
                        <a:t>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tc>
                  <a:txBody>
                    <a:bodyPr/>
                    <a:lstStyle/>
                    <a:p>
                      <a:pPr marL="0" marR="0" algn="ctr">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nchor="b"/>
                </a:tc>
                <a:extLst>
                  <a:ext uri="{0D108BD9-81ED-4DB2-BD59-A6C34878D82A}">
                    <a16:rowId xmlns:a16="http://schemas.microsoft.com/office/drawing/2014/main" val="4095649926"/>
                  </a:ext>
                </a:extLst>
              </a:tr>
            </a:tbl>
          </a:graphicData>
        </a:graphic>
      </p:graphicFrame>
      <p:sp>
        <p:nvSpPr>
          <p:cNvPr id="12" name="Rectangle 6">
            <a:extLst>
              <a:ext uri="{FF2B5EF4-FFF2-40B4-BE49-F238E27FC236}">
                <a16:creationId xmlns:a16="http://schemas.microsoft.com/office/drawing/2014/main" id="{0C87D8DF-5771-4BF6-A2D9-C74846D3C3D5}"/>
              </a:ext>
            </a:extLst>
          </p:cNvPr>
          <p:cNvSpPr>
            <a:spLocks noChangeArrowheads="1"/>
          </p:cNvSpPr>
          <p:nvPr/>
        </p:nvSpPr>
        <p:spPr bwMode="auto">
          <a:xfrm>
            <a:off x="4633913" y="1825625"/>
            <a:ext cx="609874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454442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4A51-F94F-4355-81C6-B377F334997C}"/>
              </a:ext>
            </a:extLst>
          </p:cNvPr>
          <p:cNvSpPr>
            <a:spLocks noGrp="1"/>
          </p:cNvSpPr>
          <p:nvPr>
            <p:ph type="ctrTitle"/>
          </p:nvPr>
        </p:nvSpPr>
        <p:spPr>
          <a:xfrm>
            <a:off x="1524000" y="139338"/>
            <a:ext cx="9144000" cy="426719"/>
          </a:xfrm>
        </p:spPr>
        <p:txBody>
          <a:bodyPr>
            <a:normAutofit fontScale="90000"/>
          </a:bodyPr>
          <a:lstStyle/>
          <a:p>
            <a:r>
              <a:rPr lang="en-US" sz="3600" dirty="0"/>
              <a:t>Missing Values</a:t>
            </a:r>
          </a:p>
        </p:txBody>
      </p:sp>
      <p:sp>
        <p:nvSpPr>
          <p:cNvPr id="3" name="Subtitle 2">
            <a:extLst>
              <a:ext uri="{FF2B5EF4-FFF2-40B4-BE49-F238E27FC236}">
                <a16:creationId xmlns:a16="http://schemas.microsoft.com/office/drawing/2014/main" id="{BFC91AA8-125A-4E52-AE09-B094FE0BA6C8}"/>
              </a:ext>
            </a:extLst>
          </p:cNvPr>
          <p:cNvSpPr>
            <a:spLocks noGrp="1"/>
          </p:cNvSpPr>
          <p:nvPr>
            <p:ph type="subTitle" idx="1"/>
          </p:nvPr>
        </p:nvSpPr>
        <p:spPr>
          <a:xfrm>
            <a:off x="209005" y="566057"/>
            <a:ext cx="11808824" cy="6148252"/>
          </a:xfrm>
        </p:spPr>
        <p:txBody>
          <a:bodyPr>
            <a:normAutofit/>
          </a:bodyPr>
          <a:lstStyle/>
          <a:p>
            <a:pPr marL="285750" indent="-285750" algn="l">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 the data set we have missing values for DEPART_DT, BIRTH_DT, DAILYRATE, MONTHLYINCOME,  and BIRTH_STATE. MARITALSTATUS.</a:t>
            </a:r>
          </a:p>
          <a:p>
            <a:pPr algn="l"/>
            <a:endParaRPr lang="en-US" sz="14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BIRTH_DT – In slide10 table, BIRTH_DT has missing number is 75 &amp; missing values (1.54%) and, there is no evidence to find why it is missing, hence missing indicator is used. The sum of the missing indicator is same as NMISS in the table.</a:t>
            </a:r>
          </a:p>
          <a:p>
            <a:pPr algn="l"/>
            <a:endParaRPr lang="en-US" sz="1400" dirty="0">
              <a:latin typeface="Times New Roman" panose="02020603050405020304" pitchFamily="18" charset="0"/>
              <a:cs typeface="Times New Roman" panose="02020603050405020304" pitchFamily="18" charset="0"/>
            </a:endParaRPr>
          </a:p>
          <a:p>
            <a:pPr algn="l"/>
            <a:endParaRPr lang="en-US" sz="1400" dirty="0">
              <a:latin typeface="Times New Roman" panose="02020603050405020304" pitchFamily="18" charset="0"/>
              <a:cs typeface="Times New Roman" panose="02020603050405020304" pitchFamily="18" charset="0"/>
            </a:endParaRPr>
          </a:p>
          <a:p>
            <a:pPr algn="l"/>
            <a:endParaRPr lang="en-US" sz="1400" dirty="0">
              <a:latin typeface="Times New Roman" panose="02020603050405020304" pitchFamily="18" charset="0"/>
              <a:cs typeface="Times New Roman" panose="02020603050405020304" pitchFamily="18" charset="0"/>
            </a:endParaRPr>
          </a:p>
          <a:p>
            <a:pPr algn="l"/>
            <a:endParaRPr lang="en-US" sz="1400" dirty="0">
              <a:latin typeface="Times New Roman" panose="02020603050405020304" pitchFamily="18" charset="0"/>
              <a:cs typeface="Times New Roman" panose="02020603050405020304" pitchFamily="18" charset="0"/>
            </a:endParaRPr>
          </a:p>
          <a:p>
            <a:pPr algn="l"/>
            <a:endParaRPr lang="en-US" sz="14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DEPART_DT  –   In slide10 table, DEPART_DT has missing numbers 1233&amp; missing values (25.33%) and, there is no evidence to find why it is missing, hence a missing indicator is used. </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Solving the issue of missing values using: -</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1. Segmentation Imputation</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2. Mean/Median Imputation</a:t>
            </a:r>
          </a:p>
          <a:p>
            <a:pPr marL="342900" indent="-342900" algn="just">
              <a:buFont typeface="+mj-lt"/>
              <a:buAutoNum type="arabicPeriod"/>
            </a:pPr>
            <a:r>
              <a:rPr lang="en-US" sz="1400" dirty="0">
                <a:latin typeface="Times New Roman" panose="02020603050405020304" pitchFamily="18" charset="0"/>
                <a:cs typeface="Times New Roman" panose="02020603050405020304" pitchFamily="18" charset="0"/>
              </a:rPr>
              <a:t>Step1: Replace the missing values with the mean/median value of a variable.</a:t>
            </a:r>
          </a:p>
          <a:p>
            <a:pPr marL="342900" indent="-342900" algn="just">
              <a:buFont typeface="+mj-lt"/>
              <a:buAutoNum type="arabicPeriod"/>
            </a:pPr>
            <a:r>
              <a:rPr lang="en-US" sz="1400" dirty="0">
                <a:latin typeface="Times New Roman" panose="02020603050405020304" pitchFamily="18" charset="0"/>
                <a:cs typeface="Times New Roman" panose="02020603050405020304" pitchFamily="18" charset="0"/>
              </a:rPr>
              <a:t> Step2: Changing the magnitude of correlation between imputed and other variables.</a:t>
            </a:r>
          </a:p>
          <a:p>
            <a:pPr marL="342900" indent="-342900" algn="just">
              <a:buFont typeface="+mj-lt"/>
              <a:buAutoNum type="arabicPeriod"/>
            </a:pPr>
            <a:r>
              <a:rPr lang="en-US" sz="1400" dirty="0">
                <a:latin typeface="Times New Roman" panose="02020603050405020304" pitchFamily="18" charset="0"/>
                <a:cs typeface="Times New Roman" panose="02020603050405020304" pitchFamily="18" charset="0"/>
              </a:rPr>
              <a:t> Step3: The variation in the imputed variable is reduces (i.e. variance value).</a:t>
            </a:r>
          </a:p>
          <a:p>
            <a:pPr algn="l"/>
            <a:r>
              <a:rPr lang="en-US" dirty="0">
                <a:latin typeface="Times New Roman" panose="02020603050405020304" pitchFamily="18" charset="0"/>
                <a:cs typeface="Times New Roman" panose="02020603050405020304" pitchFamily="18" charset="0"/>
              </a:rPr>
              <a:t>                                Daily Rate                                                    </a:t>
            </a:r>
            <a:r>
              <a:rPr lang="en-US" sz="2000" dirty="0">
                <a:latin typeface="Times New Roman" panose="02020603050405020304" pitchFamily="18" charset="0"/>
                <a:cs typeface="Times New Roman" panose="02020603050405020304" pitchFamily="18" charset="0"/>
              </a:rPr>
              <a:t>MONTHLYINCOME</a:t>
            </a:r>
          </a:p>
          <a:p>
            <a:pPr algn="l"/>
            <a:endParaRPr lang="en-US" dirty="0">
              <a:latin typeface="Times New Roman" panose="02020603050405020304" pitchFamily="18" charset="0"/>
              <a:cs typeface="Times New Roman" panose="02020603050405020304" pitchFamily="18" charset="0"/>
            </a:endParaRPr>
          </a:p>
        </p:txBody>
      </p:sp>
      <p:pic>
        <p:nvPicPr>
          <p:cNvPr id="6146" name="Picture 2" descr="https://lh6.googleusercontent.com/oy8xq0U0U4ol-DFoseX_DYXhBBu4h484CVh1hUFU_NAjDwsKxOMxrzDPbrSo4fbx2oOATKxqpRSww0-0fNsBWlm5GT21WhiIUvm4XL0oh5rv7uerB5ic56IflMcehc0hx_rImbik">
            <a:extLst>
              <a:ext uri="{FF2B5EF4-FFF2-40B4-BE49-F238E27FC236}">
                <a16:creationId xmlns:a16="http://schemas.microsoft.com/office/drawing/2014/main" id="{96FB7A8D-FEC8-48BD-83A5-C60520DFEB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3292" y="1706881"/>
            <a:ext cx="1637212" cy="10972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CCD0E53-360E-46D0-894F-EC9C76ADCFEA}"/>
              </a:ext>
            </a:extLst>
          </p:cNvPr>
          <p:cNvPicPr>
            <a:picLocks noChangeAspect="1"/>
          </p:cNvPicPr>
          <p:nvPr/>
        </p:nvPicPr>
        <p:blipFill>
          <a:blip r:embed="rId3"/>
          <a:stretch>
            <a:fillRect/>
          </a:stretch>
        </p:blipFill>
        <p:spPr>
          <a:xfrm>
            <a:off x="757646" y="5369650"/>
            <a:ext cx="4972594" cy="1047750"/>
          </a:xfrm>
          <a:prstGeom prst="rect">
            <a:avLst/>
          </a:prstGeom>
        </p:spPr>
      </p:pic>
      <p:pic>
        <p:nvPicPr>
          <p:cNvPr id="6" name="Picture 5">
            <a:extLst>
              <a:ext uri="{FF2B5EF4-FFF2-40B4-BE49-F238E27FC236}">
                <a16:creationId xmlns:a16="http://schemas.microsoft.com/office/drawing/2014/main" id="{E3DD57AF-5612-446B-AFF4-213016792EFA}"/>
              </a:ext>
            </a:extLst>
          </p:cNvPr>
          <p:cNvPicPr>
            <a:picLocks noChangeAspect="1"/>
          </p:cNvPicPr>
          <p:nvPr/>
        </p:nvPicPr>
        <p:blipFill>
          <a:blip r:embed="rId4"/>
          <a:stretch>
            <a:fillRect/>
          </a:stretch>
        </p:blipFill>
        <p:spPr>
          <a:xfrm>
            <a:off x="6357257" y="5369650"/>
            <a:ext cx="5364480" cy="964476"/>
          </a:xfrm>
          <a:prstGeom prst="rect">
            <a:avLst/>
          </a:prstGeom>
        </p:spPr>
      </p:pic>
    </p:spTree>
    <p:extLst>
      <p:ext uri="{BB962C8B-B14F-4D97-AF65-F5344CB8AC3E}">
        <p14:creationId xmlns:p14="http://schemas.microsoft.com/office/powerpoint/2010/main" val="181165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7771-5421-4F82-860E-674D8D1910DA}"/>
              </a:ext>
            </a:extLst>
          </p:cNvPr>
          <p:cNvSpPr>
            <a:spLocks noGrp="1"/>
          </p:cNvSpPr>
          <p:nvPr>
            <p:ph type="ctrTitle"/>
          </p:nvPr>
        </p:nvSpPr>
        <p:spPr>
          <a:xfrm>
            <a:off x="1524000" y="209007"/>
            <a:ext cx="9144000" cy="557348"/>
          </a:xfrm>
        </p:spPr>
        <p:txBody>
          <a:bodyPr>
            <a:noAutofit/>
          </a:bodyPr>
          <a:lstStyle/>
          <a:p>
            <a:r>
              <a:rPr lang="en-US" sz="3600" dirty="0">
                <a:latin typeface="Times New Roman" panose="02020603050405020304" pitchFamily="18" charset="0"/>
                <a:cs typeface="Times New Roman" panose="02020603050405020304" pitchFamily="18" charset="0"/>
              </a:rPr>
              <a:t>Missing Values</a:t>
            </a:r>
          </a:p>
        </p:txBody>
      </p:sp>
      <p:sp>
        <p:nvSpPr>
          <p:cNvPr id="3" name="Subtitle 2">
            <a:extLst>
              <a:ext uri="{FF2B5EF4-FFF2-40B4-BE49-F238E27FC236}">
                <a16:creationId xmlns:a16="http://schemas.microsoft.com/office/drawing/2014/main" id="{8EEB2EEF-BE8B-414C-9FD6-FD97B95921E9}"/>
              </a:ext>
            </a:extLst>
          </p:cNvPr>
          <p:cNvSpPr>
            <a:spLocks noGrp="1"/>
          </p:cNvSpPr>
          <p:nvPr>
            <p:ph type="subTitle" idx="1"/>
          </p:nvPr>
        </p:nvSpPr>
        <p:spPr>
          <a:xfrm>
            <a:off x="230776" y="766355"/>
            <a:ext cx="11865429" cy="5921828"/>
          </a:xfrm>
        </p:spPr>
        <p:txBody>
          <a:bodyPr/>
          <a:lstStyle/>
          <a:p>
            <a:pPr marL="342900" indent="-342900" algn="l">
              <a:buFont typeface="Arial" panose="020B0604020202020204" pitchFamily="34" charset="0"/>
              <a:buChar char="•"/>
            </a:pPr>
            <a:r>
              <a:rPr lang="en-US" sz="1400" dirty="0"/>
              <a:t>Median Imputation </a:t>
            </a:r>
            <a:r>
              <a:rPr lang="en-US" sz="1400" dirty="0">
                <a:latin typeface="Times New Roman" panose="02020603050405020304" pitchFamily="18" charset="0"/>
                <a:cs typeface="Times New Roman" panose="02020603050405020304" pitchFamily="18" charset="0"/>
              </a:rPr>
              <a:t> – </a:t>
            </a:r>
            <a:r>
              <a:rPr lang="en-US" sz="1400" dirty="0"/>
              <a:t> </a:t>
            </a:r>
          </a:p>
          <a:p>
            <a:pPr algn="l"/>
            <a:r>
              <a:rPr lang="en-US" sz="1400" dirty="0">
                <a:latin typeface="Times New Roman" panose="02020603050405020304" pitchFamily="18" charset="0"/>
                <a:cs typeface="Times New Roman" panose="02020603050405020304" pitchFamily="18" charset="0"/>
              </a:rPr>
              <a:t>DailyRate  –    In slide10 table, DailyRate has missing numbers (25) &amp; missing values (0.51%).  There is no evidence to find why they are missing, hence a missing indicator is used.  After the imputation, there are no more missing numbers. We used PROC STDIZE to impute the median value, but it did not yield much improvement (shown below).  This is the reason why the two findings (before and after) for DailyRate are almost identical (799.00 vs. 799.00). We can see a small change before and after median imputation in the before and after variance (162934 &amp; 160161) respectively.</a:t>
            </a:r>
          </a:p>
          <a:p>
            <a:pPr algn="l"/>
            <a:endParaRPr lang="en-US" sz="1600" dirty="0">
              <a:latin typeface="Times New Roman" panose="02020603050405020304" pitchFamily="18" charset="0"/>
              <a:cs typeface="Times New Roman" panose="02020603050405020304" pitchFamily="18" charset="0"/>
            </a:endParaRPr>
          </a:p>
          <a:p>
            <a:pPr algn="l"/>
            <a:r>
              <a:rPr lang="en-US" dirty="0"/>
              <a:t>                                                                                                                                                  </a:t>
            </a:r>
          </a:p>
          <a:p>
            <a:pPr algn="l"/>
            <a:r>
              <a:rPr lang="en-US" dirty="0"/>
              <a:t>                                                                                                                                                         </a:t>
            </a:r>
            <a:endParaRPr lang="en-US" sz="3600" dirty="0"/>
          </a:p>
          <a:p>
            <a:pPr algn="l"/>
            <a:endParaRPr lang="en-US" dirty="0"/>
          </a:p>
          <a:p>
            <a:pPr algn="l"/>
            <a:endParaRPr lang="en-US" dirty="0"/>
          </a:p>
          <a:p>
            <a:pPr algn="l"/>
            <a:endParaRPr lang="en-US" dirty="0"/>
          </a:p>
          <a:p>
            <a:pPr algn="l"/>
            <a:endParaRPr lang="en-US" dirty="0"/>
          </a:p>
          <a:p>
            <a:pPr algn="l"/>
            <a:endParaRPr lang="en-US" dirty="0"/>
          </a:p>
          <a:p>
            <a:pPr algn="l"/>
            <a:r>
              <a:rPr lang="en-US" dirty="0"/>
              <a:t>                                                                                                                                                           </a:t>
            </a:r>
            <a:endParaRPr lang="en-US" sz="3600" dirty="0"/>
          </a:p>
          <a:p>
            <a:pPr algn="l"/>
            <a:endParaRPr lang="en-US" dirty="0"/>
          </a:p>
        </p:txBody>
      </p:sp>
      <p:pic>
        <p:nvPicPr>
          <p:cNvPr id="4" name="Picture 3">
            <a:extLst>
              <a:ext uri="{FF2B5EF4-FFF2-40B4-BE49-F238E27FC236}">
                <a16:creationId xmlns:a16="http://schemas.microsoft.com/office/drawing/2014/main" id="{AE643378-595B-44F4-B676-D08F5822C04D}"/>
              </a:ext>
            </a:extLst>
          </p:cNvPr>
          <p:cNvPicPr>
            <a:picLocks noChangeAspect="1"/>
          </p:cNvPicPr>
          <p:nvPr/>
        </p:nvPicPr>
        <p:blipFill>
          <a:blip r:embed="rId2"/>
          <a:stretch>
            <a:fillRect/>
          </a:stretch>
        </p:blipFill>
        <p:spPr>
          <a:xfrm>
            <a:off x="230776" y="1968136"/>
            <a:ext cx="3274644" cy="2151018"/>
          </a:xfrm>
          <a:prstGeom prst="rect">
            <a:avLst/>
          </a:prstGeom>
        </p:spPr>
      </p:pic>
      <p:pic>
        <p:nvPicPr>
          <p:cNvPr id="6" name="Picture 5">
            <a:extLst>
              <a:ext uri="{FF2B5EF4-FFF2-40B4-BE49-F238E27FC236}">
                <a16:creationId xmlns:a16="http://schemas.microsoft.com/office/drawing/2014/main" id="{D2A663AA-748E-49B9-BFD5-66872A923E38}"/>
              </a:ext>
            </a:extLst>
          </p:cNvPr>
          <p:cNvPicPr>
            <a:picLocks noChangeAspect="1"/>
          </p:cNvPicPr>
          <p:nvPr/>
        </p:nvPicPr>
        <p:blipFill>
          <a:blip r:embed="rId3"/>
          <a:stretch>
            <a:fillRect/>
          </a:stretch>
        </p:blipFill>
        <p:spPr>
          <a:xfrm>
            <a:off x="6713883" y="1968136"/>
            <a:ext cx="3170345" cy="2151017"/>
          </a:xfrm>
          <a:prstGeom prst="rect">
            <a:avLst/>
          </a:prstGeom>
        </p:spPr>
      </p:pic>
      <p:sp>
        <p:nvSpPr>
          <p:cNvPr id="11" name="Arrow: Left 10">
            <a:extLst>
              <a:ext uri="{FF2B5EF4-FFF2-40B4-BE49-F238E27FC236}">
                <a16:creationId xmlns:a16="http://schemas.microsoft.com/office/drawing/2014/main" id="{AAFE6B3D-92C0-4B6E-A7ED-D3041FE5F85D}"/>
              </a:ext>
            </a:extLst>
          </p:cNvPr>
          <p:cNvSpPr/>
          <p:nvPr/>
        </p:nvSpPr>
        <p:spPr>
          <a:xfrm>
            <a:off x="9984375" y="2799804"/>
            <a:ext cx="500745" cy="487680"/>
          </a:xfrm>
          <a:prstGeom prst="leftArrow">
            <a:avLst/>
          </a:prstGeom>
          <a:solidFill>
            <a:schemeClr val="accent6">
              <a:lumMod val="75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2" name="Arrow: Left 11">
            <a:extLst>
              <a:ext uri="{FF2B5EF4-FFF2-40B4-BE49-F238E27FC236}">
                <a16:creationId xmlns:a16="http://schemas.microsoft.com/office/drawing/2014/main" id="{AA20EF2D-A397-479D-AB06-B8D9FB576AC8}"/>
              </a:ext>
            </a:extLst>
          </p:cNvPr>
          <p:cNvSpPr/>
          <p:nvPr/>
        </p:nvSpPr>
        <p:spPr>
          <a:xfrm>
            <a:off x="9997441" y="5077093"/>
            <a:ext cx="487680" cy="487680"/>
          </a:xfrm>
          <a:prstGeom prst="leftArrow">
            <a:avLst/>
          </a:prstGeom>
          <a:solidFill>
            <a:schemeClr val="accent6">
              <a:lumMod val="75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370D508E-6DA7-4CA0-AF9A-69436203201F}"/>
              </a:ext>
            </a:extLst>
          </p:cNvPr>
          <p:cNvPicPr>
            <a:picLocks noChangeAspect="1"/>
          </p:cNvPicPr>
          <p:nvPr/>
        </p:nvPicPr>
        <p:blipFill>
          <a:blip r:embed="rId4"/>
          <a:stretch>
            <a:fillRect/>
          </a:stretch>
        </p:blipFill>
        <p:spPr>
          <a:xfrm>
            <a:off x="3709850" y="2203269"/>
            <a:ext cx="2890823" cy="1715588"/>
          </a:xfrm>
          <a:prstGeom prst="rect">
            <a:avLst/>
          </a:prstGeom>
        </p:spPr>
      </p:pic>
      <p:pic>
        <p:nvPicPr>
          <p:cNvPr id="14" name="Picture 13">
            <a:extLst>
              <a:ext uri="{FF2B5EF4-FFF2-40B4-BE49-F238E27FC236}">
                <a16:creationId xmlns:a16="http://schemas.microsoft.com/office/drawing/2014/main" id="{21DFE4E4-93CD-44BD-A87B-519524425B4C}"/>
              </a:ext>
            </a:extLst>
          </p:cNvPr>
          <p:cNvPicPr>
            <a:picLocks noChangeAspect="1"/>
          </p:cNvPicPr>
          <p:nvPr/>
        </p:nvPicPr>
        <p:blipFill>
          <a:blip r:embed="rId5"/>
          <a:stretch>
            <a:fillRect/>
          </a:stretch>
        </p:blipFill>
        <p:spPr>
          <a:xfrm>
            <a:off x="197686" y="4294345"/>
            <a:ext cx="3274644" cy="2228375"/>
          </a:xfrm>
          <a:prstGeom prst="rect">
            <a:avLst/>
          </a:prstGeom>
        </p:spPr>
      </p:pic>
      <p:pic>
        <p:nvPicPr>
          <p:cNvPr id="15" name="Picture 14">
            <a:extLst>
              <a:ext uri="{FF2B5EF4-FFF2-40B4-BE49-F238E27FC236}">
                <a16:creationId xmlns:a16="http://schemas.microsoft.com/office/drawing/2014/main" id="{FC023070-F2E7-49C7-8F28-78635DA1A445}"/>
              </a:ext>
            </a:extLst>
          </p:cNvPr>
          <p:cNvPicPr>
            <a:picLocks noChangeAspect="1"/>
          </p:cNvPicPr>
          <p:nvPr/>
        </p:nvPicPr>
        <p:blipFill>
          <a:blip r:embed="rId6"/>
          <a:stretch>
            <a:fillRect/>
          </a:stretch>
        </p:blipFill>
        <p:spPr>
          <a:xfrm>
            <a:off x="3709849" y="4294346"/>
            <a:ext cx="2890823" cy="2158706"/>
          </a:xfrm>
          <a:prstGeom prst="rect">
            <a:avLst/>
          </a:prstGeom>
        </p:spPr>
      </p:pic>
      <p:pic>
        <p:nvPicPr>
          <p:cNvPr id="17" name="Picture 16">
            <a:extLst>
              <a:ext uri="{FF2B5EF4-FFF2-40B4-BE49-F238E27FC236}">
                <a16:creationId xmlns:a16="http://schemas.microsoft.com/office/drawing/2014/main" id="{D2F6EA35-A865-4B1E-BA94-D76415007928}"/>
              </a:ext>
            </a:extLst>
          </p:cNvPr>
          <p:cNvPicPr>
            <a:picLocks noChangeAspect="1"/>
          </p:cNvPicPr>
          <p:nvPr/>
        </p:nvPicPr>
        <p:blipFill>
          <a:blip r:embed="rId7"/>
          <a:stretch>
            <a:fillRect/>
          </a:stretch>
        </p:blipFill>
        <p:spPr>
          <a:xfrm>
            <a:off x="6713883" y="4294345"/>
            <a:ext cx="3170346" cy="2193541"/>
          </a:xfrm>
          <a:prstGeom prst="rect">
            <a:avLst/>
          </a:prstGeom>
        </p:spPr>
      </p:pic>
      <p:sp>
        <p:nvSpPr>
          <p:cNvPr id="19" name="Rectangle 18">
            <a:extLst>
              <a:ext uri="{FF2B5EF4-FFF2-40B4-BE49-F238E27FC236}">
                <a16:creationId xmlns:a16="http://schemas.microsoft.com/office/drawing/2014/main" id="{95C5C460-10F6-4435-96DC-5BA70E85BEF0}"/>
              </a:ext>
            </a:extLst>
          </p:cNvPr>
          <p:cNvSpPr/>
          <p:nvPr/>
        </p:nvSpPr>
        <p:spPr>
          <a:xfrm>
            <a:off x="10688026" y="2799804"/>
            <a:ext cx="1268843" cy="487680"/>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a:t>Before</a:t>
            </a:r>
          </a:p>
        </p:txBody>
      </p:sp>
      <p:sp>
        <p:nvSpPr>
          <p:cNvPr id="21" name="Rectangle 20">
            <a:extLst>
              <a:ext uri="{FF2B5EF4-FFF2-40B4-BE49-F238E27FC236}">
                <a16:creationId xmlns:a16="http://schemas.microsoft.com/office/drawing/2014/main" id="{E2BFE7D0-8F9F-42AD-BDB3-B2E193277FF2}"/>
              </a:ext>
            </a:extLst>
          </p:cNvPr>
          <p:cNvSpPr/>
          <p:nvPr/>
        </p:nvSpPr>
        <p:spPr>
          <a:xfrm>
            <a:off x="10668000" y="5077093"/>
            <a:ext cx="1288869" cy="487680"/>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a:t>After</a:t>
            </a:r>
          </a:p>
        </p:txBody>
      </p:sp>
    </p:spTree>
    <p:extLst>
      <p:ext uri="{BB962C8B-B14F-4D97-AF65-F5344CB8AC3E}">
        <p14:creationId xmlns:p14="http://schemas.microsoft.com/office/powerpoint/2010/main" val="3791312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71F8D-9743-426B-AF72-2D53AFB2D6D9}"/>
              </a:ext>
            </a:extLst>
          </p:cNvPr>
          <p:cNvSpPr>
            <a:spLocks noGrp="1"/>
          </p:cNvSpPr>
          <p:nvPr>
            <p:ph type="title"/>
          </p:nvPr>
        </p:nvSpPr>
        <p:spPr>
          <a:xfrm>
            <a:off x="330926" y="156755"/>
            <a:ext cx="11022874" cy="644434"/>
          </a:xfrm>
        </p:spPr>
        <p:txBody>
          <a:bodyPr>
            <a:normAutofit/>
          </a:bodyPr>
          <a:lstStyle/>
          <a:p>
            <a:pPr algn="ctr"/>
            <a:r>
              <a:rPr lang="en-US" sz="3200" dirty="0"/>
              <a:t>Missing Values</a:t>
            </a:r>
          </a:p>
        </p:txBody>
      </p:sp>
      <p:sp>
        <p:nvSpPr>
          <p:cNvPr id="3" name="Content Placeholder 2">
            <a:extLst>
              <a:ext uri="{FF2B5EF4-FFF2-40B4-BE49-F238E27FC236}">
                <a16:creationId xmlns:a16="http://schemas.microsoft.com/office/drawing/2014/main" id="{28F0283B-9784-4B9E-8800-982A02BE0316}"/>
              </a:ext>
            </a:extLst>
          </p:cNvPr>
          <p:cNvSpPr>
            <a:spLocks noGrp="1"/>
          </p:cNvSpPr>
          <p:nvPr>
            <p:ph idx="1"/>
          </p:nvPr>
        </p:nvSpPr>
        <p:spPr>
          <a:xfrm>
            <a:off x="200297" y="801188"/>
            <a:ext cx="11808823" cy="5965371"/>
          </a:xfrm>
        </p:spPr>
        <p:txBody>
          <a:bodyPr>
            <a:normAutofit/>
          </a:bodyPr>
          <a:lstStyle/>
          <a:p>
            <a:r>
              <a:rPr lang="en-US" sz="1400" dirty="0">
                <a:latin typeface="Times New Roman" panose="02020603050405020304" pitchFamily="18" charset="0"/>
                <a:cs typeface="Times New Roman" panose="02020603050405020304" pitchFamily="18" charset="0"/>
              </a:rPr>
              <a:t>MONTHLYINCOME  –   In slide10 table, MONTHLYINCOME has 25 missing numbers &amp; missing values (0.51%) and, there is no evidence to find why it is missing, hence a missing indicator was used.  After the imputation there are 0 missing numbers. We used PROC STDIZE to impute the median value, but it also does not yield much improvement (shown below).  This is the reason why the two findings (before and after) for monthlyincome are almost identical (4900 vs. 4900). We can see small change in before and after median imputation as the variance changed from 58637517 &amp; 59597039.</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B</a:t>
            </a:r>
          </a:p>
        </p:txBody>
      </p:sp>
      <p:pic>
        <p:nvPicPr>
          <p:cNvPr id="4" name="Content Placeholder 3">
            <a:extLst>
              <a:ext uri="{FF2B5EF4-FFF2-40B4-BE49-F238E27FC236}">
                <a16:creationId xmlns:a16="http://schemas.microsoft.com/office/drawing/2014/main" id="{C3DD0DAD-78BE-4490-93B6-9BFB2CD28EFF}"/>
              </a:ext>
            </a:extLst>
          </p:cNvPr>
          <p:cNvPicPr>
            <a:picLocks noChangeAspect="1"/>
          </p:cNvPicPr>
          <p:nvPr/>
        </p:nvPicPr>
        <p:blipFill>
          <a:blip r:embed="rId2"/>
          <a:stretch>
            <a:fillRect/>
          </a:stretch>
        </p:blipFill>
        <p:spPr>
          <a:xfrm>
            <a:off x="200298" y="1863635"/>
            <a:ext cx="3213614" cy="2185852"/>
          </a:xfrm>
          <a:prstGeom prst="rect">
            <a:avLst/>
          </a:prstGeom>
        </p:spPr>
      </p:pic>
      <p:pic>
        <p:nvPicPr>
          <p:cNvPr id="5" name="Picture 4">
            <a:extLst>
              <a:ext uri="{FF2B5EF4-FFF2-40B4-BE49-F238E27FC236}">
                <a16:creationId xmlns:a16="http://schemas.microsoft.com/office/drawing/2014/main" id="{9F0B8DB3-2CDB-47DD-9F9C-C93A5417BA97}"/>
              </a:ext>
            </a:extLst>
          </p:cNvPr>
          <p:cNvPicPr>
            <a:picLocks noChangeAspect="1"/>
          </p:cNvPicPr>
          <p:nvPr/>
        </p:nvPicPr>
        <p:blipFill>
          <a:blip r:embed="rId3"/>
          <a:stretch>
            <a:fillRect/>
          </a:stretch>
        </p:blipFill>
        <p:spPr>
          <a:xfrm>
            <a:off x="6539984" y="1846217"/>
            <a:ext cx="2865545" cy="2203269"/>
          </a:xfrm>
          <a:prstGeom prst="rect">
            <a:avLst/>
          </a:prstGeom>
        </p:spPr>
      </p:pic>
      <p:pic>
        <p:nvPicPr>
          <p:cNvPr id="6" name="Picture 5">
            <a:extLst>
              <a:ext uri="{FF2B5EF4-FFF2-40B4-BE49-F238E27FC236}">
                <a16:creationId xmlns:a16="http://schemas.microsoft.com/office/drawing/2014/main" id="{0C6833BC-2FE6-4653-B6CF-F681FF3A9381}"/>
              </a:ext>
            </a:extLst>
          </p:cNvPr>
          <p:cNvPicPr>
            <a:picLocks noChangeAspect="1"/>
          </p:cNvPicPr>
          <p:nvPr/>
        </p:nvPicPr>
        <p:blipFill>
          <a:blip r:embed="rId4"/>
          <a:stretch>
            <a:fillRect/>
          </a:stretch>
        </p:blipFill>
        <p:spPr>
          <a:xfrm>
            <a:off x="200297" y="4251721"/>
            <a:ext cx="3213615" cy="2312604"/>
          </a:xfrm>
          <a:prstGeom prst="rect">
            <a:avLst/>
          </a:prstGeom>
        </p:spPr>
      </p:pic>
      <p:pic>
        <p:nvPicPr>
          <p:cNvPr id="7" name="Picture 6">
            <a:extLst>
              <a:ext uri="{FF2B5EF4-FFF2-40B4-BE49-F238E27FC236}">
                <a16:creationId xmlns:a16="http://schemas.microsoft.com/office/drawing/2014/main" id="{FA3BD793-1CB4-490D-8976-138158B57FB8}"/>
              </a:ext>
            </a:extLst>
          </p:cNvPr>
          <p:cNvPicPr>
            <a:picLocks noChangeAspect="1"/>
          </p:cNvPicPr>
          <p:nvPr/>
        </p:nvPicPr>
        <p:blipFill>
          <a:blip r:embed="rId5"/>
          <a:stretch>
            <a:fillRect/>
          </a:stretch>
        </p:blipFill>
        <p:spPr>
          <a:xfrm>
            <a:off x="3552736" y="4341222"/>
            <a:ext cx="2830285" cy="2133601"/>
          </a:xfrm>
          <a:prstGeom prst="rect">
            <a:avLst/>
          </a:prstGeom>
        </p:spPr>
      </p:pic>
      <p:pic>
        <p:nvPicPr>
          <p:cNvPr id="8" name="Picture 7">
            <a:extLst>
              <a:ext uri="{FF2B5EF4-FFF2-40B4-BE49-F238E27FC236}">
                <a16:creationId xmlns:a16="http://schemas.microsoft.com/office/drawing/2014/main" id="{4329828D-1E60-4F16-8166-6122DE4D7470}"/>
              </a:ext>
            </a:extLst>
          </p:cNvPr>
          <p:cNvPicPr>
            <a:picLocks noChangeAspect="1"/>
          </p:cNvPicPr>
          <p:nvPr/>
        </p:nvPicPr>
        <p:blipFill>
          <a:blip r:embed="rId6"/>
          <a:stretch>
            <a:fillRect/>
          </a:stretch>
        </p:blipFill>
        <p:spPr>
          <a:xfrm>
            <a:off x="3552737" y="1894115"/>
            <a:ext cx="2830285" cy="2124891"/>
          </a:xfrm>
          <a:prstGeom prst="rect">
            <a:avLst/>
          </a:prstGeom>
        </p:spPr>
      </p:pic>
      <p:pic>
        <p:nvPicPr>
          <p:cNvPr id="10" name="Picture 9">
            <a:extLst>
              <a:ext uri="{FF2B5EF4-FFF2-40B4-BE49-F238E27FC236}">
                <a16:creationId xmlns:a16="http://schemas.microsoft.com/office/drawing/2014/main" id="{8D992EB7-C476-4237-A935-C109EE5E563E}"/>
              </a:ext>
            </a:extLst>
          </p:cNvPr>
          <p:cNvPicPr>
            <a:picLocks noChangeAspect="1"/>
          </p:cNvPicPr>
          <p:nvPr/>
        </p:nvPicPr>
        <p:blipFill>
          <a:blip r:embed="rId3"/>
          <a:stretch>
            <a:fillRect/>
          </a:stretch>
        </p:blipFill>
        <p:spPr>
          <a:xfrm>
            <a:off x="6539984" y="4251721"/>
            <a:ext cx="2865546" cy="2312604"/>
          </a:xfrm>
          <a:prstGeom prst="rect">
            <a:avLst/>
          </a:prstGeom>
        </p:spPr>
      </p:pic>
      <p:sp>
        <p:nvSpPr>
          <p:cNvPr id="11" name="Arrow: Left 10">
            <a:extLst>
              <a:ext uri="{FF2B5EF4-FFF2-40B4-BE49-F238E27FC236}">
                <a16:creationId xmlns:a16="http://schemas.microsoft.com/office/drawing/2014/main" id="{6E0CE29E-A133-49FE-A81A-75E302E36EA8}"/>
              </a:ext>
            </a:extLst>
          </p:cNvPr>
          <p:cNvSpPr/>
          <p:nvPr/>
        </p:nvSpPr>
        <p:spPr>
          <a:xfrm>
            <a:off x="9596846" y="2717074"/>
            <a:ext cx="661851" cy="435429"/>
          </a:xfrm>
          <a:prstGeom prst="leftArrow">
            <a:avLst/>
          </a:prstGeom>
          <a:solidFill>
            <a:schemeClr val="accent6">
              <a:lumMod val="75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2" name="Arrow: Left 11">
            <a:extLst>
              <a:ext uri="{FF2B5EF4-FFF2-40B4-BE49-F238E27FC236}">
                <a16:creationId xmlns:a16="http://schemas.microsoft.com/office/drawing/2014/main" id="{87A941E3-EDFF-40E8-9002-CC877E678010}"/>
              </a:ext>
            </a:extLst>
          </p:cNvPr>
          <p:cNvSpPr/>
          <p:nvPr/>
        </p:nvSpPr>
        <p:spPr>
          <a:xfrm>
            <a:off x="9622971" y="5146766"/>
            <a:ext cx="661852" cy="478971"/>
          </a:xfrm>
          <a:prstGeom prst="leftArrow">
            <a:avLst/>
          </a:prstGeom>
          <a:solidFill>
            <a:schemeClr val="accent6">
              <a:lumMod val="75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D79C174-9E1A-405F-BD55-2D07FD058033}"/>
              </a:ext>
            </a:extLst>
          </p:cNvPr>
          <p:cNvSpPr/>
          <p:nvPr/>
        </p:nvSpPr>
        <p:spPr>
          <a:xfrm>
            <a:off x="10450014" y="2673531"/>
            <a:ext cx="1358537" cy="522514"/>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a:t>Before</a:t>
            </a:r>
          </a:p>
        </p:txBody>
      </p:sp>
      <p:sp>
        <p:nvSpPr>
          <p:cNvPr id="18" name="Rectangle 17">
            <a:extLst>
              <a:ext uri="{FF2B5EF4-FFF2-40B4-BE49-F238E27FC236}">
                <a16:creationId xmlns:a16="http://schemas.microsoft.com/office/drawing/2014/main" id="{413008F8-E7A4-496D-BE42-57075E7037E5}"/>
              </a:ext>
            </a:extLst>
          </p:cNvPr>
          <p:cNvSpPr/>
          <p:nvPr/>
        </p:nvSpPr>
        <p:spPr>
          <a:xfrm>
            <a:off x="10554789" y="5068388"/>
            <a:ext cx="1341120" cy="557350"/>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dirty="0"/>
              <a:t>After</a:t>
            </a:r>
          </a:p>
        </p:txBody>
      </p:sp>
    </p:spTree>
    <p:extLst>
      <p:ext uri="{BB962C8B-B14F-4D97-AF65-F5344CB8AC3E}">
        <p14:creationId xmlns:p14="http://schemas.microsoft.com/office/powerpoint/2010/main" val="799213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73259-D253-477B-AAF4-E67D380953B8}"/>
              </a:ext>
            </a:extLst>
          </p:cNvPr>
          <p:cNvSpPr>
            <a:spLocks noGrp="1"/>
          </p:cNvSpPr>
          <p:nvPr>
            <p:ph type="title"/>
          </p:nvPr>
        </p:nvSpPr>
        <p:spPr>
          <a:xfrm>
            <a:off x="870857" y="43543"/>
            <a:ext cx="10770326" cy="583474"/>
          </a:xfrm>
        </p:spPr>
        <p:txBody>
          <a:bodyPr>
            <a:normAutofit/>
          </a:bodyPr>
          <a:lstStyle/>
          <a:p>
            <a:pPr algn="ctr"/>
            <a:r>
              <a:rPr lang="en-US" sz="3200" dirty="0">
                <a:latin typeface="Times New Roman" panose="02020603050405020304" pitchFamily="18" charset="0"/>
                <a:cs typeface="Times New Roman" panose="02020603050405020304" pitchFamily="18" charset="0"/>
              </a:rPr>
              <a:t>Missing Values</a:t>
            </a:r>
          </a:p>
        </p:txBody>
      </p:sp>
      <p:sp>
        <p:nvSpPr>
          <p:cNvPr id="13" name="Content Placeholder 12">
            <a:extLst>
              <a:ext uri="{FF2B5EF4-FFF2-40B4-BE49-F238E27FC236}">
                <a16:creationId xmlns:a16="http://schemas.microsoft.com/office/drawing/2014/main" id="{70C41010-C0B3-41E2-AADF-583E80F78135}"/>
              </a:ext>
            </a:extLst>
          </p:cNvPr>
          <p:cNvSpPr>
            <a:spLocks noGrp="1"/>
          </p:cNvSpPr>
          <p:nvPr>
            <p:ph idx="1"/>
          </p:nvPr>
        </p:nvSpPr>
        <p:spPr>
          <a:xfrm>
            <a:off x="261257" y="627017"/>
            <a:ext cx="11739153" cy="6148252"/>
          </a:xfrm>
        </p:spPr>
        <p:txBody>
          <a:bodyPr/>
          <a:lstStyle/>
          <a:p>
            <a:r>
              <a:rPr lang="en-US" sz="1600" dirty="0"/>
              <a:t>Missing values for categorical variables : </a:t>
            </a:r>
          </a:p>
          <a:p>
            <a:pPr marL="0" indent="0">
              <a:buNone/>
            </a:pPr>
            <a:r>
              <a:rPr lang="en-US" sz="1600" dirty="0"/>
              <a:t>• Using PROC FREQ for BIRTH_ STATE we can see that it is missing in 192 cases. </a:t>
            </a:r>
          </a:p>
          <a:p>
            <a:pPr marL="0" indent="0">
              <a:buNone/>
            </a:pPr>
            <a:r>
              <a:rPr lang="en-US" sz="1600" dirty="0"/>
              <a:t>• Using PROC MEANS for MARITALSTATUS we see it is missing in 100 cases.</a:t>
            </a:r>
          </a:p>
          <a:p>
            <a:pPr marL="0" indent="0">
              <a:buNone/>
            </a:pPr>
            <a:r>
              <a:rPr lang="en-US" sz="1600" dirty="0"/>
              <a:t>The easiest way to account for these is to create a categorical variable for the missing cases.  For example, when BIRTH_STATE is missing, call it “OT” for “other.”  For example, we created a new variable called STATE_CAT which has the same values as BIRTH_STATE except for the new value “OT” which, as shown below, and has the same frequency as the missing values for BIRTH_STATE (Shown in the left): </a:t>
            </a:r>
          </a:p>
          <a:p>
            <a:pPr marL="0" indent="0">
              <a:buNone/>
            </a:pPr>
            <a:r>
              <a:rPr lang="en-US" sz="1600" dirty="0"/>
              <a:t>Likewise, we created new variables MARITALSTATUS with the new values </a:t>
            </a:r>
            <a:r>
              <a:rPr lang="en-US" sz="1600" dirty="0" err="1"/>
              <a:t>Marital_other</a:t>
            </a:r>
            <a:r>
              <a:rPr lang="en-US" sz="1600" dirty="0"/>
              <a:t> representing the missing values (Shown in the right): </a:t>
            </a:r>
          </a:p>
          <a:p>
            <a:pPr marL="0" indent="0">
              <a:buNone/>
            </a:pPr>
            <a:endParaRPr lang="en-US" sz="1600" dirty="0"/>
          </a:p>
          <a:p>
            <a:pPr marL="0" indent="0">
              <a:buNone/>
            </a:pPr>
            <a:r>
              <a:rPr lang="en-US" sz="1400" dirty="0"/>
              <a:t> </a:t>
            </a:r>
          </a:p>
          <a:p>
            <a:pPr marL="0" indent="0">
              <a:buNone/>
            </a:pPr>
            <a:r>
              <a:rPr lang="en-US" dirty="0"/>
              <a:t> </a:t>
            </a:r>
          </a:p>
        </p:txBody>
      </p:sp>
      <p:pic>
        <p:nvPicPr>
          <p:cNvPr id="16" name="Picture 15">
            <a:extLst>
              <a:ext uri="{FF2B5EF4-FFF2-40B4-BE49-F238E27FC236}">
                <a16:creationId xmlns:a16="http://schemas.microsoft.com/office/drawing/2014/main" id="{1A13933C-014E-487E-9387-D63A85297AF7}"/>
              </a:ext>
            </a:extLst>
          </p:cNvPr>
          <p:cNvPicPr>
            <a:picLocks noChangeAspect="1"/>
          </p:cNvPicPr>
          <p:nvPr/>
        </p:nvPicPr>
        <p:blipFill>
          <a:blip r:embed="rId2"/>
          <a:stretch>
            <a:fillRect/>
          </a:stretch>
        </p:blipFill>
        <p:spPr>
          <a:xfrm>
            <a:off x="505097" y="2577737"/>
            <a:ext cx="4388032" cy="4032068"/>
          </a:xfrm>
          <a:prstGeom prst="rect">
            <a:avLst/>
          </a:prstGeom>
        </p:spPr>
      </p:pic>
      <p:pic>
        <p:nvPicPr>
          <p:cNvPr id="17" name="Picture 16">
            <a:extLst>
              <a:ext uri="{FF2B5EF4-FFF2-40B4-BE49-F238E27FC236}">
                <a16:creationId xmlns:a16="http://schemas.microsoft.com/office/drawing/2014/main" id="{6E9F48B6-08C6-4BE9-9C84-DC770FB3A3EA}"/>
              </a:ext>
            </a:extLst>
          </p:cNvPr>
          <p:cNvPicPr>
            <a:picLocks noChangeAspect="1"/>
          </p:cNvPicPr>
          <p:nvPr/>
        </p:nvPicPr>
        <p:blipFill>
          <a:blip r:embed="rId3"/>
          <a:stretch>
            <a:fillRect/>
          </a:stretch>
        </p:blipFill>
        <p:spPr>
          <a:xfrm>
            <a:off x="6453051" y="3100251"/>
            <a:ext cx="4883332" cy="2451463"/>
          </a:xfrm>
          <a:prstGeom prst="rect">
            <a:avLst/>
          </a:prstGeom>
          <a:ln>
            <a:solidFill>
              <a:srgbClr val="FF0000"/>
            </a:solidFill>
          </a:ln>
        </p:spPr>
      </p:pic>
      <p:sp>
        <p:nvSpPr>
          <p:cNvPr id="18" name="Arrow: Left 17">
            <a:extLst>
              <a:ext uri="{FF2B5EF4-FFF2-40B4-BE49-F238E27FC236}">
                <a16:creationId xmlns:a16="http://schemas.microsoft.com/office/drawing/2014/main" id="{34DF8988-D9ED-4483-82F6-462A40B0F3CD}"/>
              </a:ext>
            </a:extLst>
          </p:cNvPr>
          <p:cNvSpPr/>
          <p:nvPr/>
        </p:nvSpPr>
        <p:spPr>
          <a:xfrm>
            <a:off x="4954631" y="2647406"/>
            <a:ext cx="766354" cy="365760"/>
          </a:xfrm>
          <a:prstGeom prst="leftArrow">
            <a:avLst/>
          </a:prstGeom>
          <a:solidFill>
            <a:schemeClr val="accent6">
              <a:lumMod val="75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4B5DAEF4-F14E-4C27-BAD5-5203D79E1E32}"/>
              </a:ext>
            </a:extLst>
          </p:cNvPr>
          <p:cNvSpPr/>
          <p:nvPr/>
        </p:nvSpPr>
        <p:spPr>
          <a:xfrm>
            <a:off x="5938155" y="2647406"/>
            <a:ext cx="1820091" cy="365760"/>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BIRTH_ STATE</a:t>
            </a:r>
          </a:p>
        </p:txBody>
      </p:sp>
      <p:sp>
        <p:nvSpPr>
          <p:cNvPr id="25" name="Rectangle 24">
            <a:extLst>
              <a:ext uri="{FF2B5EF4-FFF2-40B4-BE49-F238E27FC236}">
                <a16:creationId xmlns:a16="http://schemas.microsoft.com/office/drawing/2014/main" id="{1071B6A1-5E50-4D32-A25F-5DF963AD0646}"/>
              </a:ext>
            </a:extLst>
          </p:cNvPr>
          <p:cNvSpPr/>
          <p:nvPr/>
        </p:nvSpPr>
        <p:spPr>
          <a:xfrm>
            <a:off x="7679871" y="6126479"/>
            <a:ext cx="2760617" cy="418012"/>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MARITALSTATUS</a:t>
            </a:r>
            <a:endParaRPr lang="en-US" dirty="0"/>
          </a:p>
        </p:txBody>
      </p:sp>
      <p:sp>
        <p:nvSpPr>
          <p:cNvPr id="26" name="Arrow: Left 25">
            <a:extLst>
              <a:ext uri="{FF2B5EF4-FFF2-40B4-BE49-F238E27FC236}">
                <a16:creationId xmlns:a16="http://schemas.microsoft.com/office/drawing/2014/main" id="{6CF22D89-8750-41A3-9FFF-C8EDE6885300}"/>
              </a:ext>
            </a:extLst>
          </p:cNvPr>
          <p:cNvSpPr/>
          <p:nvPr/>
        </p:nvSpPr>
        <p:spPr>
          <a:xfrm rot="5400000">
            <a:off x="8855527" y="5606142"/>
            <a:ext cx="409302" cy="457201"/>
          </a:xfrm>
          <a:prstGeom prst="leftArrow">
            <a:avLst/>
          </a:prstGeom>
          <a:solidFill>
            <a:schemeClr val="accent6">
              <a:lumMod val="75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978497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17989-1C09-4F47-8215-6FF7521F8897}"/>
              </a:ext>
            </a:extLst>
          </p:cNvPr>
          <p:cNvSpPr>
            <a:spLocks noGrp="1"/>
          </p:cNvSpPr>
          <p:nvPr>
            <p:ph type="title"/>
          </p:nvPr>
        </p:nvSpPr>
        <p:spPr>
          <a:xfrm>
            <a:off x="696685" y="217081"/>
            <a:ext cx="10726783" cy="514440"/>
          </a:xfrm>
        </p:spPr>
        <p:txBody>
          <a:bodyPr>
            <a:normAutofit fontScale="90000"/>
          </a:bodyPr>
          <a:lstStyle/>
          <a:p>
            <a:pPr algn="ctr"/>
            <a:r>
              <a:rPr lang="en-US" dirty="0"/>
              <a:t>Extreme Value</a:t>
            </a:r>
          </a:p>
        </p:txBody>
      </p:sp>
      <p:sp>
        <p:nvSpPr>
          <p:cNvPr id="5" name="Content Placeholder 4">
            <a:extLst>
              <a:ext uri="{FF2B5EF4-FFF2-40B4-BE49-F238E27FC236}">
                <a16:creationId xmlns:a16="http://schemas.microsoft.com/office/drawing/2014/main" id="{21B0B72D-7072-41E1-8CA3-DE0C3FC19AE2}"/>
              </a:ext>
            </a:extLst>
          </p:cNvPr>
          <p:cNvSpPr>
            <a:spLocks noGrp="1"/>
          </p:cNvSpPr>
          <p:nvPr>
            <p:ph idx="1"/>
          </p:nvPr>
        </p:nvSpPr>
        <p:spPr>
          <a:xfrm>
            <a:off x="217713" y="818605"/>
            <a:ext cx="11721737" cy="5930537"/>
          </a:xfrm>
        </p:spPr>
        <p:txBody>
          <a:bodyPr>
            <a:normAutofit lnSpcReduction="10000"/>
          </a:bodyPr>
          <a:lstStyle/>
          <a:p>
            <a:r>
              <a:rPr lang="en-US" sz="1700" dirty="0">
                <a:latin typeface="Times New Roman" panose="02020603050405020304" pitchFamily="18" charset="0"/>
                <a:cs typeface="Times New Roman" panose="02020603050405020304" pitchFamily="18" charset="0"/>
              </a:rPr>
              <a:t>Extreme Value  –</a:t>
            </a:r>
            <a:r>
              <a:rPr lang="en-US" sz="1700" dirty="0">
                <a:solidFill>
                  <a:srgbClr val="008232"/>
                </a:solidFill>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An </a:t>
            </a:r>
            <a:r>
              <a:rPr lang="en-US" sz="1700" b="1" dirty="0">
                <a:latin typeface="Times New Roman" panose="02020603050405020304" pitchFamily="18" charset="0"/>
                <a:cs typeface="Times New Roman" panose="02020603050405020304" pitchFamily="18" charset="0"/>
              </a:rPr>
              <a:t>extreme value</a:t>
            </a:r>
            <a:r>
              <a:rPr lang="en-US" sz="1700" dirty="0">
                <a:latin typeface="Times New Roman" panose="02020603050405020304" pitchFamily="18" charset="0"/>
                <a:cs typeface="Times New Roman" panose="02020603050405020304" pitchFamily="18" charset="0"/>
              </a:rPr>
              <a:t>, or extremum (plural extrema), is the minimum or maximum value of a function, either in an arbitrarily small neighborhood of a point in the function's domain, in which case it is called a relative or local extremum. We used “PROC UNIVARIATE” statement to find extreme values of all variables. The extreme value or outliers can be resolved by following methods:-</a:t>
            </a:r>
          </a:p>
          <a:p>
            <a:pPr marL="0" indent="0">
              <a:lnSpc>
                <a:spcPct val="100000"/>
              </a:lnSpc>
              <a:buNone/>
            </a:pPr>
            <a:r>
              <a:rPr lang="en-US" sz="1700" dirty="0">
                <a:latin typeface="Times New Roman" panose="02020603050405020304" pitchFamily="18" charset="0"/>
                <a:cs typeface="Times New Roman" panose="02020603050405020304" pitchFamily="18" charset="0"/>
              </a:rPr>
              <a:t>1) Range Checking –  Simple range check what should be reasonable max and min should be. We used put statement to converts        numeric to character. Syntax we used to find the range:-       </a:t>
            </a:r>
            <a:r>
              <a:rPr lang="en-US" sz="1400" dirty="0">
                <a:latin typeface="Times New Roman" panose="02020603050405020304" pitchFamily="18" charset="0"/>
                <a:cs typeface="Times New Roman" panose="02020603050405020304" pitchFamily="18" charset="0"/>
              </a:rPr>
              <a:t>PROC UNIVARIATE data=&lt;filename&gt; options;</a:t>
            </a:r>
          </a:p>
          <a:p>
            <a:pPr marL="0" indent="0" algn="ctr">
              <a:lnSpc>
                <a:spcPct val="100000"/>
              </a:lnSpc>
              <a:buNone/>
            </a:pPr>
            <a:r>
              <a:rPr lang="en-US" sz="1400" dirty="0">
                <a:latin typeface="Times New Roman" panose="02020603050405020304" pitchFamily="18" charset="0"/>
                <a:cs typeface="Times New Roman" panose="02020603050405020304" pitchFamily="18" charset="0"/>
              </a:rPr>
              <a:t>        VAR &lt;</a:t>
            </a:r>
            <a:r>
              <a:rPr lang="en-US" sz="1400" dirty="0" err="1">
                <a:latin typeface="Times New Roman" panose="02020603050405020304" pitchFamily="18" charset="0"/>
                <a:cs typeface="Times New Roman" panose="02020603050405020304" pitchFamily="18" charset="0"/>
              </a:rPr>
              <a:t>var</a:t>
            </a:r>
            <a:r>
              <a:rPr lang="en-US" sz="1400" dirty="0">
                <a:latin typeface="Times New Roman" panose="02020603050405020304" pitchFamily="18" charset="0"/>
                <a:cs typeface="Times New Roman" panose="02020603050405020304" pitchFamily="18" charset="0"/>
              </a:rPr>
              <a:t> name&gt;;</a:t>
            </a:r>
          </a:p>
          <a:p>
            <a:pPr marL="0" indent="0" algn="ctr">
              <a:lnSpc>
                <a:spcPct val="100000"/>
              </a:lnSpc>
              <a:buNone/>
            </a:pPr>
            <a:r>
              <a:rPr lang="en-US" sz="1400" dirty="0">
                <a:latin typeface="Times New Roman" panose="02020603050405020304" pitchFamily="18" charset="0"/>
                <a:cs typeface="Times New Roman" panose="02020603050405020304" pitchFamily="18" charset="0"/>
              </a:rPr>
              <a:t>      BY &lt;</a:t>
            </a:r>
            <a:r>
              <a:rPr lang="en-US" sz="1400" dirty="0" err="1">
                <a:latin typeface="Times New Roman" panose="02020603050405020304" pitchFamily="18" charset="0"/>
                <a:cs typeface="Times New Roman" panose="02020603050405020304" pitchFamily="18" charset="0"/>
              </a:rPr>
              <a:t>var</a:t>
            </a:r>
            <a:r>
              <a:rPr lang="en-US" sz="1400" dirty="0">
                <a:latin typeface="Times New Roman" panose="02020603050405020304" pitchFamily="18" charset="0"/>
                <a:cs typeface="Times New Roman" panose="02020603050405020304" pitchFamily="18" charset="0"/>
              </a:rPr>
              <a:t> name&gt;;</a:t>
            </a:r>
          </a:p>
          <a:p>
            <a:pPr marL="0" indent="0" algn="ctr">
              <a:lnSpc>
                <a:spcPct val="100000"/>
              </a:lnSpc>
              <a:buNone/>
            </a:pPr>
            <a:r>
              <a:rPr lang="en-US" sz="1400" dirty="0">
                <a:latin typeface="Times New Roman" panose="02020603050405020304" pitchFamily="18" charset="0"/>
                <a:cs typeface="Times New Roman" panose="02020603050405020304" pitchFamily="18" charset="0"/>
              </a:rPr>
              <a:t>          WHERE &lt;condition&gt;;</a:t>
            </a:r>
          </a:p>
          <a:p>
            <a:pPr marL="0" indent="0" algn="ctr">
              <a:lnSpc>
                <a:spcPct val="100000"/>
              </a:lnSpc>
              <a:buNone/>
            </a:pPr>
            <a:r>
              <a:rPr lang="en-US" sz="1400" dirty="0">
                <a:latin typeface="Times New Roman" panose="02020603050405020304" pitchFamily="18" charset="0"/>
                <a:cs typeface="Times New Roman" panose="02020603050405020304" pitchFamily="18" charset="0"/>
              </a:rPr>
              <a:t>                HISTOGRAM options; RUN;</a:t>
            </a:r>
          </a:p>
          <a:p>
            <a:pPr marL="0" indent="0" algn="ctr">
              <a:lnSpc>
                <a:spcPct val="100000"/>
              </a:lnSpc>
              <a:buNone/>
            </a:pPr>
            <a:endParaRPr lang="en-US" sz="14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2) </a:t>
            </a:r>
            <a:r>
              <a:rPr lang="en-US" sz="1700" dirty="0">
                <a:latin typeface="Times New Roman" panose="02020603050405020304" pitchFamily="18" charset="0"/>
                <a:cs typeface="Times New Roman" panose="02020603050405020304" pitchFamily="18" charset="0"/>
              </a:rPr>
              <a:t>Top/Bottom N –</a:t>
            </a:r>
            <a:r>
              <a:rPr lang="en-US" sz="1700" dirty="0">
                <a:solidFill>
                  <a:srgbClr val="008232"/>
                </a:solidFill>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Several ways that we can find the top n% and bottom n% of data values based on a numeric variable. We used PROC UNIVARIATE statement to find cutoff values. </a:t>
            </a:r>
          </a:p>
          <a:p>
            <a:pPr marL="0" indent="0">
              <a:buNone/>
            </a:pPr>
            <a:r>
              <a:rPr lang="en-US" sz="1700" dirty="0">
                <a:latin typeface="Times New Roman" panose="02020603050405020304" pitchFamily="18" charset="0"/>
                <a:cs typeface="Times New Roman" panose="02020603050405020304" pitchFamily="18" charset="0"/>
              </a:rPr>
              <a:t>3) Standard Deviation  – A standard deviation value close to 0 indicates that the data points tend to be very close to the mean of the data set and a high standard deviation indicates that the data points are spread out over a wider range of values. In SAS the SD values is measured using PROC MEAN statement.</a:t>
            </a:r>
          </a:p>
          <a:p>
            <a:pPr marL="0" indent="0">
              <a:buNone/>
            </a:pPr>
            <a:r>
              <a:rPr lang="en-US" sz="1700" dirty="0">
                <a:latin typeface="Times New Roman" panose="02020603050405020304" pitchFamily="18" charset="0"/>
                <a:cs typeface="Times New Roman" panose="02020603050405020304" pitchFamily="18" charset="0"/>
              </a:rPr>
              <a:t>4) Trimmed Stats –</a:t>
            </a:r>
            <a:r>
              <a:rPr lang="en-US" sz="1700" dirty="0">
                <a:solidFill>
                  <a:srgbClr val="008232"/>
                </a:solidFill>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We used PROC RANKS to group the analysis variable into n groups.</a:t>
            </a:r>
          </a:p>
          <a:p>
            <a:pPr marL="0" indent="0">
              <a:buNone/>
            </a:pPr>
            <a:r>
              <a:rPr lang="en-US" sz="1700" dirty="0">
                <a:latin typeface="Times New Roman" panose="02020603050405020304" pitchFamily="18" charset="0"/>
                <a:cs typeface="Times New Roman" panose="02020603050405020304" pitchFamily="18" charset="0"/>
              </a:rPr>
              <a:t>5) IQR – I</a:t>
            </a:r>
            <a:r>
              <a:rPr lang="en-US" sz="1700" dirty="0"/>
              <a:t>nterquartile range = distance between the 25</a:t>
            </a:r>
            <a:r>
              <a:rPr lang="en-US" sz="1700" baseline="30000" dirty="0"/>
              <a:t>th</a:t>
            </a:r>
            <a:r>
              <a:rPr lang="en-US" sz="1700" dirty="0"/>
              <a:t> and 75</a:t>
            </a:r>
            <a:r>
              <a:rPr lang="en-US" sz="1700" baseline="30000" dirty="0"/>
              <a:t>th</a:t>
            </a:r>
            <a:r>
              <a:rPr lang="en-US" sz="1700" dirty="0"/>
              <a:t> percentile of the data. We used PROC MEANS statement to find the IQR.</a:t>
            </a:r>
            <a:endParaRPr lang="en-US"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6) Clustering –  </a:t>
            </a:r>
            <a:r>
              <a:rPr lang="en-US" sz="1700" dirty="0"/>
              <a:t>The goal of clustering is to partition data into groups so that the observations within a group are as similar as possible to each other, and as dissimilar as possible to the observations in other groups. We used PROC FASTCLUS statement </a:t>
            </a:r>
            <a:r>
              <a:rPr lang="en-US" sz="1700" dirty="0">
                <a:latin typeface="Times New Roman" panose="02020603050405020304" pitchFamily="18" charset="0"/>
                <a:cs typeface="Times New Roman" panose="02020603050405020304" pitchFamily="18" charset="0"/>
              </a:rPr>
              <a:t>to group </a:t>
            </a:r>
            <a:r>
              <a:rPr lang="en-US" sz="1700" dirty="0" err="1">
                <a:latin typeface="Times New Roman" panose="02020603050405020304" pitchFamily="18" charset="0"/>
                <a:cs typeface="Times New Roman" panose="02020603050405020304" pitchFamily="18" charset="0"/>
              </a:rPr>
              <a:t>obs</a:t>
            </a:r>
            <a:r>
              <a:rPr lang="en-US" sz="1700" dirty="0">
                <a:latin typeface="Times New Roman" panose="02020603050405020304" pitchFamily="18" charset="0"/>
                <a:cs typeface="Times New Roman" panose="02020603050405020304" pitchFamily="18" charset="0"/>
              </a:rPr>
              <a:t> into n clusters.</a:t>
            </a:r>
          </a:p>
          <a:p>
            <a:endParaRPr lang="en-US" sz="1600" dirty="0"/>
          </a:p>
        </p:txBody>
      </p:sp>
    </p:spTree>
    <p:extLst>
      <p:ext uri="{BB962C8B-B14F-4D97-AF65-F5344CB8AC3E}">
        <p14:creationId xmlns:p14="http://schemas.microsoft.com/office/powerpoint/2010/main" val="3767333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FF784-A65C-4DFB-8409-BFF6C6710781}"/>
              </a:ext>
            </a:extLst>
          </p:cNvPr>
          <p:cNvSpPr>
            <a:spLocks noGrp="1"/>
          </p:cNvSpPr>
          <p:nvPr>
            <p:ph type="title"/>
          </p:nvPr>
        </p:nvSpPr>
        <p:spPr>
          <a:xfrm>
            <a:off x="618309" y="69670"/>
            <a:ext cx="10735491" cy="496388"/>
          </a:xfrm>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Extreme Values</a:t>
            </a:r>
          </a:p>
        </p:txBody>
      </p:sp>
      <p:graphicFrame>
        <p:nvGraphicFramePr>
          <p:cNvPr id="7" name="Content Placeholder 6">
            <a:extLst>
              <a:ext uri="{FF2B5EF4-FFF2-40B4-BE49-F238E27FC236}">
                <a16:creationId xmlns:a16="http://schemas.microsoft.com/office/drawing/2014/main" id="{54A9DD13-900D-4144-9E19-28CE172CC7F8}"/>
              </a:ext>
            </a:extLst>
          </p:cNvPr>
          <p:cNvGraphicFramePr>
            <a:graphicFrameLocks noGrp="1"/>
          </p:cNvGraphicFramePr>
          <p:nvPr>
            <p:ph idx="1"/>
            <p:extLst>
              <p:ext uri="{D42A27DB-BD31-4B8C-83A1-F6EECF244321}">
                <p14:modId xmlns:p14="http://schemas.microsoft.com/office/powerpoint/2010/main" val="3781460084"/>
              </p:ext>
            </p:extLst>
          </p:nvPr>
        </p:nvGraphicFramePr>
        <p:xfrm>
          <a:off x="400593" y="566058"/>
          <a:ext cx="11416938" cy="6038594"/>
        </p:xfrm>
        <a:graphic>
          <a:graphicData uri="http://schemas.openxmlformats.org/drawingml/2006/table">
            <a:tbl>
              <a:tblPr firstRow="1" firstCol="1" bandRow="1">
                <a:tableStyleId>{5C22544A-7EE6-4342-B048-85BDC9FD1C3A}</a:tableStyleId>
              </a:tblPr>
              <a:tblGrid>
                <a:gridCol w="927242">
                  <a:extLst>
                    <a:ext uri="{9D8B030D-6E8A-4147-A177-3AD203B41FA5}">
                      <a16:colId xmlns:a16="http://schemas.microsoft.com/office/drawing/2014/main" val="4013952541"/>
                    </a:ext>
                  </a:extLst>
                </a:gridCol>
                <a:gridCol w="3611838">
                  <a:extLst>
                    <a:ext uri="{9D8B030D-6E8A-4147-A177-3AD203B41FA5}">
                      <a16:colId xmlns:a16="http://schemas.microsoft.com/office/drawing/2014/main" val="2255428180"/>
                    </a:ext>
                  </a:extLst>
                </a:gridCol>
                <a:gridCol w="6877858">
                  <a:extLst>
                    <a:ext uri="{9D8B030D-6E8A-4147-A177-3AD203B41FA5}">
                      <a16:colId xmlns:a16="http://schemas.microsoft.com/office/drawing/2014/main" val="3781904723"/>
                    </a:ext>
                  </a:extLst>
                </a:gridCol>
              </a:tblGrid>
              <a:tr h="331750">
                <a:tc gridSpan="3">
                  <a:txBody>
                    <a:bodyPr/>
                    <a:lstStyle/>
                    <a:p>
                      <a:pPr marL="0" marR="0" algn="ctr">
                        <a:lnSpc>
                          <a:spcPct val="107000"/>
                        </a:lnSpc>
                        <a:spcBef>
                          <a:spcPts val="0"/>
                        </a:spcBef>
                        <a:spcAft>
                          <a:spcPts val="0"/>
                        </a:spcAft>
                      </a:pPr>
                      <a:r>
                        <a:rPr lang="en-US" sz="2000" dirty="0">
                          <a:effectLst/>
                        </a:rPr>
                        <a:t>Checking extreme values from histogram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0098" marR="10098" marT="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76019029"/>
                  </a:ext>
                </a:extLst>
              </a:tr>
              <a:tr h="308101">
                <a:tc>
                  <a:txBody>
                    <a:bodyPr/>
                    <a:lstStyle/>
                    <a:p>
                      <a:pPr marL="0" marR="0" algn="ctr">
                        <a:lnSpc>
                          <a:spcPct val="107000"/>
                        </a:lnSpc>
                        <a:spcBef>
                          <a:spcPts val="0"/>
                        </a:spcBef>
                        <a:spcAft>
                          <a:spcPts val="0"/>
                        </a:spcAft>
                      </a:pPr>
                      <a:r>
                        <a:rPr lang="en-US" sz="2000" dirty="0">
                          <a:effectLst/>
                        </a:rPr>
                        <a:t>List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0098" marR="10098" marT="0" marB="0" anchor="b"/>
                </a:tc>
                <a:tc>
                  <a:txBody>
                    <a:bodyPr/>
                    <a:lstStyle/>
                    <a:p>
                      <a:pPr marL="0" marR="0" algn="ctr">
                        <a:lnSpc>
                          <a:spcPct val="107000"/>
                        </a:lnSpc>
                        <a:spcBef>
                          <a:spcPts val="0"/>
                        </a:spcBef>
                        <a:spcAft>
                          <a:spcPts val="0"/>
                        </a:spcAft>
                      </a:pPr>
                      <a:r>
                        <a:rPr lang="en-US" sz="2000" dirty="0">
                          <a:effectLst/>
                        </a:rPr>
                        <a:t>Variable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0098" marR="10098" marT="0" marB="0" anchor="b"/>
                </a:tc>
                <a:tc>
                  <a:txBody>
                    <a:bodyPr/>
                    <a:lstStyle/>
                    <a:p>
                      <a:pPr marL="0" marR="0" algn="ctr">
                        <a:lnSpc>
                          <a:spcPct val="107000"/>
                        </a:lnSpc>
                        <a:spcBef>
                          <a:spcPts val="0"/>
                        </a:spcBef>
                        <a:spcAft>
                          <a:spcPts val="0"/>
                        </a:spcAft>
                      </a:pPr>
                      <a:r>
                        <a:rPr lang="en-US" sz="2000" dirty="0">
                          <a:effectLst/>
                        </a:rPr>
                        <a:t>Histogram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0098" marR="10098" marT="0" marB="0" anchor="b"/>
                </a:tc>
                <a:extLst>
                  <a:ext uri="{0D108BD9-81ED-4DB2-BD59-A6C34878D82A}">
                    <a16:rowId xmlns:a16="http://schemas.microsoft.com/office/drawing/2014/main" val="3235298377"/>
                  </a:ext>
                </a:extLst>
              </a:tr>
              <a:tr h="1314433">
                <a:tc>
                  <a:txBody>
                    <a:bodyPr/>
                    <a:lstStyle/>
                    <a:p>
                      <a:pPr marL="0" marR="0" algn="ctr">
                        <a:lnSpc>
                          <a:spcPct val="107000"/>
                        </a:lnSpc>
                        <a:spcBef>
                          <a:spcPts val="0"/>
                        </a:spcBef>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10098" marR="10098" marT="0" marB="0" anchor="ctr"/>
                </a:tc>
                <a:tc>
                  <a:txBody>
                    <a:bodyPr/>
                    <a:lstStyle/>
                    <a:p>
                      <a:pPr marL="0" marR="0" algn="ctr">
                        <a:lnSpc>
                          <a:spcPct val="107000"/>
                        </a:lnSpc>
                        <a:spcBef>
                          <a:spcPts val="0"/>
                        </a:spcBef>
                        <a:spcAft>
                          <a:spcPts val="0"/>
                        </a:spcAft>
                      </a:pPr>
                      <a:r>
                        <a:rPr lang="en-US" sz="1400" dirty="0">
                          <a:effectLst/>
                        </a:rPr>
                        <a:t>YEARSINCURRENTROLE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0098" marR="10098" marT="0" marB="0" anchor="ctr"/>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10098" marR="10098" marT="0" marB="0" anchor="ctr"/>
                </a:tc>
                <a:extLst>
                  <a:ext uri="{0D108BD9-81ED-4DB2-BD59-A6C34878D82A}">
                    <a16:rowId xmlns:a16="http://schemas.microsoft.com/office/drawing/2014/main" val="3637429070"/>
                  </a:ext>
                </a:extLst>
              </a:tr>
              <a:tr h="1489389">
                <a:tc>
                  <a:txBody>
                    <a:bodyPr/>
                    <a:lstStyle/>
                    <a:p>
                      <a:pPr marL="0" marR="0" algn="ctr">
                        <a:lnSpc>
                          <a:spcPct val="107000"/>
                        </a:lnSpc>
                        <a:spcBef>
                          <a:spcPts val="0"/>
                        </a:spcBef>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10098" marR="10098"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dirty="0">
                          <a:effectLst/>
                        </a:rPr>
                        <a:t>TOTALWORKINGYEARS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0098" marR="10098" marT="0" marB="0" anchor="ctr"/>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10098" marR="10098" marT="0" marB="0" anchor="ctr"/>
                </a:tc>
                <a:extLst>
                  <a:ext uri="{0D108BD9-81ED-4DB2-BD59-A6C34878D82A}">
                    <a16:rowId xmlns:a16="http://schemas.microsoft.com/office/drawing/2014/main" val="201491717"/>
                  </a:ext>
                </a:extLst>
              </a:tr>
              <a:tr h="1213894">
                <a:tc>
                  <a:txBody>
                    <a:bodyPr/>
                    <a:lstStyle/>
                    <a:p>
                      <a:pPr marL="0" marR="0" algn="ctr">
                        <a:lnSpc>
                          <a:spcPct val="107000"/>
                        </a:lnSpc>
                        <a:spcBef>
                          <a:spcPts val="0"/>
                        </a:spcBef>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10098" marR="10098" marT="0" marB="0" anchor="ctr"/>
                </a:tc>
                <a:tc>
                  <a:txBody>
                    <a:bodyPr/>
                    <a:lstStyle/>
                    <a:p>
                      <a:pPr marL="0" marR="0" algn="ctr">
                        <a:lnSpc>
                          <a:spcPct val="107000"/>
                        </a:lnSpc>
                        <a:spcBef>
                          <a:spcPts val="0"/>
                        </a:spcBef>
                        <a:spcAft>
                          <a:spcPts val="0"/>
                        </a:spcAft>
                      </a:pPr>
                      <a:r>
                        <a:rPr lang="en-US" sz="1400" dirty="0">
                          <a:effectLst/>
                        </a:rPr>
                        <a:t>YEARSWITHCURRMANAGER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0098" marR="10098" marT="0" marB="0" anchor="ctr"/>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10098" marR="10098" marT="0" marB="0" anchor="ctr"/>
                </a:tc>
                <a:extLst>
                  <a:ext uri="{0D108BD9-81ED-4DB2-BD59-A6C34878D82A}">
                    <a16:rowId xmlns:a16="http://schemas.microsoft.com/office/drawing/2014/main" val="2348877456"/>
                  </a:ext>
                </a:extLst>
              </a:tr>
              <a:tr h="1377470">
                <a:tc>
                  <a:txBody>
                    <a:bodyPr/>
                    <a:lstStyle/>
                    <a:p>
                      <a:pPr marL="0" marR="0" algn="ctr">
                        <a:lnSpc>
                          <a:spcPct val="107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10098" marR="10098" marT="0" marB="0" anchor="ctr"/>
                </a:tc>
                <a:tc>
                  <a:txBody>
                    <a:bodyPr/>
                    <a:lstStyle/>
                    <a:p>
                      <a:pPr marL="0" marR="0" algn="ctr">
                        <a:lnSpc>
                          <a:spcPct val="107000"/>
                        </a:lnSpc>
                        <a:spcBef>
                          <a:spcPts val="0"/>
                        </a:spcBef>
                        <a:spcAft>
                          <a:spcPts val="0"/>
                        </a:spcAft>
                      </a:pPr>
                      <a:r>
                        <a:rPr lang="en-US" sz="1400" dirty="0">
                          <a:effectLst/>
                        </a:rPr>
                        <a:t>NUMCOMPANIESWORKED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0098" marR="10098" marT="0" marB="0" anchor="ctr"/>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10098" marR="10098" marT="0" marB="0" anchor="ctr"/>
                </a:tc>
                <a:extLst>
                  <a:ext uri="{0D108BD9-81ED-4DB2-BD59-A6C34878D82A}">
                    <a16:rowId xmlns:a16="http://schemas.microsoft.com/office/drawing/2014/main" val="1282203383"/>
                  </a:ext>
                </a:extLst>
              </a:tr>
            </a:tbl>
          </a:graphicData>
        </a:graphic>
      </p:graphicFrame>
      <p:pic>
        <p:nvPicPr>
          <p:cNvPr id="22" name="Picture 21">
            <a:extLst>
              <a:ext uri="{FF2B5EF4-FFF2-40B4-BE49-F238E27FC236}">
                <a16:creationId xmlns:a16="http://schemas.microsoft.com/office/drawing/2014/main" id="{F02B1788-9350-42E8-A9F1-3B319E757B05}"/>
              </a:ext>
            </a:extLst>
          </p:cNvPr>
          <p:cNvPicPr>
            <a:picLocks noChangeAspect="1"/>
          </p:cNvPicPr>
          <p:nvPr/>
        </p:nvPicPr>
        <p:blipFill>
          <a:blip r:embed="rId2"/>
          <a:stretch>
            <a:fillRect/>
          </a:stretch>
        </p:blipFill>
        <p:spPr>
          <a:xfrm>
            <a:off x="5986054" y="5274636"/>
            <a:ext cx="4625742" cy="1231773"/>
          </a:xfrm>
          <a:prstGeom prst="rect">
            <a:avLst/>
          </a:prstGeom>
        </p:spPr>
      </p:pic>
      <p:pic>
        <p:nvPicPr>
          <p:cNvPr id="23" name="Picture 22">
            <a:extLst>
              <a:ext uri="{FF2B5EF4-FFF2-40B4-BE49-F238E27FC236}">
                <a16:creationId xmlns:a16="http://schemas.microsoft.com/office/drawing/2014/main" id="{D7FCF197-751D-46E3-9FE9-676F10845272}"/>
              </a:ext>
            </a:extLst>
          </p:cNvPr>
          <p:cNvPicPr>
            <a:picLocks noChangeAspect="1"/>
          </p:cNvPicPr>
          <p:nvPr/>
        </p:nvPicPr>
        <p:blipFill>
          <a:blip r:embed="rId3"/>
          <a:stretch>
            <a:fillRect/>
          </a:stretch>
        </p:blipFill>
        <p:spPr>
          <a:xfrm>
            <a:off x="5986054" y="2579416"/>
            <a:ext cx="4625743" cy="1319350"/>
          </a:xfrm>
          <a:prstGeom prst="rect">
            <a:avLst/>
          </a:prstGeom>
        </p:spPr>
      </p:pic>
      <p:pic>
        <p:nvPicPr>
          <p:cNvPr id="24" name="Picture 23">
            <a:extLst>
              <a:ext uri="{FF2B5EF4-FFF2-40B4-BE49-F238E27FC236}">
                <a16:creationId xmlns:a16="http://schemas.microsoft.com/office/drawing/2014/main" id="{4437F354-23D6-4F68-93AE-29AE9F21FB65}"/>
              </a:ext>
            </a:extLst>
          </p:cNvPr>
          <p:cNvPicPr>
            <a:picLocks noChangeAspect="1"/>
          </p:cNvPicPr>
          <p:nvPr/>
        </p:nvPicPr>
        <p:blipFill>
          <a:blip r:embed="rId4"/>
          <a:stretch>
            <a:fillRect/>
          </a:stretch>
        </p:blipFill>
        <p:spPr>
          <a:xfrm>
            <a:off x="6016134" y="1283757"/>
            <a:ext cx="4625742" cy="1068805"/>
          </a:xfrm>
          <a:prstGeom prst="rect">
            <a:avLst/>
          </a:prstGeom>
        </p:spPr>
      </p:pic>
      <p:pic>
        <p:nvPicPr>
          <p:cNvPr id="25" name="Picture 24">
            <a:extLst>
              <a:ext uri="{FF2B5EF4-FFF2-40B4-BE49-F238E27FC236}">
                <a16:creationId xmlns:a16="http://schemas.microsoft.com/office/drawing/2014/main" id="{116D0993-4133-4EB4-88F7-95D3C51227E4}"/>
              </a:ext>
            </a:extLst>
          </p:cNvPr>
          <p:cNvPicPr>
            <a:picLocks noChangeAspect="1"/>
          </p:cNvPicPr>
          <p:nvPr/>
        </p:nvPicPr>
        <p:blipFill>
          <a:blip r:embed="rId5"/>
          <a:stretch>
            <a:fillRect/>
          </a:stretch>
        </p:blipFill>
        <p:spPr>
          <a:xfrm>
            <a:off x="5986053" y="4060182"/>
            <a:ext cx="4625743" cy="1149531"/>
          </a:xfrm>
          <a:prstGeom prst="rect">
            <a:avLst/>
          </a:prstGeom>
        </p:spPr>
      </p:pic>
    </p:spTree>
    <p:extLst>
      <p:ext uri="{BB962C8B-B14F-4D97-AF65-F5344CB8AC3E}">
        <p14:creationId xmlns:p14="http://schemas.microsoft.com/office/powerpoint/2010/main" val="2713209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52104-554F-45DF-81C6-00AB5FAF9A67}"/>
              </a:ext>
            </a:extLst>
          </p:cNvPr>
          <p:cNvSpPr>
            <a:spLocks noGrp="1"/>
          </p:cNvSpPr>
          <p:nvPr>
            <p:ph type="title"/>
          </p:nvPr>
        </p:nvSpPr>
        <p:spPr>
          <a:xfrm>
            <a:off x="418011" y="156755"/>
            <a:ext cx="10935789" cy="574765"/>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Extreme Values</a:t>
            </a:r>
            <a:endParaRPr lang="en-US" dirty="0"/>
          </a:p>
        </p:txBody>
      </p:sp>
      <p:graphicFrame>
        <p:nvGraphicFramePr>
          <p:cNvPr id="4" name="Content Placeholder 3">
            <a:extLst>
              <a:ext uri="{FF2B5EF4-FFF2-40B4-BE49-F238E27FC236}">
                <a16:creationId xmlns:a16="http://schemas.microsoft.com/office/drawing/2014/main" id="{2A825129-FE44-4189-B705-E0802D758EF4}"/>
              </a:ext>
            </a:extLst>
          </p:cNvPr>
          <p:cNvGraphicFramePr>
            <a:graphicFrameLocks noGrp="1"/>
          </p:cNvGraphicFramePr>
          <p:nvPr>
            <p:ph idx="1"/>
            <p:extLst>
              <p:ext uri="{D42A27DB-BD31-4B8C-83A1-F6EECF244321}">
                <p14:modId xmlns:p14="http://schemas.microsoft.com/office/powerpoint/2010/main" val="1422918770"/>
              </p:ext>
            </p:extLst>
          </p:nvPr>
        </p:nvGraphicFramePr>
        <p:xfrm>
          <a:off x="418010" y="731520"/>
          <a:ext cx="11286310" cy="5939246"/>
        </p:xfrm>
        <a:graphic>
          <a:graphicData uri="http://schemas.openxmlformats.org/drawingml/2006/table">
            <a:tbl>
              <a:tblPr firstRow="1" bandRow="1">
                <a:tableStyleId>{5C22544A-7EE6-4342-B048-85BDC9FD1C3A}</a:tableStyleId>
              </a:tblPr>
              <a:tblGrid>
                <a:gridCol w="821277">
                  <a:extLst>
                    <a:ext uri="{9D8B030D-6E8A-4147-A177-3AD203B41FA5}">
                      <a16:colId xmlns:a16="http://schemas.microsoft.com/office/drawing/2014/main" val="3817036245"/>
                    </a:ext>
                  </a:extLst>
                </a:gridCol>
                <a:gridCol w="3521527">
                  <a:extLst>
                    <a:ext uri="{9D8B030D-6E8A-4147-A177-3AD203B41FA5}">
                      <a16:colId xmlns:a16="http://schemas.microsoft.com/office/drawing/2014/main" val="3297583202"/>
                    </a:ext>
                  </a:extLst>
                </a:gridCol>
                <a:gridCol w="6943506">
                  <a:extLst>
                    <a:ext uri="{9D8B030D-6E8A-4147-A177-3AD203B41FA5}">
                      <a16:colId xmlns:a16="http://schemas.microsoft.com/office/drawing/2014/main" val="250136302"/>
                    </a:ext>
                  </a:extLst>
                </a:gridCol>
              </a:tblGrid>
              <a:tr h="462513">
                <a:tc gridSpan="3">
                  <a:txBody>
                    <a:bodyPr/>
                    <a:lstStyle/>
                    <a:p>
                      <a:pPr marL="0" marR="0" algn="ctr">
                        <a:lnSpc>
                          <a:spcPct val="107000"/>
                        </a:lnSpc>
                        <a:spcBef>
                          <a:spcPts val="0"/>
                        </a:spcBef>
                        <a:spcAft>
                          <a:spcPts val="0"/>
                        </a:spcAft>
                      </a:pPr>
                      <a:r>
                        <a:rPr lang="en-US" sz="2000" dirty="0">
                          <a:effectLst/>
                        </a:rPr>
                        <a:t>Checking extreme values from histogram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0098" marR="10098" marT="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58451766"/>
                  </a:ext>
                </a:extLst>
              </a:tr>
              <a:tr h="462513">
                <a:tc>
                  <a:txBody>
                    <a:bodyPr/>
                    <a:lstStyle/>
                    <a:p>
                      <a:pPr algn="ctr"/>
                      <a:r>
                        <a:rPr lang="en-US" dirty="0"/>
                        <a:t>List</a:t>
                      </a:r>
                    </a:p>
                  </a:txBody>
                  <a:tcPr marL="10098" marR="10098" marT="0" marB="0" anchor="b"/>
                </a:tc>
                <a:tc>
                  <a:txBody>
                    <a:bodyPr/>
                    <a:lstStyle/>
                    <a:p>
                      <a:pPr marL="0" marR="0" algn="ctr">
                        <a:lnSpc>
                          <a:spcPct val="107000"/>
                        </a:lnSpc>
                        <a:spcBef>
                          <a:spcPts val="0"/>
                        </a:spcBef>
                        <a:spcAft>
                          <a:spcPts val="0"/>
                        </a:spcAft>
                      </a:pPr>
                      <a:r>
                        <a:rPr lang="en-US" sz="2000" dirty="0">
                          <a:effectLst/>
                        </a:rPr>
                        <a:t>Variable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0098" marR="10098" marT="0" marB="0" anchor="b"/>
                </a:tc>
                <a:tc>
                  <a:txBody>
                    <a:bodyPr/>
                    <a:lstStyle/>
                    <a:p>
                      <a:pPr marL="0" marR="0" algn="ctr">
                        <a:lnSpc>
                          <a:spcPct val="107000"/>
                        </a:lnSpc>
                        <a:spcBef>
                          <a:spcPts val="0"/>
                        </a:spcBef>
                        <a:spcAft>
                          <a:spcPts val="0"/>
                        </a:spcAft>
                      </a:pPr>
                      <a:r>
                        <a:rPr lang="en-US" sz="2000" dirty="0">
                          <a:effectLst/>
                        </a:rPr>
                        <a:t>Histogram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0098" marR="10098" marT="0" marB="0" anchor="b"/>
                </a:tc>
                <a:extLst>
                  <a:ext uri="{0D108BD9-81ED-4DB2-BD59-A6C34878D82A}">
                    <a16:rowId xmlns:a16="http://schemas.microsoft.com/office/drawing/2014/main" val="1867758889"/>
                  </a:ext>
                </a:extLst>
              </a:tr>
              <a:tr h="1253555">
                <a:tc>
                  <a:txBody>
                    <a:bodyPr/>
                    <a:lstStyle/>
                    <a:p>
                      <a:pPr algn="ctr"/>
                      <a:r>
                        <a:rPr lang="en-US" dirty="0"/>
                        <a:t>5</a:t>
                      </a:r>
                    </a:p>
                  </a:txBody>
                  <a:tcPr marL="10098" marR="10098" marT="0" marB="0" anchor="ctr"/>
                </a:tc>
                <a:tc>
                  <a:txBody>
                    <a:bodyPr/>
                    <a:lstStyle/>
                    <a:p>
                      <a:pPr marL="0" marR="0" algn="ctr">
                        <a:lnSpc>
                          <a:spcPct val="107000"/>
                        </a:lnSpc>
                        <a:spcBef>
                          <a:spcPts val="0"/>
                        </a:spcBef>
                        <a:spcAft>
                          <a:spcPts val="0"/>
                        </a:spcAft>
                      </a:pPr>
                      <a:r>
                        <a:rPr lang="en-US" sz="1400" dirty="0">
                          <a:effectLst/>
                        </a:rPr>
                        <a:t>DISTANCEFROMHOME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0098" marR="10098" marT="0" marB="0" anchor="ctr"/>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10098" marR="10098" marT="0" marB="0" anchor="ctr"/>
                </a:tc>
                <a:extLst>
                  <a:ext uri="{0D108BD9-81ED-4DB2-BD59-A6C34878D82A}">
                    <a16:rowId xmlns:a16="http://schemas.microsoft.com/office/drawing/2014/main" val="1013354415"/>
                  </a:ext>
                </a:extLst>
              </a:tr>
              <a:tr h="1253555">
                <a:tc>
                  <a:txBody>
                    <a:bodyPr/>
                    <a:lstStyle/>
                    <a:p>
                      <a:pPr algn="ctr"/>
                      <a:r>
                        <a:rPr lang="en-US" dirty="0"/>
                        <a:t>6</a:t>
                      </a:r>
                    </a:p>
                  </a:txBody>
                  <a:tcPr marL="10098" marR="10098" marT="0" marB="0" anchor="ctr"/>
                </a:tc>
                <a:tc>
                  <a:txBody>
                    <a:bodyPr/>
                    <a:lstStyle/>
                    <a:p>
                      <a:pPr marL="0" marR="0" algn="ctr">
                        <a:lnSpc>
                          <a:spcPct val="107000"/>
                        </a:lnSpc>
                        <a:spcBef>
                          <a:spcPts val="0"/>
                        </a:spcBef>
                        <a:spcAft>
                          <a:spcPts val="0"/>
                        </a:spcAft>
                      </a:pPr>
                      <a:r>
                        <a:rPr lang="en-US" sz="1400" dirty="0">
                          <a:effectLst/>
                        </a:rPr>
                        <a:t>MONTHLYINCOME_MI</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0098" marR="10098" marT="0" marB="0" anchor="ctr"/>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10098" marR="10098" marT="0" marB="0" anchor="ctr"/>
                </a:tc>
                <a:extLst>
                  <a:ext uri="{0D108BD9-81ED-4DB2-BD59-A6C34878D82A}">
                    <a16:rowId xmlns:a16="http://schemas.microsoft.com/office/drawing/2014/main" val="2430674184"/>
                  </a:ext>
                </a:extLst>
              </a:tr>
              <a:tr h="1253555">
                <a:tc>
                  <a:txBody>
                    <a:bodyPr/>
                    <a:lstStyle/>
                    <a:p>
                      <a:pPr algn="ctr"/>
                      <a:r>
                        <a:rPr lang="en-US" dirty="0"/>
                        <a:t>7</a:t>
                      </a:r>
                    </a:p>
                  </a:txBody>
                  <a:tcPr marL="10098" marR="10098" marT="0" marB="0" anchor="ctr"/>
                </a:tc>
                <a:tc>
                  <a:txBody>
                    <a:bodyPr/>
                    <a:lstStyle/>
                    <a:p>
                      <a:pPr marL="0" marR="0" algn="ctr">
                        <a:lnSpc>
                          <a:spcPct val="107000"/>
                        </a:lnSpc>
                        <a:spcBef>
                          <a:spcPts val="0"/>
                        </a:spcBef>
                        <a:spcAft>
                          <a:spcPts val="0"/>
                        </a:spcAft>
                      </a:pPr>
                      <a:r>
                        <a:rPr lang="en-US" sz="1400" dirty="0">
                          <a:effectLst/>
                        </a:rPr>
                        <a:t>DAILYRATE_MI</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0098" marR="10098" marT="0" marB="0" anchor="ctr"/>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10098" marR="10098" marT="0" marB="0" anchor="ctr"/>
                </a:tc>
                <a:extLst>
                  <a:ext uri="{0D108BD9-81ED-4DB2-BD59-A6C34878D82A}">
                    <a16:rowId xmlns:a16="http://schemas.microsoft.com/office/drawing/2014/main" val="4095636300"/>
                  </a:ext>
                </a:extLst>
              </a:tr>
              <a:tr h="1253555">
                <a:tc>
                  <a:txBody>
                    <a:bodyPr/>
                    <a:lstStyle/>
                    <a:p>
                      <a:pPr algn="ctr"/>
                      <a:r>
                        <a:rPr lang="en-US" dirty="0"/>
                        <a:t>8</a:t>
                      </a:r>
                    </a:p>
                  </a:txBody>
                  <a:tcPr marL="10098" marR="10098" marT="0" marB="0" anchor="ctr"/>
                </a:tc>
                <a:tc>
                  <a:txBody>
                    <a:bodyPr/>
                    <a:lstStyle/>
                    <a:p>
                      <a:pPr marL="0" marR="0" algn="ctr">
                        <a:lnSpc>
                          <a:spcPct val="107000"/>
                        </a:lnSpc>
                        <a:spcBef>
                          <a:spcPts val="0"/>
                        </a:spcBef>
                        <a:spcAft>
                          <a:spcPts val="0"/>
                        </a:spcAft>
                      </a:pPr>
                      <a:r>
                        <a:rPr lang="en-US" sz="1400" dirty="0">
                          <a:effectLst/>
                        </a:rPr>
                        <a:t>HOURLYRATE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0098" marR="10098" marT="0" marB="0" anchor="ctr"/>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10098" marR="10098" marT="0" marB="0" anchor="ctr"/>
                </a:tc>
                <a:extLst>
                  <a:ext uri="{0D108BD9-81ED-4DB2-BD59-A6C34878D82A}">
                    <a16:rowId xmlns:a16="http://schemas.microsoft.com/office/drawing/2014/main" val="1351828385"/>
                  </a:ext>
                </a:extLst>
              </a:tr>
            </a:tbl>
          </a:graphicData>
        </a:graphic>
      </p:graphicFrame>
      <p:pic>
        <p:nvPicPr>
          <p:cNvPr id="5" name="Picture 4">
            <a:extLst>
              <a:ext uri="{FF2B5EF4-FFF2-40B4-BE49-F238E27FC236}">
                <a16:creationId xmlns:a16="http://schemas.microsoft.com/office/drawing/2014/main" id="{5B1F5612-3B04-432E-AAD4-0A89B04CAD4B}"/>
              </a:ext>
            </a:extLst>
          </p:cNvPr>
          <p:cNvPicPr>
            <a:picLocks noChangeAspect="1"/>
          </p:cNvPicPr>
          <p:nvPr/>
        </p:nvPicPr>
        <p:blipFill>
          <a:blip r:embed="rId2"/>
          <a:stretch>
            <a:fillRect/>
          </a:stretch>
        </p:blipFill>
        <p:spPr>
          <a:xfrm>
            <a:off x="5521234" y="1700029"/>
            <a:ext cx="4284617" cy="1182507"/>
          </a:xfrm>
          <a:prstGeom prst="rect">
            <a:avLst/>
          </a:prstGeom>
        </p:spPr>
      </p:pic>
      <p:pic>
        <p:nvPicPr>
          <p:cNvPr id="6" name="Picture 5">
            <a:extLst>
              <a:ext uri="{FF2B5EF4-FFF2-40B4-BE49-F238E27FC236}">
                <a16:creationId xmlns:a16="http://schemas.microsoft.com/office/drawing/2014/main" id="{3CAE14FC-4EA2-479B-9811-AB774770C2EB}"/>
              </a:ext>
            </a:extLst>
          </p:cNvPr>
          <p:cNvPicPr>
            <a:picLocks noChangeAspect="1"/>
          </p:cNvPicPr>
          <p:nvPr/>
        </p:nvPicPr>
        <p:blipFill>
          <a:blip r:embed="rId3"/>
          <a:stretch>
            <a:fillRect/>
          </a:stretch>
        </p:blipFill>
        <p:spPr>
          <a:xfrm>
            <a:off x="5599612" y="4193799"/>
            <a:ext cx="4284618" cy="1149532"/>
          </a:xfrm>
          <a:prstGeom prst="rect">
            <a:avLst/>
          </a:prstGeom>
        </p:spPr>
      </p:pic>
      <p:pic>
        <p:nvPicPr>
          <p:cNvPr id="7" name="Picture 6">
            <a:extLst>
              <a:ext uri="{FF2B5EF4-FFF2-40B4-BE49-F238E27FC236}">
                <a16:creationId xmlns:a16="http://schemas.microsoft.com/office/drawing/2014/main" id="{00E247E9-3868-452D-9B38-584D4B06B41D}"/>
              </a:ext>
            </a:extLst>
          </p:cNvPr>
          <p:cNvPicPr>
            <a:picLocks noChangeAspect="1"/>
          </p:cNvPicPr>
          <p:nvPr/>
        </p:nvPicPr>
        <p:blipFill>
          <a:blip r:embed="rId4"/>
          <a:stretch>
            <a:fillRect/>
          </a:stretch>
        </p:blipFill>
        <p:spPr>
          <a:xfrm>
            <a:off x="5599612" y="5440367"/>
            <a:ext cx="4284619" cy="1133362"/>
          </a:xfrm>
          <a:prstGeom prst="rect">
            <a:avLst/>
          </a:prstGeom>
        </p:spPr>
      </p:pic>
      <p:pic>
        <p:nvPicPr>
          <p:cNvPr id="9" name="Picture 8">
            <a:extLst>
              <a:ext uri="{FF2B5EF4-FFF2-40B4-BE49-F238E27FC236}">
                <a16:creationId xmlns:a16="http://schemas.microsoft.com/office/drawing/2014/main" id="{249568C9-E32A-42E8-B54D-7E6F798E8A6D}"/>
              </a:ext>
            </a:extLst>
          </p:cNvPr>
          <p:cNvPicPr>
            <a:picLocks noChangeAspect="1"/>
          </p:cNvPicPr>
          <p:nvPr/>
        </p:nvPicPr>
        <p:blipFill>
          <a:blip r:embed="rId5"/>
          <a:stretch>
            <a:fillRect/>
          </a:stretch>
        </p:blipFill>
        <p:spPr>
          <a:xfrm>
            <a:off x="5599612" y="2898704"/>
            <a:ext cx="4284618" cy="1117193"/>
          </a:xfrm>
          <a:prstGeom prst="rect">
            <a:avLst/>
          </a:prstGeom>
        </p:spPr>
      </p:pic>
    </p:spTree>
    <p:extLst>
      <p:ext uri="{BB962C8B-B14F-4D97-AF65-F5344CB8AC3E}">
        <p14:creationId xmlns:p14="http://schemas.microsoft.com/office/powerpoint/2010/main" val="3060472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529D-A9C7-49D2-A9EE-4DE9D3CBA15E}"/>
              </a:ext>
            </a:extLst>
          </p:cNvPr>
          <p:cNvSpPr>
            <a:spLocks noGrp="1"/>
          </p:cNvSpPr>
          <p:nvPr>
            <p:ph type="ctrTitle"/>
          </p:nvPr>
        </p:nvSpPr>
        <p:spPr>
          <a:xfrm>
            <a:off x="1524000" y="139337"/>
            <a:ext cx="9144000" cy="574766"/>
          </a:xfrm>
        </p:spPr>
        <p:txBody>
          <a:bodyPr>
            <a:noAutofit/>
          </a:bodyPr>
          <a:lstStyle/>
          <a:p>
            <a:r>
              <a:rPr lang="en-US" sz="4000" dirty="0">
                <a:latin typeface="Times New Roman" panose="02020603050405020304" pitchFamily="18" charset="0"/>
                <a:cs typeface="Times New Roman" panose="02020603050405020304" pitchFamily="18" charset="0"/>
              </a:rPr>
              <a:t>Extreme Values</a:t>
            </a:r>
            <a:endParaRPr lang="en-US" sz="4000" dirty="0"/>
          </a:p>
        </p:txBody>
      </p:sp>
      <p:graphicFrame>
        <p:nvGraphicFramePr>
          <p:cNvPr id="4" name="Table 3">
            <a:extLst>
              <a:ext uri="{FF2B5EF4-FFF2-40B4-BE49-F238E27FC236}">
                <a16:creationId xmlns:a16="http://schemas.microsoft.com/office/drawing/2014/main" id="{783D6A31-73FA-4A70-8119-80C0BDE10C18}"/>
              </a:ext>
            </a:extLst>
          </p:cNvPr>
          <p:cNvGraphicFramePr>
            <a:graphicFrameLocks noGrp="1"/>
          </p:cNvGraphicFramePr>
          <p:nvPr>
            <p:extLst>
              <p:ext uri="{D42A27DB-BD31-4B8C-83A1-F6EECF244321}">
                <p14:modId xmlns:p14="http://schemas.microsoft.com/office/powerpoint/2010/main" val="111542714"/>
              </p:ext>
            </p:extLst>
          </p:nvPr>
        </p:nvGraphicFramePr>
        <p:xfrm>
          <a:off x="478971" y="583475"/>
          <a:ext cx="11086012" cy="6087294"/>
        </p:xfrm>
        <a:graphic>
          <a:graphicData uri="http://schemas.openxmlformats.org/drawingml/2006/table">
            <a:tbl>
              <a:tblPr firstRow="1" bandRow="1">
                <a:tableStyleId>{5C22544A-7EE6-4342-B048-85BDC9FD1C3A}</a:tableStyleId>
              </a:tblPr>
              <a:tblGrid>
                <a:gridCol w="849927">
                  <a:extLst>
                    <a:ext uri="{9D8B030D-6E8A-4147-A177-3AD203B41FA5}">
                      <a16:colId xmlns:a16="http://schemas.microsoft.com/office/drawing/2014/main" val="1382268222"/>
                    </a:ext>
                  </a:extLst>
                </a:gridCol>
                <a:gridCol w="3781563">
                  <a:extLst>
                    <a:ext uri="{9D8B030D-6E8A-4147-A177-3AD203B41FA5}">
                      <a16:colId xmlns:a16="http://schemas.microsoft.com/office/drawing/2014/main" val="1876492450"/>
                    </a:ext>
                  </a:extLst>
                </a:gridCol>
                <a:gridCol w="6454522">
                  <a:extLst>
                    <a:ext uri="{9D8B030D-6E8A-4147-A177-3AD203B41FA5}">
                      <a16:colId xmlns:a16="http://schemas.microsoft.com/office/drawing/2014/main" val="1066762215"/>
                    </a:ext>
                  </a:extLst>
                </a:gridCol>
              </a:tblGrid>
              <a:tr h="341231">
                <a:tc gridSpan="3">
                  <a:txBody>
                    <a:bodyPr/>
                    <a:lstStyle/>
                    <a:p>
                      <a:pPr marL="0" marR="0" algn="ctr">
                        <a:lnSpc>
                          <a:spcPct val="107000"/>
                        </a:lnSpc>
                        <a:spcBef>
                          <a:spcPts val="0"/>
                        </a:spcBef>
                        <a:spcAft>
                          <a:spcPts val="0"/>
                        </a:spcAft>
                      </a:pPr>
                      <a:r>
                        <a:rPr lang="en-US" sz="2000" dirty="0">
                          <a:effectLst/>
                        </a:rPr>
                        <a:t>Checking extreme values from histogram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0098" marR="10098" marT="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54224980"/>
                  </a:ext>
                </a:extLst>
              </a:tr>
              <a:tr h="329947">
                <a:tc>
                  <a:txBody>
                    <a:bodyPr/>
                    <a:lstStyle/>
                    <a:p>
                      <a:pPr algn="ctr"/>
                      <a:r>
                        <a:rPr lang="en-US" dirty="0"/>
                        <a:t>List</a:t>
                      </a:r>
                    </a:p>
                  </a:txBody>
                  <a:tcPr marL="10098" marR="10098" marT="0" marB="0" anchor="b"/>
                </a:tc>
                <a:tc>
                  <a:txBody>
                    <a:bodyPr/>
                    <a:lstStyle/>
                    <a:p>
                      <a:pPr marL="0" marR="0" algn="ctr">
                        <a:lnSpc>
                          <a:spcPct val="107000"/>
                        </a:lnSpc>
                        <a:spcBef>
                          <a:spcPts val="0"/>
                        </a:spcBef>
                        <a:spcAft>
                          <a:spcPts val="0"/>
                        </a:spcAft>
                      </a:pPr>
                      <a:r>
                        <a:rPr lang="en-US" sz="2000" dirty="0">
                          <a:effectLst/>
                        </a:rPr>
                        <a:t>Variable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0098" marR="10098" marT="0" marB="0" anchor="b"/>
                </a:tc>
                <a:tc>
                  <a:txBody>
                    <a:bodyPr/>
                    <a:lstStyle/>
                    <a:p>
                      <a:pPr marL="0" marR="0" algn="ctr">
                        <a:lnSpc>
                          <a:spcPct val="107000"/>
                        </a:lnSpc>
                        <a:spcBef>
                          <a:spcPts val="0"/>
                        </a:spcBef>
                        <a:spcAft>
                          <a:spcPts val="0"/>
                        </a:spcAft>
                      </a:pPr>
                      <a:r>
                        <a:rPr lang="en-US" sz="2000" dirty="0">
                          <a:effectLst/>
                        </a:rPr>
                        <a:t>Histogram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0098" marR="10098" marT="0" marB="0" anchor="b"/>
                </a:tc>
                <a:extLst>
                  <a:ext uri="{0D108BD9-81ED-4DB2-BD59-A6C34878D82A}">
                    <a16:rowId xmlns:a16="http://schemas.microsoft.com/office/drawing/2014/main" val="1782001806"/>
                  </a:ext>
                </a:extLst>
              </a:tr>
              <a:tr h="1354029">
                <a:tc>
                  <a:txBody>
                    <a:bodyPr/>
                    <a:lstStyle/>
                    <a:p>
                      <a:pPr algn="ctr"/>
                      <a:r>
                        <a:rPr lang="en-US" dirty="0"/>
                        <a:t>9</a:t>
                      </a:r>
                    </a:p>
                  </a:txBody>
                  <a:tcPr marL="10098" marR="10098" marT="0" marB="0" anchor="ctr"/>
                </a:tc>
                <a:tc>
                  <a:txBody>
                    <a:bodyPr/>
                    <a:lstStyle/>
                    <a:p>
                      <a:pPr marL="0" marR="0" algn="ctr">
                        <a:lnSpc>
                          <a:spcPct val="107000"/>
                        </a:lnSpc>
                        <a:spcBef>
                          <a:spcPts val="0"/>
                        </a:spcBef>
                        <a:spcAft>
                          <a:spcPts val="0"/>
                        </a:spcAft>
                      </a:pPr>
                      <a:r>
                        <a:rPr lang="en-US" sz="1400" dirty="0">
                          <a:effectLst/>
                        </a:rPr>
                        <a:t>PERCENTSALARYHIKE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0098" marR="10098" marT="0" marB="0" anchor="ctr"/>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10098" marR="10098" marT="0" marB="0" anchor="ctr"/>
                </a:tc>
                <a:extLst>
                  <a:ext uri="{0D108BD9-81ED-4DB2-BD59-A6C34878D82A}">
                    <a16:rowId xmlns:a16="http://schemas.microsoft.com/office/drawing/2014/main" val="2342542457"/>
                  </a:ext>
                </a:extLst>
              </a:tr>
              <a:tr h="1354029">
                <a:tc>
                  <a:txBody>
                    <a:bodyPr/>
                    <a:lstStyle/>
                    <a:p>
                      <a:pPr algn="ctr"/>
                      <a:r>
                        <a:rPr lang="en-US" dirty="0"/>
                        <a:t>10</a:t>
                      </a:r>
                    </a:p>
                  </a:txBody>
                  <a:tcPr marL="10098" marR="10098" marT="0" marB="0" anchor="ctr"/>
                </a:tc>
                <a:tc>
                  <a:txBody>
                    <a:bodyPr/>
                    <a:lstStyle/>
                    <a:p>
                      <a:pPr marL="0" marR="0" algn="ctr">
                        <a:lnSpc>
                          <a:spcPct val="107000"/>
                        </a:lnSpc>
                        <a:spcBef>
                          <a:spcPts val="0"/>
                        </a:spcBef>
                        <a:spcAft>
                          <a:spcPts val="0"/>
                        </a:spcAft>
                      </a:pPr>
                      <a:r>
                        <a:rPr lang="en-US" sz="1400" dirty="0">
                          <a:effectLst/>
                        </a:rPr>
                        <a:t>YEARSSINCELASTPROMOTION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0098" marR="10098" marT="0" marB="0" anchor="ctr"/>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10098" marR="10098" marT="0" marB="0" anchor="ctr"/>
                </a:tc>
                <a:extLst>
                  <a:ext uri="{0D108BD9-81ED-4DB2-BD59-A6C34878D82A}">
                    <a16:rowId xmlns:a16="http://schemas.microsoft.com/office/drawing/2014/main" val="689028106"/>
                  </a:ext>
                </a:extLst>
              </a:tr>
              <a:tr h="1354029">
                <a:tc>
                  <a:txBody>
                    <a:bodyPr/>
                    <a:lstStyle/>
                    <a:p>
                      <a:pPr algn="ctr"/>
                      <a:r>
                        <a:rPr lang="en-US" dirty="0"/>
                        <a:t>11</a:t>
                      </a:r>
                    </a:p>
                  </a:txBody>
                  <a:tcPr marL="10098" marR="10098" marT="0" marB="0" anchor="ctr"/>
                </a:tc>
                <a:tc>
                  <a:txBody>
                    <a:bodyPr/>
                    <a:lstStyle/>
                    <a:p>
                      <a:pPr marL="0" marR="0" algn="ctr">
                        <a:lnSpc>
                          <a:spcPct val="107000"/>
                        </a:lnSpc>
                        <a:spcBef>
                          <a:spcPts val="0"/>
                        </a:spcBef>
                        <a:spcAft>
                          <a:spcPts val="0"/>
                        </a:spcAft>
                      </a:pPr>
                      <a:r>
                        <a:rPr lang="en-US" sz="1400" dirty="0">
                          <a:effectLst/>
                        </a:rPr>
                        <a:t>BIRTH_DT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0098" marR="10098" marT="0" marB="0" anchor="ctr"/>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10098" marR="10098" marT="0" marB="0" anchor="ctr"/>
                </a:tc>
                <a:extLst>
                  <a:ext uri="{0D108BD9-81ED-4DB2-BD59-A6C34878D82A}">
                    <a16:rowId xmlns:a16="http://schemas.microsoft.com/office/drawing/2014/main" val="3050520371"/>
                  </a:ext>
                </a:extLst>
              </a:tr>
              <a:tr h="1354029">
                <a:tc>
                  <a:txBody>
                    <a:bodyPr/>
                    <a:lstStyle/>
                    <a:p>
                      <a:pPr algn="ctr"/>
                      <a:r>
                        <a:rPr lang="en-US" dirty="0"/>
                        <a:t>12</a:t>
                      </a:r>
                    </a:p>
                  </a:txBody>
                  <a:tcPr marL="10098" marR="10098" marT="0" marB="0" anchor="ctr"/>
                </a:tc>
                <a:tc>
                  <a:txBody>
                    <a:bodyPr/>
                    <a:lstStyle/>
                    <a:p>
                      <a:pPr marL="0" marR="0" algn="ctr">
                        <a:lnSpc>
                          <a:spcPct val="107000"/>
                        </a:lnSpc>
                        <a:spcBef>
                          <a:spcPts val="0"/>
                        </a:spcBef>
                        <a:spcAft>
                          <a:spcPts val="0"/>
                        </a:spcAft>
                      </a:pPr>
                      <a:r>
                        <a:rPr lang="en-US" sz="1400" dirty="0">
                          <a:effectLst/>
                        </a:rPr>
                        <a:t>DEPART_DT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0098" marR="10098" marT="0" marB="0" anchor="ctr"/>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10098" marR="10098" marT="0" marB="0" anchor="ctr"/>
                </a:tc>
                <a:extLst>
                  <a:ext uri="{0D108BD9-81ED-4DB2-BD59-A6C34878D82A}">
                    <a16:rowId xmlns:a16="http://schemas.microsoft.com/office/drawing/2014/main" val="3785443665"/>
                  </a:ext>
                </a:extLst>
              </a:tr>
            </a:tbl>
          </a:graphicData>
        </a:graphic>
      </p:graphicFrame>
      <p:pic>
        <p:nvPicPr>
          <p:cNvPr id="5" name="Picture 4">
            <a:extLst>
              <a:ext uri="{FF2B5EF4-FFF2-40B4-BE49-F238E27FC236}">
                <a16:creationId xmlns:a16="http://schemas.microsoft.com/office/drawing/2014/main" id="{683402F2-E3C9-4AA7-B7F7-F468A0629615}"/>
              </a:ext>
            </a:extLst>
          </p:cNvPr>
          <p:cNvPicPr>
            <a:picLocks noChangeAspect="1"/>
          </p:cNvPicPr>
          <p:nvPr/>
        </p:nvPicPr>
        <p:blipFill>
          <a:blip r:embed="rId2"/>
          <a:stretch>
            <a:fillRect/>
          </a:stretch>
        </p:blipFill>
        <p:spPr>
          <a:xfrm>
            <a:off x="6435636" y="5367426"/>
            <a:ext cx="3993094" cy="1254035"/>
          </a:xfrm>
          <a:prstGeom prst="rect">
            <a:avLst/>
          </a:prstGeom>
        </p:spPr>
      </p:pic>
      <p:pic>
        <p:nvPicPr>
          <p:cNvPr id="6" name="Picture 5">
            <a:extLst>
              <a:ext uri="{FF2B5EF4-FFF2-40B4-BE49-F238E27FC236}">
                <a16:creationId xmlns:a16="http://schemas.microsoft.com/office/drawing/2014/main" id="{9EDB574D-B4A5-4A84-A4F2-C4CE0D781B10}"/>
              </a:ext>
            </a:extLst>
          </p:cNvPr>
          <p:cNvPicPr>
            <a:picLocks noChangeAspect="1"/>
          </p:cNvPicPr>
          <p:nvPr/>
        </p:nvPicPr>
        <p:blipFill>
          <a:blip r:embed="rId3"/>
          <a:stretch>
            <a:fillRect/>
          </a:stretch>
        </p:blipFill>
        <p:spPr>
          <a:xfrm>
            <a:off x="6435636" y="4053520"/>
            <a:ext cx="3993094" cy="1173799"/>
          </a:xfrm>
          <a:prstGeom prst="rect">
            <a:avLst/>
          </a:prstGeom>
        </p:spPr>
      </p:pic>
      <p:pic>
        <p:nvPicPr>
          <p:cNvPr id="8" name="Picture 7">
            <a:extLst>
              <a:ext uri="{FF2B5EF4-FFF2-40B4-BE49-F238E27FC236}">
                <a16:creationId xmlns:a16="http://schemas.microsoft.com/office/drawing/2014/main" id="{8C54C528-9B78-45D3-A0F8-7EF1E536E8DC}"/>
              </a:ext>
            </a:extLst>
          </p:cNvPr>
          <p:cNvPicPr>
            <a:picLocks noChangeAspect="1"/>
          </p:cNvPicPr>
          <p:nvPr/>
        </p:nvPicPr>
        <p:blipFill>
          <a:blip r:embed="rId4"/>
          <a:stretch>
            <a:fillRect/>
          </a:stretch>
        </p:blipFill>
        <p:spPr>
          <a:xfrm>
            <a:off x="6435636" y="2651760"/>
            <a:ext cx="3993094" cy="1212349"/>
          </a:xfrm>
          <a:prstGeom prst="rect">
            <a:avLst/>
          </a:prstGeom>
        </p:spPr>
      </p:pic>
      <p:pic>
        <p:nvPicPr>
          <p:cNvPr id="9" name="Picture 8">
            <a:extLst>
              <a:ext uri="{FF2B5EF4-FFF2-40B4-BE49-F238E27FC236}">
                <a16:creationId xmlns:a16="http://schemas.microsoft.com/office/drawing/2014/main" id="{F9CE8F93-5AE6-4075-9A50-CA5DB2A3E29C}"/>
              </a:ext>
            </a:extLst>
          </p:cNvPr>
          <p:cNvPicPr>
            <a:picLocks noChangeAspect="1"/>
          </p:cNvPicPr>
          <p:nvPr/>
        </p:nvPicPr>
        <p:blipFill>
          <a:blip r:embed="rId5"/>
          <a:stretch>
            <a:fillRect/>
          </a:stretch>
        </p:blipFill>
        <p:spPr>
          <a:xfrm>
            <a:off x="6339841" y="1297578"/>
            <a:ext cx="3993094" cy="1262744"/>
          </a:xfrm>
          <a:prstGeom prst="rect">
            <a:avLst/>
          </a:prstGeom>
        </p:spPr>
      </p:pic>
    </p:spTree>
    <p:extLst>
      <p:ext uri="{BB962C8B-B14F-4D97-AF65-F5344CB8AC3E}">
        <p14:creationId xmlns:p14="http://schemas.microsoft.com/office/powerpoint/2010/main" val="572378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985F1-9F15-4FD6-A830-EB1D2CC07ABD}"/>
              </a:ext>
            </a:extLst>
          </p:cNvPr>
          <p:cNvSpPr>
            <a:spLocks noGrp="1"/>
          </p:cNvSpPr>
          <p:nvPr>
            <p:ph type="ctrTitle"/>
          </p:nvPr>
        </p:nvSpPr>
        <p:spPr>
          <a:xfrm>
            <a:off x="1524000" y="174172"/>
            <a:ext cx="9144000" cy="696686"/>
          </a:xfrm>
        </p:spPr>
        <p:txBody>
          <a:bodyPr>
            <a:noAutofit/>
          </a:bodyPr>
          <a:lstStyle/>
          <a:p>
            <a:r>
              <a:rPr lang="en-US" sz="4000" dirty="0">
                <a:latin typeface="Times New Roman" panose="02020603050405020304" pitchFamily="18" charset="0"/>
                <a:cs typeface="Times New Roman" panose="02020603050405020304" pitchFamily="18" charset="0"/>
              </a:rPr>
              <a:t>Extreme Values</a:t>
            </a:r>
            <a:endParaRPr lang="en-US" sz="4000" dirty="0"/>
          </a:p>
        </p:txBody>
      </p:sp>
      <p:graphicFrame>
        <p:nvGraphicFramePr>
          <p:cNvPr id="4" name="Table 3">
            <a:extLst>
              <a:ext uri="{FF2B5EF4-FFF2-40B4-BE49-F238E27FC236}">
                <a16:creationId xmlns:a16="http://schemas.microsoft.com/office/drawing/2014/main" id="{A06BA4F0-DBF5-4735-BCFC-893490C7F7D9}"/>
              </a:ext>
            </a:extLst>
          </p:cNvPr>
          <p:cNvGraphicFramePr>
            <a:graphicFrameLocks noGrp="1"/>
          </p:cNvGraphicFramePr>
          <p:nvPr>
            <p:extLst>
              <p:ext uri="{D42A27DB-BD31-4B8C-83A1-F6EECF244321}">
                <p14:modId xmlns:p14="http://schemas.microsoft.com/office/powerpoint/2010/main" val="584912782"/>
              </p:ext>
            </p:extLst>
          </p:nvPr>
        </p:nvGraphicFramePr>
        <p:xfrm>
          <a:off x="418010" y="870855"/>
          <a:ext cx="11251476" cy="5812973"/>
        </p:xfrm>
        <a:graphic>
          <a:graphicData uri="http://schemas.openxmlformats.org/drawingml/2006/table">
            <a:tbl>
              <a:tblPr firstRow="1" bandRow="1">
                <a:tableStyleId>{5C22544A-7EE6-4342-B048-85BDC9FD1C3A}</a:tableStyleId>
              </a:tblPr>
              <a:tblGrid>
                <a:gridCol w="1628391">
                  <a:extLst>
                    <a:ext uri="{9D8B030D-6E8A-4147-A177-3AD203B41FA5}">
                      <a16:colId xmlns:a16="http://schemas.microsoft.com/office/drawing/2014/main" val="3133457093"/>
                    </a:ext>
                  </a:extLst>
                </a:gridCol>
                <a:gridCol w="3995905">
                  <a:extLst>
                    <a:ext uri="{9D8B030D-6E8A-4147-A177-3AD203B41FA5}">
                      <a16:colId xmlns:a16="http://schemas.microsoft.com/office/drawing/2014/main" val="3430465900"/>
                    </a:ext>
                  </a:extLst>
                </a:gridCol>
                <a:gridCol w="5627180">
                  <a:extLst>
                    <a:ext uri="{9D8B030D-6E8A-4147-A177-3AD203B41FA5}">
                      <a16:colId xmlns:a16="http://schemas.microsoft.com/office/drawing/2014/main" val="1981388834"/>
                    </a:ext>
                  </a:extLst>
                </a:gridCol>
              </a:tblGrid>
              <a:tr h="341957">
                <a:tc gridSpan="3">
                  <a:txBody>
                    <a:bodyPr/>
                    <a:lstStyle/>
                    <a:p>
                      <a:pPr marL="0" marR="0" algn="ctr">
                        <a:lnSpc>
                          <a:spcPct val="107000"/>
                        </a:lnSpc>
                        <a:spcBef>
                          <a:spcPts val="0"/>
                        </a:spcBef>
                        <a:spcAft>
                          <a:spcPts val="0"/>
                        </a:spcAft>
                      </a:pPr>
                      <a:r>
                        <a:rPr lang="en-US" sz="2000" dirty="0">
                          <a:effectLst/>
                        </a:rPr>
                        <a:t>Checking extreme values from histogram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0098" marR="10098" marT="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09526879"/>
                  </a:ext>
                </a:extLst>
              </a:tr>
              <a:tr h="665024">
                <a:tc>
                  <a:txBody>
                    <a:bodyPr/>
                    <a:lstStyle/>
                    <a:p>
                      <a:pPr algn="ctr"/>
                      <a:r>
                        <a:rPr lang="en-US" dirty="0"/>
                        <a:t>List</a:t>
                      </a:r>
                    </a:p>
                  </a:txBody>
                  <a:tcPr marL="10098" marR="10098" marT="0" marB="0" anchor="b"/>
                </a:tc>
                <a:tc>
                  <a:txBody>
                    <a:bodyPr/>
                    <a:lstStyle/>
                    <a:p>
                      <a:pPr marL="0" marR="0" algn="ctr">
                        <a:lnSpc>
                          <a:spcPct val="107000"/>
                        </a:lnSpc>
                        <a:spcBef>
                          <a:spcPts val="0"/>
                        </a:spcBef>
                        <a:spcAft>
                          <a:spcPts val="0"/>
                        </a:spcAft>
                      </a:pPr>
                      <a:r>
                        <a:rPr lang="en-US" sz="2000" dirty="0">
                          <a:effectLst/>
                        </a:rPr>
                        <a:t>Variable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0098" marR="10098" marT="0" marB="0" anchor="b"/>
                </a:tc>
                <a:tc>
                  <a:txBody>
                    <a:bodyPr/>
                    <a:lstStyle/>
                    <a:p>
                      <a:pPr marL="0" marR="0" algn="ctr">
                        <a:lnSpc>
                          <a:spcPct val="107000"/>
                        </a:lnSpc>
                        <a:spcBef>
                          <a:spcPts val="0"/>
                        </a:spcBef>
                        <a:spcAft>
                          <a:spcPts val="0"/>
                        </a:spcAft>
                      </a:pPr>
                      <a:r>
                        <a:rPr lang="en-US" sz="2000" dirty="0">
                          <a:effectLst/>
                        </a:rPr>
                        <a:t>Histogram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0098" marR="10098" marT="0" marB="0" anchor="b"/>
                </a:tc>
                <a:extLst>
                  <a:ext uri="{0D108BD9-81ED-4DB2-BD59-A6C34878D82A}">
                    <a16:rowId xmlns:a16="http://schemas.microsoft.com/office/drawing/2014/main" val="2964958269"/>
                  </a:ext>
                </a:extLst>
              </a:tr>
              <a:tr h="2402996">
                <a:tc>
                  <a:txBody>
                    <a:bodyPr/>
                    <a:lstStyle/>
                    <a:p>
                      <a:pPr algn="ctr"/>
                      <a:r>
                        <a:rPr lang="en-US" dirty="0"/>
                        <a:t>13</a:t>
                      </a:r>
                    </a:p>
                  </a:txBody>
                  <a:tcPr marL="10098" marR="10098" marT="0" marB="0" anchor="ct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FICO</a:t>
                      </a:r>
                    </a:p>
                  </a:txBody>
                  <a:tcPr marL="10098" marR="10098" marT="0" marB="0" anchor="ctr"/>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10098" marR="10098" marT="0" marB="0" anchor="ctr"/>
                </a:tc>
                <a:extLst>
                  <a:ext uri="{0D108BD9-81ED-4DB2-BD59-A6C34878D82A}">
                    <a16:rowId xmlns:a16="http://schemas.microsoft.com/office/drawing/2014/main" val="139150056"/>
                  </a:ext>
                </a:extLst>
              </a:tr>
              <a:tr h="2402996">
                <a:tc>
                  <a:txBody>
                    <a:bodyPr/>
                    <a:lstStyle/>
                    <a:p>
                      <a:pPr algn="ctr"/>
                      <a:r>
                        <a:rPr lang="en-US" dirty="0"/>
                        <a:t>14</a:t>
                      </a:r>
                    </a:p>
                  </a:txBody>
                  <a:tcPr marL="10098" marR="10098" marT="0" marB="0" anchor="ctr"/>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HIRE_DT</a:t>
                      </a:r>
                    </a:p>
                  </a:txBody>
                  <a:tcPr marL="10098" marR="10098" marT="0" marB="0" anchor="ctr"/>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10098" marR="10098" marT="0" marB="0" anchor="ctr"/>
                </a:tc>
                <a:extLst>
                  <a:ext uri="{0D108BD9-81ED-4DB2-BD59-A6C34878D82A}">
                    <a16:rowId xmlns:a16="http://schemas.microsoft.com/office/drawing/2014/main" val="2747158141"/>
                  </a:ext>
                </a:extLst>
              </a:tr>
            </a:tbl>
          </a:graphicData>
        </a:graphic>
      </p:graphicFrame>
      <p:pic>
        <p:nvPicPr>
          <p:cNvPr id="5" name="Picture 4">
            <a:extLst>
              <a:ext uri="{FF2B5EF4-FFF2-40B4-BE49-F238E27FC236}">
                <a16:creationId xmlns:a16="http://schemas.microsoft.com/office/drawing/2014/main" id="{DC676F8C-5703-46D9-AC0F-868C194187AE}"/>
              </a:ext>
            </a:extLst>
          </p:cNvPr>
          <p:cNvPicPr>
            <a:picLocks noChangeAspect="1"/>
          </p:cNvPicPr>
          <p:nvPr/>
        </p:nvPicPr>
        <p:blipFill>
          <a:blip r:embed="rId2"/>
          <a:stretch>
            <a:fillRect/>
          </a:stretch>
        </p:blipFill>
        <p:spPr>
          <a:xfrm>
            <a:off x="7053944" y="4336408"/>
            <a:ext cx="3709852" cy="2144948"/>
          </a:xfrm>
          <a:prstGeom prst="rect">
            <a:avLst/>
          </a:prstGeom>
        </p:spPr>
      </p:pic>
      <p:pic>
        <p:nvPicPr>
          <p:cNvPr id="6" name="Picture 5">
            <a:extLst>
              <a:ext uri="{FF2B5EF4-FFF2-40B4-BE49-F238E27FC236}">
                <a16:creationId xmlns:a16="http://schemas.microsoft.com/office/drawing/2014/main" id="{7039B3BE-60E4-432D-BF9E-55BFE396946C}"/>
              </a:ext>
            </a:extLst>
          </p:cNvPr>
          <p:cNvPicPr>
            <a:picLocks noChangeAspect="1"/>
          </p:cNvPicPr>
          <p:nvPr/>
        </p:nvPicPr>
        <p:blipFill>
          <a:blip r:embed="rId3"/>
          <a:stretch>
            <a:fillRect/>
          </a:stretch>
        </p:blipFill>
        <p:spPr>
          <a:xfrm>
            <a:off x="7053944" y="2002972"/>
            <a:ext cx="3709851" cy="2130964"/>
          </a:xfrm>
          <a:prstGeom prst="rect">
            <a:avLst/>
          </a:prstGeom>
        </p:spPr>
      </p:pic>
    </p:spTree>
    <p:extLst>
      <p:ext uri="{BB962C8B-B14F-4D97-AF65-F5344CB8AC3E}">
        <p14:creationId xmlns:p14="http://schemas.microsoft.com/office/powerpoint/2010/main" val="178071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B53D9-4245-484D-AAC4-692110CBA09A}"/>
              </a:ext>
            </a:extLst>
          </p:cNvPr>
          <p:cNvSpPr>
            <a:spLocks noGrp="1"/>
          </p:cNvSpPr>
          <p:nvPr>
            <p:ph type="title"/>
          </p:nvPr>
        </p:nvSpPr>
        <p:spPr>
          <a:xfrm>
            <a:off x="2324100" y="1"/>
            <a:ext cx="9029700" cy="951344"/>
          </a:xfrm>
        </p:spPr>
        <p:txBody>
          <a:bodyPr/>
          <a:lstStyle/>
          <a:p>
            <a:r>
              <a:rPr lang="en-US" dirty="0"/>
              <a:t>Let’s Begin:</a:t>
            </a:r>
          </a:p>
        </p:txBody>
      </p:sp>
      <p:sp>
        <p:nvSpPr>
          <p:cNvPr id="3" name="Content Placeholder 2">
            <a:extLst>
              <a:ext uri="{FF2B5EF4-FFF2-40B4-BE49-F238E27FC236}">
                <a16:creationId xmlns:a16="http://schemas.microsoft.com/office/drawing/2014/main" id="{30312E7A-B952-4D6A-BFD7-344B03B87C93}"/>
              </a:ext>
            </a:extLst>
          </p:cNvPr>
          <p:cNvSpPr>
            <a:spLocks noGrp="1"/>
          </p:cNvSpPr>
          <p:nvPr>
            <p:ph idx="1"/>
          </p:nvPr>
        </p:nvSpPr>
        <p:spPr>
          <a:xfrm>
            <a:off x="83127" y="1145308"/>
            <a:ext cx="11914909" cy="5560291"/>
          </a:xfrm>
        </p:spPr>
        <p:txBody>
          <a:bodyPr>
            <a:normAutofit fontScale="25000" lnSpcReduction="20000"/>
          </a:bodyPr>
          <a:lstStyle/>
          <a:p>
            <a:r>
              <a:rPr lang="en-US" sz="9600" dirty="0">
                <a:latin typeface="Times New Roman" panose="02020603050405020304" pitchFamily="18" charset="0"/>
                <a:cs typeface="Times New Roman" panose="02020603050405020304" pitchFamily="18" charset="0"/>
              </a:rPr>
              <a:t>Data Cleansing - Data cleansing is the effort to improve the overall quality of data by removing or correcting inaccurate, incomplete, or irrelevant data from a data system. </a:t>
            </a:r>
          </a:p>
          <a:p>
            <a:pPr marL="0" indent="0">
              <a:buNone/>
            </a:pPr>
            <a:r>
              <a:rPr lang="en-US" sz="9600" dirty="0">
                <a:latin typeface="Times New Roman" panose="02020603050405020304" pitchFamily="18" charset="0"/>
                <a:cs typeface="Times New Roman" panose="02020603050405020304" pitchFamily="18" charset="0"/>
              </a:rPr>
              <a:t>Data could be cleaned by many ways:-</a:t>
            </a:r>
          </a:p>
          <a:p>
            <a:pPr marL="0" indent="0">
              <a:buNone/>
            </a:pPr>
            <a:r>
              <a:rPr lang="en-US" sz="9600" dirty="0">
                <a:latin typeface="Times New Roman" panose="02020603050405020304" pitchFamily="18" charset="0"/>
                <a:cs typeface="Times New Roman" panose="02020603050405020304" pitchFamily="18" charset="0"/>
              </a:rPr>
              <a:t>1)Data Integrity</a:t>
            </a:r>
          </a:p>
          <a:p>
            <a:pPr marL="0" indent="0">
              <a:buNone/>
            </a:pPr>
            <a:r>
              <a:rPr lang="en-US" sz="9600" dirty="0">
                <a:latin typeface="Times New Roman" panose="02020603050405020304" pitchFamily="18" charset="0"/>
                <a:cs typeface="Times New Roman" panose="02020603050405020304" pitchFamily="18" charset="0"/>
              </a:rPr>
              <a:t>2)Missing Values</a:t>
            </a:r>
          </a:p>
          <a:p>
            <a:pPr marL="0" indent="0">
              <a:buNone/>
            </a:pPr>
            <a:r>
              <a:rPr lang="en-US" sz="9600" dirty="0">
                <a:latin typeface="Times New Roman" panose="02020603050405020304" pitchFamily="18" charset="0"/>
                <a:cs typeface="Times New Roman" panose="02020603050405020304" pitchFamily="18" charset="0"/>
              </a:rPr>
              <a:t>3)Extreme Values, and</a:t>
            </a:r>
          </a:p>
          <a:p>
            <a:pPr marL="0" indent="0">
              <a:buNone/>
            </a:pPr>
            <a:r>
              <a:rPr lang="en-US" sz="9600" dirty="0">
                <a:latin typeface="Times New Roman" panose="02020603050405020304" pitchFamily="18" charset="0"/>
                <a:cs typeface="Times New Roman" panose="02020603050405020304" pitchFamily="18" charset="0"/>
              </a:rPr>
              <a:t>4)Extreme Distribution</a:t>
            </a:r>
          </a:p>
          <a:p>
            <a:pPr marL="0" indent="0">
              <a:buNone/>
            </a:pPr>
            <a:endParaRPr lang="en-US" sz="9600" dirty="0">
              <a:latin typeface="Times New Roman" panose="02020603050405020304" pitchFamily="18" charset="0"/>
              <a:cs typeface="Times New Roman" panose="02020603050405020304" pitchFamily="18" charset="0"/>
            </a:endParaRPr>
          </a:p>
          <a:p>
            <a:r>
              <a:rPr lang="en-US" sz="9600" u="sng" dirty="0">
                <a:latin typeface="Times New Roman" panose="02020603050405020304" pitchFamily="18" charset="0"/>
                <a:cs typeface="Times New Roman" panose="02020603050405020304" pitchFamily="18" charset="0"/>
              </a:rPr>
              <a:t>Data Integrity:-</a:t>
            </a:r>
          </a:p>
          <a:p>
            <a:pPr marL="0" indent="0">
              <a:buNone/>
            </a:pPr>
            <a:r>
              <a:rPr lang="en-US" sz="9600" dirty="0">
                <a:latin typeface="Times New Roman" panose="02020603050405020304" pitchFamily="18" charset="0"/>
                <a:cs typeface="Times New Roman" panose="02020603050405020304" pitchFamily="18" charset="0"/>
              </a:rPr>
              <a:t> General data integrity first steps: </a:t>
            </a:r>
          </a:p>
          <a:p>
            <a:pPr marL="0" indent="0">
              <a:buNone/>
            </a:pPr>
            <a:r>
              <a:rPr lang="en-US" sz="9600" dirty="0">
                <a:latin typeface="Times New Roman" panose="02020603050405020304" pitchFamily="18" charset="0"/>
                <a:cs typeface="Times New Roman" panose="02020603050405020304" pitchFamily="18" charset="0"/>
              </a:rPr>
              <a:t>• Checking for dupes </a:t>
            </a:r>
          </a:p>
          <a:p>
            <a:pPr marL="0" indent="0">
              <a:buNone/>
            </a:pPr>
            <a:r>
              <a:rPr lang="en-US" sz="9600" dirty="0">
                <a:latin typeface="Times New Roman" panose="02020603050405020304" pitchFamily="18" charset="0"/>
                <a:cs typeface="Times New Roman" panose="02020603050405020304" pitchFamily="18" charset="0"/>
              </a:rPr>
              <a:t>• Checking for consistency within variables </a:t>
            </a:r>
          </a:p>
          <a:p>
            <a:pPr marL="0" indent="0">
              <a:buNone/>
            </a:pPr>
            <a:r>
              <a:rPr lang="en-US" sz="9600" dirty="0">
                <a:latin typeface="Times New Roman" panose="02020603050405020304" pitchFamily="18" charset="0"/>
                <a:cs typeface="Times New Roman" panose="02020603050405020304" pitchFamily="18" charset="0"/>
              </a:rPr>
              <a:t>• Checking numeric variables</a:t>
            </a:r>
          </a:p>
          <a:p>
            <a:pPr marL="0" indent="0">
              <a:buNone/>
            </a:pPr>
            <a:r>
              <a:rPr lang="en-US" sz="9600" dirty="0">
                <a:latin typeface="Times New Roman" panose="02020603050405020304" pitchFamily="18" charset="0"/>
                <a:cs typeface="Times New Roman" panose="02020603050405020304" pitchFamily="18" charset="0"/>
              </a:rPr>
              <a:t> • Checking character variables</a:t>
            </a:r>
          </a:p>
          <a:p>
            <a:pPr marL="0" indent="0">
              <a:buNone/>
            </a:pPr>
            <a:r>
              <a:rPr lang="en-US" sz="9600" dirty="0">
                <a:latin typeface="Times New Roman" panose="02020603050405020304" pitchFamily="18" charset="0"/>
                <a:cs typeface="Times New Roman" panose="02020603050405020304" pitchFamily="18" charset="0"/>
              </a:rPr>
              <a:t> • Checking dates</a:t>
            </a:r>
          </a:p>
          <a:p>
            <a:pPr marL="0" indent="0">
              <a:buNone/>
            </a:pPr>
            <a:endParaRPr lang="en-US" sz="4200" dirty="0">
              <a:latin typeface="Times New Roman" panose="02020603050405020304" pitchFamily="18" charset="0"/>
              <a:cs typeface="Times New Roman" panose="02020603050405020304" pitchFamily="18" charset="0"/>
            </a:endParaRPr>
          </a:p>
          <a:p>
            <a:pPr marL="0" indent="0">
              <a:buNone/>
            </a:pPr>
            <a:endParaRPr lang="en-US" sz="4200" dirty="0">
              <a:latin typeface="Times New Roman" panose="02020603050405020304" pitchFamily="18" charset="0"/>
              <a:cs typeface="Times New Roman" panose="02020603050405020304" pitchFamily="18" charset="0"/>
            </a:endParaRPr>
          </a:p>
          <a:p>
            <a:endParaRPr lang="en-US" sz="4200" dirty="0">
              <a:latin typeface="Times New Roman" panose="02020603050405020304" pitchFamily="18" charset="0"/>
              <a:cs typeface="Times New Roman" panose="02020603050405020304" pitchFamily="18" charset="0"/>
            </a:endParaRPr>
          </a:p>
          <a:p>
            <a:pPr marL="0" indent="0">
              <a:buNone/>
            </a:pPr>
            <a:endParaRPr lang="en-US" sz="4200" dirty="0">
              <a:latin typeface="Times New Roman" panose="02020603050405020304" pitchFamily="18" charset="0"/>
              <a:cs typeface="Times New Roman" panose="02020603050405020304" pitchFamily="18" charset="0"/>
            </a:endParaRPr>
          </a:p>
          <a:p>
            <a:pPr marL="0" indent="0">
              <a:buNone/>
            </a:pPr>
            <a:br>
              <a:rPr lang="en-US" dirty="0"/>
            </a:br>
            <a:endParaRPr lang="en-US" dirty="0"/>
          </a:p>
        </p:txBody>
      </p:sp>
    </p:spTree>
    <p:extLst>
      <p:ext uri="{BB962C8B-B14F-4D97-AF65-F5344CB8AC3E}">
        <p14:creationId xmlns:p14="http://schemas.microsoft.com/office/powerpoint/2010/main" val="335242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67879-7852-457C-889B-DD5FE939B641}"/>
              </a:ext>
            </a:extLst>
          </p:cNvPr>
          <p:cNvSpPr>
            <a:spLocks noGrp="1"/>
          </p:cNvSpPr>
          <p:nvPr>
            <p:ph type="title"/>
          </p:nvPr>
        </p:nvSpPr>
        <p:spPr>
          <a:xfrm>
            <a:off x="444137" y="60961"/>
            <a:ext cx="10909663" cy="400593"/>
          </a:xfrm>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Extreme Values</a:t>
            </a:r>
            <a:endParaRPr lang="en-US" sz="4000" dirty="0"/>
          </a:p>
        </p:txBody>
      </p:sp>
      <p:graphicFrame>
        <p:nvGraphicFramePr>
          <p:cNvPr id="4" name="Content Placeholder 3">
            <a:extLst>
              <a:ext uri="{FF2B5EF4-FFF2-40B4-BE49-F238E27FC236}">
                <a16:creationId xmlns:a16="http://schemas.microsoft.com/office/drawing/2014/main" id="{EE0FB323-8280-4441-B870-3D0C8D2E2A92}"/>
              </a:ext>
            </a:extLst>
          </p:cNvPr>
          <p:cNvGraphicFramePr>
            <a:graphicFrameLocks noGrp="1"/>
          </p:cNvGraphicFramePr>
          <p:nvPr>
            <p:ph idx="1"/>
            <p:extLst>
              <p:ext uri="{D42A27DB-BD31-4B8C-83A1-F6EECF244321}">
                <p14:modId xmlns:p14="http://schemas.microsoft.com/office/powerpoint/2010/main" val="2034100533"/>
              </p:ext>
            </p:extLst>
          </p:nvPr>
        </p:nvGraphicFramePr>
        <p:xfrm>
          <a:off x="200024" y="618309"/>
          <a:ext cx="11774261" cy="5240095"/>
        </p:xfrm>
        <a:graphic>
          <a:graphicData uri="http://schemas.openxmlformats.org/drawingml/2006/table">
            <a:tbl>
              <a:tblPr firstRow="1" bandRow="1">
                <a:tableStyleId>{5C22544A-7EE6-4342-B048-85BDC9FD1C3A}</a:tableStyleId>
              </a:tblPr>
              <a:tblGrid>
                <a:gridCol w="2092790">
                  <a:extLst>
                    <a:ext uri="{9D8B030D-6E8A-4147-A177-3AD203B41FA5}">
                      <a16:colId xmlns:a16="http://schemas.microsoft.com/office/drawing/2014/main" val="546985370"/>
                    </a:ext>
                  </a:extLst>
                </a:gridCol>
                <a:gridCol w="2517969">
                  <a:extLst>
                    <a:ext uri="{9D8B030D-6E8A-4147-A177-3AD203B41FA5}">
                      <a16:colId xmlns:a16="http://schemas.microsoft.com/office/drawing/2014/main" val="2115225378"/>
                    </a:ext>
                  </a:extLst>
                </a:gridCol>
                <a:gridCol w="3273359">
                  <a:extLst>
                    <a:ext uri="{9D8B030D-6E8A-4147-A177-3AD203B41FA5}">
                      <a16:colId xmlns:a16="http://schemas.microsoft.com/office/drawing/2014/main" val="2233330297"/>
                    </a:ext>
                  </a:extLst>
                </a:gridCol>
                <a:gridCol w="3890143">
                  <a:extLst>
                    <a:ext uri="{9D8B030D-6E8A-4147-A177-3AD203B41FA5}">
                      <a16:colId xmlns:a16="http://schemas.microsoft.com/office/drawing/2014/main" val="2167396650"/>
                    </a:ext>
                  </a:extLst>
                </a:gridCol>
              </a:tblGrid>
              <a:tr h="289846">
                <a:tc gridSpan="4">
                  <a:txBody>
                    <a:bodyPr/>
                    <a:lstStyle/>
                    <a:p>
                      <a:pPr algn="ctr"/>
                      <a:r>
                        <a:rPr lang="en-US" sz="1400" dirty="0">
                          <a:latin typeface="Times New Roman" panose="02020603050405020304" pitchFamily="18" charset="0"/>
                          <a:cs typeface="Times New Roman" panose="02020603050405020304" pitchFamily="18" charset="0"/>
                        </a:rPr>
                        <a:t>MONTHLYINCOME_MI</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543421990"/>
                  </a:ext>
                </a:extLst>
              </a:tr>
              <a:tr h="559756">
                <a:tc>
                  <a:txBody>
                    <a:bodyPr/>
                    <a:lstStyle/>
                    <a:p>
                      <a:pPr algn="ctr"/>
                      <a:r>
                        <a:rPr lang="en-US" sz="1600" b="1" dirty="0">
                          <a:latin typeface="Times New Roman" panose="02020603050405020304" pitchFamily="18" charset="0"/>
                          <a:cs typeface="Times New Roman" panose="02020603050405020304" pitchFamily="18" charset="0"/>
                        </a:rPr>
                        <a:t>Outlier ID Technique </a:t>
                      </a:r>
                    </a:p>
                  </a:txBody>
                  <a:tcPr/>
                </a:tc>
                <a:tc>
                  <a:txBody>
                    <a:bodyPr/>
                    <a:lstStyle/>
                    <a:p>
                      <a:pPr algn="ctr"/>
                      <a:r>
                        <a:rPr lang="en-US" sz="1600" b="1" dirty="0">
                          <a:latin typeface="Times New Roman" panose="02020603050405020304" pitchFamily="18" charset="0"/>
                          <a:cs typeface="Times New Roman" panose="02020603050405020304" pitchFamily="18" charset="0"/>
                        </a:rPr>
                        <a:t>Benchmarks Used</a:t>
                      </a:r>
                    </a:p>
                  </a:txBody>
                  <a:tcPr/>
                </a:tc>
                <a:tc>
                  <a:txBody>
                    <a:bodyPr/>
                    <a:lstStyle/>
                    <a:p>
                      <a:pPr algn="ctr"/>
                      <a:r>
                        <a:rPr lang="en-US" sz="1600" b="1" dirty="0">
                          <a:latin typeface="Times New Roman" panose="02020603050405020304" pitchFamily="18" charset="0"/>
                          <a:cs typeface="Times New Roman" panose="02020603050405020304" pitchFamily="18" charset="0"/>
                        </a:rPr>
                        <a:t>Outlier Values </a:t>
                      </a:r>
                      <a:r>
                        <a:rPr lang="en-US" sz="1600" b="1" dirty="0" err="1">
                          <a:latin typeface="Times New Roman" panose="02020603050405020304" pitchFamily="18" charset="0"/>
                          <a:cs typeface="Times New Roman" panose="02020603050405020304" pitchFamily="18" charset="0"/>
                        </a:rPr>
                        <a:t>ID'd</a:t>
                      </a:r>
                      <a:endParaRPr lang="en-US"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Notes</a:t>
                      </a:r>
                    </a:p>
                  </a:txBody>
                  <a:tcPr/>
                </a:tc>
                <a:extLst>
                  <a:ext uri="{0D108BD9-81ED-4DB2-BD59-A6C34878D82A}">
                    <a16:rowId xmlns:a16="http://schemas.microsoft.com/office/drawing/2014/main" val="3236800445"/>
                  </a:ext>
                </a:extLst>
              </a:tr>
              <a:tr h="559756">
                <a:tc>
                  <a:txBody>
                    <a:bodyPr/>
                    <a:lstStyle/>
                    <a:p>
                      <a:pPr algn="ctr"/>
                      <a:r>
                        <a:rPr lang="en-US" sz="1600" dirty="0">
                          <a:latin typeface="Times New Roman" panose="02020603050405020304" pitchFamily="18" charset="0"/>
                          <a:cs typeface="Times New Roman" panose="02020603050405020304" pitchFamily="18" charset="0"/>
                        </a:rPr>
                        <a:t>Range checking</a:t>
                      </a:r>
                    </a:p>
                  </a:txBody>
                  <a:tcPr/>
                </a:tc>
                <a:tc>
                  <a:txBody>
                    <a:bodyPr/>
                    <a:lstStyle/>
                    <a:p>
                      <a:pPr algn="ctr"/>
                      <a:r>
                        <a:rPr lang="en-US" sz="1600" dirty="0">
                          <a:latin typeface="Times New Roman" panose="02020603050405020304" pitchFamily="18" charset="0"/>
                          <a:cs typeface="Times New Roman" panose="02020603050405020304" pitchFamily="18" charset="0"/>
                        </a:rPr>
                        <a:t>&gt;= 20,000</a:t>
                      </a:r>
                    </a:p>
                  </a:txBody>
                  <a:tcPr/>
                </a:tc>
                <a:tc>
                  <a:txBody>
                    <a:bodyPr/>
                    <a:lstStyle/>
                    <a:p>
                      <a:pPr algn="ctr"/>
                      <a:r>
                        <a:rPr lang="en-US" sz="1600" dirty="0">
                          <a:latin typeface="Times New Roman" panose="02020603050405020304" pitchFamily="18" charset="0"/>
                          <a:cs typeface="Times New Roman" panose="02020603050405020304" pitchFamily="18" charset="0"/>
                        </a:rPr>
                        <a:t>2 values: $</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135,999</a:t>
                      </a:r>
                      <a:r>
                        <a:rPr lang="en-US" sz="1600" dirty="0">
                          <a:latin typeface="Times New Roman" panose="02020603050405020304" pitchFamily="18" charset="0"/>
                          <a:cs typeface="Times New Roman" panose="02020603050405020304" pitchFamily="18" charset="0"/>
                        </a:rPr>
                        <a:t>, $</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199,999</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Its too high for normal employee to earn.</a:t>
                      </a:r>
                    </a:p>
                  </a:txBody>
                  <a:tcPr/>
                </a:tc>
                <a:extLst>
                  <a:ext uri="{0D108BD9-81ED-4DB2-BD59-A6C34878D82A}">
                    <a16:rowId xmlns:a16="http://schemas.microsoft.com/office/drawing/2014/main" val="333883161"/>
                  </a:ext>
                </a:extLst>
              </a:tr>
              <a:tr h="758766">
                <a:tc>
                  <a:txBody>
                    <a:bodyPr/>
                    <a:lstStyle/>
                    <a:p>
                      <a:pPr algn="ctr"/>
                      <a:r>
                        <a:rPr lang="en-US" sz="1600" dirty="0">
                          <a:latin typeface="Times New Roman" panose="02020603050405020304" pitchFamily="18" charset="0"/>
                          <a:cs typeface="Times New Roman" panose="02020603050405020304" pitchFamily="18" charset="0"/>
                        </a:rPr>
                        <a:t>Top/bottom N</a:t>
                      </a:r>
                    </a:p>
                  </a:txBody>
                  <a:tcPr/>
                </a:tc>
                <a:tc>
                  <a:txBody>
                    <a:bodyPr/>
                    <a:lstStyle/>
                    <a:p>
                      <a:pPr algn="ctr"/>
                      <a:r>
                        <a:rPr lang="en-US" sz="1600" dirty="0">
                          <a:latin typeface="Times New Roman" panose="02020603050405020304" pitchFamily="18" charset="0"/>
                          <a:cs typeface="Times New Roman" panose="02020603050405020304" pitchFamily="18" charset="0"/>
                        </a:rPr>
                        <a:t>1%</a:t>
                      </a:r>
                    </a:p>
                  </a:txBody>
                  <a:tcPr/>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30 value: &lt; = 1,393, $19,636-$19,973, $135,999 and $199,999</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1% too high </a:t>
                      </a:r>
                    </a:p>
                  </a:txBody>
                  <a:tcPr/>
                </a:tc>
                <a:extLst>
                  <a:ext uri="{0D108BD9-81ED-4DB2-BD59-A6C34878D82A}">
                    <a16:rowId xmlns:a16="http://schemas.microsoft.com/office/drawing/2014/main" val="3513147607"/>
                  </a:ext>
                </a:extLst>
              </a:tr>
              <a:tr h="623484">
                <a:tc>
                  <a:txBody>
                    <a:bodyPr/>
                    <a:lstStyle/>
                    <a:p>
                      <a:pPr algn="ctr"/>
                      <a:r>
                        <a:rPr lang="en-US" sz="1600" dirty="0">
                          <a:latin typeface="Times New Roman" panose="02020603050405020304" pitchFamily="18" charset="0"/>
                          <a:cs typeface="Times New Roman" panose="02020603050405020304" pitchFamily="18" charset="0"/>
                        </a:rPr>
                        <a:t>Standard deviation</a:t>
                      </a:r>
                    </a:p>
                  </a:txBody>
                  <a:tcPr/>
                </a:tc>
                <a:tc>
                  <a:txBody>
                    <a:bodyPr/>
                    <a:lstStyle/>
                    <a:p>
                      <a:pPr algn="ctr"/>
                      <a:r>
                        <a:rPr lang="en-US" sz="1600" dirty="0">
                          <a:latin typeface="Times New Roman" panose="02020603050405020304" pitchFamily="18" charset="0"/>
                          <a:cs typeface="Times New Roman" panose="02020603050405020304" pitchFamily="18" charset="0"/>
                        </a:rPr>
                        <a:t>2 </a:t>
                      </a:r>
                      <a:r>
                        <a:rPr lang="en-US" sz="1600" dirty="0" err="1">
                          <a:latin typeface="Times New Roman" panose="02020603050405020304" pitchFamily="18" charset="0"/>
                          <a:cs typeface="Times New Roman" panose="02020603050405020304" pitchFamily="18" charset="0"/>
                        </a:rPr>
                        <a:t>std</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2 values: $</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135,999</a:t>
                      </a:r>
                      <a:r>
                        <a:rPr lang="en-US" sz="1600" dirty="0">
                          <a:latin typeface="Times New Roman" panose="02020603050405020304" pitchFamily="18" charset="0"/>
                          <a:cs typeface="Times New Roman" panose="02020603050405020304" pitchFamily="18" charset="0"/>
                        </a:rPr>
                        <a:t>, $</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199,999</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Too many, 1STD YEILDS 139</a:t>
                      </a:r>
                    </a:p>
                    <a:p>
                      <a:pPr algn="ctr"/>
                      <a:r>
                        <a:rPr lang="en-US" sz="1600" dirty="0">
                          <a:latin typeface="Times New Roman" panose="02020603050405020304" pitchFamily="18" charset="0"/>
                          <a:cs typeface="Times New Roman" panose="02020603050405020304" pitchFamily="18" charset="0"/>
                        </a:rPr>
                        <a:t>VALUES </a:t>
                      </a:r>
                      <a:r>
                        <a:rPr lang="en-US" sz="1600" dirty="0" err="1">
                          <a:latin typeface="Times New Roman" panose="02020603050405020304" pitchFamily="18" charset="0"/>
                          <a:cs typeface="Times New Roman" panose="02020603050405020304" pitchFamily="18" charset="0"/>
                        </a:rPr>
                        <a:t>ge</a:t>
                      </a:r>
                      <a:r>
                        <a:rPr lang="en-US" sz="1600" dirty="0">
                          <a:latin typeface="Times New Roman" panose="02020603050405020304" pitchFamily="18" charset="0"/>
                          <a:cs typeface="Times New Roman" panose="02020603050405020304" pitchFamily="18" charset="0"/>
                        </a:rPr>
                        <a:t> $1,433</a:t>
                      </a:r>
                    </a:p>
                  </a:txBody>
                  <a:tcPr/>
                </a:tc>
                <a:extLst>
                  <a:ext uri="{0D108BD9-81ED-4DB2-BD59-A6C34878D82A}">
                    <a16:rowId xmlns:a16="http://schemas.microsoft.com/office/drawing/2014/main" val="127646729"/>
                  </a:ext>
                </a:extLst>
              </a:tr>
              <a:tr h="624489">
                <a:tc>
                  <a:txBody>
                    <a:bodyPr/>
                    <a:lstStyle/>
                    <a:p>
                      <a:pPr algn="ctr"/>
                      <a:r>
                        <a:rPr lang="en-US" sz="1600" dirty="0">
                          <a:latin typeface="Times New Roman" panose="02020603050405020304" pitchFamily="18" charset="0"/>
                          <a:cs typeface="Times New Roman" panose="02020603050405020304" pitchFamily="18" charset="0"/>
                        </a:rPr>
                        <a:t>Trimmed stats </a:t>
                      </a:r>
                    </a:p>
                  </a:txBody>
                  <a:tcPr/>
                </a:tc>
                <a:tc>
                  <a:txBody>
                    <a:bodyPr/>
                    <a:lstStyle/>
                    <a:p>
                      <a:pPr marL="0" marR="0" algn="ctr">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 top and bottom, 2std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0" marB="0" anchor="ctr"/>
                </a:tc>
                <a:tc>
                  <a:txBody>
                    <a:bodyPr/>
                    <a:lstStyle/>
                    <a:p>
                      <a:pPr algn="ctr"/>
                      <a:r>
                        <a:rPr lang="en-US" sz="1600" dirty="0">
                          <a:latin typeface="Times New Roman" panose="02020603050405020304" pitchFamily="18" charset="0"/>
                          <a:cs typeface="Times New Roman" panose="02020603050405020304" pitchFamily="18" charset="0"/>
                        </a:rPr>
                        <a:t>132 values:  greater than equal to $15,379</a:t>
                      </a:r>
                    </a:p>
                  </a:txBody>
                  <a:tcPr/>
                </a:tc>
                <a:tc>
                  <a:txBody>
                    <a:bodyPr/>
                    <a:lstStyle/>
                    <a:p>
                      <a:pPr algn="ctr"/>
                      <a:r>
                        <a:rPr lang="en-US" sz="1600" dirty="0">
                          <a:latin typeface="Times New Roman" panose="02020603050405020304" pitchFamily="18" charset="0"/>
                          <a:cs typeface="Times New Roman" panose="02020603050405020304" pitchFamily="18" charset="0"/>
                        </a:rPr>
                        <a:t>too many </a:t>
                      </a:r>
                    </a:p>
                  </a:txBody>
                  <a:tcPr/>
                </a:tc>
                <a:extLst>
                  <a:ext uri="{0D108BD9-81ED-4DB2-BD59-A6C34878D82A}">
                    <a16:rowId xmlns:a16="http://schemas.microsoft.com/office/drawing/2014/main" val="2175207151"/>
                  </a:ext>
                </a:extLst>
              </a:tr>
              <a:tr h="1009393">
                <a:tc>
                  <a:txBody>
                    <a:bodyPr/>
                    <a:lstStyle/>
                    <a:p>
                      <a:pPr algn="ctr"/>
                      <a:r>
                        <a:rPr lang="en-US" sz="1600" dirty="0">
                          <a:latin typeface="Times New Roman" panose="02020603050405020304" pitchFamily="18" charset="0"/>
                          <a:cs typeface="Times New Roman" panose="02020603050405020304" pitchFamily="18" charset="0"/>
                        </a:rPr>
                        <a:t>IQR</a:t>
                      </a:r>
                    </a:p>
                  </a:txBody>
                  <a:tcPr/>
                </a:tc>
                <a:tc>
                  <a:txBody>
                    <a:bodyPr/>
                    <a:lstStyle/>
                    <a:p>
                      <a:pPr algn="ctr"/>
                      <a:r>
                        <a:rPr lang="en-US" sz="1600" dirty="0">
                          <a:latin typeface="Times New Roman" panose="02020603050405020304" pitchFamily="18" charset="0"/>
                          <a:cs typeface="Times New Roman" panose="02020603050405020304" pitchFamily="18" charset="0"/>
                        </a:rPr>
                        <a:t>3*IQR </a:t>
                      </a:r>
                    </a:p>
                  </a:txBody>
                  <a:tcPr/>
                </a:tc>
                <a:tc>
                  <a:txBody>
                    <a:bodyPr/>
                    <a:lstStyle/>
                    <a:p>
                      <a:pPr algn="ctr"/>
                      <a:r>
                        <a:rPr lang="en-US" sz="1600" dirty="0">
                          <a:latin typeface="Times New Roman" panose="02020603050405020304" pitchFamily="18" charset="0"/>
                          <a:cs typeface="Times New Roman" panose="02020603050405020304" pitchFamily="18" charset="0"/>
                        </a:rPr>
                        <a:t>123 values</a:t>
                      </a:r>
                    </a:p>
                  </a:txBody>
                  <a:tcPr/>
                </a:tc>
                <a:tc>
                  <a:txBody>
                    <a:bodyPr/>
                    <a:lstStyle/>
                    <a:p>
                      <a:pPr marL="0" marR="0" algn="ctr">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Too many,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include &gt;$16,070;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Using multiple 3 yields 2 values &gt; $23,951</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31228971"/>
                  </a:ext>
                </a:extLst>
              </a:tr>
              <a:tr h="799651">
                <a:tc>
                  <a:txBody>
                    <a:bodyPr/>
                    <a:lstStyle/>
                    <a:p>
                      <a:pPr algn="ctr"/>
                      <a:r>
                        <a:rPr lang="en-US" sz="1600" dirty="0">
                          <a:latin typeface="Times New Roman" panose="02020603050405020304" pitchFamily="18" charset="0"/>
                          <a:cs typeface="Times New Roman" panose="02020603050405020304" pitchFamily="18" charset="0"/>
                        </a:rPr>
                        <a:t>Clustering</a:t>
                      </a:r>
                    </a:p>
                  </a:txBody>
                  <a:tcPr/>
                </a:tc>
                <a:tc>
                  <a:txBody>
                    <a:bodyPr/>
                    <a:lstStyle/>
                    <a:p>
                      <a:pPr algn="ctr"/>
                      <a:r>
                        <a:rPr lang="en-US" sz="1600" dirty="0">
                          <a:latin typeface="Times New Roman" panose="02020603050405020304" pitchFamily="18" charset="0"/>
                          <a:cs typeface="Times New Roman" panose="02020603050405020304" pitchFamily="18" charset="0"/>
                        </a:rPr>
                        <a:t>.007% of file size </a:t>
                      </a:r>
                    </a:p>
                  </a:txBody>
                  <a:tcPr/>
                </a:tc>
                <a:tc>
                  <a:txBody>
                    <a:bodyPr/>
                    <a:lstStyle/>
                    <a:p>
                      <a:r>
                        <a:rPr lang="en-US" sz="1600" kern="1200" dirty="0">
                          <a:solidFill>
                            <a:schemeClr val="dk1"/>
                          </a:solidFill>
                          <a:effectLst/>
                          <a:latin typeface="+mn-lt"/>
                          <a:ea typeface="+mn-ea"/>
                          <a:cs typeface="+mn-cs"/>
                        </a:rPr>
                        <a:t>2 values: $135,999 and $199,999</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Too few,  2 extreme less than 0.070% of the file size, but others are more than 0.20%</a:t>
                      </a:r>
                    </a:p>
                  </a:txBody>
                  <a:tcPr/>
                </a:tc>
                <a:extLst>
                  <a:ext uri="{0D108BD9-81ED-4DB2-BD59-A6C34878D82A}">
                    <a16:rowId xmlns:a16="http://schemas.microsoft.com/office/drawing/2014/main" val="3824808600"/>
                  </a:ext>
                </a:extLst>
              </a:tr>
            </a:tbl>
          </a:graphicData>
        </a:graphic>
      </p:graphicFrame>
      <p:sp>
        <p:nvSpPr>
          <p:cNvPr id="6" name="Rectangle 5">
            <a:extLst>
              <a:ext uri="{FF2B5EF4-FFF2-40B4-BE49-F238E27FC236}">
                <a16:creationId xmlns:a16="http://schemas.microsoft.com/office/drawing/2014/main" id="{AA24F789-AD7B-49C8-8E73-BEC04656B847}"/>
              </a:ext>
            </a:extLst>
          </p:cNvPr>
          <p:cNvSpPr/>
          <p:nvPr/>
        </p:nvSpPr>
        <p:spPr>
          <a:xfrm>
            <a:off x="365760" y="6008914"/>
            <a:ext cx="11608525" cy="635726"/>
          </a:xfrm>
          <a:prstGeom prst="rect">
            <a:avLst/>
          </a:prstGeom>
          <a:solidFill>
            <a:srgbClr val="FFFF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a:t>Examining the raw distribution of this variable suggests that values above $100 may be extreme. </a:t>
            </a:r>
            <a:endParaRPr lang="en-US" sz="2000" dirty="0"/>
          </a:p>
        </p:txBody>
      </p:sp>
    </p:spTree>
    <p:extLst>
      <p:ext uri="{BB962C8B-B14F-4D97-AF65-F5344CB8AC3E}">
        <p14:creationId xmlns:p14="http://schemas.microsoft.com/office/powerpoint/2010/main" val="1377881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4917-4351-4DA0-AE45-5051C9D201B3}"/>
              </a:ext>
            </a:extLst>
          </p:cNvPr>
          <p:cNvSpPr>
            <a:spLocks noGrp="1"/>
          </p:cNvSpPr>
          <p:nvPr>
            <p:ph type="ctrTitle"/>
          </p:nvPr>
        </p:nvSpPr>
        <p:spPr>
          <a:xfrm>
            <a:off x="1524000" y="69670"/>
            <a:ext cx="9144000" cy="574764"/>
          </a:xfrm>
        </p:spPr>
        <p:txBody>
          <a:bodyPr>
            <a:noAutofit/>
          </a:bodyPr>
          <a:lstStyle/>
          <a:p>
            <a:r>
              <a:rPr lang="en-US" sz="4000" dirty="0">
                <a:latin typeface="Times New Roman" panose="02020603050405020304" pitchFamily="18" charset="0"/>
                <a:cs typeface="Times New Roman" panose="02020603050405020304" pitchFamily="18" charset="0"/>
              </a:rPr>
              <a:t>Extreme Values</a:t>
            </a:r>
            <a:endParaRPr lang="en-US" sz="4000" dirty="0"/>
          </a:p>
        </p:txBody>
      </p:sp>
      <p:graphicFrame>
        <p:nvGraphicFramePr>
          <p:cNvPr id="4" name="Table 3">
            <a:extLst>
              <a:ext uri="{FF2B5EF4-FFF2-40B4-BE49-F238E27FC236}">
                <a16:creationId xmlns:a16="http://schemas.microsoft.com/office/drawing/2014/main" id="{8C4A77F8-EA0D-4888-B0BD-170938542F3D}"/>
              </a:ext>
            </a:extLst>
          </p:cNvPr>
          <p:cNvGraphicFramePr>
            <a:graphicFrameLocks noGrp="1"/>
          </p:cNvGraphicFramePr>
          <p:nvPr>
            <p:extLst>
              <p:ext uri="{D42A27DB-BD31-4B8C-83A1-F6EECF244321}">
                <p14:modId xmlns:p14="http://schemas.microsoft.com/office/powerpoint/2010/main" val="35783132"/>
              </p:ext>
            </p:extLst>
          </p:nvPr>
        </p:nvGraphicFramePr>
        <p:xfrm>
          <a:off x="278674" y="766355"/>
          <a:ext cx="11599816" cy="5230615"/>
        </p:xfrm>
        <a:graphic>
          <a:graphicData uri="http://schemas.openxmlformats.org/drawingml/2006/table">
            <a:tbl>
              <a:tblPr firstRow="1" bandRow="1">
                <a:tableStyleId>{5C22544A-7EE6-4342-B048-85BDC9FD1C3A}</a:tableStyleId>
              </a:tblPr>
              <a:tblGrid>
                <a:gridCol w="2499361">
                  <a:extLst>
                    <a:ext uri="{9D8B030D-6E8A-4147-A177-3AD203B41FA5}">
                      <a16:colId xmlns:a16="http://schemas.microsoft.com/office/drawing/2014/main" val="2520459592"/>
                    </a:ext>
                  </a:extLst>
                </a:gridCol>
                <a:gridCol w="2185852">
                  <a:extLst>
                    <a:ext uri="{9D8B030D-6E8A-4147-A177-3AD203B41FA5}">
                      <a16:colId xmlns:a16="http://schemas.microsoft.com/office/drawing/2014/main" val="262179845"/>
                    </a:ext>
                  </a:extLst>
                </a:gridCol>
                <a:gridCol w="2934788">
                  <a:extLst>
                    <a:ext uri="{9D8B030D-6E8A-4147-A177-3AD203B41FA5}">
                      <a16:colId xmlns:a16="http://schemas.microsoft.com/office/drawing/2014/main" val="2693691798"/>
                    </a:ext>
                  </a:extLst>
                </a:gridCol>
                <a:gridCol w="3979815">
                  <a:extLst>
                    <a:ext uri="{9D8B030D-6E8A-4147-A177-3AD203B41FA5}">
                      <a16:colId xmlns:a16="http://schemas.microsoft.com/office/drawing/2014/main" val="1054423884"/>
                    </a:ext>
                  </a:extLst>
                </a:gridCol>
              </a:tblGrid>
              <a:tr h="353818">
                <a:tc gridSpan="4">
                  <a:txBody>
                    <a:bodyPr/>
                    <a:lstStyle/>
                    <a:p>
                      <a:pPr algn="ctr"/>
                      <a:r>
                        <a:rPr lang="en-US" dirty="0"/>
                        <a:t>DAILYRATE_MI</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221504338"/>
                  </a:ext>
                </a:extLst>
              </a:tr>
              <a:tr h="324333">
                <a:tc>
                  <a:txBody>
                    <a:bodyPr/>
                    <a:lstStyle/>
                    <a:p>
                      <a:pPr algn="ctr"/>
                      <a:r>
                        <a:rPr lang="en-US" sz="1600" b="1" dirty="0">
                          <a:latin typeface="Times New Roman" panose="02020603050405020304" pitchFamily="18" charset="0"/>
                          <a:cs typeface="Times New Roman" panose="02020603050405020304" pitchFamily="18" charset="0"/>
                        </a:rPr>
                        <a:t>Outlier ID Technique </a:t>
                      </a:r>
                    </a:p>
                  </a:txBody>
                  <a:tcPr/>
                </a:tc>
                <a:tc>
                  <a:txBody>
                    <a:bodyPr/>
                    <a:lstStyle/>
                    <a:p>
                      <a:pPr algn="ctr"/>
                      <a:r>
                        <a:rPr lang="en-US" sz="1600" b="1" dirty="0">
                          <a:latin typeface="Times New Roman" panose="02020603050405020304" pitchFamily="18" charset="0"/>
                          <a:cs typeface="Times New Roman" panose="02020603050405020304" pitchFamily="18" charset="0"/>
                        </a:rPr>
                        <a:t>Benchmarks Used</a:t>
                      </a:r>
                    </a:p>
                  </a:txBody>
                  <a:tcPr/>
                </a:tc>
                <a:tc>
                  <a:txBody>
                    <a:bodyPr/>
                    <a:lstStyle/>
                    <a:p>
                      <a:pPr algn="ctr"/>
                      <a:r>
                        <a:rPr lang="en-US" sz="1600" b="1" dirty="0">
                          <a:latin typeface="Times New Roman" panose="02020603050405020304" pitchFamily="18" charset="0"/>
                          <a:cs typeface="Times New Roman" panose="02020603050405020304" pitchFamily="18" charset="0"/>
                        </a:rPr>
                        <a:t>Outlier Values </a:t>
                      </a:r>
                      <a:r>
                        <a:rPr lang="en-US" sz="1600" b="1" dirty="0" err="1">
                          <a:latin typeface="Times New Roman" panose="02020603050405020304" pitchFamily="18" charset="0"/>
                          <a:cs typeface="Times New Roman" panose="02020603050405020304" pitchFamily="18" charset="0"/>
                        </a:rPr>
                        <a:t>ID'd</a:t>
                      </a:r>
                      <a:endParaRPr lang="en-US"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Notes</a:t>
                      </a:r>
                    </a:p>
                  </a:txBody>
                  <a:tcPr/>
                </a:tc>
                <a:extLst>
                  <a:ext uri="{0D108BD9-81ED-4DB2-BD59-A6C34878D82A}">
                    <a16:rowId xmlns:a16="http://schemas.microsoft.com/office/drawing/2014/main" val="2108106646"/>
                  </a:ext>
                </a:extLst>
              </a:tr>
              <a:tr h="665020">
                <a:tc>
                  <a:txBody>
                    <a:bodyPr/>
                    <a:lstStyle/>
                    <a:p>
                      <a:pPr algn="ctr"/>
                      <a:r>
                        <a:rPr lang="en-US" sz="1600" dirty="0">
                          <a:latin typeface="Times New Roman" panose="02020603050405020304" pitchFamily="18" charset="0"/>
                          <a:cs typeface="Times New Roman" panose="02020603050405020304" pitchFamily="18" charset="0"/>
                        </a:rPr>
                        <a:t>Range checking</a:t>
                      </a:r>
                    </a:p>
                  </a:txBody>
                  <a:tcPr/>
                </a:tc>
                <a:tc>
                  <a:txBody>
                    <a:bodyPr/>
                    <a:lstStyle/>
                    <a:p>
                      <a:pPr marL="0" marR="0" algn="ctr">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&lt;= 100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ctr"/>
                </a:tc>
                <a:tc>
                  <a:txBody>
                    <a:bodyPr/>
                    <a:lstStyle/>
                    <a:p>
                      <a:pPr marL="0" marR="0" algn="ctr">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values: = $10.2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ctr"/>
                </a:tc>
                <a:tc>
                  <a:txBody>
                    <a:bodyPr/>
                    <a:lstStyle/>
                    <a:p>
                      <a:pPr marL="0" marR="0" algn="ctr">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Based on definition, it's impossible to earn only very less per day.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474502082"/>
                  </a:ext>
                </a:extLst>
              </a:tr>
              <a:tr h="665020">
                <a:tc>
                  <a:txBody>
                    <a:bodyPr/>
                    <a:lstStyle/>
                    <a:p>
                      <a:pPr algn="ctr"/>
                      <a:r>
                        <a:rPr lang="en-US" sz="1600" dirty="0">
                          <a:latin typeface="Times New Roman" panose="02020603050405020304" pitchFamily="18" charset="0"/>
                          <a:cs typeface="Times New Roman" panose="02020603050405020304" pitchFamily="18" charset="0"/>
                        </a:rPr>
                        <a:t>Top/bottom N</a:t>
                      </a:r>
                    </a:p>
                  </a:txBody>
                  <a:tcPr/>
                </a:tc>
                <a:tc>
                  <a:txBody>
                    <a:bodyPr/>
                    <a:lstStyle/>
                    <a:p>
                      <a:pPr marL="0" marR="0" algn="ctr">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ctr"/>
                </a:tc>
                <a:tc>
                  <a:txBody>
                    <a:bodyPr/>
                    <a:lstStyle/>
                    <a:p>
                      <a:pPr marL="0" marR="0" algn="ctr">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33 values = $10.2, $103-$117, and $1,485-$1,499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ctr"/>
                </a:tc>
                <a:tc>
                  <a:txBody>
                    <a:bodyPr/>
                    <a:lstStyle/>
                    <a:p>
                      <a:pPr marL="0" marR="0" algn="ctr">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Too many, include &gt;$1,485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00065821"/>
                  </a:ext>
                </a:extLst>
              </a:tr>
              <a:tr h="691030">
                <a:tc>
                  <a:txBody>
                    <a:bodyPr/>
                    <a:lstStyle/>
                    <a:p>
                      <a:pPr algn="ctr"/>
                      <a:r>
                        <a:rPr lang="en-US" sz="1600" dirty="0">
                          <a:latin typeface="Times New Roman" panose="02020603050405020304" pitchFamily="18" charset="0"/>
                          <a:cs typeface="Times New Roman" panose="02020603050405020304" pitchFamily="18" charset="0"/>
                        </a:rPr>
                        <a:t>Standard deviation</a:t>
                      </a:r>
                    </a:p>
                  </a:txBody>
                  <a:tcPr/>
                </a:tc>
                <a:tc>
                  <a:txBody>
                    <a:bodyPr/>
                    <a:lstStyle/>
                    <a:p>
                      <a:pPr marL="0" marR="0" algn="ctr">
                        <a:lnSpc>
                          <a:spcPct val="107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2std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ctr"/>
                </a:tc>
                <a:tc>
                  <a:txBody>
                    <a:bodyPr/>
                    <a:lstStyle/>
                    <a:p>
                      <a:pPr marL="0" marR="0" algn="ctr">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 value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ctr"/>
                </a:tc>
                <a:tc>
                  <a:txBody>
                    <a:bodyPr/>
                    <a:lstStyle/>
                    <a:p>
                      <a:pPr marL="0" marR="0" algn="ctr">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Too high, includes using 1std yields 611 values &gt;=$1202 and &lt;=$401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841738925"/>
                  </a:ext>
                </a:extLst>
              </a:tr>
              <a:tr h="665020">
                <a:tc>
                  <a:txBody>
                    <a:bodyPr/>
                    <a:lstStyle/>
                    <a:p>
                      <a:pPr algn="ctr"/>
                      <a:r>
                        <a:rPr lang="en-US" sz="1600" dirty="0">
                          <a:latin typeface="Times New Roman" panose="02020603050405020304" pitchFamily="18" charset="0"/>
                          <a:cs typeface="Times New Roman" panose="02020603050405020304" pitchFamily="18" charset="0"/>
                        </a:rPr>
                        <a:t>Trimmed stats </a:t>
                      </a:r>
                    </a:p>
                  </a:txBody>
                  <a:tcPr/>
                </a:tc>
                <a:tc>
                  <a:txBody>
                    <a:bodyPr/>
                    <a:lstStyle/>
                    <a:p>
                      <a:pPr marL="0" marR="0" algn="ctr">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 top and bottom, 1std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0" marB="0" anchor="ctr"/>
                </a:tc>
                <a:tc>
                  <a:txBody>
                    <a:bodyPr/>
                    <a:lstStyle/>
                    <a:p>
                      <a:pPr marL="0" marR="0" algn="ctr">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523 values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ctr"/>
                </a:tc>
                <a:tc>
                  <a:txBody>
                    <a:bodyPr/>
                    <a:lstStyle/>
                    <a:p>
                      <a:pPr marL="0" marR="0" algn="ctr">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Too many, using 1std /top and bottom5% yields 0 values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729294572"/>
                  </a:ext>
                </a:extLst>
              </a:tr>
              <a:tr h="1178465">
                <a:tc>
                  <a:txBody>
                    <a:bodyPr/>
                    <a:lstStyle/>
                    <a:p>
                      <a:pPr algn="ctr"/>
                      <a:r>
                        <a:rPr lang="en-US" sz="1600" dirty="0">
                          <a:latin typeface="Times New Roman" panose="02020603050405020304" pitchFamily="18" charset="0"/>
                          <a:cs typeface="Times New Roman" panose="02020603050405020304" pitchFamily="18" charset="0"/>
                        </a:rPr>
                        <a:t>IQR</a:t>
                      </a:r>
                    </a:p>
                  </a:txBody>
                  <a:tcPr/>
                </a:tc>
                <a:tc>
                  <a:txBody>
                    <a:bodyPr/>
                    <a:lstStyle/>
                    <a:p>
                      <a:pPr marL="0" marR="0" algn="ctr">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3*IQR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ctr"/>
                </a:tc>
                <a:tc>
                  <a:txBody>
                    <a:bodyPr/>
                    <a:lstStyle/>
                    <a:p>
                      <a:pPr marL="0" marR="0" algn="ctr">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 values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ctr"/>
                </a:tc>
                <a:tc>
                  <a:txBody>
                    <a:bodyPr/>
                    <a:lstStyle/>
                    <a:p>
                      <a:pPr marL="0" marR="0" algn="ctr">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Multiple 3 fails; focus on the low side multiple 1 yields 28 values &lt;=$128 (lower469-2*IQR682) ; multiple 0.6 yields 1 values &lt;=$59.8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254322618"/>
                  </a:ext>
                </a:extLst>
              </a:tr>
              <a:tr h="665020">
                <a:tc>
                  <a:txBody>
                    <a:bodyPr/>
                    <a:lstStyle/>
                    <a:p>
                      <a:pPr algn="ctr"/>
                      <a:r>
                        <a:rPr lang="en-US" sz="1600" dirty="0">
                          <a:latin typeface="Times New Roman" panose="02020603050405020304" pitchFamily="18" charset="0"/>
                          <a:cs typeface="Times New Roman" panose="02020603050405020304" pitchFamily="18" charset="0"/>
                        </a:rPr>
                        <a:t>Clustering</a:t>
                      </a:r>
                    </a:p>
                  </a:txBody>
                  <a:tcPr/>
                </a:tc>
                <a:tc>
                  <a:txBody>
                    <a:bodyPr/>
                    <a:lstStyle/>
                    <a:p>
                      <a:pPr marL="0" marR="0" algn="ctr">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0.07% of the files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ctr"/>
                </a:tc>
                <a:tc>
                  <a:txBody>
                    <a:bodyPr/>
                    <a:lstStyle/>
                    <a:p>
                      <a:pPr marL="0" marR="0" algn="ctr">
                        <a:lnSpc>
                          <a:spcPct val="107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values: = $10.2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ctr"/>
                </a:tc>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Too few</a:t>
                      </a:r>
                    </a:p>
                  </a:txBody>
                  <a:tcPr marL="0" marR="0" marT="0" marB="0" anchor="ctr"/>
                </a:tc>
                <a:extLst>
                  <a:ext uri="{0D108BD9-81ED-4DB2-BD59-A6C34878D82A}">
                    <a16:rowId xmlns:a16="http://schemas.microsoft.com/office/drawing/2014/main" val="3125667021"/>
                  </a:ext>
                </a:extLst>
              </a:tr>
            </a:tbl>
          </a:graphicData>
        </a:graphic>
      </p:graphicFrame>
      <p:sp>
        <p:nvSpPr>
          <p:cNvPr id="5" name="Subtitle 4">
            <a:extLst>
              <a:ext uri="{FF2B5EF4-FFF2-40B4-BE49-F238E27FC236}">
                <a16:creationId xmlns:a16="http://schemas.microsoft.com/office/drawing/2014/main" id="{D353F9F8-FFB3-457F-A82A-CCEF18F76A9C}"/>
              </a:ext>
            </a:extLst>
          </p:cNvPr>
          <p:cNvSpPr>
            <a:spLocks noGrp="1"/>
          </p:cNvSpPr>
          <p:nvPr>
            <p:ph type="subTitle" idx="1"/>
          </p:nvPr>
        </p:nvSpPr>
        <p:spPr>
          <a:xfrm>
            <a:off x="278674" y="6218469"/>
            <a:ext cx="11599816" cy="462897"/>
          </a:xfrm>
          <a:prstGeom prst="rect">
            <a:avLst/>
          </a:prstGeom>
          <a:solidFill>
            <a:srgbClr val="FFFF00"/>
          </a:solidFill>
          <a:ln>
            <a:noFill/>
          </a:ln>
        </p:spPr>
        <p:style>
          <a:lnRef idx="1">
            <a:schemeClr val="accent2"/>
          </a:lnRef>
          <a:fillRef idx="2">
            <a:schemeClr val="accent2"/>
          </a:fillRef>
          <a:effectRef idx="1">
            <a:schemeClr val="accent2"/>
          </a:effectRef>
          <a:fontRef idx="minor">
            <a:schemeClr val="dk1"/>
          </a:fontRef>
        </p:style>
        <p:txBody>
          <a:bodyPr rtlCol="0" anchor="ctr"/>
          <a:lstStyle/>
          <a:p>
            <a:r>
              <a:rPr lang="en-US" sz="2000" dirty="0"/>
              <a:t>Examining the raw distribution of this variable suggests that values above $100 may be extreme. </a:t>
            </a:r>
          </a:p>
        </p:txBody>
      </p:sp>
    </p:spTree>
    <p:extLst>
      <p:ext uri="{BB962C8B-B14F-4D97-AF65-F5344CB8AC3E}">
        <p14:creationId xmlns:p14="http://schemas.microsoft.com/office/powerpoint/2010/main" val="214427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C99BB-32C2-4F02-BC95-CF26C3494639}"/>
              </a:ext>
            </a:extLst>
          </p:cNvPr>
          <p:cNvSpPr>
            <a:spLocks noGrp="1"/>
          </p:cNvSpPr>
          <p:nvPr>
            <p:ph type="ctrTitle"/>
          </p:nvPr>
        </p:nvSpPr>
        <p:spPr>
          <a:xfrm>
            <a:off x="1524000" y="121921"/>
            <a:ext cx="9144000" cy="583474"/>
          </a:xfrm>
        </p:spPr>
        <p:txBody>
          <a:bodyPr>
            <a:normAutofit fontScale="90000"/>
          </a:bodyPr>
          <a:lstStyle/>
          <a:p>
            <a:r>
              <a:rPr lang="en-US" sz="4000"/>
              <a:t>Extreme Distributions</a:t>
            </a:r>
            <a:endParaRPr lang="en-US" sz="4000" dirty="0"/>
          </a:p>
        </p:txBody>
      </p:sp>
      <p:sp>
        <p:nvSpPr>
          <p:cNvPr id="3" name="Subtitle 2">
            <a:extLst>
              <a:ext uri="{FF2B5EF4-FFF2-40B4-BE49-F238E27FC236}">
                <a16:creationId xmlns:a16="http://schemas.microsoft.com/office/drawing/2014/main" id="{D2DE1310-B1B4-4DCF-8664-BC3B2405D327}"/>
              </a:ext>
            </a:extLst>
          </p:cNvPr>
          <p:cNvSpPr>
            <a:spLocks noGrp="1"/>
          </p:cNvSpPr>
          <p:nvPr>
            <p:ph type="subTitle" idx="1"/>
          </p:nvPr>
        </p:nvSpPr>
        <p:spPr>
          <a:xfrm>
            <a:off x="182881" y="705395"/>
            <a:ext cx="11721736" cy="6078582"/>
          </a:xfrm>
        </p:spPr>
        <p:txBody>
          <a:bodyPr/>
          <a:lstStyle/>
          <a:p>
            <a:pPr marL="342900" indent="-342900" algn="l">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Extreme distribution - Models built on inputs with extreme distributions attempt to optimize fit for the most extreme points at the cost of fit for the bulk of the data, usually near the input mean. The value are calculated on skewness value, if the skewness value is less than 5 then distribution is normally distributed but if distribution is more than 5 then distribution is not normal. To solve this issue different types of transformations are used to find the best fit.</a:t>
            </a:r>
          </a:p>
          <a:p>
            <a:pPr algn="l"/>
            <a:r>
              <a:rPr lang="en-US" sz="1600" dirty="0">
                <a:solidFill>
                  <a:schemeClr val="tx1"/>
                </a:solidFill>
                <a:latin typeface="Times New Roman" panose="02020603050405020304" pitchFamily="18" charset="0"/>
                <a:cs typeface="Times New Roman" panose="02020603050405020304" pitchFamily="18" charset="0"/>
              </a:rPr>
              <a:t>     </a:t>
            </a:r>
          </a:p>
          <a:p>
            <a:pPr marL="342900" indent="-342900" algn="l">
              <a:buFont typeface="Arial" panose="020B0604020202020204" pitchFamily="34" charset="0"/>
              <a:buChar char="•"/>
            </a:pPr>
            <a:endParaRPr lang="en-US" dirty="0"/>
          </a:p>
        </p:txBody>
      </p:sp>
      <p:sp>
        <p:nvSpPr>
          <p:cNvPr id="4" name="Rectangle 3">
            <a:extLst>
              <a:ext uri="{FF2B5EF4-FFF2-40B4-BE49-F238E27FC236}">
                <a16:creationId xmlns:a16="http://schemas.microsoft.com/office/drawing/2014/main" id="{D6CFB5A5-E073-4365-AE95-3E5BF80ABED6}"/>
              </a:ext>
            </a:extLst>
          </p:cNvPr>
          <p:cNvSpPr/>
          <p:nvPr/>
        </p:nvSpPr>
        <p:spPr>
          <a:xfrm>
            <a:off x="4728754" y="1663337"/>
            <a:ext cx="2447109" cy="470263"/>
          </a:xfrm>
          <a:prstGeom prst="rect">
            <a:avLst/>
          </a:prstGeom>
          <a:solidFill>
            <a:srgbClr val="92D05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TRANSFORMATIONS</a:t>
            </a:r>
          </a:p>
        </p:txBody>
      </p:sp>
      <p:cxnSp>
        <p:nvCxnSpPr>
          <p:cNvPr id="8" name="Straight Arrow Connector 7">
            <a:extLst>
              <a:ext uri="{FF2B5EF4-FFF2-40B4-BE49-F238E27FC236}">
                <a16:creationId xmlns:a16="http://schemas.microsoft.com/office/drawing/2014/main" id="{2A836A61-4862-4E12-A4F3-EB4407676223}"/>
              </a:ext>
            </a:extLst>
          </p:cNvPr>
          <p:cNvCxnSpPr>
            <a:cxnSpLocks/>
            <a:stCxn id="4" idx="1"/>
          </p:cNvCxnSpPr>
          <p:nvPr/>
        </p:nvCxnSpPr>
        <p:spPr>
          <a:xfrm flipH="1">
            <a:off x="1262743" y="1898469"/>
            <a:ext cx="3466011" cy="9405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F92976F8-F79A-440B-B129-EAC58CD9658A}"/>
              </a:ext>
            </a:extLst>
          </p:cNvPr>
          <p:cNvCxnSpPr>
            <a:cxnSpLocks/>
            <a:endCxn id="28" idx="0"/>
          </p:cNvCxnSpPr>
          <p:nvPr/>
        </p:nvCxnSpPr>
        <p:spPr>
          <a:xfrm flipH="1">
            <a:off x="3154681" y="2116183"/>
            <a:ext cx="1648098" cy="176784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F02DC242-57C8-490D-A936-4EDFB4C5F5E8}"/>
              </a:ext>
            </a:extLst>
          </p:cNvPr>
          <p:cNvCxnSpPr>
            <a:cxnSpLocks/>
          </p:cNvCxnSpPr>
          <p:nvPr/>
        </p:nvCxnSpPr>
        <p:spPr>
          <a:xfrm>
            <a:off x="5299164" y="2133600"/>
            <a:ext cx="60963" cy="175042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7E137835-7A95-4366-ADF0-7F398711796A}"/>
              </a:ext>
            </a:extLst>
          </p:cNvPr>
          <p:cNvCxnSpPr>
            <a:cxnSpLocks/>
          </p:cNvCxnSpPr>
          <p:nvPr/>
        </p:nvCxnSpPr>
        <p:spPr>
          <a:xfrm>
            <a:off x="7101838" y="2133600"/>
            <a:ext cx="1807031" cy="14717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A92D1416-4ACD-4693-8B85-6C4007377EB1}"/>
              </a:ext>
            </a:extLst>
          </p:cNvPr>
          <p:cNvCxnSpPr>
            <a:cxnSpLocks/>
            <a:stCxn id="4" idx="3"/>
          </p:cNvCxnSpPr>
          <p:nvPr/>
        </p:nvCxnSpPr>
        <p:spPr>
          <a:xfrm>
            <a:off x="7175863" y="1898469"/>
            <a:ext cx="3570514" cy="9405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3D97C212-CC85-4B53-9385-0AAB2D574194}"/>
              </a:ext>
            </a:extLst>
          </p:cNvPr>
          <p:cNvCxnSpPr>
            <a:cxnSpLocks/>
          </p:cNvCxnSpPr>
          <p:nvPr/>
        </p:nvCxnSpPr>
        <p:spPr>
          <a:xfrm>
            <a:off x="6884124" y="2133600"/>
            <a:ext cx="35924" cy="228164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6" name="Rectangle 25">
            <a:extLst>
              <a:ext uri="{FF2B5EF4-FFF2-40B4-BE49-F238E27FC236}">
                <a16:creationId xmlns:a16="http://schemas.microsoft.com/office/drawing/2014/main" id="{A2270DEA-F164-4CFA-8352-8BAFC8C18359}"/>
              </a:ext>
            </a:extLst>
          </p:cNvPr>
          <p:cNvSpPr/>
          <p:nvPr/>
        </p:nvSpPr>
        <p:spPr>
          <a:xfrm>
            <a:off x="322217" y="2838994"/>
            <a:ext cx="1715589" cy="2481943"/>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SQUARE (X</a:t>
            </a:r>
            <a:r>
              <a:rPr lang="en-US" baseline="30000" dirty="0"/>
              <a:t> 2</a:t>
            </a:r>
            <a:r>
              <a:rPr lang="en-US" dirty="0"/>
              <a:t>)</a:t>
            </a:r>
          </a:p>
          <a:p>
            <a:pPr algn="ctr"/>
            <a:r>
              <a:rPr lang="en-US" dirty="0"/>
              <a:t>(Good for reducing left skewness, and can fit a response for quadratic function)</a:t>
            </a:r>
          </a:p>
        </p:txBody>
      </p:sp>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69EDDE8B-1B34-4DB0-AB5F-5BC9493CC87D}"/>
                  </a:ext>
                </a:extLst>
              </p:cNvPr>
              <p:cNvSpPr/>
              <p:nvPr/>
            </p:nvSpPr>
            <p:spPr>
              <a:xfrm>
                <a:off x="2198915" y="3884023"/>
                <a:ext cx="1911531" cy="1750423"/>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SQUARE ROOT (</a:t>
                </a:r>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𝑥</m:t>
                        </m:r>
                      </m:e>
                    </m:rad>
                  </m:oMath>
                </a14:m>
                <a:r>
                  <a:rPr lang="en-US" dirty="0"/>
                  <a:t>)</a:t>
                </a:r>
              </a:p>
              <a:p>
                <a:pPr algn="ctr"/>
                <a:r>
                  <a:rPr lang="en-US" dirty="0"/>
                  <a:t>may work best for left skew</a:t>
                </a:r>
              </a:p>
            </p:txBody>
          </p:sp>
        </mc:Choice>
        <mc:Fallback xmlns="">
          <p:sp>
            <p:nvSpPr>
              <p:cNvPr id="28" name="Rectangle 27">
                <a:extLst>
                  <a:ext uri="{FF2B5EF4-FFF2-40B4-BE49-F238E27FC236}">
                    <a16:creationId xmlns:a16="http://schemas.microsoft.com/office/drawing/2014/main" id="{69EDDE8B-1B34-4DB0-AB5F-5BC9493CC87D}"/>
                  </a:ext>
                </a:extLst>
              </p:cNvPr>
              <p:cNvSpPr>
                <a:spLocks noRot="1" noChangeAspect="1" noMove="1" noResize="1" noEditPoints="1" noAdjustHandles="1" noChangeArrowheads="1" noChangeShapeType="1" noTextEdit="1"/>
              </p:cNvSpPr>
              <p:nvPr/>
            </p:nvSpPr>
            <p:spPr>
              <a:xfrm>
                <a:off x="2198915" y="3884023"/>
                <a:ext cx="1911531" cy="1750423"/>
              </a:xfrm>
              <a:prstGeom prst="rect">
                <a:avLst/>
              </a:prstGeom>
              <a:blipFill>
                <a:blip r:embed="rId2"/>
                <a:stretch>
                  <a:fillRect/>
                </a:stretch>
              </a:blipFill>
              <a:ln>
                <a:noFill/>
              </a:ln>
            </p:spPr>
            <p:txBody>
              <a:bodyPr/>
              <a:lstStyle/>
              <a:p>
                <a:r>
                  <a:rPr lang="en-US">
                    <a:noFill/>
                  </a:rPr>
                  <a:t> </a:t>
                </a:r>
              </a:p>
            </p:txBody>
          </p:sp>
        </mc:Fallback>
      </mc:AlternateContent>
      <p:sp>
        <p:nvSpPr>
          <p:cNvPr id="32" name="Rectangle 31">
            <a:extLst>
              <a:ext uri="{FF2B5EF4-FFF2-40B4-BE49-F238E27FC236}">
                <a16:creationId xmlns:a16="http://schemas.microsoft.com/office/drawing/2014/main" id="{8CE463A2-1B5F-4102-B25C-56E3DEE3CCF0}"/>
              </a:ext>
            </a:extLst>
          </p:cNvPr>
          <p:cNvSpPr/>
          <p:nvPr/>
        </p:nvSpPr>
        <p:spPr>
          <a:xfrm>
            <a:off x="4333603" y="3884023"/>
            <a:ext cx="1627415" cy="2264228"/>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INVERSE (1/x) (works best for flat distributions)</a:t>
            </a:r>
          </a:p>
        </p:txBody>
      </p:sp>
      <p:sp>
        <p:nvSpPr>
          <p:cNvPr id="33" name="Rectangle 32">
            <a:extLst>
              <a:ext uri="{FF2B5EF4-FFF2-40B4-BE49-F238E27FC236}">
                <a16:creationId xmlns:a16="http://schemas.microsoft.com/office/drawing/2014/main" id="{4EC127B7-F7C7-424D-832B-44602BB928BB}"/>
              </a:ext>
            </a:extLst>
          </p:cNvPr>
          <p:cNvSpPr/>
          <p:nvPr/>
        </p:nvSpPr>
        <p:spPr>
          <a:xfrm>
            <a:off x="6178732" y="4415246"/>
            <a:ext cx="2068285" cy="2185852"/>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INVERSE OF SQUARE </a:t>
            </a:r>
          </a:p>
          <a:p>
            <a:pPr algn="ctr"/>
            <a:r>
              <a:rPr lang="en-US" dirty="0"/>
              <a:t>(can be used for non-zero data)</a:t>
            </a:r>
          </a:p>
        </p:txBody>
      </p:sp>
      <p:sp>
        <p:nvSpPr>
          <p:cNvPr id="41" name="Rectangle 40">
            <a:extLst>
              <a:ext uri="{FF2B5EF4-FFF2-40B4-BE49-F238E27FC236}">
                <a16:creationId xmlns:a16="http://schemas.microsoft.com/office/drawing/2014/main" id="{87FEF08B-F1D2-4B58-9E6C-6263EA943875}"/>
              </a:ext>
            </a:extLst>
          </p:cNvPr>
          <p:cNvSpPr/>
          <p:nvPr/>
        </p:nvSpPr>
        <p:spPr>
          <a:xfrm>
            <a:off x="8408126" y="3666309"/>
            <a:ext cx="1571897" cy="2934790"/>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INVERSE OF SQUARE ROOT (good to obtain a left truncated normal distribution)</a:t>
            </a:r>
          </a:p>
        </p:txBody>
      </p:sp>
      <p:sp>
        <p:nvSpPr>
          <p:cNvPr id="45" name="Rectangle 44">
            <a:extLst>
              <a:ext uri="{FF2B5EF4-FFF2-40B4-BE49-F238E27FC236}">
                <a16:creationId xmlns:a16="http://schemas.microsoft.com/office/drawing/2014/main" id="{99B27091-2D8B-4F1B-9901-334191484018}"/>
              </a:ext>
            </a:extLst>
          </p:cNvPr>
          <p:cNvSpPr/>
          <p:nvPr/>
        </p:nvSpPr>
        <p:spPr>
          <a:xfrm>
            <a:off x="10141132" y="2838994"/>
            <a:ext cx="1545771" cy="233389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LOG (log(x)) </a:t>
            </a:r>
          </a:p>
          <a:p>
            <a:pPr algn="ctr"/>
            <a:r>
              <a:rPr lang="en-US" dirty="0"/>
              <a:t>may work best for right skew</a:t>
            </a:r>
          </a:p>
        </p:txBody>
      </p:sp>
    </p:spTree>
    <p:extLst>
      <p:ext uri="{BB962C8B-B14F-4D97-AF65-F5344CB8AC3E}">
        <p14:creationId xmlns:p14="http://schemas.microsoft.com/office/powerpoint/2010/main" val="244861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C566-4A3A-492E-996B-E8A9976728BB}"/>
              </a:ext>
            </a:extLst>
          </p:cNvPr>
          <p:cNvSpPr>
            <a:spLocks noGrp="1"/>
          </p:cNvSpPr>
          <p:nvPr>
            <p:ph type="ctrTitle"/>
          </p:nvPr>
        </p:nvSpPr>
        <p:spPr>
          <a:xfrm>
            <a:off x="1524000" y="78377"/>
            <a:ext cx="9144000" cy="566057"/>
          </a:xfrm>
        </p:spPr>
        <p:txBody>
          <a:bodyPr>
            <a:noAutofit/>
          </a:bodyPr>
          <a:lstStyle/>
          <a:p>
            <a:r>
              <a:rPr lang="en-US" sz="4000" dirty="0">
                <a:latin typeface="Times New Roman" panose="02020603050405020304" pitchFamily="18" charset="0"/>
                <a:cs typeface="Times New Roman" panose="02020603050405020304" pitchFamily="18" charset="0"/>
              </a:rPr>
              <a:t>Extreme Distribution</a:t>
            </a:r>
          </a:p>
        </p:txBody>
      </p:sp>
      <p:sp>
        <p:nvSpPr>
          <p:cNvPr id="3" name="Subtitle 2">
            <a:extLst>
              <a:ext uri="{FF2B5EF4-FFF2-40B4-BE49-F238E27FC236}">
                <a16:creationId xmlns:a16="http://schemas.microsoft.com/office/drawing/2014/main" id="{32B3A540-FB6F-49A9-97D5-3F8966B30577}"/>
              </a:ext>
            </a:extLst>
          </p:cNvPr>
          <p:cNvSpPr>
            <a:spLocks noGrp="1"/>
          </p:cNvSpPr>
          <p:nvPr>
            <p:ph type="subTitle" idx="1"/>
          </p:nvPr>
        </p:nvSpPr>
        <p:spPr>
          <a:xfrm>
            <a:off x="121921" y="644434"/>
            <a:ext cx="11878490" cy="6213566"/>
          </a:xfrm>
        </p:spPr>
        <p:txBody>
          <a:bodyPr/>
          <a:lstStyle/>
          <a:p>
            <a:r>
              <a:rPr lang="en-US" dirty="0"/>
              <a:t>All the attributes skewness value are less than 5, except </a:t>
            </a:r>
            <a:r>
              <a:rPr lang="en-US" dirty="0" err="1"/>
              <a:t>monthlyincome_mi</a:t>
            </a:r>
            <a:r>
              <a:rPr lang="en-US" dirty="0"/>
              <a:t> where skewness value is 14.54.</a:t>
            </a:r>
          </a:p>
        </p:txBody>
      </p:sp>
      <p:pic>
        <p:nvPicPr>
          <p:cNvPr id="5" name="Picture 4">
            <a:extLst>
              <a:ext uri="{FF2B5EF4-FFF2-40B4-BE49-F238E27FC236}">
                <a16:creationId xmlns:a16="http://schemas.microsoft.com/office/drawing/2014/main" id="{B746DDD9-60FA-4D8B-A02D-89E21E762BEE}"/>
              </a:ext>
            </a:extLst>
          </p:cNvPr>
          <p:cNvPicPr>
            <a:picLocks noChangeAspect="1"/>
          </p:cNvPicPr>
          <p:nvPr/>
        </p:nvPicPr>
        <p:blipFill>
          <a:blip r:embed="rId2"/>
          <a:stretch>
            <a:fillRect/>
          </a:stretch>
        </p:blipFill>
        <p:spPr>
          <a:xfrm>
            <a:off x="191589" y="2194561"/>
            <a:ext cx="3246120" cy="3300548"/>
          </a:xfrm>
          <a:prstGeom prst="rect">
            <a:avLst/>
          </a:prstGeom>
        </p:spPr>
      </p:pic>
      <p:pic>
        <p:nvPicPr>
          <p:cNvPr id="6" name="Picture 5">
            <a:extLst>
              <a:ext uri="{FF2B5EF4-FFF2-40B4-BE49-F238E27FC236}">
                <a16:creationId xmlns:a16="http://schemas.microsoft.com/office/drawing/2014/main" id="{017D00D4-7E1B-494B-94D7-AF7679FF0B34}"/>
              </a:ext>
            </a:extLst>
          </p:cNvPr>
          <p:cNvPicPr>
            <a:picLocks noChangeAspect="1"/>
          </p:cNvPicPr>
          <p:nvPr/>
        </p:nvPicPr>
        <p:blipFill>
          <a:blip r:embed="rId3"/>
          <a:stretch>
            <a:fillRect/>
          </a:stretch>
        </p:blipFill>
        <p:spPr>
          <a:xfrm>
            <a:off x="3707673" y="1933303"/>
            <a:ext cx="3921035" cy="3823063"/>
          </a:xfrm>
          <a:prstGeom prst="rect">
            <a:avLst/>
          </a:prstGeom>
        </p:spPr>
      </p:pic>
      <p:pic>
        <p:nvPicPr>
          <p:cNvPr id="7" name="Picture 6">
            <a:extLst>
              <a:ext uri="{FF2B5EF4-FFF2-40B4-BE49-F238E27FC236}">
                <a16:creationId xmlns:a16="http://schemas.microsoft.com/office/drawing/2014/main" id="{8D147E40-68E5-425C-B7F8-98D18EACEF89}"/>
              </a:ext>
            </a:extLst>
          </p:cNvPr>
          <p:cNvPicPr>
            <a:picLocks noChangeAspect="1"/>
          </p:cNvPicPr>
          <p:nvPr/>
        </p:nvPicPr>
        <p:blipFill>
          <a:blip r:embed="rId4"/>
          <a:stretch>
            <a:fillRect/>
          </a:stretch>
        </p:blipFill>
        <p:spPr>
          <a:xfrm>
            <a:off x="7833360" y="2194561"/>
            <a:ext cx="3897086" cy="4397828"/>
          </a:xfrm>
          <a:prstGeom prst="rect">
            <a:avLst/>
          </a:prstGeom>
        </p:spPr>
      </p:pic>
      <p:sp>
        <p:nvSpPr>
          <p:cNvPr id="8" name="Oval 7">
            <a:extLst>
              <a:ext uri="{FF2B5EF4-FFF2-40B4-BE49-F238E27FC236}">
                <a16:creationId xmlns:a16="http://schemas.microsoft.com/office/drawing/2014/main" id="{746E6E4D-B7D8-47EC-BCC2-01BCE75C767F}"/>
              </a:ext>
            </a:extLst>
          </p:cNvPr>
          <p:cNvSpPr/>
          <p:nvPr/>
        </p:nvSpPr>
        <p:spPr>
          <a:xfrm>
            <a:off x="7833360" y="4824549"/>
            <a:ext cx="3897086" cy="374469"/>
          </a:xfrm>
          <a:prstGeom prst="ellipse">
            <a:avLst/>
          </a:prstGeom>
          <a:no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9" name="Rectangle 8">
            <a:extLst>
              <a:ext uri="{FF2B5EF4-FFF2-40B4-BE49-F238E27FC236}">
                <a16:creationId xmlns:a16="http://schemas.microsoft.com/office/drawing/2014/main" id="{324140C3-2E70-4A63-AD66-56269552A62F}"/>
              </a:ext>
            </a:extLst>
          </p:cNvPr>
          <p:cNvSpPr/>
          <p:nvPr/>
        </p:nvSpPr>
        <p:spPr>
          <a:xfrm>
            <a:off x="452846" y="1576251"/>
            <a:ext cx="2647405" cy="496389"/>
          </a:xfrm>
          <a:prstGeom prst="rect">
            <a:avLst/>
          </a:prstGeom>
          <a:solidFill>
            <a:srgbClr val="92D05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MONTHLYINCOME_MI with extreme distribution </a:t>
            </a:r>
          </a:p>
        </p:txBody>
      </p:sp>
      <p:sp>
        <p:nvSpPr>
          <p:cNvPr id="10" name="Rectangle 9">
            <a:extLst>
              <a:ext uri="{FF2B5EF4-FFF2-40B4-BE49-F238E27FC236}">
                <a16:creationId xmlns:a16="http://schemas.microsoft.com/office/drawing/2014/main" id="{05285E03-4E59-4EF5-80A1-788AECCB7040}"/>
              </a:ext>
            </a:extLst>
          </p:cNvPr>
          <p:cNvSpPr/>
          <p:nvPr/>
        </p:nvSpPr>
        <p:spPr>
          <a:xfrm>
            <a:off x="3642360" y="5932714"/>
            <a:ext cx="3921035" cy="748937"/>
          </a:xfrm>
          <a:prstGeom prst="rect">
            <a:avLst/>
          </a:prstGeom>
          <a:solidFill>
            <a:srgbClr val="92D05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MONTHLYINCOME_MI Moments and Basic Statistic</a:t>
            </a:r>
          </a:p>
        </p:txBody>
      </p:sp>
      <p:sp>
        <p:nvSpPr>
          <p:cNvPr id="11" name="Rectangle 10">
            <a:extLst>
              <a:ext uri="{FF2B5EF4-FFF2-40B4-BE49-F238E27FC236}">
                <a16:creationId xmlns:a16="http://schemas.microsoft.com/office/drawing/2014/main" id="{9BE65286-9A2D-454C-A76A-757E78FCB9BF}"/>
              </a:ext>
            </a:extLst>
          </p:cNvPr>
          <p:cNvSpPr/>
          <p:nvPr/>
        </p:nvSpPr>
        <p:spPr>
          <a:xfrm>
            <a:off x="7933509" y="1280160"/>
            <a:ext cx="3657600" cy="653143"/>
          </a:xfrm>
          <a:prstGeom prst="rect">
            <a:avLst/>
          </a:prstGeom>
          <a:solidFill>
            <a:srgbClr val="92D05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Skewness value more than 5 which is highly skewed  </a:t>
            </a:r>
          </a:p>
        </p:txBody>
      </p:sp>
      <p:cxnSp>
        <p:nvCxnSpPr>
          <p:cNvPr id="13" name="Straight Arrow Connector 12">
            <a:extLst>
              <a:ext uri="{FF2B5EF4-FFF2-40B4-BE49-F238E27FC236}">
                <a16:creationId xmlns:a16="http://schemas.microsoft.com/office/drawing/2014/main" id="{9539E9DE-505E-4B15-AABC-3918DB56302F}"/>
              </a:ext>
            </a:extLst>
          </p:cNvPr>
          <p:cNvCxnSpPr/>
          <p:nvPr/>
        </p:nvCxnSpPr>
        <p:spPr>
          <a:xfrm>
            <a:off x="10093234" y="1928950"/>
            <a:ext cx="180703" cy="2895599"/>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a:extLst>
              <a:ext uri="{FF2B5EF4-FFF2-40B4-BE49-F238E27FC236}">
                <a16:creationId xmlns:a16="http://schemas.microsoft.com/office/drawing/2014/main" id="{63BDDB16-DBB5-45BC-BBB2-E64A152E367B}"/>
              </a:ext>
            </a:extLst>
          </p:cNvPr>
          <p:cNvCxnSpPr/>
          <p:nvPr/>
        </p:nvCxnSpPr>
        <p:spPr>
          <a:xfrm flipH="1">
            <a:off x="5426528" y="1928950"/>
            <a:ext cx="2959826" cy="155448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29771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11946-9746-42CE-9B09-45070241A5B8}"/>
              </a:ext>
            </a:extLst>
          </p:cNvPr>
          <p:cNvSpPr>
            <a:spLocks noGrp="1"/>
          </p:cNvSpPr>
          <p:nvPr>
            <p:ph type="title"/>
          </p:nvPr>
        </p:nvSpPr>
        <p:spPr>
          <a:xfrm>
            <a:off x="243839" y="139337"/>
            <a:ext cx="11713029" cy="566057"/>
          </a:xfrm>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Extreme Distribution</a:t>
            </a:r>
            <a:endParaRPr lang="en-US" sz="4000" dirty="0"/>
          </a:p>
        </p:txBody>
      </p:sp>
      <p:sp>
        <p:nvSpPr>
          <p:cNvPr id="3" name="Content Placeholder 2">
            <a:extLst>
              <a:ext uri="{FF2B5EF4-FFF2-40B4-BE49-F238E27FC236}">
                <a16:creationId xmlns:a16="http://schemas.microsoft.com/office/drawing/2014/main" id="{0B063523-89F2-4130-9ECD-D89773C9598F}"/>
              </a:ext>
            </a:extLst>
          </p:cNvPr>
          <p:cNvSpPr>
            <a:spLocks noGrp="1"/>
          </p:cNvSpPr>
          <p:nvPr>
            <p:ph idx="1"/>
          </p:nvPr>
        </p:nvSpPr>
        <p:spPr>
          <a:xfrm>
            <a:off x="113211" y="705394"/>
            <a:ext cx="11904617" cy="6061166"/>
          </a:xfrm>
        </p:spPr>
        <p:txBody>
          <a:bodyPr/>
          <a:lstStyle/>
          <a:p>
            <a:r>
              <a:rPr lang="en-US" dirty="0"/>
              <a:t>Transformations:-</a:t>
            </a:r>
          </a:p>
          <a:p>
            <a:pPr marL="0" indent="0">
              <a:buNone/>
            </a:pPr>
            <a:endParaRPr lang="en-US" dirty="0"/>
          </a:p>
        </p:txBody>
      </p:sp>
      <p:graphicFrame>
        <p:nvGraphicFramePr>
          <p:cNvPr id="5" name="Table 4">
            <a:extLst>
              <a:ext uri="{FF2B5EF4-FFF2-40B4-BE49-F238E27FC236}">
                <a16:creationId xmlns:a16="http://schemas.microsoft.com/office/drawing/2014/main" id="{5D941995-9C89-4054-BA0B-BF3A534D6191}"/>
              </a:ext>
            </a:extLst>
          </p:cNvPr>
          <p:cNvGraphicFramePr>
            <a:graphicFrameLocks noGrp="1"/>
          </p:cNvGraphicFramePr>
          <p:nvPr>
            <p:extLst/>
          </p:nvPr>
        </p:nvGraphicFramePr>
        <p:xfrm>
          <a:off x="274864" y="1186543"/>
          <a:ext cx="4446814" cy="2882537"/>
        </p:xfrm>
        <a:graphic>
          <a:graphicData uri="http://schemas.openxmlformats.org/drawingml/2006/table">
            <a:tbl>
              <a:tblPr firstRow="1" bandRow="1">
                <a:tableStyleId>{93296810-A885-4BE3-A3E7-6D5BEEA58F35}</a:tableStyleId>
              </a:tblPr>
              <a:tblGrid>
                <a:gridCol w="2223407">
                  <a:extLst>
                    <a:ext uri="{9D8B030D-6E8A-4147-A177-3AD203B41FA5}">
                      <a16:colId xmlns:a16="http://schemas.microsoft.com/office/drawing/2014/main" val="1356360874"/>
                    </a:ext>
                  </a:extLst>
                </a:gridCol>
                <a:gridCol w="2223407">
                  <a:extLst>
                    <a:ext uri="{9D8B030D-6E8A-4147-A177-3AD203B41FA5}">
                      <a16:colId xmlns:a16="http://schemas.microsoft.com/office/drawing/2014/main" val="1769952400"/>
                    </a:ext>
                  </a:extLst>
                </a:gridCol>
              </a:tblGrid>
              <a:tr h="427043">
                <a:tc>
                  <a:txBody>
                    <a:bodyPr/>
                    <a:lstStyle/>
                    <a:p>
                      <a:pPr algn="ctr"/>
                      <a:r>
                        <a:rPr lang="en-IN" dirty="0"/>
                        <a:t>Transformation</a:t>
                      </a:r>
                    </a:p>
                  </a:txBody>
                  <a:tcPr anchor="ctr"/>
                </a:tc>
                <a:tc>
                  <a:txBody>
                    <a:bodyPr/>
                    <a:lstStyle/>
                    <a:p>
                      <a:pPr algn="ctr"/>
                      <a:r>
                        <a:rPr lang="en-IN" dirty="0"/>
                        <a:t>Skewness Value</a:t>
                      </a:r>
                    </a:p>
                  </a:txBody>
                  <a:tcPr marL="38100" marR="38100" marT="38100" marB="38100" anchor="ctr"/>
                </a:tc>
                <a:extLst>
                  <a:ext uri="{0D108BD9-81ED-4DB2-BD59-A6C34878D82A}">
                    <a16:rowId xmlns:a16="http://schemas.microsoft.com/office/drawing/2014/main" val="3480921828"/>
                  </a:ext>
                </a:extLst>
              </a:tr>
              <a:tr h="409249">
                <a:tc>
                  <a:txBody>
                    <a:bodyPr/>
                    <a:lstStyle/>
                    <a:p>
                      <a:pPr algn="ctr" fontAlgn="b"/>
                      <a:r>
                        <a:rPr lang="en-IN" sz="1800" u="none" strike="noStrike" dirty="0">
                          <a:effectLst/>
                        </a:rPr>
                        <a:t>Square Root</a:t>
                      </a:r>
                      <a:endParaRPr lang="en-IN" sz="1800" b="0" i="0" u="none" strike="noStrike" dirty="0">
                        <a:solidFill>
                          <a:schemeClr val="tx1"/>
                        </a:solidFill>
                        <a:effectLst/>
                        <a:latin typeface="+mn-lt"/>
                      </a:endParaRPr>
                    </a:p>
                  </a:txBody>
                  <a:tcPr marL="7620" marR="7620" marT="7620" marB="0" anchor="ctr"/>
                </a:tc>
                <a:tc>
                  <a:txBody>
                    <a:bodyPr/>
                    <a:lstStyle/>
                    <a:p>
                      <a:pPr algn="ctr" fontAlgn="t"/>
                      <a:r>
                        <a:rPr lang="en-IN" dirty="0">
                          <a:effectLst/>
                        </a:rPr>
                        <a:t>2.7204540</a:t>
                      </a:r>
                      <a:endParaRPr lang="en-IN" b="0" i="0" dirty="0">
                        <a:solidFill>
                          <a:schemeClr val="tx1"/>
                        </a:solidFill>
                        <a:effectLst/>
                        <a:latin typeface="+mn-lt"/>
                      </a:endParaRPr>
                    </a:p>
                  </a:txBody>
                  <a:tcPr marL="38100" marR="38100" marT="38100" marB="38100" anchor="ctr"/>
                </a:tc>
                <a:extLst>
                  <a:ext uri="{0D108BD9-81ED-4DB2-BD59-A6C34878D82A}">
                    <a16:rowId xmlns:a16="http://schemas.microsoft.com/office/drawing/2014/main" val="60762990"/>
                  </a:ext>
                </a:extLst>
              </a:tr>
              <a:tr h="409249">
                <a:tc>
                  <a:txBody>
                    <a:bodyPr/>
                    <a:lstStyle/>
                    <a:p>
                      <a:pPr algn="ctr" fontAlgn="b"/>
                      <a:r>
                        <a:rPr lang="en-IN" sz="1800" u="none" strike="noStrike" dirty="0">
                          <a:effectLst/>
                        </a:rPr>
                        <a:t>Square</a:t>
                      </a:r>
                      <a:endParaRPr lang="en-IN" sz="1800" b="0" i="0" u="none" strike="noStrike" dirty="0">
                        <a:solidFill>
                          <a:schemeClr val="tx1"/>
                        </a:solidFill>
                        <a:effectLst/>
                        <a:latin typeface="+mn-lt"/>
                      </a:endParaRPr>
                    </a:p>
                  </a:txBody>
                  <a:tcPr marL="7620" marR="7620" marT="7620" marB="0" anchor="ctr"/>
                </a:tc>
                <a:tc>
                  <a:txBody>
                    <a:bodyPr/>
                    <a:lstStyle/>
                    <a:p>
                      <a:pPr algn="ctr" fontAlgn="t"/>
                      <a:r>
                        <a:rPr lang="en-IN" dirty="0">
                          <a:effectLst/>
                        </a:rPr>
                        <a:t>31.1934842</a:t>
                      </a:r>
                      <a:endParaRPr lang="en-IN" b="0" i="0" dirty="0">
                        <a:solidFill>
                          <a:schemeClr val="tx1"/>
                        </a:solidFill>
                        <a:effectLst/>
                        <a:latin typeface="+mn-lt"/>
                      </a:endParaRPr>
                    </a:p>
                  </a:txBody>
                  <a:tcPr marL="38100" marR="38100" marT="38100" marB="38100" anchor="ctr"/>
                </a:tc>
                <a:extLst>
                  <a:ext uri="{0D108BD9-81ED-4DB2-BD59-A6C34878D82A}">
                    <a16:rowId xmlns:a16="http://schemas.microsoft.com/office/drawing/2014/main" val="3507108400"/>
                  </a:ext>
                </a:extLst>
              </a:tr>
              <a:tr h="409249">
                <a:tc>
                  <a:txBody>
                    <a:bodyPr/>
                    <a:lstStyle/>
                    <a:p>
                      <a:pPr algn="ctr" fontAlgn="b"/>
                      <a:r>
                        <a:rPr lang="en-IN" sz="1800" u="none" strike="noStrike" dirty="0">
                          <a:effectLst/>
                        </a:rPr>
                        <a:t>Log</a:t>
                      </a:r>
                      <a:endParaRPr lang="en-IN" sz="1800" b="0" i="0" u="none" strike="noStrike" dirty="0">
                        <a:solidFill>
                          <a:schemeClr val="tx1"/>
                        </a:solidFill>
                        <a:effectLst/>
                        <a:latin typeface="+mn-lt"/>
                      </a:endParaRPr>
                    </a:p>
                  </a:txBody>
                  <a:tcPr marL="7620" marR="7620" marT="7620" marB="0" anchor="ctr"/>
                </a:tc>
                <a:tc>
                  <a:txBody>
                    <a:bodyPr/>
                    <a:lstStyle/>
                    <a:p>
                      <a:pPr algn="ctr" fontAlgn="t"/>
                      <a:r>
                        <a:rPr lang="en-IN" dirty="0">
                          <a:effectLst/>
                        </a:rPr>
                        <a:t>0.4307912</a:t>
                      </a:r>
                      <a:endParaRPr lang="en-IN" b="0" i="0" dirty="0">
                        <a:solidFill>
                          <a:schemeClr val="tx1"/>
                        </a:solidFill>
                        <a:effectLst/>
                        <a:latin typeface="+mn-lt"/>
                      </a:endParaRPr>
                    </a:p>
                  </a:txBody>
                  <a:tcPr marL="38100" marR="38100" marT="38100" marB="38100" anchor="ctr"/>
                </a:tc>
                <a:extLst>
                  <a:ext uri="{0D108BD9-81ED-4DB2-BD59-A6C34878D82A}">
                    <a16:rowId xmlns:a16="http://schemas.microsoft.com/office/drawing/2014/main" val="69705131"/>
                  </a:ext>
                </a:extLst>
              </a:tr>
              <a:tr h="409249">
                <a:tc>
                  <a:txBody>
                    <a:bodyPr/>
                    <a:lstStyle/>
                    <a:p>
                      <a:pPr algn="ctr" fontAlgn="b"/>
                      <a:r>
                        <a:rPr lang="en-IN" sz="1800" u="none" strike="noStrike" dirty="0">
                          <a:effectLst/>
                        </a:rPr>
                        <a:t>Inverse</a:t>
                      </a:r>
                      <a:endParaRPr lang="en-IN" sz="1800" b="0" i="0" u="none" strike="noStrike" dirty="0">
                        <a:solidFill>
                          <a:schemeClr val="tx1"/>
                        </a:solidFill>
                        <a:effectLst/>
                        <a:latin typeface="+mn-lt"/>
                      </a:endParaRPr>
                    </a:p>
                  </a:txBody>
                  <a:tcPr marL="7620" marR="7620" marT="7620" marB="0" anchor="ctr"/>
                </a:tc>
                <a:tc>
                  <a:txBody>
                    <a:bodyPr/>
                    <a:lstStyle/>
                    <a:p>
                      <a:pPr algn="ctr" fontAlgn="t"/>
                      <a:r>
                        <a:rPr lang="en-IN" dirty="0">
                          <a:effectLst/>
                        </a:rPr>
                        <a:t>1.2003363</a:t>
                      </a:r>
                      <a:endParaRPr lang="en-IN" b="0" i="0" dirty="0">
                        <a:solidFill>
                          <a:schemeClr val="tx1"/>
                        </a:solidFill>
                        <a:effectLst/>
                        <a:latin typeface="+mn-lt"/>
                      </a:endParaRPr>
                    </a:p>
                  </a:txBody>
                  <a:tcPr marL="38100" marR="38100" marT="38100" marB="38100" anchor="ctr"/>
                </a:tc>
                <a:extLst>
                  <a:ext uri="{0D108BD9-81ED-4DB2-BD59-A6C34878D82A}">
                    <a16:rowId xmlns:a16="http://schemas.microsoft.com/office/drawing/2014/main" val="4149560404"/>
                  </a:ext>
                </a:extLst>
              </a:tr>
              <a:tr h="409249">
                <a:tc>
                  <a:txBody>
                    <a:bodyPr/>
                    <a:lstStyle/>
                    <a:p>
                      <a:pPr algn="ctr" fontAlgn="b"/>
                      <a:r>
                        <a:rPr lang="fr-FR" sz="1800" u="none" strike="noStrike" dirty="0">
                          <a:effectLst/>
                        </a:rPr>
                        <a:t>Inverse Square Root</a:t>
                      </a:r>
                      <a:endParaRPr lang="fr-FR" sz="1800" b="0" i="0" u="none" strike="noStrike" dirty="0">
                        <a:solidFill>
                          <a:schemeClr val="tx1"/>
                        </a:solidFill>
                        <a:effectLst/>
                        <a:latin typeface="+mn-lt"/>
                      </a:endParaRPr>
                    </a:p>
                  </a:txBody>
                  <a:tcPr marL="7620" marR="7620" marT="7620" marB="0" anchor="ctr"/>
                </a:tc>
                <a:tc>
                  <a:txBody>
                    <a:bodyPr/>
                    <a:lstStyle/>
                    <a:p>
                      <a:pPr algn="ctr" fontAlgn="t"/>
                      <a:r>
                        <a:rPr lang="en-IN" dirty="0">
                          <a:effectLst/>
                        </a:rPr>
                        <a:t>0.3649125</a:t>
                      </a:r>
                      <a:endParaRPr lang="en-IN" b="0" i="0" dirty="0">
                        <a:solidFill>
                          <a:schemeClr val="tx1"/>
                        </a:solidFill>
                        <a:effectLst/>
                        <a:latin typeface="+mn-lt"/>
                      </a:endParaRPr>
                    </a:p>
                  </a:txBody>
                  <a:tcPr marL="38100" marR="38100" marT="38100" marB="38100" anchor="ctr"/>
                </a:tc>
                <a:extLst>
                  <a:ext uri="{0D108BD9-81ED-4DB2-BD59-A6C34878D82A}">
                    <a16:rowId xmlns:a16="http://schemas.microsoft.com/office/drawing/2014/main" val="2386996232"/>
                  </a:ext>
                </a:extLst>
              </a:tr>
              <a:tr h="409249">
                <a:tc>
                  <a:txBody>
                    <a:bodyPr/>
                    <a:lstStyle/>
                    <a:p>
                      <a:pPr algn="ctr" fontAlgn="b"/>
                      <a:r>
                        <a:rPr lang="fr-FR" sz="1800" u="none" strike="noStrike" dirty="0">
                          <a:effectLst/>
                        </a:rPr>
                        <a:t>Inverse Square</a:t>
                      </a:r>
                      <a:endParaRPr lang="fr-FR" sz="1800" b="0" i="0" u="none" strike="noStrike" dirty="0">
                        <a:solidFill>
                          <a:schemeClr val="tx1"/>
                        </a:solidFill>
                        <a:effectLst/>
                        <a:latin typeface="+mn-lt"/>
                      </a:endParaRPr>
                    </a:p>
                  </a:txBody>
                  <a:tcPr marL="7620" marR="7620" marT="7620" marB="0" anchor="ctr"/>
                </a:tc>
                <a:tc>
                  <a:txBody>
                    <a:bodyPr/>
                    <a:lstStyle/>
                    <a:p>
                      <a:pPr algn="ctr" fontAlgn="t"/>
                      <a:r>
                        <a:rPr lang="en-IN" dirty="0">
                          <a:effectLst/>
                        </a:rPr>
                        <a:t>3.8553715</a:t>
                      </a:r>
                      <a:endParaRPr lang="en-IN" b="0" i="0" dirty="0">
                        <a:solidFill>
                          <a:schemeClr val="tx1"/>
                        </a:solidFill>
                        <a:effectLst/>
                        <a:latin typeface="+mn-lt"/>
                      </a:endParaRPr>
                    </a:p>
                  </a:txBody>
                  <a:tcPr marL="38100" marR="38100" marT="38100" marB="38100" anchor="ctr"/>
                </a:tc>
                <a:extLst>
                  <a:ext uri="{0D108BD9-81ED-4DB2-BD59-A6C34878D82A}">
                    <a16:rowId xmlns:a16="http://schemas.microsoft.com/office/drawing/2014/main" val="1090956916"/>
                  </a:ext>
                </a:extLst>
              </a:tr>
            </a:tbl>
          </a:graphicData>
        </a:graphic>
      </p:graphicFrame>
      <p:sp>
        <p:nvSpPr>
          <p:cNvPr id="6" name="Oval 5">
            <a:extLst>
              <a:ext uri="{FF2B5EF4-FFF2-40B4-BE49-F238E27FC236}">
                <a16:creationId xmlns:a16="http://schemas.microsoft.com/office/drawing/2014/main" id="{0B3D0385-BAFE-44AB-858C-9070A921097E}"/>
              </a:ext>
            </a:extLst>
          </p:cNvPr>
          <p:cNvSpPr/>
          <p:nvPr/>
        </p:nvSpPr>
        <p:spPr>
          <a:xfrm>
            <a:off x="2072640" y="2272937"/>
            <a:ext cx="3648891" cy="679269"/>
          </a:xfrm>
          <a:prstGeom prst="ellipse">
            <a:avLst/>
          </a:prstGeom>
          <a:no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7" name="Oval 6">
            <a:extLst>
              <a:ext uri="{FF2B5EF4-FFF2-40B4-BE49-F238E27FC236}">
                <a16:creationId xmlns:a16="http://schemas.microsoft.com/office/drawing/2014/main" id="{085D4C77-6BF2-405A-BA71-6A743FECB17E}"/>
              </a:ext>
            </a:extLst>
          </p:cNvPr>
          <p:cNvSpPr/>
          <p:nvPr/>
        </p:nvSpPr>
        <p:spPr>
          <a:xfrm>
            <a:off x="2072640" y="2360023"/>
            <a:ext cx="3648891" cy="452846"/>
          </a:xfrm>
          <a:prstGeom prst="ellipse">
            <a:avLst/>
          </a:prstGeom>
          <a:no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8" name="Oval 7">
            <a:extLst>
              <a:ext uri="{FF2B5EF4-FFF2-40B4-BE49-F238E27FC236}">
                <a16:creationId xmlns:a16="http://schemas.microsoft.com/office/drawing/2014/main" id="{D381CC94-3904-4E47-AF0E-2E5548762954}"/>
              </a:ext>
            </a:extLst>
          </p:cNvPr>
          <p:cNvSpPr/>
          <p:nvPr/>
        </p:nvSpPr>
        <p:spPr>
          <a:xfrm flipV="1">
            <a:off x="322215" y="3222169"/>
            <a:ext cx="4317357" cy="472441"/>
          </a:xfrm>
          <a:prstGeom prst="ellipse">
            <a:avLst/>
          </a:prstGeom>
          <a:no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pic>
        <p:nvPicPr>
          <p:cNvPr id="9" name="Picture 8">
            <a:extLst>
              <a:ext uri="{FF2B5EF4-FFF2-40B4-BE49-F238E27FC236}">
                <a16:creationId xmlns:a16="http://schemas.microsoft.com/office/drawing/2014/main" id="{09A468B5-666D-47E1-9861-565CECB06B62}"/>
              </a:ext>
            </a:extLst>
          </p:cNvPr>
          <p:cNvPicPr>
            <a:picLocks noChangeAspect="1"/>
          </p:cNvPicPr>
          <p:nvPr/>
        </p:nvPicPr>
        <p:blipFill>
          <a:blip r:embed="rId2"/>
          <a:stretch>
            <a:fillRect/>
          </a:stretch>
        </p:blipFill>
        <p:spPr>
          <a:xfrm>
            <a:off x="322215" y="4286795"/>
            <a:ext cx="3387635" cy="2329543"/>
          </a:xfrm>
          <a:prstGeom prst="rect">
            <a:avLst/>
          </a:prstGeom>
        </p:spPr>
      </p:pic>
      <p:pic>
        <p:nvPicPr>
          <p:cNvPr id="10" name="Picture 9">
            <a:extLst>
              <a:ext uri="{FF2B5EF4-FFF2-40B4-BE49-F238E27FC236}">
                <a16:creationId xmlns:a16="http://schemas.microsoft.com/office/drawing/2014/main" id="{43C39738-5993-4A76-BB70-F4A820A5C4AB}"/>
              </a:ext>
            </a:extLst>
          </p:cNvPr>
          <p:cNvPicPr>
            <a:picLocks noChangeAspect="1"/>
          </p:cNvPicPr>
          <p:nvPr/>
        </p:nvPicPr>
        <p:blipFill>
          <a:blip r:embed="rId3"/>
          <a:stretch>
            <a:fillRect/>
          </a:stretch>
        </p:blipFill>
        <p:spPr>
          <a:xfrm>
            <a:off x="5181601" y="938347"/>
            <a:ext cx="2661094" cy="1770019"/>
          </a:xfrm>
          <a:prstGeom prst="rect">
            <a:avLst/>
          </a:prstGeom>
        </p:spPr>
      </p:pic>
      <p:pic>
        <p:nvPicPr>
          <p:cNvPr id="11" name="Picture 10">
            <a:extLst>
              <a:ext uri="{FF2B5EF4-FFF2-40B4-BE49-F238E27FC236}">
                <a16:creationId xmlns:a16="http://schemas.microsoft.com/office/drawing/2014/main" id="{5045A7AA-747F-4963-BF03-2796CBD65113}"/>
              </a:ext>
            </a:extLst>
          </p:cNvPr>
          <p:cNvPicPr>
            <a:picLocks noChangeAspect="1"/>
          </p:cNvPicPr>
          <p:nvPr/>
        </p:nvPicPr>
        <p:blipFill>
          <a:blip r:embed="rId4"/>
          <a:stretch>
            <a:fillRect/>
          </a:stretch>
        </p:blipFill>
        <p:spPr>
          <a:xfrm>
            <a:off x="3981994" y="4286795"/>
            <a:ext cx="2671356" cy="2388324"/>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B06D3842-B791-4F1F-8A95-AB37F2246A0A}"/>
              </a:ext>
            </a:extLst>
          </p:cNvPr>
          <p:cNvPicPr>
            <a:picLocks noChangeAspect="1"/>
          </p:cNvPicPr>
          <p:nvPr/>
        </p:nvPicPr>
        <p:blipFill>
          <a:blip r:embed="rId5"/>
          <a:stretch>
            <a:fillRect/>
          </a:stretch>
        </p:blipFill>
        <p:spPr>
          <a:xfrm>
            <a:off x="9024177" y="4306387"/>
            <a:ext cx="2828188" cy="2251166"/>
          </a:xfrm>
          <a:prstGeom prst="rect">
            <a:avLst/>
          </a:prstGeom>
        </p:spPr>
      </p:pic>
      <p:pic>
        <p:nvPicPr>
          <p:cNvPr id="13" name="Picture 12">
            <a:extLst>
              <a:ext uri="{FF2B5EF4-FFF2-40B4-BE49-F238E27FC236}">
                <a16:creationId xmlns:a16="http://schemas.microsoft.com/office/drawing/2014/main" id="{9F709A91-8A00-4513-ABB0-69D85C9534C3}"/>
              </a:ext>
            </a:extLst>
          </p:cNvPr>
          <p:cNvPicPr>
            <a:picLocks noChangeAspect="1"/>
          </p:cNvPicPr>
          <p:nvPr/>
        </p:nvPicPr>
        <p:blipFill>
          <a:blip r:embed="rId6"/>
          <a:stretch>
            <a:fillRect/>
          </a:stretch>
        </p:blipFill>
        <p:spPr>
          <a:xfrm>
            <a:off x="8775167" y="557349"/>
            <a:ext cx="2828189" cy="2238103"/>
          </a:xfrm>
          <a:prstGeom prst="rect">
            <a:avLst/>
          </a:prstGeom>
        </p:spPr>
      </p:pic>
      <p:cxnSp>
        <p:nvCxnSpPr>
          <p:cNvPr id="15" name="Straight Arrow Connector 14">
            <a:extLst>
              <a:ext uri="{FF2B5EF4-FFF2-40B4-BE49-F238E27FC236}">
                <a16:creationId xmlns:a16="http://schemas.microsoft.com/office/drawing/2014/main" id="{70250459-4FAE-4D44-9BD1-1242DAD5EA72}"/>
              </a:ext>
            </a:extLst>
          </p:cNvPr>
          <p:cNvCxnSpPr>
            <a:cxnSpLocks/>
          </p:cNvCxnSpPr>
          <p:nvPr/>
        </p:nvCxnSpPr>
        <p:spPr>
          <a:xfrm>
            <a:off x="2329542" y="3497580"/>
            <a:ext cx="2782389" cy="70866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D58D4312-B3A5-421B-A77A-2BCF998D8CB8}"/>
              </a:ext>
            </a:extLst>
          </p:cNvPr>
          <p:cNvCxnSpPr>
            <a:cxnSpLocks/>
            <a:endCxn id="9" idx="0"/>
          </p:cNvCxnSpPr>
          <p:nvPr/>
        </p:nvCxnSpPr>
        <p:spPr>
          <a:xfrm>
            <a:off x="1682387" y="3021874"/>
            <a:ext cx="333646" cy="12649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27" name="Picture 26">
            <a:extLst>
              <a:ext uri="{FF2B5EF4-FFF2-40B4-BE49-F238E27FC236}">
                <a16:creationId xmlns:a16="http://schemas.microsoft.com/office/drawing/2014/main" id="{0AE8A3E6-2784-46A5-8616-396DEEFFBFAB}"/>
              </a:ext>
            </a:extLst>
          </p:cNvPr>
          <p:cNvPicPr>
            <a:picLocks noChangeAspect="1"/>
          </p:cNvPicPr>
          <p:nvPr/>
        </p:nvPicPr>
        <p:blipFill>
          <a:blip r:embed="rId7"/>
          <a:stretch>
            <a:fillRect/>
          </a:stretch>
        </p:blipFill>
        <p:spPr>
          <a:xfrm>
            <a:off x="6811583" y="2879049"/>
            <a:ext cx="2047131" cy="2502847"/>
          </a:xfrm>
          <a:prstGeom prst="rect">
            <a:avLst/>
          </a:prstGeom>
        </p:spPr>
      </p:pic>
      <p:sp>
        <p:nvSpPr>
          <p:cNvPr id="32" name="Rectangle 31">
            <a:extLst>
              <a:ext uri="{FF2B5EF4-FFF2-40B4-BE49-F238E27FC236}">
                <a16:creationId xmlns:a16="http://schemas.microsoft.com/office/drawing/2014/main" id="{8C0CB23B-9BFE-4AC6-A3BC-C85EBEB01044}"/>
              </a:ext>
            </a:extLst>
          </p:cNvPr>
          <p:cNvSpPr/>
          <p:nvPr/>
        </p:nvSpPr>
        <p:spPr>
          <a:xfrm>
            <a:off x="6966857" y="6043749"/>
            <a:ext cx="1891857" cy="513804"/>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Log Transformation</a:t>
            </a:r>
          </a:p>
        </p:txBody>
      </p:sp>
      <p:cxnSp>
        <p:nvCxnSpPr>
          <p:cNvPr id="36" name="Straight Arrow Connector 35">
            <a:extLst>
              <a:ext uri="{FF2B5EF4-FFF2-40B4-BE49-F238E27FC236}">
                <a16:creationId xmlns:a16="http://schemas.microsoft.com/office/drawing/2014/main" id="{E58CD961-DB3E-4A3E-99ED-166868E0EFB2}"/>
              </a:ext>
            </a:extLst>
          </p:cNvPr>
          <p:cNvCxnSpPr>
            <a:cxnSpLocks/>
          </p:cNvCxnSpPr>
          <p:nvPr/>
        </p:nvCxnSpPr>
        <p:spPr>
          <a:xfrm flipV="1">
            <a:off x="1849210" y="1602377"/>
            <a:ext cx="3332391" cy="6183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7" name="Arrow: Down 36">
            <a:extLst>
              <a:ext uri="{FF2B5EF4-FFF2-40B4-BE49-F238E27FC236}">
                <a16:creationId xmlns:a16="http://schemas.microsoft.com/office/drawing/2014/main" id="{764AD3A8-F1A7-49A3-A780-802667C3B1FD}"/>
              </a:ext>
            </a:extLst>
          </p:cNvPr>
          <p:cNvSpPr/>
          <p:nvPr/>
        </p:nvSpPr>
        <p:spPr>
          <a:xfrm flipH="1">
            <a:off x="10142179" y="2869474"/>
            <a:ext cx="296092" cy="496389"/>
          </a:xfrm>
          <a:prstGeom prst="downArrow">
            <a:avLst/>
          </a:prstGeom>
          <a:solidFill>
            <a:schemeClr val="accent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1A01BFF6-2FDA-4842-985A-F218DFAA6553}"/>
              </a:ext>
            </a:extLst>
          </p:cNvPr>
          <p:cNvSpPr/>
          <p:nvPr/>
        </p:nvSpPr>
        <p:spPr>
          <a:xfrm>
            <a:off x="9248503" y="3439885"/>
            <a:ext cx="2438400" cy="657495"/>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Square root Transformation </a:t>
            </a:r>
          </a:p>
        </p:txBody>
      </p:sp>
      <p:cxnSp>
        <p:nvCxnSpPr>
          <p:cNvPr id="40" name="Straight Arrow Connector 39">
            <a:extLst>
              <a:ext uri="{FF2B5EF4-FFF2-40B4-BE49-F238E27FC236}">
                <a16:creationId xmlns:a16="http://schemas.microsoft.com/office/drawing/2014/main" id="{E53C2FEB-D216-4179-886E-FD4111902AB1}"/>
              </a:ext>
            </a:extLst>
          </p:cNvPr>
          <p:cNvCxnSpPr>
            <a:cxnSpLocks/>
          </p:cNvCxnSpPr>
          <p:nvPr/>
        </p:nvCxnSpPr>
        <p:spPr>
          <a:xfrm flipV="1">
            <a:off x="2072640" y="3497580"/>
            <a:ext cx="4738943" cy="40385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77172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D54E3-04E0-4B03-A43E-C28B70B1BF1F}"/>
              </a:ext>
            </a:extLst>
          </p:cNvPr>
          <p:cNvSpPr>
            <a:spLocks noGrp="1"/>
          </p:cNvSpPr>
          <p:nvPr>
            <p:ph type="ctrTitle"/>
          </p:nvPr>
        </p:nvSpPr>
        <p:spPr>
          <a:xfrm>
            <a:off x="1524000" y="139338"/>
            <a:ext cx="9144000" cy="600892"/>
          </a:xfrm>
        </p:spPr>
        <p:txBody>
          <a:bodyPr>
            <a:noAutofit/>
          </a:bodyPr>
          <a:lstStyle/>
          <a:p>
            <a:r>
              <a:rPr lang="en-US" sz="4000" dirty="0"/>
              <a:t>Feature Engineering</a:t>
            </a:r>
          </a:p>
        </p:txBody>
      </p:sp>
      <p:sp>
        <p:nvSpPr>
          <p:cNvPr id="3" name="Subtitle 2">
            <a:extLst>
              <a:ext uri="{FF2B5EF4-FFF2-40B4-BE49-F238E27FC236}">
                <a16:creationId xmlns:a16="http://schemas.microsoft.com/office/drawing/2014/main" id="{03866821-056E-47C6-AA17-155291C1DC09}"/>
              </a:ext>
            </a:extLst>
          </p:cNvPr>
          <p:cNvSpPr>
            <a:spLocks noGrp="1"/>
          </p:cNvSpPr>
          <p:nvPr>
            <p:ph type="subTitle" idx="1"/>
          </p:nvPr>
        </p:nvSpPr>
        <p:spPr>
          <a:xfrm>
            <a:off x="148047" y="740229"/>
            <a:ext cx="11808822" cy="5982787"/>
          </a:xfrm>
        </p:spPr>
        <p:txBody>
          <a:bodyPr/>
          <a:lstStyle/>
          <a:p>
            <a:pPr algn="l"/>
            <a:r>
              <a:rPr lang="en-US" i="1" dirty="0"/>
              <a:t> </a:t>
            </a:r>
            <a:r>
              <a:rPr lang="en-US" sz="1600" dirty="0">
                <a:solidFill>
                  <a:schemeClr val="tx1"/>
                </a:solidFill>
              </a:rPr>
              <a:t>Once the raw data are cleaned, create new variables that may be useful in your model. Consider both non-numeric and numeric variables.</a:t>
            </a:r>
          </a:p>
          <a:p>
            <a:pPr algn="l"/>
            <a:r>
              <a:rPr lang="en-US" sz="1600" dirty="0">
                <a:solidFill>
                  <a:schemeClr val="tx1"/>
                </a:solidFill>
              </a:rPr>
              <a:t>Categorical variable preparation: </a:t>
            </a:r>
          </a:p>
          <a:p>
            <a:pPr marL="285750" indent="-285750" algn="l">
              <a:buFont typeface="Arial" panose="020B0604020202020204" pitchFamily="34" charset="0"/>
              <a:buChar char="•"/>
            </a:pPr>
            <a:r>
              <a:rPr lang="en-US" sz="1600" dirty="0">
                <a:solidFill>
                  <a:schemeClr val="tx1"/>
                </a:solidFill>
              </a:rPr>
              <a:t>Cardinality - Cardinality is the number of distinct levels of a categorical variable. Low, mid and high cardinality inputs require different transformation strategies.</a:t>
            </a:r>
          </a:p>
          <a:p>
            <a:pPr algn="l"/>
            <a:r>
              <a:rPr lang="en-US" sz="1800" dirty="0">
                <a:solidFill>
                  <a:schemeClr val="tx1"/>
                </a:solidFill>
              </a:rPr>
              <a:t>The cardinality ratio calculated in general guidelines:</a:t>
            </a:r>
          </a:p>
          <a:p>
            <a:pPr lvl="1" algn="l"/>
            <a:r>
              <a:rPr lang="en-US" sz="1800" dirty="0"/>
              <a:t>CR &gt; 0.5 =&gt; continuous variable</a:t>
            </a:r>
          </a:p>
          <a:p>
            <a:pPr lvl="1" algn="l"/>
            <a:r>
              <a:rPr lang="en-US" sz="1800" dirty="0"/>
              <a:t>CR &lt; 0.5 =&gt; discrete variable</a:t>
            </a:r>
          </a:p>
          <a:p>
            <a:pPr lvl="1" algn="l"/>
            <a:r>
              <a:rPr lang="en-US" sz="1800" dirty="0"/>
              <a:t>CR closer to 1 =&gt; high cardinality</a:t>
            </a:r>
          </a:p>
          <a:p>
            <a:pPr lvl="1" algn="l"/>
            <a:r>
              <a:rPr lang="en-US" sz="1800" dirty="0"/>
              <a:t>CR closer to 0 =&gt; low cardinality</a:t>
            </a:r>
          </a:p>
          <a:p>
            <a:pPr algn="l"/>
            <a:endParaRPr lang="en-US" sz="1600" dirty="0">
              <a:solidFill>
                <a:schemeClr val="tx1"/>
              </a:solidFill>
            </a:endParaRPr>
          </a:p>
          <a:p>
            <a:pPr marL="285750" indent="-285750" algn="l">
              <a:buFont typeface="Arial" panose="020B0604020202020204" pitchFamily="34" charset="0"/>
              <a:buChar char="•"/>
            </a:pPr>
            <a:r>
              <a:rPr lang="en-US" sz="1600" dirty="0">
                <a:solidFill>
                  <a:schemeClr val="tx1"/>
                </a:solidFill>
              </a:rPr>
              <a:t>simple dummy coding – For low and mid cardinality variables, we can recode them into “dummy variables”.</a:t>
            </a:r>
          </a:p>
          <a:p>
            <a:pPr marL="285750" indent="-285750" algn="l">
              <a:buFont typeface="Arial" panose="020B0604020202020204" pitchFamily="34" charset="0"/>
              <a:buChar char="•"/>
            </a:pPr>
            <a:r>
              <a:rPr lang="en-US" sz="1600" dirty="0">
                <a:solidFill>
                  <a:schemeClr val="tx1"/>
                </a:solidFill>
              </a:rPr>
              <a:t>Threshold dummy coding</a:t>
            </a:r>
          </a:p>
          <a:p>
            <a:pPr marL="285750" indent="-285750" algn="l">
              <a:buFont typeface="Arial" panose="020B0604020202020204" pitchFamily="34" charset="0"/>
              <a:buChar char="•"/>
            </a:pPr>
            <a:r>
              <a:rPr lang="en-US" sz="1600" dirty="0">
                <a:solidFill>
                  <a:schemeClr val="tx1"/>
                </a:solidFill>
              </a:rPr>
              <a:t>Level reduction using clustering</a:t>
            </a:r>
          </a:p>
          <a:p>
            <a:pPr marL="285750" indent="-285750" algn="l">
              <a:buFont typeface="Arial" panose="020B0604020202020204" pitchFamily="34" charset="0"/>
              <a:buChar char="•"/>
            </a:pPr>
            <a:r>
              <a:rPr lang="en-US" sz="1600" dirty="0">
                <a:solidFill>
                  <a:schemeClr val="tx1"/>
                </a:solidFill>
              </a:rPr>
              <a:t>Enumeration</a:t>
            </a:r>
          </a:p>
          <a:p>
            <a:pPr marL="285750" indent="-285750" algn="l">
              <a:buFont typeface="Arial" panose="020B0604020202020204" pitchFamily="34" charset="0"/>
              <a:buChar char="•"/>
            </a:pPr>
            <a:r>
              <a:rPr lang="en-US" sz="1600" dirty="0">
                <a:solidFill>
                  <a:schemeClr val="tx1"/>
                </a:solidFill>
              </a:rPr>
              <a:t>Linking</a:t>
            </a:r>
          </a:p>
        </p:txBody>
      </p:sp>
    </p:spTree>
    <p:extLst>
      <p:ext uri="{BB962C8B-B14F-4D97-AF65-F5344CB8AC3E}">
        <p14:creationId xmlns:p14="http://schemas.microsoft.com/office/powerpoint/2010/main" val="912938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70631-9AE7-4198-B837-5740226C18AB}"/>
              </a:ext>
            </a:extLst>
          </p:cNvPr>
          <p:cNvSpPr>
            <a:spLocks noGrp="1"/>
          </p:cNvSpPr>
          <p:nvPr>
            <p:ph type="title"/>
          </p:nvPr>
        </p:nvSpPr>
        <p:spPr>
          <a:xfrm>
            <a:off x="679269" y="261257"/>
            <a:ext cx="10674531" cy="670561"/>
          </a:xfrm>
        </p:spPr>
        <p:txBody>
          <a:bodyPr>
            <a:normAutofit fontScale="90000"/>
          </a:bodyPr>
          <a:lstStyle/>
          <a:p>
            <a:pPr algn="ctr"/>
            <a:r>
              <a:rPr lang="en-US" dirty="0"/>
              <a:t>Feature Engineering</a:t>
            </a:r>
          </a:p>
        </p:txBody>
      </p:sp>
      <p:sp>
        <p:nvSpPr>
          <p:cNvPr id="3" name="Content Placeholder 2">
            <a:extLst>
              <a:ext uri="{FF2B5EF4-FFF2-40B4-BE49-F238E27FC236}">
                <a16:creationId xmlns:a16="http://schemas.microsoft.com/office/drawing/2014/main" id="{0F82B379-BA30-4184-AA7B-2ACE671CD11A}"/>
              </a:ext>
            </a:extLst>
          </p:cNvPr>
          <p:cNvSpPr>
            <a:spLocks noGrp="1"/>
          </p:cNvSpPr>
          <p:nvPr>
            <p:ph idx="1"/>
          </p:nvPr>
        </p:nvSpPr>
        <p:spPr>
          <a:xfrm>
            <a:off x="322217" y="931818"/>
            <a:ext cx="11573692" cy="5808616"/>
          </a:xfrm>
        </p:spPr>
        <p:txBody>
          <a:bodyPr/>
          <a:lstStyle/>
          <a:p>
            <a:r>
              <a:rPr lang="en-US" dirty="0"/>
              <a:t>Date Value –</a:t>
            </a:r>
          </a:p>
          <a:p>
            <a:endParaRPr lang="en-US" dirty="0"/>
          </a:p>
        </p:txBody>
      </p:sp>
      <p:graphicFrame>
        <p:nvGraphicFramePr>
          <p:cNvPr id="4" name="Table 3">
            <a:extLst>
              <a:ext uri="{FF2B5EF4-FFF2-40B4-BE49-F238E27FC236}">
                <a16:creationId xmlns:a16="http://schemas.microsoft.com/office/drawing/2014/main" id="{D712D76D-8F8E-43FC-84BD-AA8749600BE4}"/>
              </a:ext>
            </a:extLst>
          </p:cNvPr>
          <p:cNvGraphicFramePr>
            <a:graphicFrameLocks noGrp="1"/>
          </p:cNvGraphicFramePr>
          <p:nvPr>
            <p:extLst/>
          </p:nvPr>
        </p:nvGraphicFramePr>
        <p:xfrm>
          <a:off x="1828800" y="2020388"/>
          <a:ext cx="8621486" cy="3013164"/>
        </p:xfrm>
        <a:graphic>
          <a:graphicData uri="http://schemas.openxmlformats.org/drawingml/2006/table">
            <a:tbl>
              <a:tblPr firstRow="1" firstCol="1" bandRow="1">
                <a:tableStyleId>{5C22544A-7EE6-4342-B048-85BDC9FD1C3A}</a:tableStyleId>
              </a:tblPr>
              <a:tblGrid>
                <a:gridCol w="2834813">
                  <a:extLst>
                    <a:ext uri="{9D8B030D-6E8A-4147-A177-3AD203B41FA5}">
                      <a16:colId xmlns:a16="http://schemas.microsoft.com/office/drawing/2014/main" val="3676399379"/>
                    </a:ext>
                  </a:extLst>
                </a:gridCol>
                <a:gridCol w="625201">
                  <a:extLst>
                    <a:ext uri="{9D8B030D-6E8A-4147-A177-3AD203B41FA5}">
                      <a16:colId xmlns:a16="http://schemas.microsoft.com/office/drawing/2014/main" val="3030481099"/>
                    </a:ext>
                  </a:extLst>
                </a:gridCol>
                <a:gridCol w="1290368">
                  <a:extLst>
                    <a:ext uri="{9D8B030D-6E8A-4147-A177-3AD203B41FA5}">
                      <a16:colId xmlns:a16="http://schemas.microsoft.com/office/drawing/2014/main" val="4004893767"/>
                    </a:ext>
                  </a:extLst>
                </a:gridCol>
                <a:gridCol w="1290368">
                  <a:extLst>
                    <a:ext uri="{9D8B030D-6E8A-4147-A177-3AD203B41FA5}">
                      <a16:colId xmlns:a16="http://schemas.microsoft.com/office/drawing/2014/main" val="3340833544"/>
                    </a:ext>
                  </a:extLst>
                </a:gridCol>
                <a:gridCol w="1290368">
                  <a:extLst>
                    <a:ext uri="{9D8B030D-6E8A-4147-A177-3AD203B41FA5}">
                      <a16:colId xmlns:a16="http://schemas.microsoft.com/office/drawing/2014/main" val="3978769420"/>
                    </a:ext>
                  </a:extLst>
                </a:gridCol>
                <a:gridCol w="1290368">
                  <a:extLst>
                    <a:ext uri="{9D8B030D-6E8A-4147-A177-3AD203B41FA5}">
                      <a16:colId xmlns:a16="http://schemas.microsoft.com/office/drawing/2014/main" val="2174920954"/>
                    </a:ext>
                  </a:extLst>
                </a:gridCol>
              </a:tblGrid>
              <a:tr h="513832">
                <a:tc>
                  <a:txBody>
                    <a:bodyPr/>
                    <a:lstStyle/>
                    <a:p>
                      <a:pPr marL="0" marR="0" algn="ctr">
                        <a:lnSpc>
                          <a:spcPct val="107000"/>
                        </a:lnSpc>
                        <a:spcBef>
                          <a:spcPts val="0"/>
                        </a:spcBef>
                        <a:spcAft>
                          <a:spcPts val="0"/>
                        </a:spcAft>
                      </a:pPr>
                      <a:r>
                        <a:rPr lang="en-IN" sz="1800" dirty="0">
                          <a:effectLst/>
                        </a:rPr>
                        <a:t>Variable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IN" sz="1800">
                          <a:effectLst/>
                        </a:rPr>
                        <a:t>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IN" sz="1800">
                          <a:effectLst/>
                        </a:rPr>
                        <a:t>N Miss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IN" sz="1800">
                          <a:effectLst/>
                        </a:rPr>
                        <a:t>Mean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IN" sz="1800">
                          <a:effectLst/>
                        </a:rPr>
                        <a:t>Minimum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IN" sz="1800">
                          <a:effectLst/>
                        </a:rPr>
                        <a:t>Maximum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50121530"/>
                  </a:ext>
                </a:extLst>
              </a:tr>
              <a:tr h="992750">
                <a:tc>
                  <a:txBody>
                    <a:bodyPr/>
                    <a:lstStyle/>
                    <a:p>
                      <a:pPr marL="0" marR="0" algn="ctr">
                        <a:lnSpc>
                          <a:spcPct val="107000"/>
                        </a:lnSpc>
                        <a:spcBef>
                          <a:spcPts val="0"/>
                        </a:spcBef>
                        <a:spcAft>
                          <a:spcPts val="0"/>
                        </a:spcAft>
                      </a:pPr>
                      <a:r>
                        <a:rPr lang="en-IN" sz="1800" dirty="0">
                          <a:effectLst/>
                        </a:rPr>
                        <a:t>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IN" sz="1800" dirty="0">
                          <a:effectLst/>
                        </a:rPr>
                        <a:t>1395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IN" sz="1800" dirty="0">
                          <a:effectLst/>
                        </a:rPr>
                        <a:t>75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IN" sz="1800" dirty="0">
                          <a:effectLst/>
                        </a:rPr>
                        <a:t>38.4544803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IN" sz="1800" dirty="0">
                          <a:effectLst/>
                        </a:rPr>
                        <a:t>19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IN" sz="1800" dirty="0">
                          <a:effectLst/>
                        </a:rPr>
                        <a:t>62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95617744"/>
                  </a:ext>
                </a:extLst>
              </a:tr>
              <a:tr h="513832">
                <a:tc>
                  <a:txBody>
                    <a:bodyPr/>
                    <a:lstStyle/>
                    <a:p>
                      <a:pPr marL="0" marR="0" algn="ctr">
                        <a:lnSpc>
                          <a:spcPct val="107000"/>
                        </a:lnSpc>
                        <a:spcBef>
                          <a:spcPts val="0"/>
                        </a:spcBef>
                        <a:spcAft>
                          <a:spcPts val="0"/>
                        </a:spcAft>
                      </a:pPr>
                      <a:r>
                        <a:rPr lang="en-IN" sz="1800">
                          <a:effectLst/>
                        </a:rPr>
                        <a:t>YEARSINCELEFTCOMPANY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IN" sz="1800">
                          <a:effectLst/>
                        </a:rPr>
                        <a:t>237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IN" sz="1800">
                          <a:effectLst/>
                        </a:rPr>
                        <a:t>1233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IN" sz="1800">
                          <a:effectLst/>
                        </a:rPr>
                        <a:t>1.907173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IN" sz="1800" dirty="0">
                          <a:effectLst/>
                        </a:rPr>
                        <a:t>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IN"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75986973"/>
                  </a:ext>
                </a:extLst>
              </a:tr>
              <a:tr h="992750">
                <a:tc>
                  <a:txBody>
                    <a:bodyPr/>
                    <a:lstStyle/>
                    <a:p>
                      <a:pPr marL="0" marR="0" algn="ctr">
                        <a:lnSpc>
                          <a:spcPct val="107000"/>
                        </a:lnSpc>
                        <a:spcBef>
                          <a:spcPts val="0"/>
                        </a:spcBef>
                        <a:spcAft>
                          <a:spcPts val="0"/>
                        </a:spcAft>
                      </a:pPr>
                      <a:r>
                        <a:rPr lang="en-IN" sz="1800" dirty="0">
                          <a:effectLst/>
                        </a:rPr>
                        <a:t>TOTAL_NUMYEARWORK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IN" sz="1800">
                          <a:effectLst/>
                        </a:rPr>
                        <a:t>1470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IN" sz="1800">
                          <a:effectLst/>
                        </a:rPr>
                        <a:t>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IN" sz="1800">
                          <a:effectLst/>
                        </a:rPr>
                        <a:t>8.2557823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IN" sz="1800" dirty="0">
                          <a:effectLst/>
                        </a:rPr>
                        <a:t>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IN" sz="1800" dirty="0">
                          <a:effectLst/>
                        </a:rPr>
                        <a:t>40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47599340"/>
                  </a:ext>
                </a:extLst>
              </a:tr>
            </a:tbl>
          </a:graphicData>
        </a:graphic>
      </p:graphicFrame>
    </p:spTree>
    <p:extLst>
      <p:ext uri="{BB962C8B-B14F-4D97-AF65-F5344CB8AC3E}">
        <p14:creationId xmlns:p14="http://schemas.microsoft.com/office/powerpoint/2010/main" val="398720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9E32-C2B3-447B-BED1-11A3676A7C48}"/>
              </a:ext>
            </a:extLst>
          </p:cNvPr>
          <p:cNvSpPr>
            <a:spLocks noGrp="1"/>
          </p:cNvSpPr>
          <p:nvPr>
            <p:ph type="title"/>
          </p:nvPr>
        </p:nvSpPr>
        <p:spPr>
          <a:xfrm>
            <a:off x="461554" y="139338"/>
            <a:ext cx="10892246" cy="487680"/>
          </a:xfrm>
        </p:spPr>
        <p:txBody>
          <a:bodyPr>
            <a:normAutofit fontScale="90000"/>
          </a:bodyPr>
          <a:lstStyle/>
          <a:p>
            <a:pPr algn="ctr"/>
            <a:r>
              <a:rPr lang="en-US" dirty="0"/>
              <a:t>Feature Engineering</a:t>
            </a:r>
          </a:p>
        </p:txBody>
      </p:sp>
      <p:graphicFrame>
        <p:nvGraphicFramePr>
          <p:cNvPr id="7" name="Content Placeholder 6">
            <a:extLst>
              <a:ext uri="{FF2B5EF4-FFF2-40B4-BE49-F238E27FC236}">
                <a16:creationId xmlns:a16="http://schemas.microsoft.com/office/drawing/2014/main" id="{302CBE87-FFAF-489E-A74E-2E70C71D0D7B}"/>
              </a:ext>
            </a:extLst>
          </p:cNvPr>
          <p:cNvGraphicFramePr>
            <a:graphicFrameLocks noGrp="1"/>
          </p:cNvGraphicFramePr>
          <p:nvPr>
            <p:ph idx="1"/>
            <p:extLst/>
          </p:nvPr>
        </p:nvGraphicFramePr>
        <p:xfrm>
          <a:off x="461554" y="827315"/>
          <a:ext cx="11408227" cy="5725498"/>
        </p:xfrm>
        <a:graphic>
          <a:graphicData uri="http://schemas.openxmlformats.org/drawingml/2006/table">
            <a:tbl>
              <a:tblPr firstRow="1" firstCol="1" bandRow="1">
                <a:tableStyleId>{5C22544A-7EE6-4342-B048-85BDC9FD1C3A}</a:tableStyleId>
              </a:tblPr>
              <a:tblGrid>
                <a:gridCol w="1554448">
                  <a:extLst>
                    <a:ext uri="{9D8B030D-6E8A-4147-A177-3AD203B41FA5}">
                      <a16:colId xmlns:a16="http://schemas.microsoft.com/office/drawing/2014/main" val="2778818975"/>
                    </a:ext>
                  </a:extLst>
                </a:gridCol>
                <a:gridCol w="3521300">
                  <a:extLst>
                    <a:ext uri="{9D8B030D-6E8A-4147-A177-3AD203B41FA5}">
                      <a16:colId xmlns:a16="http://schemas.microsoft.com/office/drawing/2014/main" val="3884979524"/>
                    </a:ext>
                  </a:extLst>
                </a:gridCol>
                <a:gridCol w="1615452">
                  <a:extLst>
                    <a:ext uri="{9D8B030D-6E8A-4147-A177-3AD203B41FA5}">
                      <a16:colId xmlns:a16="http://schemas.microsoft.com/office/drawing/2014/main" val="101994501"/>
                    </a:ext>
                  </a:extLst>
                </a:gridCol>
                <a:gridCol w="1677681">
                  <a:extLst>
                    <a:ext uri="{9D8B030D-6E8A-4147-A177-3AD203B41FA5}">
                      <a16:colId xmlns:a16="http://schemas.microsoft.com/office/drawing/2014/main" val="1041545687"/>
                    </a:ext>
                  </a:extLst>
                </a:gridCol>
                <a:gridCol w="1719166">
                  <a:extLst>
                    <a:ext uri="{9D8B030D-6E8A-4147-A177-3AD203B41FA5}">
                      <a16:colId xmlns:a16="http://schemas.microsoft.com/office/drawing/2014/main" val="1304196814"/>
                    </a:ext>
                  </a:extLst>
                </a:gridCol>
                <a:gridCol w="1320180">
                  <a:extLst>
                    <a:ext uri="{9D8B030D-6E8A-4147-A177-3AD203B41FA5}">
                      <a16:colId xmlns:a16="http://schemas.microsoft.com/office/drawing/2014/main" val="2877696707"/>
                    </a:ext>
                  </a:extLst>
                </a:gridCol>
              </a:tblGrid>
              <a:tr h="446511">
                <a:tc gridSpan="6">
                  <a:txBody>
                    <a:bodyPr/>
                    <a:lstStyle/>
                    <a:p>
                      <a:pPr marL="0" marR="0" algn="ctr">
                        <a:lnSpc>
                          <a:spcPct val="107000"/>
                        </a:lnSpc>
                        <a:spcBef>
                          <a:spcPts val="0"/>
                        </a:spcBef>
                        <a:spcAft>
                          <a:spcPts val="9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Cardinality for all the variables</a:t>
                      </a:r>
                    </a:p>
                  </a:txBody>
                  <a:tcPr marL="54814" marR="54814" marT="0" marB="0" anchor="b"/>
                </a:tc>
                <a:tc hMerge="1">
                  <a:txBody>
                    <a:bodyPr/>
                    <a:lstStyle/>
                    <a:p>
                      <a:pPr marL="0" marR="0" algn="ctr">
                        <a:lnSpc>
                          <a:spcPct val="107000"/>
                        </a:lnSpc>
                        <a:spcBef>
                          <a:spcPts val="0"/>
                        </a:spcBef>
                        <a:spcAft>
                          <a:spcPts val="9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hMerge="1">
                  <a:txBody>
                    <a:bodyPr/>
                    <a:lstStyle/>
                    <a:p>
                      <a:pPr marL="0" marR="0" algn="ctr">
                        <a:lnSpc>
                          <a:spcPct val="107000"/>
                        </a:lnSpc>
                        <a:spcBef>
                          <a:spcPts val="0"/>
                        </a:spcBef>
                        <a:spcAft>
                          <a:spcPts val="9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hMerge="1">
                  <a:txBody>
                    <a:bodyPr/>
                    <a:lstStyle/>
                    <a:p>
                      <a:pPr marL="0" marR="0" algn="ctr">
                        <a:lnSpc>
                          <a:spcPct val="107000"/>
                        </a:lnSpc>
                        <a:spcBef>
                          <a:spcPts val="0"/>
                        </a:spcBef>
                        <a:spcAft>
                          <a:spcPts val="9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hMerge="1">
                  <a:txBody>
                    <a:bodyPr/>
                    <a:lstStyle/>
                    <a:p>
                      <a:pPr marL="0" marR="0" algn="ctr">
                        <a:lnSpc>
                          <a:spcPct val="107000"/>
                        </a:lnSpc>
                        <a:spcBef>
                          <a:spcPts val="0"/>
                        </a:spcBef>
                        <a:spcAft>
                          <a:spcPts val="9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tc>
                <a:tc hMerge="1">
                  <a:txBody>
                    <a:bodyPr/>
                    <a:lstStyle/>
                    <a:p>
                      <a:pPr marL="0" marR="0" algn="ctr">
                        <a:lnSpc>
                          <a:spcPct val="107000"/>
                        </a:lnSpc>
                        <a:spcBef>
                          <a:spcPts val="0"/>
                        </a:spcBef>
                        <a:spcAft>
                          <a:spcPts val="9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tc>
                <a:extLst>
                  <a:ext uri="{0D108BD9-81ED-4DB2-BD59-A6C34878D82A}">
                    <a16:rowId xmlns:a16="http://schemas.microsoft.com/office/drawing/2014/main" val="1975419639"/>
                  </a:ext>
                </a:extLst>
              </a:tr>
              <a:tr h="293717">
                <a:tc>
                  <a:txBody>
                    <a:bodyPr/>
                    <a:lstStyle/>
                    <a:p>
                      <a:pPr marL="0" marR="0" algn="ctr">
                        <a:lnSpc>
                          <a:spcPct val="107000"/>
                        </a:lnSpc>
                        <a:spcBef>
                          <a:spcPts val="0"/>
                        </a:spcBef>
                        <a:spcAft>
                          <a:spcPts val="90"/>
                        </a:spcAft>
                      </a:pPr>
                      <a:r>
                        <a:rPr lang="en-US" sz="1400" dirty="0">
                          <a:effectLst/>
                        </a:rPr>
                        <a:t>LIST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dirty="0">
                          <a:effectLst/>
                        </a:rPr>
                        <a:t>CATEGORICAL VARIABLE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dirty="0">
                          <a:effectLst/>
                        </a:rPr>
                        <a:t>VAR TYPE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dirty="0">
                          <a:effectLst/>
                        </a:rPr>
                        <a:t>NO OF LEVEL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dirty="0">
                          <a:effectLst/>
                        </a:rPr>
                        <a:t>Cardinality ratio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tc>
                <a:tc>
                  <a:txBody>
                    <a:bodyPr/>
                    <a:lstStyle/>
                    <a:p>
                      <a:pPr marL="0" marR="0" algn="ctr">
                        <a:lnSpc>
                          <a:spcPct val="107000"/>
                        </a:lnSpc>
                        <a:spcBef>
                          <a:spcPts val="0"/>
                        </a:spcBef>
                        <a:spcAft>
                          <a:spcPts val="90"/>
                        </a:spcAft>
                      </a:pPr>
                      <a:r>
                        <a:rPr lang="en-US" sz="1400" dirty="0">
                          <a:effectLst/>
                        </a:rPr>
                        <a:t>Cardinality level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tc>
                <a:extLst>
                  <a:ext uri="{0D108BD9-81ED-4DB2-BD59-A6C34878D82A}">
                    <a16:rowId xmlns:a16="http://schemas.microsoft.com/office/drawing/2014/main" val="2054828974"/>
                  </a:ext>
                </a:extLst>
              </a:tr>
              <a:tr h="329582">
                <a:tc>
                  <a:txBody>
                    <a:bodyPr/>
                    <a:lstStyle/>
                    <a:p>
                      <a:pPr marL="0" marR="0" lvl="0" indent="0" algn="ctr">
                        <a:lnSpc>
                          <a:spcPct val="107000"/>
                        </a:lnSpc>
                        <a:spcBef>
                          <a:spcPts val="0"/>
                        </a:spcBef>
                        <a:spcAft>
                          <a:spcPts val="90"/>
                        </a:spcAft>
                        <a:buFont typeface="+mj-lt"/>
                        <a:buNone/>
                      </a:pPr>
                      <a:r>
                        <a:rPr lang="en-US" sz="1400" dirty="0">
                          <a:effectLst/>
                        </a:rPr>
                        <a:t>1 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2000" dirty="0" err="1">
                          <a:effectLst/>
                        </a:rPr>
                        <a:t>birth_state_cat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a:effectLst/>
                        </a:rPr>
                        <a:t>Char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a:effectLst/>
                        </a:rPr>
                        <a:t>47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dirty="0">
                          <a:effectLst/>
                        </a:rPr>
                        <a:t>0.032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tc>
                <a:tc>
                  <a:txBody>
                    <a:bodyPr/>
                    <a:lstStyle/>
                    <a:p>
                      <a:pPr marL="0" marR="0" algn="ctr">
                        <a:lnSpc>
                          <a:spcPct val="107000"/>
                        </a:lnSpc>
                        <a:spcBef>
                          <a:spcPts val="0"/>
                        </a:spcBef>
                        <a:spcAft>
                          <a:spcPts val="90"/>
                        </a:spcAft>
                      </a:pPr>
                      <a:r>
                        <a:rPr lang="en-US" sz="1400" dirty="0">
                          <a:effectLst/>
                        </a:rPr>
                        <a:t>low cardinality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tc>
                <a:extLst>
                  <a:ext uri="{0D108BD9-81ED-4DB2-BD59-A6C34878D82A}">
                    <a16:rowId xmlns:a16="http://schemas.microsoft.com/office/drawing/2014/main" val="2164859916"/>
                  </a:ext>
                </a:extLst>
              </a:tr>
              <a:tr h="387974">
                <a:tc>
                  <a:txBody>
                    <a:bodyPr/>
                    <a:lstStyle/>
                    <a:p>
                      <a:pPr marL="0" marR="0" lvl="0" indent="0" algn="ctr">
                        <a:lnSpc>
                          <a:spcPct val="107000"/>
                        </a:lnSpc>
                        <a:spcBef>
                          <a:spcPts val="0"/>
                        </a:spcBef>
                        <a:spcAft>
                          <a:spcPts val="90"/>
                        </a:spcAft>
                        <a:buFont typeface="+mj-lt"/>
                        <a:buNone/>
                      </a:pPr>
                      <a:r>
                        <a:rPr lang="en-US" sz="1400" dirty="0">
                          <a:effectLst/>
                        </a:rPr>
                        <a:t>2 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2000" dirty="0">
                          <a:effectLst/>
                        </a:rPr>
                        <a:t>educationfield_1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a:effectLst/>
                        </a:rPr>
                        <a:t>Char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a:effectLst/>
                        </a:rPr>
                        <a:t>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dirty="0">
                          <a:effectLst/>
                        </a:rPr>
                        <a:t>0.004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tc>
                <a:tc>
                  <a:txBody>
                    <a:bodyPr/>
                    <a:lstStyle/>
                    <a:p>
                      <a:pPr marL="0" marR="0" algn="ctr">
                        <a:lnSpc>
                          <a:spcPct val="107000"/>
                        </a:lnSpc>
                        <a:spcBef>
                          <a:spcPts val="0"/>
                        </a:spcBef>
                        <a:spcAft>
                          <a:spcPts val="90"/>
                        </a:spcAft>
                      </a:pPr>
                      <a:r>
                        <a:rPr lang="en-US" sz="1400" dirty="0">
                          <a:effectLst/>
                        </a:rPr>
                        <a:t>low cardinality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tc>
                <a:extLst>
                  <a:ext uri="{0D108BD9-81ED-4DB2-BD59-A6C34878D82A}">
                    <a16:rowId xmlns:a16="http://schemas.microsoft.com/office/drawing/2014/main" val="4183775109"/>
                  </a:ext>
                </a:extLst>
              </a:tr>
              <a:tr h="387974">
                <a:tc>
                  <a:txBody>
                    <a:bodyPr/>
                    <a:lstStyle/>
                    <a:p>
                      <a:pPr marL="0" marR="0" lvl="0" indent="0" algn="ctr">
                        <a:lnSpc>
                          <a:spcPct val="107000"/>
                        </a:lnSpc>
                        <a:spcBef>
                          <a:spcPts val="0"/>
                        </a:spcBef>
                        <a:spcAft>
                          <a:spcPts val="90"/>
                        </a:spcAft>
                        <a:buFont typeface="+mj-lt"/>
                        <a:buNone/>
                      </a:pPr>
                      <a:r>
                        <a:rPr lang="en-US" sz="1400" dirty="0">
                          <a:effectLst/>
                        </a:rPr>
                        <a:t>3 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2000" dirty="0">
                          <a:effectLst/>
                        </a:rPr>
                        <a:t>education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dirty="0" err="1">
                          <a:effectLst/>
                        </a:rPr>
                        <a:t>Num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a:effectLst/>
                        </a:rPr>
                        <a:t>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dirty="0">
                          <a:effectLst/>
                        </a:rPr>
                        <a:t>0.003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tc>
                <a:tc>
                  <a:txBody>
                    <a:bodyPr/>
                    <a:lstStyle/>
                    <a:p>
                      <a:pPr marL="0" marR="0" algn="ctr">
                        <a:lnSpc>
                          <a:spcPct val="107000"/>
                        </a:lnSpc>
                        <a:spcBef>
                          <a:spcPts val="0"/>
                        </a:spcBef>
                        <a:spcAft>
                          <a:spcPts val="90"/>
                        </a:spcAft>
                      </a:pPr>
                      <a:r>
                        <a:rPr lang="en-US" sz="1400" dirty="0">
                          <a:effectLst/>
                        </a:rPr>
                        <a:t>low cardinality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tc>
                <a:extLst>
                  <a:ext uri="{0D108BD9-81ED-4DB2-BD59-A6C34878D82A}">
                    <a16:rowId xmlns:a16="http://schemas.microsoft.com/office/drawing/2014/main" val="207789560"/>
                  </a:ext>
                </a:extLst>
              </a:tr>
              <a:tr h="387974">
                <a:tc>
                  <a:txBody>
                    <a:bodyPr/>
                    <a:lstStyle/>
                    <a:p>
                      <a:pPr marL="0" marR="0" lvl="0" indent="0" algn="ctr">
                        <a:lnSpc>
                          <a:spcPct val="107000"/>
                        </a:lnSpc>
                        <a:spcBef>
                          <a:spcPts val="0"/>
                        </a:spcBef>
                        <a:spcAft>
                          <a:spcPts val="90"/>
                        </a:spcAft>
                        <a:buFont typeface="+mj-lt"/>
                        <a:buNone/>
                      </a:pPr>
                      <a:r>
                        <a:rPr lang="en-US" sz="1400" dirty="0">
                          <a:effectLst/>
                        </a:rPr>
                        <a:t>4 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2000" dirty="0" err="1">
                          <a:effectLst/>
                        </a:rPr>
                        <a:t>joblevel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a:effectLst/>
                        </a:rPr>
                        <a:t>Num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dirty="0">
                          <a:effectLst/>
                        </a:rPr>
                        <a:t>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dirty="0">
                          <a:effectLst/>
                        </a:rPr>
                        <a:t>0.003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tc>
                <a:tc>
                  <a:txBody>
                    <a:bodyPr/>
                    <a:lstStyle/>
                    <a:p>
                      <a:pPr marL="0" marR="0" algn="ctr">
                        <a:lnSpc>
                          <a:spcPct val="107000"/>
                        </a:lnSpc>
                        <a:spcBef>
                          <a:spcPts val="0"/>
                        </a:spcBef>
                        <a:spcAft>
                          <a:spcPts val="90"/>
                        </a:spcAft>
                      </a:pPr>
                      <a:r>
                        <a:rPr lang="en-US" sz="1400" dirty="0">
                          <a:effectLst/>
                        </a:rPr>
                        <a:t>low cardinality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tc>
                <a:extLst>
                  <a:ext uri="{0D108BD9-81ED-4DB2-BD59-A6C34878D82A}">
                    <a16:rowId xmlns:a16="http://schemas.microsoft.com/office/drawing/2014/main" val="3798990504"/>
                  </a:ext>
                </a:extLst>
              </a:tr>
              <a:tr h="387974">
                <a:tc>
                  <a:txBody>
                    <a:bodyPr/>
                    <a:lstStyle/>
                    <a:p>
                      <a:pPr marL="0" marR="0" lvl="0" indent="0" algn="ctr">
                        <a:lnSpc>
                          <a:spcPct val="107000"/>
                        </a:lnSpc>
                        <a:spcBef>
                          <a:spcPts val="0"/>
                        </a:spcBef>
                        <a:spcAft>
                          <a:spcPts val="90"/>
                        </a:spcAft>
                        <a:buFont typeface="+mj-lt"/>
                        <a:buNone/>
                      </a:pPr>
                      <a:r>
                        <a:rPr lang="en-US" sz="1400" dirty="0">
                          <a:effectLst/>
                        </a:rPr>
                        <a:t>5 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2000" dirty="0" err="1">
                          <a:effectLst/>
                        </a:rPr>
                        <a:t>environmentsatisfaction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a:effectLst/>
                        </a:rPr>
                        <a:t>Num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dirty="0">
                          <a:effectLst/>
                        </a:rPr>
                        <a:t>0.003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tc>
                <a:tc>
                  <a:txBody>
                    <a:bodyPr/>
                    <a:lstStyle/>
                    <a:p>
                      <a:pPr marL="0" marR="0" algn="ctr">
                        <a:lnSpc>
                          <a:spcPct val="107000"/>
                        </a:lnSpc>
                        <a:spcBef>
                          <a:spcPts val="0"/>
                        </a:spcBef>
                        <a:spcAft>
                          <a:spcPts val="90"/>
                        </a:spcAft>
                      </a:pPr>
                      <a:r>
                        <a:rPr lang="en-US" sz="1400" dirty="0">
                          <a:effectLst/>
                        </a:rPr>
                        <a:t>low cardinality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tc>
                <a:extLst>
                  <a:ext uri="{0D108BD9-81ED-4DB2-BD59-A6C34878D82A}">
                    <a16:rowId xmlns:a16="http://schemas.microsoft.com/office/drawing/2014/main" val="3723334097"/>
                  </a:ext>
                </a:extLst>
              </a:tr>
              <a:tr h="387974">
                <a:tc>
                  <a:txBody>
                    <a:bodyPr/>
                    <a:lstStyle/>
                    <a:p>
                      <a:pPr marL="0" marR="0" lvl="0" indent="0" algn="ctr">
                        <a:lnSpc>
                          <a:spcPct val="107000"/>
                        </a:lnSpc>
                        <a:spcBef>
                          <a:spcPts val="0"/>
                        </a:spcBef>
                        <a:spcAft>
                          <a:spcPts val="90"/>
                        </a:spcAft>
                        <a:buFont typeface="+mj-lt"/>
                        <a:buNone/>
                      </a:pPr>
                      <a:r>
                        <a:rPr lang="en-US" sz="1400" dirty="0">
                          <a:effectLst/>
                        </a:rPr>
                        <a:t>6 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2000" dirty="0" err="1">
                          <a:effectLst/>
                        </a:rPr>
                        <a:t>jobinvolvement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a:effectLst/>
                        </a:rPr>
                        <a:t>Num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dirty="0">
                          <a:effectLst/>
                        </a:rPr>
                        <a:t>0.003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tc>
                <a:tc>
                  <a:txBody>
                    <a:bodyPr/>
                    <a:lstStyle/>
                    <a:p>
                      <a:pPr marL="0" marR="0" algn="ctr">
                        <a:lnSpc>
                          <a:spcPct val="107000"/>
                        </a:lnSpc>
                        <a:spcBef>
                          <a:spcPts val="0"/>
                        </a:spcBef>
                        <a:spcAft>
                          <a:spcPts val="90"/>
                        </a:spcAft>
                      </a:pPr>
                      <a:r>
                        <a:rPr lang="en-US" sz="1400" dirty="0">
                          <a:effectLst/>
                        </a:rPr>
                        <a:t>low cardinality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tc>
                <a:extLst>
                  <a:ext uri="{0D108BD9-81ED-4DB2-BD59-A6C34878D82A}">
                    <a16:rowId xmlns:a16="http://schemas.microsoft.com/office/drawing/2014/main" val="4200459413"/>
                  </a:ext>
                </a:extLst>
              </a:tr>
              <a:tr h="387974">
                <a:tc>
                  <a:txBody>
                    <a:bodyPr/>
                    <a:lstStyle/>
                    <a:p>
                      <a:pPr marL="0" marR="0" lvl="0" indent="0" algn="ctr">
                        <a:lnSpc>
                          <a:spcPct val="107000"/>
                        </a:lnSpc>
                        <a:spcBef>
                          <a:spcPts val="0"/>
                        </a:spcBef>
                        <a:spcAft>
                          <a:spcPts val="90"/>
                        </a:spcAft>
                        <a:buFont typeface="+mj-lt"/>
                        <a:buNone/>
                      </a:pPr>
                      <a:r>
                        <a:rPr lang="en-US" sz="1400" dirty="0">
                          <a:effectLst/>
                        </a:rPr>
                        <a:t>7 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2000" dirty="0" err="1">
                          <a:effectLst/>
                        </a:rPr>
                        <a:t>jobsatisfaction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a:effectLst/>
                        </a:rPr>
                        <a:t>Num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dirty="0">
                          <a:effectLst/>
                        </a:rPr>
                        <a:t>0.003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tc>
                <a:tc>
                  <a:txBody>
                    <a:bodyPr/>
                    <a:lstStyle/>
                    <a:p>
                      <a:pPr marL="0" marR="0" algn="ctr">
                        <a:lnSpc>
                          <a:spcPct val="107000"/>
                        </a:lnSpc>
                        <a:spcBef>
                          <a:spcPts val="0"/>
                        </a:spcBef>
                        <a:spcAft>
                          <a:spcPts val="90"/>
                        </a:spcAft>
                      </a:pPr>
                      <a:r>
                        <a:rPr lang="en-US" sz="1400" dirty="0">
                          <a:effectLst/>
                        </a:rPr>
                        <a:t>low cardinality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tc>
                <a:extLst>
                  <a:ext uri="{0D108BD9-81ED-4DB2-BD59-A6C34878D82A}">
                    <a16:rowId xmlns:a16="http://schemas.microsoft.com/office/drawing/2014/main" val="305737756"/>
                  </a:ext>
                </a:extLst>
              </a:tr>
              <a:tr h="387974">
                <a:tc>
                  <a:txBody>
                    <a:bodyPr/>
                    <a:lstStyle/>
                    <a:p>
                      <a:pPr marL="0" marR="0" lvl="0" indent="0" algn="ctr">
                        <a:lnSpc>
                          <a:spcPct val="107000"/>
                        </a:lnSpc>
                        <a:spcBef>
                          <a:spcPts val="0"/>
                        </a:spcBef>
                        <a:spcAft>
                          <a:spcPts val="90"/>
                        </a:spcAft>
                        <a:buFont typeface="+mj-lt"/>
                        <a:buNone/>
                      </a:pPr>
                      <a:r>
                        <a:rPr lang="en-US" sz="1400" dirty="0">
                          <a:effectLst/>
                        </a:rPr>
                        <a:t>8 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2000" dirty="0" err="1">
                          <a:effectLst/>
                        </a:rPr>
                        <a:t>maritalstatus_cat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a:effectLst/>
                        </a:rPr>
                        <a:t>Char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dirty="0">
                          <a:effectLst/>
                        </a:rPr>
                        <a:t>0.0003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tc>
                <a:tc>
                  <a:txBody>
                    <a:bodyPr/>
                    <a:lstStyle/>
                    <a:p>
                      <a:pPr marL="0" marR="0" algn="ctr">
                        <a:lnSpc>
                          <a:spcPct val="107000"/>
                        </a:lnSpc>
                        <a:spcBef>
                          <a:spcPts val="0"/>
                        </a:spcBef>
                        <a:spcAft>
                          <a:spcPts val="90"/>
                        </a:spcAft>
                      </a:pPr>
                      <a:r>
                        <a:rPr lang="en-US" sz="1400" dirty="0">
                          <a:effectLst/>
                        </a:rPr>
                        <a:t>low cardinality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tc>
                <a:extLst>
                  <a:ext uri="{0D108BD9-81ED-4DB2-BD59-A6C34878D82A}">
                    <a16:rowId xmlns:a16="http://schemas.microsoft.com/office/drawing/2014/main" val="371121620"/>
                  </a:ext>
                </a:extLst>
              </a:tr>
              <a:tr h="387974">
                <a:tc>
                  <a:txBody>
                    <a:bodyPr/>
                    <a:lstStyle/>
                    <a:p>
                      <a:pPr marL="0" marR="0" lvl="0" indent="0" algn="ctr">
                        <a:lnSpc>
                          <a:spcPct val="107000"/>
                        </a:lnSpc>
                        <a:spcBef>
                          <a:spcPts val="0"/>
                        </a:spcBef>
                        <a:spcAft>
                          <a:spcPts val="90"/>
                        </a:spcAft>
                        <a:buFont typeface="+mj-lt"/>
                        <a:buNone/>
                      </a:pPr>
                      <a:r>
                        <a:rPr lang="en-US" sz="1400" dirty="0">
                          <a:effectLst/>
                        </a:rPr>
                        <a:t>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2000" dirty="0" err="1">
                          <a:effectLst/>
                        </a:rPr>
                        <a:t>relationshipsatisfaction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a:effectLst/>
                        </a:rPr>
                        <a:t>Num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dirty="0">
                          <a:effectLst/>
                        </a:rPr>
                        <a:t>0.003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tc>
                <a:tc>
                  <a:txBody>
                    <a:bodyPr/>
                    <a:lstStyle/>
                    <a:p>
                      <a:pPr marL="0" marR="0" algn="ctr">
                        <a:lnSpc>
                          <a:spcPct val="107000"/>
                        </a:lnSpc>
                        <a:spcBef>
                          <a:spcPts val="0"/>
                        </a:spcBef>
                        <a:spcAft>
                          <a:spcPts val="90"/>
                        </a:spcAft>
                      </a:pPr>
                      <a:r>
                        <a:rPr lang="en-US" sz="1400" dirty="0">
                          <a:effectLst/>
                        </a:rPr>
                        <a:t>low cardinality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tc>
                <a:extLst>
                  <a:ext uri="{0D108BD9-81ED-4DB2-BD59-A6C34878D82A}">
                    <a16:rowId xmlns:a16="http://schemas.microsoft.com/office/drawing/2014/main" val="1985921175"/>
                  </a:ext>
                </a:extLst>
              </a:tr>
              <a:tr h="387974">
                <a:tc>
                  <a:txBody>
                    <a:bodyPr/>
                    <a:lstStyle/>
                    <a:p>
                      <a:pPr marL="0" marR="0" lvl="0" indent="0" algn="ctr">
                        <a:lnSpc>
                          <a:spcPct val="107000"/>
                        </a:lnSpc>
                        <a:spcBef>
                          <a:spcPts val="0"/>
                        </a:spcBef>
                        <a:spcAft>
                          <a:spcPts val="90"/>
                        </a:spcAft>
                        <a:buFont typeface="+mj-lt"/>
                        <a:buNone/>
                      </a:pPr>
                      <a:r>
                        <a:rPr lang="en-US" sz="1400" dirty="0">
                          <a:effectLst/>
                        </a:rPr>
                        <a:t>10 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2000" dirty="0" err="1">
                          <a:effectLst/>
                        </a:rPr>
                        <a:t>stockoptionlevel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a:effectLst/>
                        </a:rPr>
                        <a:t>Num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dirty="0">
                          <a:effectLst/>
                        </a:rPr>
                        <a:t>0.003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tc>
                <a:tc>
                  <a:txBody>
                    <a:bodyPr/>
                    <a:lstStyle/>
                    <a:p>
                      <a:pPr marL="0" marR="0" algn="ctr">
                        <a:lnSpc>
                          <a:spcPct val="107000"/>
                        </a:lnSpc>
                        <a:spcBef>
                          <a:spcPts val="0"/>
                        </a:spcBef>
                        <a:spcAft>
                          <a:spcPts val="90"/>
                        </a:spcAft>
                      </a:pPr>
                      <a:r>
                        <a:rPr lang="en-US" sz="1400" dirty="0">
                          <a:effectLst/>
                        </a:rPr>
                        <a:t>low cardinality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tc>
                <a:extLst>
                  <a:ext uri="{0D108BD9-81ED-4DB2-BD59-A6C34878D82A}">
                    <a16:rowId xmlns:a16="http://schemas.microsoft.com/office/drawing/2014/main" val="3817764362"/>
                  </a:ext>
                </a:extLst>
              </a:tr>
              <a:tr h="387974">
                <a:tc>
                  <a:txBody>
                    <a:bodyPr/>
                    <a:lstStyle/>
                    <a:p>
                      <a:pPr marL="0" marR="0" lvl="0" indent="0" algn="ctr">
                        <a:lnSpc>
                          <a:spcPct val="107000"/>
                        </a:lnSpc>
                        <a:spcBef>
                          <a:spcPts val="0"/>
                        </a:spcBef>
                        <a:spcAft>
                          <a:spcPts val="90"/>
                        </a:spcAft>
                        <a:buFont typeface="+mj-lt"/>
                        <a:buNone/>
                      </a:pPr>
                      <a:r>
                        <a:rPr lang="en-US" sz="1400" dirty="0">
                          <a:effectLst/>
                        </a:rPr>
                        <a:t>11 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2000" dirty="0" err="1">
                          <a:effectLst/>
                        </a:rPr>
                        <a:t>worklifebalance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dirty="0" err="1">
                          <a:effectLst/>
                        </a:rPr>
                        <a:t>Num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dirty="0">
                          <a:effectLst/>
                        </a:rPr>
                        <a:t>0.003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tc>
                <a:tc>
                  <a:txBody>
                    <a:bodyPr/>
                    <a:lstStyle/>
                    <a:p>
                      <a:pPr marL="0" marR="0" algn="ctr">
                        <a:lnSpc>
                          <a:spcPct val="107000"/>
                        </a:lnSpc>
                        <a:spcBef>
                          <a:spcPts val="0"/>
                        </a:spcBef>
                        <a:spcAft>
                          <a:spcPts val="90"/>
                        </a:spcAft>
                      </a:pPr>
                      <a:r>
                        <a:rPr lang="en-US" sz="1400" dirty="0">
                          <a:effectLst/>
                        </a:rPr>
                        <a:t>low cardinality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tc>
                <a:extLst>
                  <a:ext uri="{0D108BD9-81ED-4DB2-BD59-A6C34878D82A}">
                    <a16:rowId xmlns:a16="http://schemas.microsoft.com/office/drawing/2014/main" val="1086320027"/>
                  </a:ext>
                </a:extLst>
              </a:tr>
              <a:tr h="387974">
                <a:tc>
                  <a:txBody>
                    <a:bodyPr/>
                    <a:lstStyle/>
                    <a:p>
                      <a:pPr marL="0" marR="0" lvl="0" indent="0" algn="ctr">
                        <a:lnSpc>
                          <a:spcPct val="107000"/>
                        </a:lnSpc>
                        <a:spcBef>
                          <a:spcPts val="0"/>
                        </a:spcBef>
                        <a:spcAft>
                          <a:spcPts val="90"/>
                        </a:spcAft>
                        <a:buFont typeface="+mj-lt"/>
                        <a:buNone/>
                      </a:pPr>
                      <a:r>
                        <a:rPr lang="en-US" sz="1400" dirty="0">
                          <a:effectLst/>
                        </a:rPr>
                        <a:t>12 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2000" dirty="0">
                          <a:effectLst/>
                        </a:rPr>
                        <a:t>department_1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a:effectLst/>
                        </a:rPr>
                        <a:t>Char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dirty="0">
                          <a:effectLst/>
                        </a:rPr>
                        <a:t>0.002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tc>
                <a:tc>
                  <a:txBody>
                    <a:bodyPr/>
                    <a:lstStyle/>
                    <a:p>
                      <a:pPr marL="0" marR="0" algn="ctr">
                        <a:lnSpc>
                          <a:spcPct val="107000"/>
                        </a:lnSpc>
                        <a:spcBef>
                          <a:spcPts val="0"/>
                        </a:spcBef>
                        <a:spcAft>
                          <a:spcPts val="90"/>
                        </a:spcAft>
                      </a:pPr>
                      <a:r>
                        <a:rPr lang="en-US" sz="1400" dirty="0">
                          <a:effectLst/>
                        </a:rPr>
                        <a:t>low cardinality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tc>
                <a:extLst>
                  <a:ext uri="{0D108BD9-81ED-4DB2-BD59-A6C34878D82A}">
                    <a16:rowId xmlns:a16="http://schemas.microsoft.com/office/drawing/2014/main" val="2890206748"/>
                  </a:ext>
                </a:extLst>
              </a:tr>
              <a:tr h="387974">
                <a:tc>
                  <a:txBody>
                    <a:bodyPr/>
                    <a:lstStyle/>
                    <a:p>
                      <a:pPr marL="0" marR="0" lvl="0" indent="0" algn="ctr">
                        <a:lnSpc>
                          <a:spcPct val="107000"/>
                        </a:lnSpc>
                        <a:spcBef>
                          <a:spcPts val="0"/>
                        </a:spcBef>
                        <a:spcAft>
                          <a:spcPts val="90"/>
                        </a:spcAft>
                        <a:buFont typeface="+mj-lt"/>
                        <a:buNone/>
                      </a:pPr>
                      <a:r>
                        <a:rPr lang="en-US" sz="1400" dirty="0">
                          <a:effectLst/>
                        </a:rPr>
                        <a:t>13 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2000" dirty="0" err="1">
                          <a:effectLst/>
                        </a:rPr>
                        <a:t>businesstravel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a:effectLst/>
                        </a:rPr>
                        <a:t>Char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dirty="0">
                          <a:effectLst/>
                        </a:rPr>
                        <a:t>0.002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tc>
                <a:tc>
                  <a:txBody>
                    <a:bodyPr/>
                    <a:lstStyle/>
                    <a:p>
                      <a:pPr marL="0" marR="0" algn="ctr">
                        <a:lnSpc>
                          <a:spcPct val="107000"/>
                        </a:lnSpc>
                        <a:spcBef>
                          <a:spcPts val="0"/>
                        </a:spcBef>
                        <a:spcAft>
                          <a:spcPts val="90"/>
                        </a:spcAft>
                      </a:pPr>
                      <a:r>
                        <a:rPr lang="en-US" sz="1400" dirty="0">
                          <a:effectLst/>
                        </a:rPr>
                        <a:t>low cardinality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tc>
                <a:extLst>
                  <a:ext uri="{0D108BD9-81ED-4DB2-BD59-A6C34878D82A}">
                    <a16:rowId xmlns:a16="http://schemas.microsoft.com/office/drawing/2014/main" val="2797270430"/>
                  </a:ext>
                </a:extLst>
              </a:tr>
            </a:tbl>
          </a:graphicData>
        </a:graphic>
      </p:graphicFrame>
    </p:spTree>
    <p:extLst>
      <p:ext uri="{BB962C8B-B14F-4D97-AF65-F5344CB8AC3E}">
        <p14:creationId xmlns:p14="http://schemas.microsoft.com/office/powerpoint/2010/main" val="371132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FC42D-7D81-46E5-B9EB-E06CEF85675E}"/>
              </a:ext>
            </a:extLst>
          </p:cNvPr>
          <p:cNvSpPr>
            <a:spLocks noGrp="1"/>
          </p:cNvSpPr>
          <p:nvPr>
            <p:ph type="ctrTitle"/>
          </p:nvPr>
        </p:nvSpPr>
        <p:spPr>
          <a:xfrm>
            <a:off x="1524000" y="60960"/>
            <a:ext cx="9144000" cy="583474"/>
          </a:xfrm>
        </p:spPr>
        <p:txBody>
          <a:bodyPr>
            <a:noAutofit/>
          </a:bodyPr>
          <a:lstStyle/>
          <a:p>
            <a:r>
              <a:rPr lang="en-US" sz="3600" dirty="0"/>
              <a:t>Feature Engineering</a:t>
            </a:r>
          </a:p>
        </p:txBody>
      </p:sp>
      <p:sp>
        <p:nvSpPr>
          <p:cNvPr id="3" name="Subtitle 2">
            <a:extLst>
              <a:ext uri="{FF2B5EF4-FFF2-40B4-BE49-F238E27FC236}">
                <a16:creationId xmlns:a16="http://schemas.microsoft.com/office/drawing/2014/main" id="{A1357B5A-F864-42EA-B5CE-86191355BAAE}"/>
              </a:ext>
            </a:extLst>
          </p:cNvPr>
          <p:cNvSpPr>
            <a:spLocks noGrp="1"/>
          </p:cNvSpPr>
          <p:nvPr>
            <p:ph type="subTitle" idx="1"/>
          </p:nvPr>
        </p:nvSpPr>
        <p:spPr>
          <a:xfrm>
            <a:off x="252549" y="809897"/>
            <a:ext cx="11669485" cy="5904412"/>
          </a:xfrm>
        </p:spPr>
        <p:txBody>
          <a:bodyPr/>
          <a:lstStyle/>
          <a:p>
            <a:endParaRPr lang="en-US" dirty="0"/>
          </a:p>
        </p:txBody>
      </p:sp>
      <p:graphicFrame>
        <p:nvGraphicFramePr>
          <p:cNvPr id="4" name="Table 3">
            <a:extLst>
              <a:ext uri="{FF2B5EF4-FFF2-40B4-BE49-F238E27FC236}">
                <a16:creationId xmlns:a16="http://schemas.microsoft.com/office/drawing/2014/main" id="{48AE455C-0DBD-4FA1-B1FA-7D6CBC179747}"/>
              </a:ext>
            </a:extLst>
          </p:cNvPr>
          <p:cNvGraphicFramePr>
            <a:graphicFrameLocks noGrp="1"/>
          </p:cNvGraphicFramePr>
          <p:nvPr>
            <p:extLst/>
          </p:nvPr>
        </p:nvGraphicFramePr>
        <p:xfrm>
          <a:off x="609599" y="809898"/>
          <a:ext cx="11216641" cy="5904414"/>
        </p:xfrm>
        <a:graphic>
          <a:graphicData uri="http://schemas.openxmlformats.org/drawingml/2006/table">
            <a:tbl>
              <a:tblPr firstRow="1" firstCol="1" bandRow="1">
                <a:tableStyleId>{5C22544A-7EE6-4342-B048-85BDC9FD1C3A}</a:tableStyleId>
              </a:tblPr>
              <a:tblGrid>
                <a:gridCol w="1528341">
                  <a:extLst>
                    <a:ext uri="{9D8B030D-6E8A-4147-A177-3AD203B41FA5}">
                      <a16:colId xmlns:a16="http://schemas.microsoft.com/office/drawing/2014/main" val="158136387"/>
                    </a:ext>
                  </a:extLst>
                </a:gridCol>
                <a:gridCol w="3462165">
                  <a:extLst>
                    <a:ext uri="{9D8B030D-6E8A-4147-A177-3AD203B41FA5}">
                      <a16:colId xmlns:a16="http://schemas.microsoft.com/office/drawing/2014/main" val="2649099214"/>
                    </a:ext>
                  </a:extLst>
                </a:gridCol>
                <a:gridCol w="1453838">
                  <a:extLst>
                    <a:ext uri="{9D8B030D-6E8A-4147-A177-3AD203B41FA5}">
                      <a16:colId xmlns:a16="http://schemas.microsoft.com/office/drawing/2014/main" val="3817297471"/>
                    </a:ext>
                  </a:extLst>
                </a:gridCol>
                <a:gridCol w="1341120">
                  <a:extLst>
                    <a:ext uri="{9D8B030D-6E8A-4147-A177-3AD203B41FA5}">
                      <a16:colId xmlns:a16="http://schemas.microsoft.com/office/drawing/2014/main" val="32769871"/>
                    </a:ext>
                  </a:extLst>
                </a:gridCol>
                <a:gridCol w="1689463">
                  <a:extLst>
                    <a:ext uri="{9D8B030D-6E8A-4147-A177-3AD203B41FA5}">
                      <a16:colId xmlns:a16="http://schemas.microsoft.com/office/drawing/2014/main" val="3114892312"/>
                    </a:ext>
                  </a:extLst>
                </a:gridCol>
                <a:gridCol w="1741714">
                  <a:extLst>
                    <a:ext uri="{9D8B030D-6E8A-4147-A177-3AD203B41FA5}">
                      <a16:colId xmlns:a16="http://schemas.microsoft.com/office/drawing/2014/main" val="1481113419"/>
                    </a:ext>
                  </a:extLst>
                </a:gridCol>
              </a:tblGrid>
              <a:tr h="463650">
                <a:tc>
                  <a:txBody>
                    <a:bodyPr/>
                    <a:lstStyle/>
                    <a:p>
                      <a:pPr marL="0" marR="0" algn="ctr">
                        <a:lnSpc>
                          <a:spcPct val="107000"/>
                        </a:lnSpc>
                        <a:spcBef>
                          <a:spcPts val="0"/>
                        </a:spcBef>
                        <a:spcAft>
                          <a:spcPts val="90"/>
                        </a:spcAft>
                      </a:pPr>
                      <a:r>
                        <a:rPr lang="en-US" sz="1400" dirty="0">
                          <a:effectLst/>
                        </a:rPr>
                        <a:t>LIST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dirty="0">
                          <a:effectLst/>
                        </a:rPr>
                        <a:t>CATEGORICAL VARIABLE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dirty="0">
                          <a:effectLst/>
                        </a:rPr>
                        <a:t>VAR TYPE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dirty="0">
                          <a:effectLst/>
                        </a:rPr>
                        <a:t>NO OF LEVEL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nchor="b"/>
                </a:tc>
                <a:tc>
                  <a:txBody>
                    <a:bodyPr/>
                    <a:lstStyle/>
                    <a:p>
                      <a:pPr marL="0" marR="0" algn="ctr">
                        <a:lnSpc>
                          <a:spcPct val="107000"/>
                        </a:lnSpc>
                        <a:spcBef>
                          <a:spcPts val="0"/>
                        </a:spcBef>
                        <a:spcAft>
                          <a:spcPts val="90"/>
                        </a:spcAft>
                      </a:pPr>
                      <a:r>
                        <a:rPr lang="en-US" sz="1400" dirty="0">
                          <a:effectLst/>
                        </a:rPr>
                        <a:t>Cardinality ratio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tc>
                <a:tc>
                  <a:txBody>
                    <a:bodyPr/>
                    <a:lstStyle/>
                    <a:p>
                      <a:pPr marL="0" marR="0" algn="ctr">
                        <a:lnSpc>
                          <a:spcPct val="107000"/>
                        </a:lnSpc>
                        <a:spcBef>
                          <a:spcPts val="0"/>
                        </a:spcBef>
                        <a:spcAft>
                          <a:spcPts val="90"/>
                        </a:spcAft>
                      </a:pPr>
                      <a:r>
                        <a:rPr lang="en-US" sz="1400" dirty="0">
                          <a:effectLst/>
                        </a:rPr>
                        <a:t>Cardinality level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814" marR="54814" marT="0" marB="0"/>
                </a:tc>
                <a:extLst>
                  <a:ext uri="{0D108BD9-81ED-4DB2-BD59-A6C34878D82A}">
                    <a16:rowId xmlns:a16="http://schemas.microsoft.com/office/drawing/2014/main" val="2948427148"/>
                  </a:ext>
                </a:extLst>
              </a:tr>
              <a:tr h="453397">
                <a:tc>
                  <a:txBody>
                    <a:bodyPr/>
                    <a:lstStyle/>
                    <a:p>
                      <a:pPr marL="0" marR="0" lvl="0" indent="0" algn="ctr">
                        <a:lnSpc>
                          <a:spcPct val="107000"/>
                        </a:lnSpc>
                        <a:spcBef>
                          <a:spcPts val="0"/>
                        </a:spcBef>
                        <a:spcAft>
                          <a:spcPts val="90"/>
                        </a:spcAft>
                        <a:buFont typeface="+mj-lt"/>
                        <a:buNone/>
                      </a:pPr>
                      <a:r>
                        <a:rPr lang="en-US" sz="1400" dirty="0">
                          <a:effectLst/>
                        </a:rPr>
                        <a:t>14 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2000" dirty="0">
                          <a:effectLst/>
                        </a:rPr>
                        <a:t>gender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1400" dirty="0">
                          <a:effectLst/>
                        </a:rPr>
                        <a:t>Char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1400">
                          <a:effectLst/>
                        </a:rPr>
                        <a:t>.002040816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tc>
                <a:tc>
                  <a:txBody>
                    <a:bodyPr/>
                    <a:lstStyle/>
                    <a:p>
                      <a:pPr marL="0" marR="0" algn="ctr">
                        <a:lnSpc>
                          <a:spcPct val="107000"/>
                        </a:lnSpc>
                        <a:spcBef>
                          <a:spcPts val="0"/>
                        </a:spcBef>
                        <a:spcAft>
                          <a:spcPts val="90"/>
                        </a:spcAft>
                      </a:pPr>
                      <a:r>
                        <a:rPr lang="en-US" sz="1400" dirty="0">
                          <a:effectLst/>
                        </a:rPr>
                        <a:t>low cardinality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tc>
                <a:extLst>
                  <a:ext uri="{0D108BD9-81ED-4DB2-BD59-A6C34878D82A}">
                    <a16:rowId xmlns:a16="http://schemas.microsoft.com/office/drawing/2014/main" val="4010573185"/>
                  </a:ext>
                </a:extLst>
              </a:tr>
              <a:tr h="453397">
                <a:tc>
                  <a:txBody>
                    <a:bodyPr/>
                    <a:lstStyle/>
                    <a:p>
                      <a:pPr marL="0" marR="0" lvl="0" indent="0" algn="ctr">
                        <a:lnSpc>
                          <a:spcPct val="107000"/>
                        </a:lnSpc>
                        <a:spcBef>
                          <a:spcPts val="0"/>
                        </a:spcBef>
                        <a:spcAft>
                          <a:spcPts val="90"/>
                        </a:spcAft>
                        <a:buFont typeface="+mj-lt"/>
                        <a:buNone/>
                      </a:pPr>
                      <a:r>
                        <a:rPr lang="en-US" sz="1400" dirty="0">
                          <a:effectLst/>
                        </a:rPr>
                        <a:t>15 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2000" dirty="0">
                          <a:effectLst/>
                        </a:rPr>
                        <a:t>overtime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1400" dirty="0">
                          <a:effectLst/>
                        </a:rPr>
                        <a:t>Char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1400" dirty="0">
                          <a:effectLst/>
                        </a:rPr>
                        <a:t>.001360544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tc>
                <a:tc>
                  <a:txBody>
                    <a:bodyPr/>
                    <a:lstStyle/>
                    <a:p>
                      <a:pPr marL="0" marR="0" algn="ctr">
                        <a:lnSpc>
                          <a:spcPct val="107000"/>
                        </a:lnSpc>
                        <a:spcBef>
                          <a:spcPts val="0"/>
                        </a:spcBef>
                        <a:spcAft>
                          <a:spcPts val="90"/>
                        </a:spcAft>
                      </a:pPr>
                      <a:r>
                        <a:rPr lang="en-US" sz="1400" dirty="0">
                          <a:effectLst/>
                        </a:rPr>
                        <a:t>low cardinality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tc>
                <a:extLst>
                  <a:ext uri="{0D108BD9-81ED-4DB2-BD59-A6C34878D82A}">
                    <a16:rowId xmlns:a16="http://schemas.microsoft.com/office/drawing/2014/main" val="4292968205"/>
                  </a:ext>
                </a:extLst>
              </a:tr>
              <a:tr h="453397">
                <a:tc>
                  <a:txBody>
                    <a:bodyPr/>
                    <a:lstStyle/>
                    <a:p>
                      <a:pPr marL="0" marR="0" lvl="0" indent="0" algn="ctr">
                        <a:lnSpc>
                          <a:spcPct val="107000"/>
                        </a:lnSpc>
                        <a:spcBef>
                          <a:spcPts val="0"/>
                        </a:spcBef>
                        <a:spcAft>
                          <a:spcPts val="90"/>
                        </a:spcAft>
                        <a:buFont typeface="+mj-lt"/>
                        <a:buNone/>
                      </a:pPr>
                      <a:r>
                        <a:rPr lang="en-US" sz="1400" dirty="0">
                          <a:effectLst/>
                        </a:rPr>
                        <a:t>16 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2000" dirty="0" err="1">
                          <a:effectLst/>
                        </a:rPr>
                        <a:t>performancerating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1400">
                          <a:effectLst/>
                        </a:rPr>
                        <a:t>Num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1400" dirty="0">
                          <a:effectLst/>
                        </a:rPr>
                        <a:t>.001360544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tc>
                <a:tc>
                  <a:txBody>
                    <a:bodyPr/>
                    <a:lstStyle/>
                    <a:p>
                      <a:pPr marL="0" marR="0" algn="ctr">
                        <a:lnSpc>
                          <a:spcPct val="107000"/>
                        </a:lnSpc>
                        <a:spcBef>
                          <a:spcPts val="0"/>
                        </a:spcBef>
                        <a:spcAft>
                          <a:spcPts val="90"/>
                        </a:spcAft>
                      </a:pPr>
                      <a:r>
                        <a:rPr lang="en-US" sz="1400" dirty="0">
                          <a:effectLst/>
                        </a:rPr>
                        <a:t>low cardinality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tc>
                <a:extLst>
                  <a:ext uri="{0D108BD9-81ED-4DB2-BD59-A6C34878D82A}">
                    <a16:rowId xmlns:a16="http://schemas.microsoft.com/office/drawing/2014/main" val="3203181225"/>
                  </a:ext>
                </a:extLst>
              </a:tr>
              <a:tr h="453397">
                <a:tc>
                  <a:txBody>
                    <a:bodyPr/>
                    <a:lstStyle/>
                    <a:p>
                      <a:pPr marL="0" marR="0" lvl="0" indent="0" algn="ctr">
                        <a:lnSpc>
                          <a:spcPct val="107000"/>
                        </a:lnSpc>
                        <a:spcBef>
                          <a:spcPts val="0"/>
                        </a:spcBef>
                        <a:spcAft>
                          <a:spcPts val="90"/>
                        </a:spcAft>
                        <a:buFont typeface="+mj-lt"/>
                        <a:buNone/>
                      </a:pPr>
                      <a:r>
                        <a:rPr lang="en-US" sz="1400" dirty="0">
                          <a:effectLst/>
                        </a:rPr>
                        <a:t>17 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2000" dirty="0" err="1">
                          <a:effectLst/>
                        </a:rPr>
                        <a:t>employee_attr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1400">
                          <a:effectLst/>
                        </a:rPr>
                        <a:t>Num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1400" dirty="0">
                          <a:effectLst/>
                        </a:rPr>
                        <a:t>.001360544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tc>
                <a:tc>
                  <a:txBody>
                    <a:bodyPr/>
                    <a:lstStyle/>
                    <a:p>
                      <a:pPr marL="0" marR="0" algn="ctr">
                        <a:lnSpc>
                          <a:spcPct val="107000"/>
                        </a:lnSpc>
                        <a:spcBef>
                          <a:spcPts val="0"/>
                        </a:spcBef>
                        <a:spcAft>
                          <a:spcPts val="90"/>
                        </a:spcAft>
                      </a:pPr>
                      <a:r>
                        <a:rPr lang="en-US" sz="1400" dirty="0">
                          <a:effectLst/>
                        </a:rPr>
                        <a:t>low cardinality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tc>
                <a:extLst>
                  <a:ext uri="{0D108BD9-81ED-4DB2-BD59-A6C34878D82A}">
                    <a16:rowId xmlns:a16="http://schemas.microsoft.com/office/drawing/2014/main" val="1297742768"/>
                  </a:ext>
                </a:extLst>
              </a:tr>
              <a:tr h="453397">
                <a:tc>
                  <a:txBody>
                    <a:bodyPr/>
                    <a:lstStyle/>
                    <a:p>
                      <a:pPr marL="0" marR="0" lvl="0" indent="0" algn="ctr">
                        <a:lnSpc>
                          <a:spcPct val="107000"/>
                        </a:lnSpc>
                        <a:spcBef>
                          <a:spcPts val="0"/>
                        </a:spcBef>
                        <a:spcAft>
                          <a:spcPts val="90"/>
                        </a:spcAft>
                        <a:buFont typeface="+mj-lt"/>
                        <a:buNone/>
                      </a:pPr>
                      <a:r>
                        <a:rPr lang="en-US" sz="1400" dirty="0">
                          <a:effectLst/>
                        </a:rPr>
                        <a:t>18 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2000" dirty="0">
                          <a:effectLst/>
                        </a:rPr>
                        <a:t>employ_1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1400">
                          <a:effectLst/>
                        </a:rPr>
                        <a:t>Num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1400" dirty="0">
                          <a:effectLst/>
                        </a:rPr>
                        <a:t>.001360544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tc>
                <a:tc>
                  <a:txBody>
                    <a:bodyPr/>
                    <a:lstStyle/>
                    <a:p>
                      <a:pPr marL="0" marR="0" algn="ctr">
                        <a:lnSpc>
                          <a:spcPct val="107000"/>
                        </a:lnSpc>
                        <a:spcBef>
                          <a:spcPts val="0"/>
                        </a:spcBef>
                        <a:spcAft>
                          <a:spcPts val="90"/>
                        </a:spcAft>
                      </a:pPr>
                      <a:r>
                        <a:rPr lang="en-US" sz="1400" dirty="0">
                          <a:effectLst/>
                        </a:rPr>
                        <a:t>low cardinality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tc>
                <a:extLst>
                  <a:ext uri="{0D108BD9-81ED-4DB2-BD59-A6C34878D82A}">
                    <a16:rowId xmlns:a16="http://schemas.microsoft.com/office/drawing/2014/main" val="180221863"/>
                  </a:ext>
                </a:extLst>
              </a:tr>
              <a:tr h="453397">
                <a:tc>
                  <a:txBody>
                    <a:bodyPr/>
                    <a:lstStyle/>
                    <a:p>
                      <a:pPr marL="0" marR="0" lvl="0" indent="0" algn="ctr">
                        <a:lnSpc>
                          <a:spcPct val="107000"/>
                        </a:lnSpc>
                        <a:spcBef>
                          <a:spcPts val="0"/>
                        </a:spcBef>
                        <a:spcAft>
                          <a:spcPts val="90"/>
                        </a:spcAft>
                        <a:buFont typeface="+mj-lt"/>
                        <a:buNone/>
                      </a:pPr>
                      <a:r>
                        <a:rPr lang="en-US" sz="1400" dirty="0">
                          <a:effectLst/>
                        </a:rPr>
                        <a:t>19 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2000" dirty="0" err="1">
                          <a:effectLst/>
                        </a:rPr>
                        <a:t>monthlyincome_mi_dum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1400">
                          <a:effectLst/>
                        </a:rPr>
                        <a:t>Num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1400" dirty="0">
                          <a:effectLst/>
                        </a:rPr>
                        <a:t>.001360544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tc>
                <a:tc>
                  <a:txBody>
                    <a:bodyPr/>
                    <a:lstStyle/>
                    <a:p>
                      <a:pPr marL="0" marR="0" algn="ctr">
                        <a:lnSpc>
                          <a:spcPct val="107000"/>
                        </a:lnSpc>
                        <a:spcBef>
                          <a:spcPts val="0"/>
                        </a:spcBef>
                        <a:spcAft>
                          <a:spcPts val="90"/>
                        </a:spcAft>
                      </a:pPr>
                      <a:r>
                        <a:rPr lang="en-US" sz="1400" dirty="0">
                          <a:effectLst/>
                        </a:rPr>
                        <a:t>low cardinality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tc>
                <a:extLst>
                  <a:ext uri="{0D108BD9-81ED-4DB2-BD59-A6C34878D82A}">
                    <a16:rowId xmlns:a16="http://schemas.microsoft.com/office/drawing/2014/main" val="3672775510"/>
                  </a:ext>
                </a:extLst>
              </a:tr>
              <a:tr h="453397">
                <a:tc>
                  <a:txBody>
                    <a:bodyPr/>
                    <a:lstStyle/>
                    <a:p>
                      <a:pPr marL="0" marR="0" lvl="0" indent="0" algn="ctr">
                        <a:lnSpc>
                          <a:spcPct val="107000"/>
                        </a:lnSpc>
                        <a:spcBef>
                          <a:spcPts val="0"/>
                        </a:spcBef>
                        <a:spcAft>
                          <a:spcPts val="90"/>
                        </a:spcAft>
                        <a:buFont typeface="+mj-lt"/>
                        <a:buNone/>
                      </a:pPr>
                      <a:r>
                        <a:rPr lang="en-US" sz="1400" dirty="0">
                          <a:effectLst/>
                        </a:rPr>
                        <a:t>20 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2000" dirty="0" err="1">
                          <a:effectLst/>
                        </a:rPr>
                        <a:t>birth_dt_mi_dum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1400">
                          <a:effectLst/>
                        </a:rPr>
                        <a:t>Num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1400" dirty="0">
                          <a:effectLst/>
                        </a:rPr>
                        <a:t>.001360544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tc>
                <a:tc>
                  <a:txBody>
                    <a:bodyPr/>
                    <a:lstStyle/>
                    <a:p>
                      <a:pPr marL="0" marR="0" algn="ctr">
                        <a:lnSpc>
                          <a:spcPct val="107000"/>
                        </a:lnSpc>
                        <a:spcBef>
                          <a:spcPts val="0"/>
                        </a:spcBef>
                        <a:spcAft>
                          <a:spcPts val="90"/>
                        </a:spcAft>
                      </a:pPr>
                      <a:r>
                        <a:rPr lang="en-US" sz="1400" dirty="0">
                          <a:effectLst/>
                        </a:rPr>
                        <a:t>low cardinality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tc>
                <a:extLst>
                  <a:ext uri="{0D108BD9-81ED-4DB2-BD59-A6C34878D82A}">
                    <a16:rowId xmlns:a16="http://schemas.microsoft.com/office/drawing/2014/main" val="778469396"/>
                  </a:ext>
                </a:extLst>
              </a:tr>
              <a:tr h="453397">
                <a:tc>
                  <a:txBody>
                    <a:bodyPr/>
                    <a:lstStyle/>
                    <a:p>
                      <a:pPr marL="0" marR="0" lvl="0" indent="0" algn="ctr">
                        <a:lnSpc>
                          <a:spcPct val="107000"/>
                        </a:lnSpc>
                        <a:spcBef>
                          <a:spcPts val="0"/>
                        </a:spcBef>
                        <a:spcAft>
                          <a:spcPts val="90"/>
                        </a:spcAft>
                        <a:buFont typeface="+mj-lt"/>
                        <a:buNone/>
                      </a:pPr>
                      <a:r>
                        <a:rPr lang="en-US" sz="1400" dirty="0">
                          <a:effectLst/>
                        </a:rPr>
                        <a:t>21 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2000" dirty="0" err="1">
                          <a:effectLst/>
                        </a:rPr>
                        <a:t>dailyrate_mi_dum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1400">
                          <a:effectLst/>
                        </a:rPr>
                        <a:t>Num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1400" dirty="0">
                          <a:effectLst/>
                        </a:rPr>
                        <a:t>.001360544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tc>
                <a:tc>
                  <a:txBody>
                    <a:bodyPr/>
                    <a:lstStyle/>
                    <a:p>
                      <a:pPr marL="0" marR="0" algn="ctr">
                        <a:lnSpc>
                          <a:spcPct val="107000"/>
                        </a:lnSpc>
                        <a:spcBef>
                          <a:spcPts val="0"/>
                        </a:spcBef>
                        <a:spcAft>
                          <a:spcPts val="90"/>
                        </a:spcAft>
                      </a:pPr>
                      <a:r>
                        <a:rPr lang="en-US" sz="1400" dirty="0">
                          <a:effectLst/>
                        </a:rPr>
                        <a:t>low cardinality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tc>
                <a:extLst>
                  <a:ext uri="{0D108BD9-81ED-4DB2-BD59-A6C34878D82A}">
                    <a16:rowId xmlns:a16="http://schemas.microsoft.com/office/drawing/2014/main" val="3404840367"/>
                  </a:ext>
                </a:extLst>
              </a:tr>
              <a:tr h="453397">
                <a:tc>
                  <a:txBody>
                    <a:bodyPr/>
                    <a:lstStyle/>
                    <a:p>
                      <a:pPr marL="0" marR="0" lvl="0" indent="0" algn="ctr">
                        <a:lnSpc>
                          <a:spcPct val="107000"/>
                        </a:lnSpc>
                        <a:spcBef>
                          <a:spcPts val="0"/>
                        </a:spcBef>
                        <a:spcAft>
                          <a:spcPts val="90"/>
                        </a:spcAft>
                        <a:buFont typeface="+mj-lt"/>
                        <a:buNone/>
                      </a:pPr>
                      <a:r>
                        <a:rPr lang="en-US" sz="1400" dirty="0">
                          <a:effectLst/>
                        </a:rPr>
                        <a:t>22 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2000" dirty="0" err="1">
                          <a:effectLst/>
                        </a:rPr>
                        <a:t>dailyrate_outlier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1400">
                          <a:effectLst/>
                        </a:rPr>
                        <a:t>Num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1400" dirty="0">
                          <a:effectLst/>
                        </a:rPr>
                        <a:t>.001360544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tc>
                <a:tc>
                  <a:txBody>
                    <a:bodyPr/>
                    <a:lstStyle/>
                    <a:p>
                      <a:pPr marL="0" marR="0" algn="ctr">
                        <a:lnSpc>
                          <a:spcPct val="107000"/>
                        </a:lnSpc>
                        <a:spcBef>
                          <a:spcPts val="0"/>
                        </a:spcBef>
                        <a:spcAft>
                          <a:spcPts val="90"/>
                        </a:spcAft>
                      </a:pPr>
                      <a:r>
                        <a:rPr lang="en-US" sz="1400" dirty="0">
                          <a:effectLst/>
                        </a:rPr>
                        <a:t>low cardinality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tc>
                <a:extLst>
                  <a:ext uri="{0D108BD9-81ED-4DB2-BD59-A6C34878D82A}">
                    <a16:rowId xmlns:a16="http://schemas.microsoft.com/office/drawing/2014/main" val="2066108456"/>
                  </a:ext>
                </a:extLst>
              </a:tr>
              <a:tr h="453397">
                <a:tc>
                  <a:txBody>
                    <a:bodyPr/>
                    <a:lstStyle/>
                    <a:p>
                      <a:pPr marL="0" marR="0" lvl="0" indent="0" algn="ctr">
                        <a:lnSpc>
                          <a:spcPct val="107000"/>
                        </a:lnSpc>
                        <a:spcBef>
                          <a:spcPts val="0"/>
                        </a:spcBef>
                        <a:spcAft>
                          <a:spcPts val="90"/>
                        </a:spcAft>
                        <a:buFont typeface="+mj-lt"/>
                        <a:buNone/>
                      </a:pPr>
                      <a:r>
                        <a:rPr lang="en-US" sz="1400" dirty="0">
                          <a:effectLst/>
                        </a:rPr>
                        <a:t>23 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2000" dirty="0" err="1">
                          <a:effectLst/>
                        </a:rPr>
                        <a:t>hire_dt_outlier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1400">
                          <a:effectLst/>
                        </a:rPr>
                        <a:t>Num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1400" dirty="0">
                          <a:effectLst/>
                        </a:rPr>
                        <a:t>.001360544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tc>
                <a:tc>
                  <a:txBody>
                    <a:bodyPr/>
                    <a:lstStyle/>
                    <a:p>
                      <a:pPr marL="0" marR="0" algn="ctr">
                        <a:lnSpc>
                          <a:spcPct val="107000"/>
                        </a:lnSpc>
                        <a:spcBef>
                          <a:spcPts val="0"/>
                        </a:spcBef>
                        <a:spcAft>
                          <a:spcPts val="90"/>
                        </a:spcAft>
                      </a:pPr>
                      <a:r>
                        <a:rPr lang="en-US" sz="1400" dirty="0">
                          <a:effectLst/>
                        </a:rPr>
                        <a:t>low cardinality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tc>
                <a:extLst>
                  <a:ext uri="{0D108BD9-81ED-4DB2-BD59-A6C34878D82A}">
                    <a16:rowId xmlns:a16="http://schemas.microsoft.com/office/drawing/2014/main" val="1528488834"/>
                  </a:ext>
                </a:extLst>
              </a:tr>
              <a:tr h="453397">
                <a:tc>
                  <a:txBody>
                    <a:bodyPr/>
                    <a:lstStyle/>
                    <a:p>
                      <a:pPr marL="0" marR="0" lvl="0" indent="0" algn="ctr">
                        <a:lnSpc>
                          <a:spcPct val="107000"/>
                        </a:lnSpc>
                        <a:spcBef>
                          <a:spcPts val="0"/>
                        </a:spcBef>
                        <a:spcAft>
                          <a:spcPts val="90"/>
                        </a:spcAft>
                        <a:buFont typeface="+mj-lt"/>
                        <a:buNone/>
                      </a:pPr>
                      <a:r>
                        <a:rPr lang="en-US" sz="1400" dirty="0">
                          <a:effectLst/>
                        </a:rPr>
                        <a:t>24 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2000" dirty="0" err="1">
                          <a:effectLst/>
                        </a:rPr>
                        <a:t>monthlyincome_outlier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1400">
                          <a:effectLst/>
                        </a:rPr>
                        <a:t>Num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1400" dirty="0">
                          <a:effectLst/>
                        </a:rPr>
                        <a:t>.001360544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tc>
                <a:tc>
                  <a:txBody>
                    <a:bodyPr/>
                    <a:lstStyle/>
                    <a:p>
                      <a:pPr marL="0" marR="0" algn="ctr">
                        <a:lnSpc>
                          <a:spcPct val="107000"/>
                        </a:lnSpc>
                        <a:spcBef>
                          <a:spcPts val="0"/>
                        </a:spcBef>
                        <a:spcAft>
                          <a:spcPts val="90"/>
                        </a:spcAft>
                      </a:pPr>
                      <a:r>
                        <a:rPr lang="en-US" sz="1400" dirty="0">
                          <a:effectLst/>
                        </a:rPr>
                        <a:t>low cardinality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tc>
                <a:extLst>
                  <a:ext uri="{0D108BD9-81ED-4DB2-BD59-A6C34878D82A}">
                    <a16:rowId xmlns:a16="http://schemas.microsoft.com/office/drawing/2014/main" val="2126188696"/>
                  </a:ext>
                </a:extLst>
              </a:tr>
              <a:tr h="453397">
                <a:tc>
                  <a:txBody>
                    <a:bodyPr/>
                    <a:lstStyle/>
                    <a:p>
                      <a:pPr marL="0" marR="0" lvl="0" indent="0" algn="ctr">
                        <a:lnSpc>
                          <a:spcPct val="107000"/>
                        </a:lnSpc>
                        <a:spcBef>
                          <a:spcPts val="0"/>
                        </a:spcBef>
                        <a:spcAft>
                          <a:spcPts val="90"/>
                        </a:spcAft>
                        <a:buFont typeface="+mj-lt"/>
                        <a:buNone/>
                      </a:pPr>
                      <a:r>
                        <a:rPr lang="en-US" sz="1400" dirty="0">
                          <a:effectLst/>
                        </a:rPr>
                        <a:t>25 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2000" dirty="0" err="1">
                          <a:effectLst/>
                        </a:rPr>
                        <a:t>took_survey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1400" dirty="0" err="1">
                          <a:effectLst/>
                        </a:rPr>
                        <a:t>Num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nchor="b"/>
                </a:tc>
                <a:tc>
                  <a:txBody>
                    <a:bodyPr/>
                    <a:lstStyle/>
                    <a:p>
                      <a:pPr marL="0" marR="0" algn="ctr">
                        <a:lnSpc>
                          <a:spcPct val="107000"/>
                        </a:lnSpc>
                        <a:spcBef>
                          <a:spcPts val="0"/>
                        </a:spcBef>
                        <a:spcAft>
                          <a:spcPts val="90"/>
                        </a:spcAft>
                      </a:pPr>
                      <a:r>
                        <a:rPr lang="en-US" sz="1400">
                          <a:effectLst/>
                        </a:rPr>
                        <a:t>.000680272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tc>
                <a:tc>
                  <a:txBody>
                    <a:bodyPr/>
                    <a:lstStyle/>
                    <a:p>
                      <a:pPr marL="0" marR="0" algn="ctr">
                        <a:lnSpc>
                          <a:spcPct val="107000"/>
                        </a:lnSpc>
                        <a:spcBef>
                          <a:spcPts val="0"/>
                        </a:spcBef>
                        <a:spcAft>
                          <a:spcPts val="90"/>
                        </a:spcAft>
                      </a:pPr>
                      <a:r>
                        <a:rPr lang="en-US" sz="1400" dirty="0">
                          <a:effectLst/>
                        </a:rPr>
                        <a:t>low cardinality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209" marR="46209" marT="0" marB="0"/>
                </a:tc>
                <a:extLst>
                  <a:ext uri="{0D108BD9-81ED-4DB2-BD59-A6C34878D82A}">
                    <a16:rowId xmlns:a16="http://schemas.microsoft.com/office/drawing/2014/main" val="3748210662"/>
                  </a:ext>
                </a:extLst>
              </a:tr>
            </a:tbl>
          </a:graphicData>
        </a:graphic>
      </p:graphicFrame>
    </p:spTree>
    <p:extLst>
      <p:ext uri="{BB962C8B-B14F-4D97-AF65-F5344CB8AC3E}">
        <p14:creationId xmlns:p14="http://schemas.microsoft.com/office/powerpoint/2010/main" val="1423367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FC75B-B768-4CC1-98A0-B96384BE447E}"/>
              </a:ext>
            </a:extLst>
          </p:cNvPr>
          <p:cNvSpPr>
            <a:spLocks noGrp="1"/>
          </p:cNvSpPr>
          <p:nvPr>
            <p:ph type="ctrTitle"/>
          </p:nvPr>
        </p:nvSpPr>
        <p:spPr>
          <a:xfrm>
            <a:off x="1524000" y="209006"/>
            <a:ext cx="9144000" cy="452845"/>
          </a:xfrm>
        </p:spPr>
        <p:txBody>
          <a:bodyPr>
            <a:noAutofit/>
          </a:bodyPr>
          <a:lstStyle/>
          <a:p>
            <a:r>
              <a:rPr lang="en-US" sz="3600" dirty="0"/>
              <a:t>Feature Engineering</a:t>
            </a:r>
          </a:p>
        </p:txBody>
      </p:sp>
      <p:sp>
        <p:nvSpPr>
          <p:cNvPr id="3" name="Subtitle 2">
            <a:extLst>
              <a:ext uri="{FF2B5EF4-FFF2-40B4-BE49-F238E27FC236}">
                <a16:creationId xmlns:a16="http://schemas.microsoft.com/office/drawing/2014/main" id="{DCB13B3C-62CF-4597-8ECD-425907A75306}"/>
              </a:ext>
            </a:extLst>
          </p:cNvPr>
          <p:cNvSpPr>
            <a:spLocks noGrp="1"/>
          </p:cNvSpPr>
          <p:nvPr>
            <p:ph type="subTitle" idx="1"/>
          </p:nvPr>
        </p:nvSpPr>
        <p:spPr>
          <a:xfrm>
            <a:off x="374469" y="661851"/>
            <a:ext cx="11425645" cy="5991498"/>
          </a:xfrm>
        </p:spPr>
        <p:txBody>
          <a:bodyPr/>
          <a:lstStyle/>
          <a:p>
            <a:r>
              <a:rPr lang="en-US" dirty="0"/>
              <a:t>Dummy Threshold coding for all the categorical variables</a:t>
            </a:r>
          </a:p>
        </p:txBody>
      </p:sp>
      <p:graphicFrame>
        <p:nvGraphicFramePr>
          <p:cNvPr id="5" name="Table 4">
            <a:extLst>
              <a:ext uri="{FF2B5EF4-FFF2-40B4-BE49-F238E27FC236}">
                <a16:creationId xmlns:a16="http://schemas.microsoft.com/office/drawing/2014/main" id="{9FD25E3B-0B72-45EE-8604-DAF5E9B8BB1C}"/>
              </a:ext>
            </a:extLst>
          </p:cNvPr>
          <p:cNvGraphicFramePr>
            <a:graphicFrameLocks noGrp="1"/>
          </p:cNvGraphicFramePr>
          <p:nvPr>
            <p:extLst/>
          </p:nvPr>
        </p:nvGraphicFramePr>
        <p:xfrm>
          <a:off x="357051" y="1018903"/>
          <a:ext cx="11443062" cy="5634449"/>
        </p:xfrm>
        <a:graphic>
          <a:graphicData uri="http://schemas.openxmlformats.org/drawingml/2006/table">
            <a:tbl>
              <a:tblPr firstRow="1" firstCol="1" bandRow="1">
                <a:tableStyleId>{5C22544A-7EE6-4342-B048-85BDC9FD1C3A}</a:tableStyleId>
              </a:tblPr>
              <a:tblGrid>
                <a:gridCol w="1837024">
                  <a:extLst>
                    <a:ext uri="{9D8B030D-6E8A-4147-A177-3AD203B41FA5}">
                      <a16:colId xmlns:a16="http://schemas.microsoft.com/office/drawing/2014/main" val="1965219383"/>
                    </a:ext>
                  </a:extLst>
                </a:gridCol>
                <a:gridCol w="2091064">
                  <a:extLst>
                    <a:ext uri="{9D8B030D-6E8A-4147-A177-3AD203B41FA5}">
                      <a16:colId xmlns:a16="http://schemas.microsoft.com/office/drawing/2014/main" val="1347762762"/>
                    </a:ext>
                  </a:extLst>
                </a:gridCol>
                <a:gridCol w="1423701">
                  <a:extLst>
                    <a:ext uri="{9D8B030D-6E8A-4147-A177-3AD203B41FA5}">
                      <a16:colId xmlns:a16="http://schemas.microsoft.com/office/drawing/2014/main" val="1027599340"/>
                    </a:ext>
                  </a:extLst>
                </a:gridCol>
                <a:gridCol w="1486775">
                  <a:extLst>
                    <a:ext uri="{9D8B030D-6E8A-4147-A177-3AD203B41FA5}">
                      <a16:colId xmlns:a16="http://schemas.microsoft.com/office/drawing/2014/main" val="69049542"/>
                    </a:ext>
                  </a:extLst>
                </a:gridCol>
                <a:gridCol w="1324582">
                  <a:extLst>
                    <a:ext uri="{9D8B030D-6E8A-4147-A177-3AD203B41FA5}">
                      <a16:colId xmlns:a16="http://schemas.microsoft.com/office/drawing/2014/main" val="1947107576"/>
                    </a:ext>
                  </a:extLst>
                </a:gridCol>
                <a:gridCol w="1949165">
                  <a:extLst>
                    <a:ext uri="{9D8B030D-6E8A-4147-A177-3AD203B41FA5}">
                      <a16:colId xmlns:a16="http://schemas.microsoft.com/office/drawing/2014/main" val="767884862"/>
                    </a:ext>
                  </a:extLst>
                </a:gridCol>
                <a:gridCol w="1330751">
                  <a:extLst>
                    <a:ext uri="{9D8B030D-6E8A-4147-A177-3AD203B41FA5}">
                      <a16:colId xmlns:a16="http://schemas.microsoft.com/office/drawing/2014/main" val="2182915645"/>
                    </a:ext>
                  </a:extLst>
                </a:gridCol>
              </a:tblGrid>
              <a:tr h="315403">
                <a:tc>
                  <a:txBody>
                    <a:bodyPr/>
                    <a:lstStyle/>
                    <a:p>
                      <a:pPr marL="0" marR="0" algn="ctr">
                        <a:lnSpc>
                          <a:spcPct val="107000"/>
                        </a:lnSpc>
                        <a:spcBef>
                          <a:spcPts val="0"/>
                        </a:spcBef>
                        <a:spcAft>
                          <a:spcPts val="90"/>
                        </a:spcAft>
                      </a:pPr>
                      <a:r>
                        <a:rPr lang="en-US" sz="1400" dirty="0">
                          <a:effectLst/>
                        </a:rPr>
                        <a:t>VARIABLE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tc>
                  <a:txBody>
                    <a:bodyPr/>
                    <a:lstStyle/>
                    <a:p>
                      <a:pPr marL="0" marR="0" algn="ctr">
                        <a:lnSpc>
                          <a:spcPct val="107000"/>
                        </a:lnSpc>
                        <a:spcBef>
                          <a:spcPts val="0"/>
                        </a:spcBef>
                        <a:spcAft>
                          <a:spcPts val="90"/>
                        </a:spcAft>
                      </a:pPr>
                      <a:r>
                        <a:rPr lang="en-US" sz="1400">
                          <a:effectLst/>
                        </a:rPr>
                        <a:t>MINIMUM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tc>
                  <a:txBody>
                    <a:bodyPr/>
                    <a:lstStyle/>
                    <a:p>
                      <a:pPr marL="0" marR="0" algn="ctr">
                        <a:lnSpc>
                          <a:spcPct val="107000"/>
                        </a:lnSpc>
                        <a:spcBef>
                          <a:spcPts val="0"/>
                        </a:spcBef>
                        <a:spcAft>
                          <a:spcPts val="90"/>
                        </a:spcAft>
                      </a:pPr>
                      <a:r>
                        <a:rPr lang="en-US" sz="1400" dirty="0">
                          <a:effectLst/>
                        </a:rPr>
                        <a:t>MEAN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tc>
                  <a:txBody>
                    <a:bodyPr/>
                    <a:lstStyle/>
                    <a:p>
                      <a:pPr marL="0" marR="0" algn="ctr">
                        <a:lnSpc>
                          <a:spcPct val="107000"/>
                        </a:lnSpc>
                        <a:spcBef>
                          <a:spcPts val="0"/>
                        </a:spcBef>
                        <a:spcAft>
                          <a:spcPts val="90"/>
                        </a:spcAft>
                      </a:pPr>
                      <a:r>
                        <a:rPr lang="en-US" sz="1400" dirty="0">
                          <a:effectLst/>
                        </a:rPr>
                        <a:t>MAXIMUM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tc>
                  <a:txBody>
                    <a:bodyPr/>
                    <a:lstStyle/>
                    <a:p>
                      <a:pPr marL="0" marR="0" algn="ctr">
                        <a:lnSpc>
                          <a:spcPct val="107000"/>
                        </a:lnSpc>
                        <a:spcBef>
                          <a:spcPts val="0"/>
                        </a:spcBef>
                        <a:spcAft>
                          <a:spcPts val="90"/>
                        </a:spcAft>
                      </a:pPr>
                      <a:r>
                        <a:rPr lang="en-US" sz="1400" dirty="0">
                          <a:effectLst/>
                        </a:rPr>
                        <a:t>TOTAL SUM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tc>
                  <a:txBody>
                    <a:bodyPr/>
                    <a:lstStyle/>
                    <a:p>
                      <a:pPr marL="0" marR="0" algn="ctr">
                        <a:lnSpc>
                          <a:spcPct val="107000"/>
                        </a:lnSpc>
                        <a:spcBef>
                          <a:spcPts val="0"/>
                        </a:spcBef>
                        <a:spcAft>
                          <a:spcPts val="90"/>
                        </a:spcAft>
                      </a:pPr>
                      <a:r>
                        <a:rPr lang="en-US" sz="1400" dirty="0">
                          <a:effectLst/>
                        </a:rPr>
                        <a:t>(Employ_1 = 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tc>
                  <a:txBody>
                    <a:bodyPr/>
                    <a:lstStyle/>
                    <a:p>
                      <a:pPr marL="0" marR="0" algn="ctr">
                        <a:lnSpc>
                          <a:spcPct val="107000"/>
                        </a:lnSpc>
                        <a:spcBef>
                          <a:spcPts val="0"/>
                        </a:spcBef>
                        <a:spcAft>
                          <a:spcPts val="90"/>
                        </a:spcAft>
                      </a:pPr>
                      <a:r>
                        <a:rPr lang="en-US" sz="1400" dirty="0">
                          <a:effectLst/>
                        </a:rPr>
                        <a:t>(Employ_1= 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extLst>
                  <a:ext uri="{0D108BD9-81ED-4DB2-BD59-A6C34878D82A}">
                    <a16:rowId xmlns:a16="http://schemas.microsoft.com/office/drawing/2014/main" val="1770707973"/>
                  </a:ext>
                </a:extLst>
              </a:tr>
              <a:tr h="341462">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Ed1_dum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0.1156463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170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139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31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352054517"/>
                  </a:ext>
                </a:extLst>
              </a:tr>
              <a:tr h="341462">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Ed2_dum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0.1918367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282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238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44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82794547"/>
                  </a:ext>
                </a:extLst>
              </a:tr>
              <a:tr h="341462">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Ed3_dum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0.3891156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572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473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99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69844343"/>
                  </a:ext>
                </a:extLst>
              </a:tr>
              <a:tr h="341462">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Ed4_dum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0.2707483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398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340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58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91617052"/>
                  </a:ext>
                </a:extLst>
              </a:tr>
              <a:tr h="341462">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Ed5_dum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0.0326531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48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43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0440365"/>
                  </a:ext>
                </a:extLst>
              </a:tr>
              <a:tr h="341462">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Ef_HR_dum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0.0183673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20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4854309"/>
                  </a:ext>
                </a:extLst>
              </a:tr>
              <a:tr h="341462">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Ef_LS_dum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0.4122449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606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517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89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65552521"/>
                  </a:ext>
                </a:extLst>
              </a:tr>
              <a:tr h="439256">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Ef_M_dum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0.1081633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159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124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35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301563733"/>
                  </a:ext>
                </a:extLst>
              </a:tr>
              <a:tr h="341462">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Ef_Med_dum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0.3156463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464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401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63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40707907"/>
                  </a:ext>
                </a:extLst>
              </a:tr>
              <a:tr h="341462">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Ef_O_dum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0.0557823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82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71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11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12323010"/>
                  </a:ext>
                </a:extLst>
              </a:tr>
              <a:tr h="440784">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Ef_tech_dum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0.0897959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132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100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32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333683151"/>
                  </a:ext>
                </a:extLst>
              </a:tr>
              <a:tr h="341462">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jl1_dum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0.3693878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543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400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143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331200503"/>
                  </a:ext>
                </a:extLst>
              </a:tr>
              <a:tr h="341462">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jl2_dum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0.3632653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534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482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52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12661266"/>
                  </a:ext>
                </a:extLst>
              </a:tr>
              <a:tr h="341462">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jl3_dum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0.1482993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218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186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32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29684309"/>
                  </a:ext>
                </a:extLst>
              </a:tr>
              <a:tr h="341462">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jl4_dum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0.0721088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106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101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57293803"/>
                  </a:ext>
                </a:extLst>
              </a:tr>
            </a:tbl>
          </a:graphicData>
        </a:graphic>
      </p:graphicFrame>
    </p:spTree>
    <p:extLst>
      <p:ext uri="{BB962C8B-B14F-4D97-AF65-F5344CB8AC3E}">
        <p14:creationId xmlns:p14="http://schemas.microsoft.com/office/powerpoint/2010/main" val="2579409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D3268-9B98-4DC1-A724-8DAF456AC8B9}"/>
              </a:ext>
            </a:extLst>
          </p:cNvPr>
          <p:cNvSpPr>
            <a:spLocks noGrp="1"/>
          </p:cNvSpPr>
          <p:nvPr>
            <p:ph type="ctrTitle"/>
          </p:nvPr>
        </p:nvSpPr>
        <p:spPr>
          <a:xfrm>
            <a:off x="1524000" y="203201"/>
            <a:ext cx="9144000" cy="701963"/>
          </a:xfrm>
        </p:spPr>
        <p:txBody>
          <a:bodyPr>
            <a:noAutofit/>
          </a:bodyPr>
          <a:lstStyle/>
          <a:p>
            <a:r>
              <a:rPr lang="en-US" sz="4400" dirty="0">
                <a:latin typeface="Times New Roman" panose="02020603050405020304" pitchFamily="18" charset="0"/>
                <a:cs typeface="Times New Roman" panose="02020603050405020304" pitchFamily="18" charset="0"/>
              </a:rPr>
              <a:t>Data Integrity</a:t>
            </a:r>
          </a:p>
        </p:txBody>
      </p:sp>
      <p:sp>
        <p:nvSpPr>
          <p:cNvPr id="3" name="Subtitle 2">
            <a:extLst>
              <a:ext uri="{FF2B5EF4-FFF2-40B4-BE49-F238E27FC236}">
                <a16:creationId xmlns:a16="http://schemas.microsoft.com/office/drawing/2014/main" id="{087BB697-B5D7-4EEF-B41D-5BBEFACC93FD}"/>
              </a:ext>
            </a:extLst>
          </p:cNvPr>
          <p:cNvSpPr>
            <a:spLocks noGrp="1"/>
          </p:cNvSpPr>
          <p:nvPr>
            <p:ph type="subTitle" idx="1"/>
          </p:nvPr>
        </p:nvSpPr>
        <p:spPr>
          <a:xfrm>
            <a:off x="147782" y="1015999"/>
            <a:ext cx="11831782" cy="5717309"/>
          </a:xfrm>
        </p:spPr>
        <p:txBody>
          <a:bodyPr>
            <a:normAutofit/>
          </a:bodyPr>
          <a:lstStyle/>
          <a:p>
            <a:pPr marL="342900" indent="-342900" algn="l">
              <a:buFont typeface="Arial" panose="020B0604020202020204" pitchFamily="34" charset="0"/>
              <a:buChar char="•"/>
            </a:pPr>
            <a:r>
              <a:rPr lang="en-US" sz="1800" dirty="0"/>
              <a:t>Checking for Duplicates –</a:t>
            </a:r>
          </a:p>
          <a:p>
            <a:pPr marL="342900" indent="-342900" algn="l">
              <a:buFont typeface="Arial" panose="020B0604020202020204" pitchFamily="34" charset="0"/>
              <a:buChar char="•"/>
            </a:pPr>
            <a:r>
              <a:rPr lang="en-US" sz="1800" dirty="0"/>
              <a:t>The NODUPKEY option compares only the variables listed in the BY statement when it looks for matches.  If the BY statement variables are the same, then any subsequent records after the first one encountered are removed. </a:t>
            </a:r>
          </a:p>
          <a:p>
            <a:pPr marL="342900" indent="-342900" algn="l">
              <a:buFont typeface="Arial" panose="020B0604020202020204" pitchFamily="34" charset="0"/>
              <a:buChar char="•"/>
            </a:pPr>
            <a:r>
              <a:rPr lang="en-US" sz="1800" dirty="0"/>
              <a:t>In the input dataset, we took EMPLOYEE_NO as a primary key in which duplicates should be excluded to get a clean data.</a:t>
            </a:r>
          </a:p>
          <a:p>
            <a:pPr marL="342900" indent="-342900" algn="l">
              <a:buFont typeface="Arial" panose="020B0604020202020204" pitchFamily="34" charset="0"/>
              <a:buChar char="•"/>
            </a:pPr>
            <a:endParaRPr lang="en-US" sz="1800" dirty="0"/>
          </a:p>
          <a:p>
            <a:pPr fontAlgn="b"/>
            <a:r>
              <a:rPr lang="en-US" dirty="0"/>
              <a:t>Number of observations before and after checking the duplicates</a:t>
            </a:r>
          </a:p>
          <a:p>
            <a:pPr marL="342900" indent="-342900" algn="l">
              <a:buFont typeface="Arial" panose="020B0604020202020204" pitchFamily="34" charset="0"/>
              <a:buChar char="•"/>
            </a:pPr>
            <a:endParaRPr lang="en-US" sz="1800" b="1" dirty="0"/>
          </a:p>
        </p:txBody>
      </p:sp>
      <p:pic>
        <p:nvPicPr>
          <p:cNvPr id="4" name="Picture 3">
            <a:extLst>
              <a:ext uri="{FF2B5EF4-FFF2-40B4-BE49-F238E27FC236}">
                <a16:creationId xmlns:a16="http://schemas.microsoft.com/office/drawing/2014/main" id="{B7575185-547F-4B26-9F38-E2074C648152}"/>
              </a:ext>
            </a:extLst>
          </p:cNvPr>
          <p:cNvPicPr>
            <a:picLocks noChangeAspect="1"/>
          </p:cNvPicPr>
          <p:nvPr/>
        </p:nvPicPr>
        <p:blipFill>
          <a:blip r:embed="rId2"/>
          <a:stretch>
            <a:fillRect/>
          </a:stretch>
        </p:blipFill>
        <p:spPr>
          <a:xfrm>
            <a:off x="2840758" y="3732759"/>
            <a:ext cx="2497860" cy="2124250"/>
          </a:xfrm>
          <a:prstGeom prst="rect">
            <a:avLst/>
          </a:prstGeom>
        </p:spPr>
      </p:pic>
      <p:pic>
        <p:nvPicPr>
          <p:cNvPr id="5" name="Picture 4">
            <a:extLst>
              <a:ext uri="{FF2B5EF4-FFF2-40B4-BE49-F238E27FC236}">
                <a16:creationId xmlns:a16="http://schemas.microsoft.com/office/drawing/2014/main" id="{5101F78D-6CCD-4C6E-87AF-1F5CB4683994}"/>
              </a:ext>
            </a:extLst>
          </p:cNvPr>
          <p:cNvPicPr>
            <a:picLocks noChangeAspect="1"/>
          </p:cNvPicPr>
          <p:nvPr/>
        </p:nvPicPr>
        <p:blipFill>
          <a:blip r:embed="rId3"/>
          <a:stretch>
            <a:fillRect/>
          </a:stretch>
        </p:blipFill>
        <p:spPr>
          <a:xfrm>
            <a:off x="6955124" y="3630757"/>
            <a:ext cx="2484440" cy="2226251"/>
          </a:xfrm>
          <a:prstGeom prst="rect">
            <a:avLst/>
          </a:prstGeom>
        </p:spPr>
      </p:pic>
      <p:graphicFrame>
        <p:nvGraphicFramePr>
          <p:cNvPr id="10" name="Table 9">
            <a:extLst>
              <a:ext uri="{FF2B5EF4-FFF2-40B4-BE49-F238E27FC236}">
                <a16:creationId xmlns:a16="http://schemas.microsoft.com/office/drawing/2014/main" id="{5E3C6E2D-17C2-4F3D-BB3D-8997F3EA2CA6}"/>
              </a:ext>
            </a:extLst>
          </p:cNvPr>
          <p:cNvGraphicFramePr>
            <a:graphicFrameLocks noGrp="1"/>
          </p:cNvGraphicFramePr>
          <p:nvPr>
            <p:extLst>
              <p:ext uri="{D42A27DB-BD31-4B8C-83A1-F6EECF244321}">
                <p14:modId xmlns:p14="http://schemas.microsoft.com/office/powerpoint/2010/main" val="2223557897"/>
              </p:ext>
            </p:extLst>
          </p:nvPr>
        </p:nvGraphicFramePr>
        <p:xfrm>
          <a:off x="1921163" y="3251084"/>
          <a:ext cx="8128000" cy="370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933762942"/>
                    </a:ext>
                  </a:extLst>
                </a:gridCol>
                <a:gridCol w="4064000">
                  <a:extLst>
                    <a:ext uri="{9D8B030D-6E8A-4147-A177-3AD203B41FA5}">
                      <a16:colId xmlns:a16="http://schemas.microsoft.com/office/drawing/2014/main" val="1456498079"/>
                    </a:ext>
                  </a:extLst>
                </a:gridCol>
              </a:tblGrid>
              <a:tr h="370840">
                <a:tc>
                  <a:txBody>
                    <a:bodyPr/>
                    <a:lstStyle/>
                    <a:p>
                      <a:pPr algn="ctr"/>
                      <a:r>
                        <a:rPr lang="en-US" dirty="0"/>
                        <a:t>Before</a:t>
                      </a:r>
                    </a:p>
                  </a:txBody>
                  <a:tcPr/>
                </a:tc>
                <a:tc>
                  <a:txBody>
                    <a:bodyPr/>
                    <a:lstStyle/>
                    <a:p>
                      <a:pPr algn="ctr"/>
                      <a:r>
                        <a:rPr lang="en-US" dirty="0"/>
                        <a:t>After</a:t>
                      </a:r>
                    </a:p>
                  </a:txBody>
                  <a:tcPr/>
                </a:tc>
                <a:extLst>
                  <a:ext uri="{0D108BD9-81ED-4DB2-BD59-A6C34878D82A}">
                    <a16:rowId xmlns:a16="http://schemas.microsoft.com/office/drawing/2014/main" val="2397235570"/>
                  </a:ext>
                </a:extLst>
              </a:tr>
            </a:tbl>
          </a:graphicData>
        </a:graphic>
      </p:graphicFrame>
    </p:spTree>
    <p:extLst>
      <p:ext uri="{BB962C8B-B14F-4D97-AF65-F5344CB8AC3E}">
        <p14:creationId xmlns:p14="http://schemas.microsoft.com/office/powerpoint/2010/main" val="604178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2D807-ECF0-495F-95FD-2097F2368926}"/>
              </a:ext>
            </a:extLst>
          </p:cNvPr>
          <p:cNvSpPr>
            <a:spLocks noGrp="1"/>
          </p:cNvSpPr>
          <p:nvPr>
            <p:ph type="title"/>
          </p:nvPr>
        </p:nvSpPr>
        <p:spPr>
          <a:xfrm>
            <a:off x="722811" y="165464"/>
            <a:ext cx="10630989" cy="574766"/>
          </a:xfrm>
        </p:spPr>
        <p:txBody>
          <a:bodyPr>
            <a:normAutofit fontScale="90000"/>
          </a:bodyPr>
          <a:lstStyle/>
          <a:p>
            <a:pPr algn="ctr"/>
            <a:r>
              <a:rPr lang="en-US" dirty="0"/>
              <a:t>Feature Engineering</a:t>
            </a:r>
          </a:p>
        </p:txBody>
      </p:sp>
      <p:graphicFrame>
        <p:nvGraphicFramePr>
          <p:cNvPr id="3" name="Table 2">
            <a:extLst>
              <a:ext uri="{FF2B5EF4-FFF2-40B4-BE49-F238E27FC236}">
                <a16:creationId xmlns:a16="http://schemas.microsoft.com/office/drawing/2014/main" id="{389E5F70-0EBB-4F15-966E-D296BD9E4700}"/>
              </a:ext>
            </a:extLst>
          </p:cNvPr>
          <p:cNvGraphicFramePr>
            <a:graphicFrameLocks noGrp="1"/>
          </p:cNvGraphicFramePr>
          <p:nvPr>
            <p:extLst/>
          </p:nvPr>
        </p:nvGraphicFramePr>
        <p:xfrm>
          <a:off x="156754" y="957943"/>
          <a:ext cx="11834948" cy="5712828"/>
        </p:xfrm>
        <a:graphic>
          <a:graphicData uri="http://schemas.openxmlformats.org/drawingml/2006/table">
            <a:tbl>
              <a:tblPr firstRow="1" firstCol="1" bandRow="1">
                <a:tableStyleId>{5C22544A-7EE6-4342-B048-85BDC9FD1C3A}</a:tableStyleId>
              </a:tblPr>
              <a:tblGrid>
                <a:gridCol w="1899936">
                  <a:extLst>
                    <a:ext uri="{9D8B030D-6E8A-4147-A177-3AD203B41FA5}">
                      <a16:colId xmlns:a16="http://schemas.microsoft.com/office/drawing/2014/main" val="4099816618"/>
                    </a:ext>
                  </a:extLst>
                </a:gridCol>
                <a:gridCol w="2162676">
                  <a:extLst>
                    <a:ext uri="{9D8B030D-6E8A-4147-A177-3AD203B41FA5}">
                      <a16:colId xmlns:a16="http://schemas.microsoft.com/office/drawing/2014/main" val="3115299608"/>
                    </a:ext>
                  </a:extLst>
                </a:gridCol>
                <a:gridCol w="1472458">
                  <a:extLst>
                    <a:ext uri="{9D8B030D-6E8A-4147-A177-3AD203B41FA5}">
                      <a16:colId xmlns:a16="http://schemas.microsoft.com/office/drawing/2014/main" val="2886272871"/>
                    </a:ext>
                  </a:extLst>
                </a:gridCol>
                <a:gridCol w="1537692">
                  <a:extLst>
                    <a:ext uri="{9D8B030D-6E8A-4147-A177-3AD203B41FA5}">
                      <a16:colId xmlns:a16="http://schemas.microsoft.com/office/drawing/2014/main" val="1680085425"/>
                    </a:ext>
                  </a:extLst>
                </a:gridCol>
                <a:gridCol w="1369944">
                  <a:extLst>
                    <a:ext uri="{9D8B030D-6E8A-4147-A177-3AD203B41FA5}">
                      <a16:colId xmlns:a16="http://schemas.microsoft.com/office/drawing/2014/main" val="1099058238"/>
                    </a:ext>
                  </a:extLst>
                </a:gridCol>
                <a:gridCol w="2015917">
                  <a:extLst>
                    <a:ext uri="{9D8B030D-6E8A-4147-A177-3AD203B41FA5}">
                      <a16:colId xmlns:a16="http://schemas.microsoft.com/office/drawing/2014/main" val="1517996488"/>
                    </a:ext>
                  </a:extLst>
                </a:gridCol>
                <a:gridCol w="1376325">
                  <a:extLst>
                    <a:ext uri="{9D8B030D-6E8A-4147-A177-3AD203B41FA5}">
                      <a16:colId xmlns:a16="http://schemas.microsoft.com/office/drawing/2014/main" val="3760237880"/>
                    </a:ext>
                  </a:extLst>
                </a:gridCol>
              </a:tblGrid>
              <a:tr h="319791">
                <a:tc>
                  <a:txBody>
                    <a:bodyPr/>
                    <a:lstStyle/>
                    <a:p>
                      <a:pPr marL="0" marR="0" algn="ctr">
                        <a:lnSpc>
                          <a:spcPct val="107000"/>
                        </a:lnSpc>
                        <a:spcBef>
                          <a:spcPts val="0"/>
                        </a:spcBef>
                        <a:spcAft>
                          <a:spcPts val="90"/>
                        </a:spcAft>
                      </a:pPr>
                      <a:r>
                        <a:rPr lang="en-US" sz="1400" dirty="0">
                          <a:effectLst/>
                        </a:rPr>
                        <a:t>VARIABLE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tc>
                  <a:txBody>
                    <a:bodyPr/>
                    <a:lstStyle/>
                    <a:p>
                      <a:pPr marL="0" marR="0" algn="ctr">
                        <a:lnSpc>
                          <a:spcPct val="107000"/>
                        </a:lnSpc>
                        <a:spcBef>
                          <a:spcPts val="0"/>
                        </a:spcBef>
                        <a:spcAft>
                          <a:spcPts val="90"/>
                        </a:spcAft>
                      </a:pPr>
                      <a:r>
                        <a:rPr lang="en-US" sz="1400">
                          <a:effectLst/>
                        </a:rPr>
                        <a:t>MINIMUM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tc>
                  <a:txBody>
                    <a:bodyPr/>
                    <a:lstStyle/>
                    <a:p>
                      <a:pPr marL="0" marR="0" algn="ctr">
                        <a:lnSpc>
                          <a:spcPct val="107000"/>
                        </a:lnSpc>
                        <a:spcBef>
                          <a:spcPts val="0"/>
                        </a:spcBef>
                        <a:spcAft>
                          <a:spcPts val="90"/>
                        </a:spcAft>
                      </a:pPr>
                      <a:r>
                        <a:rPr lang="en-US" sz="1400" dirty="0">
                          <a:effectLst/>
                        </a:rPr>
                        <a:t>MEAN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tc>
                  <a:txBody>
                    <a:bodyPr/>
                    <a:lstStyle/>
                    <a:p>
                      <a:pPr marL="0" marR="0" algn="ctr">
                        <a:lnSpc>
                          <a:spcPct val="107000"/>
                        </a:lnSpc>
                        <a:spcBef>
                          <a:spcPts val="0"/>
                        </a:spcBef>
                        <a:spcAft>
                          <a:spcPts val="90"/>
                        </a:spcAft>
                      </a:pPr>
                      <a:r>
                        <a:rPr lang="en-US" sz="1400" dirty="0">
                          <a:effectLst/>
                        </a:rPr>
                        <a:t>MAXIMUM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tc>
                  <a:txBody>
                    <a:bodyPr/>
                    <a:lstStyle/>
                    <a:p>
                      <a:pPr marL="0" marR="0" algn="ctr">
                        <a:lnSpc>
                          <a:spcPct val="107000"/>
                        </a:lnSpc>
                        <a:spcBef>
                          <a:spcPts val="0"/>
                        </a:spcBef>
                        <a:spcAft>
                          <a:spcPts val="90"/>
                        </a:spcAft>
                      </a:pPr>
                      <a:r>
                        <a:rPr lang="en-US" sz="1400" dirty="0">
                          <a:effectLst/>
                        </a:rPr>
                        <a:t>TOTAL SUM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tc>
                  <a:txBody>
                    <a:bodyPr/>
                    <a:lstStyle/>
                    <a:p>
                      <a:pPr marL="0" marR="0" algn="ctr">
                        <a:lnSpc>
                          <a:spcPct val="107000"/>
                        </a:lnSpc>
                        <a:spcBef>
                          <a:spcPts val="0"/>
                        </a:spcBef>
                        <a:spcAft>
                          <a:spcPts val="90"/>
                        </a:spcAft>
                      </a:pPr>
                      <a:r>
                        <a:rPr lang="en-US" sz="1400" dirty="0">
                          <a:effectLst/>
                        </a:rPr>
                        <a:t>(Employ_1 = 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tc>
                  <a:txBody>
                    <a:bodyPr/>
                    <a:lstStyle/>
                    <a:p>
                      <a:pPr marL="0" marR="0" algn="ctr">
                        <a:lnSpc>
                          <a:spcPct val="107000"/>
                        </a:lnSpc>
                        <a:spcBef>
                          <a:spcPts val="0"/>
                        </a:spcBef>
                        <a:spcAft>
                          <a:spcPts val="90"/>
                        </a:spcAft>
                      </a:pPr>
                      <a:r>
                        <a:rPr lang="en-US" sz="1400" dirty="0">
                          <a:effectLst/>
                        </a:rPr>
                        <a:t>(Employ_1= 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extLst>
                  <a:ext uri="{0D108BD9-81ED-4DB2-BD59-A6C34878D82A}">
                    <a16:rowId xmlns:a16="http://schemas.microsoft.com/office/drawing/2014/main" val="189219663"/>
                  </a:ext>
                </a:extLst>
              </a:tr>
              <a:tr h="346212">
                <a:tc>
                  <a:txBody>
                    <a:bodyPr/>
                    <a:lstStyle/>
                    <a:p>
                      <a:pPr marL="0" marR="0">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jl5_dum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0.0469388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69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64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64534544"/>
                  </a:ext>
                </a:extLst>
              </a:tr>
              <a:tr h="346212">
                <a:tc>
                  <a:txBody>
                    <a:bodyPr/>
                    <a:lstStyle/>
                    <a:p>
                      <a:pPr marL="0" marR="0">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Depart_HR_dum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0.0428571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63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51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12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00698122"/>
                  </a:ext>
                </a:extLst>
              </a:tr>
              <a:tr h="346212">
                <a:tc>
                  <a:txBody>
                    <a:bodyPr/>
                    <a:lstStyle/>
                    <a:p>
                      <a:pPr marL="0" marR="0">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Depart_R_dum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828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133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44051175"/>
                  </a:ext>
                </a:extLst>
              </a:tr>
              <a:tr h="346212">
                <a:tc>
                  <a:txBody>
                    <a:bodyPr/>
                    <a:lstStyle/>
                    <a:p>
                      <a:pPr marL="0" marR="0">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Depart_S_dum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0.3034014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446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354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92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37199005"/>
                  </a:ext>
                </a:extLst>
              </a:tr>
              <a:tr h="346212">
                <a:tc>
                  <a:txBody>
                    <a:bodyPr/>
                    <a:lstStyle/>
                    <a:p>
                      <a:pPr marL="0" marR="0">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ES1_dum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0.1931973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284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212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72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55656795"/>
                  </a:ext>
                </a:extLst>
              </a:tr>
              <a:tr h="346212">
                <a:tc>
                  <a:txBody>
                    <a:bodyPr/>
                    <a:lstStyle/>
                    <a:p>
                      <a:pPr marL="0" marR="0">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ES2_dum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0.1952381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287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244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43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497663967"/>
                  </a:ext>
                </a:extLst>
              </a:tr>
              <a:tr h="346212">
                <a:tc>
                  <a:txBody>
                    <a:bodyPr/>
                    <a:lstStyle/>
                    <a:p>
                      <a:pPr marL="0" marR="0">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ES3_dum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0.3081633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453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391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62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32599795"/>
                  </a:ext>
                </a:extLst>
              </a:tr>
              <a:tr h="445365">
                <a:tc>
                  <a:txBody>
                    <a:bodyPr/>
                    <a:lstStyle/>
                    <a:p>
                      <a:pPr marL="0" marR="0">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ES4_dum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0.3034014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446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386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60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05956020"/>
                  </a:ext>
                </a:extLst>
              </a:tr>
              <a:tr h="346212">
                <a:tc>
                  <a:txBody>
                    <a:bodyPr/>
                    <a:lstStyle/>
                    <a:p>
                      <a:pPr marL="0" marR="0">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JI1_dum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0.0564626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83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55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28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83903887"/>
                  </a:ext>
                </a:extLst>
              </a:tr>
              <a:tr h="346212">
                <a:tc>
                  <a:txBody>
                    <a:bodyPr/>
                    <a:lstStyle/>
                    <a:p>
                      <a:pPr marL="0" marR="0">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JI2_dum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0.255102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375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304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71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52613243"/>
                  </a:ext>
                </a:extLst>
              </a:tr>
              <a:tr h="446916">
                <a:tc>
                  <a:txBody>
                    <a:bodyPr/>
                    <a:lstStyle/>
                    <a:p>
                      <a:pPr marL="0" marR="0">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JI3_dum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0.5904762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868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743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125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97439390"/>
                  </a:ext>
                </a:extLst>
              </a:tr>
              <a:tr h="346212">
                <a:tc>
                  <a:txBody>
                    <a:bodyPr/>
                    <a:lstStyle/>
                    <a:p>
                      <a:pPr marL="0" marR="0">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JI4_dum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0.0979592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144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131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13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43071154"/>
                  </a:ext>
                </a:extLst>
              </a:tr>
              <a:tr h="346212">
                <a:tc>
                  <a:txBody>
                    <a:bodyPr/>
                    <a:lstStyle/>
                    <a:p>
                      <a:pPr marL="0" marR="0">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JS1_dum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0.1965986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289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223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66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24180028"/>
                  </a:ext>
                </a:extLst>
              </a:tr>
              <a:tr h="346212">
                <a:tc>
                  <a:txBody>
                    <a:bodyPr/>
                    <a:lstStyle/>
                    <a:p>
                      <a:pPr marL="0" marR="0">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JS2_dum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0.1904762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280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234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46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327886232"/>
                  </a:ext>
                </a:extLst>
              </a:tr>
              <a:tr h="346212">
                <a:tc>
                  <a:txBody>
                    <a:bodyPr/>
                    <a:lstStyle/>
                    <a:p>
                      <a:pPr marL="0" marR="0">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JS3_dum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0.3006803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442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369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73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72057976"/>
                  </a:ext>
                </a:extLst>
              </a:tr>
            </a:tbl>
          </a:graphicData>
        </a:graphic>
      </p:graphicFrame>
    </p:spTree>
    <p:extLst>
      <p:ext uri="{BB962C8B-B14F-4D97-AF65-F5344CB8AC3E}">
        <p14:creationId xmlns:p14="http://schemas.microsoft.com/office/powerpoint/2010/main" val="288762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30A8E-C09B-480C-A494-B368DBA4A905}"/>
              </a:ext>
            </a:extLst>
          </p:cNvPr>
          <p:cNvSpPr>
            <a:spLocks noGrp="1"/>
          </p:cNvSpPr>
          <p:nvPr>
            <p:ph type="title"/>
          </p:nvPr>
        </p:nvSpPr>
        <p:spPr>
          <a:xfrm>
            <a:off x="357051" y="191589"/>
            <a:ext cx="10996749" cy="661851"/>
          </a:xfrm>
        </p:spPr>
        <p:txBody>
          <a:bodyPr>
            <a:normAutofit fontScale="90000"/>
          </a:bodyPr>
          <a:lstStyle/>
          <a:p>
            <a:pPr algn="ctr"/>
            <a:r>
              <a:rPr lang="en-US" dirty="0"/>
              <a:t>Feature Engineering</a:t>
            </a:r>
          </a:p>
        </p:txBody>
      </p:sp>
      <p:graphicFrame>
        <p:nvGraphicFramePr>
          <p:cNvPr id="5" name="Table 4">
            <a:extLst>
              <a:ext uri="{FF2B5EF4-FFF2-40B4-BE49-F238E27FC236}">
                <a16:creationId xmlns:a16="http://schemas.microsoft.com/office/drawing/2014/main" id="{0AC99ACF-E688-498B-9098-B408A9BBBD79}"/>
              </a:ext>
            </a:extLst>
          </p:cNvPr>
          <p:cNvGraphicFramePr>
            <a:graphicFrameLocks noGrp="1"/>
          </p:cNvGraphicFramePr>
          <p:nvPr>
            <p:extLst/>
          </p:nvPr>
        </p:nvGraphicFramePr>
        <p:xfrm>
          <a:off x="226423" y="853440"/>
          <a:ext cx="11721737" cy="5852160"/>
        </p:xfrm>
        <a:graphic>
          <a:graphicData uri="http://schemas.openxmlformats.org/drawingml/2006/table">
            <a:tbl>
              <a:tblPr firstRow="1" firstCol="1" bandRow="1">
                <a:tableStyleId>{5C22544A-7EE6-4342-B048-85BDC9FD1C3A}</a:tableStyleId>
              </a:tblPr>
              <a:tblGrid>
                <a:gridCol w="1881761">
                  <a:extLst>
                    <a:ext uri="{9D8B030D-6E8A-4147-A177-3AD203B41FA5}">
                      <a16:colId xmlns:a16="http://schemas.microsoft.com/office/drawing/2014/main" val="1283343304"/>
                    </a:ext>
                  </a:extLst>
                </a:gridCol>
                <a:gridCol w="2141989">
                  <a:extLst>
                    <a:ext uri="{9D8B030D-6E8A-4147-A177-3AD203B41FA5}">
                      <a16:colId xmlns:a16="http://schemas.microsoft.com/office/drawing/2014/main" val="3316467362"/>
                    </a:ext>
                  </a:extLst>
                </a:gridCol>
                <a:gridCol w="1458373">
                  <a:extLst>
                    <a:ext uri="{9D8B030D-6E8A-4147-A177-3AD203B41FA5}">
                      <a16:colId xmlns:a16="http://schemas.microsoft.com/office/drawing/2014/main" val="351942412"/>
                    </a:ext>
                  </a:extLst>
                </a:gridCol>
                <a:gridCol w="1522983">
                  <a:extLst>
                    <a:ext uri="{9D8B030D-6E8A-4147-A177-3AD203B41FA5}">
                      <a16:colId xmlns:a16="http://schemas.microsoft.com/office/drawing/2014/main" val="2971005446"/>
                    </a:ext>
                  </a:extLst>
                </a:gridCol>
                <a:gridCol w="1356839">
                  <a:extLst>
                    <a:ext uri="{9D8B030D-6E8A-4147-A177-3AD203B41FA5}">
                      <a16:colId xmlns:a16="http://schemas.microsoft.com/office/drawing/2014/main" val="3136225392"/>
                    </a:ext>
                  </a:extLst>
                </a:gridCol>
                <a:gridCol w="1996633">
                  <a:extLst>
                    <a:ext uri="{9D8B030D-6E8A-4147-A177-3AD203B41FA5}">
                      <a16:colId xmlns:a16="http://schemas.microsoft.com/office/drawing/2014/main" val="1397284191"/>
                    </a:ext>
                  </a:extLst>
                </a:gridCol>
                <a:gridCol w="1363159">
                  <a:extLst>
                    <a:ext uri="{9D8B030D-6E8A-4147-A177-3AD203B41FA5}">
                      <a16:colId xmlns:a16="http://schemas.microsoft.com/office/drawing/2014/main" val="1925572567"/>
                    </a:ext>
                  </a:extLst>
                </a:gridCol>
              </a:tblGrid>
              <a:tr h="320223">
                <a:tc>
                  <a:txBody>
                    <a:bodyPr/>
                    <a:lstStyle/>
                    <a:p>
                      <a:pPr marL="0" marR="0" algn="ctr">
                        <a:lnSpc>
                          <a:spcPct val="107000"/>
                        </a:lnSpc>
                        <a:spcBef>
                          <a:spcPts val="0"/>
                        </a:spcBef>
                        <a:spcAft>
                          <a:spcPts val="90"/>
                        </a:spcAft>
                      </a:pPr>
                      <a:r>
                        <a:rPr lang="en-US" sz="1400" dirty="0">
                          <a:effectLst/>
                        </a:rPr>
                        <a:t>VARIABLE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tc>
                  <a:txBody>
                    <a:bodyPr/>
                    <a:lstStyle/>
                    <a:p>
                      <a:pPr marL="0" marR="0" algn="ctr">
                        <a:lnSpc>
                          <a:spcPct val="107000"/>
                        </a:lnSpc>
                        <a:spcBef>
                          <a:spcPts val="0"/>
                        </a:spcBef>
                        <a:spcAft>
                          <a:spcPts val="90"/>
                        </a:spcAft>
                      </a:pPr>
                      <a:r>
                        <a:rPr lang="en-US" sz="1400" dirty="0">
                          <a:effectLst/>
                        </a:rPr>
                        <a:t>MINIMUM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tc>
                  <a:txBody>
                    <a:bodyPr/>
                    <a:lstStyle/>
                    <a:p>
                      <a:pPr marL="0" marR="0" algn="ctr">
                        <a:lnSpc>
                          <a:spcPct val="107000"/>
                        </a:lnSpc>
                        <a:spcBef>
                          <a:spcPts val="0"/>
                        </a:spcBef>
                        <a:spcAft>
                          <a:spcPts val="90"/>
                        </a:spcAft>
                      </a:pPr>
                      <a:r>
                        <a:rPr lang="en-US" sz="1400" dirty="0">
                          <a:effectLst/>
                        </a:rPr>
                        <a:t>MEAN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tc>
                  <a:txBody>
                    <a:bodyPr/>
                    <a:lstStyle/>
                    <a:p>
                      <a:pPr marL="0" marR="0" algn="ctr">
                        <a:lnSpc>
                          <a:spcPct val="107000"/>
                        </a:lnSpc>
                        <a:spcBef>
                          <a:spcPts val="0"/>
                        </a:spcBef>
                        <a:spcAft>
                          <a:spcPts val="90"/>
                        </a:spcAft>
                      </a:pPr>
                      <a:r>
                        <a:rPr lang="en-US" sz="1400" dirty="0">
                          <a:effectLst/>
                        </a:rPr>
                        <a:t>MAXIMUM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tc>
                  <a:txBody>
                    <a:bodyPr/>
                    <a:lstStyle/>
                    <a:p>
                      <a:pPr marL="0" marR="0" algn="ctr">
                        <a:lnSpc>
                          <a:spcPct val="107000"/>
                        </a:lnSpc>
                        <a:spcBef>
                          <a:spcPts val="0"/>
                        </a:spcBef>
                        <a:spcAft>
                          <a:spcPts val="90"/>
                        </a:spcAft>
                      </a:pPr>
                      <a:r>
                        <a:rPr lang="en-US" sz="1400" dirty="0">
                          <a:effectLst/>
                        </a:rPr>
                        <a:t>TOTAL SUM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tc>
                  <a:txBody>
                    <a:bodyPr/>
                    <a:lstStyle/>
                    <a:p>
                      <a:pPr marL="0" marR="0" algn="ctr">
                        <a:lnSpc>
                          <a:spcPct val="107000"/>
                        </a:lnSpc>
                        <a:spcBef>
                          <a:spcPts val="0"/>
                        </a:spcBef>
                        <a:spcAft>
                          <a:spcPts val="90"/>
                        </a:spcAft>
                      </a:pPr>
                      <a:r>
                        <a:rPr lang="en-US" sz="1400" dirty="0">
                          <a:effectLst/>
                        </a:rPr>
                        <a:t>(Employ_1 = 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tc>
                  <a:txBody>
                    <a:bodyPr/>
                    <a:lstStyle/>
                    <a:p>
                      <a:pPr marL="0" marR="0" algn="ctr">
                        <a:lnSpc>
                          <a:spcPct val="107000"/>
                        </a:lnSpc>
                        <a:spcBef>
                          <a:spcPts val="0"/>
                        </a:spcBef>
                        <a:spcAft>
                          <a:spcPts val="90"/>
                        </a:spcAft>
                      </a:pPr>
                      <a:r>
                        <a:rPr lang="en-US" sz="1400" dirty="0">
                          <a:effectLst/>
                        </a:rPr>
                        <a:t>(Employ_1= 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extLst>
                  <a:ext uri="{0D108BD9-81ED-4DB2-BD59-A6C34878D82A}">
                    <a16:rowId xmlns:a16="http://schemas.microsoft.com/office/drawing/2014/main" val="1420445699"/>
                  </a:ext>
                </a:extLst>
              </a:tr>
              <a:tr h="356804">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JS4_dum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0.3122449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459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407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52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04597687"/>
                  </a:ext>
                </a:extLst>
              </a:tr>
              <a:tr h="356804">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Marital_D_dum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0.2013605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296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266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30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44228600"/>
                  </a:ext>
                </a:extLst>
              </a:tr>
              <a:tr h="356804">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Marital_M_dum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0.4319728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635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555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80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21195929"/>
                  </a:ext>
                </a:extLst>
              </a:tr>
              <a:tr h="356804">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Marital_S_dum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0.2986395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439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324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115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92619445"/>
                  </a:ext>
                </a:extLst>
              </a:tr>
              <a:tr h="356804">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RS1_dum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0.1877551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276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219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57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56927513"/>
                  </a:ext>
                </a:extLst>
              </a:tr>
              <a:tr h="356804">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RS2_dum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0.2061224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303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258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45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28407230"/>
                  </a:ext>
                </a:extLst>
              </a:tr>
              <a:tr h="356804">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RS3_dum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0.3122449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459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388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71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967429932"/>
                  </a:ext>
                </a:extLst>
              </a:tr>
              <a:tr h="445966">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RS4_dum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0.2938776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432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368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64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97863277"/>
                  </a:ext>
                </a:extLst>
              </a:tr>
              <a:tr h="356804">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SOL0_dum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0.4292517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631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477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154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03413140"/>
                  </a:ext>
                </a:extLst>
              </a:tr>
              <a:tr h="356804">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SOL1_dum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0.4054422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596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540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56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59592178"/>
                  </a:ext>
                </a:extLst>
              </a:tr>
              <a:tr h="447519">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SOL2_dum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0.107483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158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146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12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42670792"/>
                  </a:ext>
                </a:extLst>
              </a:tr>
              <a:tr h="356804">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SOL3_dum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0.0578231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85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70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15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944605069"/>
                  </a:ext>
                </a:extLst>
              </a:tr>
              <a:tr h="356804">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WLB1_dum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0.0544218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80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55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25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01121385"/>
                  </a:ext>
                </a:extLst>
              </a:tr>
              <a:tr h="356804">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WLB2_dum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0.2340136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344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286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58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22526001"/>
                  </a:ext>
                </a:extLst>
              </a:tr>
              <a:tr h="356804">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WLB3_dum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0.607483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893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766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127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67576140"/>
                  </a:ext>
                </a:extLst>
              </a:tr>
            </a:tbl>
          </a:graphicData>
        </a:graphic>
      </p:graphicFrame>
    </p:spTree>
    <p:extLst>
      <p:ext uri="{BB962C8B-B14F-4D97-AF65-F5344CB8AC3E}">
        <p14:creationId xmlns:p14="http://schemas.microsoft.com/office/powerpoint/2010/main" val="142900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B76B41-CA89-4AC1-B0BF-7964AA1581D7}"/>
              </a:ext>
            </a:extLst>
          </p:cNvPr>
          <p:cNvSpPr>
            <a:spLocks noGrp="1"/>
          </p:cNvSpPr>
          <p:nvPr>
            <p:ph type="title"/>
          </p:nvPr>
        </p:nvSpPr>
        <p:spPr>
          <a:xfrm>
            <a:off x="748937" y="121921"/>
            <a:ext cx="10604863" cy="600890"/>
          </a:xfrm>
        </p:spPr>
        <p:txBody>
          <a:bodyPr>
            <a:normAutofit fontScale="90000"/>
          </a:bodyPr>
          <a:lstStyle/>
          <a:p>
            <a:pPr algn="ctr"/>
            <a:r>
              <a:rPr lang="en-US" dirty="0"/>
              <a:t>Feature Engineering</a:t>
            </a:r>
          </a:p>
        </p:txBody>
      </p:sp>
      <p:graphicFrame>
        <p:nvGraphicFramePr>
          <p:cNvPr id="5" name="Table 4">
            <a:extLst>
              <a:ext uri="{FF2B5EF4-FFF2-40B4-BE49-F238E27FC236}">
                <a16:creationId xmlns:a16="http://schemas.microsoft.com/office/drawing/2014/main" id="{0937067D-E0CC-48A6-946D-363AE7AEC304}"/>
              </a:ext>
            </a:extLst>
          </p:cNvPr>
          <p:cNvGraphicFramePr>
            <a:graphicFrameLocks noGrp="1"/>
          </p:cNvGraphicFramePr>
          <p:nvPr>
            <p:extLst/>
          </p:nvPr>
        </p:nvGraphicFramePr>
        <p:xfrm>
          <a:off x="243840" y="914400"/>
          <a:ext cx="11652069" cy="5799913"/>
        </p:xfrm>
        <a:graphic>
          <a:graphicData uri="http://schemas.openxmlformats.org/drawingml/2006/table">
            <a:tbl>
              <a:tblPr firstRow="1" firstCol="1" bandRow="1">
                <a:tableStyleId>{5C22544A-7EE6-4342-B048-85BDC9FD1C3A}</a:tableStyleId>
              </a:tblPr>
              <a:tblGrid>
                <a:gridCol w="1870577">
                  <a:extLst>
                    <a:ext uri="{9D8B030D-6E8A-4147-A177-3AD203B41FA5}">
                      <a16:colId xmlns:a16="http://schemas.microsoft.com/office/drawing/2014/main" val="3540971915"/>
                    </a:ext>
                  </a:extLst>
                </a:gridCol>
                <a:gridCol w="2129258">
                  <a:extLst>
                    <a:ext uri="{9D8B030D-6E8A-4147-A177-3AD203B41FA5}">
                      <a16:colId xmlns:a16="http://schemas.microsoft.com/office/drawing/2014/main" val="2961639254"/>
                    </a:ext>
                  </a:extLst>
                </a:gridCol>
                <a:gridCol w="1449705">
                  <a:extLst>
                    <a:ext uri="{9D8B030D-6E8A-4147-A177-3AD203B41FA5}">
                      <a16:colId xmlns:a16="http://schemas.microsoft.com/office/drawing/2014/main" val="119910242"/>
                    </a:ext>
                  </a:extLst>
                </a:gridCol>
                <a:gridCol w="1513931">
                  <a:extLst>
                    <a:ext uri="{9D8B030D-6E8A-4147-A177-3AD203B41FA5}">
                      <a16:colId xmlns:a16="http://schemas.microsoft.com/office/drawing/2014/main" val="368892751"/>
                    </a:ext>
                  </a:extLst>
                </a:gridCol>
                <a:gridCol w="1348775">
                  <a:extLst>
                    <a:ext uri="{9D8B030D-6E8A-4147-A177-3AD203B41FA5}">
                      <a16:colId xmlns:a16="http://schemas.microsoft.com/office/drawing/2014/main" val="3864948579"/>
                    </a:ext>
                  </a:extLst>
                </a:gridCol>
                <a:gridCol w="1984766">
                  <a:extLst>
                    <a:ext uri="{9D8B030D-6E8A-4147-A177-3AD203B41FA5}">
                      <a16:colId xmlns:a16="http://schemas.microsoft.com/office/drawing/2014/main" val="402150413"/>
                    </a:ext>
                  </a:extLst>
                </a:gridCol>
                <a:gridCol w="1355057">
                  <a:extLst>
                    <a:ext uri="{9D8B030D-6E8A-4147-A177-3AD203B41FA5}">
                      <a16:colId xmlns:a16="http://schemas.microsoft.com/office/drawing/2014/main" val="615161655"/>
                    </a:ext>
                  </a:extLst>
                </a:gridCol>
              </a:tblGrid>
              <a:tr h="313934">
                <a:tc>
                  <a:txBody>
                    <a:bodyPr/>
                    <a:lstStyle/>
                    <a:p>
                      <a:pPr marL="0" marR="0" algn="ctr">
                        <a:lnSpc>
                          <a:spcPct val="107000"/>
                        </a:lnSpc>
                        <a:spcBef>
                          <a:spcPts val="0"/>
                        </a:spcBef>
                        <a:spcAft>
                          <a:spcPts val="90"/>
                        </a:spcAft>
                      </a:pPr>
                      <a:r>
                        <a:rPr lang="en-US" sz="1400" dirty="0">
                          <a:effectLst/>
                        </a:rPr>
                        <a:t>VARIABLE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tc>
                  <a:txBody>
                    <a:bodyPr/>
                    <a:lstStyle/>
                    <a:p>
                      <a:pPr marL="0" marR="0" algn="ctr">
                        <a:lnSpc>
                          <a:spcPct val="107000"/>
                        </a:lnSpc>
                        <a:spcBef>
                          <a:spcPts val="0"/>
                        </a:spcBef>
                        <a:spcAft>
                          <a:spcPts val="90"/>
                        </a:spcAft>
                      </a:pPr>
                      <a:r>
                        <a:rPr lang="en-US" sz="1400" dirty="0">
                          <a:effectLst/>
                        </a:rPr>
                        <a:t>MINIMUM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tc>
                  <a:txBody>
                    <a:bodyPr/>
                    <a:lstStyle/>
                    <a:p>
                      <a:pPr marL="0" marR="0" algn="ctr">
                        <a:lnSpc>
                          <a:spcPct val="107000"/>
                        </a:lnSpc>
                        <a:spcBef>
                          <a:spcPts val="0"/>
                        </a:spcBef>
                        <a:spcAft>
                          <a:spcPts val="90"/>
                        </a:spcAft>
                      </a:pPr>
                      <a:r>
                        <a:rPr lang="en-US" sz="1400" dirty="0">
                          <a:effectLst/>
                        </a:rPr>
                        <a:t>MEAN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tc>
                  <a:txBody>
                    <a:bodyPr/>
                    <a:lstStyle/>
                    <a:p>
                      <a:pPr marL="0" marR="0" algn="ctr">
                        <a:lnSpc>
                          <a:spcPct val="107000"/>
                        </a:lnSpc>
                        <a:spcBef>
                          <a:spcPts val="0"/>
                        </a:spcBef>
                        <a:spcAft>
                          <a:spcPts val="90"/>
                        </a:spcAft>
                      </a:pPr>
                      <a:r>
                        <a:rPr lang="en-US" sz="1400" dirty="0">
                          <a:effectLst/>
                        </a:rPr>
                        <a:t>MAXIMUM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tc>
                  <a:txBody>
                    <a:bodyPr/>
                    <a:lstStyle/>
                    <a:p>
                      <a:pPr marL="0" marR="0" algn="ctr">
                        <a:lnSpc>
                          <a:spcPct val="107000"/>
                        </a:lnSpc>
                        <a:spcBef>
                          <a:spcPts val="0"/>
                        </a:spcBef>
                        <a:spcAft>
                          <a:spcPts val="90"/>
                        </a:spcAft>
                      </a:pPr>
                      <a:r>
                        <a:rPr lang="en-US" sz="1400" dirty="0">
                          <a:effectLst/>
                        </a:rPr>
                        <a:t>TOTAL SUM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tc>
                  <a:txBody>
                    <a:bodyPr/>
                    <a:lstStyle/>
                    <a:p>
                      <a:pPr marL="0" marR="0" algn="ctr">
                        <a:lnSpc>
                          <a:spcPct val="107000"/>
                        </a:lnSpc>
                        <a:spcBef>
                          <a:spcPts val="0"/>
                        </a:spcBef>
                        <a:spcAft>
                          <a:spcPts val="90"/>
                        </a:spcAft>
                      </a:pPr>
                      <a:r>
                        <a:rPr lang="en-US" sz="1400" dirty="0">
                          <a:effectLst/>
                        </a:rPr>
                        <a:t>(Employ_1 = 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tc>
                  <a:txBody>
                    <a:bodyPr/>
                    <a:lstStyle/>
                    <a:p>
                      <a:pPr marL="0" marR="0" algn="ctr">
                        <a:lnSpc>
                          <a:spcPct val="107000"/>
                        </a:lnSpc>
                        <a:spcBef>
                          <a:spcPts val="0"/>
                        </a:spcBef>
                        <a:spcAft>
                          <a:spcPts val="90"/>
                        </a:spcAft>
                      </a:pPr>
                      <a:r>
                        <a:rPr lang="en-US" sz="1400" dirty="0">
                          <a:effectLst/>
                        </a:rPr>
                        <a:t>(Employ_1= 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extLst>
                  <a:ext uri="{0D108BD9-81ED-4DB2-BD59-A6C34878D82A}">
                    <a16:rowId xmlns:a16="http://schemas.microsoft.com/office/drawing/2014/main" val="2792342402"/>
                  </a:ext>
                </a:extLst>
              </a:tr>
              <a:tr h="349796">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WLB4_dum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0.1040816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153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126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27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973369976"/>
                  </a:ext>
                </a:extLst>
              </a:tr>
              <a:tr h="412490">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BT_TF_dum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0.1884354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277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208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69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47686091"/>
                  </a:ext>
                </a:extLst>
              </a:tr>
              <a:tr h="349796">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BT_TR_dum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0.7095238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1043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887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156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61541505"/>
                  </a:ext>
                </a:extLst>
              </a:tr>
              <a:tr h="349796">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BT_NT_dum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0.1020408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150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138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12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962600547"/>
                  </a:ext>
                </a:extLst>
              </a:tr>
              <a:tr h="349796">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gender_F_dum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0.3673469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540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458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82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359512855"/>
                  </a:ext>
                </a:extLst>
              </a:tr>
              <a:tr h="349796">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gender_M_dum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0.5646259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830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687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143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08553594"/>
                  </a:ext>
                </a:extLst>
              </a:tr>
              <a:tr h="349796">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gender_N_dum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0.0680272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88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12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85007935"/>
                  </a:ext>
                </a:extLst>
              </a:tr>
              <a:tr h="437208">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OverTime_Yes_dum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0.2829932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416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289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127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42789640"/>
                  </a:ext>
                </a:extLst>
              </a:tr>
              <a:tr h="349796">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OverTime_No_dum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0.7170068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1054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944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110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41230263"/>
                  </a:ext>
                </a:extLst>
              </a:tr>
              <a:tr h="349796">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PR3_dum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0.8462585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1244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1044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200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41948908"/>
                  </a:ext>
                </a:extLst>
              </a:tr>
              <a:tr h="438729">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PR4_dum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0.1537415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226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189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37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6010069"/>
                  </a:ext>
                </a:extLst>
              </a:tr>
              <a:tr h="349796">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BS_AK_dum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0.0183673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27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21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90792072"/>
                  </a:ext>
                </a:extLst>
              </a:tr>
              <a:tr h="349796">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BS_AL_dum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0.0204082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30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26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38808609"/>
                  </a:ext>
                </a:extLst>
              </a:tr>
              <a:tr h="349796">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BS_AR_dum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0.014966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22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16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35101128"/>
                  </a:ext>
                </a:extLst>
              </a:tr>
              <a:tr h="349796">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BS_AZ_dum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0.0142857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21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18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53622444"/>
                  </a:ext>
                </a:extLst>
              </a:tr>
            </a:tbl>
          </a:graphicData>
        </a:graphic>
      </p:graphicFrame>
    </p:spTree>
    <p:extLst>
      <p:ext uri="{BB962C8B-B14F-4D97-AF65-F5344CB8AC3E}">
        <p14:creationId xmlns:p14="http://schemas.microsoft.com/office/powerpoint/2010/main" val="14137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37161-8FA1-4262-9296-4AFD091EE02B}"/>
              </a:ext>
            </a:extLst>
          </p:cNvPr>
          <p:cNvSpPr>
            <a:spLocks noGrp="1"/>
          </p:cNvSpPr>
          <p:nvPr>
            <p:ph type="title"/>
          </p:nvPr>
        </p:nvSpPr>
        <p:spPr>
          <a:xfrm>
            <a:off x="330927" y="139338"/>
            <a:ext cx="11022874" cy="705394"/>
          </a:xfrm>
        </p:spPr>
        <p:txBody>
          <a:bodyPr>
            <a:normAutofit fontScale="90000"/>
          </a:bodyPr>
          <a:lstStyle/>
          <a:p>
            <a:pPr algn="ctr"/>
            <a:r>
              <a:rPr lang="en-US" dirty="0"/>
              <a:t>Feature Engineering</a:t>
            </a:r>
          </a:p>
        </p:txBody>
      </p:sp>
      <p:graphicFrame>
        <p:nvGraphicFramePr>
          <p:cNvPr id="3" name="Table 2">
            <a:extLst>
              <a:ext uri="{FF2B5EF4-FFF2-40B4-BE49-F238E27FC236}">
                <a16:creationId xmlns:a16="http://schemas.microsoft.com/office/drawing/2014/main" id="{073D9AC9-3B10-4A19-AC72-DC97CA98E814}"/>
              </a:ext>
            </a:extLst>
          </p:cNvPr>
          <p:cNvGraphicFramePr>
            <a:graphicFrameLocks noGrp="1"/>
          </p:cNvGraphicFramePr>
          <p:nvPr>
            <p:extLst/>
          </p:nvPr>
        </p:nvGraphicFramePr>
        <p:xfrm>
          <a:off x="330926" y="1053736"/>
          <a:ext cx="11504023" cy="5564779"/>
        </p:xfrm>
        <a:graphic>
          <a:graphicData uri="http://schemas.openxmlformats.org/drawingml/2006/table">
            <a:tbl>
              <a:tblPr firstRow="1" firstCol="1" bandRow="1">
                <a:tableStyleId>{5C22544A-7EE6-4342-B048-85BDC9FD1C3A}</a:tableStyleId>
              </a:tblPr>
              <a:tblGrid>
                <a:gridCol w="1846810">
                  <a:extLst>
                    <a:ext uri="{9D8B030D-6E8A-4147-A177-3AD203B41FA5}">
                      <a16:colId xmlns:a16="http://schemas.microsoft.com/office/drawing/2014/main" val="2052886315"/>
                    </a:ext>
                  </a:extLst>
                </a:gridCol>
                <a:gridCol w="2102204">
                  <a:extLst>
                    <a:ext uri="{9D8B030D-6E8A-4147-A177-3AD203B41FA5}">
                      <a16:colId xmlns:a16="http://schemas.microsoft.com/office/drawing/2014/main" val="1052138310"/>
                    </a:ext>
                  </a:extLst>
                </a:gridCol>
                <a:gridCol w="1431286">
                  <a:extLst>
                    <a:ext uri="{9D8B030D-6E8A-4147-A177-3AD203B41FA5}">
                      <a16:colId xmlns:a16="http://schemas.microsoft.com/office/drawing/2014/main" val="3993847538"/>
                    </a:ext>
                  </a:extLst>
                </a:gridCol>
                <a:gridCol w="1494696">
                  <a:extLst>
                    <a:ext uri="{9D8B030D-6E8A-4147-A177-3AD203B41FA5}">
                      <a16:colId xmlns:a16="http://schemas.microsoft.com/office/drawing/2014/main" val="1210403611"/>
                    </a:ext>
                  </a:extLst>
                </a:gridCol>
                <a:gridCol w="1331639">
                  <a:extLst>
                    <a:ext uri="{9D8B030D-6E8A-4147-A177-3AD203B41FA5}">
                      <a16:colId xmlns:a16="http://schemas.microsoft.com/office/drawing/2014/main" val="1772962490"/>
                    </a:ext>
                  </a:extLst>
                </a:gridCol>
                <a:gridCol w="1959548">
                  <a:extLst>
                    <a:ext uri="{9D8B030D-6E8A-4147-A177-3AD203B41FA5}">
                      <a16:colId xmlns:a16="http://schemas.microsoft.com/office/drawing/2014/main" val="2159116128"/>
                    </a:ext>
                  </a:extLst>
                </a:gridCol>
                <a:gridCol w="1337840">
                  <a:extLst>
                    <a:ext uri="{9D8B030D-6E8A-4147-A177-3AD203B41FA5}">
                      <a16:colId xmlns:a16="http://schemas.microsoft.com/office/drawing/2014/main" val="2534574046"/>
                    </a:ext>
                  </a:extLst>
                </a:gridCol>
              </a:tblGrid>
              <a:tr h="290253">
                <a:tc>
                  <a:txBody>
                    <a:bodyPr/>
                    <a:lstStyle/>
                    <a:p>
                      <a:pPr marL="0" marR="0" algn="ctr">
                        <a:lnSpc>
                          <a:spcPct val="107000"/>
                        </a:lnSpc>
                        <a:spcBef>
                          <a:spcPts val="0"/>
                        </a:spcBef>
                        <a:spcAft>
                          <a:spcPts val="90"/>
                        </a:spcAft>
                      </a:pPr>
                      <a:r>
                        <a:rPr lang="en-US" sz="1400" dirty="0">
                          <a:effectLst/>
                        </a:rPr>
                        <a:t>VARIABLE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tc>
                  <a:txBody>
                    <a:bodyPr/>
                    <a:lstStyle/>
                    <a:p>
                      <a:pPr marL="0" marR="0" algn="ctr">
                        <a:lnSpc>
                          <a:spcPct val="107000"/>
                        </a:lnSpc>
                        <a:spcBef>
                          <a:spcPts val="0"/>
                        </a:spcBef>
                        <a:spcAft>
                          <a:spcPts val="90"/>
                        </a:spcAft>
                      </a:pPr>
                      <a:r>
                        <a:rPr lang="en-US" sz="1400" dirty="0">
                          <a:effectLst/>
                        </a:rPr>
                        <a:t>MINIMUM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tc>
                  <a:txBody>
                    <a:bodyPr/>
                    <a:lstStyle/>
                    <a:p>
                      <a:pPr marL="0" marR="0" algn="ctr">
                        <a:lnSpc>
                          <a:spcPct val="107000"/>
                        </a:lnSpc>
                        <a:spcBef>
                          <a:spcPts val="0"/>
                        </a:spcBef>
                        <a:spcAft>
                          <a:spcPts val="90"/>
                        </a:spcAft>
                      </a:pPr>
                      <a:r>
                        <a:rPr lang="en-US" sz="1400" dirty="0">
                          <a:effectLst/>
                        </a:rPr>
                        <a:t>MEAN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tc>
                  <a:txBody>
                    <a:bodyPr/>
                    <a:lstStyle/>
                    <a:p>
                      <a:pPr marL="0" marR="0" algn="ctr">
                        <a:lnSpc>
                          <a:spcPct val="107000"/>
                        </a:lnSpc>
                        <a:spcBef>
                          <a:spcPts val="0"/>
                        </a:spcBef>
                        <a:spcAft>
                          <a:spcPts val="90"/>
                        </a:spcAft>
                      </a:pPr>
                      <a:r>
                        <a:rPr lang="en-US" sz="1400" dirty="0">
                          <a:effectLst/>
                        </a:rPr>
                        <a:t>MAXIMUM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tc>
                  <a:txBody>
                    <a:bodyPr/>
                    <a:lstStyle/>
                    <a:p>
                      <a:pPr marL="0" marR="0" algn="ctr">
                        <a:lnSpc>
                          <a:spcPct val="107000"/>
                        </a:lnSpc>
                        <a:spcBef>
                          <a:spcPts val="0"/>
                        </a:spcBef>
                        <a:spcAft>
                          <a:spcPts val="90"/>
                        </a:spcAft>
                      </a:pPr>
                      <a:r>
                        <a:rPr lang="en-US" sz="1400" dirty="0">
                          <a:effectLst/>
                        </a:rPr>
                        <a:t>TOTAL SUM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tc>
                  <a:txBody>
                    <a:bodyPr/>
                    <a:lstStyle/>
                    <a:p>
                      <a:pPr marL="0" marR="0" algn="ctr">
                        <a:lnSpc>
                          <a:spcPct val="107000"/>
                        </a:lnSpc>
                        <a:spcBef>
                          <a:spcPts val="0"/>
                        </a:spcBef>
                        <a:spcAft>
                          <a:spcPts val="90"/>
                        </a:spcAft>
                      </a:pPr>
                      <a:r>
                        <a:rPr lang="en-US" sz="1400" dirty="0">
                          <a:effectLst/>
                        </a:rPr>
                        <a:t>(Employ_1 = 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tc>
                  <a:txBody>
                    <a:bodyPr/>
                    <a:lstStyle/>
                    <a:p>
                      <a:pPr marL="0" marR="0" algn="ctr">
                        <a:lnSpc>
                          <a:spcPct val="107000"/>
                        </a:lnSpc>
                        <a:spcBef>
                          <a:spcPts val="0"/>
                        </a:spcBef>
                        <a:spcAft>
                          <a:spcPts val="90"/>
                        </a:spcAft>
                      </a:pPr>
                      <a:r>
                        <a:rPr lang="en-US" sz="1400" dirty="0">
                          <a:effectLst/>
                        </a:rPr>
                        <a:t>(Employ_1= 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extLst>
                  <a:ext uri="{0D108BD9-81ED-4DB2-BD59-A6C34878D82A}">
                    <a16:rowId xmlns:a16="http://schemas.microsoft.com/office/drawing/2014/main" val="3773108171"/>
                  </a:ext>
                </a:extLst>
              </a:tr>
              <a:tr h="331751">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BS_CA_dum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0.0170068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25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20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78323412"/>
                  </a:ext>
                </a:extLst>
              </a:tr>
              <a:tr h="489291">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BS_CO_dum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0.014966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22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19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16255707"/>
                  </a:ext>
                </a:extLst>
              </a:tr>
              <a:tr h="331751">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BS_CT_dum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0.0170068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25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24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91427885"/>
                  </a:ext>
                </a:extLst>
              </a:tr>
              <a:tr h="331751">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BS_DC_dum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0.0190476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28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26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49515663"/>
                  </a:ext>
                </a:extLst>
              </a:tr>
              <a:tr h="331751">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BS_DE_dum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0.0170068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20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3138443"/>
                  </a:ext>
                </a:extLst>
              </a:tr>
              <a:tr h="331751">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BS_FL_dum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0.0176871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22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97369907"/>
                  </a:ext>
                </a:extLst>
              </a:tr>
              <a:tr h="331751">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BS_GA_dum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0.0156463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17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38937136"/>
                  </a:ext>
                </a:extLst>
              </a:tr>
              <a:tr h="355558">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BS_HI_dum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0.0115646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11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13810604"/>
                  </a:ext>
                </a:extLst>
              </a:tr>
              <a:tr h="399014">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BS_IA_dum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0.0204082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30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24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99893685"/>
                  </a:ext>
                </a:extLst>
              </a:tr>
              <a:tr h="331751">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BS_ID_dum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0.0210884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31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26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03810847"/>
                  </a:ext>
                </a:extLst>
              </a:tr>
              <a:tr h="381402">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BS_IL_dum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0.0163265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24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19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90253933"/>
                  </a:ext>
                </a:extLst>
              </a:tr>
              <a:tr h="331751">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BS_IN_dum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0.0204082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30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25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79598921"/>
                  </a:ext>
                </a:extLst>
              </a:tr>
              <a:tr h="331751">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BS_KS_dum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0.0231293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34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27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09993169"/>
                  </a:ext>
                </a:extLst>
              </a:tr>
              <a:tr h="331751">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BS_KY_dum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0.022449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33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29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66299680"/>
                  </a:ext>
                </a:extLst>
              </a:tr>
              <a:tr h="331751">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BS_LA_dum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0.0217687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32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27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59394179"/>
                  </a:ext>
                </a:extLst>
              </a:tr>
            </a:tbl>
          </a:graphicData>
        </a:graphic>
      </p:graphicFrame>
    </p:spTree>
    <p:extLst>
      <p:ext uri="{BB962C8B-B14F-4D97-AF65-F5344CB8AC3E}">
        <p14:creationId xmlns:p14="http://schemas.microsoft.com/office/powerpoint/2010/main" val="3831642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864FB-96E9-4586-BADB-84286305EA1D}"/>
              </a:ext>
            </a:extLst>
          </p:cNvPr>
          <p:cNvSpPr>
            <a:spLocks noGrp="1"/>
          </p:cNvSpPr>
          <p:nvPr>
            <p:ph type="title"/>
          </p:nvPr>
        </p:nvSpPr>
        <p:spPr>
          <a:xfrm>
            <a:off x="409303" y="165463"/>
            <a:ext cx="10944497" cy="661851"/>
          </a:xfrm>
        </p:spPr>
        <p:txBody>
          <a:bodyPr>
            <a:normAutofit fontScale="90000"/>
          </a:bodyPr>
          <a:lstStyle/>
          <a:p>
            <a:pPr algn="ctr"/>
            <a:r>
              <a:rPr lang="en-US" dirty="0"/>
              <a:t>Feature Engineering</a:t>
            </a:r>
          </a:p>
        </p:txBody>
      </p:sp>
      <p:graphicFrame>
        <p:nvGraphicFramePr>
          <p:cNvPr id="3" name="Table 2">
            <a:extLst>
              <a:ext uri="{FF2B5EF4-FFF2-40B4-BE49-F238E27FC236}">
                <a16:creationId xmlns:a16="http://schemas.microsoft.com/office/drawing/2014/main" id="{80B37A97-8DDA-43AE-A3CF-747140ED560B}"/>
              </a:ext>
            </a:extLst>
          </p:cNvPr>
          <p:cNvGraphicFramePr>
            <a:graphicFrameLocks noGrp="1"/>
          </p:cNvGraphicFramePr>
          <p:nvPr>
            <p:extLst/>
          </p:nvPr>
        </p:nvGraphicFramePr>
        <p:xfrm>
          <a:off x="339634" y="966650"/>
          <a:ext cx="11652069" cy="5660574"/>
        </p:xfrm>
        <a:graphic>
          <a:graphicData uri="http://schemas.openxmlformats.org/drawingml/2006/table">
            <a:tbl>
              <a:tblPr firstRow="1" firstCol="1" bandRow="1">
                <a:tableStyleId>{5C22544A-7EE6-4342-B048-85BDC9FD1C3A}</a:tableStyleId>
              </a:tblPr>
              <a:tblGrid>
                <a:gridCol w="1870577">
                  <a:extLst>
                    <a:ext uri="{9D8B030D-6E8A-4147-A177-3AD203B41FA5}">
                      <a16:colId xmlns:a16="http://schemas.microsoft.com/office/drawing/2014/main" val="3899348450"/>
                    </a:ext>
                  </a:extLst>
                </a:gridCol>
                <a:gridCol w="2129257">
                  <a:extLst>
                    <a:ext uri="{9D8B030D-6E8A-4147-A177-3AD203B41FA5}">
                      <a16:colId xmlns:a16="http://schemas.microsoft.com/office/drawing/2014/main" val="614463526"/>
                    </a:ext>
                  </a:extLst>
                </a:gridCol>
                <a:gridCol w="1449705">
                  <a:extLst>
                    <a:ext uri="{9D8B030D-6E8A-4147-A177-3AD203B41FA5}">
                      <a16:colId xmlns:a16="http://schemas.microsoft.com/office/drawing/2014/main" val="3284281822"/>
                    </a:ext>
                  </a:extLst>
                </a:gridCol>
                <a:gridCol w="1513931">
                  <a:extLst>
                    <a:ext uri="{9D8B030D-6E8A-4147-A177-3AD203B41FA5}">
                      <a16:colId xmlns:a16="http://schemas.microsoft.com/office/drawing/2014/main" val="3327204894"/>
                    </a:ext>
                  </a:extLst>
                </a:gridCol>
                <a:gridCol w="1348776">
                  <a:extLst>
                    <a:ext uri="{9D8B030D-6E8A-4147-A177-3AD203B41FA5}">
                      <a16:colId xmlns:a16="http://schemas.microsoft.com/office/drawing/2014/main" val="704157289"/>
                    </a:ext>
                  </a:extLst>
                </a:gridCol>
                <a:gridCol w="1984766">
                  <a:extLst>
                    <a:ext uri="{9D8B030D-6E8A-4147-A177-3AD203B41FA5}">
                      <a16:colId xmlns:a16="http://schemas.microsoft.com/office/drawing/2014/main" val="317455399"/>
                    </a:ext>
                  </a:extLst>
                </a:gridCol>
                <a:gridCol w="1355057">
                  <a:extLst>
                    <a:ext uri="{9D8B030D-6E8A-4147-A177-3AD203B41FA5}">
                      <a16:colId xmlns:a16="http://schemas.microsoft.com/office/drawing/2014/main" val="301078722"/>
                    </a:ext>
                  </a:extLst>
                </a:gridCol>
              </a:tblGrid>
              <a:tr h="295249">
                <a:tc>
                  <a:txBody>
                    <a:bodyPr/>
                    <a:lstStyle/>
                    <a:p>
                      <a:pPr marL="0" marR="0" algn="ctr">
                        <a:lnSpc>
                          <a:spcPct val="107000"/>
                        </a:lnSpc>
                        <a:spcBef>
                          <a:spcPts val="0"/>
                        </a:spcBef>
                        <a:spcAft>
                          <a:spcPts val="90"/>
                        </a:spcAft>
                      </a:pPr>
                      <a:r>
                        <a:rPr lang="en-US" sz="1400" dirty="0">
                          <a:effectLst/>
                        </a:rPr>
                        <a:t>VARIABLE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tc>
                  <a:txBody>
                    <a:bodyPr/>
                    <a:lstStyle/>
                    <a:p>
                      <a:pPr marL="0" marR="0" algn="ctr">
                        <a:lnSpc>
                          <a:spcPct val="107000"/>
                        </a:lnSpc>
                        <a:spcBef>
                          <a:spcPts val="0"/>
                        </a:spcBef>
                        <a:spcAft>
                          <a:spcPts val="90"/>
                        </a:spcAft>
                      </a:pPr>
                      <a:r>
                        <a:rPr lang="en-US" sz="1400" dirty="0">
                          <a:effectLst/>
                        </a:rPr>
                        <a:t>MINIMUM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tc>
                  <a:txBody>
                    <a:bodyPr/>
                    <a:lstStyle/>
                    <a:p>
                      <a:pPr marL="0" marR="0" algn="ctr">
                        <a:lnSpc>
                          <a:spcPct val="107000"/>
                        </a:lnSpc>
                        <a:spcBef>
                          <a:spcPts val="0"/>
                        </a:spcBef>
                        <a:spcAft>
                          <a:spcPts val="90"/>
                        </a:spcAft>
                      </a:pPr>
                      <a:r>
                        <a:rPr lang="en-US" sz="1400" dirty="0">
                          <a:effectLst/>
                        </a:rPr>
                        <a:t>MEAN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tc>
                  <a:txBody>
                    <a:bodyPr/>
                    <a:lstStyle/>
                    <a:p>
                      <a:pPr marL="0" marR="0" algn="ctr">
                        <a:lnSpc>
                          <a:spcPct val="107000"/>
                        </a:lnSpc>
                        <a:spcBef>
                          <a:spcPts val="0"/>
                        </a:spcBef>
                        <a:spcAft>
                          <a:spcPts val="90"/>
                        </a:spcAft>
                      </a:pPr>
                      <a:r>
                        <a:rPr lang="en-US" sz="1400" dirty="0">
                          <a:effectLst/>
                        </a:rPr>
                        <a:t>MAXIMUM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tc>
                  <a:txBody>
                    <a:bodyPr/>
                    <a:lstStyle/>
                    <a:p>
                      <a:pPr marL="0" marR="0" algn="ctr">
                        <a:lnSpc>
                          <a:spcPct val="107000"/>
                        </a:lnSpc>
                        <a:spcBef>
                          <a:spcPts val="0"/>
                        </a:spcBef>
                        <a:spcAft>
                          <a:spcPts val="90"/>
                        </a:spcAft>
                      </a:pPr>
                      <a:r>
                        <a:rPr lang="en-US" sz="1400" dirty="0">
                          <a:effectLst/>
                        </a:rPr>
                        <a:t>TOTAL SUM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tc>
                  <a:txBody>
                    <a:bodyPr/>
                    <a:lstStyle/>
                    <a:p>
                      <a:pPr marL="0" marR="0" algn="ctr">
                        <a:lnSpc>
                          <a:spcPct val="107000"/>
                        </a:lnSpc>
                        <a:spcBef>
                          <a:spcPts val="0"/>
                        </a:spcBef>
                        <a:spcAft>
                          <a:spcPts val="90"/>
                        </a:spcAft>
                      </a:pPr>
                      <a:r>
                        <a:rPr lang="en-US" sz="1400" dirty="0">
                          <a:effectLst/>
                        </a:rPr>
                        <a:t>(Employ_1 = 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tc>
                  <a:txBody>
                    <a:bodyPr/>
                    <a:lstStyle/>
                    <a:p>
                      <a:pPr marL="0" marR="0" algn="ctr">
                        <a:lnSpc>
                          <a:spcPct val="107000"/>
                        </a:lnSpc>
                        <a:spcBef>
                          <a:spcPts val="0"/>
                        </a:spcBef>
                        <a:spcAft>
                          <a:spcPts val="90"/>
                        </a:spcAft>
                      </a:pPr>
                      <a:r>
                        <a:rPr lang="en-US" sz="1400" dirty="0">
                          <a:effectLst/>
                        </a:rPr>
                        <a:t>(Employ_1= 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extLst>
                  <a:ext uri="{0D108BD9-81ED-4DB2-BD59-A6C34878D82A}">
                    <a16:rowId xmlns:a16="http://schemas.microsoft.com/office/drawing/2014/main" val="1938837055"/>
                  </a:ext>
                </a:extLst>
              </a:tr>
              <a:tr h="337462">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BS_MA_dum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0.0210884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31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27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01792574"/>
                  </a:ext>
                </a:extLst>
              </a:tr>
              <a:tr h="497715">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BS_MD_dum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0.0231293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34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31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71891150"/>
                  </a:ext>
                </a:extLst>
              </a:tr>
              <a:tr h="337462">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BS_ME_dum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0.0183673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27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24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09631618"/>
                  </a:ext>
                </a:extLst>
              </a:tr>
              <a:tr h="337462">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BS_MI_dum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0.0197279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29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25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96869243"/>
                  </a:ext>
                </a:extLst>
              </a:tr>
              <a:tr h="337462">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BS_MN_dum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0.0163265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24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23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01675637"/>
                  </a:ext>
                </a:extLst>
              </a:tr>
              <a:tr h="337462">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BS_MO_dum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0.0163265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24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20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50086201"/>
                  </a:ext>
                </a:extLst>
              </a:tr>
              <a:tr h="337462">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BS_MS_dum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0.0204082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30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25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83238916"/>
                  </a:ext>
                </a:extLst>
              </a:tr>
              <a:tr h="361679">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BS_MT_dum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0.0238095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35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32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86810432"/>
                  </a:ext>
                </a:extLst>
              </a:tr>
              <a:tr h="405882">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BS_NC_dum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0.0204082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30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24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52117252"/>
                  </a:ext>
                </a:extLst>
              </a:tr>
              <a:tr h="337462">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BS_ND_dum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0.0102041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14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42099154"/>
                  </a:ext>
                </a:extLst>
              </a:tr>
              <a:tr h="387967">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BS_NE_dum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0.0163265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24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23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960580662"/>
                  </a:ext>
                </a:extLst>
              </a:tr>
              <a:tr h="337462">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BS_NH_dum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0.0176871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26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22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56336759"/>
                  </a:ext>
                </a:extLst>
              </a:tr>
              <a:tr h="337462">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BS_NJ_dum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0.0231293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34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29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59670407"/>
                  </a:ext>
                </a:extLst>
              </a:tr>
              <a:tr h="337462">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BS_NM_dum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0.0210884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31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28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3300402"/>
                  </a:ext>
                </a:extLst>
              </a:tr>
              <a:tr h="337462">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BS_NV_dum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0.0258503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38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31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06554778"/>
                  </a:ext>
                </a:extLst>
              </a:tr>
            </a:tbl>
          </a:graphicData>
        </a:graphic>
      </p:graphicFrame>
    </p:spTree>
    <p:extLst>
      <p:ext uri="{BB962C8B-B14F-4D97-AF65-F5344CB8AC3E}">
        <p14:creationId xmlns:p14="http://schemas.microsoft.com/office/powerpoint/2010/main" val="323001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4D4D8-61AB-45A0-A46C-30727FF87740}"/>
              </a:ext>
            </a:extLst>
          </p:cNvPr>
          <p:cNvSpPr>
            <a:spLocks noGrp="1"/>
          </p:cNvSpPr>
          <p:nvPr>
            <p:ph type="title"/>
          </p:nvPr>
        </p:nvSpPr>
        <p:spPr>
          <a:xfrm>
            <a:off x="1323703" y="200297"/>
            <a:ext cx="10030097" cy="444137"/>
          </a:xfrm>
        </p:spPr>
        <p:txBody>
          <a:bodyPr>
            <a:normAutofit fontScale="90000"/>
          </a:bodyPr>
          <a:lstStyle/>
          <a:p>
            <a:pPr algn="ctr"/>
            <a:r>
              <a:rPr lang="en-US" dirty="0"/>
              <a:t>Feature Engineering</a:t>
            </a:r>
          </a:p>
        </p:txBody>
      </p:sp>
      <p:graphicFrame>
        <p:nvGraphicFramePr>
          <p:cNvPr id="3" name="Table 2">
            <a:extLst>
              <a:ext uri="{FF2B5EF4-FFF2-40B4-BE49-F238E27FC236}">
                <a16:creationId xmlns:a16="http://schemas.microsoft.com/office/drawing/2014/main" id="{B4BB25C3-6A49-474C-A78C-BDE9B7F08EDE}"/>
              </a:ext>
            </a:extLst>
          </p:cNvPr>
          <p:cNvGraphicFramePr>
            <a:graphicFrameLocks noGrp="1"/>
          </p:cNvGraphicFramePr>
          <p:nvPr>
            <p:extLst/>
          </p:nvPr>
        </p:nvGraphicFramePr>
        <p:xfrm>
          <a:off x="278675" y="827313"/>
          <a:ext cx="11643360" cy="5921830"/>
        </p:xfrm>
        <a:graphic>
          <a:graphicData uri="http://schemas.openxmlformats.org/drawingml/2006/table">
            <a:tbl>
              <a:tblPr firstRow="1" firstCol="1" bandRow="1">
                <a:tableStyleId>{5C22544A-7EE6-4342-B048-85BDC9FD1C3A}</a:tableStyleId>
              </a:tblPr>
              <a:tblGrid>
                <a:gridCol w="1869179">
                  <a:extLst>
                    <a:ext uri="{9D8B030D-6E8A-4147-A177-3AD203B41FA5}">
                      <a16:colId xmlns:a16="http://schemas.microsoft.com/office/drawing/2014/main" val="2773812852"/>
                    </a:ext>
                  </a:extLst>
                </a:gridCol>
                <a:gridCol w="2127666">
                  <a:extLst>
                    <a:ext uri="{9D8B030D-6E8A-4147-A177-3AD203B41FA5}">
                      <a16:colId xmlns:a16="http://schemas.microsoft.com/office/drawing/2014/main" val="3486164710"/>
                    </a:ext>
                  </a:extLst>
                </a:gridCol>
                <a:gridCol w="1448621">
                  <a:extLst>
                    <a:ext uri="{9D8B030D-6E8A-4147-A177-3AD203B41FA5}">
                      <a16:colId xmlns:a16="http://schemas.microsoft.com/office/drawing/2014/main" val="3673784980"/>
                    </a:ext>
                  </a:extLst>
                </a:gridCol>
                <a:gridCol w="1512799">
                  <a:extLst>
                    <a:ext uri="{9D8B030D-6E8A-4147-A177-3AD203B41FA5}">
                      <a16:colId xmlns:a16="http://schemas.microsoft.com/office/drawing/2014/main" val="4130937169"/>
                    </a:ext>
                  </a:extLst>
                </a:gridCol>
                <a:gridCol w="1347768">
                  <a:extLst>
                    <a:ext uri="{9D8B030D-6E8A-4147-A177-3AD203B41FA5}">
                      <a16:colId xmlns:a16="http://schemas.microsoft.com/office/drawing/2014/main" val="2841025898"/>
                    </a:ext>
                  </a:extLst>
                </a:gridCol>
                <a:gridCol w="1983283">
                  <a:extLst>
                    <a:ext uri="{9D8B030D-6E8A-4147-A177-3AD203B41FA5}">
                      <a16:colId xmlns:a16="http://schemas.microsoft.com/office/drawing/2014/main" val="1318072644"/>
                    </a:ext>
                  </a:extLst>
                </a:gridCol>
                <a:gridCol w="1354044">
                  <a:extLst>
                    <a:ext uri="{9D8B030D-6E8A-4147-A177-3AD203B41FA5}">
                      <a16:colId xmlns:a16="http://schemas.microsoft.com/office/drawing/2014/main" val="1357374105"/>
                    </a:ext>
                  </a:extLst>
                </a:gridCol>
              </a:tblGrid>
              <a:tr h="450880">
                <a:tc>
                  <a:txBody>
                    <a:bodyPr/>
                    <a:lstStyle/>
                    <a:p>
                      <a:pPr marL="0" marR="0" algn="ctr">
                        <a:lnSpc>
                          <a:spcPct val="107000"/>
                        </a:lnSpc>
                        <a:spcBef>
                          <a:spcPts val="0"/>
                        </a:spcBef>
                        <a:spcAft>
                          <a:spcPts val="90"/>
                        </a:spcAft>
                      </a:pPr>
                      <a:r>
                        <a:rPr lang="en-US" sz="1400" dirty="0">
                          <a:effectLst/>
                        </a:rPr>
                        <a:t>VARIABLE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tc>
                  <a:txBody>
                    <a:bodyPr/>
                    <a:lstStyle/>
                    <a:p>
                      <a:pPr marL="0" marR="0" algn="ctr">
                        <a:lnSpc>
                          <a:spcPct val="107000"/>
                        </a:lnSpc>
                        <a:spcBef>
                          <a:spcPts val="0"/>
                        </a:spcBef>
                        <a:spcAft>
                          <a:spcPts val="90"/>
                        </a:spcAft>
                      </a:pPr>
                      <a:r>
                        <a:rPr lang="en-US" sz="1400" dirty="0">
                          <a:effectLst/>
                        </a:rPr>
                        <a:t>MINIMUM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tc>
                  <a:txBody>
                    <a:bodyPr/>
                    <a:lstStyle/>
                    <a:p>
                      <a:pPr marL="0" marR="0" algn="ctr">
                        <a:lnSpc>
                          <a:spcPct val="107000"/>
                        </a:lnSpc>
                        <a:spcBef>
                          <a:spcPts val="0"/>
                        </a:spcBef>
                        <a:spcAft>
                          <a:spcPts val="90"/>
                        </a:spcAft>
                      </a:pPr>
                      <a:r>
                        <a:rPr lang="en-US" sz="1400" dirty="0">
                          <a:effectLst/>
                        </a:rPr>
                        <a:t>MEAN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tc>
                  <a:txBody>
                    <a:bodyPr/>
                    <a:lstStyle/>
                    <a:p>
                      <a:pPr marL="0" marR="0" algn="ctr">
                        <a:lnSpc>
                          <a:spcPct val="107000"/>
                        </a:lnSpc>
                        <a:spcBef>
                          <a:spcPts val="0"/>
                        </a:spcBef>
                        <a:spcAft>
                          <a:spcPts val="90"/>
                        </a:spcAft>
                      </a:pPr>
                      <a:r>
                        <a:rPr lang="en-US" sz="1400" dirty="0">
                          <a:effectLst/>
                        </a:rPr>
                        <a:t>MAXIMUM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tc>
                  <a:txBody>
                    <a:bodyPr/>
                    <a:lstStyle/>
                    <a:p>
                      <a:pPr marL="0" marR="0" algn="ctr">
                        <a:lnSpc>
                          <a:spcPct val="107000"/>
                        </a:lnSpc>
                        <a:spcBef>
                          <a:spcPts val="0"/>
                        </a:spcBef>
                        <a:spcAft>
                          <a:spcPts val="90"/>
                        </a:spcAft>
                      </a:pPr>
                      <a:r>
                        <a:rPr lang="en-US" sz="1400" dirty="0">
                          <a:effectLst/>
                        </a:rPr>
                        <a:t>TOTAL SUM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tc>
                  <a:txBody>
                    <a:bodyPr/>
                    <a:lstStyle/>
                    <a:p>
                      <a:pPr marL="0" marR="0" algn="ctr">
                        <a:lnSpc>
                          <a:spcPct val="107000"/>
                        </a:lnSpc>
                        <a:spcBef>
                          <a:spcPts val="0"/>
                        </a:spcBef>
                        <a:spcAft>
                          <a:spcPts val="90"/>
                        </a:spcAft>
                      </a:pPr>
                      <a:r>
                        <a:rPr lang="en-US" sz="1400" dirty="0">
                          <a:effectLst/>
                        </a:rPr>
                        <a:t>(Employ_1 = 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tc>
                  <a:txBody>
                    <a:bodyPr/>
                    <a:lstStyle/>
                    <a:p>
                      <a:pPr marL="0" marR="0" algn="ctr">
                        <a:lnSpc>
                          <a:spcPct val="107000"/>
                        </a:lnSpc>
                        <a:spcBef>
                          <a:spcPts val="0"/>
                        </a:spcBef>
                        <a:spcAft>
                          <a:spcPts val="90"/>
                        </a:spcAft>
                      </a:pPr>
                      <a:r>
                        <a:rPr lang="en-US" sz="1400" dirty="0">
                          <a:effectLst/>
                        </a:rPr>
                        <a:t>(Employ_1= 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302" marR="50302" marT="0" marB="0" anchor="b"/>
                </a:tc>
                <a:extLst>
                  <a:ext uri="{0D108BD9-81ED-4DB2-BD59-A6C34878D82A}">
                    <a16:rowId xmlns:a16="http://schemas.microsoft.com/office/drawing/2014/main" val="386528499"/>
                  </a:ext>
                </a:extLst>
              </a:tr>
              <a:tr h="450880">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BS_NY_dum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0.0197279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29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23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76481695"/>
                  </a:ext>
                </a:extLst>
              </a:tr>
              <a:tr h="573995">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BS_OH_dum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0.0197279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29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28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30586793"/>
                  </a:ext>
                </a:extLst>
              </a:tr>
              <a:tr h="389181">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BS_OK_dum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0.0197279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29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20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74132800"/>
                  </a:ext>
                </a:extLst>
              </a:tr>
              <a:tr h="389181">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BS_OR_dum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0.0176871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26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22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44458399"/>
                  </a:ext>
                </a:extLst>
              </a:tr>
              <a:tr h="389181">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BS_PA_dum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0.0272109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40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33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58933999"/>
                  </a:ext>
                </a:extLst>
              </a:tr>
              <a:tr h="389181">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BS_RI_dum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0.0142857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21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19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91128996"/>
                  </a:ext>
                </a:extLst>
              </a:tr>
              <a:tr h="389181">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BS_SC_dum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0.0108844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15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60912618"/>
                  </a:ext>
                </a:extLst>
              </a:tr>
              <a:tr h="417111">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BS_SD_dum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0.0197279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29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20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34170752"/>
                  </a:ext>
                </a:extLst>
              </a:tr>
              <a:tr h="468089">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BS_TN_dum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0.0210884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31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24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7632763"/>
                  </a:ext>
                </a:extLst>
              </a:tr>
              <a:tr h="389181">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BS_TX_dum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0.0183673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27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25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36777637"/>
                  </a:ext>
                </a:extLst>
              </a:tr>
              <a:tr h="447427">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BS_UT_dum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0.0176871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26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21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91447248"/>
                  </a:ext>
                </a:extLst>
              </a:tr>
              <a:tr h="389181">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BS_VT_dum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0.0258503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38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31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80557052"/>
                  </a:ext>
                </a:extLst>
              </a:tr>
              <a:tr h="389181">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BS_OT_dum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0.1306122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solidFill>
                            <a:srgbClr val="000000"/>
                          </a:solidFill>
                          <a:effectLst/>
                          <a:latin typeface="Calibri" panose="020F0502020204030204" pitchFamily="34" charset="0"/>
                          <a:ea typeface="Calibri" panose="020F0502020204030204" pitchFamily="34" charset="0"/>
                          <a:cs typeface="Calibri" panose="020F0502020204030204" pitchFamily="34" charset="0"/>
                        </a:rPr>
                        <a:t>192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a:effectLst/>
                          <a:latin typeface="Calibri" panose="020F0502020204030204" pitchFamily="34" charset="0"/>
                          <a:ea typeface="Calibri" panose="020F0502020204030204" pitchFamily="34" charset="0"/>
                          <a:cs typeface="Calibri" panose="020F0502020204030204" pitchFamily="34" charset="0"/>
                        </a:rPr>
                        <a:t>157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90"/>
                        </a:spcAft>
                      </a:pPr>
                      <a:r>
                        <a:rPr lang="en-US" sz="1600" dirty="0">
                          <a:effectLst/>
                          <a:latin typeface="Calibri" panose="020F0502020204030204" pitchFamily="34" charset="0"/>
                          <a:ea typeface="Calibri" panose="020F0502020204030204" pitchFamily="34" charset="0"/>
                          <a:cs typeface="Calibri" panose="020F0502020204030204" pitchFamily="34" charset="0"/>
                        </a:rPr>
                        <a:t>35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96101830"/>
                  </a:ext>
                </a:extLst>
              </a:tr>
            </a:tbl>
          </a:graphicData>
        </a:graphic>
      </p:graphicFrame>
    </p:spTree>
    <p:extLst>
      <p:ext uri="{BB962C8B-B14F-4D97-AF65-F5344CB8AC3E}">
        <p14:creationId xmlns:p14="http://schemas.microsoft.com/office/powerpoint/2010/main" val="2187174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D2305-DC15-4BB1-9CE4-3875CAEA79F7}"/>
              </a:ext>
            </a:extLst>
          </p:cNvPr>
          <p:cNvSpPr>
            <a:spLocks noGrp="1"/>
          </p:cNvSpPr>
          <p:nvPr>
            <p:ph type="title"/>
          </p:nvPr>
        </p:nvSpPr>
        <p:spPr>
          <a:xfrm>
            <a:off x="905691" y="139337"/>
            <a:ext cx="10448109" cy="714103"/>
          </a:xfrm>
        </p:spPr>
        <p:txBody>
          <a:bodyPr>
            <a:normAutofit fontScale="90000"/>
          </a:bodyPr>
          <a:lstStyle/>
          <a:p>
            <a:pPr algn="ctr"/>
            <a:r>
              <a:rPr lang="en-US" dirty="0"/>
              <a:t>Feature Engineering</a:t>
            </a:r>
          </a:p>
        </p:txBody>
      </p:sp>
      <p:sp>
        <p:nvSpPr>
          <p:cNvPr id="3" name="Content Placeholder 2">
            <a:extLst>
              <a:ext uri="{FF2B5EF4-FFF2-40B4-BE49-F238E27FC236}">
                <a16:creationId xmlns:a16="http://schemas.microsoft.com/office/drawing/2014/main" id="{BF64E175-8D96-45B4-AE8E-3F64E2FA2C66}"/>
              </a:ext>
            </a:extLst>
          </p:cNvPr>
          <p:cNvSpPr>
            <a:spLocks noGrp="1"/>
          </p:cNvSpPr>
          <p:nvPr>
            <p:ph idx="1"/>
          </p:nvPr>
        </p:nvSpPr>
        <p:spPr>
          <a:xfrm>
            <a:off x="209005" y="853440"/>
            <a:ext cx="11765281" cy="5886994"/>
          </a:xfrm>
        </p:spPr>
        <p:txBody>
          <a:bodyPr>
            <a:normAutofit/>
          </a:bodyPr>
          <a:lstStyle/>
          <a:p>
            <a:r>
              <a:rPr lang="en-US" sz="1600" dirty="0"/>
              <a:t>Clustering - Once variable clusters have been found, variable (dimension) reduction is achieved by replacing the original variables with a representative variable from each cluster. An ideal representative has high correlation with its own cluster and has a low correlation with the other clusters.</a:t>
            </a:r>
          </a:p>
          <a:p>
            <a:r>
              <a:rPr lang="en-US" sz="1600" dirty="0"/>
              <a:t>A metric that captures this is the 1-R2 Ratio</a:t>
            </a:r>
          </a:p>
          <a:p>
            <a:r>
              <a:rPr lang="en-US" sz="1600" dirty="0"/>
              <a:t>Chose the variable with the lowest 1-R2 Ratio </a:t>
            </a:r>
          </a:p>
          <a:p>
            <a:r>
              <a:rPr lang="en-US" sz="1600" dirty="0"/>
              <a:t>We used” PROC TREE” produces this tree chart (called a dendrogram).  Typically, clusters are at the ends of long tree branches.</a:t>
            </a:r>
          </a:p>
          <a:p>
            <a:r>
              <a:rPr lang="en-US" sz="1600" dirty="0">
                <a:latin typeface="Times New Roman" panose="02020603050405020304" pitchFamily="18" charset="0"/>
                <a:cs typeface="Times New Roman" panose="02020603050405020304" pitchFamily="18" charset="0"/>
              </a:rPr>
              <a:t>Plot the log p-values against number of clusters, to show at which cluster count is log of p-value a min or a max.</a:t>
            </a:r>
          </a:p>
          <a:p>
            <a:pPr marL="0" indent="0">
              <a:buNone/>
            </a:pPr>
            <a:r>
              <a:rPr lang="en-US" sz="1600" dirty="0">
                <a:latin typeface="Times New Roman" panose="02020603050405020304" pitchFamily="18" charset="0"/>
                <a:cs typeface="Times New Roman" panose="02020603050405020304" pitchFamily="18" charset="0"/>
              </a:rPr>
              <a:t>                        </a:t>
            </a:r>
          </a:p>
        </p:txBody>
      </p:sp>
      <p:graphicFrame>
        <p:nvGraphicFramePr>
          <p:cNvPr id="4" name="Table 3">
            <a:extLst>
              <a:ext uri="{FF2B5EF4-FFF2-40B4-BE49-F238E27FC236}">
                <a16:creationId xmlns:a16="http://schemas.microsoft.com/office/drawing/2014/main" id="{2BF80B71-7908-482F-8299-0295CED983BE}"/>
              </a:ext>
            </a:extLst>
          </p:cNvPr>
          <p:cNvGraphicFramePr>
            <a:graphicFrameLocks noGrp="1"/>
          </p:cNvGraphicFramePr>
          <p:nvPr>
            <p:extLst/>
          </p:nvPr>
        </p:nvGraphicFramePr>
        <p:xfrm>
          <a:off x="487680" y="2882536"/>
          <a:ext cx="11373396" cy="3866102"/>
        </p:xfrm>
        <a:graphic>
          <a:graphicData uri="http://schemas.openxmlformats.org/drawingml/2006/table">
            <a:tbl>
              <a:tblPr firstRow="1" bandRow="1">
                <a:tableStyleId>{5C22544A-7EE6-4342-B048-85BDC9FD1C3A}</a:tableStyleId>
              </a:tblPr>
              <a:tblGrid>
                <a:gridCol w="1280160">
                  <a:extLst>
                    <a:ext uri="{9D8B030D-6E8A-4147-A177-3AD203B41FA5}">
                      <a16:colId xmlns:a16="http://schemas.microsoft.com/office/drawing/2014/main" val="2327309711"/>
                    </a:ext>
                  </a:extLst>
                </a:gridCol>
                <a:gridCol w="3169920">
                  <a:extLst>
                    <a:ext uri="{9D8B030D-6E8A-4147-A177-3AD203B41FA5}">
                      <a16:colId xmlns:a16="http://schemas.microsoft.com/office/drawing/2014/main" val="1937810897"/>
                    </a:ext>
                  </a:extLst>
                </a:gridCol>
                <a:gridCol w="3701143">
                  <a:extLst>
                    <a:ext uri="{9D8B030D-6E8A-4147-A177-3AD203B41FA5}">
                      <a16:colId xmlns:a16="http://schemas.microsoft.com/office/drawing/2014/main" val="3931679572"/>
                    </a:ext>
                  </a:extLst>
                </a:gridCol>
                <a:gridCol w="3222173">
                  <a:extLst>
                    <a:ext uri="{9D8B030D-6E8A-4147-A177-3AD203B41FA5}">
                      <a16:colId xmlns:a16="http://schemas.microsoft.com/office/drawing/2014/main" val="3941188037"/>
                    </a:ext>
                  </a:extLst>
                </a:gridCol>
              </a:tblGrid>
              <a:tr h="361658">
                <a:tc gridSpan="4">
                  <a:txBody>
                    <a:bodyPr/>
                    <a:lstStyle/>
                    <a:p>
                      <a:pPr algn="ctr"/>
                      <a:r>
                        <a:rPr lang="en-US" dirty="0"/>
                        <a:t>Plot and </a:t>
                      </a:r>
                      <a:r>
                        <a:rPr lang="en-US" dirty="0" err="1"/>
                        <a:t>Dendogram</a:t>
                      </a:r>
                      <a:r>
                        <a:rPr lang="en-US" dirty="0"/>
                        <a:t> of all the categorical variables</a:t>
                      </a: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978555872"/>
                  </a:ext>
                </a:extLst>
              </a:tr>
              <a:tr h="361658">
                <a:tc>
                  <a:txBody>
                    <a:bodyPr/>
                    <a:lstStyle/>
                    <a:p>
                      <a:pPr algn="ctr"/>
                      <a:r>
                        <a:rPr lang="en-US" b="1" dirty="0"/>
                        <a:t>List</a:t>
                      </a:r>
                    </a:p>
                  </a:txBody>
                  <a:tcPr/>
                </a:tc>
                <a:tc>
                  <a:txBody>
                    <a:bodyPr/>
                    <a:lstStyle/>
                    <a:p>
                      <a:pPr algn="ctr"/>
                      <a:r>
                        <a:rPr lang="en-US" b="1" dirty="0"/>
                        <a:t>Variables</a:t>
                      </a:r>
                    </a:p>
                  </a:txBody>
                  <a:tcPr/>
                </a:tc>
                <a:tc>
                  <a:txBody>
                    <a:bodyPr/>
                    <a:lstStyle/>
                    <a:p>
                      <a:pPr algn="ctr"/>
                      <a:r>
                        <a:rPr lang="en-US" b="1" dirty="0"/>
                        <a:t>P-values log</a:t>
                      </a:r>
                    </a:p>
                  </a:txBody>
                  <a:tcPr/>
                </a:tc>
                <a:tc>
                  <a:txBody>
                    <a:bodyPr/>
                    <a:lstStyle/>
                    <a:p>
                      <a:pPr algn="ctr"/>
                      <a:r>
                        <a:rPr lang="en-US" sz="1800" b="1" dirty="0"/>
                        <a:t>dendrogram</a:t>
                      </a:r>
                      <a:endParaRPr lang="en-US" b="1" dirty="0"/>
                    </a:p>
                  </a:txBody>
                  <a:tcPr/>
                </a:tc>
                <a:extLst>
                  <a:ext uri="{0D108BD9-81ED-4DB2-BD59-A6C34878D82A}">
                    <a16:rowId xmlns:a16="http://schemas.microsoft.com/office/drawing/2014/main" val="4241984895"/>
                  </a:ext>
                </a:extLst>
              </a:tr>
              <a:tr h="1567291">
                <a:tc>
                  <a:txBody>
                    <a:bodyPr/>
                    <a:lstStyle/>
                    <a:p>
                      <a:pPr algn="ctr"/>
                      <a:r>
                        <a:rPr lang="en-US" dirty="0"/>
                        <a:t>1</a:t>
                      </a:r>
                    </a:p>
                  </a:txBody>
                  <a:tcPr/>
                </a:tc>
                <a:tc>
                  <a:txBody>
                    <a:bodyPr/>
                    <a:lstStyle/>
                    <a:p>
                      <a:pPr algn="ctr"/>
                      <a:r>
                        <a:rPr lang="en-IN" sz="1800" kern="1200" dirty="0">
                          <a:solidFill>
                            <a:schemeClr val="dk1"/>
                          </a:solidFill>
                          <a:effectLst/>
                          <a:latin typeface="+mn-lt"/>
                          <a:ea typeface="+mn-ea"/>
                          <a:cs typeface="+mn-cs"/>
                        </a:rPr>
                        <a:t>educationfield_1</a:t>
                      </a: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829060728"/>
                  </a:ext>
                </a:extLst>
              </a:tr>
              <a:tr h="1567291">
                <a:tc>
                  <a:txBody>
                    <a:bodyPr/>
                    <a:lstStyle/>
                    <a:p>
                      <a:pPr algn="ctr"/>
                      <a:r>
                        <a:rPr lang="en-US" dirty="0"/>
                        <a:t>2</a:t>
                      </a:r>
                    </a:p>
                  </a:txBody>
                  <a:tcPr/>
                </a:tc>
                <a:tc>
                  <a:txBody>
                    <a:bodyPr/>
                    <a:lstStyle/>
                    <a:p>
                      <a:pPr algn="ctr"/>
                      <a:r>
                        <a:rPr lang="en-IN" sz="1800" kern="1200" dirty="0" err="1">
                          <a:solidFill>
                            <a:schemeClr val="dk1"/>
                          </a:solidFill>
                          <a:effectLst/>
                          <a:latin typeface="+mn-lt"/>
                          <a:ea typeface="+mn-ea"/>
                          <a:cs typeface="+mn-cs"/>
                        </a:rPr>
                        <a:t>birth_state_cat</a:t>
                      </a: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963230294"/>
                  </a:ext>
                </a:extLst>
              </a:tr>
            </a:tbl>
          </a:graphicData>
        </a:graphic>
      </p:graphicFrame>
      <p:pic>
        <p:nvPicPr>
          <p:cNvPr id="5" name="image40.png" title="ภาพ">
            <a:extLst>
              <a:ext uri="{FF2B5EF4-FFF2-40B4-BE49-F238E27FC236}">
                <a16:creationId xmlns:a16="http://schemas.microsoft.com/office/drawing/2014/main" id="{00000000-0008-0000-0800-00000B000000}"/>
              </a:ext>
            </a:extLst>
          </p:cNvPr>
          <p:cNvPicPr/>
          <p:nvPr/>
        </p:nvPicPr>
        <p:blipFill>
          <a:blip r:embed="rId2" cstate="print"/>
          <a:stretch>
            <a:fillRect/>
          </a:stretch>
        </p:blipFill>
        <p:spPr>
          <a:xfrm>
            <a:off x="5451566" y="3709851"/>
            <a:ext cx="2873827" cy="1393372"/>
          </a:xfrm>
          <a:prstGeom prst="rect">
            <a:avLst/>
          </a:prstGeom>
          <a:noFill/>
        </p:spPr>
      </p:pic>
      <p:pic>
        <p:nvPicPr>
          <p:cNvPr id="7" name="Picture 6">
            <a:extLst>
              <a:ext uri="{FF2B5EF4-FFF2-40B4-BE49-F238E27FC236}">
                <a16:creationId xmlns:a16="http://schemas.microsoft.com/office/drawing/2014/main" id="{02423C07-E50D-406F-802A-4DA9713BD4BC}"/>
              </a:ext>
            </a:extLst>
          </p:cNvPr>
          <p:cNvPicPr>
            <a:picLocks noChangeAspect="1"/>
          </p:cNvPicPr>
          <p:nvPr/>
        </p:nvPicPr>
        <p:blipFill>
          <a:blip r:embed="rId3"/>
          <a:stretch>
            <a:fillRect/>
          </a:stretch>
        </p:blipFill>
        <p:spPr>
          <a:xfrm>
            <a:off x="8972244" y="5326485"/>
            <a:ext cx="2644991" cy="1283321"/>
          </a:xfrm>
          <a:prstGeom prst="rect">
            <a:avLst/>
          </a:prstGeom>
        </p:spPr>
      </p:pic>
      <p:pic>
        <p:nvPicPr>
          <p:cNvPr id="8" name="image42.png">
            <a:extLst>
              <a:ext uri="{FF2B5EF4-FFF2-40B4-BE49-F238E27FC236}">
                <a16:creationId xmlns:a16="http://schemas.microsoft.com/office/drawing/2014/main" id="{00000000-0008-0000-0800-00000E000000}"/>
              </a:ext>
            </a:extLst>
          </p:cNvPr>
          <p:cNvPicPr/>
          <p:nvPr/>
        </p:nvPicPr>
        <p:blipFill>
          <a:blip r:embed="rId4" cstate="print"/>
          <a:stretch>
            <a:fillRect/>
          </a:stretch>
        </p:blipFill>
        <p:spPr>
          <a:xfrm>
            <a:off x="8900159" y="3709851"/>
            <a:ext cx="2717075" cy="1306286"/>
          </a:xfrm>
          <a:prstGeom prst="rect">
            <a:avLst/>
          </a:prstGeom>
          <a:noFill/>
        </p:spPr>
      </p:pic>
      <p:pic>
        <p:nvPicPr>
          <p:cNvPr id="9" name="image31.png" title="ภาพ">
            <a:extLst>
              <a:ext uri="{FF2B5EF4-FFF2-40B4-BE49-F238E27FC236}">
                <a16:creationId xmlns:a16="http://schemas.microsoft.com/office/drawing/2014/main" id="{00000000-0008-0000-0800-000003000000}"/>
              </a:ext>
            </a:extLst>
          </p:cNvPr>
          <p:cNvPicPr/>
          <p:nvPr/>
        </p:nvPicPr>
        <p:blipFill>
          <a:blip r:embed="rId5" cstate="print"/>
          <a:stretch>
            <a:fillRect/>
          </a:stretch>
        </p:blipFill>
        <p:spPr>
          <a:xfrm>
            <a:off x="5294812" y="5326484"/>
            <a:ext cx="3117668" cy="1344281"/>
          </a:xfrm>
          <a:prstGeom prst="rect">
            <a:avLst/>
          </a:prstGeom>
          <a:noFill/>
        </p:spPr>
      </p:pic>
    </p:spTree>
    <p:extLst>
      <p:ext uri="{BB962C8B-B14F-4D97-AF65-F5344CB8AC3E}">
        <p14:creationId xmlns:p14="http://schemas.microsoft.com/office/powerpoint/2010/main" val="141936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D06DC-7776-4E3D-B3AC-8DFA10326B4A}"/>
              </a:ext>
            </a:extLst>
          </p:cNvPr>
          <p:cNvSpPr>
            <a:spLocks noGrp="1"/>
          </p:cNvSpPr>
          <p:nvPr>
            <p:ph type="title"/>
          </p:nvPr>
        </p:nvSpPr>
        <p:spPr>
          <a:xfrm>
            <a:off x="705394" y="148046"/>
            <a:ext cx="10648406" cy="714104"/>
          </a:xfrm>
        </p:spPr>
        <p:txBody>
          <a:bodyPr>
            <a:normAutofit fontScale="90000"/>
          </a:bodyPr>
          <a:lstStyle/>
          <a:p>
            <a:pPr algn="ctr"/>
            <a:r>
              <a:rPr lang="en-US" dirty="0"/>
              <a:t>Feature Engineering</a:t>
            </a:r>
          </a:p>
        </p:txBody>
      </p:sp>
      <p:graphicFrame>
        <p:nvGraphicFramePr>
          <p:cNvPr id="4" name="Content Placeholder 3">
            <a:extLst>
              <a:ext uri="{FF2B5EF4-FFF2-40B4-BE49-F238E27FC236}">
                <a16:creationId xmlns:a16="http://schemas.microsoft.com/office/drawing/2014/main" id="{772FBC8C-D78D-49B2-A906-BE2ECE680DAF}"/>
              </a:ext>
            </a:extLst>
          </p:cNvPr>
          <p:cNvGraphicFramePr>
            <a:graphicFrameLocks noGrp="1"/>
          </p:cNvGraphicFramePr>
          <p:nvPr>
            <p:ph idx="1"/>
            <p:extLst/>
          </p:nvPr>
        </p:nvGraphicFramePr>
        <p:xfrm>
          <a:off x="382588" y="862013"/>
          <a:ext cx="11409364" cy="5861003"/>
        </p:xfrm>
        <a:graphic>
          <a:graphicData uri="http://schemas.openxmlformats.org/drawingml/2006/table">
            <a:tbl>
              <a:tblPr firstRow="1" bandRow="1">
                <a:tableStyleId>{5C22544A-7EE6-4342-B048-85BDC9FD1C3A}</a:tableStyleId>
              </a:tblPr>
              <a:tblGrid>
                <a:gridCol w="1341709">
                  <a:extLst>
                    <a:ext uri="{9D8B030D-6E8A-4147-A177-3AD203B41FA5}">
                      <a16:colId xmlns:a16="http://schemas.microsoft.com/office/drawing/2014/main" val="1245884409"/>
                    </a:ext>
                  </a:extLst>
                </a:gridCol>
                <a:gridCol w="2534194">
                  <a:extLst>
                    <a:ext uri="{9D8B030D-6E8A-4147-A177-3AD203B41FA5}">
                      <a16:colId xmlns:a16="http://schemas.microsoft.com/office/drawing/2014/main" val="1919641533"/>
                    </a:ext>
                  </a:extLst>
                </a:gridCol>
                <a:gridCol w="4127863">
                  <a:extLst>
                    <a:ext uri="{9D8B030D-6E8A-4147-A177-3AD203B41FA5}">
                      <a16:colId xmlns:a16="http://schemas.microsoft.com/office/drawing/2014/main" val="591746435"/>
                    </a:ext>
                  </a:extLst>
                </a:gridCol>
                <a:gridCol w="3405598">
                  <a:extLst>
                    <a:ext uri="{9D8B030D-6E8A-4147-A177-3AD203B41FA5}">
                      <a16:colId xmlns:a16="http://schemas.microsoft.com/office/drawing/2014/main" val="3755355022"/>
                    </a:ext>
                  </a:extLst>
                </a:gridCol>
              </a:tblGrid>
              <a:tr h="513983">
                <a:tc>
                  <a:txBody>
                    <a:bodyPr/>
                    <a:lstStyle/>
                    <a:p>
                      <a:pPr algn="ctr"/>
                      <a:r>
                        <a:rPr lang="en-US" b="1" dirty="0"/>
                        <a:t>List</a:t>
                      </a:r>
                    </a:p>
                  </a:txBody>
                  <a:tcPr/>
                </a:tc>
                <a:tc>
                  <a:txBody>
                    <a:bodyPr/>
                    <a:lstStyle/>
                    <a:p>
                      <a:pPr algn="ctr"/>
                      <a:r>
                        <a:rPr lang="en-US" b="1" dirty="0"/>
                        <a:t>Variables</a:t>
                      </a:r>
                    </a:p>
                  </a:txBody>
                  <a:tcPr/>
                </a:tc>
                <a:tc>
                  <a:txBody>
                    <a:bodyPr/>
                    <a:lstStyle/>
                    <a:p>
                      <a:pPr algn="ctr"/>
                      <a:r>
                        <a:rPr lang="en-US" b="1" dirty="0"/>
                        <a:t>P-values log</a:t>
                      </a:r>
                    </a:p>
                  </a:txBody>
                  <a:tcPr/>
                </a:tc>
                <a:tc>
                  <a:txBody>
                    <a:bodyPr/>
                    <a:lstStyle/>
                    <a:p>
                      <a:pPr algn="ctr"/>
                      <a:r>
                        <a:rPr lang="en-US" sz="1800" b="1" dirty="0"/>
                        <a:t>dendrogram</a:t>
                      </a:r>
                      <a:endParaRPr lang="en-US" b="1" dirty="0"/>
                    </a:p>
                  </a:txBody>
                  <a:tcPr/>
                </a:tc>
                <a:extLst>
                  <a:ext uri="{0D108BD9-81ED-4DB2-BD59-A6C34878D82A}">
                    <a16:rowId xmlns:a16="http://schemas.microsoft.com/office/drawing/2014/main" val="3961471911"/>
                  </a:ext>
                </a:extLst>
              </a:tr>
              <a:tr h="1782340">
                <a:tc>
                  <a:txBody>
                    <a:bodyPr/>
                    <a:lstStyle/>
                    <a:p>
                      <a:pPr algn="ctr"/>
                      <a:r>
                        <a:rPr lang="en-US" dirty="0"/>
                        <a:t>3</a:t>
                      </a:r>
                    </a:p>
                  </a:txBody>
                  <a:tcPr/>
                </a:tc>
                <a:tc>
                  <a:txBody>
                    <a:bodyPr/>
                    <a:lstStyle/>
                    <a:p>
                      <a:pPr marL="0" marR="0" algn="ctr">
                        <a:lnSpc>
                          <a:spcPct val="107000"/>
                        </a:lnSpc>
                        <a:spcBef>
                          <a:spcPts val="0"/>
                        </a:spcBef>
                        <a:spcAft>
                          <a:spcPts val="0"/>
                        </a:spcAft>
                      </a:pPr>
                      <a:r>
                        <a:rPr lang="en-IN" sz="1800" dirty="0" err="1">
                          <a:effectLst/>
                          <a:latin typeface="Calibri" panose="020F0502020204030204" pitchFamily="34" charset="0"/>
                          <a:ea typeface="Times New Roman" panose="02020603050405020304" pitchFamily="18" charset="0"/>
                          <a:cs typeface="Calibri" panose="020F0502020204030204" pitchFamily="34" charset="0"/>
                        </a:rPr>
                        <a:t>relationshipsatisfaction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endParaRPr lang="en-IN"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2038549304"/>
                  </a:ext>
                </a:extLst>
              </a:tr>
              <a:tr h="1782340">
                <a:tc>
                  <a:txBody>
                    <a:bodyPr/>
                    <a:lstStyle/>
                    <a:p>
                      <a:pPr algn="ctr"/>
                      <a:r>
                        <a:rPr lang="en-US" dirty="0"/>
                        <a:t>4</a:t>
                      </a:r>
                    </a:p>
                  </a:txBody>
                  <a:tcPr/>
                </a:tc>
                <a:tc>
                  <a:txBody>
                    <a:bodyPr/>
                    <a:lstStyle/>
                    <a:p>
                      <a:pPr algn="ctr"/>
                      <a:r>
                        <a:rPr lang="en-IN" sz="1800" kern="1200" dirty="0">
                          <a:solidFill>
                            <a:schemeClr val="dk1"/>
                          </a:solidFill>
                          <a:effectLst/>
                          <a:latin typeface="+mn-lt"/>
                          <a:ea typeface="+mn-ea"/>
                          <a:cs typeface="+mn-cs"/>
                        </a:rPr>
                        <a:t>education</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63240683"/>
                  </a:ext>
                </a:extLst>
              </a:tr>
              <a:tr h="1782340">
                <a:tc>
                  <a:txBody>
                    <a:bodyPr/>
                    <a:lstStyle/>
                    <a:p>
                      <a:pPr algn="ctr"/>
                      <a:r>
                        <a:rPr lang="en-US" dirty="0"/>
                        <a:t>5</a:t>
                      </a:r>
                    </a:p>
                  </a:txBody>
                  <a:tcPr/>
                </a:tc>
                <a:tc>
                  <a:txBody>
                    <a:bodyPr/>
                    <a:lstStyle/>
                    <a:p>
                      <a:pPr algn="ctr"/>
                      <a:r>
                        <a:rPr lang="en-IN" sz="1800" kern="1200" dirty="0" err="1">
                          <a:solidFill>
                            <a:schemeClr val="dk1"/>
                          </a:solidFill>
                          <a:effectLst/>
                          <a:latin typeface="+mn-lt"/>
                          <a:ea typeface="+mn-ea"/>
                          <a:cs typeface="+mn-cs"/>
                        </a:rPr>
                        <a:t>joblevel</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03834892"/>
                  </a:ext>
                </a:extLst>
              </a:tr>
            </a:tbl>
          </a:graphicData>
        </a:graphic>
      </p:graphicFrame>
      <p:pic>
        <p:nvPicPr>
          <p:cNvPr id="5" name="image78.png">
            <a:extLst>
              <a:ext uri="{FF2B5EF4-FFF2-40B4-BE49-F238E27FC236}">
                <a16:creationId xmlns:a16="http://schemas.microsoft.com/office/drawing/2014/main" id="{00000000-0008-0000-0800-000034000000}"/>
              </a:ext>
            </a:extLst>
          </p:cNvPr>
          <p:cNvPicPr/>
          <p:nvPr/>
        </p:nvPicPr>
        <p:blipFill>
          <a:blip r:embed="rId2" cstate="print"/>
          <a:stretch>
            <a:fillRect/>
          </a:stretch>
        </p:blipFill>
        <p:spPr>
          <a:xfrm>
            <a:off x="4920344" y="1454330"/>
            <a:ext cx="2769325" cy="1628503"/>
          </a:xfrm>
          <a:prstGeom prst="rect">
            <a:avLst/>
          </a:prstGeom>
          <a:noFill/>
        </p:spPr>
      </p:pic>
      <p:pic>
        <p:nvPicPr>
          <p:cNvPr id="6" name="image79.png">
            <a:extLst>
              <a:ext uri="{FF2B5EF4-FFF2-40B4-BE49-F238E27FC236}">
                <a16:creationId xmlns:a16="http://schemas.microsoft.com/office/drawing/2014/main" id="{00000000-0008-0000-0800-000035000000}"/>
              </a:ext>
            </a:extLst>
          </p:cNvPr>
          <p:cNvPicPr/>
          <p:nvPr/>
        </p:nvPicPr>
        <p:blipFill>
          <a:blip r:embed="rId3" cstate="print"/>
          <a:stretch>
            <a:fillRect/>
          </a:stretch>
        </p:blipFill>
        <p:spPr>
          <a:xfrm>
            <a:off x="8786950" y="1510391"/>
            <a:ext cx="2734490" cy="1516380"/>
          </a:xfrm>
          <a:prstGeom prst="rect">
            <a:avLst/>
          </a:prstGeom>
          <a:noFill/>
        </p:spPr>
      </p:pic>
      <p:pic>
        <p:nvPicPr>
          <p:cNvPr id="7" name="image47.png">
            <a:extLst>
              <a:ext uri="{FF2B5EF4-FFF2-40B4-BE49-F238E27FC236}">
                <a16:creationId xmlns:a16="http://schemas.microsoft.com/office/drawing/2014/main" id="{00000000-0008-0000-0800-000014000000}"/>
              </a:ext>
            </a:extLst>
          </p:cNvPr>
          <p:cNvPicPr/>
          <p:nvPr/>
        </p:nvPicPr>
        <p:blipFill>
          <a:blip r:embed="rId4" cstate="print"/>
          <a:stretch>
            <a:fillRect/>
          </a:stretch>
        </p:blipFill>
        <p:spPr>
          <a:xfrm>
            <a:off x="4789714" y="3230880"/>
            <a:ext cx="2987040" cy="1619794"/>
          </a:xfrm>
          <a:prstGeom prst="rect">
            <a:avLst/>
          </a:prstGeom>
          <a:noFill/>
        </p:spPr>
      </p:pic>
      <p:pic>
        <p:nvPicPr>
          <p:cNvPr id="8" name="image42.png">
            <a:extLst>
              <a:ext uri="{FF2B5EF4-FFF2-40B4-BE49-F238E27FC236}">
                <a16:creationId xmlns:a16="http://schemas.microsoft.com/office/drawing/2014/main" id="{00000000-0008-0000-0800-000013000000}"/>
              </a:ext>
            </a:extLst>
          </p:cNvPr>
          <p:cNvPicPr/>
          <p:nvPr/>
        </p:nvPicPr>
        <p:blipFill>
          <a:blip r:embed="rId5" cstate="print"/>
          <a:stretch>
            <a:fillRect/>
          </a:stretch>
        </p:blipFill>
        <p:spPr>
          <a:xfrm>
            <a:off x="8793480" y="3248296"/>
            <a:ext cx="2727960" cy="1602378"/>
          </a:xfrm>
          <a:prstGeom prst="rect">
            <a:avLst/>
          </a:prstGeom>
          <a:noFill/>
        </p:spPr>
      </p:pic>
      <p:pic>
        <p:nvPicPr>
          <p:cNvPr id="9" name="image48.png">
            <a:extLst>
              <a:ext uri="{FF2B5EF4-FFF2-40B4-BE49-F238E27FC236}">
                <a16:creationId xmlns:a16="http://schemas.microsoft.com/office/drawing/2014/main" id="{00000000-0008-0000-0800-000015000000}"/>
              </a:ext>
            </a:extLst>
          </p:cNvPr>
          <p:cNvPicPr/>
          <p:nvPr/>
        </p:nvPicPr>
        <p:blipFill>
          <a:blip r:embed="rId6" cstate="print"/>
          <a:stretch>
            <a:fillRect/>
          </a:stretch>
        </p:blipFill>
        <p:spPr>
          <a:xfrm>
            <a:off x="4632960" y="4998720"/>
            <a:ext cx="3439885" cy="1584959"/>
          </a:xfrm>
          <a:prstGeom prst="rect">
            <a:avLst/>
          </a:prstGeom>
          <a:noFill/>
        </p:spPr>
      </p:pic>
      <p:pic>
        <p:nvPicPr>
          <p:cNvPr id="10" name="image52.png">
            <a:extLst>
              <a:ext uri="{FF2B5EF4-FFF2-40B4-BE49-F238E27FC236}">
                <a16:creationId xmlns:a16="http://schemas.microsoft.com/office/drawing/2014/main" id="{00000000-0008-0000-0800-000018000000}"/>
              </a:ext>
            </a:extLst>
          </p:cNvPr>
          <p:cNvPicPr/>
          <p:nvPr/>
        </p:nvPicPr>
        <p:blipFill>
          <a:blip r:embed="rId7" cstate="print"/>
          <a:stretch>
            <a:fillRect/>
          </a:stretch>
        </p:blipFill>
        <p:spPr>
          <a:xfrm>
            <a:off x="8786950" y="5072199"/>
            <a:ext cx="2734489" cy="1511480"/>
          </a:xfrm>
          <a:prstGeom prst="rect">
            <a:avLst/>
          </a:prstGeom>
          <a:noFill/>
        </p:spPr>
      </p:pic>
    </p:spTree>
    <p:extLst>
      <p:ext uri="{BB962C8B-B14F-4D97-AF65-F5344CB8AC3E}">
        <p14:creationId xmlns:p14="http://schemas.microsoft.com/office/powerpoint/2010/main" val="60803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CC41C-C985-4630-9E3D-3EDEF80EBBC2}"/>
              </a:ext>
            </a:extLst>
          </p:cNvPr>
          <p:cNvSpPr>
            <a:spLocks noGrp="1"/>
          </p:cNvSpPr>
          <p:nvPr>
            <p:ph type="title"/>
          </p:nvPr>
        </p:nvSpPr>
        <p:spPr>
          <a:xfrm>
            <a:off x="557349" y="174172"/>
            <a:ext cx="10796451" cy="444138"/>
          </a:xfrm>
        </p:spPr>
        <p:txBody>
          <a:bodyPr>
            <a:noAutofit/>
          </a:bodyPr>
          <a:lstStyle/>
          <a:p>
            <a:pPr algn="ctr"/>
            <a:r>
              <a:rPr lang="en-US" sz="3600" dirty="0"/>
              <a:t>Feature Engineering</a:t>
            </a:r>
          </a:p>
        </p:txBody>
      </p:sp>
      <p:sp>
        <p:nvSpPr>
          <p:cNvPr id="3" name="Content Placeholder 2">
            <a:extLst>
              <a:ext uri="{FF2B5EF4-FFF2-40B4-BE49-F238E27FC236}">
                <a16:creationId xmlns:a16="http://schemas.microsoft.com/office/drawing/2014/main" id="{560E5F12-6FB4-4C6C-8A08-51D3304344F2}"/>
              </a:ext>
            </a:extLst>
          </p:cNvPr>
          <p:cNvSpPr>
            <a:spLocks noGrp="1"/>
          </p:cNvSpPr>
          <p:nvPr>
            <p:ph idx="1"/>
          </p:nvPr>
        </p:nvSpPr>
        <p:spPr>
          <a:xfrm>
            <a:off x="339634" y="705394"/>
            <a:ext cx="11512732" cy="6008915"/>
          </a:xfrm>
          <a:ln>
            <a:solidFill>
              <a:schemeClr val="bg1"/>
            </a:solidFill>
          </a:ln>
        </p:spPr>
        <p:txBody>
          <a:bodyPr>
            <a:normAutofit/>
          </a:bodyPr>
          <a:lstStyle/>
          <a:p>
            <a:pPr marL="0" indent="0">
              <a:buNone/>
            </a:pPr>
            <a:r>
              <a:rPr lang="en-US" sz="1400" dirty="0"/>
              <a:t>The 5 categorical variables number of clusters before and after, levels of clustering, frequency of 5 new dummy variables, New clusters with target variables –</a:t>
            </a:r>
          </a:p>
          <a:p>
            <a:pPr marL="0" indent="0">
              <a:buNone/>
            </a:pPr>
            <a:endParaRPr lang="en-IN" sz="1400" dirty="0">
              <a:solidFill>
                <a:schemeClr val="dk1"/>
              </a:solidFill>
            </a:endParaRPr>
          </a:p>
          <a:p>
            <a:pPr marL="342900" indent="-342900">
              <a:buAutoNum type="arabicParenR"/>
            </a:pPr>
            <a:endParaRPr lang="en-IN" sz="1800" dirty="0">
              <a:solidFill>
                <a:schemeClr val="dk1"/>
              </a:solidFill>
            </a:endParaRPr>
          </a:p>
          <a:p>
            <a:pPr marL="342900" indent="-342900">
              <a:buAutoNum type="arabicParenR"/>
            </a:pPr>
            <a:endParaRPr lang="en-IN" sz="1800" dirty="0">
              <a:solidFill>
                <a:schemeClr val="dk1"/>
              </a:solidFill>
            </a:endParaRPr>
          </a:p>
          <a:p>
            <a:pPr marL="342900" indent="-342900">
              <a:buAutoNum type="arabicParenR"/>
            </a:pPr>
            <a:endParaRPr lang="en-IN" sz="1800" dirty="0">
              <a:solidFill>
                <a:schemeClr val="dk1"/>
              </a:solidFill>
            </a:endParaRPr>
          </a:p>
          <a:p>
            <a:pPr marL="342900" indent="-342900">
              <a:buAutoNum type="arabicParenR"/>
            </a:pPr>
            <a:endParaRPr lang="en-IN" sz="1800" dirty="0">
              <a:solidFill>
                <a:schemeClr val="dk1"/>
              </a:solidFill>
            </a:endParaRPr>
          </a:p>
          <a:p>
            <a:pPr marL="342900" indent="-342900">
              <a:buAutoNum type="arabicParenR"/>
            </a:pPr>
            <a:endParaRPr lang="en-IN" sz="1800" dirty="0">
              <a:solidFill>
                <a:schemeClr val="dk1"/>
              </a:solidFill>
            </a:endParaRPr>
          </a:p>
          <a:p>
            <a:pPr marL="342900" indent="-342900">
              <a:buAutoNum type="arabicParenR"/>
            </a:pPr>
            <a:endParaRPr lang="en-IN" sz="1800" dirty="0">
              <a:solidFill>
                <a:schemeClr val="dk1"/>
              </a:solidFill>
            </a:endParaRPr>
          </a:p>
          <a:p>
            <a:pPr marL="0" indent="0">
              <a:buNone/>
            </a:pPr>
            <a:endParaRPr lang="en-IN" sz="1800" dirty="0">
              <a:solidFill>
                <a:schemeClr val="dk1"/>
              </a:solidFill>
            </a:endParaRPr>
          </a:p>
          <a:p>
            <a:pPr marL="0" indent="0">
              <a:buNone/>
            </a:pPr>
            <a:endParaRPr lang="en-US" sz="1800" dirty="0"/>
          </a:p>
          <a:p>
            <a:pPr marL="0" indent="0">
              <a:buNone/>
            </a:pPr>
            <a:endParaRPr lang="en-US" sz="1800" dirty="0"/>
          </a:p>
        </p:txBody>
      </p:sp>
      <p:graphicFrame>
        <p:nvGraphicFramePr>
          <p:cNvPr id="5" name="Table 4">
            <a:extLst>
              <a:ext uri="{FF2B5EF4-FFF2-40B4-BE49-F238E27FC236}">
                <a16:creationId xmlns:a16="http://schemas.microsoft.com/office/drawing/2014/main" id="{12B598E4-0424-45B8-9AF9-54B64AEA9F1F}"/>
              </a:ext>
            </a:extLst>
          </p:cNvPr>
          <p:cNvGraphicFramePr>
            <a:graphicFrameLocks noGrp="1"/>
          </p:cNvGraphicFramePr>
          <p:nvPr>
            <p:extLst/>
          </p:nvPr>
        </p:nvGraphicFramePr>
        <p:xfrm>
          <a:off x="478971" y="1001488"/>
          <a:ext cx="11155680" cy="5660568"/>
        </p:xfrm>
        <a:graphic>
          <a:graphicData uri="http://schemas.openxmlformats.org/drawingml/2006/table">
            <a:tbl>
              <a:tblPr firstRow="1" bandRow="1">
                <a:tableStyleId>{5C22544A-7EE6-4342-B048-85BDC9FD1C3A}</a:tableStyleId>
              </a:tblPr>
              <a:tblGrid>
                <a:gridCol w="3718560">
                  <a:extLst>
                    <a:ext uri="{9D8B030D-6E8A-4147-A177-3AD203B41FA5}">
                      <a16:colId xmlns:a16="http://schemas.microsoft.com/office/drawing/2014/main" val="2207319940"/>
                    </a:ext>
                  </a:extLst>
                </a:gridCol>
                <a:gridCol w="3718560">
                  <a:extLst>
                    <a:ext uri="{9D8B030D-6E8A-4147-A177-3AD203B41FA5}">
                      <a16:colId xmlns:a16="http://schemas.microsoft.com/office/drawing/2014/main" val="3416092834"/>
                    </a:ext>
                  </a:extLst>
                </a:gridCol>
                <a:gridCol w="3718560">
                  <a:extLst>
                    <a:ext uri="{9D8B030D-6E8A-4147-A177-3AD203B41FA5}">
                      <a16:colId xmlns:a16="http://schemas.microsoft.com/office/drawing/2014/main" val="1172585482"/>
                    </a:ext>
                  </a:extLst>
                </a:gridCol>
              </a:tblGrid>
              <a:tr h="379303">
                <a:tc gridSpan="3">
                  <a:txBody>
                    <a:bodyPr/>
                    <a:lstStyle/>
                    <a:p>
                      <a:pPr algn="ctr"/>
                      <a:r>
                        <a:rPr lang="en-US" dirty="0"/>
                        <a:t>Levels before and after collapsing levels</a:t>
                      </a:r>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216473760"/>
                  </a:ext>
                </a:extLst>
              </a:tr>
              <a:tr h="379303">
                <a:tc>
                  <a:txBody>
                    <a:bodyPr/>
                    <a:lstStyle/>
                    <a:p>
                      <a:pPr algn="ctr"/>
                      <a:r>
                        <a:rPr lang="en-US" dirty="0"/>
                        <a:t>Variables</a:t>
                      </a:r>
                    </a:p>
                  </a:txBody>
                  <a:tcPr/>
                </a:tc>
                <a:tc>
                  <a:txBody>
                    <a:bodyPr/>
                    <a:lstStyle/>
                    <a:p>
                      <a:pPr algn="ctr"/>
                      <a:r>
                        <a:rPr lang="en-US" dirty="0"/>
                        <a:t>Before</a:t>
                      </a:r>
                    </a:p>
                  </a:txBody>
                  <a:tcPr/>
                </a:tc>
                <a:tc>
                  <a:txBody>
                    <a:bodyPr/>
                    <a:lstStyle/>
                    <a:p>
                      <a:pPr algn="ctr"/>
                      <a:r>
                        <a:rPr lang="en-US" dirty="0"/>
                        <a:t>After</a:t>
                      </a:r>
                    </a:p>
                  </a:txBody>
                  <a:tcPr/>
                </a:tc>
                <a:extLst>
                  <a:ext uri="{0D108BD9-81ED-4DB2-BD59-A6C34878D82A}">
                    <a16:rowId xmlns:a16="http://schemas.microsoft.com/office/drawing/2014/main" val="2944675755"/>
                  </a:ext>
                </a:extLst>
              </a:tr>
              <a:tr h="7706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solidFill>
                            <a:schemeClr val="dk1"/>
                          </a:solidFill>
                        </a:rPr>
                        <a:t>educationfield_1</a:t>
                      </a:r>
                    </a:p>
                    <a:p>
                      <a:pPr algn="ctr"/>
                      <a:endParaRPr lang="en-US" dirty="0"/>
                    </a:p>
                  </a:txBody>
                  <a:tcPr/>
                </a:tc>
                <a:tc>
                  <a:txBody>
                    <a:bodyPr/>
                    <a:lstStyle/>
                    <a:p>
                      <a:pPr algn="ctr"/>
                      <a:r>
                        <a:rPr lang="en-US" dirty="0"/>
                        <a:t>6</a:t>
                      </a:r>
                    </a:p>
                  </a:txBody>
                  <a:tcPr/>
                </a:tc>
                <a:tc>
                  <a:txBody>
                    <a:bodyPr/>
                    <a:lstStyle/>
                    <a:p>
                      <a:endParaRPr lang="en-US" dirty="0"/>
                    </a:p>
                  </a:txBody>
                  <a:tcPr/>
                </a:tc>
                <a:extLst>
                  <a:ext uri="{0D108BD9-81ED-4DB2-BD59-A6C34878D82A}">
                    <a16:rowId xmlns:a16="http://schemas.microsoft.com/office/drawing/2014/main" val="1148757719"/>
                  </a:ext>
                </a:extLst>
              </a:tr>
              <a:tr h="10328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err="1">
                          <a:solidFill>
                            <a:schemeClr val="dk1"/>
                          </a:solidFill>
                          <a:effectLst/>
                          <a:latin typeface="+mn-lt"/>
                          <a:ea typeface="+mn-ea"/>
                          <a:cs typeface="+mn-cs"/>
                        </a:rPr>
                        <a:t>birth_state_cat</a:t>
                      </a:r>
                      <a:endParaRPr lang="en-US" dirty="0"/>
                    </a:p>
                    <a:p>
                      <a:pPr algn="ctr"/>
                      <a:endParaRPr lang="en-US" dirty="0"/>
                    </a:p>
                  </a:txBody>
                  <a:tcPr/>
                </a:tc>
                <a:tc>
                  <a:txBody>
                    <a:bodyPr/>
                    <a:lstStyle/>
                    <a:p>
                      <a:pPr algn="ctr"/>
                      <a:r>
                        <a:rPr lang="en-US" dirty="0"/>
                        <a:t>47</a:t>
                      </a:r>
                    </a:p>
                  </a:txBody>
                  <a:tcPr/>
                </a:tc>
                <a:tc>
                  <a:txBody>
                    <a:bodyPr/>
                    <a:lstStyle/>
                    <a:p>
                      <a:endParaRPr lang="en-US" dirty="0"/>
                    </a:p>
                  </a:txBody>
                  <a:tcPr/>
                </a:tc>
                <a:extLst>
                  <a:ext uri="{0D108BD9-81ED-4DB2-BD59-A6C34878D82A}">
                    <a16:rowId xmlns:a16="http://schemas.microsoft.com/office/drawing/2014/main" val="933292490"/>
                  </a:ext>
                </a:extLst>
              </a:tr>
              <a:tr h="10328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err="1">
                          <a:effectLst/>
                          <a:latin typeface="Calibri" panose="020F0502020204030204" pitchFamily="34" charset="0"/>
                          <a:ea typeface="Times New Roman" panose="02020603050405020304" pitchFamily="18" charset="0"/>
                          <a:cs typeface="Calibri" panose="020F0502020204030204" pitchFamily="34" charset="0"/>
                        </a:rPr>
                        <a:t>relationshipsatisfaction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a:txBody>
                  <a:tcPr/>
                </a:tc>
                <a:tc>
                  <a:txBody>
                    <a:bodyPr/>
                    <a:lstStyle/>
                    <a:p>
                      <a:pPr algn="ctr"/>
                      <a:r>
                        <a:rPr lang="en-US" dirty="0"/>
                        <a:t>4</a:t>
                      </a:r>
                    </a:p>
                  </a:txBody>
                  <a:tcPr/>
                </a:tc>
                <a:tc>
                  <a:txBody>
                    <a:bodyPr/>
                    <a:lstStyle/>
                    <a:p>
                      <a:endParaRPr lang="en-US" dirty="0"/>
                    </a:p>
                  </a:txBody>
                  <a:tcPr/>
                </a:tc>
                <a:extLst>
                  <a:ext uri="{0D108BD9-81ED-4DB2-BD59-A6C34878D82A}">
                    <a16:rowId xmlns:a16="http://schemas.microsoft.com/office/drawing/2014/main" val="3489094690"/>
                  </a:ext>
                </a:extLst>
              </a:tr>
              <a:tr h="10328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education</a:t>
                      </a:r>
                      <a:endParaRPr lang="en-US" dirty="0"/>
                    </a:p>
                    <a:p>
                      <a:pPr algn="ctr"/>
                      <a:endParaRPr lang="en-US" dirty="0"/>
                    </a:p>
                  </a:txBody>
                  <a:tcPr/>
                </a:tc>
                <a:tc>
                  <a:txBody>
                    <a:bodyPr/>
                    <a:lstStyle/>
                    <a:p>
                      <a:pPr algn="ctr"/>
                      <a:r>
                        <a:rPr lang="en-US" dirty="0"/>
                        <a:t>5</a:t>
                      </a:r>
                    </a:p>
                  </a:txBody>
                  <a:tcPr/>
                </a:tc>
                <a:tc>
                  <a:txBody>
                    <a:bodyPr/>
                    <a:lstStyle/>
                    <a:p>
                      <a:endParaRPr lang="en-US" dirty="0"/>
                    </a:p>
                  </a:txBody>
                  <a:tcPr/>
                </a:tc>
                <a:extLst>
                  <a:ext uri="{0D108BD9-81ED-4DB2-BD59-A6C34878D82A}">
                    <a16:rowId xmlns:a16="http://schemas.microsoft.com/office/drawing/2014/main" val="2072947174"/>
                  </a:ext>
                </a:extLst>
              </a:tr>
              <a:tr h="10328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err="1">
                          <a:solidFill>
                            <a:schemeClr val="dk1"/>
                          </a:solidFill>
                          <a:effectLst/>
                          <a:latin typeface="+mn-lt"/>
                          <a:ea typeface="+mn-ea"/>
                          <a:cs typeface="+mn-cs"/>
                        </a:rPr>
                        <a:t>joblevel</a:t>
                      </a:r>
                      <a:endParaRPr lang="en-US" dirty="0"/>
                    </a:p>
                    <a:p>
                      <a:pPr algn="ctr"/>
                      <a:endParaRPr lang="en-US" dirty="0"/>
                    </a:p>
                  </a:txBody>
                  <a:tcPr/>
                </a:tc>
                <a:tc>
                  <a:txBody>
                    <a:bodyPr/>
                    <a:lstStyle/>
                    <a:p>
                      <a:pPr algn="ctr"/>
                      <a:r>
                        <a:rPr lang="en-US" dirty="0"/>
                        <a:t>5</a:t>
                      </a:r>
                    </a:p>
                  </a:txBody>
                  <a:tcPr/>
                </a:tc>
                <a:tc>
                  <a:txBody>
                    <a:bodyPr/>
                    <a:lstStyle/>
                    <a:p>
                      <a:endParaRPr lang="en-US" dirty="0"/>
                    </a:p>
                  </a:txBody>
                  <a:tcPr/>
                </a:tc>
                <a:extLst>
                  <a:ext uri="{0D108BD9-81ED-4DB2-BD59-A6C34878D82A}">
                    <a16:rowId xmlns:a16="http://schemas.microsoft.com/office/drawing/2014/main" val="1443132999"/>
                  </a:ext>
                </a:extLst>
              </a:tr>
            </a:tbl>
          </a:graphicData>
        </a:graphic>
      </p:graphicFrame>
      <p:pic>
        <p:nvPicPr>
          <p:cNvPr id="6" name="image41.png">
            <a:extLst>
              <a:ext uri="{FF2B5EF4-FFF2-40B4-BE49-F238E27FC236}">
                <a16:creationId xmlns:a16="http://schemas.microsoft.com/office/drawing/2014/main" id="{7CEDF78B-877F-4572-B7CF-F6C87768059B}"/>
              </a:ext>
            </a:extLst>
          </p:cNvPr>
          <p:cNvPicPr/>
          <p:nvPr/>
        </p:nvPicPr>
        <p:blipFill>
          <a:blip r:embed="rId2" cstate="print"/>
          <a:stretch>
            <a:fillRect/>
          </a:stretch>
        </p:blipFill>
        <p:spPr>
          <a:xfrm>
            <a:off x="8402684" y="1785257"/>
            <a:ext cx="2639786" cy="618310"/>
          </a:xfrm>
          <a:prstGeom prst="rect">
            <a:avLst/>
          </a:prstGeom>
          <a:noFill/>
        </p:spPr>
      </p:pic>
      <p:pic>
        <p:nvPicPr>
          <p:cNvPr id="7" name="image32.png" title="ภาพ">
            <a:extLst>
              <a:ext uri="{FF2B5EF4-FFF2-40B4-BE49-F238E27FC236}">
                <a16:creationId xmlns:a16="http://schemas.microsoft.com/office/drawing/2014/main" id="{00000000-0008-0000-0800-000004000000}"/>
              </a:ext>
            </a:extLst>
          </p:cNvPr>
          <p:cNvPicPr/>
          <p:nvPr/>
        </p:nvPicPr>
        <p:blipFill>
          <a:blip r:embed="rId3" cstate="print"/>
          <a:stretch>
            <a:fillRect/>
          </a:stretch>
        </p:blipFill>
        <p:spPr>
          <a:xfrm>
            <a:off x="8402684" y="2633797"/>
            <a:ext cx="2639785" cy="858339"/>
          </a:xfrm>
          <a:prstGeom prst="rect">
            <a:avLst/>
          </a:prstGeom>
          <a:noFill/>
        </p:spPr>
      </p:pic>
      <p:pic>
        <p:nvPicPr>
          <p:cNvPr id="8" name="image80.png">
            <a:extLst>
              <a:ext uri="{FF2B5EF4-FFF2-40B4-BE49-F238E27FC236}">
                <a16:creationId xmlns:a16="http://schemas.microsoft.com/office/drawing/2014/main" id="{00000000-0008-0000-0800-000033000000}"/>
              </a:ext>
            </a:extLst>
          </p:cNvPr>
          <p:cNvPicPr/>
          <p:nvPr/>
        </p:nvPicPr>
        <p:blipFill>
          <a:blip r:embed="rId4" cstate="print"/>
          <a:stretch>
            <a:fillRect/>
          </a:stretch>
        </p:blipFill>
        <p:spPr>
          <a:xfrm>
            <a:off x="8325394" y="3635826"/>
            <a:ext cx="2830286" cy="896985"/>
          </a:xfrm>
          <a:prstGeom prst="rect">
            <a:avLst/>
          </a:prstGeom>
          <a:noFill/>
        </p:spPr>
      </p:pic>
      <p:pic>
        <p:nvPicPr>
          <p:cNvPr id="9" name="image46.png">
            <a:extLst>
              <a:ext uri="{FF2B5EF4-FFF2-40B4-BE49-F238E27FC236}">
                <a16:creationId xmlns:a16="http://schemas.microsoft.com/office/drawing/2014/main" id="{00000000-0008-0000-0800-000012000000}"/>
              </a:ext>
            </a:extLst>
          </p:cNvPr>
          <p:cNvPicPr/>
          <p:nvPr/>
        </p:nvPicPr>
        <p:blipFill>
          <a:blip r:embed="rId5" cstate="print"/>
          <a:stretch>
            <a:fillRect/>
          </a:stretch>
        </p:blipFill>
        <p:spPr>
          <a:xfrm>
            <a:off x="8402684" y="4676501"/>
            <a:ext cx="2744287" cy="883920"/>
          </a:xfrm>
          <a:prstGeom prst="rect">
            <a:avLst/>
          </a:prstGeom>
          <a:noFill/>
        </p:spPr>
      </p:pic>
      <p:pic>
        <p:nvPicPr>
          <p:cNvPr id="10" name="image51.png">
            <a:extLst>
              <a:ext uri="{FF2B5EF4-FFF2-40B4-BE49-F238E27FC236}">
                <a16:creationId xmlns:a16="http://schemas.microsoft.com/office/drawing/2014/main" id="{00000000-0008-0000-0800-000019000000}"/>
              </a:ext>
            </a:extLst>
          </p:cNvPr>
          <p:cNvPicPr/>
          <p:nvPr/>
        </p:nvPicPr>
        <p:blipFill>
          <a:blip r:embed="rId6" cstate="print"/>
          <a:stretch>
            <a:fillRect/>
          </a:stretch>
        </p:blipFill>
        <p:spPr>
          <a:xfrm>
            <a:off x="8499567" y="5704111"/>
            <a:ext cx="2647404" cy="853443"/>
          </a:xfrm>
          <a:prstGeom prst="rect">
            <a:avLst/>
          </a:prstGeom>
          <a:noFill/>
        </p:spPr>
      </p:pic>
    </p:spTree>
    <p:extLst>
      <p:ext uri="{BB962C8B-B14F-4D97-AF65-F5344CB8AC3E}">
        <p14:creationId xmlns:p14="http://schemas.microsoft.com/office/powerpoint/2010/main" val="4240997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B0607-5BBC-4F99-A796-08ACFC1B93FD}"/>
              </a:ext>
            </a:extLst>
          </p:cNvPr>
          <p:cNvSpPr>
            <a:spLocks noGrp="1"/>
          </p:cNvSpPr>
          <p:nvPr>
            <p:ph type="title"/>
          </p:nvPr>
        </p:nvSpPr>
        <p:spPr>
          <a:xfrm>
            <a:off x="470263" y="104503"/>
            <a:ext cx="10883537" cy="618309"/>
          </a:xfrm>
        </p:spPr>
        <p:txBody>
          <a:bodyPr>
            <a:noAutofit/>
          </a:bodyPr>
          <a:lstStyle/>
          <a:p>
            <a:pPr algn="ctr"/>
            <a:r>
              <a:rPr lang="en-US" sz="3600" dirty="0"/>
              <a:t>Feature Engineering</a:t>
            </a:r>
          </a:p>
        </p:txBody>
      </p:sp>
      <p:graphicFrame>
        <p:nvGraphicFramePr>
          <p:cNvPr id="4" name="Content Placeholder 3">
            <a:extLst>
              <a:ext uri="{FF2B5EF4-FFF2-40B4-BE49-F238E27FC236}">
                <a16:creationId xmlns:a16="http://schemas.microsoft.com/office/drawing/2014/main" id="{79C5521D-99AC-499E-8DF3-3B3DDD097FBA}"/>
              </a:ext>
            </a:extLst>
          </p:cNvPr>
          <p:cNvGraphicFramePr>
            <a:graphicFrameLocks noGrp="1"/>
          </p:cNvGraphicFramePr>
          <p:nvPr>
            <p:ph idx="1"/>
            <p:extLst/>
          </p:nvPr>
        </p:nvGraphicFramePr>
        <p:xfrm>
          <a:off x="244475" y="722312"/>
          <a:ext cx="11599864" cy="5989136"/>
        </p:xfrm>
        <a:graphic>
          <a:graphicData uri="http://schemas.openxmlformats.org/drawingml/2006/table">
            <a:tbl>
              <a:tblPr firstRow="1" bandRow="1">
                <a:tableStyleId>{5C22544A-7EE6-4342-B048-85BDC9FD1C3A}</a:tableStyleId>
              </a:tblPr>
              <a:tblGrid>
                <a:gridCol w="783136">
                  <a:extLst>
                    <a:ext uri="{9D8B030D-6E8A-4147-A177-3AD203B41FA5}">
                      <a16:colId xmlns:a16="http://schemas.microsoft.com/office/drawing/2014/main" val="2248092201"/>
                    </a:ext>
                  </a:extLst>
                </a:gridCol>
                <a:gridCol w="2830286">
                  <a:extLst>
                    <a:ext uri="{9D8B030D-6E8A-4147-A177-3AD203B41FA5}">
                      <a16:colId xmlns:a16="http://schemas.microsoft.com/office/drawing/2014/main" val="2179304055"/>
                    </a:ext>
                  </a:extLst>
                </a:gridCol>
                <a:gridCol w="3988526">
                  <a:extLst>
                    <a:ext uri="{9D8B030D-6E8A-4147-A177-3AD203B41FA5}">
                      <a16:colId xmlns:a16="http://schemas.microsoft.com/office/drawing/2014/main" val="2222752034"/>
                    </a:ext>
                  </a:extLst>
                </a:gridCol>
                <a:gridCol w="3997916">
                  <a:extLst>
                    <a:ext uri="{9D8B030D-6E8A-4147-A177-3AD203B41FA5}">
                      <a16:colId xmlns:a16="http://schemas.microsoft.com/office/drawing/2014/main" val="2460937384"/>
                    </a:ext>
                  </a:extLst>
                </a:gridCol>
              </a:tblGrid>
              <a:tr h="357551">
                <a:tc gridSpan="4">
                  <a:txBody>
                    <a:bodyPr/>
                    <a:lstStyle/>
                    <a:p>
                      <a:pPr algn="ctr"/>
                      <a:r>
                        <a:rPr lang="en-US" dirty="0"/>
                        <a:t>New clustering dummy Variables &amp; frequency by Employ_1</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276291207"/>
                  </a:ext>
                </a:extLst>
              </a:tr>
              <a:tr h="377121">
                <a:tc>
                  <a:txBody>
                    <a:bodyPr/>
                    <a:lstStyle/>
                    <a:p>
                      <a:r>
                        <a:rPr lang="en-US" dirty="0"/>
                        <a:t>List</a:t>
                      </a:r>
                    </a:p>
                  </a:txBody>
                  <a:tcPr/>
                </a:tc>
                <a:tc>
                  <a:txBody>
                    <a:bodyPr/>
                    <a:lstStyle/>
                    <a:p>
                      <a:pPr algn="ctr"/>
                      <a:r>
                        <a:rPr lang="en-US" dirty="0"/>
                        <a:t>Variables</a:t>
                      </a:r>
                    </a:p>
                  </a:txBody>
                  <a:tcPr/>
                </a:tc>
                <a:tc>
                  <a:txBody>
                    <a:bodyPr/>
                    <a:lstStyle/>
                    <a:p>
                      <a:pPr algn="ctr"/>
                      <a:r>
                        <a:rPr lang="en-US" dirty="0"/>
                        <a:t>Dummy Variables</a:t>
                      </a:r>
                    </a:p>
                  </a:txBody>
                  <a:tcPr/>
                </a:tc>
                <a:tc>
                  <a:txBody>
                    <a:bodyPr/>
                    <a:lstStyle/>
                    <a:p>
                      <a:pPr algn="ctr"/>
                      <a:r>
                        <a:rPr lang="en-US" dirty="0"/>
                        <a:t>BY target variable </a:t>
                      </a:r>
                    </a:p>
                  </a:txBody>
                  <a:tcPr/>
                </a:tc>
                <a:extLst>
                  <a:ext uri="{0D108BD9-81ED-4DB2-BD59-A6C34878D82A}">
                    <a16:rowId xmlns:a16="http://schemas.microsoft.com/office/drawing/2014/main" val="1801828450"/>
                  </a:ext>
                </a:extLst>
              </a:tr>
              <a:tr h="1049251">
                <a:tc>
                  <a:txBody>
                    <a:bodyPr/>
                    <a:lstStyle/>
                    <a:p>
                      <a:r>
                        <a:rPr lang="en-US"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solidFill>
                            <a:schemeClr val="dk1"/>
                          </a:solidFill>
                        </a:rPr>
                        <a:t>educationfield_1</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382041692"/>
                  </a:ext>
                </a:extLst>
              </a:tr>
              <a:tr h="1049251">
                <a:tc>
                  <a:txBody>
                    <a:bodyPr/>
                    <a:lstStyle/>
                    <a:p>
                      <a:r>
                        <a:rPr lang="en-US"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err="1">
                          <a:solidFill>
                            <a:schemeClr val="dk1"/>
                          </a:solidFill>
                          <a:effectLst/>
                          <a:latin typeface="+mn-lt"/>
                          <a:ea typeface="+mn-ea"/>
                          <a:cs typeface="+mn-cs"/>
                        </a:rPr>
                        <a:t>birth_state_cat</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17141795"/>
                  </a:ext>
                </a:extLst>
              </a:tr>
              <a:tr h="1049251">
                <a:tc>
                  <a:txBody>
                    <a:bodyPr/>
                    <a:lstStyle/>
                    <a:p>
                      <a:r>
                        <a:rPr lang="en-US"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err="1">
                          <a:effectLst/>
                          <a:latin typeface="Calibri" panose="020F0502020204030204" pitchFamily="34" charset="0"/>
                          <a:ea typeface="Times New Roman" panose="02020603050405020304" pitchFamily="18" charset="0"/>
                          <a:cs typeface="Calibri" panose="020F0502020204030204" pitchFamily="34" charset="0"/>
                        </a:rPr>
                        <a:t>relationshipsatisfaction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51251811"/>
                  </a:ext>
                </a:extLst>
              </a:tr>
              <a:tr h="1049251">
                <a:tc>
                  <a:txBody>
                    <a:bodyPr/>
                    <a:lstStyle/>
                    <a:p>
                      <a:r>
                        <a:rPr lang="en-US"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education</a:t>
                      </a:r>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611721371"/>
                  </a:ext>
                </a:extLst>
              </a:tr>
              <a:tr h="1049251">
                <a:tc>
                  <a:txBody>
                    <a:bodyPr/>
                    <a:lstStyle/>
                    <a:p>
                      <a:r>
                        <a:rPr lang="en-US"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err="1">
                          <a:solidFill>
                            <a:schemeClr val="dk1"/>
                          </a:solidFill>
                          <a:effectLst/>
                          <a:latin typeface="+mn-lt"/>
                          <a:ea typeface="+mn-ea"/>
                          <a:cs typeface="+mn-cs"/>
                        </a:rPr>
                        <a:t>joblevel</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543076696"/>
                  </a:ext>
                </a:extLst>
              </a:tr>
            </a:tbl>
          </a:graphicData>
        </a:graphic>
      </p:graphicFrame>
      <p:pic>
        <p:nvPicPr>
          <p:cNvPr id="6" name="image44.png">
            <a:extLst>
              <a:ext uri="{FF2B5EF4-FFF2-40B4-BE49-F238E27FC236}">
                <a16:creationId xmlns:a16="http://schemas.microsoft.com/office/drawing/2014/main" id="{00000000-0008-0000-0800-000011000000}"/>
              </a:ext>
            </a:extLst>
          </p:cNvPr>
          <p:cNvPicPr/>
          <p:nvPr/>
        </p:nvPicPr>
        <p:blipFill>
          <a:blip r:embed="rId2" cstate="print"/>
          <a:stretch>
            <a:fillRect/>
          </a:stretch>
        </p:blipFill>
        <p:spPr>
          <a:xfrm>
            <a:off x="4206240" y="4676502"/>
            <a:ext cx="3396457" cy="862149"/>
          </a:xfrm>
          <a:prstGeom prst="rect">
            <a:avLst/>
          </a:prstGeom>
          <a:noFill/>
        </p:spPr>
      </p:pic>
      <p:pic>
        <p:nvPicPr>
          <p:cNvPr id="7" name="image50.png">
            <a:extLst>
              <a:ext uri="{FF2B5EF4-FFF2-40B4-BE49-F238E27FC236}">
                <a16:creationId xmlns:a16="http://schemas.microsoft.com/office/drawing/2014/main" id="{00000000-0008-0000-0800-000017000000}"/>
              </a:ext>
            </a:extLst>
          </p:cNvPr>
          <p:cNvPicPr/>
          <p:nvPr/>
        </p:nvPicPr>
        <p:blipFill>
          <a:blip r:embed="rId3" cstate="print"/>
          <a:stretch>
            <a:fillRect/>
          </a:stretch>
        </p:blipFill>
        <p:spPr>
          <a:xfrm>
            <a:off x="4206240" y="5704114"/>
            <a:ext cx="3396457" cy="929640"/>
          </a:xfrm>
          <a:prstGeom prst="rect">
            <a:avLst/>
          </a:prstGeom>
          <a:noFill/>
        </p:spPr>
      </p:pic>
      <p:pic>
        <p:nvPicPr>
          <p:cNvPr id="8" name="image53.png">
            <a:extLst>
              <a:ext uri="{FF2B5EF4-FFF2-40B4-BE49-F238E27FC236}">
                <a16:creationId xmlns:a16="http://schemas.microsoft.com/office/drawing/2014/main" id="{00000000-0008-0000-0800-00001A000000}"/>
              </a:ext>
            </a:extLst>
          </p:cNvPr>
          <p:cNvPicPr/>
          <p:nvPr/>
        </p:nvPicPr>
        <p:blipFill>
          <a:blip r:embed="rId4" cstate="print"/>
          <a:stretch>
            <a:fillRect/>
          </a:stretch>
        </p:blipFill>
        <p:spPr>
          <a:xfrm>
            <a:off x="4410892" y="2606040"/>
            <a:ext cx="3095896" cy="877389"/>
          </a:xfrm>
          <a:prstGeom prst="rect">
            <a:avLst/>
          </a:prstGeom>
          <a:noFill/>
        </p:spPr>
      </p:pic>
      <p:pic>
        <p:nvPicPr>
          <p:cNvPr id="9" name="image77.png">
            <a:extLst>
              <a:ext uri="{FF2B5EF4-FFF2-40B4-BE49-F238E27FC236}">
                <a16:creationId xmlns:a16="http://schemas.microsoft.com/office/drawing/2014/main" id="{00000000-0008-0000-0800-000032000000}"/>
              </a:ext>
            </a:extLst>
          </p:cNvPr>
          <p:cNvPicPr/>
          <p:nvPr/>
        </p:nvPicPr>
        <p:blipFill>
          <a:blip r:embed="rId5" cstate="print"/>
          <a:stretch>
            <a:fillRect/>
          </a:stretch>
        </p:blipFill>
        <p:spPr>
          <a:xfrm>
            <a:off x="4410891" y="3648891"/>
            <a:ext cx="3095897" cy="862147"/>
          </a:xfrm>
          <a:prstGeom prst="rect">
            <a:avLst/>
          </a:prstGeom>
          <a:noFill/>
        </p:spPr>
      </p:pic>
      <p:pic>
        <p:nvPicPr>
          <p:cNvPr id="10" name="Picture 9">
            <a:extLst>
              <a:ext uri="{FF2B5EF4-FFF2-40B4-BE49-F238E27FC236}">
                <a16:creationId xmlns:a16="http://schemas.microsoft.com/office/drawing/2014/main" id="{3124092F-CFF4-4746-8556-A83E4F8BE23E}"/>
              </a:ext>
            </a:extLst>
          </p:cNvPr>
          <p:cNvPicPr>
            <a:picLocks noChangeAspect="1"/>
          </p:cNvPicPr>
          <p:nvPr/>
        </p:nvPicPr>
        <p:blipFill>
          <a:blip r:embed="rId6"/>
          <a:stretch>
            <a:fillRect/>
          </a:stretch>
        </p:blipFill>
        <p:spPr>
          <a:xfrm>
            <a:off x="4063489" y="1536179"/>
            <a:ext cx="3681957" cy="904398"/>
          </a:xfrm>
          <a:prstGeom prst="rect">
            <a:avLst/>
          </a:prstGeom>
        </p:spPr>
      </p:pic>
      <p:pic>
        <p:nvPicPr>
          <p:cNvPr id="13" name="Picture 12">
            <a:extLst>
              <a:ext uri="{FF2B5EF4-FFF2-40B4-BE49-F238E27FC236}">
                <a16:creationId xmlns:a16="http://schemas.microsoft.com/office/drawing/2014/main" id="{65AB15A4-6AB7-4513-A3BA-364874E9B751}"/>
              </a:ext>
            </a:extLst>
          </p:cNvPr>
          <p:cNvPicPr>
            <a:picLocks noChangeAspect="1"/>
          </p:cNvPicPr>
          <p:nvPr/>
        </p:nvPicPr>
        <p:blipFill>
          <a:blip r:embed="rId7"/>
          <a:stretch>
            <a:fillRect/>
          </a:stretch>
        </p:blipFill>
        <p:spPr>
          <a:xfrm>
            <a:off x="8077200" y="1536179"/>
            <a:ext cx="3276600" cy="849765"/>
          </a:xfrm>
          <a:prstGeom prst="rect">
            <a:avLst/>
          </a:prstGeom>
        </p:spPr>
      </p:pic>
      <p:pic>
        <p:nvPicPr>
          <p:cNvPr id="14" name="Picture 13">
            <a:extLst>
              <a:ext uri="{FF2B5EF4-FFF2-40B4-BE49-F238E27FC236}">
                <a16:creationId xmlns:a16="http://schemas.microsoft.com/office/drawing/2014/main" id="{5CECC7D3-3D80-459B-B045-D79BEE5941F4}"/>
              </a:ext>
            </a:extLst>
          </p:cNvPr>
          <p:cNvPicPr>
            <a:picLocks noChangeAspect="1"/>
          </p:cNvPicPr>
          <p:nvPr/>
        </p:nvPicPr>
        <p:blipFill>
          <a:blip r:embed="rId8"/>
          <a:stretch>
            <a:fillRect/>
          </a:stretch>
        </p:blipFill>
        <p:spPr>
          <a:xfrm>
            <a:off x="8402162" y="4676502"/>
            <a:ext cx="3162300" cy="862149"/>
          </a:xfrm>
          <a:prstGeom prst="rect">
            <a:avLst/>
          </a:prstGeom>
        </p:spPr>
      </p:pic>
      <p:pic>
        <p:nvPicPr>
          <p:cNvPr id="15" name="Picture 14">
            <a:extLst>
              <a:ext uri="{FF2B5EF4-FFF2-40B4-BE49-F238E27FC236}">
                <a16:creationId xmlns:a16="http://schemas.microsoft.com/office/drawing/2014/main" id="{118A7866-A272-43BA-95D1-52ABE2695DC9}"/>
              </a:ext>
            </a:extLst>
          </p:cNvPr>
          <p:cNvPicPr>
            <a:picLocks noChangeAspect="1"/>
          </p:cNvPicPr>
          <p:nvPr/>
        </p:nvPicPr>
        <p:blipFill>
          <a:blip r:embed="rId9"/>
          <a:stretch>
            <a:fillRect/>
          </a:stretch>
        </p:blipFill>
        <p:spPr>
          <a:xfrm>
            <a:off x="8191500" y="2606040"/>
            <a:ext cx="3048000" cy="877388"/>
          </a:xfrm>
          <a:prstGeom prst="rect">
            <a:avLst/>
          </a:prstGeom>
        </p:spPr>
      </p:pic>
      <p:pic>
        <p:nvPicPr>
          <p:cNvPr id="16" name="Picture 15">
            <a:extLst>
              <a:ext uri="{FF2B5EF4-FFF2-40B4-BE49-F238E27FC236}">
                <a16:creationId xmlns:a16="http://schemas.microsoft.com/office/drawing/2014/main" id="{FB2D2593-3259-43E9-9032-C84129D1DFE0}"/>
              </a:ext>
            </a:extLst>
          </p:cNvPr>
          <p:cNvPicPr>
            <a:picLocks noChangeAspect="1"/>
          </p:cNvPicPr>
          <p:nvPr/>
        </p:nvPicPr>
        <p:blipFill>
          <a:blip r:embed="rId10"/>
          <a:stretch>
            <a:fillRect/>
          </a:stretch>
        </p:blipFill>
        <p:spPr>
          <a:xfrm>
            <a:off x="8030687" y="3656914"/>
            <a:ext cx="3533775" cy="854124"/>
          </a:xfrm>
          <a:prstGeom prst="rect">
            <a:avLst/>
          </a:prstGeom>
        </p:spPr>
      </p:pic>
      <p:pic>
        <p:nvPicPr>
          <p:cNvPr id="17" name="Picture 16">
            <a:extLst>
              <a:ext uri="{FF2B5EF4-FFF2-40B4-BE49-F238E27FC236}">
                <a16:creationId xmlns:a16="http://schemas.microsoft.com/office/drawing/2014/main" id="{0CA0262E-228C-430C-B56C-AD25FB53E94C}"/>
              </a:ext>
            </a:extLst>
          </p:cNvPr>
          <p:cNvPicPr>
            <a:picLocks noChangeAspect="1"/>
          </p:cNvPicPr>
          <p:nvPr/>
        </p:nvPicPr>
        <p:blipFill>
          <a:blip r:embed="rId11"/>
          <a:stretch>
            <a:fillRect/>
          </a:stretch>
        </p:blipFill>
        <p:spPr>
          <a:xfrm>
            <a:off x="8334375" y="5711047"/>
            <a:ext cx="3230087" cy="922707"/>
          </a:xfrm>
          <a:prstGeom prst="rect">
            <a:avLst/>
          </a:prstGeom>
        </p:spPr>
      </p:pic>
    </p:spTree>
    <p:extLst>
      <p:ext uri="{BB962C8B-B14F-4D97-AF65-F5344CB8AC3E}">
        <p14:creationId xmlns:p14="http://schemas.microsoft.com/office/powerpoint/2010/main" val="1167371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5024B-708F-40AE-BF47-0740FA45D748}"/>
              </a:ext>
            </a:extLst>
          </p:cNvPr>
          <p:cNvSpPr>
            <a:spLocks noGrp="1"/>
          </p:cNvSpPr>
          <p:nvPr>
            <p:ph type="ctrTitle"/>
          </p:nvPr>
        </p:nvSpPr>
        <p:spPr>
          <a:xfrm>
            <a:off x="1524000" y="193964"/>
            <a:ext cx="9144000" cy="535709"/>
          </a:xfrm>
        </p:spPr>
        <p:txBody>
          <a:bodyPr>
            <a:normAutofit fontScale="90000"/>
          </a:bodyPr>
          <a:lstStyle/>
          <a:p>
            <a:r>
              <a:rPr lang="en-US" sz="3600" dirty="0">
                <a:latin typeface="Times New Roman" panose="02020603050405020304" pitchFamily="18" charset="0"/>
                <a:cs typeface="Times New Roman" panose="02020603050405020304" pitchFamily="18" charset="0"/>
              </a:rPr>
              <a:t>Data Integrity</a:t>
            </a:r>
            <a:endParaRPr lang="en-US" sz="3600" dirty="0"/>
          </a:p>
        </p:txBody>
      </p:sp>
      <p:sp>
        <p:nvSpPr>
          <p:cNvPr id="3" name="Subtitle 2">
            <a:extLst>
              <a:ext uri="{FF2B5EF4-FFF2-40B4-BE49-F238E27FC236}">
                <a16:creationId xmlns:a16="http://schemas.microsoft.com/office/drawing/2014/main" id="{BC4F764F-D509-478F-921D-335909157C9E}"/>
              </a:ext>
            </a:extLst>
          </p:cNvPr>
          <p:cNvSpPr>
            <a:spLocks noGrp="1"/>
          </p:cNvSpPr>
          <p:nvPr>
            <p:ph type="subTitle" idx="1"/>
          </p:nvPr>
        </p:nvSpPr>
        <p:spPr>
          <a:xfrm>
            <a:off x="332509" y="729673"/>
            <a:ext cx="11545455" cy="5948218"/>
          </a:xfrm>
        </p:spPr>
        <p:txBody>
          <a:bodyPr>
            <a:normAutofit/>
          </a:bodyPr>
          <a:lstStyle/>
          <a:p>
            <a:pPr marL="342900" indent="-342900" algn="l">
              <a:buFont typeface="Arial" panose="020B0604020202020204" pitchFamily="34" charset="0"/>
              <a:buChar char="•"/>
            </a:pPr>
            <a:r>
              <a:rPr lang="en-US" dirty="0"/>
              <a:t>Checking for consistency within variables – </a:t>
            </a:r>
          </a:p>
          <a:p>
            <a:pPr algn="l"/>
            <a:r>
              <a:rPr lang="en-US" dirty="0"/>
              <a:t>                            </a:t>
            </a:r>
            <a:r>
              <a:rPr lang="en-US" dirty="0">
                <a:solidFill>
                  <a:schemeClr val="accent1">
                    <a:lumMod val="50000"/>
                  </a:schemeClr>
                </a:solidFill>
              </a:rPr>
              <a:t>Before                                                                             After</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marL="342900" indent="-342900" algn="l">
              <a:buFont typeface="Arial" panose="020B0604020202020204" pitchFamily="34" charset="0"/>
              <a:buChar char="•"/>
            </a:pPr>
            <a:endParaRPr lang="en-US" dirty="0"/>
          </a:p>
        </p:txBody>
      </p:sp>
      <p:graphicFrame>
        <p:nvGraphicFramePr>
          <p:cNvPr id="5" name="Table 4">
            <a:extLst>
              <a:ext uri="{FF2B5EF4-FFF2-40B4-BE49-F238E27FC236}">
                <a16:creationId xmlns:a16="http://schemas.microsoft.com/office/drawing/2014/main" id="{485B6C9E-0286-49EA-8148-A750E7BAC475}"/>
              </a:ext>
            </a:extLst>
          </p:cNvPr>
          <p:cNvGraphicFramePr>
            <a:graphicFrameLocks noGrp="1"/>
          </p:cNvGraphicFramePr>
          <p:nvPr>
            <p:extLst>
              <p:ext uri="{D42A27DB-BD31-4B8C-83A1-F6EECF244321}">
                <p14:modId xmlns:p14="http://schemas.microsoft.com/office/powerpoint/2010/main" val="1628792570"/>
              </p:ext>
            </p:extLst>
          </p:nvPr>
        </p:nvGraphicFramePr>
        <p:xfrm>
          <a:off x="332510" y="1616364"/>
          <a:ext cx="5597236" cy="2530770"/>
        </p:xfrm>
        <a:graphic>
          <a:graphicData uri="http://schemas.openxmlformats.org/drawingml/2006/table">
            <a:tbl>
              <a:tblPr>
                <a:tableStyleId>{5C22544A-7EE6-4342-B048-85BDC9FD1C3A}</a:tableStyleId>
              </a:tblPr>
              <a:tblGrid>
                <a:gridCol w="1407789">
                  <a:extLst>
                    <a:ext uri="{9D8B030D-6E8A-4147-A177-3AD203B41FA5}">
                      <a16:colId xmlns:a16="http://schemas.microsoft.com/office/drawing/2014/main" val="1276513100"/>
                    </a:ext>
                  </a:extLst>
                </a:gridCol>
                <a:gridCol w="1204253">
                  <a:extLst>
                    <a:ext uri="{9D8B030D-6E8A-4147-A177-3AD203B41FA5}">
                      <a16:colId xmlns:a16="http://schemas.microsoft.com/office/drawing/2014/main" val="2948066026"/>
                    </a:ext>
                  </a:extLst>
                </a:gridCol>
                <a:gridCol w="895558">
                  <a:extLst>
                    <a:ext uri="{9D8B030D-6E8A-4147-A177-3AD203B41FA5}">
                      <a16:colId xmlns:a16="http://schemas.microsoft.com/office/drawing/2014/main" val="677205658"/>
                    </a:ext>
                  </a:extLst>
                </a:gridCol>
                <a:gridCol w="1044818">
                  <a:extLst>
                    <a:ext uri="{9D8B030D-6E8A-4147-A177-3AD203B41FA5}">
                      <a16:colId xmlns:a16="http://schemas.microsoft.com/office/drawing/2014/main" val="2677425344"/>
                    </a:ext>
                  </a:extLst>
                </a:gridCol>
                <a:gridCol w="1044818">
                  <a:extLst>
                    <a:ext uri="{9D8B030D-6E8A-4147-A177-3AD203B41FA5}">
                      <a16:colId xmlns:a16="http://schemas.microsoft.com/office/drawing/2014/main" val="4287808962"/>
                    </a:ext>
                  </a:extLst>
                </a:gridCol>
              </a:tblGrid>
              <a:tr h="230070">
                <a:tc>
                  <a:txBody>
                    <a:bodyPr/>
                    <a:lstStyle/>
                    <a:p>
                      <a:pPr algn="ctr" fontAlgn="b"/>
                      <a:r>
                        <a:rPr lang="en-US" sz="1400" b="1" u="none" strike="noStrike" dirty="0" err="1">
                          <a:effectLst/>
                        </a:rPr>
                        <a:t>EducationField</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1" u="none" strike="noStrike" dirty="0">
                          <a:effectLst/>
                        </a:rPr>
                        <a:t>Frequency</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1" u="none" strike="noStrike" dirty="0">
                          <a:effectLst/>
                        </a:rPr>
                        <a:t>Percent</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1" u="none" strike="noStrike" dirty="0">
                          <a:effectLst/>
                        </a:rPr>
                        <a:t>Cumulative</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1" u="none" strike="noStrike" dirty="0">
                          <a:effectLst/>
                        </a:rPr>
                        <a:t>Cumulative</a:t>
                      </a:r>
                      <a:endParaRPr lang="en-US"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25257614"/>
                  </a:ext>
                </a:extLst>
              </a:tr>
              <a:tr h="230070">
                <a:tc>
                  <a:txBody>
                    <a:bodyPr/>
                    <a:lstStyle/>
                    <a:p>
                      <a:pPr algn="ctr" fontAlgn="b"/>
                      <a:endParaRPr lang="en-US" sz="1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1" u="none" strike="noStrike" dirty="0">
                          <a:effectLst/>
                        </a:rPr>
                        <a:t>Frequency</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1" u="none" strike="noStrike" dirty="0">
                          <a:effectLst/>
                        </a:rPr>
                        <a:t>Percent</a:t>
                      </a:r>
                      <a:endParaRPr lang="en-US"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61741764"/>
                  </a:ext>
                </a:extLst>
              </a:tr>
              <a:tr h="230070">
                <a:tc>
                  <a:txBody>
                    <a:bodyPr/>
                    <a:lstStyle/>
                    <a:p>
                      <a:pPr algn="ctr" fontAlgn="b"/>
                      <a:r>
                        <a:rPr lang="en-US" sz="1400" u="none" strike="noStrike">
                          <a:effectLst/>
                        </a:rPr>
                        <a:t>Human Resources</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27</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1.84</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27</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1.84</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6101831"/>
                  </a:ext>
                </a:extLst>
              </a:tr>
              <a:tr h="230070">
                <a:tc>
                  <a:txBody>
                    <a:bodyPr/>
                    <a:lstStyle/>
                    <a:p>
                      <a:pPr algn="ctr" fontAlgn="b"/>
                      <a:r>
                        <a:rPr lang="en-US" sz="1400" u="none" strike="noStrike" dirty="0">
                          <a:effectLst/>
                        </a:rPr>
                        <a:t>LS</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139</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9.46</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166</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11.29</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72018728"/>
                  </a:ext>
                </a:extLst>
              </a:tr>
              <a:tr h="230070">
                <a:tc>
                  <a:txBody>
                    <a:bodyPr/>
                    <a:lstStyle/>
                    <a:p>
                      <a:pPr algn="ctr" fontAlgn="b"/>
                      <a:r>
                        <a:rPr lang="en-US" sz="1400" u="none" strike="noStrike">
                          <a:effectLst/>
                        </a:rPr>
                        <a:t>Life Sciences</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467</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31.77</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633</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43.06</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60134195"/>
                  </a:ext>
                </a:extLst>
              </a:tr>
              <a:tr h="230070">
                <a:tc>
                  <a:txBody>
                    <a:bodyPr/>
                    <a:lstStyle/>
                    <a:p>
                      <a:pPr algn="ctr" fontAlgn="b"/>
                      <a:r>
                        <a:rPr lang="en-US" sz="1400" u="none" strike="noStrike">
                          <a:effectLst/>
                        </a:rPr>
                        <a:t>Marketing</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128</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8.71</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761</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51.77</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6519400"/>
                  </a:ext>
                </a:extLst>
              </a:tr>
              <a:tr h="230070">
                <a:tc>
                  <a:txBody>
                    <a:bodyPr/>
                    <a:lstStyle/>
                    <a:p>
                      <a:pPr algn="ctr" fontAlgn="b"/>
                      <a:r>
                        <a:rPr lang="en-US" sz="1400" u="none" strike="noStrike">
                          <a:effectLst/>
                        </a:rPr>
                        <a:t>Medical</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464</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31.56</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1225</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83.33</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04539316"/>
                  </a:ext>
                </a:extLst>
              </a:tr>
              <a:tr h="230070">
                <a:tc>
                  <a:txBody>
                    <a:bodyPr/>
                    <a:lstStyle/>
                    <a:p>
                      <a:pPr algn="ctr" fontAlgn="b"/>
                      <a:r>
                        <a:rPr lang="en-US" sz="1400" u="none" strike="noStrike">
                          <a:effectLst/>
                        </a:rPr>
                        <a:t>Mkt</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31</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2.11</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1256</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85.44</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96960604"/>
                  </a:ext>
                </a:extLst>
              </a:tr>
              <a:tr h="230070">
                <a:tc>
                  <a:txBody>
                    <a:bodyPr/>
                    <a:lstStyle/>
                    <a:p>
                      <a:pPr algn="ctr" fontAlgn="b"/>
                      <a:r>
                        <a:rPr lang="en-US" sz="1400" u="none" strike="noStrike">
                          <a:effectLst/>
                        </a:rPr>
                        <a:t>Other</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82</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5.58</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1338</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91.02</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24643626"/>
                  </a:ext>
                </a:extLst>
              </a:tr>
              <a:tr h="230070">
                <a:tc>
                  <a:txBody>
                    <a:bodyPr/>
                    <a:lstStyle/>
                    <a:p>
                      <a:pPr algn="ctr" fontAlgn="b"/>
                      <a:r>
                        <a:rPr lang="en-US" sz="1400" u="none" strike="noStrike">
                          <a:effectLst/>
                        </a:rPr>
                        <a:t>Tech</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2.04</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1368</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93.06</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1204678"/>
                  </a:ext>
                </a:extLst>
              </a:tr>
              <a:tr h="230070">
                <a:tc>
                  <a:txBody>
                    <a:bodyPr/>
                    <a:lstStyle/>
                    <a:p>
                      <a:pPr algn="ctr" fontAlgn="b"/>
                      <a:r>
                        <a:rPr lang="en-US" sz="1400" u="none" strike="noStrike">
                          <a:effectLst/>
                        </a:rPr>
                        <a:t>Technical Degree</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102</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6.94</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1470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100</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71912575"/>
                  </a:ext>
                </a:extLst>
              </a:tr>
            </a:tbl>
          </a:graphicData>
        </a:graphic>
      </p:graphicFrame>
      <p:graphicFrame>
        <p:nvGraphicFramePr>
          <p:cNvPr id="6" name="Table 5">
            <a:extLst>
              <a:ext uri="{FF2B5EF4-FFF2-40B4-BE49-F238E27FC236}">
                <a16:creationId xmlns:a16="http://schemas.microsoft.com/office/drawing/2014/main" id="{B8BC9BC1-5621-4A14-AE42-BDB8C62497C8}"/>
              </a:ext>
            </a:extLst>
          </p:cNvPr>
          <p:cNvGraphicFramePr>
            <a:graphicFrameLocks noGrp="1"/>
          </p:cNvGraphicFramePr>
          <p:nvPr>
            <p:extLst>
              <p:ext uri="{D42A27DB-BD31-4B8C-83A1-F6EECF244321}">
                <p14:modId xmlns:p14="http://schemas.microsoft.com/office/powerpoint/2010/main" val="1799043616"/>
              </p:ext>
            </p:extLst>
          </p:nvPr>
        </p:nvGraphicFramePr>
        <p:xfrm>
          <a:off x="415638" y="4294905"/>
          <a:ext cx="5449456" cy="2382984"/>
        </p:xfrm>
        <a:graphic>
          <a:graphicData uri="http://schemas.openxmlformats.org/drawingml/2006/table">
            <a:tbl>
              <a:tblPr>
                <a:tableStyleId>{5C22544A-7EE6-4342-B048-85BDC9FD1C3A}</a:tableStyleId>
              </a:tblPr>
              <a:tblGrid>
                <a:gridCol w="2045640">
                  <a:extLst>
                    <a:ext uri="{9D8B030D-6E8A-4147-A177-3AD203B41FA5}">
                      <a16:colId xmlns:a16="http://schemas.microsoft.com/office/drawing/2014/main" val="2236458703"/>
                    </a:ext>
                  </a:extLst>
                </a:gridCol>
                <a:gridCol w="871913">
                  <a:extLst>
                    <a:ext uri="{9D8B030D-6E8A-4147-A177-3AD203B41FA5}">
                      <a16:colId xmlns:a16="http://schemas.microsoft.com/office/drawing/2014/main" val="838121162"/>
                    </a:ext>
                  </a:extLst>
                </a:gridCol>
                <a:gridCol w="653935">
                  <a:extLst>
                    <a:ext uri="{9D8B030D-6E8A-4147-A177-3AD203B41FA5}">
                      <a16:colId xmlns:a16="http://schemas.microsoft.com/office/drawing/2014/main" val="3278426386"/>
                    </a:ext>
                  </a:extLst>
                </a:gridCol>
                <a:gridCol w="938984">
                  <a:extLst>
                    <a:ext uri="{9D8B030D-6E8A-4147-A177-3AD203B41FA5}">
                      <a16:colId xmlns:a16="http://schemas.microsoft.com/office/drawing/2014/main" val="3082523061"/>
                    </a:ext>
                  </a:extLst>
                </a:gridCol>
                <a:gridCol w="938984">
                  <a:extLst>
                    <a:ext uri="{9D8B030D-6E8A-4147-A177-3AD203B41FA5}">
                      <a16:colId xmlns:a16="http://schemas.microsoft.com/office/drawing/2014/main" val="3161034269"/>
                    </a:ext>
                  </a:extLst>
                </a:gridCol>
              </a:tblGrid>
              <a:tr h="397164">
                <a:tc>
                  <a:txBody>
                    <a:bodyPr/>
                    <a:lstStyle/>
                    <a:p>
                      <a:pPr algn="ctr" fontAlgn="b"/>
                      <a:r>
                        <a:rPr lang="en-US" sz="1400" b="1" u="none" strike="noStrike" dirty="0">
                          <a:effectLst/>
                        </a:rPr>
                        <a:t>Department</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1" u="none" strike="noStrike" dirty="0">
                          <a:effectLst/>
                        </a:rPr>
                        <a:t>Frequency</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1" u="none" strike="noStrike" dirty="0">
                          <a:effectLst/>
                        </a:rPr>
                        <a:t>Percent</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1" u="none" strike="noStrike" dirty="0">
                          <a:effectLst/>
                        </a:rPr>
                        <a:t>Cumulative</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1" u="none" strike="noStrike" dirty="0">
                          <a:effectLst/>
                        </a:rPr>
                        <a:t>Cumulative</a:t>
                      </a:r>
                      <a:endParaRPr lang="en-US"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60389642"/>
                  </a:ext>
                </a:extLst>
              </a:tr>
              <a:tr h="397164">
                <a:tc>
                  <a:txBody>
                    <a:bodyPr/>
                    <a:lstStyle/>
                    <a:p>
                      <a:pPr algn="ctr" fontAlgn="b"/>
                      <a:endParaRPr lang="en-US" sz="1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1" u="none" strike="noStrike">
                          <a:effectLst/>
                        </a:rPr>
                        <a:t>Frequency</a:t>
                      </a:r>
                      <a:endParaRPr lang="en-US" sz="1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1" u="none" strike="noStrike" dirty="0">
                          <a:effectLst/>
                        </a:rPr>
                        <a:t>Percent</a:t>
                      </a:r>
                      <a:endParaRPr lang="en-US"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68494048"/>
                  </a:ext>
                </a:extLst>
              </a:tr>
              <a:tr h="397164">
                <a:tc>
                  <a:txBody>
                    <a:bodyPr/>
                    <a:lstStyle/>
                    <a:p>
                      <a:pPr algn="ctr" fontAlgn="b"/>
                      <a:r>
                        <a:rPr lang="en-US" sz="1400" u="none" strike="noStrike" dirty="0">
                          <a:effectLst/>
                        </a:rPr>
                        <a:t>Human Resources</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63</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4.29</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63</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4.29</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37406604"/>
                  </a:ext>
                </a:extLst>
              </a:tr>
              <a:tr h="397164">
                <a:tc>
                  <a:txBody>
                    <a:bodyPr/>
                    <a:lstStyle/>
                    <a:p>
                      <a:pPr algn="ctr" fontAlgn="b"/>
                      <a:r>
                        <a:rPr lang="en-US" sz="1400" u="none" strike="noStrike" dirty="0">
                          <a:effectLst/>
                        </a:rPr>
                        <a:t>Research &amp; D</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25</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1.7</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88</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5.99</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55357496"/>
                  </a:ext>
                </a:extLst>
              </a:tr>
              <a:tr h="397164">
                <a:tc>
                  <a:txBody>
                    <a:bodyPr/>
                    <a:lstStyle/>
                    <a:p>
                      <a:pPr algn="ctr" fontAlgn="b"/>
                      <a:r>
                        <a:rPr lang="en-US" sz="1400" u="none" strike="noStrike" dirty="0">
                          <a:effectLst/>
                        </a:rPr>
                        <a:t>Research &amp; Development</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936</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63.67</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1024</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69.66</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74826650"/>
                  </a:ext>
                </a:extLst>
              </a:tr>
              <a:tr h="397164">
                <a:tc>
                  <a:txBody>
                    <a:bodyPr/>
                    <a:lstStyle/>
                    <a:p>
                      <a:pPr algn="ctr" fontAlgn="b"/>
                      <a:r>
                        <a:rPr lang="en-US" sz="1400" u="none" strike="noStrike" dirty="0">
                          <a:effectLst/>
                        </a:rPr>
                        <a:t>Sales</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446</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30.34</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1470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100</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29081837"/>
                  </a:ext>
                </a:extLst>
              </a:tr>
            </a:tbl>
          </a:graphicData>
        </a:graphic>
      </p:graphicFrame>
      <p:graphicFrame>
        <p:nvGraphicFramePr>
          <p:cNvPr id="7" name="Table 6">
            <a:extLst>
              <a:ext uri="{FF2B5EF4-FFF2-40B4-BE49-F238E27FC236}">
                <a16:creationId xmlns:a16="http://schemas.microsoft.com/office/drawing/2014/main" id="{C134B9DB-5985-4228-92F2-FC863E966D7B}"/>
              </a:ext>
            </a:extLst>
          </p:cNvPr>
          <p:cNvGraphicFramePr>
            <a:graphicFrameLocks noGrp="1"/>
          </p:cNvGraphicFramePr>
          <p:nvPr>
            <p:extLst>
              <p:ext uri="{D42A27DB-BD31-4B8C-83A1-F6EECF244321}">
                <p14:modId xmlns:p14="http://schemas.microsoft.com/office/powerpoint/2010/main" val="3134534000"/>
              </p:ext>
            </p:extLst>
          </p:nvPr>
        </p:nvGraphicFramePr>
        <p:xfrm>
          <a:off x="6289964" y="1616364"/>
          <a:ext cx="5495636" cy="2278924"/>
        </p:xfrm>
        <a:graphic>
          <a:graphicData uri="http://schemas.openxmlformats.org/drawingml/2006/table">
            <a:tbl>
              <a:tblPr>
                <a:tableStyleId>{5C22544A-7EE6-4342-B048-85BDC9FD1C3A}</a:tableStyleId>
              </a:tblPr>
              <a:tblGrid>
                <a:gridCol w="1403927">
                  <a:extLst>
                    <a:ext uri="{9D8B030D-6E8A-4147-A177-3AD203B41FA5}">
                      <a16:colId xmlns:a16="http://schemas.microsoft.com/office/drawing/2014/main" val="2823501542"/>
                    </a:ext>
                  </a:extLst>
                </a:gridCol>
                <a:gridCol w="886691">
                  <a:extLst>
                    <a:ext uri="{9D8B030D-6E8A-4147-A177-3AD203B41FA5}">
                      <a16:colId xmlns:a16="http://schemas.microsoft.com/office/drawing/2014/main" val="45104580"/>
                    </a:ext>
                  </a:extLst>
                </a:gridCol>
                <a:gridCol w="923636">
                  <a:extLst>
                    <a:ext uri="{9D8B030D-6E8A-4147-A177-3AD203B41FA5}">
                      <a16:colId xmlns:a16="http://schemas.microsoft.com/office/drawing/2014/main" val="3362619021"/>
                    </a:ext>
                  </a:extLst>
                </a:gridCol>
                <a:gridCol w="1182255">
                  <a:extLst>
                    <a:ext uri="{9D8B030D-6E8A-4147-A177-3AD203B41FA5}">
                      <a16:colId xmlns:a16="http://schemas.microsoft.com/office/drawing/2014/main" val="415827805"/>
                    </a:ext>
                  </a:extLst>
                </a:gridCol>
                <a:gridCol w="1099127">
                  <a:extLst>
                    <a:ext uri="{9D8B030D-6E8A-4147-A177-3AD203B41FA5}">
                      <a16:colId xmlns:a16="http://schemas.microsoft.com/office/drawing/2014/main" val="2253703028"/>
                    </a:ext>
                  </a:extLst>
                </a:gridCol>
              </a:tblGrid>
              <a:tr h="444371">
                <a:tc>
                  <a:txBody>
                    <a:bodyPr/>
                    <a:lstStyle/>
                    <a:p>
                      <a:pPr algn="ctr" fontAlgn="b"/>
                      <a:r>
                        <a:rPr lang="en-US" sz="1400" b="1" u="none" strike="noStrike" dirty="0">
                          <a:effectLst/>
                        </a:rPr>
                        <a:t>EducationField_1</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1" u="none" strike="noStrike" dirty="0">
                          <a:effectLst/>
                        </a:rPr>
                        <a:t>Frequency</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1" u="none" strike="noStrike" dirty="0">
                          <a:effectLst/>
                        </a:rPr>
                        <a:t>Percent</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1" u="none" strike="noStrike" dirty="0">
                          <a:effectLst/>
                        </a:rPr>
                        <a:t>Cumulative</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1" u="none" strike="noStrike" dirty="0">
                          <a:effectLst/>
                        </a:rPr>
                        <a:t>Cumulative</a:t>
                      </a:r>
                      <a:endParaRPr lang="en-US"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91269382"/>
                  </a:ext>
                </a:extLst>
              </a:tr>
              <a:tr h="239531">
                <a:tc>
                  <a:txBody>
                    <a:bodyPr/>
                    <a:lstStyle/>
                    <a:p>
                      <a:pPr algn="ctr" fontAlgn="b"/>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1" u="none" strike="noStrike" dirty="0">
                          <a:effectLst/>
                        </a:rPr>
                        <a:t>Frequency</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1" u="none" strike="noStrike" dirty="0">
                          <a:effectLst/>
                        </a:rPr>
                        <a:t>Percent</a:t>
                      </a:r>
                      <a:endParaRPr lang="en-US"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94593960"/>
                  </a:ext>
                </a:extLst>
              </a:tr>
              <a:tr h="332098">
                <a:tc>
                  <a:txBody>
                    <a:bodyPr/>
                    <a:lstStyle/>
                    <a:p>
                      <a:pPr algn="ctr" fontAlgn="b"/>
                      <a:r>
                        <a:rPr lang="en-US" sz="1400" u="none" strike="noStrike" dirty="0">
                          <a:effectLst/>
                        </a:rPr>
                        <a:t>Human Resources</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27</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1.84</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27</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1.84</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89279227"/>
                  </a:ext>
                </a:extLst>
              </a:tr>
              <a:tr h="304800">
                <a:tc>
                  <a:txBody>
                    <a:bodyPr/>
                    <a:lstStyle/>
                    <a:p>
                      <a:pPr algn="ctr" fontAlgn="b"/>
                      <a:r>
                        <a:rPr lang="en-US" sz="1400" u="none" strike="noStrike" dirty="0">
                          <a:effectLst/>
                        </a:rPr>
                        <a:t>Life Sciences</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606</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41.22</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633</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43.06</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52749314"/>
                  </a:ext>
                </a:extLst>
              </a:tr>
              <a:tr h="239531">
                <a:tc>
                  <a:txBody>
                    <a:bodyPr/>
                    <a:lstStyle/>
                    <a:p>
                      <a:pPr algn="ctr" fontAlgn="b"/>
                      <a:r>
                        <a:rPr lang="en-US" sz="1400" u="none" strike="noStrike" dirty="0">
                          <a:effectLst/>
                        </a:rPr>
                        <a:t>Marketing</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159</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10.82</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792</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53.88</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63975166"/>
                  </a:ext>
                </a:extLst>
              </a:tr>
              <a:tr h="239531">
                <a:tc>
                  <a:txBody>
                    <a:bodyPr/>
                    <a:lstStyle/>
                    <a:p>
                      <a:pPr algn="ctr" fontAlgn="b"/>
                      <a:r>
                        <a:rPr lang="en-US" sz="1400" u="none" strike="noStrike" dirty="0">
                          <a:effectLst/>
                        </a:rPr>
                        <a:t>Medical</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464</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31.56</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1256</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85.44</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33097230"/>
                  </a:ext>
                </a:extLst>
              </a:tr>
              <a:tr h="239531">
                <a:tc>
                  <a:txBody>
                    <a:bodyPr/>
                    <a:lstStyle/>
                    <a:p>
                      <a:pPr algn="ctr" fontAlgn="b"/>
                      <a:r>
                        <a:rPr lang="en-US" sz="1400" u="none" strike="noStrike" dirty="0">
                          <a:effectLst/>
                        </a:rPr>
                        <a:t>Other</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82</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5.58</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1338</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91.02</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92127682"/>
                  </a:ext>
                </a:extLst>
              </a:tr>
              <a:tr h="239531">
                <a:tc>
                  <a:txBody>
                    <a:bodyPr/>
                    <a:lstStyle/>
                    <a:p>
                      <a:pPr algn="ctr" fontAlgn="b"/>
                      <a:r>
                        <a:rPr lang="en-US" sz="1400" u="none" strike="noStrike" dirty="0">
                          <a:effectLst/>
                        </a:rPr>
                        <a:t>Technical</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132</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8.98</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1470</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100</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43956734"/>
                  </a:ext>
                </a:extLst>
              </a:tr>
            </a:tbl>
          </a:graphicData>
        </a:graphic>
      </p:graphicFrame>
      <p:graphicFrame>
        <p:nvGraphicFramePr>
          <p:cNvPr id="8" name="Table 7">
            <a:extLst>
              <a:ext uri="{FF2B5EF4-FFF2-40B4-BE49-F238E27FC236}">
                <a16:creationId xmlns:a16="http://schemas.microsoft.com/office/drawing/2014/main" id="{FE12A584-0948-4DE2-BA41-14317A9D03BC}"/>
              </a:ext>
            </a:extLst>
          </p:cNvPr>
          <p:cNvGraphicFramePr>
            <a:graphicFrameLocks noGrp="1"/>
          </p:cNvGraphicFramePr>
          <p:nvPr>
            <p:extLst>
              <p:ext uri="{D42A27DB-BD31-4B8C-83A1-F6EECF244321}">
                <p14:modId xmlns:p14="http://schemas.microsoft.com/office/powerpoint/2010/main" val="2489324791"/>
              </p:ext>
            </p:extLst>
          </p:nvPr>
        </p:nvGraphicFramePr>
        <p:xfrm>
          <a:off x="6289964" y="4294905"/>
          <a:ext cx="5495636" cy="2382984"/>
        </p:xfrm>
        <a:graphic>
          <a:graphicData uri="http://schemas.openxmlformats.org/drawingml/2006/table">
            <a:tbl>
              <a:tblPr>
                <a:tableStyleId>{5C22544A-7EE6-4342-B048-85BDC9FD1C3A}</a:tableStyleId>
              </a:tblPr>
              <a:tblGrid>
                <a:gridCol w="2020202">
                  <a:extLst>
                    <a:ext uri="{9D8B030D-6E8A-4147-A177-3AD203B41FA5}">
                      <a16:colId xmlns:a16="http://schemas.microsoft.com/office/drawing/2014/main" val="3832442254"/>
                    </a:ext>
                  </a:extLst>
                </a:gridCol>
                <a:gridCol w="890259">
                  <a:extLst>
                    <a:ext uri="{9D8B030D-6E8A-4147-A177-3AD203B41FA5}">
                      <a16:colId xmlns:a16="http://schemas.microsoft.com/office/drawing/2014/main" val="93424678"/>
                    </a:ext>
                  </a:extLst>
                </a:gridCol>
                <a:gridCol w="667695">
                  <a:extLst>
                    <a:ext uri="{9D8B030D-6E8A-4147-A177-3AD203B41FA5}">
                      <a16:colId xmlns:a16="http://schemas.microsoft.com/office/drawing/2014/main" val="2454939033"/>
                    </a:ext>
                  </a:extLst>
                </a:gridCol>
                <a:gridCol w="958740">
                  <a:extLst>
                    <a:ext uri="{9D8B030D-6E8A-4147-A177-3AD203B41FA5}">
                      <a16:colId xmlns:a16="http://schemas.microsoft.com/office/drawing/2014/main" val="1258490572"/>
                    </a:ext>
                  </a:extLst>
                </a:gridCol>
                <a:gridCol w="958740">
                  <a:extLst>
                    <a:ext uri="{9D8B030D-6E8A-4147-A177-3AD203B41FA5}">
                      <a16:colId xmlns:a16="http://schemas.microsoft.com/office/drawing/2014/main" val="4032683562"/>
                    </a:ext>
                  </a:extLst>
                </a:gridCol>
              </a:tblGrid>
              <a:tr h="397164">
                <a:tc>
                  <a:txBody>
                    <a:bodyPr/>
                    <a:lstStyle/>
                    <a:p>
                      <a:pPr algn="ctr" fontAlgn="b"/>
                      <a:r>
                        <a:rPr lang="en-US" sz="1400" b="1" u="none" strike="noStrike" dirty="0">
                          <a:effectLst/>
                        </a:rPr>
                        <a:t>Department_1</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1" u="none" strike="noStrike" dirty="0">
                          <a:effectLst/>
                        </a:rPr>
                        <a:t>Frequency</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1" u="none" strike="noStrike" dirty="0">
                          <a:effectLst/>
                        </a:rPr>
                        <a:t>Percent</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1" u="none" strike="noStrike" dirty="0">
                          <a:effectLst/>
                        </a:rPr>
                        <a:t>Cumulative</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1" u="none" strike="noStrike" dirty="0">
                          <a:effectLst/>
                        </a:rPr>
                        <a:t>Cumulative</a:t>
                      </a:r>
                      <a:endParaRPr lang="en-US"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9923582"/>
                  </a:ext>
                </a:extLst>
              </a:tr>
              <a:tr h="397164">
                <a:tc>
                  <a:txBody>
                    <a:bodyPr/>
                    <a:lstStyle/>
                    <a:p>
                      <a:pPr algn="ctr" fontAlgn="b"/>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1" u="none" strike="noStrike">
                          <a:effectLst/>
                        </a:rPr>
                        <a:t>Frequency</a:t>
                      </a:r>
                      <a:endParaRPr lang="en-US" sz="1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1" u="none" strike="noStrike" dirty="0">
                          <a:effectLst/>
                        </a:rPr>
                        <a:t>Percent</a:t>
                      </a:r>
                      <a:endParaRPr lang="en-US"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33978905"/>
                  </a:ext>
                </a:extLst>
              </a:tr>
              <a:tr h="397164">
                <a:tc>
                  <a:txBody>
                    <a:bodyPr/>
                    <a:lstStyle/>
                    <a:p>
                      <a:pPr algn="ctr" fontAlgn="b"/>
                      <a:r>
                        <a:rPr lang="en-US" sz="1400" u="none" strike="noStrike" dirty="0">
                          <a:effectLst/>
                        </a:rPr>
                        <a:t>Human Resources</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63</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11.8</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63</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11.8</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59093899"/>
                  </a:ext>
                </a:extLst>
              </a:tr>
              <a:tr h="397164">
                <a:tc>
                  <a:txBody>
                    <a:bodyPr/>
                    <a:lstStyle/>
                    <a:p>
                      <a:pPr algn="ctr" fontAlgn="b"/>
                      <a:r>
                        <a:rPr lang="en-US" sz="1400" u="none" strike="noStrike" dirty="0">
                          <a:effectLst/>
                        </a:rPr>
                        <a:t>Research &amp; D</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25</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4.68</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88</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16.48</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07210714"/>
                  </a:ext>
                </a:extLst>
              </a:tr>
              <a:tr h="397164">
                <a:tc>
                  <a:txBody>
                    <a:bodyPr/>
                    <a:lstStyle/>
                    <a:p>
                      <a:pPr algn="ctr" fontAlgn="b"/>
                      <a:r>
                        <a:rPr lang="en-US" sz="1400" u="none" strike="noStrike" dirty="0">
                          <a:effectLst/>
                        </a:rPr>
                        <a:t>Sales</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446</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83.52</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534</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100</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08230969"/>
                  </a:ext>
                </a:extLst>
              </a:tr>
              <a:tr h="397164">
                <a:tc>
                  <a:txBody>
                    <a:bodyPr/>
                    <a:lstStyle/>
                    <a:p>
                      <a:pPr algn="ctr" fontAlgn="b"/>
                      <a:r>
                        <a:rPr lang="en-US" sz="1400" u="none" strike="noStrike" dirty="0">
                          <a:effectLst/>
                        </a:rPr>
                        <a:t>Frequency Missing = 936</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9913935"/>
                  </a:ext>
                </a:extLst>
              </a:tr>
            </a:tbl>
          </a:graphicData>
        </a:graphic>
      </p:graphicFrame>
    </p:spTree>
    <p:extLst>
      <p:ext uri="{BB962C8B-B14F-4D97-AF65-F5344CB8AC3E}">
        <p14:creationId xmlns:p14="http://schemas.microsoft.com/office/powerpoint/2010/main" val="4181786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AEC35-FDC4-4474-BA85-AAC6FDE13002}"/>
              </a:ext>
            </a:extLst>
          </p:cNvPr>
          <p:cNvSpPr>
            <a:spLocks noGrp="1"/>
          </p:cNvSpPr>
          <p:nvPr>
            <p:ph type="title"/>
          </p:nvPr>
        </p:nvSpPr>
        <p:spPr>
          <a:xfrm>
            <a:off x="644434" y="121920"/>
            <a:ext cx="10709366" cy="531224"/>
          </a:xfrm>
        </p:spPr>
        <p:txBody>
          <a:bodyPr>
            <a:normAutofit fontScale="90000"/>
          </a:bodyPr>
          <a:lstStyle/>
          <a:p>
            <a:pPr algn="ctr"/>
            <a:r>
              <a:rPr lang="en-US" dirty="0"/>
              <a:t>Feature Engineering</a:t>
            </a:r>
          </a:p>
        </p:txBody>
      </p:sp>
      <p:sp>
        <p:nvSpPr>
          <p:cNvPr id="3" name="Content Placeholder 2">
            <a:extLst>
              <a:ext uri="{FF2B5EF4-FFF2-40B4-BE49-F238E27FC236}">
                <a16:creationId xmlns:a16="http://schemas.microsoft.com/office/drawing/2014/main" id="{6D283AA7-5014-4685-A01F-705AD92097FA}"/>
              </a:ext>
            </a:extLst>
          </p:cNvPr>
          <p:cNvSpPr>
            <a:spLocks noGrp="1"/>
          </p:cNvSpPr>
          <p:nvPr>
            <p:ph idx="1"/>
          </p:nvPr>
        </p:nvSpPr>
        <p:spPr>
          <a:xfrm>
            <a:off x="261257" y="653144"/>
            <a:ext cx="11678194" cy="6017622"/>
          </a:xfrm>
        </p:spPr>
        <p:txBody>
          <a:bodyPr>
            <a:normAutofit/>
          </a:bodyPr>
          <a:lstStyle/>
          <a:p>
            <a:r>
              <a:rPr lang="en-US" sz="1600" dirty="0"/>
              <a:t>Target Based Enumeration-</a:t>
            </a:r>
          </a:p>
          <a:p>
            <a:pPr marL="0" indent="0">
              <a:buNone/>
            </a:pPr>
            <a:r>
              <a:rPr lang="en-US" sz="1600" dirty="0" err="1"/>
              <a:t>Birth_State</a:t>
            </a:r>
            <a:r>
              <a:rPr lang="en-US" sz="1600" dirty="0"/>
              <a:t>-</a:t>
            </a:r>
          </a:p>
          <a:p>
            <a:pPr marL="0" indent="0">
              <a:buNone/>
            </a:pPr>
            <a:endParaRPr lang="en-US" sz="1600" dirty="0"/>
          </a:p>
        </p:txBody>
      </p:sp>
      <p:sp>
        <p:nvSpPr>
          <p:cNvPr id="9" name="Rectangle 3">
            <a:extLst>
              <a:ext uri="{FF2B5EF4-FFF2-40B4-BE49-F238E27FC236}">
                <a16:creationId xmlns:a16="http://schemas.microsoft.com/office/drawing/2014/main" id="{2C4269F5-9564-4595-A642-4E895638F494}"/>
              </a:ext>
            </a:extLst>
          </p:cNvPr>
          <p:cNvSpPr>
            <a:spLocks noChangeArrowheads="1"/>
          </p:cNvSpPr>
          <p:nvPr/>
        </p:nvSpPr>
        <p:spPr bwMode="auto">
          <a:xfrm>
            <a:off x="4237037" y="1825625"/>
            <a:ext cx="18652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0" name="Table 9">
            <a:extLst>
              <a:ext uri="{FF2B5EF4-FFF2-40B4-BE49-F238E27FC236}">
                <a16:creationId xmlns:a16="http://schemas.microsoft.com/office/drawing/2014/main" id="{8CA58FD2-E672-4989-86E4-37A3EE229932}"/>
              </a:ext>
            </a:extLst>
          </p:cNvPr>
          <p:cNvGraphicFramePr>
            <a:graphicFrameLocks noGrp="1"/>
          </p:cNvGraphicFramePr>
          <p:nvPr>
            <p:extLst>
              <p:ext uri="{D42A27DB-BD31-4B8C-83A1-F6EECF244321}">
                <p14:modId xmlns:p14="http://schemas.microsoft.com/office/powerpoint/2010/main" val="2390869196"/>
              </p:ext>
            </p:extLst>
          </p:nvPr>
        </p:nvGraphicFramePr>
        <p:xfrm>
          <a:off x="261257" y="1184368"/>
          <a:ext cx="11451768" cy="5486397"/>
        </p:xfrm>
        <a:graphic>
          <a:graphicData uri="http://schemas.openxmlformats.org/drawingml/2006/table">
            <a:tbl>
              <a:tblPr firstRow="1" firstCol="1" bandRow="1">
                <a:tableStyleId>{5C22544A-7EE6-4342-B048-85BDC9FD1C3A}</a:tableStyleId>
              </a:tblPr>
              <a:tblGrid>
                <a:gridCol w="1431471">
                  <a:extLst>
                    <a:ext uri="{9D8B030D-6E8A-4147-A177-3AD203B41FA5}">
                      <a16:colId xmlns:a16="http://schemas.microsoft.com/office/drawing/2014/main" val="4115402696"/>
                    </a:ext>
                  </a:extLst>
                </a:gridCol>
                <a:gridCol w="1431471">
                  <a:extLst>
                    <a:ext uri="{9D8B030D-6E8A-4147-A177-3AD203B41FA5}">
                      <a16:colId xmlns:a16="http://schemas.microsoft.com/office/drawing/2014/main" val="389658680"/>
                    </a:ext>
                  </a:extLst>
                </a:gridCol>
                <a:gridCol w="1431471">
                  <a:extLst>
                    <a:ext uri="{9D8B030D-6E8A-4147-A177-3AD203B41FA5}">
                      <a16:colId xmlns:a16="http://schemas.microsoft.com/office/drawing/2014/main" val="282913346"/>
                    </a:ext>
                  </a:extLst>
                </a:gridCol>
                <a:gridCol w="1431471">
                  <a:extLst>
                    <a:ext uri="{9D8B030D-6E8A-4147-A177-3AD203B41FA5}">
                      <a16:colId xmlns:a16="http://schemas.microsoft.com/office/drawing/2014/main" val="4239422160"/>
                    </a:ext>
                  </a:extLst>
                </a:gridCol>
                <a:gridCol w="1431471">
                  <a:extLst>
                    <a:ext uri="{9D8B030D-6E8A-4147-A177-3AD203B41FA5}">
                      <a16:colId xmlns:a16="http://schemas.microsoft.com/office/drawing/2014/main" val="3326958307"/>
                    </a:ext>
                  </a:extLst>
                </a:gridCol>
                <a:gridCol w="1431471">
                  <a:extLst>
                    <a:ext uri="{9D8B030D-6E8A-4147-A177-3AD203B41FA5}">
                      <a16:colId xmlns:a16="http://schemas.microsoft.com/office/drawing/2014/main" val="1376716689"/>
                    </a:ext>
                  </a:extLst>
                </a:gridCol>
                <a:gridCol w="1431471">
                  <a:extLst>
                    <a:ext uri="{9D8B030D-6E8A-4147-A177-3AD203B41FA5}">
                      <a16:colId xmlns:a16="http://schemas.microsoft.com/office/drawing/2014/main" val="2610071865"/>
                    </a:ext>
                  </a:extLst>
                </a:gridCol>
                <a:gridCol w="1431471">
                  <a:extLst>
                    <a:ext uri="{9D8B030D-6E8A-4147-A177-3AD203B41FA5}">
                      <a16:colId xmlns:a16="http://schemas.microsoft.com/office/drawing/2014/main" val="541606698"/>
                    </a:ext>
                  </a:extLst>
                </a:gridCol>
              </a:tblGrid>
              <a:tr h="261257">
                <a:tc>
                  <a:txBody>
                    <a:bodyPr/>
                    <a:lstStyle/>
                    <a:p>
                      <a:pPr marL="0" marR="0">
                        <a:lnSpc>
                          <a:spcPct val="107000"/>
                        </a:lnSpc>
                        <a:spcBef>
                          <a:spcPts val="0"/>
                        </a:spcBef>
                        <a:spcAft>
                          <a:spcPts val="0"/>
                        </a:spcAft>
                      </a:pPr>
                      <a:r>
                        <a:rPr lang="en-IN" sz="1200" dirty="0" err="1">
                          <a:effectLst/>
                        </a:rPr>
                        <a:t>birth_state_cat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nSpc>
                          <a:spcPct val="107000"/>
                        </a:lnSpc>
                        <a:spcBef>
                          <a:spcPts val="0"/>
                        </a:spcBef>
                        <a:spcAft>
                          <a:spcPts val="0"/>
                        </a:spcAft>
                      </a:pPr>
                      <a:r>
                        <a:rPr lang="en-IN" sz="1200">
                          <a:effectLst/>
                        </a:rPr>
                        <a:t>frequency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nSpc>
                          <a:spcPct val="107000"/>
                        </a:lnSpc>
                        <a:spcBef>
                          <a:spcPts val="0"/>
                        </a:spcBef>
                        <a:spcAft>
                          <a:spcPts val="0"/>
                        </a:spcAft>
                      </a:pPr>
                      <a:r>
                        <a:rPr lang="en-IN" sz="1200">
                          <a:effectLst/>
                        </a:rPr>
                        <a:t>events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nSpc>
                          <a:spcPct val="107000"/>
                        </a:lnSpc>
                        <a:spcBef>
                          <a:spcPts val="0"/>
                        </a:spcBef>
                        <a:spcAft>
                          <a:spcPts val="0"/>
                        </a:spcAft>
                      </a:pPr>
                      <a:r>
                        <a:rPr lang="en-IN" sz="1200">
                          <a:effectLst/>
                        </a:rPr>
                        <a:t>non-events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nSpc>
                          <a:spcPct val="107000"/>
                        </a:lnSpc>
                        <a:spcBef>
                          <a:spcPts val="0"/>
                        </a:spcBef>
                        <a:spcAft>
                          <a:spcPts val="0"/>
                        </a:spcAft>
                      </a:pPr>
                      <a:r>
                        <a:rPr lang="en-IN" sz="1200">
                          <a:effectLst/>
                        </a:rPr>
                        <a:t>% events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nSpc>
                          <a:spcPct val="107000"/>
                        </a:lnSpc>
                        <a:spcBef>
                          <a:spcPts val="0"/>
                        </a:spcBef>
                        <a:spcAft>
                          <a:spcPts val="0"/>
                        </a:spcAft>
                      </a:pPr>
                      <a:r>
                        <a:rPr lang="en-IN" sz="1200">
                          <a:effectLst/>
                        </a:rPr>
                        <a:t>% non-events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nSpc>
                          <a:spcPct val="107000"/>
                        </a:lnSpc>
                        <a:spcBef>
                          <a:spcPts val="0"/>
                        </a:spcBef>
                        <a:spcAft>
                          <a:spcPts val="0"/>
                        </a:spcAft>
                      </a:pPr>
                      <a:r>
                        <a:rPr lang="en-IN" sz="1200">
                          <a:effectLst/>
                        </a:rPr>
                        <a:t>WOE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nSpc>
                          <a:spcPct val="107000"/>
                        </a:lnSpc>
                        <a:spcBef>
                          <a:spcPts val="0"/>
                        </a:spcBef>
                        <a:spcAft>
                          <a:spcPts val="0"/>
                        </a:spcAft>
                      </a:pPr>
                      <a:r>
                        <a:rPr lang="en-IN" sz="1200" dirty="0">
                          <a:effectLst/>
                        </a:rPr>
                        <a:t>IV</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383573034"/>
                  </a:ext>
                </a:extLst>
              </a:tr>
              <a:tr h="261257">
                <a:tc>
                  <a:txBody>
                    <a:bodyPr/>
                    <a:lstStyle/>
                    <a:p>
                      <a:pPr marL="0" marR="0">
                        <a:lnSpc>
                          <a:spcPct val="107000"/>
                        </a:lnSpc>
                        <a:spcBef>
                          <a:spcPts val="0"/>
                        </a:spcBef>
                        <a:spcAft>
                          <a:spcPts val="0"/>
                        </a:spcAft>
                      </a:pPr>
                      <a:r>
                        <a:rPr lang="en-IN" sz="1200">
                          <a:effectLst/>
                        </a:rPr>
                        <a:t>AK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0.3964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0.0033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4053625673"/>
                  </a:ext>
                </a:extLst>
              </a:tr>
              <a:tr h="261257">
                <a:tc>
                  <a:txBody>
                    <a:bodyPr/>
                    <a:lstStyle/>
                    <a:p>
                      <a:pPr marL="0" marR="0">
                        <a:lnSpc>
                          <a:spcPct val="107000"/>
                        </a:lnSpc>
                        <a:spcBef>
                          <a:spcPts val="0"/>
                        </a:spcBef>
                        <a:spcAft>
                          <a:spcPts val="0"/>
                        </a:spcAft>
                      </a:pPr>
                      <a:r>
                        <a:rPr lang="en-IN" sz="1200">
                          <a:effectLst/>
                        </a:rPr>
                        <a: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1.69%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-0.2227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0.0009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410632827"/>
                  </a:ext>
                </a:extLst>
              </a:tr>
              <a:tr h="261257">
                <a:tc>
                  <a:txBody>
                    <a:bodyPr/>
                    <a:lstStyle/>
                    <a:p>
                      <a:pPr marL="0" marR="0">
                        <a:lnSpc>
                          <a:spcPct val="107000"/>
                        </a:lnSpc>
                        <a:spcBef>
                          <a:spcPts val="0"/>
                        </a:spcBef>
                        <a:spcAft>
                          <a:spcPts val="0"/>
                        </a:spcAft>
                      </a:pPr>
                      <a:r>
                        <a:rPr lang="en-IN" sz="1200">
                          <a:effectLst/>
                        </a:rPr>
                        <a:t>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0.6683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0.0082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3309596029"/>
                  </a:ext>
                </a:extLst>
              </a:tr>
              <a:tr h="261257">
                <a:tc>
                  <a:txBody>
                    <a:bodyPr/>
                    <a:lstStyle/>
                    <a:p>
                      <a:pPr marL="0" marR="0">
                        <a:lnSpc>
                          <a:spcPct val="107000"/>
                        </a:lnSpc>
                        <a:spcBef>
                          <a:spcPts val="0"/>
                        </a:spcBef>
                        <a:spcAft>
                          <a:spcPts val="0"/>
                        </a:spcAft>
                      </a:pPr>
                      <a:r>
                        <a:rPr lang="en-IN" sz="1200">
                          <a:effectLst/>
                        </a:rPr>
                        <a:t>AZ</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-0.1426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0.0003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3678250277"/>
                  </a:ext>
                </a:extLst>
              </a:tr>
              <a:tr h="261257">
                <a:tc>
                  <a:txBody>
                    <a:bodyPr/>
                    <a:lstStyle/>
                    <a:p>
                      <a:pPr marL="0" marR="0">
                        <a:lnSpc>
                          <a:spcPct val="107000"/>
                        </a:lnSpc>
                        <a:spcBef>
                          <a:spcPts val="0"/>
                        </a:spcBef>
                        <a:spcAft>
                          <a:spcPts val="0"/>
                        </a:spcAft>
                      </a:pPr>
                      <a:r>
                        <a:rPr lang="en-IN" sz="1200">
                          <a:effectLst/>
                        </a:rPr>
                        <a:t>CA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0.2629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0.0013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452808460"/>
                  </a:ext>
                </a:extLst>
              </a:tr>
              <a:tr h="261257">
                <a:tc>
                  <a:txBody>
                    <a:bodyPr/>
                    <a:lstStyle/>
                    <a:p>
                      <a:pPr marL="0" marR="0">
                        <a:lnSpc>
                          <a:spcPct val="107000"/>
                        </a:lnSpc>
                        <a:spcBef>
                          <a:spcPts val="0"/>
                        </a:spcBef>
                        <a:spcAft>
                          <a:spcPts val="0"/>
                        </a:spcAft>
                      </a:pPr>
                      <a:r>
                        <a:rPr lang="en-IN" sz="1200">
                          <a:effectLst/>
                        </a:rPr>
                        <a:t>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-0.1967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0.0005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690279337"/>
                  </a:ext>
                </a:extLst>
              </a:tr>
              <a:tr h="261257">
                <a:tc>
                  <a:txBody>
                    <a:bodyPr/>
                    <a:lstStyle/>
                    <a:p>
                      <a:pPr marL="0" marR="0">
                        <a:lnSpc>
                          <a:spcPct val="107000"/>
                        </a:lnSpc>
                        <a:spcBef>
                          <a:spcPts val="0"/>
                        </a:spcBef>
                        <a:spcAft>
                          <a:spcPts val="0"/>
                        </a:spcAft>
                      </a:pPr>
                      <a:r>
                        <a:rPr lang="en-IN" sz="1200">
                          <a:effectLst/>
                        </a:rPr>
                        <a:t>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-1.5289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0.0233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1017181244"/>
                  </a:ext>
                </a:extLst>
              </a:tr>
              <a:tr h="261257">
                <a:tc>
                  <a:txBody>
                    <a:bodyPr/>
                    <a:lstStyle/>
                    <a:p>
                      <a:pPr marL="0" marR="0">
                        <a:lnSpc>
                          <a:spcPct val="107000"/>
                        </a:lnSpc>
                        <a:spcBef>
                          <a:spcPts val="0"/>
                        </a:spcBef>
                        <a:spcAft>
                          <a:spcPts val="0"/>
                        </a:spcAft>
                      </a:pPr>
                      <a:r>
                        <a:rPr lang="en-IN" sz="1200">
                          <a:effectLst/>
                        </a:rPr>
                        <a:t>DC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-0.9158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0.0116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3331148598"/>
                  </a:ext>
                </a:extLst>
              </a:tr>
              <a:tr h="261257">
                <a:tc>
                  <a:txBody>
                    <a:bodyPr/>
                    <a:lstStyle/>
                    <a:p>
                      <a:pPr marL="0" marR="0">
                        <a:lnSpc>
                          <a:spcPct val="107000"/>
                        </a:lnSpc>
                        <a:spcBef>
                          <a:spcPts val="0"/>
                        </a:spcBef>
                        <a:spcAft>
                          <a:spcPts val="0"/>
                        </a:spcAft>
                      </a:pPr>
                      <a:r>
                        <a:rPr lang="en-IN" sz="1200">
                          <a:effectLst/>
                        </a:rPr>
                        <a:t>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0.2629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0.0013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3751707302"/>
                  </a:ext>
                </a:extLst>
              </a:tr>
              <a:tr h="261257">
                <a:tc>
                  <a:txBody>
                    <a:bodyPr/>
                    <a:lstStyle/>
                    <a:p>
                      <a:pPr marL="0" marR="0">
                        <a:lnSpc>
                          <a:spcPct val="107000"/>
                        </a:lnSpc>
                        <a:spcBef>
                          <a:spcPts val="0"/>
                        </a:spcBef>
                        <a:spcAft>
                          <a:spcPts val="0"/>
                        </a:spcAft>
                      </a:pPr>
                      <a:r>
                        <a:rPr lang="en-IN" sz="1200">
                          <a:effectLst/>
                        </a:rPr>
                        <a:t>FL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1.69%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-0.0556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0.0001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289784002"/>
                  </a:ext>
                </a:extLst>
              </a:tr>
              <a:tr h="261257">
                <a:tc>
                  <a:txBody>
                    <a:bodyPr/>
                    <a:lstStyle/>
                    <a:p>
                      <a:pPr marL="0" marR="0">
                        <a:lnSpc>
                          <a:spcPct val="107000"/>
                        </a:lnSpc>
                        <a:spcBef>
                          <a:spcPts val="0"/>
                        </a:spcBef>
                        <a:spcAft>
                          <a:spcPts val="0"/>
                        </a:spcAft>
                      </a:pPr>
                      <a:r>
                        <a:rPr lang="en-IN" sz="1200">
                          <a:effectLst/>
                        </a:rPr>
                        <a:t>GA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0.6077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0.0070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2150571925"/>
                  </a:ext>
                </a:extLst>
              </a:tr>
              <a:tr h="261257">
                <a:tc>
                  <a:txBody>
                    <a:bodyPr/>
                    <a:lstStyle/>
                    <a:p>
                      <a:pPr marL="0" marR="0">
                        <a:lnSpc>
                          <a:spcPct val="107000"/>
                        </a:lnSpc>
                        <a:spcBef>
                          <a:spcPts val="0"/>
                        </a:spcBef>
                        <a:spcAft>
                          <a:spcPts val="0"/>
                        </a:spcAft>
                      </a:pPr>
                      <a:r>
                        <a:rPr lang="en-IN" sz="1200">
                          <a:effectLst/>
                        </a:rPr>
                        <a:t>HI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1.0430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0.0171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1836807847"/>
                  </a:ext>
                </a:extLst>
              </a:tr>
              <a:tr h="261257">
                <a:tc>
                  <a:txBody>
                    <a:bodyPr/>
                    <a:lstStyle/>
                    <a:p>
                      <a:pPr marL="0" marR="0">
                        <a:lnSpc>
                          <a:spcPct val="107000"/>
                        </a:lnSpc>
                        <a:spcBef>
                          <a:spcPts val="0"/>
                        </a:spcBef>
                        <a:spcAft>
                          <a:spcPts val="0"/>
                        </a:spcAft>
                      </a:pPr>
                      <a:r>
                        <a:rPr lang="en-IN" sz="1200">
                          <a:effectLst/>
                        </a:rPr>
                        <a:t>IA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0.2629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0.0015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2159408953"/>
                  </a:ext>
                </a:extLst>
              </a:tr>
              <a:tr h="261257">
                <a:tc>
                  <a:txBody>
                    <a:bodyPr/>
                    <a:lstStyle/>
                    <a:p>
                      <a:pPr marL="0" marR="0">
                        <a:lnSpc>
                          <a:spcPct val="107000"/>
                        </a:lnSpc>
                        <a:spcBef>
                          <a:spcPts val="0"/>
                        </a:spcBef>
                        <a:spcAft>
                          <a:spcPts val="0"/>
                        </a:spcAft>
                      </a:pPr>
                      <a:r>
                        <a:rPr lang="en-IN" sz="1200">
                          <a:effectLst/>
                        </a:rPr>
                        <a:t>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0.0005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2716074742"/>
                  </a:ext>
                </a:extLst>
              </a:tr>
              <a:tr h="261257">
                <a:tc>
                  <a:txBody>
                    <a:bodyPr/>
                    <a:lstStyle/>
                    <a:p>
                      <a:pPr marL="0" marR="0">
                        <a:lnSpc>
                          <a:spcPct val="107000"/>
                        </a:lnSpc>
                        <a:spcBef>
                          <a:spcPts val="0"/>
                        </a:spcBef>
                        <a:spcAft>
                          <a:spcPts val="0"/>
                        </a:spcAft>
                      </a:pPr>
                      <a:r>
                        <a:rPr lang="en-IN" sz="1200">
                          <a:effectLst/>
                        </a:rPr>
                        <a:t>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0.3141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0.0018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1906450449"/>
                  </a:ext>
                </a:extLst>
              </a:tr>
              <a:tr h="261257">
                <a:tc>
                  <a:txBody>
                    <a:bodyPr/>
                    <a:lstStyle/>
                    <a:p>
                      <a:pPr marL="0" marR="0">
                        <a:lnSpc>
                          <a:spcPct val="107000"/>
                        </a:lnSpc>
                        <a:spcBef>
                          <a:spcPts val="0"/>
                        </a:spcBef>
                        <a:spcAft>
                          <a:spcPts val="0"/>
                        </a:spcAft>
                      </a:pPr>
                      <a:r>
                        <a:rPr lang="en-IN" sz="1200">
                          <a:effectLst/>
                        </a:rPr>
                        <a:t>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0.0397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2480340727"/>
                  </a:ext>
                </a:extLst>
              </a:tr>
              <a:tr h="261257">
                <a:tc>
                  <a:txBody>
                    <a:bodyPr/>
                    <a:lstStyle/>
                    <a:p>
                      <a:pPr marL="0" marR="0">
                        <a:lnSpc>
                          <a:spcPct val="107000"/>
                        </a:lnSpc>
                        <a:spcBef>
                          <a:spcPts val="0"/>
                        </a:spcBef>
                        <a:spcAft>
                          <a:spcPts val="0"/>
                        </a:spcAft>
                      </a:pPr>
                      <a:r>
                        <a:rPr lang="en-IN" sz="1200">
                          <a:effectLst/>
                        </a:rPr>
                        <a:t>KS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0.2992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0.0023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3257874138"/>
                  </a:ext>
                </a:extLst>
              </a:tr>
              <a:tr h="261257">
                <a:tc>
                  <a:txBody>
                    <a:bodyPr/>
                    <a:lstStyle/>
                    <a:p>
                      <a:pPr marL="0" marR="0">
                        <a:lnSpc>
                          <a:spcPct val="107000"/>
                        </a:lnSpc>
                        <a:spcBef>
                          <a:spcPts val="0"/>
                        </a:spcBef>
                        <a:spcAft>
                          <a:spcPts val="0"/>
                        </a:spcAft>
                      </a:pPr>
                      <a:r>
                        <a:rPr lang="en-IN" sz="1200">
                          <a:effectLst/>
                        </a:rPr>
                        <a:t>KY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1.69%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-0.3319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0.0022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888950145"/>
                  </a:ext>
                </a:extLst>
              </a:tr>
              <a:tr h="261257">
                <a:tc>
                  <a:txBody>
                    <a:bodyPr/>
                    <a:lstStyle/>
                    <a:p>
                      <a:pPr marL="0" marR="0">
                        <a:lnSpc>
                          <a:spcPct val="107000"/>
                        </a:lnSpc>
                        <a:spcBef>
                          <a:spcPts val="0"/>
                        </a:spcBef>
                        <a:spcAft>
                          <a:spcPts val="0"/>
                        </a:spcAft>
                      </a:pPr>
                      <a:r>
                        <a:rPr lang="en-IN" sz="1200">
                          <a:effectLst/>
                        </a:rPr>
                        <a:t>LA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-0.0373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1915697025"/>
                  </a:ext>
                </a:extLst>
              </a:tr>
              <a:tr h="261257">
                <a:tc>
                  <a:txBody>
                    <a:bodyPr/>
                    <a:lstStyle/>
                    <a:p>
                      <a:pPr marL="0" marR="0">
                        <a:lnSpc>
                          <a:spcPct val="107000"/>
                        </a:lnSpc>
                        <a:spcBef>
                          <a:spcPts val="0"/>
                        </a:spcBef>
                        <a:spcAft>
                          <a:spcPts val="0"/>
                        </a:spcAft>
                      </a:pPr>
                      <a:r>
                        <a:rPr lang="en-IN" sz="1200">
                          <a:effectLst/>
                        </a:rPr>
                        <a:t>MA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1.69%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-0.2604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0.0013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13761557"/>
                  </a:ext>
                </a:extLst>
              </a:tr>
            </a:tbl>
          </a:graphicData>
        </a:graphic>
      </p:graphicFrame>
    </p:spTree>
    <p:extLst>
      <p:ext uri="{BB962C8B-B14F-4D97-AF65-F5344CB8AC3E}">
        <p14:creationId xmlns:p14="http://schemas.microsoft.com/office/powerpoint/2010/main" val="710255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0D8AC-F953-43DA-80DB-51DCBE999D9E}"/>
              </a:ext>
            </a:extLst>
          </p:cNvPr>
          <p:cNvSpPr>
            <a:spLocks noGrp="1"/>
          </p:cNvSpPr>
          <p:nvPr>
            <p:ph type="title"/>
          </p:nvPr>
        </p:nvSpPr>
        <p:spPr>
          <a:xfrm>
            <a:off x="966651" y="191590"/>
            <a:ext cx="10387149" cy="679268"/>
          </a:xfrm>
        </p:spPr>
        <p:txBody>
          <a:bodyPr>
            <a:normAutofit fontScale="90000"/>
          </a:bodyPr>
          <a:lstStyle/>
          <a:p>
            <a:pPr algn="ctr"/>
            <a:r>
              <a:rPr lang="en-US" dirty="0"/>
              <a:t>Feature Engineering</a:t>
            </a:r>
          </a:p>
        </p:txBody>
      </p:sp>
      <p:graphicFrame>
        <p:nvGraphicFramePr>
          <p:cNvPr id="4" name="Content Placeholder 3">
            <a:extLst>
              <a:ext uri="{FF2B5EF4-FFF2-40B4-BE49-F238E27FC236}">
                <a16:creationId xmlns:a16="http://schemas.microsoft.com/office/drawing/2014/main" id="{0961A5A8-4377-409C-B9C1-B7D5302F49E2}"/>
              </a:ext>
            </a:extLst>
          </p:cNvPr>
          <p:cNvGraphicFramePr>
            <a:graphicFrameLocks noGrp="1"/>
          </p:cNvGraphicFramePr>
          <p:nvPr>
            <p:ph idx="1"/>
            <p:extLst>
              <p:ext uri="{D42A27DB-BD31-4B8C-83A1-F6EECF244321}">
                <p14:modId xmlns:p14="http://schemas.microsoft.com/office/powerpoint/2010/main" val="3421140357"/>
              </p:ext>
            </p:extLst>
          </p:nvPr>
        </p:nvGraphicFramePr>
        <p:xfrm>
          <a:off x="261257" y="957943"/>
          <a:ext cx="11451776" cy="5754479"/>
        </p:xfrm>
        <a:graphic>
          <a:graphicData uri="http://schemas.openxmlformats.org/drawingml/2006/table">
            <a:tbl>
              <a:tblPr firstRow="1" firstCol="1" bandRow="1">
                <a:tableStyleId>{5C22544A-7EE6-4342-B048-85BDC9FD1C3A}</a:tableStyleId>
              </a:tblPr>
              <a:tblGrid>
                <a:gridCol w="1431472">
                  <a:extLst>
                    <a:ext uri="{9D8B030D-6E8A-4147-A177-3AD203B41FA5}">
                      <a16:colId xmlns:a16="http://schemas.microsoft.com/office/drawing/2014/main" val="3875526888"/>
                    </a:ext>
                  </a:extLst>
                </a:gridCol>
                <a:gridCol w="1431472">
                  <a:extLst>
                    <a:ext uri="{9D8B030D-6E8A-4147-A177-3AD203B41FA5}">
                      <a16:colId xmlns:a16="http://schemas.microsoft.com/office/drawing/2014/main" val="3461029540"/>
                    </a:ext>
                  </a:extLst>
                </a:gridCol>
                <a:gridCol w="1431472">
                  <a:extLst>
                    <a:ext uri="{9D8B030D-6E8A-4147-A177-3AD203B41FA5}">
                      <a16:colId xmlns:a16="http://schemas.microsoft.com/office/drawing/2014/main" val="3942398397"/>
                    </a:ext>
                  </a:extLst>
                </a:gridCol>
                <a:gridCol w="1431472">
                  <a:extLst>
                    <a:ext uri="{9D8B030D-6E8A-4147-A177-3AD203B41FA5}">
                      <a16:colId xmlns:a16="http://schemas.microsoft.com/office/drawing/2014/main" val="3134273742"/>
                    </a:ext>
                  </a:extLst>
                </a:gridCol>
                <a:gridCol w="1431472">
                  <a:extLst>
                    <a:ext uri="{9D8B030D-6E8A-4147-A177-3AD203B41FA5}">
                      <a16:colId xmlns:a16="http://schemas.microsoft.com/office/drawing/2014/main" val="2035203919"/>
                    </a:ext>
                  </a:extLst>
                </a:gridCol>
                <a:gridCol w="1431472">
                  <a:extLst>
                    <a:ext uri="{9D8B030D-6E8A-4147-A177-3AD203B41FA5}">
                      <a16:colId xmlns:a16="http://schemas.microsoft.com/office/drawing/2014/main" val="1418401132"/>
                    </a:ext>
                  </a:extLst>
                </a:gridCol>
                <a:gridCol w="1431472">
                  <a:extLst>
                    <a:ext uri="{9D8B030D-6E8A-4147-A177-3AD203B41FA5}">
                      <a16:colId xmlns:a16="http://schemas.microsoft.com/office/drawing/2014/main" val="463097150"/>
                    </a:ext>
                  </a:extLst>
                </a:gridCol>
                <a:gridCol w="1431472">
                  <a:extLst>
                    <a:ext uri="{9D8B030D-6E8A-4147-A177-3AD203B41FA5}">
                      <a16:colId xmlns:a16="http://schemas.microsoft.com/office/drawing/2014/main" val="1661024573"/>
                    </a:ext>
                  </a:extLst>
                </a:gridCol>
              </a:tblGrid>
              <a:tr h="198836">
                <a:tc>
                  <a:txBody>
                    <a:bodyPr/>
                    <a:lstStyle/>
                    <a:p>
                      <a:pPr marL="0" marR="0">
                        <a:lnSpc>
                          <a:spcPct val="107000"/>
                        </a:lnSpc>
                        <a:spcBef>
                          <a:spcPts val="0"/>
                        </a:spcBef>
                        <a:spcAft>
                          <a:spcPts val="0"/>
                        </a:spcAft>
                      </a:pPr>
                      <a:r>
                        <a:rPr lang="en-IN" sz="1200" dirty="0" err="1">
                          <a:effectLst/>
                        </a:rPr>
                        <a:t>birth_state_cat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nSpc>
                          <a:spcPct val="107000"/>
                        </a:lnSpc>
                        <a:spcBef>
                          <a:spcPts val="0"/>
                        </a:spcBef>
                        <a:spcAft>
                          <a:spcPts val="0"/>
                        </a:spcAft>
                      </a:pPr>
                      <a:r>
                        <a:rPr lang="en-IN" sz="1200">
                          <a:effectLst/>
                        </a:rPr>
                        <a:t>frequency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nSpc>
                          <a:spcPct val="107000"/>
                        </a:lnSpc>
                        <a:spcBef>
                          <a:spcPts val="0"/>
                        </a:spcBef>
                        <a:spcAft>
                          <a:spcPts val="0"/>
                        </a:spcAft>
                      </a:pPr>
                      <a:r>
                        <a:rPr lang="en-IN" sz="1200">
                          <a:effectLst/>
                        </a:rPr>
                        <a:t>events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nSpc>
                          <a:spcPct val="107000"/>
                        </a:lnSpc>
                        <a:spcBef>
                          <a:spcPts val="0"/>
                        </a:spcBef>
                        <a:spcAft>
                          <a:spcPts val="0"/>
                        </a:spcAft>
                      </a:pPr>
                      <a:r>
                        <a:rPr lang="en-IN" sz="1200">
                          <a:effectLst/>
                        </a:rPr>
                        <a:t>non-events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nSpc>
                          <a:spcPct val="107000"/>
                        </a:lnSpc>
                        <a:spcBef>
                          <a:spcPts val="0"/>
                        </a:spcBef>
                        <a:spcAft>
                          <a:spcPts val="0"/>
                        </a:spcAft>
                      </a:pPr>
                      <a:r>
                        <a:rPr lang="en-IN" sz="1200">
                          <a:effectLst/>
                        </a:rPr>
                        <a:t>% events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nSpc>
                          <a:spcPct val="107000"/>
                        </a:lnSpc>
                        <a:spcBef>
                          <a:spcPts val="0"/>
                        </a:spcBef>
                        <a:spcAft>
                          <a:spcPts val="0"/>
                        </a:spcAft>
                      </a:pPr>
                      <a:r>
                        <a:rPr lang="en-IN" sz="1200">
                          <a:effectLst/>
                        </a:rPr>
                        <a:t>% non-events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nSpc>
                          <a:spcPct val="107000"/>
                        </a:lnSpc>
                        <a:spcBef>
                          <a:spcPts val="0"/>
                        </a:spcBef>
                        <a:spcAft>
                          <a:spcPts val="0"/>
                        </a:spcAft>
                      </a:pPr>
                      <a:r>
                        <a:rPr lang="en-IN" sz="1200">
                          <a:effectLst/>
                        </a:rPr>
                        <a:t>WOE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nSpc>
                          <a:spcPct val="107000"/>
                        </a:lnSpc>
                        <a:spcBef>
                          <a:spcPts val="0"/>
                        </a:spcBef>
                        <a:spcAft>
                          <a:spcPts val="0"/>
                        </a:spcAft>
                      </a:pPr>
                      <a:r>
                        <a:rPr lang="en-IN" sz="1200" dirty="0">
                          <a:effectLst/>
                        </a:rPr>
                        <a:t>IV</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2474784954"/>
                  </a:ext>
                </a:extLst>
              </a:tr>
              <a:tr h="198836">
                <a:tc>
                  <a:txBody>
                    <a:bodyPr/>
                    <a:lstStyle/>
                    <a:p>
                      <a:pPr marL="0" marR="0">
                        <a:lnSpc>
                          <a:spcPct val="107000"/>
                        </a:lnSpc>
                        <a:spcBef>
                          <a:spcPts val="0"/>
                        </a:spcBef>
                        <a:spcAft>
                          <a:spcPts val="0"/>
                        </a:spcAft>
                      </a:pPr>
                      <a:r>
                        <a:rPr lang="en-IN" sz="1200" dirty="0">
                          <a:effectLst/>
                        </a:rPr>
                        <a:t>MD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34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31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1.27%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2.51%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-0.6862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0.0086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2267240681"/>
                  </a:ext>
                </a:extLst>
              </a:tr>
              <a:tr h="198836">
                <a:tc>
                  <a:txBody>
                    <a:bodyPr/>
                    <a:lstStyle/>
                    <a:p>
                      <a:pPr marL="0" marR="0">
                        <a:lnSpc>
                          <a:spcPct val="107000"/>
                        </a:lnSpc>
                        <a:spcBef>
                          <a:spcPts val="0"/>
                        </a:spcBef>
                        <a:spcAft>
                          <a:spcPts val="0"/>
                        </a:spcAft>
                      </a:pPr>
                      <a:r>
                        <a:rPr lang="en-IN" sz="1200">
                          <a:effectLst/>
                        </a:rPr>
                        <a:t>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27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1.27%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-0.4303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0.0029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278928719"/>
                  </a:ext>
                </a:extLst>
              </a:tr>
              <a:tr h="198836">
                <a:tc>
                  <a:txBody>
                    <a:bodyPr/>
                    <a:lstStyle/>
                    <a:p>
                      <a:pPr marL="0" marR="0">
                        <a:lnSpc>
                          <a:spcPct val="107000"/>
                        </a:lnSpc>
                        <a:spcBef>
                          <a:spcPts val="0"/>
                        </a:spcBef>
                        <a:spcAft>
                          <a:spcPts val="0"/>
                        </a:spcAft>
                      </a:pPr>
                      <a:r>
                        <a:rPr lang="en-IN" sz="1200">
                          <a:effectLst/>
                        </a:rPr>
                        <a:t>MI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1.69%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-0.1834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0.0006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1194080988"/>
                  </a:ext>
                </a:extLst>
              </a:tr>
              <a:tr h="198836">
                <a:tc>
                  <a:txBody>
                    <a:bodyPr/>
                    <a:lstStyle/>
                    <a:p>
                      <a:pPr marL="0" marR="0">
                        <a:lnSpc>
                          <a:spcPct val="107000"/>
                        </a:lnSpc>
                        <a:spcBef>
                          <a:spcPts val="0"/>
                        </a:spcBef>
                        <a:spcAft>
                          <a:spcPts val="0"/>
                        </a:spcAft>
                      </a:pPr>
                      <a:r>
                        <a:rPr lang="en-IN" sz="1200">
                          <a:effectLst/>
                        </a:rPr>
                        <a:t>MN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-1.4864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0.0215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382410525"/>
                  </a:ext>
                </a:extLst>
              </a:tr>
              <a:tr h="198836">
                <a:tc>
                  <a:txBody>
                    <a:bodyPr/>
                    <a:lstStyle/>
                    <a:p>
                      <a:pPr marL="0" marR="0">
                        <a:lnSpc>
                          <a:spcPct val="107000"/>
                        </a:lnSpc>
                        <a:spcBef>
                          <a:spcPts val="0"/>
                        </a:spcBef>
                        <a:spcAft>
                          <a:spcPts val="0"/>
                        </a:spcAft>
                      </a:pPr>
                      <a:r>
                        <a:rPr lang="en-IN" sz="1200">
                          <a:effectLst/>
                        </a:rPr>
                        <a:t>MO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1.69%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0.0397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1301489762"/>
                  </a:ext>
                </a:extLst>
              </a:tr>
              <a:tr h="198836">
                <a:tc>
                  <a:txBody>
                    <a:bodyPr/>
                    <a:lstStyle/>
                    <a:p>
                      <a:pPr marL="0" marR="0">
                        <a:lnSpc>
                          <a:spcPct val="107000"/>
                        </a:lnSpc>
                        <a:spcBef>
                          <a:spcPts val="0"/>
                        </a:spcBef>
                        <a:spcAft>
                          <a:spcPts val="0"/>
                        </a:spcAft>
                      </a:pPr>
                      <a:r>
                        <a:rPr lang="en-IN" sz="1200">
                          <a:effectLst/>
                        </a:rPr>
                        <a:t>MS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0.0397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3751902426"/>
                  </a:ext>
                </a:extLst>
              </a:tr>
              <a:tr h="198836">
                <a:tc>
                  <a:txBody>
                    <a:bodyPr/>
                    <a:lstStyle/>
                    <a:p>
                      <a:pPr marL="0" marR="0">
                        <a:lnSpc>
                          <a:spcPct val="107000"/>
                        </a:lnSpc>
                        <a:spcBef>
                          <a:spcPts val="0"/>
                        </a:spcBef>
                        <a:spcAft>
                          <a:spcPts val="0"/>
                        </a:spcAft>
                      </a:pPr>
                      <a:r>
                        <a:rPr lang="en-IN" sz="1200">
                          <a:effectLst/>
                        </a:rPr>
                        <a:t>MT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-0.7180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0.0095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1875015174"/>
                  </a:ext>
                </a:extLst>
              </a:tr>
              <a:tr h="198836">
                <a:tc>
                  <a:txBody>
                    <a:bodyPr/>
                    <a:lstStyle/>
                    <a:p>
                      <a:pPr marL="0" marR="0">
                        <a:lnSpc>
                          <a:spcPct val="107000"/>
                        </a:lnSpc>
                        <a:spcBef>
                          <a:spcPts val="0"/>
                        </a:spcBef>
                        <a:spcAft>
                          <a:spcPts val="0"/>
                        </a:spcAft>
                      </a:pPr>
                      <a:r>
                        <a:rPr lang="en-IN" sz="1200">
                          <a:effectLst/>
                        </a:rPr>
                        <a:t>NC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0.2629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0.0015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2905581592"/>
                  </a:ext>
                </a:extLst>
              </a:tr>
              <a:tr h="198836">
                <a:tc>
                  <a:txBody>
                    <a:bodyPr/>
                    <a:lstStyle/>
                    <a:p>
                      <a:pPr marL="0" marR="0">
                        <a:lnSpc>
                          <a:spcPct val="107000"/>
                        </a:lnSpc>
                        <a:spcBef>
                          <a:spcPts val="0"/>
                        </a:spcBef>
                        <a:spcAft>
                          <a:spcPts val="0"/>
                        </a:spcAft>
                      </a:pPr>
                      <a:r>
                        <a:rPr lang="en-IN" sz="1200">
                          <a:effectLst/>
                        </a:rPr>
                        <a:t>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14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-0.9899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0.0071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580650789"/>
                  </a:ext>
                </a:extLst>
              </a:tr>
              <a:tr h="198836">
                <a:tc>
                  <a:txBody>
                    <a:bodyPr/>
                    <a:lstStyle/>
                    <a:p>
                      <a:pPr marL="0" marR="0">
                        <a:lnSpc>
                          <a:spcPct val="107000"/>
                        </a:lnSpc>
                        <a:spcBef>
                          <a:spcPts val="0"/>
                        </a:spcBef>
                        <a:spcAft>
                          <a:spcPts val="0"/>
                        </a:spcAft>
                      </a:pPr>
                      <a:r>
                        <a:rPr lang="en-IN" sz="1200">
                          <a:effectLst/>
                        </a:rPr>
                        <a:t>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0.42%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-1.4864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0.0215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4127462248"/>
                  </a:ext>
                </a:extLst>
              </a:tr>
              <a:tr h="198836">
                <a:tc>
                  <a:txBody>
                    <a:bodyPr/>
                    <a:lstStyle/>
                    <a:p>
                      <a:pPr marL="0" marR="0">
                        <a:lnSpc>
                          <a:spcPct val="107000"/>
                        </a:lnSpc>
                        <a:spcBef>
                          <a:spcPts val="0"/>
                        </a:spcBef>
                        <a:spcAft>
                          <a:spcPts val="0"/>
                        </a:spcAft>
                      </a:pPr>
                      <a:r>
                        <a:rPr lang="en-IN" sz="1200" dirty="0">
                          <a:effectLst/>
                        </a:rPr>
                        <a:t>NH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26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1.69%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-0.0556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0.0001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1029467643"/>
                  </a:ext>
                </a:extLst>
              </a:tr>
              <a:tr h="198836">
                <a:tc>
                  <a:txBody>
                    <a:bodyPr/>
                    <a:lstStyle/>
                    <a:p>
                      <a:pPr marL="0" marR="0">
                        <a:lnSpc>
                          <a:spcPct val="107000"/>
                        </a:lnSpc>
                        <a:spcBef>
                          <a:spcPts val="0"/>
                        </a:spcBef>
                        <a:spcAft>
                          <a:spcPts val="0"/>
                        </a:spcAft>
                      </a:pPr>
                      <a:r>
                        <a:rPr lang="en-IN" sz="1200">
                          <a:effectLst/>
                        </a:rPr>
                        <a:t>NJ</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34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-0.1087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0.0003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2035568701"/>
                  </a:ext>
                </a:extLst>
              </a:tr>
              <a:tr h="198836">
                <a:tc>
                  <a:txBody>
                    <a:bodyPr/>
                    <a:lstStyle/>
                    <a:p>
                      <a:pPr marL="0" marR="0">
                        <a:lnSpc>
                          <a:spcPct val="107000"/>
                        </a:lnSpc>
                        <a:spcBef>
                          <a:spcPts val="0"/>
                        </a:spcBef>
                        <a:spcAft>
                          <a:spcPts val="0"/>
                        </a:spcAft>
                      </a:pPr>
                      <a:r>
                        <a:rPr lang="en-IN" sz="1200">
                          <a:effectLst/>
                        </a:rPr>
                        <a:t>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-0.5845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0.0059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2098799422"/>
                  </a:ext>
                </a:extLst>
              </a:tr>
              <a:tr h="198836">
                <a:tc>
                  <a:txBody>
                    <a:bodyPr/>
                    <a:lstStyle/>
                    <a:p>
                      <a:pPr marL="0" marR="0">
                        <a:lnSpc>
                          <a:spcPct val="107000"/>
                        </a:lnSpc>
                        <a:spcBef>
                          <a:spcPts val="0"/>
                        </a:spcBef>
                        <a:spcAft>
                          <a:spcPts val="0"/>
                        </a:spcAft>
                      </a:pPr>
                      <a:r>
                        <a:rPr lang="en-IN" sz="1200">
                          <a:effectLst/>
                        </a:rPr>
                        <a:t>NV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2.51%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0.1611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0.0007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772500855"/>
                  </a:ext>
                </a:extLst>
              </a:tr>
              <a:tr h="198836">
                <a:tc>
                  <a:txBody>
                    <a:bodyPr/>
                    <a:lstStyle/>
                    <a:p>
                      <a:pPr marL="0" marR="0">
                        <a:lnSpc>
                          <a:spcPct val="107000"/>
                        </a:lnSpc>
                        <a:spcBef>
                          <a:spcPts val="0"/>
                        </a:spcBef>
                        <a:spcAft>
                          <a:spcPts val="0"/>
                        </a:spcAft>
                      </a:pPr>
                      <a:r>
                        <a:rPr lang="en-IN" sz="1200">
                          <a:effectLst/>
                        </a:rPr>
                        <a:t>NY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0.3054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0.0020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312578315"/>
                  </a:ext>
                </a:extLst>
              </a:tr>
              <a:tr h="198836">
                <a:tc>
                  <a:txBody>
                    <a:bodyPr/>
                    <a:lstStyle/>
                    <a:p>
                      <a:pPr marL="0" marR="0">
                        <a:lnSpc>
                          <a:spcPct val="107000"/>
                        </a:lnSpc>
                        <a:spcBef>
                          <a:spcPts val="0"/>
                        </a:spcBef>
                        <a:spcAft>
                          <a:spcPts val="0"/>
                        </a:spcAft>
                      </a:pPr>
                      <a:r>
                        <a:rPr lang="en-IN" sz="1200">
                          <a:effectLst/>
                        </a:rPr>
                        <a:t>OH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-1.6831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0.0311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4072314946"/>
                  </a:ext>
                </a:extLst>
              </a:tr>
              <a:tr h="198836">
                <a:tc>
                  <a:txBody>
                    <a:bodyPr/>
                    <a:lstStyle/>
                    <a:p>
                      <a:pPr marL="0" marR="0">
                        <a:lnSpc>
                          <a:spcPct val="107000"/>
                        </a:lnSpc>
                        <a:spcBef>
                          <a:spcPts val="0"/>
                        </a:spcBef>
                        <a:spcAft>
                          <a:spcPts val="0"/>
                        </a:spcAft>
                      </a:pPr>
                      <a:r>
                        <a:rPr lang="en-IN" sz="1200">
                          <a:effectLst/>
                        </a:rPr>
                        <a:t>OK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3.80%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0.8506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0.0185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1027753170"/>
                  </a:ext>
                </a:extLst>
              </a:tr>
              <a:tr h="198836">
                <a:tc>
                  <a:txBody>
                    <a:bodyPr/>
                    <a:lstStyle/>
                    <a:p>
                      <a:pPr marL="0" marR="0">
                        <a:lnSpc>
                          <a:spcPct val="107000"/>
                        </a:lnSpc>
                        <a:spcBef>
                          <a:spcPts val="0"/>
                        </a:spcBef>
                        <a:spcAft>
                          <a:spcPts val="0"/>
                        </a:spcAft>
                      </a:pPr>
                      <a:r>
                        <a:rPr lang="en-IN" sz="1200">
                          <a:effectLst/>
                        </a:rPr>
                        <a:t>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1.68%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-0.0556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0.0001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565284257"/>
                  </a:ext>
                </a:extLst>
              </a:tr>
              <a:tr h="198836">
                <a:tc>
                  <a:txBody>
                    <a:bodyPr/>
                    <a:lstStyle/>
                    <a:p>
                      <a:pPr marL="0" marR="0">
                        <a:lnSpc>
                          <a:spcPct val="107000"/>
                        </a:lnSpc>
                        <a:spcBef>
                          <a:spcPts val="0"/>
                        </a:spcBef>
                        <a:spcAft>
                          <a:spcPts val="0"/>
                        </a:spcAft>
                      </a:pPr>
                      <a:r>
                        <a:rPr lang="en-IN" sz="1200">
                          <a:effectLst/>
                        </a:rPr>
                        <a:t>OT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157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14.77%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12.73%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0.1483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0.0030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2210612802"/>
                  </a:ext>
                </a:extLst>
              </a:tr>
              <a:tr h="198836">
                <a:tc>
                  <a:txBody>
                    <a:bodyPr/>
                    <a:lstStyle/>
                    <a:p>
                      <a:pPr marL="0" marR="0">
                        <a:lnSpc>
                          <a:spcPct val="107000"/>
                        </a:lnSpc>
                        <a:spcBef>
                          <a:spcPts val="0"/>
                        </a:spcBef>
                        <a:spcAft>
                          <a:spcPts val="0"/>
                        </a:spcAft>
                      </a:pPr>
                      <a:r>
                        <a:rPr lang="en-IN" sz="1200">
                          <a:effectLst/>
                        </a:rPr>
                        <a:t>PA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2.68%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0.0986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0.0003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2717001681"/>
                  </a:ext>
                </a:extLst>
              </a:tr>
              <a:tr h="198836">
                <a:tc>
                  <a:txBody>
                    <a:bodyPr/>
                    <a:lstStyle/>
                    <a:p>
                      <a:pPr marL="0" marR="0">
                        <a:lnSpc>
                          <a:spcPct val="107000"/>
                        </a:lnSpc>
                        <a:spcBef>
                          <a:spcPts val="0"/>
                        </a:spcBef>
                        <a:spcAft>
                          <a:spcPts val="0"/>
                        </a:spcAft>
                      </a:pPr>
                      <a:r>
                        <a:rPr lang="en-IN" sz="1200" dirty="0">
                          <a:effectLst/>
                        </a:rPr>
                        <a:t>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-0.6022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0.0042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390988478"/>
                  </a:ext>
                </a:extLst>
              </a:tr>
              <a:tr h="198836">
                <a:tc>
                  <a:txBody>
                    <a:bodyPr/>
                    <a:lstStyle/>
                    <a:p>
                      <a:pPr marL="0" marR="0">
                        <a:lnSpc>
                          <a:spcPct val="107000"/>
                        </a:lnSpc>
                        <a:spcBef>
                          <a:spcPts val="0"/>
                        </a:spcBef>
                        <a:spcAft>
                          <a:spcPts val="0"/>
                        </a:spcAft>
                      </a:pPr>
                      <a:r>
                        <a:rPr lang="en-IN" sz="1200" dirty="0">
                          <a:effectLst/>
                        </a:rPr>
                        <a:t>SC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-1.0589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0.0084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2113503796"/>
                  </a:ext>
                </a:extLst>
              </a:tr>
              <a:tr h="198836">
                <a:tc>
                  <a:txBody>
                    <a:bodyPr/>
                    <a:lstStyle/>
                    <a:p>
                      <a:pPr marL="0" marR="0">
                        <a:lnSpc>
                          <a:spcPct val="107000"/>
                        </a:lnSpc>
                        <a:spcBef>
                          <a:spcPts val="0"/>
                        </a:spcBef>
                        <a:spcAft>
                          <a:spcPts val="0"/>
                        </a:spcAft>
                      </a:pPr>
                      <a:r>
                        <a:rPr lang="en-IN" sz="1200" dirty="0">
                          <a:effectLst/>
                        </a:rPr>
                        <a:t>SD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3.80%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0.8506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0.0185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1425746139"/>
                  </a:ext>
                </a:extLst>
              </a:tr>
              <a:tr h="198836">
                <a:tc>
                  <a:txBody>
                    <a:bodyPr/>
                    <a:lstStyle/>
                    <a:p>
                      <a:pPr marL="0" marR="0">
                        <a:lnSpc>
                          <a:spcPct val="107000"/>
                        </a:lnSpc>
                        <a:spcBef>
                          <a:spcPts val="0"/>
                        </a:spcBef>
                        <a:spcAft>
                          <a:spcPts val="0"/>
                        </a:spcAft>
                      </a:pPr>
                      <a:r>
                        <a:rPr lang="en-IN" sz="1200" dirty="0">
                          <a:effectLst/>
                        </a:rPr>
                        <a:t>TN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0.4170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0.0042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529782006"/>
                  </a:ext>
                </a:extLst>
              </a:tr>
              <a:tr h="198836">
                <a:tc>
                  <a:txBody>
                    <a:bodyPr/>
                    <a:lstStyle/>
                    <a:p>
                      <a:pPr marL="0" marR="0">
                        <a:lnSpc>
                          <a:spcPct val="107000"/>
                        </a:lnSpc>
                        <a:spcBef>
                          <a:spcPts val="0"/>
                        </a:spcBef>
                        <a:spcAft>
                          <a:spcPts val="0"/>
                        </a:spcAft>
                      </a:pPr>
                      <a:r>
                        <a:rPr lang="en-IN" sz="1200" dirty="0">
                          <a:effectLst/>
                        </a:rPr>
                        <a:t>TX</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0.84%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-0.8766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0.0104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3186946195"/>
                  </a:ext>
                </a:extLst>
              </a:tr>
              <a:tr h="198836">
                <a:tc>
                  <a:txBody>
                    <a:bodyPr/>
                    <a:lstStyle/>
                    <a:p>
                      <a:pPr marL="0" marR="0">
                        <a:lnSpc>
                          <a:spcPct val="107000"/>
                        </a:lnSpc>
                        <a:spcBef>
                          <a:spcPts val="0"/>
                        </a:spcBef>
                        <a:spcAft>
                          <a:spcPts val="0"/>
                        </a:spcAft>
                      </a:pPr>
                      <a:r>
                        <a:rPr lang="en-IN" sz="1200" dirty="0">
                          <a:effectLst/>
                        </a:rPr>
                        <a:t>UT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2.11%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1.70%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0.2141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0.0009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3762981032"/>
                  </a:ext>
                </a:extLst>
              </a:tr>
              <a:tr h="198836">
                <a:tc>
                  <a:txBody>
                    <a:bodyPr/>
                    <a:lstStyle/>
                    <a:p>
                      <a:pPr marL="0" marR="0">
                        <a:lnSpc>
                          <a:spcPct val="107000"/>
                        </a:lnSpc>
                        <a:spcBef>
                          <a:spcPts val="0"/>
                        </a:spcBef>
                        <a:spcAft>
                          <a:spcPts val="0"/>
                        </a:spcAft>
                      </a:pPr>
                      <a:r>
                        <a:rPr lang="en-IN" sz="1200" dirty="0">
                          <a:effectLst/>
                        </a:rPr>
                        <a:t>VT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solidFill>
                      <a:srgbClr val="5B9BD5"/>
                    </a:solidFill>
                  </a:tcPr>
                </a:tc>
                <a:tc>
                  <a:txBody>
                    <a:bodyPr/>
                    <a:lstStyle/>
                    <a:p>
                      <a:pPr marL="0" marR="0" algn="r">
                        <a:lnSpc>
                          <a:spcPct val="107000"/>
                        </a:lnSpc>
                        <a:spcBef>
                          <a:spcPts val="0"/>
                        </a:spcBef>
                        <a:spcAft>
                          <a:spcPts val="0"/>
                        </a:spcAft>
                      </a:pPr>
                      <a:r>
                        <a:rPr lang="en-IN" sz="1200">
                          <a:effectLst/>
                        </a:rPr>
                        <a:t>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2.51%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0.1611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0.0007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3561352379"/>
                  </a:ext>
                </a:extLst>
              </a:tr>
              <a:tr h="127998">
                <a:tc>
                  <a:txBody>
                    <a:bodyPr/>
                    <a:lstStyle/>
                    <a:p>
                      <a:pPr marL="0" marR="0">
                        <a:lnSpc>
                          <a:spcPct val="107000"/>
                        </a:lnSpc>
                        <a:spcBef>
                          <a:spcPts val="0"/>
                        </a:spcBef>
                        <a:spcAft>
                          <a:spcPts val="0"/>
                        </a:spcAft>
                      </a:pPr>
                      <a:r>
                        <a:rPr lang="en-IN" sz="1200" dirty="0">
                          <a:effectLst/>
                        </a:rPr>
                        <a:t>Total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solidFill>
                      <a:schemeClr val="accent6"/>
                    </a:solidFill>
                  </a:tcPr>
                </a:tc>
                <a:tc>
                  <a:txBody>
                    <a:bodyPr/>
                    <a:lstStyle/>
                    <a:p>
                      <a:pPr marL="0" marR="0" algn="r">
                        <a:lnSpc>
                          <a:spcPct val="107000"/>
                        </a:lnSpc>
                        <a:spcBef>
                          <a:spcPts val="0"/>
                        </a:spcBef>
                        <a:spcAft>
                          <a:spcPts val="0"/>
                        </a:spcAft>
                      </a:pPr>
                      <a:r>
                        <a:rPr lang="en-IN" sz="1200" dirty="0">
                          <a:effectLst/>
                        </a:rPr>
                        <a:t>1470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solidFill>
                      <a:schemeClr val="accent6"/>
                    </a:solidFill>
                  </a:tcPr>
                </a:tc>
                <a:tc>
                  <a:txBody>
                    <a:bodyPr/>
                    <a:lstStyle/>
                    <a:p>
                      <a:pPr marL="0" marR="0" algn="r">
                        <a:lnSpc>
                          <a:spcPct val="107000"/>
                        </a:lnSpc>
                        <a:spcBef>
                          <a:spcPts val="0"/>
                        </a:spcBef>
                        <a:spcAft>
                          <a:spcPts val="0"/>
                        </a:spcAft>
                      </a:pPr>
                      <a:r>
                        <a:rPr lang="en-IN" sz="1200" dirty="0">
                          <a:effectLst/>
                        </a:rPr>
                        <a:t>237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solidFill>
                      <a:schemeClr val="accent6"/>
                    </a:solidFill>
                  </a:tcPr>
                </a:tc>
                <a:tc>
                  <a:txBody>
                    <a:bodyPr/>
                    <a:lstStyle/>
                    <a:p>
                      <a:pPr marL="0" marR="0" algn="r">
                        <a:lnSpc>
                          <a:spcPct val="107000"/>
                        </a:lnSpc>
                        <a:spcBef>
                          <a:spcPts val="0"/>
                        </a:spcBef>
                        <a:spcAft>
                          <a:spcPts val="0"/>
                        </a:spcAft>
                      </a:pPr>
                      <a:r>
                        <a:rPr lang="en-IN" sz="1200" dirty="0">
                          <a:effectLst/>
                        </a:rPr>
                        <a:t>1233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solidFill>
                      <a:schemeClr val="accent6"/>
                    </a:solidFill>
                  </a:tcPr>
                </a:tc>
                <a:tc>
                  <a:txBody>
                    <a:bodyPr/>
                    <a:lstStyle/>
                    <a:p>
                      <a:pPr marL="0" marR="0" algn="r">
                        <a:lnSpc>
                          <a:spcPct val="107000"/>
                        </a:lnSpc>
                        <a:spcBef>
                          <a:spcPts val="0"/>
                        </a:spcBef>
                        <a:spcAft>
                          <a:spcPts val="0"/>
                        </a:spcAft>
                      </a:pPr>
                      <a:r>
                        <a:rPr lang="en-IN" sz="1200" dirty="0">
                          <a:effectLst/>
                        </a:rPr>
                        <a:t>100.00%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solidFill>
                      <a:schemeClr val="accent6"/>
                    </a:solidFill>
                  </a:tcPr>
                </a:tc>
                <a:tc>
                  <a:txBody>
                    <a:bodyPr/>
                    <a:lstStyle/>
                    <a:p>
                      <a:pPr marL="0" marR="0" algn="r">
                        <a:lnSpc>
                          <a:spcPct val="107000"/>
                        </a:lnSpc>
                        <a:spcBef>
                          <a:spcPts val="0"/>
                        </a:spcBef>
                        <a:spcAft>
                          <a:spcPts val="0"/>
                        </a:spcAft>
                      </a:pPr>
                      <a:r>
                        <a:rPr lang="en-IN" sz="1200" dirty="0">
                          <a:effectLst/>
                        </a:rPr>
                        <a:t>100.00%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solidFill>
                      <a:schemeClr val="accent6"/>
                    </a:solidFill>
                  </a:tcPr>
                </a:tc>
                <a:tc>
                  <a:txBody>
                    <a:bodyPr/>
                    <a:lstStyle/>
                    <a:p>
                      <a:pPr>
                        <a:lnSpc>
                          <a:spcPct val="107000"/>
                        </a:lnSpc>
                      </a:pPr>
                      <a:endParaRPr lang="en-US" sz="1100" dirty="0">
                        <a:effectLst/>
                        <a:latin typeface="Calibri" panose="020F0502020204030204" pitchFamily="34" charset="0"/>
                        <a:cs typeface="Times New Roman" panose="02020603050405020304" pitchFamily="18" charset="0"/>
                      </a:endParaRPr>
                    </a:p>
                  </a:txBody>
                  <a:tcPr marL="28575" marR="28575" marT="0" marB="0" anchor="b">
                    <a:solidFill>
                      <a:schemeClr val="accent6"/>
                    </a:solidFill>
                  </a:tcPr>
                </a:tc>
                <a:tc>
                  <a:txBody>
                    <a:bodyPr/>
                    <a:lstStyle/>
                    <a:p>
                      <a:pPr marL="0" marR="0" algn="r">
                        <a:lnSpc>
                          <a:spcPct val="107000"/>
                        </a:lnSpc>
                        <a:spcBef>
                          <a:spcPts val="0"/>
                        </a:spcBef>
                        <a:spcAft>
                          <a:spcPts val="0"/>
                        </a:spcAft>
                      </a:pPr>
                      <a:r>
                        <a:rPr lang="en-IN" sz="1200" dirty="0">
                          <a:effectLst/>
                        </a:rPr>
                        <a:t>0.2665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solidFill>
                      <a:srgbClr val="70AD47"/>
                    </a:solidFill>
                  </a:tcPr>
                </a:tc>
                <a:extLst>
                  <a:ext uri="{0D108BD9-81ED-4DB2-BD59-A6C34878D82A}">
                    <a16:rowId xmlns:a16="http://schemas.microsoft.com/office/drawing/2014/main" val="568589072"/>
                  </a:ext>
                </a:extLst>
              </a:tr>
            </a:tbl>
          </a:graphicData>
        </a:graphic>
      </p:graphicFrame>
    </p:spTree>
    <p:extLst>
      <p:ext uri="{BB962C8B-B14F-4D97-AF65-F5344CB8AC3E}">
        <p14:creationId xmlns:p14="http://schemas.microsoft.com/office/powerpoint/2010/main" val="419436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867F9-BEA2-43C7-9504-24DFED5C0A9A}"/>
              </a:ext>
            </a:extLst>
          </p:cNvPr>
          <p:cNvSpPr>
            <a:spLocks noGrp="1"/>
          </p:cNvSpPr>
          <p:nvPr>
            <p:ph type="title"/>
          </p:nvPr>
        </p:nvSpPr>
        <p:spPr>
          <a:xfrm>
            <a:off x="391886" y="156755"/>
            <a:ext cx="10961914" cy="566056"/>
          </a:xfrm>
        </p:spPr>
        <p:txBody>
          <a:bodyPr>
            <a:normAutofit fontScale="90000"/>
          </a:bodyPr>
          <a:lstStyle/>
          <a:p>
            <a:pPr algn="ctr"/>
            <a:r>
              <a:rPr lang="en-US" dirty="0"/>
              <a:t>Feature Engineering</a:t>
            </a:r>
          </a:p>
        </p:txBody>
      </p:sp>
      <p:sp>
        <p:nvSpPr>
          <p:cNvPr id="3" name="Content Placeholder 2">
            <a:extLst>
              <a:ext uri="{FF2B5EF4-FFF2-40B4-BE49-F238E27FC236}">
                <a16:creationId xmlns:a16="http://schemas.microsoft.com/office/drawing/2014/main" id="{7B150896-2AA5-4A2B-ABF1-B79D325257AE}"/>
              </a:ext>
            </a:extLst>
          </p:cNvPr>
          <p:cNvSpPr>
            <a:spLocks noGrp="1"/>
          </p:cNvSpPr>
          <p:nvPr>
            <p:ph idx="1"/>
          </p:nvPr>
        </p:nvSpPr>
        <p:spPr>
          <a:xfrm>
            <a:off x="235131" y="940526"/>
            <a:ext cx="11765280" cy="5843451"/>
          </a:xfrm>
        </p:spPr>
        <p:txBody>
          <a:bodyPr>
            <a:normAutofit/>
          </a:bodyPr>
          <a:lstStyle/>
          <a:p>
            <a:r>
              <a:rPr lang="en-US" sz="1800" dirty="0"/>
              <a:t>Education-</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Eduactionfeild_1</a:t>
            </a:r>
          </a:p>
          <a:p>
            <a:pPr marL="0" indent="0">
              <a:buNone/>
            </a:pPr>
            <a:endParaRPr lang="en-US" sz="1800" dirty="0"/>
          </a:p>
        </p:txBody>
      </p:sp>
      <p:graphicFrame>
        <p:nvGraphicFramePr>
          <p:cNvPr id="4" name="Table 3">
            <a:extLst>
              <a:ext uri="{FF2B5EF4-FFF2-40B4-BE49-F238E27FC236}">
                <a16:creationId xmlns:a16="http://schemas.microsoft.com/office/drawing/2014/main" id="{E2C0B730-D8A3-4B32-9545-6D24E5ACC426}"/>
              </a:ext>
            </a:extLst>
          </p:cNvPr>
          <p:cNvGraphicFramePr>
            <a:graphicFrameLocks noGrp="1"/>
          </p:cNvGraphicFramePr>
          <p:nvPr>
            <p:extLst>
              <p:ext uri="{D42A27DB-BD31-4B8C-83A1-F6EECF244321}">
                <p14:modId xmlns:p14="http://schemas.microsoft.com/office/powerpoint/2010/main" val="1227120093"/>
              </p:ext>
            </p:extLst>
          </p:nvPr>
        </p:nvGraphicFramePr>
        <p:xfrm>
          <a:off x="1100546" y="1314995"/>
          <a:ext cx="10116095" cy="1558832"/>
        </p:xfrm>
        <a:graphic>
          <a:graphicData uri="http://schemas.openxmlformats.org/drawingml/2006/table">
            <a:tbl>
              <a:tblPr firstRow="1" firstCol="1" bandRow="1">
                <a:tableStyleId>{5C22544A-7EE6-4342-B048-85BDC9FD1C3A}</a:tableStyleId>
              </a:tblPr>
              <a:tblGrid>
                <a:gridCol w="1264512">
                  <a:extLst>
                    <a:ext uri="{9D8B030D-6E8A-4147-A177-3AD203B41FA5}">
                      <a16:colId xmlns:a16="http://schemas.microsoft.com/office/drawing/2014/main" val="2661459235"/>
                    </a:ext>
                  </a:extLst>
                </a:gridCol>
                <a:gridCol w="1264512">
                  <a:extLst>
                    <a:ext uri="{9D8B030D-6E8A-4147-A177-3AD203B41FA5}">
                      <a16:colId xmlns:a16="http://schemas.microsoft.com/office/drawing/2014/main" val="1489016861"/>
                    </a:ext>
                  </a:extLst>
                </a:gridCol>
                <a:gridCol w="1147408">
                  <a:extLst>
                    <a:ext uri="{9D8B030D-6E8A-4147-A177-3AD203B41FA5}">
                      <a16:colId xmlns:a16="http://schemas.microsoft.com/office/drawing/2014/main" val="3837214477"/>
                    </a:ext>
                  </a:extLst>
                </a:gridCol>
                <a:gridCol w="1381615">
                  <a:extLst>
                    <a:ext uri="{9D8B030D-6E8A-4147-A177-3AD203B41FA5}">
                      <a16:colId xmlns:a16="http://schemas.microsoft.com/office/drawing/2014/main" val="2673172855"/>
                    </a:ext>
                  </a:extLst>
                </a:gridCol>
                <a:gridCol w="1264512">
                  <a:extLst>
                    <a:ext uri="{9D8B030D-6E8A-4147-A177-3AD203B41FA5}">
                      <a16:colId xmlns:a16="http://schemas.microsoft.com/office/drawing/2014/main" val="820831184"/>
                    </a:ext>
                  </a:extLst>
                </a:gridCol>
                <a:gridCol w="1264512">
                  <a:extLst>
                    <a:ext uri="{9D8B030D-6E8A-4147-A177-3AD203B41FA5}">
                      <a16:colId xmlns:a16="http://schemas.microsoft.com/office/drawing/2014/main" val="1559074230"/>
                    </a:ext>
                  </a:extLst>
                </a:gridCol>
                <a:gridCol w="1264512">
                  <a:extLst>
                    <a:ext uri="{9D8B030D-6E8A-4147-A177-3AD203B41FA5}">
                      <a16:colId xmlns:a16="http://schemas.microsoft.com/office/drawing/2014/main" val="2958873439"/>
                    </a:ext>
                  </a:extLst>
                </a:gridCol>
                <a:gridCol w="1264512">
                  <a:extLst>
                    <a:ext uri="{9D8B030D-6E8A-4147-A177-3AD203B41FA5}">
                      <a16:colId xmlns:a16="http://schemas.microsoft.com/office/drawing/2014/main" val="4268745994"/>
                    </a:ext>
                  </a:extLst>
                </a:gridCol>
              </a:tblGrid>
              <a:tr h="335648">
                <a:tc>
                  <a:txBody>
                    <a:bodyPr/>
                    <a:lstStyle/>
                    <a:p>
                      <a:pPr marL="0" marR="0">
                        <a:lnSpc>
                          <a:spcPct val="107000"/>
                        </a:lnSpc>
                        <a:spcBef>
                          <a:spcPts val="0"/>
                        </a:spcBef>
                        <a:spcAft>
                          <a:spcPts val="0"/>
                        </a:spcAft>
                      </a:pPr>
                      <a:r>
                        <a:rPr lang="en-IN" sz="1200">
                          <a:effectLst/>
                        </a:rPr>
                        <a:t>Education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nSpc>
                          <a:spcPct val="107000"/>
                        </a:lnSpc>
                        <a:spcBef>
                          <a:spcPts val="0"/>
                        </a:spcBef>
                        <a:spcAft>
                          <a:spcPts val="0"/>
                        </a:spcAft>
                      </a:pPr>
                      <a:r>
                        <a:rPr lang="en-IN" sz="1200" dirty="0">
                          <a:effectLst/>
                        </a:rPr>
                        <a:t>frequency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nSpc>
                          <a:spcPct val="107000"/>
                        </a:lnSpc>
                        <a:spcBef>
                          <a:spcPts val="0"/>
                        </a:spcBef>
                        <a:spcAft>
                          <a:spcPts val="0"/>
                        </a:spcAft>
                      </a:pPr>
                      <a:r>
                        <a:rPr lang="en-IN" sz="1200">
                          <a:effectLst/>
                        </a:rPr>
                        <a:t>events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nSpc>
                          <a:spcPct val="107000"/>
                        </a:lnSpc>
                        <a:spcBef>
                          <a:spcPts val="0"/>
                        </a:spcBef>
                        <a:spcAft>
                          <a:spcPts val="0"/>
                        </a:spcAft>
                      </a:pPr>
                      <a:r>
                        <a:rPr lang="en-IN" sz="1200" dirty="0">
                          <a:effectLst/>
                        </a:rPr>
                        <a:t>non-events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nSpc>
                          <a:spcPct val="107000"/>
                        </a:lnSpc>
                        <a:spcBef>
                          <a:spcPts val="0"/>
                        </a:spcBef>
                        <a:spcAft>
                          <a:spcPts val="0"/>
                        </a:spcAft>
                      </a:pPr>
                      <a:r>
                        <a:rPr lang="en-IN" sz="1200">
                          <a:effectLst/>
                        </a:rPr>
                        <a:t>% events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nSpc>
                          <a:spcPct val="107000"/>
                        </a:lnSpc>
                        <a:spcBef>
                          <a:spcPts val="0"/>
                        </a:spcBef>
                        <a:spcAft>
                          <a:spcPts val="0"/>
                        </a:spcAft>
                      </a:pPr>
                      <a:r>
                        <a:rPr lang="en-IN" sz="1200">
                          <a:effectLst/>
                        </a:rPr>
                        <a:t>% non-events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nSpc>
                          <a:spcPct val="107000"/>
                        </a:lnSpc>
                        <a:spcBef>
                          <a:spcPts val="0"/>
                        </a:spcBef>
                        <a:spcAft>
                          <a:spcPts val="0"/>
                        </a:spcAft>
                      </a:pPr>
                      <a:r>
                        <a:rPr lang="en-IN" sz="1200">
                          <a:effectLst/>
                        </a:rPr>
                        <a:t>WOE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nSpc>
                          <a:spcPct val="107000"/>
                        </a:lnSpc>
                        <a:spcBef>
                          <a:spcPts val="0"/>
                        </a:spcBef>
                        <a:spcAft>
                          <a:spcPts val="0"/>
                        </a:spcAft>
                      </a:pPr>
                      <a:r>
                        <a:rPr lang="en-IN" sz="1200" dirty="0">
                          <a:effectLst/>
                        </a:rPr>
                        <a:t>IV</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1874990968"/>
                  </a:ext>
                </a:extLst>
              </a:tr>
              <a:tr h="203864">
                <a:tc>
                  <a:txBody>
                    <a:bodyPr/>
                    <a:lstStyle/>
                    <a:p>
                      <a:pPr marL="0" marR="0" algn="r">
                        <a:lnSpc>
                          <a:spcPct val="107000"/>
                        </a:lnSpc>
                        <a:spcBef>
                          <a:spcPts val="0"/>
                        </a:spcBef>
                        <a:spcAft>
                          <a:spcPts val="0"/>
                        </a:spcAft>
                      </a:pPr>
                      <a:r>
                        <a:rPr lang="en-IN"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139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13.08%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11.27%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0.1487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0.0027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1978870988"/>
                  </a:ext>
                </a:extLst>
              </a:tr>
              <a:tr h="203864">
                <a:tc>
                  <a:txBody>
                    <a:bodyPr/>
                    <a:lstStyle/>
                    <a:p>
                      <a:pPr marL="0" marR="0" algn="r">
                        <a:lnSpc>
                          <a:spcPct val="107000"/>
                        </a:lnSpc>
                        <a:spcBef>
                          <a:spcPts val="0"/>
                        </a:spcBef>
                        <a:spcAft>
                          <a:spcPts val="0"/>
                        </a:spcAft>
                      </a:pPr>
                      <a:r>
                        <a:rPr lang="en-IN"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282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18.57%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19.30%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-0.0389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0.0003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4263771780"/>
                  </a:ext>
                </a:extLst>
              </a:tr>
              <a:tr h="203864">
                <a:tc>
                  <a:txBody>
                    <a:bodyPr/>
                    <a:lstStyle/>
                    <a:p>
                      <a:pPr marL="0" marR="0" algn="r">
                        <a:lnSpc>
                          <a:spcPct val="107000"/>
                        </a:lnSpc>
                        <a:spcBef>
                          <a:spcPts val="0"/>
                        </a:spcBef>
                        <a:spcAft>
                          <a:spcPts val="0"/>
                        </a:spcAft>
                      </a:pPr>
                      <a:r>
                        <a:rPr lang="en-IN"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572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473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41.77%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38.36%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0.0852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0.0029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2121154861"/>
                  </a:ext>
                </a:extLst>
              </a:tr>
              <a:tr h="203864">
                <a:tc>
                  <a:txBody>
                    <a:bodyPr/>
                    <a:lstStyle/>
                    <a:p>
                      <a:pPr marL="0" marR="0" algn="r">
                        <a:lnSpc>
                          <a:spcPct val="107000"/>
                        </a:lnSpc>
                        <a:spcBef>
                          <a:spcPts val="0"/>
                        </a:spcBef>
                        <a:spcAft>
                          <a:spcPts val="0"/>
                        </a:spcAft>
                      </a:pPr>
                      <a:r>
                        <a:rPr lang="en-IN"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398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58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340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24.47%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27.58%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-0.1194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0.0037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3432905581"/>
                  </a:ext>
                </a:extLst>
              </a:tr>
              <a:tr h="203864">
                <a:tc>
                  <a:txBody>
                    <a:bodyPr/>
                    <a:lstStyle/>
                    <a:p>
                      <a:pPr marL="0" marR="0" algn="r">
                        <a:lnSpc>
                          <a:spcPct val="107000"/>
                        </a:lnSpc>
                        <a:spcBef>
                          <a:spcPts val="0"/>
                        </a:spcBef>
                        <a:spcAft>
                          <a:spcPts val="0"/>
                        </a:spcAft>
                      </a:pPr>
                      <a:r>
                        <a:rPr lang="en-IN" sz="1200" dirty="0">
                          <a:effectLst/>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3.49%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-0.5026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0.0069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3470227016"/>
                  </a:ext>
                </a:extLst>
              </a:tr>
              <a:tr h="203864">
                <a:tc>
                  <a:txBody>
                    <a:bodyPr/>
                    <a:lstStyle/>
                    <a:p>
                      <a:pPr marL="0" marR="0">
                        <a:lnSpc>
                          <a:spcPct val="107000"/>
                        </a:lnSpc>
                        <a:spcBef>
                          <a:spcPts val="0"/>
                        </a:spcBef>
                        <a:spcAft>
                          <a:spcPts val="0"/>
                        </a:spcAft>
                      </a:pPr>
                      <a:r>
                        <a:rPr lang="en-IN" sz="1200" dirty="0">
                          <a:effectLst/>
                        </a:rPr>
                        <a:t>Total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solidFill>
                      <a:schemeClr val="accent6"/>
                    </a:solidFill>
                  </a:tcPr>
                </a:tc>
                <a:tc>
                  <a:txBody>
                    <a:bodyPr/>
                    <a:lstStyle/>
                    <a:p>
                      <a:pPr marL="0" marR="0" algn="r">
                        <a:lnSpc>
                          <a:spcPct val="107000"/>
                        </a:lnSpc>
                        <a:spcBef>
                          <a:spcPts val="0"/>
                        </a:spcBef>
                        <a:spcAft>
                          <a:spcPts val="0"/>
                        </a:spcAft>
                      </a:pPr>
                      <a:r>
                        <a:rPr lang="en-IN" sz="1200" dirty="0">
                          <a:effectLst/>
                        </a:rPr>
                        <a:t>1470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solidFill>
                      <a:schemeClr val="accent6"/>
                    </a:solidFill>
                  </a:tcPr>
                </a:tc>
                <a:tc>
                  <a:txBody>
                    <a:bodyPr/>
                    <a:lstStyle/>
                    <a:p>
                      <a:pPr marL="0" marR="0" algn="r">
                        <a:lnSpc>
                          <a:spcPct val="107000"/>
                        </a:lnSpc>
                        <a:spcBef>
                          <a:spcPts val="0"/>
                        </a:spcBef>
                        <a:spcAft>
                          <a:spcPts val="0"/>
                        </a:spcAft>
                      </a:pPr>
                      <a:r>
                        <a:rPr lang="en-IN" sz="1200" dirty="0">
                          <a:effectLst/>
                        </a:rPr>
                        <a:t>237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solidFill>
                      <a:schemeClr val="accent6"/>
                    </a:solidFill>
                  </a:tcPr>
                </a:tc>
                <a:tc>
                  <a:txBody>
                    <a:bodyPr/>
                    <a:lstStyle/>
                    <a:p>
                      <a:pPr marL="0" marR="0" algn="r">
                        <a:lnSpc>
                          <a:spcPct val="107000"/>
                        </a:lnSpc>
                        <a:spcBef>
                          <a:spcPts val="0"/>
                        </a:spcBef>
                        <a:spcAft>
                          <a:spcPts val="0"/>
                        </a:spcAft>
                      </a:pPr>
                      <a:r>
                        <a:rPr lang="en-IN" sz="1200" dirty="0">
                          <a:effectLst/>
                        </a:rPr>
                        <a:t>1233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solidFill>
                      <a:schemeClr val="accent6"/>
                    </a:solidFill>
                  </a:tcPr>
                </a:tc>
                <a:tc>
                  <a:txBody>
                    <a:bodyPr/>
                    <a:lstStyle/>
                    <a:p>
                      <a:pPr marL="0" marR="0" algn="r">
                        <a:lnSpc>
                          <a:spcPct val="107000"/>
                        </a:lnSpc>
                        <a:spcBef>
                          <a:spcPts val="0"/>
                        </a:spcBef>
                        <a:spcAft>
                          <a:spcPts val="0"/>
                        </a:spcAft>
                      </a:pPr>
                      <a:r>
                        <a:rPr lang="en-IN" sz="1200" dirty="0">
                          <a:effectLst/>
                        </a:rPr>
                        <a:t>100.00%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solidFill>
                      <a:schemeClr val="accent6"/>
                    </a:solidFill>
                  </a:tcPr>
                </a:tc>
                <a:tc>
                  <a:txBody>
                    <a:bodyPr/>
                    <a:lstStyle/>
                    <a:p>
                      <a:pPr marL="0" marR="0" algn="r">
                        <a:lnSpc>
                          <a:spcPct val="107000"/>
                        </a:lnSpc>
                        <a:spcBef>
                          <a:spcPts val="0"/>
                        </a:spcBef>
                        <a:spcAft>
                          <a:spcPts val="0"/>
                        </a:spcAft>
                      </a:pPr>
                      <a:r>
                        <a:rPr lang="en-IN" sz="1200" dirty="0">
                          <a:effectLst/>
                        </a:rPr>
                        <a:t>100.00%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solidFill>
                      <a:schemeClr val="accent6"/>
                    </a:solidFill>
                  </a:tcPr>
                </a:tc>
                <a:tc>
                  <a:txBody>
                    <a:bodyPr/>
                    <a:lstStyle/>
                    <a:p>
                      <a:pPr>
                        <a:lnSpc>
                          <a:spcPct val="107000"/>
                        </a:lnSpc>
                      </a:pPr>
                      <a:endParaRPr lang="en-US" sz="1100" dirty="0">
                        <a:effectLst/>
                        <a:latin typeface="Calibri" panose="020F0502020204030204" pitchFamily="34" charset="0"/>
                        <a:cs typeface="Times New Roman" panose="02020603050405020304" pitchFamily="18" charset="0"/>
                      </a:endParaRPr>
                    </a:p>
                  </a:txBody>
                  <a:tcPr marL="28575" marR="28575" marT="0" marB="0" anchor="b">
                    <a:solidFill>
                      <a:schemeClr val="accent6"/>
                    </a:solidFill>
                  </a:tcPr>
                </a:tc>
                <a:tc>
                  <a:txBody>
                    <a:bodyPr/>
                    <a:lstStyle/>
                    <a:p>
                      <a:pPr marL="0" marR="0" algn="r">
                        <a:lnSpc>
                          <a:spcPct val="107000"/>
                        </a:lnSpc>
                        <a:spcBef>
                          <a:spcPts val="0"/>
                        </a:spcBef>
                        <a:spcAft>
                          <a:spcPts val="0"/>
                        </a:spcAft>
                      </a:pPr>
                      <a:r>
                        <a:rPr lang="en-IN" sz="1200" dirty="0">
                          <a:effectLst/>
                        </a:rPr>
                        <a:t>0.0165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solidFill>
                      <a:schemeClr val="accent6"/>
                    </a:solidFill>
                  </a:tcPr>
                </a:tc>
                <a:extLst>
                  <a:ext uri="{0D108BD9-81ED-4DB2-BD59-A6C34878D82A}">
                    <a16:rowId xmlns:a16="http://schemas.microsoft.com/office/drawing/2014/main" val="2573850697"/>
                  </a:ext>
                </a:extLst>
              </a:tr>
            </a:tbl>
          </a:graphicData>
        </a:graphic>
      </p:graphicFrame>
      <p:graphicFrame>
        <p:nvGraphicFramePr>
          <p:cNvPr id="5" name="Table 4">
            <a:extLst>
              <a:ext uri="{FF2B5EF4-FFF2-40B4-BE49-F238E27FC236}">
                <a16:creationId xmlns:a16="http://schemas.microsoft.com/office/drawing/2014/main" id="{55AD0496-158F-4DCC-8971-6D880D341C0F}"/>
              </a:ext>
            </a:extLst>
          </p:cNvPr>
          <p:cNvGraphicFramePr>
            <a:graphicFrameLocks noGrp="1"/>
          </p:cNvGraphicFramePr>
          <p:nvPr>
            <p:extLst>
              <p:ext uri="{D42A27DB-BD31-4B8C-83A1-F6EECF244321}">
                <p14:modId xmlns:p14="http://schemas.microsoft.com/office/powerpoint/2010/main" val="912501644"/>
              </p:ext>
            </p:extLst>
          </p:nvPr>
        </p:nvGraphicFramePr>
        <p:xfrm>
          <a:off x="391886" y="4005943"/>
          <a:ext cx="11408232" cy="2699656"/>
        </p:xfrm>
        <a:graphic>
          <a:graphicData uri="http://schemas.openxmlformats.org/drawingml/2006/table">
            <a:tbl>
              <a:tblPr firstRow="1" firstCol="1" bandRow="1">
                <a:tableStyleId>{5C22544A-7EE6-4342-B048-85BDC9FD1C3A}</a:tableStyleId>
              </a:tblPr>
              <a:tblGrid>
                <a:gridCol w="1426029">
                  <a:extLst>
                    <a:ext uri="{9D8B030D-6E8A-4147-A177-3AD203B41FA5}">
                      <a16:colId xmlns:a16="http://schemas.microsoft.com/office/drawing/2014/main" val="3851543514"/>
                    </a:ext>
                  </a:extLst>
                </a:gridCol>
                <a:gridCol w="1426029">
                  <a:extLst>
                    <a:ext uri="{9D8B030D-6E8A-4147-A177-3AD203B41FA5}">
                      <a16:colId xmlns:a16="http://schemas.microsoft.com/office/drawing/2014/main" val="4088554295"/>
                    </a:ext>
                  </a:extLst>
                </a:gridCol>
                <a:gridCol w="1426029">
                  <a:extLst>
                    <a:ext uri="{9D8B030D-6E8A-4147-A177-3AD203B41FA5}">
                      <a16:colId xmlns:a16="http://schemas.microsoft.com/office/drawing/2014/main" val="3193696463"/>
                    </a:ext>
                  </a:extLst>
                </a:gridCol>
                <a:gridCol w="1426029">
                  <a:extLst>
                    <a:ext uri="{9D8B030D-6E8A-4147-A177-3AD203B41FA5}">
                      <a16:colId xmlns:a16="http://schemas.microsoft.com/office/drawing/2014/main" val="2872855639"/>
                    </a:ext>
                  </a:extLst>
                </a:gridCol>
                <a:gridCol w="1426029">
                  <a:extLst>
                    <a:ext uri="{9D8B030D-6E8A-4147-A177-3AD203B41FA5}">
                      <a16:colId xmlns:a16="http://schemas.microsoft.com/office/drawing/2014/main" val="1467513534"/>
                    </a:ext>
                  </a:extLst>
                </a:gridCol>
                <a:gridCol w="1426029">
                  <a:extLst>
                    <a:ext uri="{9D8B030D-6E8A-4147-A177-3AD203B41FA5}">
                      <a16:colId xmlns:a16="http://schemas.microsoft.com/office/drawing/2014/main" val="2161432877"/>
                    </a:ext>
                  </a:extLst>
                </a:gridCol>
                <a:gridCol w="1426029">
                  <a:extLst>
                    <a:ext uri="{9D8B030D-6E8A-4147-A177-3AD203B41FA5}">
                      <a16:colId xmlns:a16="http://schemas.microsoft.com/office/drawing/2014/main" val="4217209901"/>
                    </a:ext>
                  </a:extLst>
                </a:gridCol>
                <a:gridCol w="1426029">
                  <a:extLst>
                    <a:ext uri="{9D8B030D-6E8A-4147-A177-3AD203B41FA5}">
                      <a16:colId xmlns:a16="http://schemas.microsoft.com/office/drawing/2014/main" val="3258973818"/>
                    </a:ext>
                  </a:extLst>
                </a:gridCol>
              </a:tblGrid>
              <a:tr h="337457">
                <a:tc>
                  <a:txBody>
                    <a:bodyPr/>
                    <a:lstStyle/>
                    <a:p>
                      <a:pPr marL="0" marR="0">
                        <a:lnSpc>
                          <a:spcPct val="107000"/>
                        </a:lnSpc>
                        <a:spcBef>
                          <a:spcPts val="0"/>
                        </a:spcBef>
                        <a:spcAft>
                          <a:spcPts val="0"/>
                        </a:spcAft>
                      </a:pPr>
                      <a:r>
                        <a:rPr lang="en-IN" sz="1200">
                          <a:effectLst/>
                        </a:rPr>
                        <a:t>EducationField_1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nSpc>
                          <a:spcPct val="107000"/>
                        </a:lnSpc>
                        <a:spcBef>
                          <a:spcPts val="0"/>
                        </a:spcBef>
                        <a:spcAft>
                          <a:spcPts val="0"/>
                        </a:spcAft>
                      </a:pPr>
                      <a:r>
                        <a:rPr lang="en-IN" sz="1200">
                          <a:effectLst/>
                        </a:rPr>
                        <a:t>frequency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nSpc>
                          <a:spcPct val="107000"/>
                        </a:lnSpc>
                        <a:spcBef>
                          <a:spcPts val="0"/>
                        </a:spcBef>
                        <a:spcAft>
                          <a:spcPts val="0"/>
                        </a:spcAft>
                      </a:pPr>
                      <a:r>
                        <a:rPr lang="en-IN" sz="1200">
                          <a:effectLst/>
                        </a:rPr>
                        <a:t>events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nSpc>
                          <a:spcPct val="107000"/>
                        </a:lnSpc>
                        <a:spcBef>
                          <a:spcPts val="0"/>
                        </a:spcBef>
                        <a:spcAft>
                          <a:spcPts val="0"/>
                        </a:spcAft>
                      </a:pPr>
                      <a:r>
                        <a:rPr lang="en-IN" sz="1200" dirty="0">
                          <a:effectLst/>
                        </a:rPr>
                        <a:t>non-events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nSpc>
                          <a:spcPct val="107000"/>
                        </a:lnSpc>
                        <a:spcBef>
                          <a:spcPts val="0"/>
                        </a:spcBef>
                        <a:spcAft>
                          <a:spcPts val="0"/>
                        </a:spcAft>
                      </a:pPr>
                      <a:r>
                        <a:rPr lang="en-IN" sz="1200">
                          <a:effectLst/>
                        </a:rPr>
                        <a:t>% events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nSpc>
                          <a:spcPct val="107000"/>
                        </a:lnSpc>
                        <a:spcBef>
                          <a:spcPts val="0"/>
                        </a:spcBef>
                        <a:spcAft>
                          <a:spcPts val="0"/>
                        </a:spcAft>
                      </a:pPr>
                      <a:r>
                        <a:rPr lang="en-IN" sz="1200">
                          <a:effectLst/>
                        </a:rPr>
                        <a:t>% non-events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nSpc>
                          <a:spcPct val="107000"/>
                        </a:lnSpc>
                        <a:spcBef>
                          <a:spcPts val="0"/>
                        </a:spcBef>
                        <a:spcAft>
                          <a:spcPts val="0"/>
                        </a:spcAft>
                      </a:pPr>
                      <a:r>
                        <a:rPr lang="en-IN" sz="1200">
                          <a:effectLst/>
                        </a:rPr>
                        <a:t>WOE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nSpc>
                          <a:spcPct val="107000"/>
                        </a:lnSpc>
                        <a:spcBef>
                          <a:spcPts val="0"/>
                        </a:spcBef>
                        <a:spcAft>
                          <a:spcPts val="0"/>
                        </a:spcAft>
                      </a:pPr>
                      <a:r>
                        <a:rPr lang="en-IN" sz="1200">
                          <a:effectLst/>
                        </a:rPr>
                        <a:t>IV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1390207261"/>
                  </a:ext>
                </a:extLst>
              </a:tr>
              <a:tr h="337457">
                <a:tc>
                  <a:txBody>
                    <a:bodyPr/>
                    <a:lstStyle/>
                    <a:p>
                      <a:pPr marL="0" marR="0">
                        <a:lnSpc>
                          <a:spcPct val="107000"/>
                        </a:lnSpc>
                        <a:spcBef>
                          <a:spcPts val="0"/>
                        </a:spcBef>
                        <a:spcAft>
                          <a:spcPts val="0"/>
                        </a:spcAft>
                      </a:pPr>
                      <a:r>
                        <a:rPr lang="en-IN" sz="1200">
                          <a:effectLst/>
                        </a:rPr>
                        <a:t>Human Resources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0.5993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0.0080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2311317492"/>
                  </a:ext>
                </a:extLst>
              </a:tr>
              <a:tr h="337457">
                <a:tc>
                  <a:txBody>
                    <a:bodyPr/>
                    <a:lstStyle/>
                    <a:p>
                      <a:pPr marL="0" marR="0">
                        <a:lnSpc>
                          <a:spcPct val="107000"/>
                        </a:lnSpc>
                        <a:spcBef>
                          <a:spcPts val="0"/>
                        </a:spcBef>
                        <a:spcAft>
                          <a:spcPts val="0"/>
                        </a:spcAft>
                      </a:pPr>
                      <a:r>
                        <a:rPr lang="en-IN" sz="1200">
                          <a:effectLst/>
                        </a:rPr>
                        <a:t>Life Sciences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606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517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37.55%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41.93%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-0.1103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0.0048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1144843351"/>
                  </a:ext>
                </a:extLst>
              </a:tr>
              <a:tr h="337457">
                <a:tc>
                  <a:txBody>
                    <a:bodyPr/>
                    <a:lstStyle/>
                    <a:p>
                      <a:pPr marL="0" marR="0">
                        <a:lnSpc>
                          <a:spcPct val="107000"/>
                        </a:lnSpc>
                        <a:spcBef>
                          <a:spcPts val="0"/>
                        </a:spcBef>
                        <a:spcAft>
                          <a:spcPts val="0"/>
                        </a:spcAft>
                      </a:pPr>
                      <a:r>
                        <a:rPr lang="en-IN" sz="1200">
                          <a:effectLst/>
                        </a:rPr>
                        <a:t>Marketing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124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14.77%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10.06%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0.3842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0.0181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4196440736"/>
                  </a:ext>
                </a:extLst>
              </a:tr>
              <a:tr h="337457">
                <a:tc>
                  <a:txBody>
                    <a:bodyPr/>
                    <a:lstStyle/>
                    <a:p>
                      <a:pPr marL="0" marR="0">
                        <a:lnSpc>
                          <a:spcPct val="107000"/>
                        </a:lnSpc>
                        <a:spcBef>
                          <a:spcPts val="0"/>
                        </a:spcBef>
                        <a:spcAft>
                          <a:spcPts val="0"/>
                        </a:spcAft>
                      </a:pPr>
                      <a:r>
                        <a:rPr lang="en-IN" sz="1200">
                          <a:effectLst/>
                        </a:rPr>
                        <a:t>Medical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464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63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dirty="0">
                          <a:effectLst/>
                        </a:rPr>
                        <a:t>401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26.58%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32.52%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-0.2017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0.0120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4151037847"/>
                  </a:ext>
                </a:extLst>
              </a:tr>
              <a:tr h="337457">
                <a:tc>
                  <a:txBody>
                    <a:bodyPr/>
                    <a:lstStyle/>
                    <a:p>
                      <a:pPr marL="0" marR="0">
                        <a:lnSpc>
                          <a:spcPct val="107000"/>
                        </a:lnSpc>
                        <a:spcBef>
                          <a:spcPts val="0"/>
                        </a:spcBef>
                        <a:spcAft>
                          <a:spcPts val="0"/>
                        </a:spcAft>
                      </a:pPr>
                      <a:r>
                        <a:rPr lang="en-IN" sz="1200">
                          <a:effectLst/>
                        </a:rPr>
                        <a:t>Other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82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71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4.64%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5.76%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-0.2156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0.0024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1599566512"/>
                  </a:ext>
                </a:extLst>
              </a:tr>
              <a:tr h="337457">
                <a:tc>
                  <a:txBody>
                    <a:bodyPr/>
                    <a:lstStyle/>
                    <a:p>
                      <a:pPr marL="0" marR="0">
                        <a:lnSpc>
                          <a:spcPct val="107000"/>
                        </a:lnSpc>
                        <a:spcBef>
                          <a:spcPts val="0"/>
                        </a:spcBef>
                        <a:spcAft>
                          <a:spcPts val="0"/>
                        </a:spcAft>
                      </a:pPr>
                      <a:r>
                        <a:rPr lang="en-IN" sz="1200" dirty="0">
                          <a:effectLst/>
                        </a:rPr>
                        <a:t>Technical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13.50%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8.11%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0.5097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r">
                        <a:lnSpc>
                          <a:spcPct val="107000"/>
                        </a:lnSpc>
                        <a:spcBef>
                          <a:spcPts val="0"/>
                        </a:spcBef>
                        <a:spcAft>
                          <a:spcPts val="0"/>
                        </a:spcAft>
                      </a:pPr>
                      <a:r>
                        <a:rPr lang="en-IN" sz="1200">
                          <a:effectLst/>
                        </a:rPr>
                        <a:t>0.0275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21035219"/>
                  </a:ext>
                </a:extLst>
              </a:tr>
              <a:tr h="337457">
                <a:tc>
                  <a:txBody>
                    <a:bodyPr/>
                    <a:lstStyle/>
                    <a:p>
                      <a:pPr marL="0" marR="0">
                        <a:lnSpc>
                          <a:spcPct val="107000"/>
                        </a:lnSpc>
                        <a:spcBef>
                          <a:spcPts val="0"/>
                        </a:spcBef>
                        <a:spcAft>
                          <a:spcPts val="0"/>
                        </a:spcAft>
                      </a:pPr>
                      <a:r>
                        <a:rPr lang="en-IN" sz="1200" dirty="0">
                          <a:effectLst/>
                        </a:rPr>
                        <a:t>Total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solidFill>
                      <a:schemeClr val="accent6"/>
                    </a:solidFill>
                  </a:tcPr>
                </a:tc>
                <a:tc>
                  <a:txBody>
                    <a:bodyPr/>
                    <a:lstStyle/>
                    <a:p>
                      <a:pPr marL="0" marR="0" algn="r">
                        <a:lnSpc>
                          <a:spcPct val="107000"/>
                        </a:lnSpc>
                        <a:spcBef>
                          <a:spcPts val="0"/>
                        </a:spcBef>
                        <a:spcAft>
                          <a:spcPts val="0"/>
                        </a:spcAft>
                      </a:pPr>
                      <a:r>
                        <a:rPr lang="en-IN" sz="1200" dirty="0">
                          <a:effectLst/>
                        </a:rPr>
                        <a:t>1470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solidFill>
                      <a:schemeClr val="accent6"/>
                    </a:solidFill>
                  </a:tcPr>
                </a:tc>
                <a:tc>
                  <a:txBody>
                    <a:bodyPr/>
                    <a:lstStyle/>
                    <a:p>
                      <a:pPr marL="0" marR="0" algn="r">
                        <a:lnSpc>
                          <a:spcPct val="107000"/>
                        </a:lnSpc>
                        <a:spcBef>
                          <a:spcPts val="0"/>
                        </a:spcBef>
                        <a:spcAft>
                          <a:spcPts val="0"/>
                        </a:spcAft>
                      </a:pPr>
                      <a:r>
                        <a:rPr lang="en-IN" sz="1200" dirty="0">
                          <a:effectLst/>
                        </a:rPr>
                        <a:t>237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solidFill>
                      <a:schemeClr val="accent6"/>
                    </a:solidFill>
                  </a:tcPr>
                </a:tc>
                <a:tc>
                  <a:txBody>
                    <a:bodyPr/>
                    <a:lstStyle/>
                    <a:p>
                      <a:pPr marL="0" marR="0" algn="r">
                        <a:lnSpc>
                          <a:spcPct val="107000"/>
                        </a:lnSpc>
                        <a:spcBef>
                          <a:spcPts val="0"/>
                        </a:spcBef>
                        <a:spcAft>
                          <a:spcPts val="0"/>
                        </a:spcAft>
                      </a:pPr>
                      <a:r>
                        <a:rPr lang="en-IN" sz="1200" dirty="0">
                          <a:effectLst/>
                        </a:rPr>
                        <a:t>1233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solidFill>
                      <a:schemeClr val="accent6"/>
                    </a:solidFill>
                  </a:tcPr>
                </a:tc>
                <a:tc>
                  <a:txBody>
                    <a:bodyPr/>
                    <a:lstStyle/>
                    <a:p>
                      <a:pPr marL="0" marR="0" algn="r">
                        <a:lnSpc>
                          <a:spcPct val="107000"/>
                        </a:lnSpc>
                        <a:spcBef>
                          <a:spcPts val="0"/>
                        </a:spcBef>
                        <a:spcAft>
                          <a:spcPts val="0"/>
                        </a:spcAft>
                      </a:pPr>
                      <a:r>
                        <a:rPr lang="en-IN" sz="1200" dirty="0">
                          <a:effectLst/>
                        </a:rPr>
                        <a:t>100.00%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solidFill>
                      <a:schemeClr val="accent6"/>
                    </a:solidFill>
                  </a:tcPr>
                </a:tc>
                <a:tc>
                  <a:txBody>
                    <a:bodyPr/>
                    <a:lstStyle/>
                    <a:p>
                      <a:pPr marL="0" marR="0" algn="r">
                        <a:lnSpc>
                          <a:spcPct val="107000"/>
                        </a:lnSpc>
                        <a:spcBef>
                          <a:spcPts val="0"/>
                        </a:spcBef>
                        <a:spcAft>
                          <a:spcPts val="0"/>
                        </a:spcAft>
                      </a:pPr>
                      <a:r>
                        <a:rPr lang="en-IN" sz="1200" dirty="0">
                          <a:effectLst/>
                        </a:rPr>
                        <a:t>100.00%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solidFill>
                      <a:schemeClr val="accent6"/>
                    </a:solidFill>
                  </a:tcPr>
                </a:tc>
                <a:tc>
                  <a:txBody>
                    <a:bodyPr/>
                    <a:lstStyle/>
                    <a:p>
                      <a:pPr>
                        <a:lnSpc>
                          <a:spcPct val="107000"/>
                        </a:lnSpc>
                      </a:pPr>
                      <a:endParaRPr lang="en-US" sz="1100" dirty="0">
                        <a:effectLst/>
                        <a:latin typeface="Calibri" panose="020F0502020204030204" pitchFamily="34" charset="0"/>
                        <a:cs typeface="Times New Roman" panose="02020603050405020304" pitchFamily="18" charset="0"/>
                      </a:endParaRPr>
                    </a:p>
                  </a:txBody>
                  <a:tcPr marL="28575" marR="28575" marT="0" marB="0" anchor="b">
                    <a:solidFill>
                      <a:schemeClr val="accent6"/>
                    </a:solidFill>
                  </a:tcPr>
                </a:tc>
                <a:tc>
                  <a:txBody>
                    <a:bodyPr/>
                    <a:lstStyle/>
                    <a:p>
                      <a:pPr marL="0" marR="0" algn="r">
                        <a:lnSpc>
                          <a:spcPct val="107000"/>
                        </a:lnSpc>
                        <a:spcBef>
                          <a:spcPts val="0"/>
                        </a:spcBef>
                        <a:spcAft>
                          <a:spcPts val="0"/>
                        </a:spcAft>
                      </a:pPr>
                      <a:r>
                        <a:rPr lang="en-IN" sz="1200" dirty="0">
                          <a:effectLst/>
                        </a:rPr>
                        <a:t>0.0728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solidFill>
                      <a:schemeClr val="accent6"/>
                    </a:solidFill>
                  </a:tcPr>
                </a:tc>
                <a:extLst>
                  <a:ext uri="{0D108BD9-81ED-4DB2-BD59-A6C34878D82A}">
                    <a16:rowId xmlns:a16="http://schemas.microsoft.com/office/drawing/2014/main" val="3328243114"/>
                  </a:ext>
                </a:extLst>
              </a:tr>
            </a:tbl>
          </a:graphicData>
        </a:graphic>
      </p:graphicFrame>
    </p:spTree>
    <p:extLst>
      <p:ext uri="{BB962C8B-B14F-4D97-AF65-F5344CB8AC3E}">
        <p14:creationId xmlns:p14="http://schemas.microsoft.com/office/powerpoint/2010/main" val="1273383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36476-3D1D-4E6F-BDE0-02AFA46A0389}"/>
              </a:ext>
            </a:extLst>
          </p:cNvPr>
          <p:cNvSpPr>
            <a:spLocks noGrp="1"/>
          </p:cNvSpPr>
          <p:nvPr>
            <p:ph type="title"/>
          </p:nvPr>
        </p:nvSpPr>
        <p:spPr>
          <a:xfrm>
            <a:off x="391886" y="165463"/>
            <a:ext cx="10961914" cy="444137"/>
          </a:xfrm>
        </p:spPr>
        <p:txBody>
          <a:bodyPr>
            <a:noAutofit/>
          </a:bodyPr>
          <a:lstStyle/>
          <a:p>
            <a:pPr algn="ctr"/>
            <a:r>
              <a:rPr lang="en-US" sz="3600" dirty="0"/>
              <a:t>Feature Engineering</a:t>
            </a:r>
          </a:p>
        </p:txBody>
      </p:sp>
      <p:graphicFrame>
        <p:nvGraphicFramePr>
          <p:cNvPr id="4" name="Content Placeholder 3">
            <a:extLst>
              <a:ext uri="{FF2B5EF4-FFF2-40B4-BE49-F238E27FC236}">
                <a16:creationId xmlns:a16="http://schemas.microsoft.com/office/drawing/2014/main" id="{FFB9B8F6-C181-4144-BBBD-515BBEA139C9}"/>
              </a:ext>
            </a:extLst>
          </p:cNvPr>
          <p:cNvGraphicFramePr>
            <a:graphicFrameLocks noGrp="1"/>
          </p:cNvGraphicFramePr>
          <p:nvPr>
            <p:ph idx="1"/>
            <p:extLst>
              <p:ext uri="{D42A27DB-BD31-4B8C-83A1-F6EECF244321}">
                <p14:modId xmlns:p14="http://schemas.microsoft.com/office/powerpoint/2010/main" val="2426342935"/>
              </p:ext>
            </p:extLst>
          </p:nvPr>
        </p:nvGraphicFramePr>
        <p:xfrm>
          <a:off x="1027611" y="1123406"/>
          <a:ext cx="9126584" cy="5302554"/>
        </p:xfrm>
        <a:graphic>
          <a:graphicData uri="http://schemas.openxmlformats.org/drawingml/2006/table">
            <a:tbl>
              <a:tblPr firstRow="1" firstCol="1" bandRow="1">
                <a:tableStyleId>{5C22544A-7EE6-4342-B048-85BDC9FD1C3A}</a:tableStyleId>
              </a:tblPr>
              <a:tblGrid>
                <a:gridCol w="4563292">
                  <a:extLst>
                    <a:ext uri="{9D8B030D-6E8A-4147-A177-3AD203B41FA5}">
                      <a16:colId xmlns:a16="http://schemas.microsoft.com/office/drawing/2014/main" val="3968931076"/>
                    </a:ext>
                  </a:extLst>
                </a:gridCol>
                <a:gridCol w="4563292">
                  <a:extLst>
                    <a:ext uri="{9D8B030D-6E8A-4147-A177-3AD203B41FA5}">
                      <a16:colId xmlns:a16="http://schemas.microsoft.com/office/drawing/2014/main" val="2788807725"/>
                    </a:ext>
                  </a:extLst>
                </a:gridCol>
              </a:tblGrid>
              <a:tr h="0">
                <a:tc gridSpan="2">
                  <a:txBody>
                    <a:bodyPr/>
                    <a:lstStyle/>
                    <a:p>
                      <a:pPr algn="ctr"/>
                      <a:r>
                        <a:rPr lang="en-IN" sz="1800" b="1" kern="1200" dirty="0">
                          <a:solidFill>
                            <a:schemeClr val="lt1"/>
                          </a:solidFill>
                          <a:effectLst/>
                          <a:latin typeface="+mn-lt"/>
                          <a:ea typeface="+mn-ea"/>
                          <a:cs typeface="+mn-cs"/>
                        </a:rPr>
                        <a:t> model explaining </a:t>
                      </a:r>
                      <a:r>
                        <a:rPr lang="en-IN" sz="1800" b="1" kern="1200" dirty="0" err="1">
                          <a:solidFill>
                            <a:schemeClr val="lt1"/>
                          </a:solidFill>
                          <a:effectLst/>
                          <a:latin typeface="+mn-lt"/>
                          <a:ea typeface="+mn-ea"/>
                          <a:cs typeface="+mn-cs"/>
                        </a:rPr>
                        <a:t>Retain_q</a:t>
                      </a:r>
                      <a:r>
                        <a:rPr lang="en-IN" sz="1800" b="1" kern="1200" dirty="0">
                          <a:solidFill>
                            <a:schemeClr val="lt1"/>
                          </a:solidFill>
                          <a:effectLst/>
                          <a:latin typeface="+mn-lt"/>
                          <a:ea typeface="+mn-ea"/>
                          <a:cs typeface="+mn-cs"/>
                        </a:rPr>
                        <a:t> based on the variable-level IV</a:t>
                      </a:r>
                      <a:endParaRPr lang="en-US" sz="1800" b="1" kern="1200" dirty="0">
                        <a:solidFill>
                          <a:schemeClr val="lt1"/>
                        </a:solidFill>
                        <a:effectLst/>
                        <a:latin typeface="+mn-lt"/>
                        <a:ea typeface="+mn-ea"/>
                        <a:cs typeface="+mn-cs"/>
                      </a:endParaRPr>
                    </a:p>
                    <a:p>
                      <a:pPr algn="ctr"/>
                      <a:r>
                        <a:rPr lang="en-US" sz="1800" b="1" kern="1200" dirty="0">
                          <a:solidFill>
                            <a:schemeClr val="lt1"/>
                          </a:solidFill>
                          <a:effectLst/>
                          <a:latin typeface="+mn-lt"/>
                          <a:ea typeface="+mn-ea"/>
                          <a:cs typeface="+mn-cs"/>
                        </a:rPr>
                        <a:t> </a:t>
                      </a:r>
                    </a:p>
                  </a:txBody>
                  <a:tcPr marL="28575" marR="28575" marT="0" marB="0" anchor="b"/>
                </a:tc>
                <a:tc hMerge="1">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extLst>
                  <a:ext uri="{0D108BD9-81ED-4DB2-BD59-A6C34878D82A}">
                    <a16:rowId xmlns:a16="http://schemas.microsoft.com/office/drawing/2014/main" val="2792075742"/>
                  </a:ext>
                </a:extLst>
              </a:tr>
              <a:tr h="279642">
                <a:tc>
                  <a:txBody>
                    <a:bodyPr/>
                    <a:lstStyle/>
                    <a:p>
                      <a:pPr marL="0" marR="0" algn="ctr">
                        <a:lnSpc>
                          <a:spcPct val="107000"/>
                        </a:lnSpc>
                        <a:spcBef>
                          <a:spcPts val="0"/>
                        </a:spcBef>
                        <a:spcAft>
                          <a:spcPts val="0"/>
                        </a:spcAft>
                      </a:pPr>
                      <a:r>
                        <a:rPr lang="en-IN" sz="1200" dirty="0">
                          <a:effectLst/>
                        </a:rPr>
                        <a:t>Variable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ctr">
                        <a:lnSpc>
                          <a:spcPct val="107000"/>
                        </a:lnSpc>
                        <a:spcBef>
                          <a:spcPts val="0"/>
                        </a:spcBef>
                        <a:spcAft>
                          <a:spcPts val="0"/>
                        </a:spcAft>
                      </a:pPr>
                      <a:r>
                        <a:rPr lang="en-IN" sz="1400" b="1" dirty="0">
                          <a:solidFill>
                            <a:schemeClr val="bg1"/>
                          </a:solidFill>
                          <a:effectLst/>
                        </a:rPr>
                        <a:t>IV</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solidFill>
                      <a:schemeClr val="accent6"/>
                    </a:solidFill>
                  </a:tcPr>
                </a:tc>
                <a:extLst>
                  <a:ext uri="{0D108BD9-81ED-4DB2-BD59-A6C34878D82A}">
                    <a16:rowId xmlns:a16="http://schemas.microsoft.com/office/drawing/2014/main" val="3888202279"/>
                  </a:ext>
                </a:extLst>
              </a:tr>
              <a:tr h="279642">
                <a:tc>
                  <a:txBody>
                    <a:bodyPr/>
                    <a:lstStyle/>
                    <a:p>
                      <a:pPr marL="0" marR="0" algn="ctr">
                        <a:lnSpc>
                          <a:spcPct val="107000"/>
                        </a:lnSpc>
                        <a:spcBef>
                          <a:spcPts val="0"/>
                        </a:spcBef>
                        <a:spcAft>
                          <a:spcPts val="0"/>
                        </a:spcAft>
                      </a:pPr>
                      <a:r>
                        <a:rPr lang="en-IN" sz="1200" dirty="0">
                          <a:effectLst/>
                        </a:rPr>
                        <a:t>OVERTIME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ctr">
                        <a:lnSpc>
                          <a:spcPct val="107000"/>
                        </a:lnSpc>
                        <a:spcBef>
                          <a:spcPts val="0"/>
                        </a:spcBef>
                        <a:spcAft>
                          <a:spcPts val="0"/>
                        </a:spcAft>
                      </a:pPr>
                      <a:r>
                        <a:rPr lang="en-IN" sz="1400" b="1" dirty="0">
                          <a:solidFill>
                            <a:schemeClr val="bg1"/>
                          </a:solidFill>
                          <a:effectLst/>
                        </a:rPr>
                        <a:t>0.4002</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solidFill>
                      <a:schemeClr val="accent6"/>
                    </a:solidFill>
                  </a:tcPr>
                </a:tc>
                <a:extLst>
                  <a:ext uri="{0D108BD9-81ED-4DB2-BD59-A6C34878D82A}">
                    <a16:rowId xmlns:a16="http://schemas.microsoft.com/office/drawing/2014/main" val="2970050555"/>
                  </a:ext>
                </a:extLst>
              </a:tr>
              <a:tr h="279642">
                <a:tc>
                  <a:txBody>
                    <a:bodyPr/>
                    <a:lstStyle/>
                    <a:p>
                      <a:pPr marL="0" marR="0" algn="ctr">
                        <a:lnSpc>
                          <a:spcPct val="107000"/>
                        </a:lnSpc>
                        <a:spcBef>
                          <a:spcPts val="0"/>
                        </a:spcBef>
                        <a:spcAft>
                          <a:spcPts val="0"/>
                        </a:spcAft>
                      </a:pPr>
                      <a:r>
                        <a:rPr lang="en-IN" sz="1200" dirty="0">
                          <a:effectLst/>
                        </a:rPr>
                        <a:t>JOBLEVEL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ctr">
                        <a:lnSpc>
                          <a:spcPct val="107000"/>
                        </a:lnSpc>
                        <a:spcBef>
                          <a:spcPts val="0"/>
                        </a:spcBef>
                        <a:spcAft>
                          <a:spcPts val="0"/>
                        </a:spcAft>
                      </a:pPr>
                      <a:r>
                        <a:rPr lang="en-IN" sz="1400" b="1" dirty="0">
                          <a:solidFill>
                            <a:schemeClr val="bg1"/>
                          </a:solidFill>
                          <a:effectLst/>
                        </a:rPr>
                        <a:t>0.3842</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solidFill>
                      <a:schemeClr val="accent6"/>
                    </a:solidFill>
                  </a:tcPr>
                </a:tc>
                <a:extLst>
                  <a:ext uri="{0D108BD9-81ED-4DB2-BD59-A6C34878D82A}">
                    <a16:rowId xmlns:a16="http://schemas.microsoft.com/office/drawing/2014/main" val="265609476"/>
                  </a:ext>
                </a:extLst>
              </a:tr>
              <a:tr h="279642">
                <a:tc>
                  <a:txBody>
                    <a:bodyPr/>
                    <a:lstStyle/>
                    <a:p>
                      <a:pPr marL="0" marR="0" algn="ctr">
                        <a:lnSpc>
                          <a:spcPct val="107000"/>
                        </a:lnSpc>
                        <a:spcBef>
                          <a:spcPts val="0"/>
                        </a:spcBef>
                        <a:spcAft>
                          <a:spcPts val="0"/>
                        </a:spcAft>
                      </a:pPr>
                      <a:r>
                        <a:rPr lang="en-IN" sz="1200">
                          <a:effectLst/>
                        </a:rPr>
                        <a:t>STOCKOPTIONLEVEL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ctr">
                        <a:lnSpc>
                          <a:spcPct val="107000"/>
                        </a:lnSpc>
                        <a:spcBef>
                          <a:spcPts val="0"/>
                        </a:spcBef>
                        <a:spcAft>
                          <a:spcPts val="0"/>
                        </a:spcAft>
                      </a:pPr>
                      <a:r>
                        <a:rPr lang="en-IN" sz="1400" b="1" dirty="0">
                          <a:solidFill>
                            <a:schemeClr val="bg1"/>
                          </a:solidFill>
                          <a:effectLst/>
                        </a:rPr>
                        <a:t>0.3191</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solidFill>
                      <a:schemeClr val="accent6"/>
                    </a:solidFill>
                  </a:tcPr>
                </a:tc>
                <a:extLst>
                  <a:ext uri="{0D108BD9-81ED-4DB2-BD59-A6C34878D82A}">
                    <a16:rowId xmlns:a16="http://schemas.microsoft.com/office/drawing/2014/main" val="1445381978"/>
                  </a:ext>
                </a:extLst>
              </a:tr>
              <a:tr h="279642">
                <a:tc>
                  <a:txBody>
                    <a:bodyPr/>
                    <a:lstStyle/>
                    <a:p>
                      <a:pPr marL="0" marR="0" algn="ctr">
                        <a:lnSpc>
                          <a:spcPct val="107000"/>
                        </a:lnSpc>
                        <a:spcBef>
                          <a:spcPts val="0"/>
                        </a:spcBef>
                        <a:spcAft>
                          <a:spcPts val="0"/>
                        </a:spcAft>
                      </a:pPr>
                      <a:r>
                        <a:rPr lang="en-IN" sz="1200">
                          <a:effectLst/>
                        </a:rPr>
                        <a:t>BIRTH_STATE_CAT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ctr">
                        <a:lnSpc>
                          <a:spcPct val="107000"/>
                        </a:lnSpc>
                        <a:spcBef>
                          <a:spcPts val="0"/>
                        </a:spcBef>
                        <a:spcAft>
                          <a:spcPts val="0"/>
                        </a:spcAft>
                      </a:pPr>
                      <a:r>
                        <a:rPr lang="en-IN" sz="1400" b="1" dirty="0">
                          <a:solidFill>
                            <a:schemeClr val="bg1"/>
                          </a:solidFill>
                          <a:effectLst/>
                        </a:rPr>
                        <a:t>0.2665</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solidFill>
                      <a:schemeClr val="accent6"/>
                    </a:solidFill>
                  </a:tcPr>
                </a:tc>
                <a:extLst>
                  <a:ext uri="{0D108BD9-81ED-4DB2-BD59-A6C34878D82A}">
                    <a16:rowId xmlns:a16="http://schemas.microsoft.com/office/drawing/2014/main" val="529243892"/>
                  </a:ext>
                </a:extLst>
              </a:tr>
              <a:tr h="279642">
                <a:tc>
                  <a:txBody>
                    <a:bodyPr/>
                    <a:lstStyle/>
                    <a:p>
                      <a:pPr marL="0" marR="0" algn="ctr">
                        <a:lnSpc>
                          <a:spcPct val="107000"/>
                        </a:lnSpc>
                        <a:spcBef>
                          <a:spcPts val="0"/>
                        </a:spcBef>
                        <a:spcAft>
                          <a:spcPts val="0"/>
                        </a:spcAft>
                      </a:pPr>
                      <a:r>
                        <a:rPr lang="en-IN" sz="1200">
                          <a:effectLst/>
                        </a:rPr>
                        <a:t>MARITALSTATUS_CAT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ctr">
                        <a:lnSpc>
                          <a:spcPct val="107000"/>
                        </a:lnSpc>
                        <a:spcBef>
                          <a:spcPts val="0"/>
                        </a:spcBef>
                        <a:spcAft>
                          <a:spcPts val="0"/>
                        </a:spcAft>
                      </a:pPr>
                      <a:r>
                        <a:rPr lang="en-IN" sz="1400" b="1" dirty="0">
                          <a:solidFill>
                            <a:schemeClr val="bg1"/>
                          </a:solidFill>
                          <a:effectLst/>
                        </a:rPr>
                        <a:t>0.2235</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solidFill>
                      <a:schemeClr val="accent6"/>
                    </a:solidFill>
                  </a:tcPr>
                </a:tc>
                <a:extLst>
                  <a:ext uri="{0D108BD9-81ED-4DB2-BD59-A6C34878D82A}">
                    <a16:rowId xmlns:a16="http://schemas.microsoft.com/office/drawing/2014/main" val="1377621696"/>
                  </a:ext>
                </a:extLst>
              </a:tr>
              <a:tr h="279642">
                <a:tc>
                  <a:txBody>
                    <a:bodyPr/>
                    <a:lstStyle/>
                    <a:p>
                      <a:pPr marL="0" marR="0" algn="ctr">
                        <a:lnSpc>
                          <a:spcPct val="107000"/>
                        </a:lnSpc>
                        <a:spcBef>
                          <a:spcPts val="0"/>
                        </a:spcBef>
                        <a:spcAft>
                          <a:spcPts val="0"/>
                        </a:spcAft>
                      </a:pPr>
                      <a:r>
                        <a:rPr lang="en-IN" sz="1200">
                          <a:effectLst/>
                        </a:rPr>
                        <a:t>JOBINVOLVEMENT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ctr">
                        <a:lnSpc>
                          <a:spcPct val="107000"/>
                        </a:lnSpc>
                        <a:spcBef>
                          <a:spcPts val="0"/>
                        </a:spcBef>
                        <a:spcAft>
                          <a:spcPts val="0"/>
                        </a:spcAft>
                      </a:pPr>
                      <a:r>
                        <a:rPr lang="en-IN" sz="1400" b="1" dirty="0">
                          <a:solidFill>
                            <a:schemeClr val="bg1"/>
                          </a:solidFill>
                          <a:effectLst/>
                        </a:rPr>
                        <a:t>0.1259</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solidFill>
                      <a:schemeClr val="accent6"/>
                    </a:solidFill>
                  </a:tcPr>
                </a:tc>
                <a:extLst>
                  <a:ext uri="{0D108BD9-81ED-4DB2-BD59-A6C34878D82A}">
                    <a16:rowId xmlns:a16="http://schemas.microsoft.com/office/drawing/2014/main" val="409361644"/>
                  </a:ext>
                </a:extLst>
              </a:tr>
              <a:tr h="279642">
                <a:tc>
                  <a:txBody>
                    <a:bodyPr/>
                    <a:lstStyle/>
                    <a:p>
                      <a:pPr marL="0" marR="0" algn="ctr">
                        <a:lnSpc>
                          <a:spcPct val="107000"/>
                        </a:lnSpc>
                        <a:spcBef>
                          <a:spcPts val="0"/>
                        </a:spcBef>
                        <a:spcAft>
                          <a:spcPts val="0"/>
                        </a:spcAft>
                      </a:pPr>
                      <a:r>
                        <a:rPr lang="en-IN" sz="1200">
                          <a:effectLst/>
                        </a:rPr>
                        <a:t>BUSINESSTRAVEL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ctr">
                        <a:lnSpc>
                          <a:spcPct val="107000"/>
                        </a:lnSpc>
                        <a:spcBef>
                          <a:spcPts val="0"/>
                        </a:spcBef>
                        <a:spcAft>
                          <a:spcPts val="0"/>
                        </a:spcAft>
                      </a:pPr>
                      <a:r>
                        <a:rPr lang="en-IN" sz="1400" b="1" dirty="0">
                          <a:solidFill>
                            <a:schemeClr val="bg1"/>
                          </a:solidFill>
                          <a:effectLst/>
                        </a:rPr>
                        <a:t>0.1209</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solidFill>
                      <a:schemeClr val="accent6"/>
                    </a:solidFill>
                  </a:tcPr>
                </a:tc>
                <a:extLst>
                  <a:ext uri="{0D108BD9-81ED-4DB2-BD59-A6C34878D82A}">
                    <a16:rowId xmlns:a16="http://schemas.microsoft.com/office/drawing/2014/main" val="3520822428"/>
                  </a:ext>
                </a:extLst>
              </a:tr>
              <a:tr h="279642">
                <a:tc>
                  <a:txBody>
                    <a:bodyPr/>
                    <a:lstStyle/>
                    <a:p>
                      <a:pPr marL="0" marR="0" algn="ctr">
                        <a:lnSpc>
                          <a:spcPct val="107000"/>
                        </a:lnSpc>
                        <a:spcBef>
                          <a:spcPts val="0"/>
                        </a:spcBef>
                        <a:spcAft>
                          <a:spcPts val="0"/>
                        </a:spcAft>
                      </a:pPr>
                      <a:r>
                        <a:rPr lang="en-IN" sz="1200">
                          <a:effectLst/>
                        </a:rPr>
                        <a:t>ENVIRONMENTSATISFACTION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ctr">
                        <a:lnSpc>
                          <a:spcPct val="107000"/>
                        </a:lnSpc>
                        <a:spcBef>
                          <a:spcPts val="0"/>
                        </a:spcBef>
                        <a:spcAft>
                          <a:spcPts val="0"/>
                        </a:spcAft>
                      </a:pPr>
                      <a:r>
                        <a:rPr lang="en-IN" sz="1400" b="1" dirty="0">
                          <a:solidFill>
                            <a:schemeClr val="bg1"/>
                          </a:solidFill>
                          <a:effectLst/>
                        </a:rPr>
                        <a:t>0.0999</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solidFill>
                      <a:schemeClr val="accent6"/>
                    </a:solidFill>
                  </a:tcPr>
                </a:tc>
                <a:extLst>
                  <a:ext uri="{0D108BD9-81ED-4DB2-BD59-A6C34878D82A}">
                    <a16:rowId xmlns:a16="http://schemas.microsoft.com/office/drawing/2014/main" val="850411001"/>
                  </a:ext>
                </a:extLst>
              </a:tr>
              <a:tr h="279642">
                <a:tc>
                  <a:txBody>
                    <a:bodyPr/>
                    <a:lstStyle/>
                    <a:p>
                      <a:pPr marL="0" marR="0" algn="ctr">
                        <a:lnSpc>
                          <a:spcPct val="107000"/>
                        </a:lnSpc>
                        <a:spcBef>
                          <a:spcPts val="0"/>
                        </a:spcBef>
                        <a:spcAft>
                          <a:spcPts val="0"/>
                        </a:spcAft>
                      </a:pPr>
                      <a:r>
                        <a:rPr lang="en-IN" sz="1200">
                          <a:effectLst/>
                        </a:rPr>
                        <a:t>JOBSATISFACTION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ctr">
                        <a:lnSpc>
                          <a:spcPct val="107000"/>
                        </a:lnSpc>
                        <a:spcBef>
                          <a:spcPts val="0"/>
                        </a:spcBef>
                        <a:spcAft>
                          <a:spcPts val="0"/>
                        </a:spcAft>
                      </a:pPr>
                      <a:r>
                        <a:rPr lang="en-IN" sz="1400" b="1" dirty="0">
                          <a:solidFill>
                            <a:schemeClr val="bg1"/>
                          </a:solidFill>
                          <a:effectLst/>
                        </a:rPr>
                        <a:t>0.0877</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solidFill>
                      <a:schemeClr val="accent6"/>
                    </a:solidFill>
                  </a:tcPr>
                </a:tc>
                <a:extLst>
                  <a:ext uri="{0D108BD9-81ED-4DB2-BD59-A6C34878D82A}">
                    <a16:rowId xmlns:a16="http://schemas.microsoft.com/office/drawing/2014/main" val="3777158292"/>
                  </a:ext>
                </a:extLst>
              </a:tr>
              <a:tr h="279642">
                <a:tc>
                  <a:txBody>
                    <a:bodyPr/>
                    <a:lstStyle/>
                    <a:p>
                      <a:pPr marL="0" marR="0" algn="ctr">
                        <a:lnSpc>
                          <a:spcPct val="107000"/>
                        </a:lnSpc>
                        <a:spcBef>
                          <a:spcPts val="0"/>
                        </a:spcBef>
                        <a:spcAft>
                          <a:spcPts val="0"/>
                        </a:spcAft>
                      </a:pPr>
                      <a:r>
                        <a:rPr lang="en-IN" sz="1200" dirty="0">
                          <a:effectLst/>
                        </a:rPr>
                        <a:t>EDUCATIONFIELD_1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ctr">
                        <a:lnSpc>
                          <a:spcPct val="107000"/>
                        </a:lnSpc>
                        <a:spcBef>
                          <a:spcPts val="0"/>
                        </a:spcBef>
                        <a:spcAft>
                          <a:spcPts val="0"/>
                        </a:spcAft>
                      </a:pPr>
                      <a:r>
                        <a:rPr lang="en-IN" sz="1400" b="1" dirty="0">
                          <a:solidFill>
                            <a:schemeClr val="bg1"/>
                          </a:solidFill>
                          <a:effectLst/>
                        </a:rPr>
                        <a:t>0.0728</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solidFill>
                      <a:schemeClr val="accent6"/>
                    </a:solidFill>
                  </a:tcPr>
                </a:tc>
                <a:extLst>
                  <a:ext uri="{0D108BD9-81ED-4DB2-BD59-A6C34878D82A}">
                    <a16:rowId xmlns:a16="http://schemas.microsoft.com/office/drawing/2014/main" val="706278968"/>
                  </a:ext>
                </a:extLst>
              </a:tr>
              <a:tr h="279642">
                <a:tc>
                  <a:txBody>
                    <a:bodyPr/>
                    <a:lstStyle/>
                    <a:p>
                      <a:pPr marL="0" marR="0" algn="ctr">
                        <a:lnSpc>
                          <a:spcPct val="107000"/>
                        </a:lnSpc>
                        <a:spcBef>
                          <a:spcPts val="0"/>
                        </a:spcBef>
                        <a:spcAft>
                          <a:spcPts val="0"/>
                        </a:spcAft>
                      </a:pPr>
                      <a:r>
                        <a:rPr lang="en-IN" sz="1200">
                          <a:effectLst/>
                        </a:rPr>
                        <a:t>WORKLIFEBALANCE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ctr">
                        <a:lnSpc>
                          <a:spcPct val="107000"/>
                        </a:lnSpc>
                        <a:spcBef>
                          <a:spcPts val="0"/>
                        </a:spcBef>
                        <a:spcAft>
                          <a:spcPts val="0"/>
                        </a:spcAft>
                      </a:pPr>
                      <a:r>
                        <a:rPr lang="en-IN" sz="1400" b="1" dirty="0">
                          <a:solidFill>
                            <a:schemeClr val="bg1"/>
                          </a:solidFill>
                          <a:effectLst/>
                        </a:rPr>
                        <a:t>0.0670</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solidFill>
                      <a:schemeClr val="accent6"/>
                    </a:solidFill>
                  </a:tcPr>
                </a:tc>
                <a:extLst>
                  <a:ext uri="{0D108BD9-81ED-4DB2-BD59-A6C34878D82A}">
                    <a16:rowId xmlns:a16="http://schemas.microsoft.com/office/drawing/2014/main" val="402931785"/>
                  </a:ext>
                </a:extLst>
              </a:tr>
              <a:tr h="279642">
                <a:tc>
                  <a:txBody>
                    <a:bodyPr/>
                    <a:lstStyle/>
                    <a:p>
                      <a:pPr marL="0" marR="0" algn="ctr">
                        <a:lnSpc>
                          <a:spcPct val="107000"/>
                        </a:lnSpc>
                        <a:spcBef>
                          <a:spcPts val="0"/>
                        </a:spcBef>
                        <a:spcAft>
                          <a:spcPts val="0"/>
                        </a:spcAft>
                      </a:pPr>
                      <a:r>
                        <a:rPr lang="en-IN" sz="1200" dirty="0">
                          <a:effectLst/>
                        </a:rPr>
                        <a:t>DEPARTMENT_1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ctr">
                        <a:lnSpc>
                          <a:spcPct val="107000"/>
                        </a:lnSpc>
                        <a:spcBef>
                          <a:spcPts val="0"/>
                        </a:spcBef>
                        <a:spcAft>
                          <a:spcPts val="0"/>
                        </a:spcAft>
                      </a:pPr>
                      <a:r>
                        <a:rPr lang="en-IN" sz="1400" b="1" dirty="0">
                          <a:solidFill>
                            <a:schemeClr val="bg1"/>
                          </a:solidFill>
                          <a:effectLst/>
                        </a:rPr>
                        <a:t>0.0522</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solidFill>
                      <a:schemeClr val="accent6"/>
                    </a:solidFill>
                  </a:tcPr>
                </a:tc>
                <a:extLst>
                  <a:ext uri="{0D108BD9-81ED-4DB2-BD59-A6C34878D82A}">
                    <a16:rowId xmlns:a16="http://schemas.microsoft.com/office/drawing/2014/main" val="167175659"/>
                  </a:ext>
                </a:extLst>
              </a:tr>
              <a:tr h="279642">
                <a:tc>
                  <a:txBody>
                    <a:bodyPr/>
                    <a:lstStyle/>
                    <a:p>
                      <a:pPr marL="0" marR="0" algn="ctr">
                        <a:lnSpc>
                          <a:spcPct val="107000"/>
                        </a:lnSpc>
                        <a:spcBef>
                          <a:spcPts val="0"/>
                        </a:spcBef>
                        <a:spcAft>
                          <a:spcPts val="0"/>
                        </a:spcAft>
                      </a:pPr>
                      <a:r>
                        <a:rPr lang="en-IN" sz="1200">
                          <a:effectLst/>
                        </a:rPr>
                        <a:t>RELATIONSHIPSATISFACTION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ctr">
                        <a:lnSpc>
                          <a:spcPct val="107000"/>
                        </a:lnSpc>
                        <a:spcBef>
                          <a:spcPts val="0"/>
                        </a:spcBef>
                        <a:spcAft>
                          <a:spcPts val="0"/>
                        </a:spcAft>
                      </a:pPr>
                      <a:r>
                        <a:rPr lang="en-IN" sz="1400" b="1" dirty="0">
                          <a:solidFill>
                            <a:schemeClr val="bg1"/>
                          </a:solidFill>
                          <a:effectLst/>
                        </a:rPr>
                        <a:t>0.0245</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solidFill>
                      <a:schemeClr val="accent6"/>
                    </a:solidFill>
                  </a:tcPr>
                </a:tc>
                <a:extLst>
                  <a:ext uri="{0D108BD9-81ED-4DB2-BD59-A6C34878D82A}">
                    <a16:rowId xmlns:a16="http://schemas.microsoft.com/office/drawing/2014/main" val="3020596697"/>
                  </a:ext>
                </a:extLst>
              </a:tr>
              <a:tr h="279642">
                <a:tc>
                  <a:txBody>
                    <a:bodyPr/>
                    <a:lstStyle/>
                    <a:p>
                      <a:pPr marL="0" marR="0" algn="ctr">
                        <a:lnSpc>
                          <a:spcPct val="107000"/>
                        </a:lnSpc>
                        <a:spcBef>
                          <a:spcPts val="0"/>
                        </a:spcBef>
                        <a:spcAft>
                          <a:spcPts val="0"/>
                        </a:spcAft>
                      </a:pPr>
                      <a:r>
                        <a:rPr lang="en-IN" sz="1200">
                          <a:effectLst/>
                        </a:rPr>
                        <a:t>EDUCATION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ctr">
                        <a:lnSpc>
                          <a:spcPct val="107000"/>
                        </a:lnSpc>
                        <a:spcBef>
                          <a:spcPts val="0"/>
                        </a:spcBef>
                        <a:spcAft>
                          <a:spcPts val="0"/>
                        </a:spcAft>
                      </a:pPr>
                      <a:r>
                        <a:rPr lang="en-IN" sz="1400" b="1" dirty="0">
                          <a:solidFill>
                            <a:schemeClr val="bg1"/>
                          </a:solidFill>
                          <a:effectLst/>
                        </a:rPr>
                        <a:t>0.0165</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solidFill>
                      <a:schemeClr val="accent6"/>
                    </a:solidFill>
                  </a:tcPr>
                </a:tc>
                <a:extLst>
                  <a:ext uri="{0D108BD9-81ED-4DB2-BD59-A6C34878D82A}">
                    <a16:rowId xmlns:a16="http://schemas.microsoft.com/office/drawing/2014/main" val="654374217"/>
                  </a:ext>
                </a:extLst>
              </a:tr>
              <a:tr h="279642">
                <a:tc>
                  <a:txBody>
                    <a:bodyPr/>
                    <a:lstStyle/>
                    <a:p>
                      <a:pPr marL="0" marR="0" algn="ctr">
                        <a:lnSpc>
                          <a:spcPct val="107000"/>
                        </a:lnSpc>
                        <a:spcBef>
                          <a:spcPts val="0"/>
                        </a:spcBef>
                        <a:spcAft>
                          <a:spcPts val="0"/>
                        </a:spcAft>
                      </a:pPr>
                      <a:r>
                        <a:rPr lang="en-IN" sz="1200">
                          <a:effectLst/>
                        </a:rPr>
                        <a:t>GENDER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ctr">
                        <a:lnSpc>
                          <a:spcPct val="107000"/>
                        </a:lnSpc>
                        <a:spcBef>
                          <a:spcPts val="0"/>
                        </a:spcBef>
                        <a:spcAft>
                          <a:spcPts val="0"/>
                        </a:spcAft>
                      </a:pPr>
                      <a:r>
                        <a:rPr lang="en-IN" sz="1400" b="1" dirty="0">
                          <a:solidFill>
                            <a:schemeClr val="bg1"/>
                          </a:solidFill>
                          <a:effectLst/>
                        </a:rPr>
                        <a:t>0.0126</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solidFill>
                      <a:schemeClr val="accent6"/>
                    </a:solidFill>
                  </a:tcPr>
                </a:tc>
                <a:extLst>
                  <a:ext uri="{0D108BD9-81ED-4DB2-BD59-A6C34878D82A}">
                    <a16:rowId xmlns:a16="http://schemas.microsoft.com/office/drawing/2014/main" val="29095027"/>
                  </a:ext>
                </a:extLst>
              </a:tr>
              <a:tr h="279642">
                <a:tc>
                  <a:txBody>
                    <a:bodyPr/>
                    <a:lstStyle/>
                    <a:p>
                      <a:pPr marL="0" marR="0" algn="ctr">
                        <a:lnSpc>
                          <a:spcPct val="107000"/>
                        </a:lnSpc>
                        <a:spcBef>
                          <a:spcPts val="0"/>
                        </a:spcBef>
                        <a:spcAft>
                          <a:spcPts val="0"/>
                        </a:spcAft>
                      </a:pPr>
                      <a:r>
                        <a:rPr lang="en-IN" sz="1200">
                          <a:effectLst/>
                        </a:rPr>
                        <a:t>PERFORMANCERATING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tc>
                <a:tc>
                  <a:txBody>
                    <a:bodyPr/>
                    <a:lstStyle/>
                    <a:p>
                      <a:pPr marL="0" marR="0" algn="ctr">
                        <a:lnSpc>
                          <a:spcPct val="107000"/>
                        </a:lnSpc>
                        <a:spcBef>
                          <a:spcPts val="0"/>
                        </a:spcBef>
                        <a:spcAft>
                          <a:spcPts val="0"/>
                        </a:spcAft>
                      </a:pPr>
                      <a:r>
                        <a:rPr lang="en-IN" sz="1400" b="1" dirty="0">
                          <a:solidFill>
                            <a:schemeClr val="bg1"/>
                          </a:solidFill>
                          <a:effectLst/>
                        </a:rPr>
                        <a:t>0.0001</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0" marB="0" anchor="b">
                    <a:solidFill>
                      <a:schemeClr val="accent6"/>
                    </a:solidFill>
                  </a:tcPr>
                </a:tc>
                <a:extLst>
                  <a:ext uri="{0D108BD9-81ED-4DB2-BD59-A6C34878D82A}">
                    <a16:rowId xmlns:a16="http://schemas.microsoft.com/office/drawing/2014/main" val="1620537789"/>
                  </a:ext>
                </a:extLst>
              </a:tr>
            </a:tbl>
          </a:graphicData>
        </a:graphic>
      </p:graphicFrame>
    </p:spTree>
    <p:extLst>
      <p:ext uri="{BB962C8B-B14F-4D97-AF65-F5344CB8AC3E}">
        <p14:creationId xmlns:p14="http://schemas.microsoft.com/office/powerpoint/2010/main" val="2264758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DFD63-F3B5-4511-8A0A-5A10D3296531}"/>
              </a:ext>
            </a:extLst>
          </p:cNvPr>
          <p:cNvSpPr>
            <a:spLocks noGrp="1"/>
          </p:cNvSpPr>
          <p:nvPr>
            <p:ph type="title"/>
          </p:nvPr>
        </p:nvSpPr>
        <p:spPr>
          <a:xfrm>
            <a:off x="644434" y="182881"/>
            <a:ext cx="10709366" cy="644434"/>
          </a:xfrm>
        </p:spPr>
        <p:txBody>
          <a:bodyPr>
            <a:normAutofit fontScale="90000"/>
          </a:bodyPr>
          <a:lstStyle/>
          <a:p>
            <a:pPr algn="ctr"/>
            <a:r>
              <a:rPr lang="en-US" dirty="0"/>
              <a:t>Feature Engineering</a:t>
            </a:r>
          </a:p>
        </p:txBody>
      </p:sp>
      <p:sp>
        <p:nvSpPr>
          <p:cNvPr id="3" name="Content Placeholder 2">
            <a:extLst>
              <a:ext uri="{FF2B5EF4-FFF2-40B4-BE49-F238E27FC236}">
                <a16:creationId xmlns:a16="http://schemas.microsoft.com/office/drawing/2014/main" id="{3047D634-5369-47CD-9AC0-4CD2405300D7}"/>
              </a:ext>
            </a:extLst>
          </p:cNvPr>
          <p:cNvSpPr>
            <a:spLocks noGrp="1"/>
          </p:cNvSpPr>
          <p:nvPr>
            <p:ph idx="1"/>
          </p:nvPr>
        </p:nvSpPr>
        <p:spPr>
          <a:xfrm>
            <a:off x="243840" y="827314"/>
            <a:ext cx="11582400" cy="5843451"/>
          </a:xfrm>
        </p:spPr>
        <p:txBody>
          <a:bodyPr/>
          <a:lstStyle/>
          <a:p>
            <a:r>
              <a:rPr lang="en-US" dirty="0"/>
              <a:t>Interaction-</a:t>
            </a:r>
            <a:r>
              <a:rPr lang="en-US" b="1" dirty="0"/>
              <a:t> </a:t>
            </a:r>
            <a:endParaRPr lang="en-US" dirty="0"/>
          </a:p>
          <a:p>
            <a:pPr lvl="0"/>
            <a:r>
              <a:rPr lang="en-US" sz="1600" dirty="0"/>
              <a:t>Interactions explains the relationship between the input and the target variables which differ by the level of another variable.  </a:t>
            </a:r>
          </a:p>
          <a:p>
            <a:pPr lvl="0"/>
            <a:r>
              <a:rPr lang="en-US" sz="1600" dirty="0"/>
              <a:t> These are the variables helpful in further predictive modeling.</a:t>
            </a:r>
          </a:p>
          <a:p>
            <a:pPr lvl="0"/>
            <a:endParaRPr lang="en-US" sz="1600" dirty="0"/>
          </a:p>
          <a:p>
            <a:pPr lvl="0"/>
            <a:endParaRPr lang="en-US" sz="1600" dirty="0"/>
          </a:p>
          <a:p>
            <a:endParaRPr lang="en-US" dirty="0"/>
          </a:p>
        </p:txBody>
      </p:sp>
      <p:pic>
        <p:nvPicPr>
          <p:cNvPr id="4" name="Picture 3">
            <a:extLst>
              <a:ext uri="{FF2B5EF4-FFF2-40B4-BE49-F238E27FC236}">
                <a16:creationId xmlns:a16="http://schemas.microsoft.com/office/drawing/2014/main" id="{7CA4B6F4-0E62-4AC0-A903-AFEDE7AA6CEA}"/>
              </a:ext>
            </a:extLst>
          </p:cNvPr>
          <p:cNvPicPr>
            <a:picLocks noChangeAspect="1"/>
          </p:cNvPicPr>
          <p:nvPr/>
        </p:nvPicPr>
        <p:blipFill>
          <a:blip r:embed="rId2"/>
          <a:stretch>
            <a:fillRect/>
          </a:stretch>
        </p:blipFill>
        <p:spPr>
          <a:xfrm>
            <a:off x="1750423" y="2211977"/>
            <a:ext cx="8647611" cy="4302034"/>
          </a:xfrm>
          <a:prstGeom prst="rect">
            <a:avLst/>
          </a:prstGeom>
        </p:spPr>
      </p:pic>
    </p:spTree>
    <p:extLst>
      <p:ext uri="{BB962C8B-B14F-4D97-AF65-F5344CB8AC3E}">
        <p14:creationId xmlns:p14="http://schemas.microsoft.com/office/powerpoint/2010/main" val="307926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8360F-DD4A-427D-9390-1AC738C01B76}"/>
              </a:ext>
            </a:extLst>
          </p:cNvPr>
          <p:cNvSpPr>
            <a:spLocks noGrp="1"/>
          </p:cNvSpPr>
          <p:nvPr>
            <p:ph type="title"/>
          </p:nvPr>
        </p:nvSpPr>
        <p:spPr>
          <a:xfrm>
            <a:off x="2324100" y="975769"/>
            <a:ext cx="9029700" cy="4516768"/>
          </a:xfrm>
        </p:spPr>
        <p:txBody>
          <a:bodyPr>
            <a:normAutofit/>
          </a:bodyPr>
          <a:lstStyle/>
          <a:p>
            <a:pPr algn="ctr"/>
            <a:r>
              <a:rPr lang="en-US" dirty="0"/>
              <a:t>Extra Credit: Task #4</a:t>
            </a:r>
          </a:p>
        </p:txBody>
      </p:sp>
    </p:spTree>
    <p:extLst>
      <p:ext uri="{BB962C8B-B14F-4D97-AF65-F5344CB8AC3E}">
        <p14:creationId xmlns:p14="http://schemas.microsoft.com/office/powerpoint/2010/main" val="3827536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48AE6F4-5615-403F-B99B-D8EC7C8FFF42}"/>
              </a:ext>
            </a:extLst>
          </p:cNvPr>
          <p:cNvGraphicFramePr>
            <a:graphicFrameLocks noGrp="1"/>
          </p:cNvGraphicFramePr>
          <p:nvPr>
            <p:extLst>
              <p:ext uri="{D42A27DB-BD31-4B8C-83A1-F6EECF244321}">
                <p14:modId xmlns:p14="http://schemas.microsoft.com/office/powerpoint/2010/main" val="2262170287"/>
              </p:ext>
            </p:extLst>
          </p:nvPr>
        </p:nvGraphicFramePr>
        <p:xfrm>
          <a:off x="296091" y="122738"/>
          <a:ext cx="11408226" cy="6665253"/>
        </p:xfrm>
        <a:graphic>
          <a:graphicData uri="http://schemas.openxmlformats.org/drawingml/2006/table">
            <a:tbl>
              <a:tblPr/>
              <a:tblGrid>
                <a:gridCol w="1547393">
                  <a:extLst>
                    <a:ext uri="{9D8B030D-6E8A-4147-A177-3AD203B41FA5}">
                      <a16:colId xmlns:a16="http://schemas.microsoft.com/office/drawing/2014/main" val="343491243"/>
                    </a:ext>
                  </a:extLst>
                </a:gridCol>
                <a:gridCol w="3671261">
                  <a:extLst>
                    <a:ext uri="{9D8B030D-6E8A-4147-A177-3AD203B41FA5}">
                      <a16:colId xmlns:a16="http://schemas.microsoft.com/office/drawing/2014/main" val="2944838702"/>
                    </a:ext>
                  </a:extLst>
                </a:gridCol>
                <a:gridCol w="1547393">
                  <a:extLst>
                    <a:ext uri="{9D8B030D-6E8A-4147-A177-3AD203B41FA5}">
                      <a16:colId xmlns:a16="http://schemas.microsoft.com/office/drawing/2014/main" val="3233633411"/>
                    </a:ext>
                  </a:extLst>
                </a:gridCol>
                <a:gridCol w="1411302">
                  <a:extLst>
                    <a:ext uri="{9D8B030D-6E8A-4147-A177-3AD203B41FA5}">
                      <a16:colId xmlns:a16="http://schemas.microsoft.com/office/drawing/2014/main" val="3215009446"/>
                    </a:ext>
                  </a:extLst>
                </a:gridCol>
                <a:gridCol w="1410789">
                  <a:extLst>
                    <a:ext uri="{9D8B030D-6E8A-4147-A177-3AD203B41FA5}">
                      <a16:colId xmlns:a16="http://schemas.microsoft.com/office/drawing/2014/main" val="713065449"/>
                    </a:ext>
                  </a:extLst>
                </a:gridCol>
                <a:gridCol w="1820088">
                  <a:extLst>
                    <a:ext uri="{9D8B030D-6E8A-4147-A177-3AD203B41FA5}">
                      <a16:colId xmlns:a16="http://schemas.microsoft.com/office/drawing/2014/main" val="1500458203"/>
                    </a:ext>
                  </a:extLst>
                </a:gridCol>
              </a:tblGrid>
              <a:tr h="157678">
                <a:tc gridSpan="2">
                  <a:txBody>
                    <a:bodyPr/>
                    <a:lstStyle/>
                    <a:p>
                      <a:pPr algn="ctr" fontAlgn="t"/>
                      <a:r>
                        <a:rPr lang="en-US" sz="1050" b="1" i="0" u="none" strike="noStrike">
                          <a:solidFill>
                            <a:srgbClr val="000000"/>
                          </a:solidFill>
                          <a:effectLst/>
                          <a:latin typeface="Arial" panose="020B0604020202020204" pitchFamily="34" charset="0"/>
                        </a:rPr>
                        <a:t>16 Clusters</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hMerge="1">
                  <a:txBody>
                    <a:bodyPr/>
                    <a:lstStyle/>
                    <a:p>
                      <a:endParaRPr lang="en-US"/>
                    </a:p>
                  </a:txBody>
                  <a:tcPr/>
                </a:tc>
                <a:tc gridSpan="2">
                  <a:txBody>
                    <a:bodyPr/>
                    <a:lstStyle/>
                    <a:p>
                      <a:pPr algn="ctr" fontAlgn="t"/>
                      <a:r>
                        <a:rPr lang="en-US" sz="1050" b="1" i="0" u="none" strike="noStrike">
                          <a:solidFill>
                            <a:srgbClr val="000000"/>
                          </a:solidFill>
                          <a:effectLst/>
                          <a:latin typeface="Arial" panose="020B0604020202020204" pitchFamily="34" charset="0"/>
                        </a:rPr>
                        <a:t>R-squared with</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hMerge="1">
                  <a:txBody>
                    <a:bodyPr/>
                    <a:lstStyle/>
                    <a:p>
                      <a:endParaRPr lang="en-US"/>
                    </a:p>
                  </a:txBody>
                  <a:tcPr/>
                </a:tc>
                <a:tc>
                  <a:txBody>
                    <a:bodyPr/>
                    <a:lstStyle/>
                    <a:p>
                      <a:pPr algn="ctr" fontAlgn="t"/>
                      <a:r>
                        <a:rPr lang="en-US" sz="1050" b="1" i="0" u="none" strike="noStrike">
                          <a:solidFill>
                            <a:srgbClr val="000000"/>
                          </a:solidFill>
                          <a:effectLst/>
                          <a:latin typeface="Arial" panose="020B0604020202020204" pitchFamily="34" charset="0"/>
                        </a:rPr>
                        <a:t>1-R**2</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050" b="1" i="0" u="none" strike="noStrike">
                          <a:solidFill>
                            <a:srgbClr val="000000"/>
                          </a:solidFill>
                          <a:effectLst/>
                          <a:latin typeface="Arial" panose="020B0604020202020204" pitchFamily="34" charset="0"/>
                        </a:rPr>
                        <a:t>Variable</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3593147393"/>
                  </a:ext>
                </a:extLst>
              </a:tr>
              <a:tr h="157678">
                <a:tc rowSpan="2">
                  <a:txBody>
                    <a:bodyPr/>
                    <a:lstStyle/>
                    <a:p>
                      <a:pPr algn="ctr" fontAlgn="t"/>
                      <a:r>
                        <a:rPr lang="en-US" sz="1200" b="1" i="0" u="none" strike="noStrike" dirty="0">
                          <a:solidFill>
                            <a:srgbClr val="000000"/>
                          </a:solidFill>
                          <a:effectLst/>
                          <a:latin typeface="Arial" panose="020B0604020202020204" pitchFamily="34" charset="0"/>
                        </a:rPr>
                        <a:t>Cluster</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rowSpan="2">
                  <a:txBody>
                    <a:bodyPr/>
                    <a:lstStyle/>
                    <a:p>
                      <a:pPr algn="ctr" fontAlgn="t"/>
                      <a:r>
                        <a:rPr lang="en-US" sz="1200" b="1" i="0" u="none" strike="noStrike" dirty="0">
                          <a:solidFill>
                            <a:srgbClr val="000000"/>
                          </a:solidFill>
                          <a:effectLst/>
                          <a:latin typeface="Arial" panose="020B0604020202020204" pitchFamily="34" charset="0"/>
                        </a:rPr>
                        <a:t>Variable</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050" b="1" i="0" u="none" strike="noStrike">
                          <a:solidFill>
                            <a:srgbClr val="000000"/>
                          </a:solidFill>
                          <a:effectLst/>
                          <a:latin typeface="Arial" panose="020B0604020202020204" pitchFamily="34" charset="0"/>
                        </a:rPr>
                        <a:t>Own</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050" b="1" i="0" u="none" strike="noStrike">
                          <a:solidFill>
                            <a:srgbClr val="000000"/>
                          </a:solidFill>
                          <a:effectLst/>
                          <a:latin typeface="Arial" panose="020B0604020202020204" pitchFamily="34" charset="0"/>
                        </a:rPr>
                        <a:t>Next</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050" b="1" i="0" u="none" strike="noStrike">
                          <a:solidFill>
                            <a:srgbClr val="000000"/>
                          </a:solidFill>
                          <a:effectLst/>
                          <a:latin typeface="Arial" panose="020B0604020202020204" pitchFamily="34" charset="0"/>
                        </a:rPr>
                        <a:t>Ratio</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050" b="1" i="0" u="none" strike="noStrike">
                          <a:solidFill>
                            <a:srgbClr val="000000"/>
                          </a:solidFill>
                          <a:effectLst/>
                          <a:latin typeface="Arial" panose="020B0604020202020204" pitchFamily="34" charset="0"/>
                        </a:rPr>
                        <a:t>Label</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3660797345"/>
                  </a:ext>
                </a:extLst>
              </a:tr>
              <a:tr h="179966">
                <a:tc vMerge="1">
                  <a:txBody>
                    <a:bodyPr/>
                    <a:lstStyle/>
                    <a:p>
                      <a:endParaRPr lang="en-US"/>
                    </a:p>
                  </a:txBody>
                  <a:tcPr/>
                </a:tc>
                <a:tc vMerge="1">
                  <a:txBody>
                    <a:bodyPr/>
                    <a:lstStyle/>
                    <a:p>
                      <a:endParaRPr lang="en-US"/>
                    </a:p>
                  </a:txBody>
                  <a:tcPr/>
                </a:tc>
                <a:tc>
                  <a:txBody>
                    <a:bodyPr/>
                    <a:lstStyle/>
                    <a:p>
                      <a:pPr algn="ctr" fontAlgn="t"/>
                      <a:r>
                        <a:rPr lang="en-US" sz="1200" b="1" i="0" u="none" strike="noStrike">
                          <a:solidFill>
                            <a:srgbClr val="000000"/>
                          </a:solidFill>
                          <a:effectLst/>
                          <a:latin typeface="Arial" panose="020B0604020202020204" pitchFamily="34" charset="0"/>
                        </a:rPr>
                        <a:t>Cluster</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1" i="0" u="none" strike="noStrike">
                          <a:solidFill>
                            <a:srgbClr val="000000"/>
                          </a:solidFill>
                          <a:effectLst/>
                          <a:latin typeface="Arial" panose="020B0604020202020204" pitchFamily="34" charset="0"/>
                        </a:rPr>
                        <a:t>Closest</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1" i="0" u="none" strike="noStrike">
                          <a:solidFill>
                            <a:srgbClr val="000000"/>
                          </a:solidFill>
                          <a:effectLst/>
                          <a:latin typeface="Arial" panose="020B0604020202020204" pitchFamily="34" charset="0"/>
                        </a:rPr>
                        <a:t> </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1" i="0" u="none" strike="noStrike">
                          <a:solidFill>
                            <a:srgbClr val="000000"/>
                          </a:solidFill>
                          <a:effectLst/>
                          <a:latin typeface="Arial" panose="020B0604020202020204" pitchFamily="34" charset="0"/>
                        </a:rPr>
                        <a:t> </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2916714754"/>
                  </a:ext>
                </a:extLst>
              </a:tr>
              <a:tr h="208803">
                <a:tc>
                  <a:txBody>
                    <a:bodyPr/>
                    <a:lstStyle/>
                    <a:p>
                      <a:pPr algn="ctr" fontAlgn="t"/>
                      <a:r>
                        <a:rPr lang="en-US" sz="1200" b="1" i="0" u="none" strike="noStrike" dirty="0">
                          <a:solidFill>
                            <a:srgbClr val="000000"/>
                          </a:solidFill>
                          <a:effectLst/>
                          <a:latin typeface="Arial" panose="020B0604020202020204" pitchFamily="34" charset="0"/>
                        </a:rPr>
                        <a:t>Cluster 1</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1" i="0" u="none" strike="noStrike" dirty="0" err="1">
                          <a:solidFill>
                            <a:srgbClr val="000000"/>
                          </a:solidFill>
                          <a:effectLst/>
                          <a:latin typeface="Arial" panose="020B0604020202020204" pitchFamily="34" charset="0"/>
                        </a:rPr>
                        <a:t>hire_dt</a:t>
                      </a:r>
                      <a:endParaRPr lang="en-US" sz="1200" b="1" i="0" u="none" strike="noStrike" dirty="0">
                        <a:solidFill>
                          <a:srgbClr val="000000"/>
                        </a:solidFill>
                        <a:effectLst/>
                        <a:latin typeface="Arial" panose="020B0604020202020204" pitchFamily="34" charset="0"/>
                      </a:endParaRP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0" i="0" u="none" strike="noStrike">
                          <a:solidFill>
                            <a:srgbClr val="000000"/>
                          </a:solidFill>
                          <a:effectLst/>
                          <a:latin typeface="Arial" panose="020B0604020202020204" pitchFamily="34" charset="0"/>
                        </a:rPr>
                        <a:t>0.8185</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effectLst/>
                          <a:latin typeface="Arial" panose="020B0604020202020204" pitchFamily="34" charset="0"/>
                        </a:rPr>
                        <a:t>0.5219</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effectLst/>
                          <a:latin typeface="Arial" panose="020B0604020202020204" pitchFamily="34" charset="0"/>
                        </a:rPr>
                        <a:t>0.3796</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effectLst/>
                          <a:latin typeface="Arial" panose="020B0604020202020204" pitchFamily="34" charset="0"/>
                        </a:rPr>
                        <a:t> </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5879371"/>
                  </a:ext>
                </a:extLst>
              </a:tr>
              <a:tr h="313014">
                <a:tc>
                  <a:txBody>
                    <a:bodyPr/>
                    <a:lstStyle/>
                    <a:p>
                      <a:pPr algn="ctr" fontAlgn="t"/>
                      <a:r>
                        <a:rPr lang="en-US" sz="1200" b="1" i="0" u="none" strike="noStrike">
                          <a:solidFill>
                            <a:srgbClr val="000000"/>
                          </a:solidFill>
                          <a:effectLst/>
                          <a:latin typeface="Arial" panose="020B0604020202020204" pitchFamily="34" charset="0"/>
                        </a:rPr>
                        <a:t> </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1" i="0" u="none" strike="noStrike" dirty="0" err="1">
                          <a:solidFill>
                            <a:srgbClr val="000000"/>
                          </a:solidFill>
                          <a:effectLst/>
                          <a:latin typeface="Arial" panose="020B0604020202020204" pitchFamily="34" charset="0"/>
                        </a:rPr>
                        <a:t>YearsInCurrentRole</a:t>
                      </a:r>
                      <a:endParaRPr lang="en-US" sz="1200" b="1" i="0" u="none" strike="noStrike" dirty="0">
                        <a:solidFill>
                          <a:srgbClr val="000000"/>
                        </a:solidFill>
                        <a:effectLst/>
                        <a:latin typeface="Arial" panose="020B0604020202020204" pitchFamily="34" charset="0"/>
                      </a:endParaRP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0" i="0" u="none" strike="noStrike">
                          <a:solidFill>
                            <a:srgbClr val="000000"/>
                          </a:solidFill>
                          <a:effectLst/>
                          <a:latin typeface="Arial" panose="020B0604020202020204" pitchFamily="34" charset="0"/>
                        </a:rPr>
                        <a:t>0.8399</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effectLst/>
                          <a:latin typeface="Arial" panose="020B0604020202020204" pitchFamily="34" charset="0"/>
                        </a:rPr>
                        <a:t>0.3696</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a:solidFill>
                            <a:srgbClr val="000000"/>
                          </a:solidFill>
                          <a:effectLst/>
                          <a:latin typeface="Arial" panose="020B0604020202020204" pitchFamily="34" charset="0"/>
                        </a:rPr>
                        <a:t>0.254</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err="1">
                          <a:solidFill>
                            <a:srgbClr val="000000"/>
                          </a:solidFill>
                          <a:effectLst/>
                          <a:latin typeface="Arial" panose="020B0604020202020204" pitchFamily="34" charset="0"/>
                        </a:rPr>
                        <a:t>YearsInCurrentRole</a:t>
                      </a:r>
                      <a:endParaRPr lang="en-US" sz="1200" b="0" i="0" u="none" strike="noStrike" dirty="0">
                        <a:solidFill>
                          <a:srgbClr val="000000"/>
                        </a:solidFill>
                        <a:effectLst/>
                        <a:latin typeface="Arial" panose="020B0604020202020204" pitchFamily="34" charset="0"/>
                      </a:endParaRP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7694136"/>
                  </a:ext>
                </a:extLst>
              </a:tr>
              <a:tr h="417606">
                <a:tc>
                  <a:txBody>
                    <a:bodyPr/>
                    <a:lstStyle/>
                    <a:p>
                      <a:pPr algn="ctr" fontAlgn="t"/>
                      <a:r>
                        <a:rPr lang="en-US" sz="1200" b="1" i="0" u="none" strike="noStrike">
                          <a:solidFill>
                            <a:srgbClr val="000000"/>
                          </a:solidFill>
                          <a:effectLst/>
                          <a:latin typeface="Arial" panose="020B0604020202020204" pitchFamily="34" charset="0"/>
                        </a:rPr>
                        <a:t> </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1" i="0" u="none" strike="noStrike" dirty="0" err="1">
                          <a:solidFill>
                            <a:srgbClr val="000000"/>
                          </a:solidFill>
                          <a:effectLst/>
                          <a:latin typeface="Arial" panose="020B0604020202020204" pitchFamily="34" charset="0"/>
                        </a:rPr>
                        <a:t>YearsSinceLastPromotion</a:t>
                      </a:r>
                      <a:endParaRPr lang="en-US" sz="1200" b="1" i="0" u="none" strike="noStrike" dirty="0">
                        <a:solidFill>
                          <a:srgbClr val="000000"/>
                        </a:solidFill>
                        <a:effectLst/>
                        <a:latin typeface="Arial" panose="020B0604020202020204" pitchFamily="34" charset="0"/>
                      </a:endParaRP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0" i="0" u="none" strike="noStrike">
                          <a:solidFill>
                            <a:srgbClr val="000000"/>
                          </a:solidFill>
                          <a:effectLst/>
                          <a:latin typeface="Arial" panose="020B0604020202020204" pitchFamily="34" charset="0"/>
                        </a:rPr>
                        <a:t>0.7216</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effectLst/>
                          <a:latin typeface="Arial" panose="020B0604020202020204" pitchFamily="34" charset="0"/>
                        </a:rPr>
                        <a:t>0.2643</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effectLst/>
                          <a:latin typeface="Arial" panose="020B0604020202020204" pitchFamily="34" charset="0"/>
                        </a:rPr>
                        <a:t>0.3784</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effectLst/>
                          <a:latin typeface="Arial" panose="020B0604020202020204" pitchFamily="34" charset="0"/>
                        </a:rPr>
                        <a:t>YearsSinceLastPromotion</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6523284"/>
                  </a:ext>
                </a:extLst>
              </a:tr>
              <a:tr h="313014">
                <a:tc>
                  <a:txBody>
                    <a:bodyPr/>
                    <a:lstStyle/>
                    <a:p>
                      <a:pPr algn="ctr" fontAlgn="t"/>
                      <a:r>
                        <a:rPr lang="en-US" sz="1200" b="1" i="0" u="none" strike="noStrike">
                          <a:solidFill>
                            <a:srgbClr val="000000"/>
                          </a:solidFill>
                          <a:effectLst/>
                          <a:latin typeface="Arial" panose="020B0604020202020204" pitchFamily="34" charset="0"/>
                        </a:rPr>
                        <a:t> </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1" i="0" u="none" strike="noStrike">
                          <a:solidFill>
                            <a:srgbClr val="000000"/>
                          </a:solidFill>
                          <a:effectLst/>
                          <a:latin typeface="Arial" panose="020B0604020202020204" pitchFamily="34" charset="0"/>
                        </a:rPr>
                        <a:t>YearsWithCurrManager</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0" i="0" u="none" strike="noStrike" dirty="0">
                          <a:solidFill>
                            <a:srgbClr val="000000"/>
                          </a:solidFill>
                          <a:effectLst/>
                          <a:latin typeface="Arial" panose="020B0604020202020204" pitchFamily="34" charset="0"/>
                        </a:rPr>
                        <a:t>0.8115</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effectLst/>
                          <a:latin typeface="Arial" panose="020B0604020202020204" pitchFamily="34" charset="0"/>
                        </a:rPr>
                        <a:t>0.2915</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effectLst/>
                          <a:latin typeface="Arial" panose="020B0604020202020204" pitchFamily="34" charset="0"/>
                        </a:rPr>
                        <a:t>0.2661</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err="1">
                          <a:solidFill>
                            <a:srgbClr val="000000"/>
                          </a:solidFill>
                          <a:effectLst/>
                          <a:latin typeface="Arial" panose="020B0604020202020204" pitchFamily="34" charset="0"/>
                        </a:rPr>
                        <a:t>YearsWithCurrManager</a:t>
                      </a:r>
                      <a:endParaRPr lang="en-US" sz="1200" b="0" i="0" u="none" strike="noStrike" dirty="0">
                        <a:solidFill>
                          <a:srgbClr val="000000"/>
                        </a:solidFill>
                        <a:effectLst/>
                        <a:latin typeface="Arial" panose="020B0604020202020204" pitchFamily="34" charset="0"/>
                      </a:endParaRP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2371908"/>
                  </a:ext>
                </a:extLst>
              </a:tr>
              <a:tr h="313014">
                <a:tc>
                  <a:txBody>
                    <a:bodyPr/>
                    <a:lstStyle/>
                    <a:p>
                      <a:pPr algn="ctr" fontAlgn="t"/>
                      <a:r>
                        <a:rPr lang="en-US" sz="1200" b="1" i="0" u="none" strike="noStrike">
                          <a:solidFill>
                            <a:srgbClr val="000000"/>
                          </a:solidFill>
                          <a:effectLst/>
                          <a:latin typeface="Arial" panose="020B0604020202020204" pitchFamily="34" charset="0"/>
                        </a:rPr>
                        <a:t>Cluster 2</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1" i="0" u="none" strike="noStrike">
                          <a:solidFill>
                            <a:srgbClr val="000000"/>
                          </a:solidFill>
                          <a:effectLst/>
                          <a:latin typeface="Arial" panose="020B0604020202020204" pitchFamily="34" charset="0"/>
                        </a:rPr>
                        <a:t>PercentSalaryHike</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0" i="0" u="none" strike="noStrike">
                          <a:solidFill>
                            <a:srgbClr val="000000"/>
                          </a:solidFill>
                          <a:effectLst/>
                          <a:latin typeface="Arial" panose="020B0604020202020204" pitchFamily="34" charset="0"/>
                        </a:rPr>
                        <a:t>0.8913</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effectLst/>
                          <a:latin typeface="Arial" panose="020B0604020202020204" pitchFamily="34" charset="0"/>
                        </a:rPr>
                        <a:t>0.0245</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effectLst/>
                          <a:latin typeface="Arial" panose="020B0604020202020204" pitchFamily="34" charset="0"/>
                        </a:rPr>
                        <a:t>0.1114</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err="1">
                          <a:solidFill>
                            <a:srgbClr val="000000"/>
                          </a:solidFill>
                          <a:effectLst/>
                          <a:latin typeface="Arial" panose="020B0604020202020204" pitchFamily="34" charset="0"/>
                        </a:rPr>
                        <a:t>PercentSalaryHike</a:t>
                      </a:r>
                      <a:endParaRPr lang="en-US" sz="1200" b="0" i="0" u="none" strike="noStrike" dirty="0">
                        <a:solidFill>
                          <a:srgbClr val="000000"/>
                        </a:solidFill>
                        <a:effectLst/>
                        <a:latin typeface="Arial" panose="020B0604020202020204" pitchFamily="34" charset="0"/>
                      </a:endParaRP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3554712"/>
                  </a:ext>
                </a:extLst>
              </a:tr>
              <a:tr h="313014">
                <a:tc>
                  <a:txBody>
                    <a:bodyPr/>
                    <a:lstStyle/>
                    <a:p>
                      <a:pPr algn="ctr" fontAlgn="t"/>
                      <a:r>
                        <a:rPr lang="en-US" sz="1200" b="1" i="0" u="none" strike="noStrike">
                          <a:solidFill>
                            <a:srgbClr val="000000"/>
                          </a:solidFill>
                          <a:effectLst/>
                          <a:latin typeface="Arial" panose="020B0604020202020204" pitchFamily="34" charset="0"/>
                        </a:rPr>
                        <a:t> </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1" i="0" u="none" strike="noStrike">
                          <a:solidFill>
                            <a:srgbClr val="000000"/>
                          </a:solidFill>
                          <a:effectLst/>
                          <a:latin typeface="Arial" panose="020B0604020202020204" pitchFamily="34" charset="0"/>
                        </a:rPr>
                        <a:t>PerformanceRating</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0" i="0" u="none" strike="noStrike" dirty="0">
                          <a:solidFill>
                            <a:srgbClr val="000000"/>
                          </a:solidFill>
                          <a:effectLst/>
                          <a:latin typeface="Arial" panose="020B0604020202020204" pitchFamily="34" charset="0"/>
                        </a:rPr>
                        <a:t>0.8913</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effectLst/>
                          <a:latin typeface="Arial" panose="020B0604020202020204" pitchFamily="34" charset="0"/>
                        </a:rPr>
                        <a:t>0.0125</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effectLst/>
                          <a:latin typeface="Arial" panose="020B0604020202020204" pitchFamily="34" charset="0"/>
                        </a:rPr>
                        <a:t>0.1101</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err="1">
                          <a:solidFill>
                            <a:srgbClr val="000000"/>
                          </a:solidFill>
                          <a:effectLst/>
                          <a:latin typeface="Arial" panose="020B0604020202020204" pitchFamily="34" charset="0"/>
                        </a:rPr>
                        <a:t>PerformanceRating</a:t>
                      </a:r>
                      <a:endParaRPr lang="en-US" sz="1200" b="0" i="0" u="none" strike="noStrike" dirty="0">
                        <a:solidFill>
                          <a:srgbClr val="000000"/>
                        </a:solidFill>
                        <a:effectLst/>
                        <a:latin typeface="Arial" panose="020B0604020202020204" pitchFamily="34" charset="0"/>
                      </a:endParaRP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8444908"/>
                  </a:ext>
                </a:extLst>
              </a:tr>
              <a:tr h="208803">
                <a:tc>
                  <a:txBody>
                    <a:bodyPr/>
                    <a:lstStyle/>
                    <a:p>
                      <a:pPr algn="ctr" fontAlgn="t"/>
                      <a:r>
                        <a:rPr lang="en-US" sz="1200" b="1" i="0" u="none" strike="noStrike">
                          <a:solidFill>
                            <a:srgbClr val="000000"/>
                          </a:solidFill>
                          <a:effectLst/>
                          <a:latin typeface="Arial" panose="020B0604020202020204" pitchFamily="34" charset="0"/>
                        </a:rPr>
                        <a:t>Cluster 3</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1" i="0" u="none" strike="noStrike">
                          <a:solidFill>
                            <a:srgbClr val="000000"/>
                          </a:solidFill>
                          <a:effectLst/>
                          <a:latin typeface="Arial" panose="020B0604020202020204" pitchFamily="34" charset="0"/>
                        </a:rPr>
                        <a:t>Education</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0" i="0" u="none" strike="noStrike">
                          <a:solidFill>
                            <a:srgbClr val="000000"/>
                          </a:solidFill>
                          <a:effectLst/>
                          <a:latin typeface="Arial" panose="020B0604020202020204" pitchFamily="34" charset="0"/>
                        </a:rPr>
                        <a:t>1</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a:solidFill>
                            <a:srgbClr val="000000"/>
                          </a:solidFill>
                          <a:effectLst/>
                          <a:latin typeface="Arial" panose="020B0604020202020204" pitchFamily="34" charset="0"/>
                        </a:rPr>
                        <a:t>0.0293</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effectLst/>
                          <a:latin typeface="Arial" panose="020B0604020202020204" pitchFamily="34" charset="0"/>
                        </a:rPr>
                        <a:t>0</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a:solidFill>
                            <a:srgbClr val="000000"/>
                          </a:solidFill>
                          <a:effectLst/>
                          <a:latin typeface="Arial" panose="020B0604020202020204" pitchFamily="34" charset="0"/>
                        </a:rPr>
                        <a:t>Education</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3764346"/>
                  </a:ext>
                </a:extLst>
              </a:tr>
              <a:tr h="208803">
                <a:tc>
                  <a:txBody>
                    <a:bodyPr/>
                    <a:lstStyle/>
                    <a:p>
                      <a:pPr algn="ctr" fontAlgn="t"/>
                      <a:r>
                        <a:rPr lang="en-US" sz="1200" b="1" i="0" u="none" strike="noStrike">
                          <a:solidFill>
                            <a:srgbClr val="000000"/>
                          </a:solidFill>
                          <a:effectLst/>
                          <a:latin typeface="Arial" panose="020B0604020202020204" pitchFamily="34" charset="0"/>
                        </a:rPr>
                        <a:t>Cluster 4</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1" i="0" u="none" strike="noStrike">
                          <a:solidFill>
                            <a:srgbClr val="000000"/>
                          </a:solidFill>
                          <a:effectLst/>
                          <a:latin typeface="Arial" panose="020B0604020202020204" pitchFamily="34" charset="0"/>
                        </a:rPr>
                        <a:t>HourlyRate</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0" i="0" u="none" strike="noStrike">
                          <a:solidFill>
                            <a:srgbClr val="000000"/>
                          </a:solidFill>
                          <a:effectLst/>
                          <a:latin typeface="Arial" panose="020B0604020202020204" pitchFamily="34" charset="0"/>
                        </a:rPr>
                        <a:t>1</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a:solidFill>
                            <a:srgbClr val="000000"/>
                          </a:solidFill>
                          <a:effectLst/>
                          <a:latin typeface="Arial" panose="020B0604020202020204" pitchFamily="34" charset="0"/>
                        </a:rPr>
                        <a:t>0.0173</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effectLst/>
                          <a:latin typeface="Arial" panose="020B0604020202020204" pitchFamily="34" charset="0"/>
                        </a:rPr>
                        <a:t>0</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err="1">
                          <a:solidFill>
                            <a:srgbClr val="000000"/>
                          </a:solidFill>
                          <a:effectLst/>
                          <a:latin typeface="Arial" panose="020B0604020202020204" pitchFamily="34" charset="0"/>
                        </a:rPr>
                        <a:t>HourlyRate</a:t>
                      </a:r>
                      <a:endParaRPr lang="en-US" sz="1200" b="0" i="0" u="none" strike="noStrike" dirty="0">
                        <a:solidFill>
                          <a:srgbClr val="000000"/>
                        </a:solidFill>
                        <a:effectLst/>
                        <a:latin typeface="Arial" panose="020B0604020202020204" pitchFamily="34" charset="0"/>
                      </a:endParaRP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4485034"/>
                  </a:ext>
                </a:extLst>
              </a:tr>
              <a:tr h="313014">
                <a:tc>
                  <a:txBody>
                    <a:bodyPr/>
                    <a:lstStyle/>
                    <a:p>
                      <a:pPr algn="ctr" fontAlgn="t"/>
                      <a:r>
                        <a:rPr lang="en-US" sz="1200" b="1" i="0" u="none" strike="noStrike">
                          <a:solidFill>
                            <a:srgbClr val="000000"/>
                          </a:solidFill>
                          <a:effectLst/>
                          <a:latin typeface="Arial" panose="020B0604020202020204" pitchFamily="34" charset="0"/>
                        </a:rPr>
                        <a:t>Cluster 5</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1" i="0" u="none" strike="noStrike">
                          <a:solidFill>
                            <a:srgbClr val="000000"/>
                          </a:solidFill>
                          <a:effectLst/>
                          <a:latin typeface="Arial" panose="020B0604020202020204" pitchFamily="34" charset="0"/>
                        </a:rPr>
                        <a:t>TrainingTimesLastYear</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0" i="0" u="none" strike="noStrike">
                          <a:solidFill>
                            <a:srgbClr val="000000"/>
                          </a:solidFill>
                          <a:effectLst/>
                          <a:latin typeface="Arial" panose="020B0604020202020204" pitchFamily="34" charset="0"/>
                        </a:rPr>
                        <a:t>1</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a:solidFill>
                            <a:srgbClr val="000000"/>
                          </a:solidFill>
                          <a:effectLst/>
                          <a:latin typeface="Arial" panose="020B0604020202020204" pitchFamily="34" charset="0"/>
                        </a:rPr>
                        <a:t>0.0068</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a:solidFill>
                            <a:srgbClr val="000000"/>
                          </a:solidFill>
                          <a:effectLst/>
                          <a:latin typeface="Arial" panose="020B0604020202020204" pitchFamily="34" charset="0"/>
                        </a:rPr>
                        <a:t>0</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err="1">
                          <a:solidFill>
                            <a:srgbClr val="000000"/>
                          </a:solidFill>
                          <a:effectLst/>
                          <a:latin typeface="Arial" panose="020B0604020202020204" pitchFamily="34" charset="0"/>
                        </a:rPr>
                        <a:t>TrainingTimesLastYear</a:t>
                      </a:r>
                      <a:endParaRPr lang="en-US" sz="1200" b="0" i="0" u="none" strike="noStrike" dirty="0">
                        <a:solidFill>
                          <a:srgbClr val="000000"/>
                        </a:solidFill>
                        <a:effectLst/>
                        <a:latin typeface="Arial" panose="020B0604020202020204" pitchFamily="34" charset="0"/>
                      </a:endParaRP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9086461"/>
                  </a:ext>
                </a:extLst>
              </a:tr>
              <a:tr h="313014">
                <a:tc>
                  <a:txBody>
                    <a:bodyPr/>
                    <a:lstStyle/>
                    <a:p>
                      <a:pPr algn="ctr" fontAlgn="t"/>
                      <a:r>
                        <a:rPr lang="en-US" sz="1200" b="1" i="0" u="none" strike="noStrike">
                          <a:solidFill>
                            <a:srgbClr val="000000"/>
                          </a:solidFill>
                          <a:effectLst/>
                          <a:latin typeface="Arial" panose="020B0604020202020204" pitchFamily="34" charset="0"/>
                        </a:rPr>
                        <a:t>Cluster 6</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1" i="0" u="none" strike="noStrike">
                          <a:solidFill>
                            <a:srgbClr val="000000"/>
                          </a:solidFill>
                          <a:effectLst/>
                          <a:latin typeface="Arial" panose="020B0604020202020204" pitchFamily="34" charset="0"/>
                        </a:rPr>
                        <a:t>StockOptionLevel</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0" i="0" u="none" strike="noStrike">
                          <a:solidFill>
                            <a:srgbClr val="000000"/>
                          </a:solidFill>
                          <a:effectLst/>
                          <a:latin typeface="Arial" panose="020B0604020202020204" pitchFamily="34" charset="0"/>
                        </a:rPr>
                        <a:t>1</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a:solidFill>
                            <a:srgbClr val="000000"/>
                          </a:solidFill>
                          <a:effectLst/>
                          <a:latin typeface="Arial" panose="020B0604020202020204" pitchFamily="34" charset="0"/>
                        </a:rPr>
                        <a:t>0.0152</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effectLst/>
                          <a:latin typeface="Arial" panose="020B0604020202020204" pitchFamily="34" charset="0"/>
                        </a:rPr>
                        <a:t>0</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effectLst/>
                          <a:latin typeface="Arial" panose="020B0604020202020204" pitchFamily="34" charset="0"/>
                        </a:rPr>
                        <a:t>StockOptionLevel</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4718666"/>
                  </a:ext>
                </a:extLst>
              </a:tr>
              <a:tr h="208803">
                <a:tc>
                  <a:txBody>
                    <a:bodyPr/>
                    <a:lstStyle/>
                    <a:p>
                      <a:pPr algn="ctr" fontAlgn="t"/>
                      <a:r>
                        <a:rPr lang="en-US" sz="1200" b="1" i="0" u="none" strike="noStrike">
                          <a:solidFill>
                            <a:srgbClr val="000000"/>
                          </a:solidFill>
                          <a:effectLst/>
                          <a:latin typeface="Arial" panose="020B0604020202020204" pitchFamily="34" charset="0"/>
                        </a:rPr>
                        <a:t>Cluster 7</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1" i="0" u="none" strike="noStrike">
                          <a:solidFill>
                            <a:srgbClr val="000000"/>
                          </a:solidFill>
                          <a:effectLst/>
                          <a:latin typeface="Arial" panose="020B0604020202020204" pitchFamily="34" charset="0"/>
                        </a:rPr>
                        <a:t>birth_dt</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0" i="0" u="none" strike="noStrike">
                          <a:solidFill>
                            <a:srgbClr val="000000"/>
                          </a:solidFill>
                          <a:effectLst/>
                          <a:latin typeface="Arial" panose="020B0604020202020204" pitchFamily="34" charset="0"/>
                        </a:rPr>
                        <a:t>0.6863</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effectLst/>
                          <a:latin typeface="Arial" panose="020B0604020202020204" pitchFamily="34" charset="0"/>
                        </a:rPr>
                        <a:t>0.2001</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effectLst/>
                          <a:latin typeface="Arial" panose="020B0604020202020204" pitchFamily="34" charset="0"/>
                        </a:rPr>
                        <a:t>0.3922</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a:solidFill>
                            <a:srgbClr val="000000"/>
                          </a:solidFill>
                          <a:effectLst/>
                          <a:latin typeface="Arial" panose="020B0604020202020204" pitchFamily="34" charset="0"/>
                        </a:rPr>
                        <a:t> </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7776432"/>
                  </a:ext>
                </a:extLst>
              </a:tr>
              <a:tr h="208803">
                <a:tc>
                  <a:txBody>
                    <a:bodyPr/>
                    <a:lstStyle/>
                    <a:p>
                      <a:pPr algn="ctr" fontAlgn="t"/>
                      <a:r>
                        <a:rPr lang="en-US" sz="1200" b="1" i="0" u="none" strike="noStrike">
                          <a:solidFill>
                            <a:srgbClr val="000000"/>
                          </a:solidFill>
                          <a:effectLst/>
                          <a:latin typeface="Arial" panose="020B0604020202020204" pitchFamily="34" charset="0"/>
                        </a:rPr>
                        <a:t> </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1" i="0" u="none" strike="noStrike">
                          <a:solidFill>
                            <a:srgbClr val="000000"/>
                          </a:solidFill>
                          <a:effectLst/>
                          <a:latin typeface="Arial" panose="020B0604020202020204" pitchFamily="34" charset="0"/>
                        </a:rPr>
                        <a:t>JobLevel</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0" i="0" u="none" strike="noStrike">
                          <a:solidFill>
                            <a:srgbClr val="000000"/>
                          </a:solidFill>
                          <a:effectLst/>
                          <a:latin typeface="Arial" panose="020B0604020202020204" pitchFamily="34" charset="0"/>
                        </a:rPr>
                        <a:t>0.7501</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effectLst/>
                          <a:latin typeface="Arial" panose="020B0604020202020204" pitchFamily="34" charset="0"/>
                        </a:rPr>
                        <a:t>0.3507</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effectLst/>
                          <a:latin typeface="Arial" panose="020B0604020202020204" pitchFamily="34" charset="0"/>
                        </a:rPr>
                        <a:t>0.3848</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err="1">
                          <a:solidFill>
                            <a:srgbClr val="000000"/>
                          </a:solidFill>
                          <a:effectLst/>
                          <a:latin typeface="Arial" panose="020B0604020202020204" pitchFamily="34" charset="0"/>
                        </a:rPr>
                        <a:t>JobLevel</a:t>
                      </a:r>
                      <a:endParaRPr lang="en-US" sz="1200" b="0" i="0" u="none" strike="noStrike" dirty="0">
                        <a:solidFill>
                          <a:srgbClr val="000000"/>
                        </a:solidFill>
                        <a:effectLst/>
                        <a:latin typeface="Arial" panose="020B0604020202020204" pitchFamily="34" charset="0"/>
                      </a:endParaRP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0880244"/>
                  </a:ext>
                </a:extLst>
              </a:tr>
              <a:tr h="313014">
                <a:tc>
                  <a:txBody>
                    <a:bodyPr/>
                    <a:lstStyle/>
                    <a:p>
                      <a:pPr algn="ctr" fontAlgn="t"/>
                      <a:r>
                        <a:rPr lang="en-US" sz="1200" b="1" i="0" u="none" strike="noStrike">
                          <a:solidFill>
                            <a:srgbClr val="000000"/>
                          </a:solidFill>
                          <a:effectLst/>
                          <a:latin typeface="Arial" panose="020B0604020202020204" pitchFamily="34" charset="0"/>
                        </a:rPr>
                        <a:t> </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1" i="0" u="none" strike="noStrike">
                          <a:solidFill>
                            <a:srgbClr val="000000"/>
                          </a:solidFill>
                          <a:effectLst/>
                          <a:latin typeface="Arial" panose="020B0604020202020204" pitchFamily="34" charset="0"/>
                        </a:rPr>
                        <a:t>TotalWorkingYears</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0" i="0" u="none" strike="noStrike">
                          <a:solidFill>
                            <a:srgbClr val="000000"/>
                          </a:solidFill>
                          <a:effectLst/>
                          <a:latin typeface="Arial" panose="020B0604020202020204" pitchFamily="34" charset="0"/>
                        </a:rPr>
                        <a:t>0.8684</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effectLst/>
                          <a:latin typeface="Arial" panose="020B0604020202020204" pitchFamily="34" charset="0"/>
                        </a:rPr>
                        <a:t>0.4978</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a:solidFill>
                            <a:srgbClr val="000000"/>
                          </a:solidFill>
                          <a:effectLst/>
                          <a:latin typeface="Arial" panose="020B0604020202020204" pitchFamily="34" charset="0"/>
                        </a:rPr>
                        <a:t>0.262</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err="1">
                          <a:solidFill>
                            <a:srgbClr val="000000"/>
                          </a:solidFill>
                          <a:effectLst/>
                          <a:latin typeface="Arial" panose="020B0604020202020204" pitchFamily="34" charset="0"/>
                        </a:rPr>
                        <a:t>TotalWorkingYears</a:t>
                      </a:r>
                      <a:endParaRPr lang="en-US" sz="1200" b="0" i="0" u="none" strike="noStrike" dirty="0">
                        <a:solidFill>
                          <a:srgbClr val="000000"/>
                        </a:solidFill>
                        <a:effectLst/>
                        <a:latin typeface="Arial" panose="020B0604020202020204" pitchFamily="34" charset="0"/>
                      </a:endParaRP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4664789"/>
                  </a:ext>
                </a:extLst>
              </a:tr>
              <a:tr h="313014">
                <a:tc>
                  <a:txBody>
                    <a:bodyPr/>
                    <a:lstStyle/>
                    <a:p>
                      <a:pPr algn="ctr" fontAlgn="t"/>
                      <a:r>
                        <a:rPr lang="en-US" sz="1200" b="1" i="0" u="none" strike="noStrike">
                          <a:solidFill>
                            <a:srgbClr val="000000"/>
                          </a:solidFill>
                          <a:effectLst/>
                          <a:latin typeface="Arial" panose="020B0604020202020204" pitchFamily="34" charset="0"/>
                        </a:rPr>
                        <a:t>Cluster 8</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1" i="0" u="none" strike="noStrike">
                          <a:solidFill>
                            <a:srgbClr val="000000"/>
                          </a:solidFill>
                          <a:effectLst/>
                          <a:latin typeface="Arial" panose="020B0604020202020204" pitchFamily="34" charset="0"/>
                        </a:rPr>
                        <a:t>EnvironmentSatisfaction</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0" i="0" u="none" strike="noStrike">
                          <a:solidFill>
                            <a:srgbClr val="000000"/>
                          </a:solidFill>
                          <a:effectLst/>
                          <a:latin typeface="Arial" panose="020B0604020202020204" pitchFamily="34" charset="0"/>
                        </a:rPr>
                        <a:t>1</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effectLst/>
                          <a:latin typeface="Arial" panose="020B0604020202020204" pitchFamily="34" charset="0"/>
                        </a:rPr>
                        <a:t>0.024</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effectLst/>
                          <a:latin typeface="Arial" panose="020B0604020202020204" pitchFamily="34" charset="0"/>
                        </a:rPr>
                        <a:t>0</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err="1">
                          <a:solidFill>
                            <a:srgbClr val="000000"/>
                          </a:solidFill>
                          <a:effectLst/>
                          <a:latin typeface="Arial" panose="020B0604020202020204" pitchFamily="34" charset="0"/>
                        </a:rPr>
                        <a:t>EnvironmentSatisfaction</a:t>
                      </a:r>
                      <a:endParaRPr lang="en-US" sz="1200" b="0" i="0" u="none" strike="noStrike" dirty="0">
                        <a:solidFill>
                          <a:srgbClr val="000000"/>
                        </a:solidFill>
                        <a:effectLst/>
                        <a:latin typeface="Arial" panose="020B0604020202020204" pitchFamily="34" charset="0"/>
                      </a:endParaRP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5492206"/>
                  </a:ext>
                </a:extLst>
              </a:tr>
              <a:tr h="313014">
                <a:tc>
                  <a:txBody>
                    <a:bodyPr/>
                    <a:lstStyle/>
                    <a:p>
                      <a:pPr algn="ctr" fontAlgn="t"/>
                      <a:r>
                        <a:rPr lang="en-US" sz="1200" b="1" i="0" u="none" strike="noStrike">
                          <a:solidFill>
                            <a:srgbClr val="000000"/>
                          </a:solidFill>
                          <a:effectLst/>
                          <a:latin typeface="Arial" panose="020B0604020202020204" pitchFamily="34" charset="0"/>
                        </a:rPr>
                        <a:t>Cluster 9</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1" i="0" u="none" strike="noStrike">
                          <a:solidFill>
                            <a:srgbClr val="000000"/>
                          </a:solidFill>
                          <a:effectLst/>
                          <a:latin typeface="Arial" panose="020B0604020202020204" pitchFamily="34" charset="0"/>
                        </a:rPr>
                        <a:t>DistanceFromHome</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0" i="0" u="none" strike="noStrike">
                          <a:solidFill>
                            <a:srgbClr val="000000"/>
                          </a:solidFill>
                          <a:effectLst/>
                          <a:latin typeface="Arial" panose="020B0604020202020204" pitchFamily="34" charset="0"/>
                        </a:rPr>
                        <a:t>1</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effectLst/>
                          <a:latin typeface="Arial" panose="020B0604020202020204" pitchFamily="34" charset="0"/>
                        </a:rPr>
                        <a:t>0.0202</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a:solidFill>
                            <a:srgbClr val="000000"/>
                          </a:solidFill>
                          <a:effectLst/>
                          <a:latin typeface="Arial" panose="020B0604020202020204" pitchFamily="34" charset="0"/>
                        </a:rPr>
                        <a:t>0</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err="1">
                          <a:solidFill>
                            <a:srgbClr val="000000"/>
                          </a:solidFill>
                          <a:effectLst/>
                          <a:latin typeface="Arial" panose="020B0604020202020204" pitchFamily="34" charset="0"/>
                        </a:rPr>
                        <a:t>DistanceFromHome</a:t>
                      </a:r>
                      <a:endParaRPr lang="en-US" sz="1200" b="0" i="0" u="none" strike="noStrike" dirty="0">
                        <a:solidFill>
                          <a:srgbClr val="000000"/>
                        </a:solidFill>
                        <a:effectLst/>
                        <a:latin typeface="Arial" panose="020B0604020202020204" pitchFamily="34" charset="0"/>
                      </a:endParaRP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2547474"/>
                  </a:ext>
                </a:extLst>
              </a:tr>
              <a:tr h="313014">
                <a:tc>
                  <a:txBody>
                    <a:bodyPr/>
                    <a:lstStyle/>
                    <a:p>
                      <a:pPr algn="ctr" fontAlgn="t"/>
                      <a:r>
                        <a:rPr lang="en-US" sz="1200" b="1" i="0" u="none" strike="noStrike">
                          <a:solidFill>
                            <a:srgbClr val="000000"/>
                          </a:solidFill>
                          <a:effectLst/>
                          <a:latin typeface="Arial" panose="020B0604020202020204" pitchFamily="34" charset="0"/>
                        </a:rPr>
                        <a:t>Cluster 10</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1" i="0" u="none" strike="noStrike">
                          <a:solidFill>
                            <a:srgbClr val="000000"/>
                          </a:solidFill>
                          <a:effectLst/>
                          <a:latin typeface="Arial" panose="020B0604020202020204" pitchFamily="34" charset="0"/>
                        </a:rPr>
                        <a:t>RelationshipSatisfaction</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0" i="0" u="none" strike="noStrike">
                          <a:solidFill>
                            <a:srgbClr val="000000"/>
                          </a:solidFill>
                          <a:effectLst/>
                          <a:latin typeface="Arial" panose="020B0604020202020204" pitchFamily="34" charset="0"/>
                        </a:rPr>
                        <a:t>1</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effectLst/>
                          <a:latin typeface="Arial" panose="020B0604020202020204" pitchFamily="34" charset="0"/>
                        </a:rPr>
                        <a:t>0.0116</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effectLst/>
                          <a:latin typeface="Arial" panose="020B0604020202020204" pitchFamily="34" charset="0"/>
                        </a:rPr>
                        <a:t>0</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err="1">
                          <a:solidFill>
                            <a:srgbClr val="000000"/>
                          </a:solidFill>
                          <a:effectLst/>
                          <a:latin typeface="Arial" panose="020B0604020202020204" pitchFamily="34" charset="0"/>
                        </a:rPr>
                        <a:t>RelationshipSatisfaction</a:t>
                      </a:r>
                      <a:endParaRPr lang="en-US" sz="1200" b="0" i="0" u="none" strike="noStrike" dirty="0">
                        <a:solidFill>
                          <a:srgbClr val="000000"/>
                        </a:solidFill>
                        <a:effectLst/>
                        <a:latin typeface="Arial" panose="020B0604020202020204" pitchFamily="34" charset="0"/>
                      </a:endParaRP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4576102"/>
                  </a:ext>
                </a:extLst>
              </a:tr>
              <a:tr h="208803">
                <a:tc>
                  <a:txBody>
                    <a:bodyPr/>
                    <a:lstStyle/>
                    <a:p>
                      <a:pPr algn="ctr" fontAlgn="t"/>
                      <a:r>
                        <a:rPr lang="en-US" sz="1200" b="1" i="0" u="none" strike="noStrike">
                          <a:solidFill>
                            <a:srgbClr val="000000"/>
                          </a:solidFill>
                          <a:effectLst/>
                          <a:latin typeface="Arial" panose="020B0604020202020204" pitchFamily="34" charset="0"/>
                        </a:rPr>
                        <a:t>Cluster 11</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1" i="0" u="none" strike="noStrike">
                          <a:solidFill>
                            <a:srgbClr val="000000"/>
                          </a:solidFill>
                          <a:effectLst/>
                          <a:latin typeface="Arial" panose="020B0604020202020204" pitchFamily="34" charset="0"/>
                        </a:rPr>
                        <a:t>JobInvolvement</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0" i="0" u="none" strike="noStrike">
                          <a:solidFill>
                            <a:srgbClr val="000000"/>
                          </a:solidFill>
                          <a:effectLst/>
                          <a:latin typeface="Arial" panose="020B0604020202020204" pitchFamily="34" charset="0"/>
                        </a:rPr>
                        <a:t>1</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effectLst/>
                          <a:latin typeface="Arial" panose="020B0604020202020204" pitchFamily="34" charset="0"/>
                        </a:rPr>
                        <a:t>0.0166</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effectLst/>
                          <a:latin typeface="Arial" panose="020B0604020202020204" pitchFamily="34" charset="0"/>
                        </a:rPr>
                        <a:t>0</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err="1">
                          <a:solidFill>
                            <a:srgbClr val="000000"/>
                          </a:solidFill>
                          <a:effectLst/>
                          <a:latin typeface="Arial" panose="020B0604020202020204" pitchFamily="34" charset="0"/>
                        </a:rPr>
                        <a:t>JobInvolvement</a:t>
                      </a:r>
                      <a:endParaRPr lang="en-US" sz="1200" b="0" i="0" u="none" strike="noStrike" dirty="0">
                        <a:solidFill>
                          <a:srgbClr val="000000"/>
                        </a:solidFill>
                        <a:effectLst/>
                        <a:latin typeface="Arial" panose="020B0604020202020204" pitchFamily="34" charset="0"/>
                      </a:endParaRP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4863975"/>
                  </a:ext>
                </a:extLst>
              </a:tr>
              <a:tr h="208803">
                <a:tc>
                  <a:txBody>
                    <a:bodyPr/>
                    <a:lstStyle/>
                    <a:p>
                      <a:pPr algn="ctr" fontAlgn="t"/>
                      <a:r>
                        <a:rPr lang="en-US" sz="1200" b="1" i="0" u="none" strike="noStrike">
                          <a:solidFill>
                            <a:srgbClr val="000000"/>
                          </a:solidFill>
                          <a:effectLst/>
                          <a:latin typeface="Arial" panose="020B0604020202020204" pitchFamily="34" charset="0"/>
                        </a:rPr>
                        <a:t>Cluster 12</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1" i="0" u="none" strike="noStrike">
                          <a:solidFill>
                            <a:srgbClr val="000000"/>
                          </a:solidFill>
                          <a:effectLst/>
                          <a:latin typeface="Arial" panose="020B0604020202020204" pitchFamily="34" charset="0"/>
                        </a:rPr>
                        <a:t>depart_dt</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0" i="0" u="none" strike="noStrike">
                          <a:solidFill>
                            <a:srgbClr val="000000"/>
                          </a:solidFill>
                          <a:effectLst/>
                          <a:latin typeface="Arial" panose="020B0604020202020204" pitchFamily="34" charset="0"/>
                        </a:rPr>
                        <a:t>1</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effectLst/>
                          <a:latin typeface="Arial" panose="020B0604020202020204" pitchFamily="34" charset="0"/>
                        </a:rPr>
                        <a:t>0.0138</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effectLst/>
                          <a:latin typeface="Arial" panose="020B0604020202020204" pitchFamily="34" charset="0"/>
                        </a:rPr>
                        <a:t>0</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a:solidFill>
                            <a:srgbClr val="000000"/>
                          </a:solidFill>
                          <a:effectLst/>
                          <a:latin typeface="Arial" panose="020B0604020202020204" pitchFamily="34" charset="0"/>
                        </a:rPr>
                        <a:t> </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6945839"/>
                  </a:ext>
                </a:extLst>
              </a:tr>
              <a:tr h="313014">
                <a:tc>
                  <a:txBody>
                    <a:bodyPr/>
                    <a:lstStyle/>
                    <a:p>
                      <a:pPr algn="ctr" fontAlgn="t"/>
                      <a:r>
                        <a:rPr lang="en-US" sz="1200" b="1" i="0" u="none" strike="noStrike">
                          <a:solidFill>
                            <a:srgbClr val="000000"/>
                          </a:solidFill>
                          <a:effectLst/>
                          <a:latin typeface="Arial" panose="020B0604020202020204" pitchFamily="34" charset="0"/>
                        </a:rPr>
                        <a:t>Cluster 13</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1" i="0" u="none" strike="noStrike">
                          <a:solidFill>
                            <a:srgbClr val="000000"/>
                          </a:solidFill>
                          <a:effectLst/>
                          <a:latin typeface="Arial" panose="020B0604020202020204" pitchFamily="34" charset="0"/>
                        </a:rPr>
                        <a:t>WorkLifeBalance</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0" i="0" u="none" strike="noStrike">
                          <a:solidFill>
                            <a:srgbClr val="000000"/>
                          </a:solidFill>
                          <a:effectLst/>
                          <a:latin typeface="Arial" panose="020B0604020202020204" pitchFamily="34" charset="0"/>
                        </a:rPr>
                        <a:t>1</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effectLst/>
                          <a:latin typeface="Arial" panose="020B0604020202020204" pitchFamily="34" charset="0"/>
                        </a:rPr>
                        <a:t>0.0105</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effectLst/>
                          <a:latin typeface="Arial" panose="020B0604020202020204" pitchFamily="34" charset="0"/>
                        </a:rPr>
                        <a:t>0</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err="1">
                          <a:solidFill>
                            <a:srgbClr val="000000"/>
                          </a:solidFill>
                          <a:effectLst/>
                          <a:latin typeface="Arial" panose="020B0604020202020204" pitchFamily="34" charset="0"/>
                        </a:rPr>
                        <a:t>WorkLifeBalance</a:t>
                      </a:r>
                      <a:endParaRPr lang="en-US" sz="1200" b="0" i="0" u="none" strike="noStrike" dirty="0">
                        <a:solidFill>
                          <a:srgbClr val="000000"/>
                        </a:solidFill>
                        <a:effectLst/>
                        <a:latin typeface="Arial" panose="020B0604020202020204" pitchFamily="34" charset="0"/>
                      </a:endParaRP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9938718"/>
                  </a:ext>
                </a:extLst>
              </a:tr>
              <a:tr h="313014">
                <a:tc>
                  <a:txBody>
                    <a:bodyPr/>
                    <a:lstStyle/>
                    <a:p>
                      <a:pPr algn="ctr" fontAlgn="t"/>
                      <a:r>
                        <a:rPr lang="en-US" sz="1200" b="1" i="0" u="none" strike="noStrike">
                          <a:solidFill>
                            <a:srgbClr val="000000"/>
                          </a:solidFill>
                          <a:effectLst/>
                          <a:latin typeface="Arial" panose="020B0604020202020204" pitchFamily="34" charset="0"/>
                        </a:rPr>
                        <a:t>Cluster 14</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1" i="0" u="none" strike="noStrike" dirty="0" err="1">
                          <a:solidFill>
                            <a:srgbClr val="000000"/>
                          </a:solidFill>
                          <a:effectLst/>
                          <a:latin typeface="Arial" panose="020B0604020202020204" pitchFamily="34" charset="0"/>
                        </a:rPr>
                        <a:t>monthlyincome_mi</a:t>
                      </a:r>
                      <a:endParaRPr lang="en-US" sz="1200" b="1" i="0" u="none" strike="noStrike" dirty="0">
                        <a:solidFill>
                          <a:srgbClr val="000000"/>
                        </a:solidFill>
                        <a:effectLst/>
                        <a:latin typeface="Arial" panose="020B0604020202020204" pitchFamily="34" charset="0"/>
                      </a:endParaRP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0" i="0" u="none" strike="noStrike">
                          <a:solidFill>
                            <a:srgbClr val="000000"/>
                          </a:solidFill>
                          <a:effectLst/>
                          <a:latin typeface="Arial" panose="020B0604020202020204" pitchFamily="34" charset="0"/>
                        </a:rPr>
                        <a:t>1</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effectLst/>
                          <a:latin typeface="Arial" panose="020B0604020202020204" pitchFamily="34" charset="0"/>
                        </a:rPr>
                        <a:t>0.0755</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effectLst/>
                          <a:latin typeface="Arial" panose="020B0604020202020204" pitchFamily="34" charset="0"/>
                        </a:rPr>
                        <a:t>0</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err="1">
                          <a:solidFill>
                            <a:srgbClr val="000000"/>
                          </a:solidFill>
                          <a:effectLst/>
                          <a:latin typeface="Arial" panose="020B0604020202020204" pitchFamily="34" charset="0"/>
                        </a:rPr>
                        <a:t>MonthlyIncome</a:t>
                      </a:r>
                      <a:endParaRPr lang="en-US" sz="1200" b="0" i="0" u="none" strike="noStrike" dirty="0">
                        <a:solidFill>
                          <a:srgbClr val="000000"/>
                        </a:solidFill>
                        <a:effectLst/>
                        <a:latin typeface="Arial" panose="020B0604020202020204" pitchFamily="34" charset="0"/>
                      </a:endParaRP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9287955"/>
                  </a:ext>
                </a:extLst>
              </a:tr>
              <a:tr h="313014">
                <a:tc>
                  <a:txBody>
                    <a:bodyPr/>
                    <a:lstStyle/>
                    <a:p>
                      <a:pPr algn="ctr" fontAlgn="t"/>
                      <a:r>
                        <a:rPr lang="en-US" sz="1200" b="1" i="0" u="none" strike="noStrike">
                          <a:solidFill>
                            <a:srgbClr val="000000"/>
                          </a:solidFill>
                          <a:effectLst/>
                          <a:latin typeface="Arial" panose="020B0604020202020204" pitchFamily="34" charset="0"/>
                        </a:rPr>
                        <a:t>Cluster 15</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1" i="0" u="none" strike="noStrike">
                          <a:solidFill>
                            <a:srgbClr val="000000"/>
                          </a:solidFill>
                          <a:effectLst/>
                          <a:latin typeface="Arial" panose="020B0604020202020204" pitchFamily="34" charset="0"/>
                        </a:rPr>
                        <a:t>NumCompaniesWorked</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0" i="0" u="none" strike="noStrike">
                          <a:solidFill>
                            <a:srgbClr val="000000"/>
                          </a:solidFill>
                          <a:effectLst/>
                          <a:latin typeface="Arial" panose="020B0604020202020204" pitchFamily="34" charset="0"/>
                        </a:rPr>
                        <a:t>1</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effectLst/>
                          <a:latin typeface="Arial" panose="020B0604020202020204" pitchFamily="34" charset="0"/>
                        </a:rPr>
                        <a:t>0.0935</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effectLst/>
                          <a:latin typeface="Arial" panose="020B0604020202020204" pitchFamily="34" charset="0"/>
                        </a:rPr>
                        <a:t>0</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err="1">
                          <a:solidFill>
                            <a:srgbClr val="000000"/>
                          </a:solidFill>
                          <a:effectLst/>
                          <a:latin typeface="Arial" panose="020B0604020202020204" pitchFamily="34" charset="0"/>
                        </a:rPr>
                        <a:t>NumCompaniesWorked</a:t>
                      </a:r>
                      <a:endParaRPr lang="en-US" sz="1200" b="0" i="0" u="none" strike="noStrike" dirty="0">
                        <a:solidFill>
                          <a:srgbClr val="000000"/>
                        </a:solidFill>
                        <a:effectLst/>
                        <a:latin typeface="Arial" panose="020B0604020202020204" pitchFamily="34" charset="0"/>
                      </a:endParaRP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4657379"/>
                  </a:ext>
                </a:extLst>
              </a:tr>
              <a:tr h="208803">
                <a:tc>
                  <a:txBody>
                    <a:bodyPr/>
                    <a:lstStyle/>
                    <a:p>
                      <a:pPr algn="ctr" fontAlgn="t"/>
                      <a:r>
                        <a:rPr lang="en-US" sz="1200" b="1" i="0" u="none" strike="noStrike">
                          <a:solidFill>
                            <a:srgbClr val="000000"/>
                          </a:solidFill>
                          <a:effectLst/>
                          <a:latin typeface="Arial" panose="020B0604020202020204" pitchFamily="34" charset="0"/>
                        </a:rPr>
                        <a:t>Cluster 16</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1" i="0" u="none" strike="noStrike">
                          <a:solidFill>
                            <a:srgbClr val="000000"/>
                          </a:solidFill>
                          <a:effectLst/>
                          <a:latin typeface="Arial" panose="020B0604020202020204" pitchFamily="34" charset="0"/>
                        </a:rPr>
                        <a:t>JobSatisfaction</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200" b="0" i="0" u="none" strike="noStrike">
                          <a:solidFill>
                            <a:srgbClr val="000000"/>
                          </a:solidFill>
                          <a:effectLst/>
                          <a:latin typeface="Arial" panose="020B0604020202020204" pitchFamily="34" charset="0"/>
                        </a:rPr>
                        <a:t>1</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effectLst/>
                          <a:latin typeface="Arial" panose="020B0604020202020204" pitchFamily="34" charset="0"/>
                        </a:rPr>
                        <a:t>0.0173</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effectLst/>
                          <a:latin typeface="Arial" panose="020B0604020202020204" pitchFamily="34" charset="0"/>
                        </a:rPr>
                        <a:t>0</a:t>
                      </a: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err="1">
                          <a:solidFill>
                            <a:srgbClr val="000000"/>
                          </a:solidFill>
                          <a:effectLst/>
                          <a:latin typeface="Arial" panose="020B0604020202020204" pitchFamily="34" charset="0"/>
                        </a:rPr>
                        <a:t>JobSatisfaction</a:t>
                      </a:r>
                      <a:endParaRPr lang="en-US" sz="1200" b="0" i="0" u="none" strike="noStrike" dirty="0">
                        <a:solidFill>
                          <a:srgbClr val="000000"/>
                        </a:solidFill>
                        <a:effectLst/>
                        <a:latin typeface="Arial" panose="020B0604020202020204" pitchFamily="34" charset="0"/>
                      </a:endParaRPr>
                    </a:p>
                  </a:txBody>
                  <a:tcPr marL="1707" marR="1707" marT="17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9362276"/>
                  </a:ext>
                </a:extLst>
              </a:tr>
            </a:tbl>
          </a:graphicData>
        </a:graphic>
      </p:graphicFrame>
    </p:spTree>
    <p:extLst>
      <p:ext uri="{BB962C8B-B14F-4D97-AF65-F5344CB8AC3E}">
        <p14:creationId xmlns:p14="http://schemas.microsoft.com/office/powerpoint/2010/main" val="696459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40C2A-2087-4A6B-B7F6-42B3802AE012}"/>
              </a:ext>
            </a:extLst>
          </p:cNvPr>
          <p:cNvSpPr>
            <a:spLocks noGrp="1"/>
          </p:cNvSpPr>
          <p:nvPr>
            <p:ph type="title"/>
          </p:nvPr>
        </p:nvSpPr>
        <p:spPr>
          <a:xfrm>
            <a:off x="2324100" y="365126"/>
            <a:ext cx="9029700" cy="782478"/>
          </a:xfrm>
        </p:spPr>
        <p:txBody>
          <a:bodyPr/>
          <a:lstStyle/>
          <a:p>
            <a:r>
              <a:rPr lang="en-US" dirty="0"/>
              <a:t>Dendrogram: Master Clean</a:t>
            </a:r>
          </a:p>
        </p:txBody>
      </p:sp>
      <p:pic>
        <p:nvPicPr>
          <p:cNvPr id="4" name="Picture 3" descr="A screenshot of a cell phone&#10;&#10;Description generated with high confidence">
            <a:extLst>
              <a:ext uri="{FF2B5EF4-FFF2-40B4-BE49-F238E27FC236}">
                <a16:creationId xmlns:a16="http://schemas.microsoft.com/office/drawing/2014/main" id="{857AC424-00B3-4397-B8FB-526A8E52578C}"/>
              </a:ext>
            </a:extLst>
          </p:cNvPr>
          <p:cNvPicPr>
            <a:picLocks noChangeAspect="1"/>
          </p:cNvPicPr>
          <p:nvPr/>
        </p:nvPicPr>
        <p:blipFill>
          <a:blip r:embed="rId3"/>
          <a:stretch>
            <a:fillRect/>
          </a:stretch>
        </p:blipFill>
        <p:spPr>
          <a:xfrm>
            <a:off x="2424071" y="1147604"/>
            <a:ext cx="7272147" cy="5454110"/>
          </a:xfrm>
          <a:prstGeom prst="rect">
            <a:avLst/>
          </a:prstGeom>
        </p:spPr>
      </p:pic>
    </p:spTree>
    <p:extLst>
      <p:ext uri="{BB962C8B-B14F-4D97-AF65-F5344CB8AC3E}">
        <p14:creationId xmlns:p14="http://schemas.microsoft.com/office/powerpoint/2010/main" val="3328483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0374-635A-4461-A20D-DAF32ACE4C09}"/>
              </a:ext>
            </a:extLst>
          </p:cNvPr>
          <p:cNvSpPr>
            <a:spLocks noGrp="1"/>
          </p:cNvSpPr>
          <p:nvPr>
            <p:ph type="title"/>
          </p:nvPr>
        </p:nvSpPr>
        <p:spPr>
          <a:xfrm>
            <a:off x="2324100" y="365125"/>
            <a:ext cx="9029700" cy="6275015"/>
          </a:xfrm>
        </p:spPr>
        <p:txBody>
          <a:bodyPr/>
          <a:lstStyle/>
          <a:p>
            <a:pPr algn="ctr"/>
            <a:r>
              <a:rPr lang="en-US" dirty="0"/>
              <a:t>Extra Credit: Task #5</a:t>
            </a:r>
          </a:p>
        </p:txBody>
      </p:sp>
    </p:spTree>
    <p:extLst>
      <p:ext uri="{BB962C8B-B14F-4D97-AF65-F5344CB8AC3E}">
        <p14:creationId xmlns:p14="http://schemas.microsoft.com/office/powerpoint/2010/main" val="3932694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45A777F-06CD-45F5-A79D-769395CB141A}"/>
              </a:ext>
            </a:extLst>
          </p:cNvPr>
          <p:cNvSpPr txBox="1"/>
          <p:nvPr/>
        </p:nvSpPr>
        <p:spPr>
          <a:xfrm>
            <a:off x="5711420" y="920117"/>
            <a:ext cx="5394346" cy="2308324"/>
          </a:xfrm>
          <a:prstGeom prst="rect">
            <a:avLst/>
          </a:prstGeom>
          <a:noFill/>
          <a:ln>
            <a:solidFill>
              <a:schemeClr val="bg2"/>
            </a:solidFill>
          </a:ln>
        </p:spPr>
        <p:txBody>
          <a:bodyPr wrap="square" rtlCol="0" anchor="ctr" anchorCtr="1">
            <a:spAutoFit/>
          </a:bodyPr>
          <a:lstStyle/>
          <a:p>
            <a:r>
              <a:rPr lang="en-US" dirty="0"/>
              <a:t>Levels of Variable by Cluster Resulting from Proc </a:t>
            </a:r>
            <a:r>
              <a:rPr lang="en-US" dirty="0" err="1"/>
              <a:t>Corr</a:t>
            </a:r>
            <a:r>
              <a:rPr lang="en-US" dirty="0"/>
              <a:t>: Please see table to the left.</a:t>
            </a:r>
          </a:p>
          <a:p>
            <a:endParaRPr lang="en-US" dirty="0"/>
          </a:p>
          <a:p>
            <a:r>
              <a:rPr lang="en-US" dirty="0"/>
              <a:t>The variable that looks the most promising in being a predictor of voluntary attrition is overtime, which does make sense.  It can be hypothesized that the employees that felt too overworked were the most likely to attrition.  </a:t>
            </a:r>
          </a:p>
        </p:txBody>
      </p:sp>
      <p:graphicFrame>
        <p:nvGraphicFramePr>
          <p:cNvPr id="10" name="Table 9">
            <a:extLst>
              <a:ext uri="{FF2B5EF4-FFF2-40B4-BE49-F238E27FC236}">
                <a16:creationId xmlns:a16="http://schemas.microsoft.com/office/drawing/2014/main" id="{37242C2F-D007-4587-9430-8967A6ED1015}"/>
              </a:ext>
            </a:extLst>
          </p:cNvPr>
          <p:cNvGraphicFramePr>
            <a:graphicFrameLocks noGrp="1"/>
          </p:cNvGraphicFramePr>
          <p:nvPr>
            <p:extLst/>
          </p:nvPr>
        </p:nvGraphicFramePr>
        <p:xfrm>
          <a:off x="353897" y="87678"/>
          <a:ext cx="4792928" cy="6709461"/>
        </p:xfrm>
        <a:graphic>
          <a:graphicData uri="http://schemas.openxmlformats.org/drawingml/2006/table">
            <a:tbl>
              <a:tblPr/>
              <a:tblGrid>
                <a:gridCol w="1001800">
                  <a:extLst>
                    <a:ext uri="{9D8B030D-6E8A-4147-A177-3AD203B41FA5}">
                      <a16:colId xmlns:a16="http://schemas.microsoft.com/office/drawing/2014/main" val="3637914488"/>
                    </a:ext>
                  </a:extLst>
                </a:gridCol>
                <a:gridCol w="2789328">
                  <a:extLst>
                    <a:ext uri="{9D8B030D-6E8A-4147-A177-3AD203B41FA5}">
                      <a16:colId xmlns:a16="http://schemas.microsoft.com/office/drawing/2014/main" val="2031483794"/>
                    </a:ext>
                  </a:extLst>
                </a:gridCol>
                <a:gridCol w="1001800">
                  <a:extLst>
                    <a:ext uri="{9D8B030D-6E8A-4147-A177-3AD203B41FA5}">
                      <a16:colId xmlns:a16="http://schemas.microsoft.com/office/drawing/2014/main" val="3778698052"/>
                    </a:ext>
                  </a:extLst>
                </a:gridCol>
              </a:tblGrid>
              <a:tr h="355941">
                <a:tc>
                  <a:txBody>
                    <a:bodyPr/>
                    <a:lstStyle/>
                    <a:p>
                      <a:pPr algn="ctr" fontAlgn="t"/>
                      <a:r>
                        <a:rPr lang="en-US" sz="1400" b="1" i="0" u="none" strike="noStrike">
                          <a:solidFill>
                            <a:srgbClr val="000000"/>
                          </a:solidFill>
                          <a:effectLst/>
                          <a:latin typeface="Arial" panose="020B0604020202020204" pitchFamily="34" charset="0"/>
                        </a:rPr>
                        <a:t>Obs</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400" b="1" i="0" u="none" strike="noStrike">
                          <a:solidFill>
                            <a:srgbClr val="000000"/>
                          </a:solidFill>
                          <a:effectLst/>
                          <a:latin typeface="Arial" panose="020B0604020202020204" pitchFamily="34" charset="0"/>
                        </a:rPr>
                        <a:t>_NAME_</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t"/>
                      <a:r>
                        <a:rPr lang="en-US" sz="1400" b="1" i="0" u="none" strike="noStrike">
                          <a:solidFill>
                            <a:srgbClr val="000000"/>
                          </a:solidFill>
                          <a:effectLst/>
                          <a:latin typeface="Arial" panose="020B0604020202020204" pitchFamily="34" charset="0"/>
                        </a:rPr>
                        <a:t>abs_corr</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800049433"/>
                  </a:ext>
                </a:extLst>
              </a:tr>
              <a:tr h="214182">
                <a:tc>
                  <a:txBody>
                    <a:bodyPr/>
                    <a:lstStyle/>
                    <a:p>
                      <a:pPr algn="ctr" fontAlgn="t"/>
                      <a:r>
                        <a:rPr lang="en-US" sz="1400" b="1" i="0" u="none" strike="noStrike">
                          <a:solidFill>
                            <a:srgbClr val="000000"/>
                          </a:solidFill>
                          <a:effectLst/>
                          <a:latin typeface="Arial" panose="020B0604020202020204" pitchFamily="34" charset="0"/>
                        </a:rPr>
                        <a:t>1</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t"/>
                      <a:r>
                        <a:rPr lang="en-US" sz="1400" b="0" i="0" u="none" strike="noStrike">
                          <a:solidFill>
                            <a:srgbClr val="000000"/>
                          </a:solidFill>
                          <a:effectLst/>
                          <a:latin typeface="Arial" panose="020B0604020202020204" pitchFamily="34" charset="0"/>
                        </a:rPr>
                        <a:t>OverTime</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effectLst/>
                          <a:latin typeface="Arial" panose="020B0604020202020204" pitchFamily="34" charset="0"/>
                        </a:rPr>
                        <a:t>0.0871</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6258359"/>
                  </a:ext>
                </a:extLst>
              </a:tr>
              <a:tr h="308960">
                <a:tc>
                  <a:txBody>
                    <a:bodyPr/>
                    <a:lstStyle/>
                    <a:p>
                      <a:pPr algn="ctr" fontAlgn="t"/>
                      <a:r>
                        <a:rPr lang="en-US" sz="1400" b="1" i="0" u="none" strike="noStrike">
                          <a:solidFill>
                            <a:srgbClr val="000000"/>
                          </a:solidFill>
                          <a:effectLst/>
                          <a:latin typeface="Arial" panose="020B0604020202020204" pitchFamily="34" charset="0"/>
                        </a:rPr>
                        <a:t>2</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t"/>
                      <a:r>
                        <a:rPr lang="en-US" sz="1400" b="0" i="0" u="none" strike="noStrike">
                          <a:solidFill>
                            <a:srgbClr val="000000"/>
                          </a:solidFill>
                          <a:effectLst/>
                          <a:latin typeface="Arial" panose="020B0604020202020204" pitchFamily="34" charset="0"/>
                        </a:rPr>
                        <a:t>depart_dt</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effectLst/>
                          <a:latin typeface="Arial" panose="020B0604020202020204" pitchFamily="34" charset="0"/>
                        </a:rPr>
                        <a:t>0.0798</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7683530"/>
                  </a:ext>
                </a:extLst>
              </a:tr>
              <a:tr h="388065">
                <a:tc>
                  <a:txBody>
                    <a:bodyPr/>
                    <a:lstStyle/>
                    <a:p>
                      <a:pPr algn="ctr" fontAlgn="t"/>
                      <a:r>
                        <a:rPr lang="en-US" sz="1400" b="1" i="0" u="none" strike="noStrike">
                          <a:solidFill>
                            <a:srgbClr val="000000"/>
                          </a:solidFill>
                          <a:effectLst/>
                          <a:latin typeface="Arial" panose="020B0604020202020204" pitchFamily="34" charset="0"/>
                        </a:rPr>
                        <a:t>3</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t"/>
                      <a:r>
                        <a:rPr lang="en-US" sz="1400" b="0" i="0" u="none" strike="noStrike">
                          <a:solidFill>
                            <a:srgbClr val="000000"/>
                          </a:solidFill>
                          <a:effectLst/>
                          <a:latin typeface="Arial" panose="020B0604020202020204" pitchFamily="34" charset="0"/>
                        </a:rPr>
                        <a:t>JobSatisfaction</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effectLst/>
                          <a:latin typeface="Arial" panose="020B0604020202020204" pitchFamily="34" charset="0"/>
                        </a:rPr>
                        <a:t>0.02491</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9781353"/>
                  </a:ext>
                </a:extLst>
              </a:tr>
              <a:tr h="294034">
                <a:tc>
                  <a:txBody>
                    <a:bodyPr/>
                    <a:lstStyle/>
                    <a:p>
                      <a:pPr algn="ctr" fontAlgn="t"/>
                      <a:r>
                        <a:rPr lang="en-US" sz="1400" b="1" i="0" u="none" strike="noStrike">
                          <a:solidFill>
                            <a:srgbClr val="000000"/>
                          </a:solidFill>
                          <a:effectLst/>
                          <a:latin typeface="Arial" panose="020B0604020202020204" pitchFamily="34" charset="0"/>
                        </a:rPr>
                        <a:t>4</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t"/>
                      <a:r>
                        <a:rPr lang="en-US" sz="1400" b="0" i="0" u="none" strike="noStrike">
                          <a:solidFill>
                            <a:srgbClr val="000000"/>
                          </a:solidFill>
                          <a:effectLst/>
                          <a:latin typeface="Arial" panose="020B0604020202020204" pitchFamily="34" charset="0"/>
                        </a:rPr>
                        <a:t>NumCompaniesWorked</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effectLst/>
                          <a:latin typeface="Arial" panose="020B0604020202020204" pitchFamily="34" charset="0"/>
                        </a:rPr>
                        <a:t>0.02398</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9966182"/>
                  </a:ext>
                </a:extLst>
              </a:tr>
              <a:tr h="447768">
                <a:tc>
                  <a:txBody>
                    <a:bodyPr/>
                    <a:lstStyle/>
                    <a:p>
                      <a:pPr algn="ctr" fontAlgn="t"/>
                      <a:r>
                        <a:rPr lang="en-US" sz="1400" b="1" i="0" u="none" strike="noStrike">
                          <a:solidFill>
                            <a:srgbClr val="000000"/>
                          </a:solidFill>
                          <a:effectLst/>
                          <a:latin typeface="Arial" panose="020B0604020202020204" pitchFamily="34" charset="0"/>
                        </a:rPr>
                        <a:t>5</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t"/>
                      <a:r>
                        <a:rPr lang="en-US" sz="1400" b="0" i="0" u="none" strike="noStrike">
                          <a:solidFill>
                            <a:srgbClr val="000000"/>
                          </a:solidFill>
                          <a:effectLst/>
                          <a:latin typeface="Arial" panose="020B0604020202020204" pitchFamily="34" charset="0"/>
                        </a:rPr>
                        <a:t>YearsInCurrentRole</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effectLst/>
                          <a:latin typeface="Arial" panose="020B0604020202020204" pitchFamily="34" charset="0"/>
                        </a:rPr>
                        <a:t>0.02169</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4620472"/>
                  </a:ext>
                </a:extLst>
              </a:tr>
              <a:tr h="402991">
                <a:tc>
                  <a:txBody>
                    <a:bodyPr/>
                    <a:lstStyle/>
                    <a:p>
                      <a:pPr algn="ctr" fontAlgn="t"/>
                      <a:r>
                        <a:rPr lang="en-US" sz="1400" b="1" i="0" u="none" strike="noStrike">
                          <a:solidFill>
                            <a:srgbClr val="000000"/>
                          </a:solidFill>
                          <a:effectLst/>
                          <a:latin typeface="Arial" panose="020B0604020202020204" pitchFamily="34" charset="0"/>
                        </a:rPr>
                        <a:t>6</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t"/>
                      <a:r>
                        <a:rPr lang="en-US" sz="1400" b="0" i="0" u="none" strike="noStrike">
                          <a:solidFill>
                            <a:srgbClr val="000000"/>
                          </a:solidFill>
                          <a:effectLst/>
                          <a:latin typeface="Arial" panose="020B0604020202020204" pitchFamily="34" charset="0"/>
                        </a:rPr>
                        <a:t>YearsWithCurrManager</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effectLst/>
                          <a:latin typeface="Arial" panose="020B0604020202020204" pitchFamily="34" charset="0"/>
                        </a:rPr>
                        <a:t>0.02149</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799761"/>
                  </a:ext>
                </a:extLst>
              </a:tr>
              <a:tr h="253734">
                <a:tc>
                  <a:txBody>
                    <a:bodyPr/>
                    <a:lstStyle/>
                    <a:p>
                      <a:pPr algn="ctr" fontAlgn="t"/>
                      <a:r>
                        <a:rPr lang="en-US" sz="1400" b="1" i="0" u="none" strike="noStrike">
                          <a:solidFill>
                            <a:srgbClr val="000000"/>
                          </a:solidFill>
                          <a:effectLst/>
                          <a:latin typeface="Arial" panose="020B0604020202020204" pitchFamily="34" charset="0"/>
                        </a:rPr>
                        <a:t>7</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t"/>
                      <a:r>
                        <a:rPr lang="en-US" sz="1400" b="0" i="0" u="none" strike="noStrike">
                          <a:solidFill>
                            <a:srgbClr val="000000"/>
                          </a:solidFill>
                          <a:effectLst/>
                          <a:latin typeface="Arial" panose="020B0604020202020204" pitchFamily="34" charset="0"/>
                        </a:rPr>
                        <a:t>DistanceFromHome</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effectLst/>
                          <a:latin typeface="Arial" panose="020B0604020202020204" pitchFamily="34" charset="0"/>
                        </a:rPr>
                        <a:t>0.01923</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6320609"/>
                  </a:ext>
                </a:extLst>
              </a:tr>
              <a:tr h="288809">
                <a:tc>
                  <a:txBody>
                    <a:bodyPr/>
                    <a:lstStyle/>
                    <a:p>
                      <a:pPr algn="ctr" fontAlgn="t"/>
                      <a:r>
                        <a:rPr lang="en-US" sz="1400" b="1" i="0" u="none" strike="noStrike">
                          <a:solidFill>
                            <a:srgbClr val="000000"/>
                          </a:solidFill>
                          <a:effectLst/>
                          <a:latin typeface="Arial" panose="020B0604020202020204" pitchFamily="34" charset="0"/>
                        </a:rPr>
                        <a:t>8</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t"/>
                      <a:r>
                        <a:rPr lang="en-US" sz="1400" b="0" i="0" u="none" strike="noStrike">
                          <a:solidFill>
                            <a:srgbClr val="000000"/>
                          </a:solidFill>
                          <a:effectLst/>
                          <a:latin typeface="Arial" panose="020B0604020202020204" pitchFamily="34" charset="0"/>
                        </a:rPr>
                        <a:t>RelationshipSatisfaction</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effectLst/>
                          <a:latin typeface="Arial" panose="020B0604020202020204" pitchFamily="34" charset="0"/>
                        </a:rPr>
                        <a:t>0.01826</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329978"/>
                  </a:ext>
                </a:extLst>
              </a:tr>
              <a:tr h="308960">
                <a:tc>
                  <a:txBody>
                    <a:bodyPr/>
                    <a:lstStyle/>
                    <a:p>
                      <a:pPr algn="ctr" fontAlgn="t"/>
                      <a:r>
                        <a:rPr lang="en-US" sz="1400" b="1" i="0" u="none" strike="noStrike">
                          <a:solidFill>
                            <a:srgbClr val="000000"/>
                          </a:solidFill>
                          <a:effectLst/>
                          <a:latin typeface="Arial" panose="020B0604020202020204" pitchFamily="34" charset="0"/>
                        </a:rPr>
                        <a:t>9</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t"/>
                      <a:r>
                        <a:rPr lang="en-US" sz="1400" b="0" i="0" u="none" strike="noStrike">
                          <a:solidFill>
                            <a:srgbClr val="000000"/>
                          </a:solidFill>
                          <a:effectLst/>
                          <a:latin typeface="Arial" panose="020B0604020202020204" pitchFamily="34" charset="0"/>
                        </a:rPr>
                        <a:t>JobInvolvement</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effectLst/>
                          <a:latin typeface="Arial" panose="020B0604020202020204" pitchFamily="34" charset="0"/>
                        </a:rPr>
                        <a:t>0.01736</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2034006"/>
                  </a:ext>
                </a:extLst>
              </a:tr>
              <a:tr h="214182">
                <a:tc>
                  <a:txBody>
                    <a:bodyPr/>
                    <a:lstStyle/>
                    <a:p>
                      <a:pPr algn="ctr" fontAlgn="t"/>
                      <a:r>
                        <a:rPr lang="en-US" sz="1400" b="1" i="0" u="none" strike="noStrike">
                          <a:solidFill>
                            <a:srgbClr val="000000"/>
                          </a:solidFill>
                          <a:effectLst/>
                          <a:latin typeface="Arial" panose="020B0604020202020204" pitchFamily="34" charset="0"/>
                        </a:rPr>
                        <a:t>10</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t"/>
                      <a:r>
                        <a:rPr lang="en-US" sz="1400" b="0" i="0" u="none" strike="noStrike">
                          <a:solidFill>
                            <a:srgbClr val="000000"/>
                          </a:solidFill>
                          <a:effectLst/>
                          <a:latin typeface="Arial" panose="020B0604020202020204" pitchFamily="34" charset="0"/>
                        </a:rPr>
                        <a:t>EnvironmentSatisfaction</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effectLst/>
                          <a:latin typeface="Arial" panose="020B0604020202020204" pitchFamily="34" charset="0"/>
                        </a:rPr>
                        <a:t>0.01549</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6904111"/>
                  </a:ext>
                </a:extLst>
              </a:tr>
              <a:tr h="214182">
                <a:tc>
                  <a:txBody>
                    <a:bodyPr/>
                    <a:lstStyle/>
                    <a:p>
                      <a:pPr algn="ctr" fontAlgn="t"/>
                      <a:r>
                        <a:rPr lang="en-US" sz="1400" b="1" i="0" u="none" strike="noStrike">
                          <a:solidFill>
                            <a:srgbClr val="000000"/>
                          </a:solidFill>
                          <a:effectLst/>
                          <a:latin typeface="Arial" panose="020B0604020202020204" pitchFamily="34" charset="0"/>
                        </a:rPr>
                        <a:t>11</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t"/>
                      <a:r>
                        <a:rPr lang="en-US" sz="1400" b="0" i="0" u="none" strike="noStrike">
                          <a:solidFill>
                            <a:srgbClr val="000000"/>
                          </a:solidFill>
                          <a:effectLst/>
                          <a:latin typeface="Arial" panose="020B0604020202020204" pitchFamily="34" charset="0"/>
                        </a:rPr>
                        <a:t>hire_dt</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effectLst/>
                          <a:latin typeface="Arial" panose="020B0604020202020204" pitchFamily="34" charset="0"/>
                        </a:rPr>
                        <a:t>0.01533</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8010198"/>
                  </a:ext>
                </a:extLst>
              </a:tr>
              <a:tr h="303735">
                <a:tc>
                  <a:txBody>
                    <a:bodyPr/>
                    <a:lstStyle/>
                    <a:p>
                      <a:pPr algn="ctr" fontAlgn="t"/>
                      <a:r>
                        <a:rPr lang="en-US" sz="1400" b="1" i="0" u="none" strike="noStrike">
                          <a:solidFill>
                            <a:srgbClr val="000000"/>
                          </a:solidFill>
                          <a:effectLst/>
                          <a:latin typeface="Arial" panose="020B0604020202020204" pitchFamily="34" charset="0"/>
                        </a:rPr>
                        <a:t>12</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t"/>
                      <a:r>
                        <a:rPr lang="en-US" sz="1400" b="0" i="0" u="none" strike="noStrike">
                          <a:solidFill>
                            <a:srgbClr val="000000"/>
                          </a:solidFill>
                          <a:effectLst/>
                          <a:latin typeface="Arial" panose="020B0604020202020204" pitchFamily="34" charset="0"/>
                        </a:rPr>
                        <a:t>birth_dt</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effectLst/>
                          <a:latin typeface="Arial" panose="020B0604020202020204" pitchFamily="34" charset="0"/>
                        </a:rPr>
                        <a:t>0.01423</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5946606"/>
                  </a:ext>
                </a:extLst>
              </a:tr>
              <a:tr h="264182">
                <a:tc>
                  <a:txBody>
                    <a:bodyPr/>
                    <a:lstStyle/>
                    <a:p>
                      <a:pPr algn="ctr" fontAlgn="t"/>
                      <a:r>
                        <a:rPr lang="en-US" sz="1400" b="1" i="0" u="none" strike="noStrike">
                          <a:solidFill>
                            <a:srgbClr val="000000"/>
                          </a:solidFill>
                          <a:effectLst/>
                          <a:latin typeface="Arial" panose="020B0604020202020204" pitchFamily="34" charset="0"/>
                        </a:rPr>
                        <a:t>13</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t"/>
                      <a:r>
                        <a:rPr lang="en-US" sz="1400" b="0" i="0" u="none" strike="noStrike">
                          <a:solidFill>
                            <a:srgbClr val="000000"/>
                          </a:solidFill>
                          <a:effectLst/>
                          <a:latin typeface="Arial" panose="020B0604020202020204" pitchFamily="34" charset="0"/>
                        </a:rPr>
                        <a:t>YearsSinceLastPromotion</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effectLst/>
                          <a:latin typeface="Arial" panose="020B0604020202020204" pitchFamily="34" charset="0"/>
                        </a:rPr>
                        <a:t>0.01377</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025784"/>
                  </a:ext>
                </a:extLst>
              </a:tr>
              <a:tr h="214182">
                <a:tc>
                  <a:txBody>
                    <a:bodyPr/>
                    <a:lstStyle/>
                    <a:p>
                      <a:pPr algn="ctr" fontAlgn="t"/>
                      <a:r>
                        <a:rPr lang="en-US" sz="1400" b="1" i="0" u="none" strike="noStrike">
                          <a:solidFill>
                            <a:srgbClr val="000000"/>
                          </a:solidFill>
                          <a:effectLst/>
                          <a:latin typeface="Arial" panose="020B0604020202020204" pitchFamily="34" charset="0"/>
                        </a:rPr>
                        <a:t>14</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t"/>
                      <a:r>
                        <a:rPr lang="en-US" sz="1400" b="0" i="0" u="none" strike="noStrike">
                          <a:solidFill>
                            <a:srgbClr val="000000"/>
                          </a:solidFill>
                          <a:effectLst/>
                          <a:latin typeface="Arial" panose="020B0604020202020204" pitchFamily="34" charset="0"/>
                        </a:rPr>
                        <a:t>PerformanceRating</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effectLst/>
                          <a:latin typeface="Arial" panose="020B0604020202020204" pitchFamily="34" charset="0"/>
                        </a:rPr>
                        <a:t>0.0116</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9693493"/>
                  </a:ext>
                </a:extLst>
              </a:tr>
              <a:tr h="201992">
                <a:tc>
                  <a:txBody>
                    <a:bodyPr/>
                    <a:lstStyle/>
                    <a:p>
                      <a:pPr algn="ctr" fontAlgn="t"/>
                      <a:r>
                        <a:rPr lang="en-US" sz="1400" b="1" i="0" u="none" strike="noStrike">
                          <a:solidFill>
                            <a:srgbClr val="000000"/>
                          </a:solidFill>
                          <a:effectLst/>
                          <a:latin typeface="Arial" panose="020B0604020202020204" pitchFamily="34" charset="0"/>
                        </a:rPr>
                        <a:t>15</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t"/>
                      <a:r>
                        <a:rPr lang="en-US" sz="1400" b="0" i="0" u="none" strike="noStrike">
                          <a:solidFill>
                            <a:srgbClr val="000000"/>
                          </a:solidFill>
                          <a:effectLst/>
                          <a:latin typeface="Arial" panose="020B0604020202020204" pitchFamily="34" charset="0"/>
                        </a:rPr>
                        <a:t>JobLevel</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effectLst/>
                          <a:latin typeface="Arial" panose="020B0604020202020204" pitchFamily="34" charset="0"/>
                        </a:rPr>
                        <a:t>0.01074</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501772"/>
                  </a:ext>
                </a:extLst>
              </a:tr>
              <a:tr h="308960">
                <a:tc>
                  <a:txBody>
                    <a:bodyPr/>
                    <a:lstStyle/>
                    <a:p>
                      <a:pPr algn="ctr" fontAlgn="t"/>
                      <a:r>
                        <a:rPr lang="en-US" sz="1400" b="1" i="0" u="none" strike="noStrike">
                          <a:solidFill>
                            <a:srgbClr val="000000"/>
                          </a:solidFill>
                          <a:effectLst/>
                          <a:latin typeface="Arial" panose="020B0604020202020204" pitchFamily="34" charset="0"/>
                        </a:rPr>
                        <a:t>16</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t"/>
                      <a:r>
                        <a:rPr lang="en-US" sz="1400" b="0" i="0" u="none" strike="noStrike">
                          <a:solidFill>
                            <a:srgbClr val="000000"/>
                          </a:solidFill>
                          <a:effectLst/>
                          <a:latin typeface="Arial" panose="020B0604020202020204" pitchFamily="34" charset="0"/>
                        </a:rPr>
                        <a:t>WorkLifeBalance</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effectLst/>
                          <a:latin typeface="Arial" panose="020B0604020202020204" pitchFamily="34" charset="0"/>
                        </a:rPr>
                        <a:t>0.01006</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0743073"/>
                  </a:ext>
                </a:extLst>
              </a:tr>
              <a:tr h="273885">
                <a:tc>
                  <a:txBody>
                    <a:bodyPr/>
                    <a:lstStyle/>
                    <a:p>
                      <a:pPr algn="ctr" fontAlgn="t"/>
                      <a:r>
                        <a:rPr lang="en-US" sz="1400" b="1" i="0" u="none" strike="noStrike">
                          <a:solidFill>
                            <a:srgbClr val="000000"/>
                          </a:solidFill>
                          <a:effectLst/>
                          <a:latin typeface="Arial" panose="020B0604020202020204" pitchFamily="34" charset="0"/>
                        </a:rPr>
                        <a:t>17</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t"/>
                      <a:r>
                        <a:rPr lang="en-US" sz="1400" b="0" i="0" u="none" strike="noStrike">
                          <a:solidFill>
                            <a:srgbClr val="000000"/>
                          </a:solidFill>
                          <a:effectLst/>
                          <a:latin typeface="Arial" panose="020B0604020202020204" pitchFamily="34" charset="0"/>
                        </a:rPr>
                        <a:t>TotalWorkingYears</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effectLst/>
                          <a:latin typeface="Arial" panose="020B0604020202020204" pitchFamily="34" charset="0"/>
                        </a:rPr>
                        <a:t>0.00802</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3689900"/>
                  </a:ext>
                </a:extLst>
              </a:tr>
              <a:tr h="298511">
                <a:tc>
                  <a:txBody>
                    <a:bodyPr/>
                    <a:lstStyle/>
                    <a:p>
                      <a:pPr algn="ctr" fontAlgn="t"/>
                      <a:r>
                        <a:rPr lang="en-US" sz="1400" b="1" i="0" u="none" strike="noStrike">
                          <a:solidFill>
                            <a:srgbClr val="000000"/>
                          </a:solidFill>
                          <a:effectLst/>
                          <a:latin typeface="Arial" panose="020B0604020202020204" pitchFamily="34" charset="0"/>
                        </a:rPr>
                        <a:t>18</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t"/>
                      <a:r>
                        <a:rPr lang="en-US" sz="1400" b="0" i="0" u="none" strike="noStrike">
                          <a:solidFill>
                            <a:srgbClr val="000000"/>
                          </a:solidFill>
                          <a:effectLst/>
                          <a:latin typeface="Arial" panose="020B0604020202020204" pitchFamily="34" charset="0"/>
                        </a:rPr>
                        <a:t>HourlyRate</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effectLst/>
                          <a:latin typeface="Arial" panose="020B0604020202020204" pitchFamily="34" charset="0"/>
                        </a:rPr>
                        <a:t>0.00576</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0873775"/>
                  </a:ext>
                </a:extLst>
              </a:tr>
              <a:tr h="294034">
                <a:tc>
                  <a:txBody>
                    <a:bodyPr/>
                    <a:lstStyle/>
                    <a:p>
                      <a:pPr algn="ctr" fontAlgn="t"/>
                      <a:r>
                        <a:rPr lang="en-US" sz="1400" b="1" i="0" u="none" strike="noStrike">
                          <a:solidFill>
                            <a:srgbClr val="000000"/>
                          </a:solidFill>
                          <a:effectLst/>
                          <a:latin typeface="Arial" panose="020B0604020202020204" pitchFamily="34" charset="0"/>
                        </a:rPr>
                        <a:t>19</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t"/>
                      <a:r>
                        <a:rPr lang="en-US" sz="1400" b="0" i="0" u="none" strike="noStrike">
                          <a:solidFill>
                            <a:srgbClr val="000000"/>
                          </a:solidFill>
                          <a:effectLst/>
                          <a:latin typeface="Arial" panose="020B0604020202020204" pitchFamily="34" charset="0"/>
                        </a:rPr>
                        <a:t>PercentSalaryHike</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effectLst/>
                          <a:latin typeface="Arial" panose="020B0604020202020204" pitchFamily="34" charset="0"/>
                        </a:rPr>
                        <a:t>0.00434</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2798052"/>
                  </a:ext>
                </a:extLst>
              </a:tr>
              <a:tr h="288809">
                <a:tc>
                  <a:txBody>
                    <a:bodyPr/>
                    <a:lstStyle/>
                    <a:p>
                      <a:pPr algn="ctr" fontAlgn="t"/>
                      <a:r>
                        <a:rPr lang="en-US" sz="1400" b="1" i="0" u="none" strike="noStrike">
                          <a:solidFill>
                            <a:srgbClr val="000000"/>
                          </a:solidFill>
                          <a:effectLst/>
                          <a:latin typeface="Arial" panose="020B0604020202020204" pitchFamily="34" charset="0"/>
                        </a:rPr>
                        <a:t>20</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t"/>
                      <a:r>
                        <a:rPr lang="en-US" sz="1400" b="0" i="0" u="none" strike="noStrike">
                          <a:solidFill>
                            <a:srgbClr val="000000"/>
                          </a:solidFill>
                          <a:effectLst/>
                          <a:latin typeface="Arial" panose="020B0604020202020204" pitchFamily="34" charset="0"/>
                        </a:rPr>
                        <a:t>TrainingTimesLastYear</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effectLst/>
                          <a:latin typeface="Arial" panose="020B0604020202020204" pitchFamily="34" charset="0"/>
                        </a:rPr>
                        <a:t>0.00431</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1677324"/>
                  </a:ext>
                </a:extLst>
              </a:tr>
              <a:tr h="328363">
                <a:tc>
                  <a:txBody>
                    <a:bodyPr/>
                    <a:lstStyle/>
                    <a:p>
                      <a:pPr algn="ctr" fontAlgn="t"/>
                      <a:r>
                        <a:rPr lang="en-US" sz="1400" b="1" i="0" u="none" strike="noStrike">
                          <a:solidFill>
                            <a:srgbClr val="000000"/>
                          </a:solidFill>
                          <a:effectLst/>
                          <a:latin typeface="Arial" panose="020B0604020202020204" pitchFamily="34" charset="0"/>
                        </a:rPr>
                        <a:t>21</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t"/>
                      <a:r>
                        <a:rPr lang="en-US" sz="1400" b="0" i="0" u="none" strike="noStrike">
                          <a:solidFill>
                            <a:srgbClr val="000000"/>
                          </a:solidFill>
                          <a:effectLst/>
                          <a:latin typeface="Arial" panose="020B0604020202020204" pitchFamily="34" charset="0"/>
                        </a:rPr>
                        <a:t>StockOptionLevel</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effectLst/>
                          <a:latin typeface="Arial" panose="020B0604020202020204" pitchFamily="34" charset="0"/>
                        </a:rPr>
                        <a:t>0.0012</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331392"/>
                  </a:ext>
                </a:extLst>
              </a:tr>
              <a:tr h="214182">
                <a:tc>
                  <a:txBody>
                    <a:bodyPr/>
                    <a:lstStyle/>
                    <a:p>
                      <a:pPr algn="ctr" fontAlgn="t"/>
                      <a:r>
                        <a:rPr lang="en-US" sz="1400" b="1" i="0" u="none" strike="noStrike">
                          <a:solidFill>
                            <a:srgbClr val="000000"/>
                          </a:solidFill>
                          <a:effectLst/>
                          <a:latin typeface="Arial" panose="020B0604020202020204" pitchFamily="34" charset="0"/>
                        </a:rPr>
                        <a:t>22</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t"/>
                      <a:r>
                        <a:rPr lang="en-US" sz="1400" b="0" i="0" u="none" strike="noStrike">
                          <a:solidFill>
                            <a:srgbClr val="000000"/>
                          </a:solidFill>
                          <a:effectLst/>
                          <a:latin typeface="Arial" panose="020B0604020202020204" pitchFamily="34" charset="0"/>
                        </a:rPr>
                        <a:t>Education</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a:solidFill>
                            <a:srgbClr val="000000"/>
                          </a:solidFill>
                          <a:effectLst/>
                          <a:latin typeface="Arial" panose="020B0604020202020204" pitchFamily="34" charset="0"/>
                        </a:rPr>
                        <a:t>0.00111</a:t>
                      </a:r>
                    </a:p>
                  </a:txBody>
                  <a:tcPr marL="3260" marR="3260" marT="32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5805910"/>
                  </a:ext>
                </a:extLst>
              </a:tr>
            </a:tbl>
          </a:graphicData>
        </a:graphic>
      </p:graphicFrame>
    </p:spTree>
    <p:extLst>
      <p:ext uri="{BB962C8B-B14F-4D97-AF65-F5344CB8AC3E}">
        <p14:creationId xmlns:p14="http://schemas.microsoft.com/office/powerpoint/2010/main" val="395047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8B6C4-EF24-42C2-824E-E9675B530CF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Integrity</a:t>
            </a:r>
            <a:endParaRPr lang="en-US" dirty="0"/>
          </a:p>
        </p:txBody>
      </p:sp>
      <p:sp>
        <p:nvSpPr>
          <p:cNvPr id="3" name="Content Placeholder 2">
            <a:extLst>
              <a:ext uri="{FF2B5EF4-FFF2-40B4-BE49-F238E27FC236}">
                <a16:creationId xmlns:a16="http://schemas.microsoft.com/office/drawing/2014/main" id="{EAC6E697-B764-41A9-B74B-C7E9F7CCF01F}"/>
              </a:ext>
            </a:extLst>
          </p:cNvPr>
          <p:cNvSpPr>
            <a:spLocks noGrp="1"/>
          </p:cNvSpPr>
          <p:nvPr>
            <p:ph idx="1"/>
          </p:nvPr>
        </p:nvSpPr>
        <p:spPr/>
        <p:txBody>
          <a:bodyPr>
            <a:normAutofit/>
          </a:bodyPr>
          <a:lstStyle/>
          <a:p>
            <a:r>
              <a:rPr lang="en-US" dirty="0"/>
              <a:t>Coding error – An incorrect variable value in a data set, which may include missing values</a:t>
            </a:r>
          </a:p>
          <a:p>
            <a:r>
              <a:rPr lang="en-US" dirty="0"/>
              <a:t>Checking the Numerical variables :-</a:t>
            </a:r>
          </a:p>
          <a:p>
            <a:r>
              <a:rPr lang="en-US" dirty="0"/>
              <a:t>1)N shows number of non-missing values </a:t>
            </a:r>
          </a:p>
          <a:p>
            <a:r>
              <a:rPr lang="en-US" dirty="0"/>
              <a:t>2)NMISS shows number of missing values </a:t>
            </a:r>
          </a:p>
          <a:p>
            <a:r>
              <a:rPr lang="en-US" dirty="0"/>
              <a:t>3) MIN and MAX can suggest values to check out </a:t>
            </a:r>
          </a:p>
          <a:p>
            <a:r>
              <a:rPr lang="en-US" dirty="0"/>
              <a:t>4)Mean shows mean value of all the numeric variables</a:t>
            </a:r>
          </a:p>
          <a:p>
            <a:r>
              <a:rPr lang="en-US" dirty="0"/>
              <a:t>5)Median shows the median of all the numeric variables</a:t>
            </a:r>
          </a:p>
          <a:p>
            <a:endParaRPr lang="en-US" dirty="0"/>
          </a:p>
        </p:txBody>
      </p:sp>
    </p:spTree>
    <p:extLst>
      <p:ext uri="{BB962C8B-B14F-4D97-AF65-F5344CB8AC3E}">
        <p14:creationId xmlns:p14="http://schemas.microsoft.com/office/powerpoint/2010/main" val="261258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8657EC-F2F0-479A-AFDA-73FC3FB03ADA}"/>
              </a:ext>
            </a:extLst>
          </p:cNvPr>
          <p:cNvSpPr>
            <a:spLocks noGrp="1"/>
          </p:cNvSpPr>
          <p:nvPr>
            <p:ph idx="1"/>
          </p:nvPr>
        </p:nvSpPr>
        <p:spPr>
          <a:xfrm>
            <a:off x="1562100" y="64656"/>
            <a:ext cx="9791700" cy="471054"/>
          </a:xfrm>
        </p:spPr>
        <p:txBody>
          <a:bodyPr>
            <a:normAutofit lnSpcReduction="10000"/>
          </a:bodyPr>
          <a:lstStyle/>
          <a:p>
            <a:pPr marL="0" indent="0">
              <a:buNone/>
            </a:pPr>
            <a:r>
              <a:rPr lang="en-US" dirty="0"/>
              <a:t>Numeric Variables:</a:t>
            </a:r>
          </a:p>
        </p:txBody>
      </p:sp>
      <p:graphicFrame>
        <p:nvGraphicFramePr>
          <p:cNvPr id="2" name="Table 1">
            <a:extLst>
              <a:ext uri="{FF2B5EF4-FFF2-40B4-BE49-F238E27FC236}">
                <a16:creationId xmlns:a16="http://schemas.microsoft.com/office/drawing/2014/main" id="{3E2800E0-38BA-4EB5-8413-B7E8345D7DA2}"/>
              </a:ext>
            </a:extLst>
          </p:cNvPr>
          <p:cNvGraphicFramePr>
            <a:graphicFrameLocks noGrp="1"/>
          </p:cNvGraphicFramePr>
          <p:nvPr>
            <p:extLst>
              <p:ext uri="{D42A27DB-BD31-4B8C-83A1-F6EECF244321}">
                <p14:modId xmlns:p14="http://schemas.microsoft.com/office/powerpoint/2010/main" val="24565190"/>
              </p:ext>
            </p:extLst>
          </p:nvPr>
        </p:nvGraphicFramePr>
        <p:xfrm>
          <a:off x="120074" y="544946"/>
          <a:ext cx="11859492" cy="6160642"/>
        </p:xfrm>
        <a:graphic>
          <a:graphicData uri="http://schemas.openxmlformats.org/drawingml/2006/table">
            <a:tbl>
              <a:tblPr/>
              <a:tblGrid>
                <a:gridCol w="2007756">
                  <a:extLst>
                    <a:ext uri="{9D8B030D-6E8A-4147-A177-3AD203B41FA5}">
                      <a16:colId xmlns:a16="http://schemas.microsoft.com/office/drawing/2014/main" val="1316951563"/>
                    </a:ext>
                  </a:extLst>
                </a:gridCol>
                <a:gridCol w="1883047">
                  <a:extLst>
                    <a:ext uri="{9D8B030D-6E8A-4147-A177-3AD203B41FA5}">
                      <a16:colId xmlns:a16="http://schemas.microsoft.com/office/drawing/2014/main" val="3497283843"/>
                    </a:ext>
                  </a:extLst>
                </a:gridCol>
                <a:gridCol w="1247057">
                  <a:extLst>
                    <a:ext uri="{9D8B030D-6E8A-4147-A177-3AD203B41FA5}">
                      <a16:colId xmlns:a16="http://schemas.microsoft.com/office/drawing/2014/main" val="1392287743"/>
                    </a:ext>
                  </a:extLst>
                </a:gridCol>
                <a:gridCol w="1247057">
                  <a:extLst>
                    <a:ext uri="{9D8B030D-6E8A-4147-A177-3AD203B41FA5}">
                      <a16:colId xmlns:a16="http://schemas.microsoft.com/office/drawing/2014/main" val="882774573"/>
                    </a:ext>
                  </a:extLst>
                </a:gridCol>
                <a:gridCol w="1247057">
                  <a:extLst>
                    <a:ext uri="{9D8B030D-6E8A-4147-A177-3AD203B41FA5}">
                      <a16:colId xmlns:a16="http://schemas.microsoft.com/office/drawing/2014/main" val="2538202314"/>
                    </a:ext>
                  </a:extLst>
                </a:gridCol>
                <a:gridCol w="1633640">
                  <a:extLst>
                    <a:ext uri="{9D8B030D-6E8A-4147-A177-3AD203B41FA5}">
                      <a16:colId xmlns:a16="http://schemas.microsoft.com/office/drawing/2014/main" val="2421626183"/>
                    </a:ext>
                  </a:extLst>
                </a:gridCol>
                <a:gridCol w="1346821">
                  <a:extLst>
                    <a:ext uri="{9D8B030D-6E8A-4147-A177-3AD203B41FA5}">
                      <a16:colId xmlns:a16="http://schemas.microsoft.com/office/drawing/2014/main" val="1624008238"/>
                    </a:ext>
                  </a:extLst>
                </a:gridCol>
                <a:gridCol w="1247057">
                  <a:extLst>
                    <a:ext uri="{9D8B030D-6E8A-4147-A177-3AD203B41FA5}">
                      <a16:colId xmlns:a16="http://schemas.microsoft.com/office/drawing/2014/main" val="675359503"/>
                    </a:ext>
                  </a:extLst>
                </a:gridCol>
              </a:tblGrid>
              <a:tr h="209194">
                <a:tc>
                  <a:txBody>
                    <a:bodyPr/>
                    <a:lstStyle/>
                    <a:p>
                      <a:pPr algn="ctr" rtl="0" fontAlgn="b"/>
                      <a:r>
                        <a:rPr lang="en-US" sz="1200" b="1" dirty="0">
                          <a:solidFill>
                            <a:srgbClr val="000000"/>
                          </a:solidFill>
                          <a:effectLst/>
                          <a:latin typeface="Calibri" panose="020F0502020204030204" pitchFamily="34" charset="0"/>
                        </a:rPr>
                        <a:t>Variable</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solidFill>
                      <a:schemeClr val="accent4">
                        <a:lumMod val="60000"/>
                        <a:lumOff val="40000"/>
                      </a:schemeClr>
                    </a:solidFill>
                  </a:tcPr>
                </a:tc>
                <a:tc>
                  <a:txBody>
                    <a:bodyPr/>
                    <a:lstStyle/>
                    <a:p>
                      <a:pPr algn="ctr" rtl="0" fontAlgn="b"/>
                      <a:r>
                        <a:rPr lang="en-US" sz="1200" b="1" dirty="0">
                          <a:solidFill>
                            <a:srgbClr val="000000"/>
                          </a:solidFill>
                          <a:effectLst/>
                          <a:latin typeface="Calibri" panose="020F0502020204030204" pitchFamily="34" charset="0"/>
                        </a:rPr>
                        <a:t>Label</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solidFill>
                      <a:schemeClr val="accent4">
                        <a:lumMod val="60000"/>
                        <a:lumOff val="40000"/>
                      </a:schemeClr>
                    </a:solidFill>
                  </a:tcPr>
                </a:tc>
                <a:tc>
                  <a:txBody>
                    <a:bodyPr/>
                    <a:lstStyle/>
                    <a:p>
                      <a:pPr algn="ctr" rtl="0" fontAlgn="b"/>
                      <a:r>
                        <a:rPr lang="en-US" sz="1200" b="1" dirty="0">
                          <a:solidFill>
                            <a:srgbClr val="000000"/>
                          </a:solidFill>
                          <a:effectLst/>
                          <a:latin typeface="Calibri" panose="020F0502020204030204" pitchFamily="34" charset="0"/>
                        </a:rPr>
                        <a:t>N</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solidFill>
                      <a:schemeClr val="accent4">
                        <a:lumMod val="60000"/>
                        <a:lumOff val="40000"/>
                      </a:schemeClr>
                    </a:solidFill>
                  </a:tcPr>
                </a:tc>
                <a:tc>
                  <a:txBody>
                    <a:bodyPr/>
                    <a:lstStyle/>
                    <a:p>
                      <a:pPr algn="ctr" rtl="0" fontAlgn="b"/>
                      <a:r>
                        <a:rPr lang="en-US" sz="1200" b="1" dirty="0">
                          <a:solidFill>
                            <a:srgbClr val="000000"/>
                          </a:solidFill>
                          <a:effectLst/>
                          <a:latin typeface="Calibri" panose="020F0502020204030204" pitchFamily="34" charset="0"/>
                        </a:rPr>
                        <a:t>N Miss</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solidFill>
                      <a:schemeClr val="accent4">
                        <a:lumMod val="60000"/>
                        <a:lumOff val="40000"/>
                      </a:schemeClr>
                    </a:solidFill>
                  </a:tcPr>
                </a:tc>
                <a:tc>
                  <a:txBody>
                    <a:bodyPr/>
                    <a:lstStyle/>
                    <a:p>
                      <a:pPr algn="ctr" rtl="0" fontAlgn="b"/>
                      <a:r>
                        <a:rPr lang="en-US" sz="1200" b="1" dirty="0">
                          <a:solidFill>
                            <a:srgbClr val="000000"/>
                          </a:solidFill>
                          <a:effectLst/>
                          <a:latin typeface="Calibri" panose="020F0502020204030204" pitchFamily="34" charset="0"/>
                        </a:rPr>
                        <a:t>Minimum</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solidFill>
                      <a:schemeClr val="accent4">
                        <a:lumMod val="60000"/>
                        <a:lumOff val="40000"/>
                      </a:schemeClr>
                    </a:solidFill>
                  </a:tcPr>
                </a:tc>
                <a:tc>
                  <a:txBody>
                    <a:bodyPr/>
                    <a:lstStyle/>
                    <a:p>
                      <a:pPr algn="ctr" rtl="0" fontAlgn="b"/>
                      <a:r>
                        <a:rPr lang="en-US" sz="1200" b="1" dirty="0">
                          <a:solidFill>
                            <a:srgbClr val="000000"/>
                          </a:solidFill>
                          <a:effectLst/>
                          <a:latin typeface="Calibri" panose="020F0502020204030204" pitchFamily="34" charset="0"/>
                        </a:rPr>
                        <a:t>Mean</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solidFill>
                      <a:schemeClr val="accent4">
                        <a:lumMod val="60000"/>
                        <a:lumOff val="40000"/>
                      </a:schemeClr>
                    </a:solidFill>
                  </a:tcPr>
                </a:tc>
                <a:tc>
                  <a:txBody>
                    <a:bodyPr/>
                    <a:lstStyle/>
                    <a:p>
                      <a:pPr algn="ctr" rtl="0" fontAlgn="b"/>
                      <a:r>
                        <a:rPr lang="en-US" sz="1200" b="1" dirty="0">
                          <a:solidFill>
                            <a:srgbClr val="000000"/>
                          </a:solidFill>
                          <a:effectLst/>
                          <a:latin typeface="Calibri" panose="020F0502020204030204" pitchFamily="34" charset="0"/>
                        </a:rPr>
                        <a:t>Median</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solidFill>
                      <a:schemeClr val="accent4">
                        <a:lumMod val="60000"/>
                        <a:lumOff val="40000"/>
                      </a:schemeClr>
                    </a:solidFill>
                  </a:tcPr>
                </a:tc>
                <a:tc>
                  <a:txBody>
                    <a:bodyPr/>
                    <a:lstStyle/>
                    <a:p>
                      <a:pPr algn="ctr" rtl="0" fontAlgn="b"/>
                      <a:r>
                        <a:rPr lang="en-US" sz="1200" b="1" dirty="0">
                          <a:solidFill>
                            <a:srgbClr val="000000"/>
                          </a:solidFill>
                          <a:effectLst/>
                          <a:latin typeface="Calibri" panose="020F0502020204030204" pitchFamily="34" charset="0"/>
                        </a:rPr>
                        <a:t>Maximum</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757578002"/>
                  </a:ext>
                </a:extLst>
              </a:tr>
              <a:tr h="209194">
                <a:tc>
                  <a:txBody>
                    <a:bodyPr/>
                    <a:lstStyle/>
                    <a:p>
                      <a:pPr algn="ctr" rtl="0" fontAlgn="b"/>
                      <a:r>
                        <a:rPr lang="en-US" sz="1200" b="0" dirty="0">
                          <a:solidFill>
                            <a:srgbClr val="000000"/>
                          </a:solidFill>
                          <a:effectLst/>
                          <a:latin typeface="Calibri" panose="020F0502020204030204" pitchFamily="34" charset="0"/>
                        </a:rPr>
                        <a:t>DailyRate</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dirty="0">
                          <a:solidFill>
                            <a:srgbClr val="000000"/>
                          </a:solidFill>
                          <a:effectLst/>
                          <a:latin typeface="Calibri" panose="020F0502020204030204" pitchFamily="34" charset="0"/>
                        </a:rPr>
                        <a:t>DailyRate</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dirty="0">
                          <a:solidFill>
                            <a:srgbClr val="000000"/>
                          </a:solidFill>
                          <a:effectLst/>
                          <a:latin typeface="Calibri" panose="020F0502020204030204" pitchFamily="34" charset="0"/>
                        </a:rPr>
                        <a:t>1445</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dirty="0">
                          <a:solidFill>
                            <a:srgbClr val="000000"/>
                          </a:solidFill>
                          <a:effectLst/>
                          <a:highlight>
                            <a:srgbClr val="FFFF00"/>
                          </a:highlight>
                          <a:latin typeface="Calibri" panose="020F0502020204030204" pitchFamily="34" charset="0"/>
                        </a:rPr>
                        <a:t>25</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dirty="0">
                          <a:solidFill>
                            <a:srgbClr val="000000"/>
                          </a:solidFill>
                          <a:effectLst/>
                          <a:latin typeface="Calibri" panose="020F0502020204030204" pitchFamily="34" charset="0"/>
                        </a:rPr>
                        <a:t>10.2</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dirty="0">
                          <a:solidFill>
                            <a:srgbClr val="000000"/>
                          </a:solidFill>
                          <a:effectLst/>
                          <a:latin typeface="Calibri" panose="020F0502020204030204" pitchFamily="34" charset="0"/>
                        </a:rPr>
                        <a:t>801.67</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799</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dirty="0">
                          <a:solidFill>
                            <a:srgbClr val="000000"/>
                          </a:solidFill>
                          <a:effectLst/>
                          <a:latin typeface="Calibri" panose="020F0502020204030204" pitchFamily="34" charset="0"/>
                        </a:rPr>
                        <a:t>1499</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603626834"/>
                  </a:ext>
                </a:extLst>
              </a:tr>
              <a:tr h="209194">
                <a:tc>
                  <a:txBody>
                    <a:bodyPr/>
                    <a:lstStyle/>
                    <a:p>
                      <a:pPr algn="ctr" rtl="0" fontAlgn="b"/>
                      <a:r>
                        <a:rPr lang="en-US" sz="1200" b="0">
                          <a:solidFill>
                            <a:srgbClr val="000000"/>
                          </a:solidFill>
                          <a:effectLst/>
                          <a:latin typeface="Calibri" panose="020F0502020204030204" pitchFamily="34" charset="0"/>
                        </a:rPr>
                        <a:t>DistanceFromHome</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DistanceFromHome</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1470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1</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9.19</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dirty="0">
                          <a:solidFill>
                            <a:srgbClr val="000000"/>
                          </a:solidFill>
                          <a:effectLst/>
                          <a:latin typeface="Calibri" panose="020F0502020204030204" pitchFamily="34" charset="0"/>
                        </a:rPr>
                        <a:t>7</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29</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886659302"/>
                  </a:ext>
                </a:extLst>
              </a:tr>
              <a:tr h="209194">
                <a:tc>
                  <a:txBody>
                    <a:bodyPr/>
                    <a:lstStyle/>
                    <a:p>
                      <a:pPr algn="ctr" rtl="0" fontAlgn="b"/>
                      <a:r>
                        <a:rPr lang="en-US" sz="1200" b="0">
                          <a:solidFill>
                            <a:srgbClr val="000000"/>
                          </a:solidFill>
                          <a:effectLst/>
                          <a:latin typeface="Calibri" panose="020F0502020204030204" pitchFamily="34" charset="0"/>
                        </a:rPr>
                        <a:t>Education</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Education</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1470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1</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2.91</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dirty="0">
                          <a:solidFill>
                            <a:srgbClr val="000000"/>
                          </a:solidFill>
                          <a:effectLst/>
                          <a:latin typeface="Calibri" panose="020F0502020204030204" pitchFamily="34" charset="0"/>
                        </a:rPr>
                        <a:t>3</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5</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27471189"/>
                  </a:ext>
                </a:extLst>
              </a:tr>
              <a:tr h="259729">
                <a:tc>
                  <a:txBody>
                    <a:bodyPr/>
                    <a:lstStyle/>
                    <a:p>
                      <a:pPr algn="ctr" rtl="0" fontAlgn="b"/>
                      <a:r>
                        <a:rPr lang="en-US" sz="1200" b="0">
                          <a:solidFill>
                            <a:srgbClr val="000000"/>
                          </a:solidFill>
                          <a:effectLst/>
                          <a:latin typeface="Calibri" panose="020F0502020204030204" pitchFamily="34" charset="0"/>
                        </a:rPr>
                        <a:t>EnvironmentSatisfaction</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dirty="0" err="1">
                          <a:solidFill>
                            <a:srgbClr val="000000"/>
                          </a:solidFill>
                          <a:effectLst/>
                          <a:latin typeface="Calibri" panose="020F0502020204030204" pitchFamily="34" charset="0"/>
                        </a:rPr>
                        <a:t>EnvironmentSatisfaction</a:t>
                      </a:r>
                      <a:endParaRPr lang="en-US" sz="1200" b="0" dirty="0">
                        <a:solidFill>
                          <a:srgbClr val="000000"/>
                        </a:solidFill>
                        <a:effectLst/>
                        <a:latin typeface="Calibri" panose="020F0502020204030204" pitchFamily="34" charset="0"/>
                      </a:endParaRP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1470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1</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2.72</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3</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4</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77844389"/>
                  </a:ext>
                </a:extLst>
              </a:tr>
              <a:tr h="209194">
                <a:tc>
                  <a:txBody>
                    <a:bodyPr/>
                    <a:lstStyle/>
                    <a:p>
                      <a:pPr algn="ctr" rtl="0" fontAlgn="b"/>
                      <a:r>
                        <a:rPr lang="en-US" sz="1200" b="0">
                          <a:solidFill>
                            <a:srgbClr val="000000"/>
                          </a:solidFill>
                          <a:effectLst/>
                          <a:latin typeface="Calibri" panose="020F0502020204030204" pitchFamily="34" charset="0"/>
                        </a:rPr>
                        <a:t>HourlyRate</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HourlyRate</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1470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30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65.89</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66</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100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692535741"/>
                  </a:ext>
                </a:extLst>
              </a:tr>
              <a:tr h="209194">
                <a:tc>
                  <a:txBody>
                    <a:bodyPr/>
                    <a:lstStyle/>
                    <a:p>
                      <a:pPr algn="ctr" rtl="0" fontAlgn="b"/>
                      <a:r>
                        <a:rPr lang="en-US" sz="1200" b="0">
                          <a:solidFill>
                            <a:srgbClr val="000000"/>
                          </a:solidFill>
                          <a:effectLst/>
                          <a:latin typeface="Calibri" panose="020F0502020204030204" pitchFamily="34" charset="0"/>
                        </a:rPr>
                        <a:t>JobInvolvement</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JobInvolvement</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dirty="0">
                          <a:solidFill>
                            <a:srgbClr val="000000"/>
                          </a:solidFill>
                          <a:effectLst/>
                          <a:latin typeface="Calibri" panose="020F0502020204030204" pitchFamily="34" charset="0"/>
                        </a:rPr>
                        <a:t>1470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dirty="0">
                          <a:solidFill>
                            <a:srgbClr val="000000"/>
                          </a:solidFill>
                          <a:effectLst/>
                          <a:latin typeface="Calibri" panose="020F0502020204030204" pitchFamily="34" charset="0"/>
                        </a:rPr>
                        <a:t>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1</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2.73</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3</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4</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60197558"/>
                  </a:ext>
                </a:extLst>
              </a:tr>
              <a:tr h="209194">
                <a:tc>
                  <a:txBody>
                    <a:bodyPr/>
                    <a:lstStyle/>
                    <a:p>
                      <a:pPr algn="ctr" rtl="0" fontAlgn="b"/>
                      <a:r>
                        <a:rPr lang="en-US" sz="1200" b="0">
                          <a:solidFill>
                            <a:srgbClr val="000000"/>
                          </a:solidFill>
                          <a:effectLst/>
                          <a:latin typeface="Calibri" panose="020F0502020204030204" pitchFamily="34" charset="0"/>
                        </a:rPr>
                        <a:t>JobLevel</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JobLevel</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1470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dirty="0">
                          <a:solidFill>
                            <a:srgbClr val="000000"/>
                          </a:solidFill>
                          <a:effectLst/>
                          <a:latin typeface="Calibri" panose="020F0502020204030204" pitchFamily="34" charset="0"/>
                        </a:rPr>
                        <a:t>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1</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2.06</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2</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5</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12385165"/>
                  </a:ext>
                </a:extLst>
              </a:tr>
              <a:tr h="209194">
                <a:tc>
                  <a:txBody>
                    <a:bodyPr/>
                    <a:lstStyle/>
                    <a:p>
                      <a:pPr algn="ctr" rtl="0" fontAlgn="b"/>
                      <a:r>
                        <a:rPr lang="en-US" sz="1200" b="0">
                          <a:solidFill>
                            <a:srgbClr val="000000"/>
                          </a:solidFill>
                          <a:effectLst/>
                          <a:latin typeface="Calibri" panose="020F0502020204030204" pitchFamily="34" charset="0"/>
                        </a:rPr>
                        <a:t>JobSatisfaction</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JobSatisfaction</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1470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1</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2.73</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3</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4</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126579091"/>
                  </a:ext>
                </a:extLst>
              </a:tr>
              <a:tr h="209194">
                <a:tc>
                  <a:txBody>
                    <a:bodyPr/>
                    <a:lstStyle/>
                    <a:p>
                      <a:pPr algn="ctr" rtl="0" fontAlgn="b"/>
                      <a:r>
                        <a:rPr lang="en-US" sz="1200" b="0" dirty="0" err="1">
                          <a:solidFill>
                            <a:srgbClr val="000000"/>
                          </a:solidFill>
                          <a:effectLst/>
                          <a:latin typeface="Calibri" panose="020F0502020204030204" pitchFamily="34" charset="0"/>
                        </a:rPr>
                        <a:t>MonthlyIncome</a:t>
                      </a:r>
                      <a:endParaRPr lang="en-US" sz="1200" b="0" dirty="0">
                        <a:solidFill>
                          <a:srgbClr val="000000"/>
                        </a:solidFill>
                        <a:effectLst/>
                        <a:latin typeface="Calibri" panose="020F0502020204030204" pitchFamily="34" charset="0"/>
                      </a:endParaRP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dirty="0" err="1">
                          <a:solidFill>
                            <a:srgbClr val="000000"/>
                          </a:solidFill>
                          <a:effectLst/>
                          <a:latin typeface="Calibri" panose="020F0502020204030204" pitchFamily="34" charset="0"/>
                        </a:rPr>
                        <a:t>MonthlyIncome</a:t>
                      </a:r>
                      <a:endParaRPr lang="en-US" sz="1200" b="0" dirty="0">
                        <a:solidFill>
                          <a:srgbClr val="000000"/>
                        </a:solidFill>
                        <a:effectLst/>
                        <a:latin typeface="Calibri" panose="020F0502020204030204" pitchFamily="34" charset="0"/>
                      </a:endParaRP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1445</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dirty="0">
                          <a:solidFill>
                            <a:srgbClr val="000000"/>
                          </a:solidFill>
                          <a:effectLst/>
                          <a:highlight>
                            <a:srgbClr val="FFFF00"/>
                          </a:highlight>
                          <a:latin typeface="Calibri" panose="020F0502020204030204" pitchFamily="34" charset="0"/>
                        </a:rPr>
                        <a:t>25</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dirty="0">
                          <a:solidFill>
                            <a:srgbClr val="000000"/>
                          </a:solidFill>
                          <a:effectLst/>
                          <a:latin typeface="Calibri" panose="020F0502020204030204" pitchFamily="34" charset="0"/>
                        </a:rPr>
                        <a:t>1009</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dirty="0">
                          <a:solidFill>
                            <a:srgbClr val="000000"/>
                          </a:solidFill>
                          <a:effectLst/>
                          <a:latin typeface="Calibri" panose="020F0502020204030204" pitchFamily="34" charset="0"/>
                        </a:rPr>
                        <a:t>6708.64</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4900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199999</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609036740"/>
                  </a:ext>
                </a:extLst>
              </a:tr>
              <a:tr h="259729">
                <a:tc>
                  <a:txBody>
                    <a:bodyPr/>
                    <a:lstStyle/>
                    <a:p>
                      <a:pPr algn="ctr" rtl="0" fontAlgn="b"/>
                      <a:r>
                        <a:rPr lang="en-US" sz="1200" b="0">
                          <a:solidFill>
                            <a:srgbClr val="000000"/>
                          </a:solidFill>
                          <a:effectLst/>
                          <a:latin typeface="Calibri" panose="020F0502020204030204" pitchFamily="34" charset="0"/>
                        </a:rPr>
                        <a:t>NumCompaniesWorked</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NumCompaniesWorked</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1470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2.69</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2</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9</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22709117"/>
                  </a:ext>
                </a:extLst>
              </a:tr>
              <a:tr h="209194">
                <a:tc>
                  <a:txBody>
                    <a:bodyPr/>
                    <a:lstStyle/>
                    <a:p>
                      <a:pPr algn="ctr" rtl="0" fontAlgn="b"/>
                      <a:r>
                        <a:rPr lang="en-US" sz="1200" b="0">
                          <a:solidFill>
                            <a:srgbClr val="000000"/>
                          </a:solidFill>
                          <a:effectLst/>
                          <a:latin typeface="Calibri" panose="020F0502020204030204" pitchFamily="34" charset="0"/>
                        </a:rPr>
                        <a:t>PercentSalaryHike</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PercentSalaryHike</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1470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dirty="0">
                          <a:solidFill>
                            <a:srgbClr val="000000"/>
                          </a:solidFill>
                          <a:effectLst/>
                          <a:latin typeface="Calibri" panose="020F0502020204030204" pitchFamily="34" charset="0"/>
                        </a:rPr>
                        <a:t>11</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15.21</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14</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25</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802732479"/>
                  </a:ext>
                </a:extLst>
              </a:tr>
              <a:tr h="209194">
                <a:tc>
                  <a:txBody>
                    <a:bodyPr/>
                    <a:lstStyle/>
                    <a:p>
                      <a:pPr algn="ctr" rtl="0" fontAlgn="b"/>
                      <a:r>
                        <a:rPr lang="en-US" sz="1200" b="0">
                          <a:solidFill>
                            <a:srgbClr val="000000"/>
                          </a:solidFill>
                          <a:effectLst/>
                          <a:latin typeface="Calibri" panose="020F0502020204030204" pitchFamily="34" charset="0"/>
                        </a:rPr>
                        <a:t>PerformanceRating</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PerformanceRating</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1470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3</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3.15</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3</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4</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04349556"/>
                  </a:ext>
                </a:extLst>
              </a:tr>
              <a:tr h="259729">
                <a:tc>
                  <a:txBody>
                    <a:bodyPr/>
                    <a:lstStyle/>
                    <a:p>
                      <a:pPr algn="ctr" rtl="0" fontAlgn="b"/>
                      <a:r>
                        <a:rPr lang="en-US" sz="1200" b="0" dirty="0" err="1">
                          <a:solidFill>
                            <a:srgbClr val="000000"/>
                          </a:solidFill>
                          <a:effectLst/>
                          <a:latin typeface="Calibri" panose="020F0502020204030204" pitchFamily="34" charset="0"/>
                        </a:rPr>
                        <a:t>RelationshipSatisfaction</a:t>
                      </a:r>
                      <a:endParaRPr lang="en-US" sz="1200" b="0" dirty="0">
                        <a:solidFill>
                          <a:srgbClr val="000000"/>
                        </a:solidFill>
                        <a:effectLst/>
                        <a:latin typeface="Calibri" panose="020F0502020204030204" pitchFamily="34" charset="0"/>
                      </a:endParaRP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RelationshipSatisfaction</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1470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1</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dirty="0">
                          <a:solidFill>
                            <a:srgbClr val="000000"/>
                          </a:solidFill>
                          <a:effectLst/>
                          <a:latin typeface="Calibri" panose="020F0502020204030204" pitchFamily="34" charset="0"/>
                        </a:rPr>
                        <a:t>2.71</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3</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4</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913318080"/>
                  </a:ext>
                </a:extLst>
              </a:tr>
              <a:tr h="209194">
                <a:tc>
                  <a:txBody>
                    <a:bodyPr/>
                    <a:lstStyle/>
                    <a:p>
                      <a:pPr algn="ctr" rtl="0" fontAlgn="b"/>
                      <a:r>
                        <a:rPr lang="en-US" sz="1200" b="0">
                          <a:solidFill>
                            <a:srgbClr val="000000"/>
                          </a:solidFill>
                          <a:effectLst/>
                          <a:latin typeface="Calibri" panose="020F0502020204030204" pitchFamily="34" charset="0"/>
                        </a:rPr>
                        <a:t>StockOptionLevel</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StockOptionLevel</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1470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0.79</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1</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3</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688298016"/>
                  </a:ext>
                </a:extLst>
              </a:tr>
              <a:tr h="209194">
                <a:tc>
                  <a:txBody>
                    <a:bodyPr/>
                    <a:lstStyle/>
                    <a:p>
                      <a:pPr algn="ctr" rtl="0" fontAlgn="b"/>
                      <a:r>
                        <a:rPr lang="en-US" sz="1200" b="0">
                          <a:solidFill>
                            <a:srgbClr val="000000"/>
                          </a:solidFill>
                          <a:effectLst/>
                          <a:latin typeface="Calibri" panose="020F0502020204030204" pitchFamily="34" charset="0"/>
                        </a:rPr>
                        <a:t>TotalWorkingYears</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TotalWorkingYears</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1470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11.28</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10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40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814667603"/>
                  </a:ext>
                </a:extLst>
              </a:tr>
              <a:tr h="259729">
                <a:tc>
                  <a:txBody>
                    <a:bodyPr/>
                    <a:lstStyle/>
                    <a:p>
                      <a:pPr algn="ctr" rtl="0" fontAlgn="b"/>
                      <a:r>
                        <a:rPr lang="en-US" sz="1200" b="0">
                          <a:solidFill>
                            <a:srgbClr val="000000"/>
                          </a:solidFill>
                          <a:effectLst/>
                          <a:latin typeface="Calibri" panose="020F0502020204030204" pitchFamily="34" charset="0"/>
                        </a:rPr>
                        <a:t>TrainingTimesLastYear</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TrainingTimesLastYear</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1470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dirty="0">
                          <a:solidFill>
                            <a:srgbClr val="000000"/>
                          </a:solidFill>
                          <a:effectLst/>
                          <a:latin typeface="Calibri" panose="020F0502020204030204" pitchFamily="34" charset="0"/>
                        </a:rPr>
                        <a:t>2.8</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3</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6</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293278987"/>
                  </a:ext>
                </a:extLst>
              </a:tr>
              <a:tr h="209194">
                <a:tc>
                  <a:txBody>
                    <a:bodyPr/>
                    <a:lstStyle/>
                    <a:p>
                      <a:pPr algn="ctr" rtl="0" fontAlgn="b"/>
                      <a:r>
                        <a:rPr lang="en-US" sz="1200" b="0">
                          <a:solidFill>
                            <a:srgbClr val="000000"/>
                          </a:solidFill>
                          <a:effectLst/>
                          <a:latin typeface="Calibri" panose="020F0502020204030204" pitchFamily="34" charset="0"/>
                        </a:rPr>
                        <a:t>WorkLifeBalance</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WorkLifeBalance</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1470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1</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dirty="0">
                          <a:solidFill>
                            <a:srgbClr val="000000"/>
                          </a:solidFill>
                          <a:effectLst/>
                          <a:latin typeface="Calibri" panose="020F0502020204030204" pitchFamily="34" charset="0"/>
                        </a:rPr>
                        <a:t>2.76</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dirty="0">
                          <a:solidFill>
                            <a:srgbClr val="000000"/>
                          </a:solidFill>
                          <a:effectLst/>
                          <a:latin typeface="Calibri" panose="020F0502020204030204" pitchFamily="34" charset="0"/>
                        </a:rPr>
                        <a:t>3</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4</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69237039"/>
                  </a:ext>
                </a:extLst>
              </a:tr>
              <a:tr h="209194">
                <a:tc>
                  <a:txBody>
                    <a:bodyPr/>
                    <a:lstStyle/>
                    <a:p>
                      <a:pPr algn="ctr" rtl="0" fontAlgn="b"/>
                      <a:r>
                        <a:rPr lang="en-US" sz="1200" b="0">
                          <a:solidFill>
                            <a:srgbClr val="000000"/>
                          </a:solidFill>
                          <a:effectLst/>
                          <a:latin typeface="Calibri" panose="020F0502020204030204" pitchFamily="34" charset="0"/>
                        </a:rPr>
                        <a:t>YearsInCurrentRole</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YearsInCurrentRole</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1470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4.23</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dirty="0">
                          <a:solidFill>
                            <a:srgbClr val="000000"/>
                          </a:solidFill>
                          <a:effectLst/>
                          <a:latin typeface="Calibri" panose="020F0502020204030204" pitchFamily="34" charset="0"/>
                        </a:rPr>
                        <a:t>3</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dirty="0">
                          <a:solidFill>
                            <a:srgbClr val="000000"/>
                          </a:solidFill>
                          <a:effectLst/>
                          <a:latin typeface="Calibri" panose="020F0502020204030204" pitchFamily="34" charset="0"/>
                        </a:rPr>
                        <a:t>18</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616625048"/>
                  </a:ext>
                </a:extLst>
              </a:tr>
              <a:tr h="259729">
                <a:tc>
                  <a:txBody>
                    <a:bodyPr/>
                    <a:lstStyle/>
                    <a:p>
                      <a:pPr algn="ctr" rtl="0" fontAlgn="b"/>
                      <a:r>
                        <a:rPr lang="en-US" sz="1200" b="0">
                          <a:solidFill>
                            <a:srgbClr val="000000"/>
                          </a:solidFill>
                          <a:effectLst/>
                          <a:latin typeface="Calibri" panose="020F0502020204030204" pitchFamily="34" charset="0"/>
                        </a:rPr>
                        <a:t>YearsSinceLastPromotion</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YearsSinceLastPromotion</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1470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2.19</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dirty="0">
                          <a:solidFill>
                            <a:srgbClr val="000000"/>
                          </a:solidFill>
                          <a:effectLst/>
                          <a:latin typeface="Calibri" panose="020F0502020204030204" pitchFamily="34" charset="0"/>
                        </a:rPr>
                        <a:t>1</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dirty="0">
                          <a:solidFill>
                            <a:srgbClr val="000000"/>
                          </a:solidFill>
                          <a:effectLst/>
                          <a:latin typeface="Calibri" panose="020F0502020204030204" pitchFamily="34" charset="0"/>
                        </a:rPr>
                        <a:t>15</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01914490"/>
                  </a:ext>
                </a:extLst>
              </a:tr>
              <a:tr h="259729">
                <a:tc>
                  <a:txBody>
                    <a:bodyPr/>
                    <a:lstStyle/>
                    <a:p>
                      <a:pPr algn="ctr" rtl="0" fontAlgn="b"/>
                      <a:r>
                        <a:rPr lang="en-US" sz="1200" b="0">
                          <a:solidFill>
                            <a:srgbClr val="000000"/>
                          </a:solidFill>
                          <a:effectLst/>
                          <a:latin typeface="Calibri" panose="020F0502020204030204" pitchFamily="34" charset="0"/>
                        </a:rPr>
                        <a:t>YearsWithCurrManager</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YearsWithCurrManager</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1470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dirty="0">
                          <a:solidFill>
                            <a:srgbClr val="000000"/>
                          </a:solidFill>
                          <a:effectLst/>
                          <a:latin typeface="Calibri" panose="020F0502020204030204" pitchFamily="34" charset="0"/>
                        </a:rPr>
                        <a:t>4.12</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dirty="0">
                          <a:solidFill>
                            <a:srgbClr val="000000"/>
                          </a:solidFill>
                          <a:effectLst/>
                          <a:latin typeface="Calibri" panose="020F0502020204030204" pitchFamily="34" charset="0"/>
                        </a:rPr>
                        <a:t>3</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dirty="0">
                          <a:solidFill>
                            <a:srgbClr val="000000"/>
                          </a:solidFill>
                          <a:effectLst/>
                          <a:latin typeface="Calibri" panose="020F0502020204030204" pitchFamily="34" charset="0"/>
                        </a:rPr>
                        <a:t>17</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713013648"/>
                  </a:ext>
                </a:extLst>
              </a:tr>
              <a:tr h="209194">
                <a:tc>
                  <a:txBody>
                    <a:bodyPr/>
                    <a:lstStyle/>
                    <a:p>
                      <a:pPr algn="ctr" rtl="0" fontAlgn="b"/>
                      <a:r>
                        <a:rPr lang="en-US" sz="1200" b="0">
                          <a:solidFill>
                            <a:srgbClr val="000000"/>
                          </a:solidFill>
                          <a:effectLst/>
                          <a:latin typeface="Calibri" panose="020F0502020204030204" pitchFamily="34" charset="0"/>
                        </a:rPr>
                        <a:t>birth_dt</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rtl="0" fontAlgn="b"/>
                      <a:endParaRPr lang="en-US" sz="1200">
                        <a:effectLst/>
                      </a:endParaRP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1395</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dirty="0">
                          <a:solidFill>
                            <a:srgbClr val="000000"/>
                          </a:solidFill>
                          <a:effectLst/>
                          <a:highlight>
                            <a:srgbClr val="FFFF00"/>
                          </a:highlight>
                          <a:latin typeface="Calibri" panose="020F0502020204030204" pitchFamily="34" charset="0"/>
                        </a:rPr>
                        <a:t>75</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-1214</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7292.19</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dirty="0">
                          <a:solidFill>
                            <a:srgbClr val="000000"/>
                          </a:solidFill>
                          <a:effectLst/>
                          <a:latin typeface="Calibri" panose="020F0502020204030204" pitchFamily="34" charset="0"/>
                        </a:rPr>
                        <a:t>7769</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dirty="0">
                          <a:solidFill>
                            <a:srgbClr val="000000"/>
                          </a:solidFill>
                          <a:effectLst/>
                          <a:latin typeface="Calibri" panose="020F0502020204030204" pitchFamily="34" charset="0"/>
                        </a:rPr>
                        <a:t>14370.5</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21073857"/>
                  </a:ext>
                </a:extLst>
              </a:tr>
              <a:tr h="209194">
                <a:tc>
                  <a:txBody>
                    <a:bodyPr/>
                    <a:lstStyle/>
                    <a:p>
                      <a:pPr algn="ctr" rtl="0" fontAlgn="b"/>
                      <a:r>
                        <a:rPr lang="en-US" sz="1200" b="0">
                          <a:solidFill>
                            <a:srgbClr val="000000"/>
                          </a:solidFill>
                          <a:effectLst/>
                          <a:latin typeface="Calibri" panose="020F0502020204030204" pitchFamily="34" charset="0"/>
                        </a:rPr>
                        <a:t>depart_dt</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rtl="0" fontAlgn="b"/>
                      <a:endParaRPr lang="en-US" sz="1200">
                        <a:effectLst/>
                      </a:endParaRP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237</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dirty="0">
                          <a:solidFill>
                            <a:srgbClr val="000000"/>
                          </a:solidFill>
                          <a:effectLst/>
                          <a:highlight>
                            <a:srgbClr val="FFFF00"/>
                          </a:highlight>
                          <a:latin typeface="Calibri" panose="020F0502020204030204" pitchFamily="34" charset="0"/>
                        </a:rPr>
                        <a:t>1233</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20091</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20636.97</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dirty="0">
                          <a:solidFill>
                            <a:srgbClr val="000000"/>
                          </a:solidFill>
                          <a:effectLst/>
                          <a:latin typeface="Calibri" panose="020F0502020204030204" pitchFamily="34" charset="0"/>
                        </a:rPr>
                        <a:t>20599</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dirty="0">
                          <a:solidFill>
                            <a:srgbClr val="000000"/>
                          </a:solidFill>
                          <a:effectLst/>
                          <a:latin typeface="Calibri" panose="020F0502020204030204" pitchFamily="34" charset="0"/>
                        </a:rPr>
                        <a:t>21184</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603419510"/>
                  </a:ext>
                </a:extLst>
              </a:tr>
              <a:tr h="209194">
                <a:tc>
                  <a:txBody>
                    <a:bodyPr/>
                    <a:lstStyle/>
                    <a:p>
                      <a:pPr algn="ctr" rtl="0" fontAlgn="b"/>
                      <a:r>
                        <a:rPr lang="en-US" sz="1200" b="0">
                          <a:solidFill>
                            <a:srgbClr val="000000"/>
                          </a:solidFill>
                          <a:effectLst/>
                          <a:latin typeface="Calibri" panose="020F0502020204030204" pitchFamily="34" charset="0"/>
                        </a:rPr>
                        <a:t>employ_1</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rtl="0" fontAlgn="b"/>
                      <a:endParaRPr lang="en-US" sz="1200">
                        <a:effectLst/>
                      </a:endParaRP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1470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0.16</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dirty="0">
                          <a:solidFill>
                            <a:srgbClr val="000000"/>
                          </a:solidFill>
                          <a:effectLst/>
                          <a:latin typeface="Calibri" panose="020F0502020204030204" pitchFamily="34" charset="0"/>
                        </a:rPr>
                        <a:t>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dirty="0">
                          <a:solidFill>
                            <a:srgbClr val="000000"/>
                          </a:solidFill>
                          <a:effectLst/>
                          <a:latin typeface="Calibri" panose="020F0502020204030204" pitchFamily="34" charset="0"/>
                        </a:rPr>
                        <a:t>1</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278547359"/>
                  </a:ext>
                </a:extLst>
              </a:tr>
              <a:tr h="209194">
                <a:tc>
                  <a:txBody>
                    <a:bodyPr/>
                    <a:lstStyle/>
                    <a:p>
                      <a:pPr algn="ctr" rtl="0" fontAlgn="b"/>
                      <a:r>
                        <a:rPr lang="en-US" sz="1200" b="0">
                          <a:solidFill>
                            <a:srgbClr val="000000"/>
                          </a:solidFill>
                          <a:effectLst/>
                          <a:latin typeface="Calibri" panose="020F0502020204030204" pitchFamily="34" charset="0"/>
                        </a:rPr>
                        <a:t>employee_no</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rtl="0" fontAlgn="b"/>
                      <a:endParaRPr lang="en-US" sz="1200">
                        <a:effectLst/>
                      </a:endParaRP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1470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2583</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510126.17</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508447.5</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dirty="0">
                          <a:solidFill>
                            <a:srgbClr val="000000"/>
                          </a:solidFill>
                          <a:effectLst/>
                          <a:latin typeface="Calibri" panose="020F0502020204030204" pitchFamily="34" charset="0"/>
                        </a:rPr>
                        <a:t>999834</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872500475"/>
                  </a:ext>
                </a:extLst>
              </a:tr>
              <a:tr h="209194">
                <a:tc>
                  <a:txBody>
                    <a:bodyPr/>
                    <a:lstStyle/>
                    <a:p>
                      <a:pPr algn="ctr" rtl="0" fontAlgn="b"/>
                      <a:r>
                        <a:rPr lang="en-US" sz="1200" b="0">
                          <a:solidFill>
                            <a:srgbClr val="000000"/>
                          </a:solidFill>
                          <a:effectLst/>
                          <a:latin typeface="Calibri" panose="020F0502020204030204" pitchFamily="34" charset="0"/>
                        </a:rPr>
                        <a:t>fico_scr</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rtl="0" fontAlgn="b"/>
                      <a:endParaRPr lang="en-US" sz="1200">
                        <a:effectLst/>
                      </a:endParaRP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1470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675</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730.69</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729</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dirty="0">
                          <a:solidFill>
                            <a:srgbClr val="000000"/>
                          </a:solidFill>
                          <a:effectLst/>
                          <a:latin typeface="Calibri" panose="020F0502020204030204" pitchFamily="34" charset="0"/>
                        </a:rPr>
                        <a:t>820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74603140"/>
                  </a:ext>
                </a:extLst>
              </a:tr>
              <a:tr h="209194">
                <a:tc>
                  <a:txBody>
                    <a:bodyPr/>
                    <a:lstStyle/>
                    <a:p>
                      <a:pPr algn="ctr" rtl="0" fontAlgn="b"/>
                      <a:r>
                        <a:rPr lang="en-US" sz="1200" b="0">
                          <a:solidFill>
                            <a:srgbClr val="000000"/>
                          </a:solidFill>
                          <a:effectLst/>
                          <a:latin typeface="Calibri" panose="020F0502020204030204" pitchFamily="34" charset="0"/>
                        </a:rPr>
                        <a:t>hire_dt</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rtl="0" fontAlgn="b"/>
                      <a:endParaRPr lang="en-US" sz="1200">
                        <a:effectLst/>
                      </a:endParaRP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1470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5761</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18208.25</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18851.38</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dirty="0">
                          <a:solidFill>
                            <a:srgbClr val="000000"/>
                          </a:solidFill>
                          <a:effectLst/>
                          <a:latin typeface="Calibri" panose="020F0502020204030204" pitchFamily="34" charset="0"/>
                        </a:rPr>
                        <a:t>21164</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90418285"/>
                  </a:ext>
                </a:extLst>
              </a:tr>
              <a:tr h="209194">
                <a:tc>
                  <a:txBody>
                    <a:bodyPr/>
                    <a:lstStyle/>
                    <a:p>
                      <a:pPr algn="ctr" rtl="0" fontAlgn="b"/>
                      <a:r>
                        <a:rPr lang="en-US" sz="1200" b="0">
                          <a:solidFill>
                            <a:srgbClr val="000000"/>
                          </a:solidFill>
                          <a:effectLst/>
                          <a:latin typeface="Calibri" panose="020F0502020204030204" pitchFamily="34" charset="0"/>
                        </a:rPr>
                        <a:t>took_survey</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rtl="0" fontAlgn="b"/>
                      <a:endParaRPr lang="en-US" sz="1200">
                        <a:effectLst/>
                      </a:endParaRP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1470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0</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1</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1</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a:solidFill>
                            <a:srgbClr val="000000"/>
                          </a:solidFill>
                          <a:effectLst/>
                          <a:latin typeface="Calibri" panose="020F0502020204030204" pitchFamily="34" charset="0"/>
                        </a:rPr>
                        <a:t>1</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tc>
                  <a:txBody>
                    <a:bodyPr/>
                    <a:lstStyle/>
                    <a:p>
                      <a:pPr algn="ctr" rtl="0" fontAlgn="b"/>
                      <a:r>
                        <a:rPr lang="en-US" sz="1200" b="0" dirty="0">
                          <a:solidFill>
                            <a:srgbClr val="000000"/>
                          </a:solidFill>
                          <a:effectLst/>
                          <a:latin typeface="Calibri" panose="020F0502020204030204" pitchFamily="34" charset="0"/>
                        </a:rPr>
                        <a:t>1</a:t>
                      </a:r>
                    </a:p>
                  </a:txBody>
                  <a:tcPr marL="5395" marR="5395" marT="3597" marB="3597" anchor="b">
                    <a:lnL w="4233" cap="flat" cmpd="sng" algn="ctr">
                      <a:solidFill>
                        <a:srgbClr val="CCCCCC"/>
                      </a:solidFill>
                      <a:prstDash val="solid"/>
                      <a:round/>
                      <a:headEnd type="none" w="med" len="med"/>
                      <a:tailEnd type="none" w="med" len="med"/>
                    </a:lnL>
                    <a:lnR w="4233" cap="flat" cmpd="sng" algn="ctr">
                      <a:solidFill>
                        <a:srgbClr val="CCCCCC"/>
                      </a:solidFill>
                      <a:prstDash val="solid"/>
                      <a:round/>
                      <a:headEnd type="none" w="med" len="med"/>
                      <a:tailEnd type="none" w="med" len="med"/>
                    </a:lnR>
                    <a:lnT w="4233" cap="flat" cmpd="sng" algn="ctr">
                      <a:solidFill>
                        <a:srgbClr val="CCCCCC"/>
                      </a:solidFill>
                      <a:prstDash val="solid"/>
                      <a:round/>
                      <a:headEnd type="none" w="med" len="med"/>
                      <a:tailEnd type="none" w="med" len="med"/>
                    </a:lnT>
                    <a:lnB w="423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99238743"/>
                  </a:ext>
                </a:extLst>
              </a:tr>
            </a:tbl>
          </a:graphicData>
        </a:graphic>
      </p:graphicFrame>
    </p:spTree>
    <p:extLst>
      <p:ext uri="{BB962C8B-B14F-4D97-AF65-F5344CB8AC3E}">
        <p14:creationId xmlns:p14="http://schemas.microsoft.com/office/powerpoint/2010/main" val="399072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540EF-F888-406D-8FF1-F06B9FD58BBF}"/>
              </a:ext>
            </a:extLst>
          </p:cNvPr>
          <p:cNvSpPr>
            <a:spLocks noGrp="1"/>
          </p:cNvSpPr>
          <p:nvPr>
            <p:ph type="ctrTitle"/>
          </p:nvPr>
        </p:nvSpPr>
        <p:spPr>
          <a:xfrm>
            <a:off x="1524000" y="193965"/>
            <a:ext cx="9144000" cy="618835"/>
          </a:xfrm>
        </p:spPr>
        <p:txBody>
          <a:bodyPr>
            <a:normAutofit fontScale="90000"/>
          </a:bodyPr>
          <a:lstStyle/>
          <a:p>
            <a:r>
              <a:rPr lang="en-US" sz="3600" dirty="0"/>
              <a:t>Data Integrity</a:t>
            </a:r>
          </a:p>
        </p:txBody>
      </p:sp>
      <p:sp>
        <p:nvSpPr>
          <p:cNvPr id="3" name="Subtitle 2">
            <a:extLst>
              <a:ext uri="{FF2B5EF4-FFF2-40B4-BE49-F238E27FC236}">
                <a16:creationId xmlns:a16="http://schemas.microsoft.com/office/drawing/2014/main" id="{440B7726-CF31-41A7-BE31-3364B24FBF79}"/>
              </a:ext>
            </a:extLst>
          </p:cNvPr>
          <p:cNvSpPr>
            <a:spLocks noGrp="1"/>
          </p:cNvSpPr>
          <p:nvPr>
            <p:ph type="subTitle" idx="1"/>
          </p:nvPr>
        </p:nvSpPr>
        <p:spPr>
          <a:xfrm>
            <a:off x="129309" y="748145"/>
            <a:ext cx="11850255" cy="5929745"/>
          </a:xfrm>
        </p:spPr>
        <p:txBody>
          <a:bodyPr/>
          <a:lstStyle/>
          <a:p>
            <a:pPr algn="l"/>
            <a:r>
              <a:rPr lang="en-US" dirty="0"/>
              <a:t>Checking Character Values –</a:t>
            </a:r>
          </a:p>
          <a:p>
            <a:pPr algn="l"/>
            <a:endParaRPr lang="en-US" dirty="0"/>
          </a:p>
          <a:p>
            <a:pPr algn="l"/>
            <a:endParaRPr lang="en-US" dirty="0"/>
          </a:p>
          <a:p>
            <a:pPr algn="l"/>
            <a:endParaRPr lang="en-US" dirty="0"/>
          </a:p>
        </p:txBody>
      </p:sp>
      <p:pic>
        <p:nvPicPr>
          <p:cNvPr id="8" name="Picture 7">
            <a:extLst>
              <a:ext uri="{FF2B5EF4-FFF2-40B4-BE49-F238E27FC236}">
                <a16:creationId xmlns:a16="http://schemas.microsoft.com/office/drawing/2014/main" id="{706D26EE-B6C7-4B39-9A89-E605B650671C}"/>
              </a:ext>
            </a:extLst>
          </p:cNvPr>
          <p:cNvPicPr>
            <a:picLocks noChangeAspect="1"/>
          </p:cNvPicPr>
          <p:nvPr/>
        </p:nvPicPr>
        <p:blipFill>
          <a:blip r:embed="rId2"/>
          <a:stretch>
            <a:fillRect/>
          </a:stretch>
        </p:blipFill>
        <p:spPr>
          <a:xfrm>
            <a:off x="2063387" y="1471748"/>
            <a:ext cx="4032613" cy="4676503"/>
          </a:xfrm>
          <a:prstGeom prst="rect">
            <a:avLst/>
          </a:prstGeom>
        </p:spPr>
      </p:pic>
      <p:cxnSp>
        <p:nvCxnSpPr>
          <p:cNvPr id="10" name="Straight Connector 9">
            <a:extLst>
              <a:ext uri="{FF2B5EF4-FFF2-40B4-BE49-F238E27FC236}">
                <a16:creationId xmlns:a16="http://schemas.microsoft.com/office/drawing/2014/main" id="{1CC32F5E-B4E2-49ED-B671-DFADB738ED3F}"/>
              </a:ext>
            </a:extLst>
          </p:cNvPr>
          <p:cNvCxnSpPr/>
          <p:nvPr/>
        </p:nvCxnSpPr>
        <p:spPr>
          <a:xfrm>
            <a:off x="2098493" y="5312229"/>
            <a:ext cx="3962400" cy="0"/>
          </a:xfrm>
          <a:prstGeom prst="line">
            <a:avLst/>
          </a:prstGeom>
          <a:ln w="28575">
            <a:solidFill>
              <a:schemeClr val="tx1"/>
            </a:solidFill>
          </a:ln>
        </p:spPr>
        <p:style>
          <a:lnRef idx="1">
            <a:schemeClr val="accent2"/>
          </a:lnRef>
          <a:fillRef idx="0">
            <a:schemeClr val="accent2"/>
          </a:fillRef>
          <a:effectRef idx="0">
            <a:schemeClr val="accent2"/>
          </a:effectRef>
          <a:fontRef idx="minor">
            <a:schemeClr val="tx1"/>
          </a:fontRef>
        </p:style>
      </p:cxnSp>
      <p:sp>
        <p:nvSpPr>
          <p:cNvPr id="11" name="Arrow: Left 10">
            <a:extLst>
              <a:ext uri="{FF2B5EF4-FFF2-40B4-BE49-F238E27FC236}">
                <a16:creationId xmlns:a16="http://schemas.microsoft.com/office/drawing/2014/main" id="{3E9E98B1-6AE1-4042-B35A-2CE74FCF8201}"/>
              </a:ext>
            </a:extLst>
          </p:cNvPr>
          <p:cNvSpPr/>
          <p:nvPr/>
        </p:nvSpPr>
        <p:spPr>
          <a:xfrm>
            <a:off x="6331131" y="3439886"/>
            <a:ext cx="1271452" cy="461554"/>
          </a:xfrm>
          <a:prstGeom prst="leftArrow">
            <a:avLst/>
          </a:prstGeom>
          <a:solidFill>
            <a:srgbClr val="00B05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2" name="Oval 11">
            <a:extLst>
              <a:ext uri="{FF2B5EF4-FFF2-40B4-BE49-F238E27FC236}">
                <a16:creationId xmlns:a16="http://schemas.microsoft.com/office/drawing/2014/main" id="{00D8E2E4-78B1-4DA6-8A5A-A9DA43444BDA}"/>
              </a:ext>
            </a:extLst>
          </p:cNvPr>
          <p:cNvSpPr/>
          <p:nvPr/>
        </p:nvSpPr>
        <p:spPr>
          <a:xfrm>
            <a:off x="8098972" y="1793966"/>
            <a:ext cx="3222171" cy="3587931"/>
          </a:xfrm>
          <a:prstGeom prst="ellipse">
            <a:avLst/>
          </a:prstGeom>
          <a:solidFill>
            <a:schemeClr val="accent5">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r>
              <a:rPr lang="en-US" dirty="0"/>
              <a:t>In checking character values, we found only two variables (</a:t>
            </a:r>
            <a:r>
              <a:rPr lang="en-US" dirty="0" err="1"/>
              <a:t>birth_state</a:t>
            </a:r>
            <a:r>
              <a:rPr lang="en-US" dirty="0"/>
              <a:t> and </a:t>
            </a:r>
            <a:r>
              <a:rPr lang="en-US" dirty="0" err="1"/>
              <a:t>MaritalStatus</a:t>
            </a:r>
            <a:r>
              <a:rPr lang="en-US" dirty="0"/>
              <a:t>) having the missing values. </a:t>
            </a:r>
          </a:p>
        </p:txBody>
      </p:sp>
    </p:spTree>
    <p:extLst>
      <p:ext uri="{BB962C8B-B14F-4D97-AF65-F5344CB8AC3E}">
        <p14:creationId xmlns:p14="http://schemas.microsoft.com/office/powerpoint/2010/main" val="1459601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8AA1B-D9B5-4B35-A2A8-6DFF77E798F2}"/>
              </a:ext>
            </a:extLst>
          </p:cNvPr>
          <p:cNvSpPr>
            <a:spLocks noGrp="1"/>
          </p:cNvSpPr>
          <p:nvPr>
            <p:ph type="title"/>
          </p:nvPr>
        </p:nvSpPr>
        <p:spPr>
          <a:xfrm>
            <a:off x="391886" y="212436"/>
            <a:ext cx="10961914" cy="831274"/>
          </a:xfrm>
        </p:spPr>
        <p:txBody>
          <a:bodyPr>
            <a:normAutofit/>
          </a:bodyPr>
          <a:lstStyle/>
          <a:p>
            <a:pPr algn="ctr"/>
            <a:r>
              <a:rPr lang="en-US" sz="4000" dirty="0"/>
              <a:t>Data Integrity</a:t>
            </a:r>
          </a:p>
        </p:txBody>
      </p:sp>
      <p:sp>
        <p:nvSpPr>
          <p:cNvPr id="3" name="Content Placeholder 2">
            <a:extLst>
              <a:ext uri="{FF2B5EF4-FFF2-40B4-BE49-F238E27FC236}">
                <a16:creationId xmlns:a16="http://schemas.microsoft.com/office/drawing/2014/main" id="{AD753496-7F6A-4CE6-8092-67E68A6658BD}"/>
              </a:ext>
            </a:extLst>
          </p:cNvPr>
          <p:cNvSpPr>
            <a:spLocks noGrp="1"/>
          </p:cNvSpPr>
          <p:nvPr>
            <p:ph idx="1"/>
          </p:nvPr>
        </p:nvSpPr>
        <p:spPr>
          <a:xfrm>
            <a:off x="120073" y="1189908"/>
            <a:ext cx="11914909" cy="5615709"/>
          </a:xfrm>
        </p:spPr>
        <p:txBody>
          <a:bodyPr/>
          <a:lstStyle/>
          <a:p>
            <a:r>
              <a:rPr lang="en-US" dirty="0"/>
              <a:t>Checking Date Values –</a:t>
            </a:r>
          </a:p>
          <a:p>
            <a:pPr marL="0" indent="0">
              <a:buNone/>
            </a:pPr>
            <a:endParaRPr lang="en-US" dirty="0"/>
          </a:p>
          <a:p>
            <a:pPr marL="0" indent="0">
              <a:buNone/>
            </a:pPr>
            <a:endParaRPr lang="en-US" dirty="0"/>
          </a:p>
          <a:p>
            <a:pPr marL="0" indent="0">
              <a:buNone/>
            </a:pPr>
            <a:endParaRPr lang="en-US" dirty="0"/>
          </a:p>
        </p:txBody>
      </p:sp>
      <p:graphicFrame>
        <p:nvGraphicFramePr>
          <p:cNvPr id="5" name="Table 4">
            <a:extLst>
              <a:ext uri="{FF2B5EF4-FFF2-40B4-BE49-F238E27FC236}">
                <a16:creationId xmlns:a16="http://schemas.microsoft.com/office/drawing/2014/main" id="{E4C39143-0F13-4408-ACA1-DA704BBBBDA7}"/>
              </a:ext>
            </a:extLst>
          </p:cNvPr>
          <p:cNvGraphicFramePr>
            <a:graphicFrameLocks noGrp="1"/>
          </p:cNvGraphicFramePr>
          <p:nvPr>
            <p:extLst>
              <p:ext uri="{D42A27DB-BD31-4B8C-83A1-F6EECF244321}">
                <p14:modId xmlns:p14="http://schemas.microsoft.com/office/powerpoint/2010/main" val="3299013148"/>
              </p:ext>
            </p:extLst>
          </p:nvPr>
        </p:nvGraphicFramePr>
        <p:xfrm>
          <a:off x="997527" y="2081348"/>
          <a:ext cx="9882911" cy="2586445"/>
        </p:xfrm>
        <a:graphic>
          <a:graphicData uri="http://schemas.openxmlformats.org/drawingml/2006/table">
            <a:tbl>
              <a:tblPr>
                <a:tableStyleId>{5C22544A-7EE6-4342-B048-85BDC9FD1C3A}</a:tableStyleId>
              </a:tblPr>
              <a:tblGrid>
                <a:gridCol w="3160388">
                  <a:extLst>
                    <a:ext uri="{9D8B030D-6E8A-4147-A177-3AD203B41FA5}">
                      <a16:colId xmlns:a16="http://schemas.microsoft.com/office/drawing/2014/main" val="2409331044"/>
                    </a:ext>
                  </a:extLst>
                </a:gridCol>
                <a:gridCol w="1392714">
                  <a:extLst>
                    <a:ext uri="{9D8B030D-6E8A-4147-A177-3AD203B41FA5}">
                      <a16:colId xmlns:a16="http://schemas.microsoft.com/office/drawing/2014/main" val="3011950316"/>
                    </a:ext>
                  </a:extLst>
                </a:gridCol>
                <a:gridCol w="1044534">
                  <a:extLst>
                    <a:ext uri="{9D8B030D-6E8A-4147-A177-3AD203B41FA5}">
                      <a16:colId xmlns:a16="http://schemas.microsoft.com/office/drawing/2014/main" val="3704696162"/>
                    </a:ext>
                  </a:extLst>
                </a:gridCol>
                <a:gridCol w="1499846">
                  <a:extLst>
                    <a:ext uri="{9D8B030D-6E8A-4147-A177-3AD203B41FA5}">
                      <a16:colId xmlns:a16="http://schemas.microsoft.com/office/drawing/2014/main" val="247617353"/>
                    </a:ext>
                  </a:extLst>
                </a:gridCol>
                <a:gridCol w="1499846">
                  <a:extLst>
                    <a:ext uri="{9D8B030D-6E8A-4147-A177-3AD203B41FA5}">
                      <a16:colId xmlns:a16="http://schemas.microsoft.com/office/drawing/2014/main" val="3440602649"/>
                    </a:ext>
                  </a:extLst>
                </a:gridCol>
                <a:gridCol w="1285583">
                  <a:extLst>
                    <a:ext uri="{9D8B030D-6E8A-4147-A177-3AD203B41FA5}">
                      <a16:colId xmlns:a16="http://schemas.microsoft.com/office/drawing/2014/main" val="1171492736"/>
                    </a:ext>
                  </a:extLst>
                </a:gridCol>
              </a:tblGrid>
              <a:tr h="630088">
                <a:tc>
                  <a:txBody>
                    <a:bodyPr/>
                    <a:lstStyle/>
                    <a:p>
                      <a:pPr algn="ctr" fontAlgn="t"/>
                      <a:r>
                        <a:rPr lang="en-US" sz="2000" b="1" u="none" strike="noStrike" dirty="0">
                          <a:effectLst/>
                        </a:rPr>
                        <a:t>Variable</a:t>
                      </a:r>
                      <a:endParaRPr lang="en-US" sz="2000" b="1" i="0" u="none" strike="noStrike" dirty="0">
                        <a:solidFill>
                          <a:srgbClr val="000000"/>
                        </a:solidFill>
                        <a:effectLst/>
                        <a:latin typeface="Arial" panose="020B0604020202020204" pitchFamily="34" charset="0"/>
                      </a:endParaRPr>
                    </a:p>
                  </a:txBody>
                  <a:tcPr marL="6350" marR="6350" marT="6350" marB="0">
                    <a:solidFill>
                      <a:schemeClr val="accent4">
                        <a:lumMod val="60000"/>
                        <a:lumOff val="40000"/>
                      </a:schemeClr>
                    </a:solidFill>
                  </a:tcPr>
                </a:tc>
                <a:tc>
                  <a:txBody>
                    <a:bodyPr/>
                    <a:lstStyle/>
                    <a:p>
                      <a:pPr algn="ctr" fontAlgn="t"/>
                      <a:r>
                        <a:rPr lang="en-US" sz="2000" b="1" u="none" strike="noStrike" dirty="0">
                          <a:effectLst/>
                        </a:rPr>
                        <a:t>N</a:t>
                      </a:r>
                      <a:endParaRPr lang="en-US" sz="2000" b="1" i="0" u="none" strike="noStrike" dirty="0">
                        <a:solidFill>
                          <a:srgbClr val="000000"/>
                        </a:solidFill>
                        <a:effectLst/>
                        <a:latin typeface="Arial" panose="020B0604020202020204" pitchFamily="34" charset="0"/>
                      </a:endParaRPr>
                    </a:p>
                  </a:txBody>
                  <a:tcPr marL="6350" marR="6350" marT="6350" marB="0">
                    <a:solidFill>
                      <a:schemeClr val="accent4">
                        <a:lumMod val="60000"/>
                        <a:lumOff val="40000"/>
                      </a:schemeClr>
                    </a:solidFill>
                  </a:tcPr>
                </a:tc>
                <a:tc>
                  <a:txBody>
                    <a:bodyPr/>
                    <a:lstStyle/>
                    <a:p>
                      <a:pPr algn="ctr" fontAlgn="t"/>
                      <a:r>
                        <a:rPr lang="en-US" sz="2000" b="1" u="none" strike="noStrike" dirty="0">
                          <a:effectLst/>
                        </a:rPr>
                        <a:t>Mean</a:t>
                      </a:r>
                      <a:endParaRPr lang="en-US" sz="2000" b="1" i="0" u="none" strike="noStrike" dirty="0">
                        <a:solidFill>
                          <a:srgbClr val="000000"/>
                        </a:solidFill>
                        <a:effectLst/>
                        <a:latin typeface="Arial" panose="020B0604020202020204" pitchFamily="34" charset="0"/>
                      </a:endParaRPr>
                    </a:p>
                  </a:txBody>
                  <a:tcPr marL="6350" marR="6350" marT="6350" marB="0">
                    <a:solidFill>
                      <a:schemeClr val="accent4">
                        <a:lumMod val="60000"/>
                        <a:lumOff val="40000"/>
                      </a:schemeClr>
                    </a:solidFill>
                  </a:tcPr>
                </a:tc>
                <a:tc>
                  <a:txBody>
                    <a:bodyPr/>
                    <a:lstStyle/>
                    <a:p>
                      <a:pPr algn="ctr" fontAlgn="t"/>
                      <a:r>
                        <a:rPr lang="en-US" sz="2000" b="1" u="none" strike="noStrike" dirty="0" err="1">
                          <a:effectLst/>
                        </a:rPr>
                        <a:t>Std</a:t>
                      </a:r>
                      <a:r>
                        <a:rPr lang="en-US" sz="2000" b="1" u="none" strike="noStrike" dirty="0">
                          <a:effectLst/>
                        </a:rPr>
                        <a:t> Dev</a:t>
                      </a:r>
                      <a:endParaRPr lang="en-US" sz="2000" b="1" i="0" u="none" strike="noStrike" dirty="0">
                        <a:solidFill>
                          <a:srgbClr val="000000"/>
                        </a:solidFill>
                        <a:effectLst/>
                        <a:latin typeface="Arial" panose="020B0604020202020204" pitchFamily="34" charset="0"/>
                      </a:endParaRPr>
                    </a:p>
                  </a:txBody>
                  <a:tcPr marL="6350" marR="6350" marT="6350" marB="0">
                    <a:solidFill>
                      <a:schemeClr val="accent4">
                        <a:lumMod val="60000"/>
                        <a:lumOff val="40000"/>
                      </a:schemeClr>
                    </a:solidFill>
                  </a:tcPr>
                </a:tc>
                <a:tc>
                  <a:txBody>
                    <a:bodyPr/>
                    <a:lstStyle/>
                    <a:p>
                      <a:pPr algn="ctr" fontAlgn="t"/>
                      <a:r>
                        <a:rPr lang="en-US" sz="2000" b="1" u="none" strike="noStrike" dirty="0">
                          <a:effectLst/>
                        </a:rPr>
                        <a:t>Minimum</a:t>
                      </a:r>
                      <a:endParaRPr lang="en-US" sz="2000" b="1" i="0" u="none" strike="noStrike" dirty="0">
                        <a:solidFill>
                          <a:srgbClr val="000000"/>
                        </a:solidFill>
                        <a:effectLst/>
                        <a:latin typeface="Arial" panose="020B0604020202020204" pitchFamily="34" charset="0"/>
                      </a:endParaRPr>
                    </a:p>
                  </a:txBody>
                  <a:tcPr marL="6350" marR="6350" marT="6350" marB="0">
                    <a:solidFill>
                      <a:schemeClr val="accent4">
                        <a:lumMod val="60000"/>
                        <a:lumOff val="40000"/>
                      </a:schemeClr>
                    </a:solidFill>
                  </a:tcPr>
                </a:tc>
                <a:tc>
                  <a:txBody>
                    <a:bodyPr/>
                    <a:lstStyle/>
                    <a:p>
                      <a:pPr algn="ctr" fontAlgn="t"/>
                      <a:r>
                        <a:rPr lang="en-US" sz="2000" b="1" u="none" strike="noStrike" dirty="0">
                          <a:effectLst/>
                        </a:rPr>
                        <a:t>Maximum</a:t>
                      </a:r>
                      <a:endParaRPr lang="en-US" sz="2000" b="1" i="0" u="none" strike="noStrike" dirty="0">
                        <a:solidFill>
                          <a:srgbClr val="000000"/>
                        </a:solidFill>
                        <a:effectLst/>
                        <a:latin typeface="Arial" panose="020B0604020202020204" pitchFamily="34" charset="0"/>
                      </a:endParaRPr>
                    </a:p>
                  </a:txBody>
                  <a:tcPr marL="6350" marR="6350" marT="6350" marB="0">
                    <a:solidFill>
                      <a:schemeClr val="accent4">
                        <a:lumMod val="60000"/>
                        <a:lumOff val="40000"/>
                      </a:schemeClr>
                    </a:solidFill>
                  </a:tcPr>
                </a:tc>
                <a:extLst>
                  <a:ext uri="{0D108BD9-81ED-4DB2-BD59-A6C34878D82A}">
                    <a16:rowId xmlns:a16="http://schemas.microsoft.com/office/drawing/2014/main" val="327943355"/>
                  </a:ext>
                </a:extLst>
              </a:tr>
              <a:tr h="652119">
                <a:tc>
                  <a:txBody>
                    <a:bodyPr/>
                    <a:lstStyle/>
                    <a:p>
                      <a:pPr algn="ctr" fontAlgn="t"/>
                      <a:r>
                        <a:rPr lang="en-US" sz="2000" u="none" strike="noStrike" dirty="0" err="1">
                          <a:effectLst/>
                        </a:rPr>
                        <a:t>birth_dt</a:t>
                      </a:r>
                      <a:endParaRPr lang="en-US" sz="2000" b="1" i="0" u="none" strike="noStrike" dirty="0">
                        <a:solidFill>
                          <a:srgbClr val="000000"/>
                        </a:solidFill>
                        <a:effectLst/>
                        <a:latin typeface="Calibri" panose="020F0502020204030204" pitchFamily="34" charset="0"/>
                      </a:endParaRPr>
                    </a:p>
                  </a:txBody>
                  <a:tcPr marL="6350" marR="6350" marT="6350" marB="0"/>
                </a:tc>
                <a:tc>
                  <a:txBody>
                    <a:bodyPr/>
                    <a:lstStyle/>
                    <a:p>
                      <a:pPr algn="ctr" fontAlgn="t"/>
                      <a:r>
                        <a:rPr lang="en-US" sz="2000" u="none" strike="noStrike" dirty="0">
                          <a:effectLst/>
                        </a:rPr>
                        <a:t>1395</a:t>
                      </a:r>
                      <a:endParaRPr lang="en-US" sz="20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t"/>
                      <a:r>
                        <a:rPr lang="en-US" sz="2000" u="none" strike="noStrike" dirty="0">
                          <a:effectLst/>
                        </a:rPr>
                        <a:t>7292.2</a:t>
                      </a:r>
                      <a:endParaRPr lang="en-US" sz="20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t"/>
                      <a:r>
                        <a:rPr lang="en-US" sz="2000" u="none" strike="noStrike">
                          <a:effectLst/>
                        </a:rPr>
                        <a:t>3312.13</a:t>
                      </a:r>
                      <a:endParaRPr lang="en-US" sz="2000" b="0" i="0" u="none" strike="noStrike">
                        <a:solidFill>
                          <a:srgbClr val="000000"/>
                        </a:solidFill>
                        <a:effectLst/>
                        <a:latin typeface="Calibri" panose="020F0502020204030204" pitchFamily="34" charset="0"/>
                      </a:endParaRPr>
                    </a:p>
                  </a:txBody>
                  <a:tcPr marL="6350" marR="6350" marT="6350" marB="0"/>
                </a:tc>
                <a:tc>
                  <a:txBody>
                    <a:bodyPr/>
                    <a:lstStyle/>
                    <a:p>
                      <a:pPr algn="ctr" fontAlgn="t"/>
                      <a:r>
                        <a:rPr lang="en-US" sz="2000" u="none" strike="noStrike">
                          <a:effectLst/>
                        </a:rPr>
                        <a:t>-1214</a:t>
                      </a:r>
                      <a:endParaRPr lang="en-US" sz="2000" b="0" i="0" u="none" strike="noStrike">
                        <a:solidFill>
                          <a:srgbClr val="000000"/>
                        </a:solidFill>
                        <a:effectLst/>
                        <a:latin typeface="Calibri" panose="020F0502020204030204" pitchFamily="34" charset="0"/>
                      </a:endParaRPr>
                    </a:p>
                  </a:txBody>
                  <a:tcPr marL="6350" marR="6350" marT="6350" marB="0"/>
                </a:tc>
                <a:tc>
                  <a:txBody>
                    <a:bodyPr/>
                    <a:lstStyle/>
                    <a:p>
                      <a:pPr algn="ctr" fontAlgn="t"/>
                      <a:r>
                        <a:rPr lang="en-US" sz="2000" u="none" strike="noStrike" dirty="0">
                          <a:effectLst/>
                        </a:rPr>
                        <a:t>14370.5</a:t>
                      </a:r>
                      <a:endParaRPr lang="en-US" sz="2000" b="0" i="0" u="none" strike="noStrike" dirty="0">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2650338706"/>
                  </a:ext>
                </a:extLst>
              </a:tr>
              <a:tr h="652119">
                <a:tc>
                  <a:txBody>
                    <a:bodyPr/>
                    <a:lstStyle/>
                    <a:p>
                      <a:pPr algn="ctr" fontAlgn="t"/>
                      <a:r>
                        <a:rPr lang="en-US" sz="2000" u="none" strike="noStrike">
                          <a:effectLst/>
                        </a:rPr>
                        <a:t>hire_dt</a:t>
                      </a:r>
                      <a:endParaRPr lang="en-US" sz="2000" b="1" i="0" u="none" strike="noStrike">
                        <a:solidFill>
                          <a:srgbClr val="000000"/>
                        </a:solidFill>
                        <a:effectLst/>
                        <a:latin typeface="Calibri" panose="020F0502020204030204" pitchFamily="34" charset="0"/>
                      </a:endParaRPr>
                    </a:p>
                  </a:txBody>
                  <a:tcPr marL="6350" marR="6350" marT="6350" marB="0"/>
                </a:tc>
                <a:tc>
                  <a:txBody>
                    <a:bodyPr/>
                    <a:lstStyle/>
                    <a:p>
                      <a:pPr algn="ctr" fontAlgn="t"/>
                      <a:r>
                        <a:rPr lang="en-US" sz="2000" u="none" strike="noStrike">
                          <a:effectLst/>
                        </a:rPr>
                        <a:t>1470</a:t>
                      </a:r>
                      <a:endParaRPr lang="en-US" sz="2000" b="0" i="0" u="none" strike="noStrike">
                        <a:solidFill>
                          <a:srgbClr val="000000"/>
                        </a:solidFill>
                        <a:effectLst/>
                        <a:latin typeface="Calibri" panose="020F0502020204030204" pitchFamily="34" charset="0"/>
                      </a:endParaRPr>
                    </a:p>
                  </a:txBody>
                  <a:tcPr marL="6350" marR="6350" marT="6350" marB="0"/>
                </a:tc>
                <a:tc>
                  <a:txBody>
                    <a:bodyPr/>
                    <a:lstStyle/>
                    <a:p>
                      <a:pPr algn="ctr" fontAlgn="t"/>
                      <a:r>
                        <a:rPr lang="en-US" sz="2000" u="none" strike="noStrike">
                          <a:effectLst/>
                        </a:rPr>
                        <a:t>18208</a:t>
                      </a:r>
                      <a:endParaRPr lang="en-US" sz="2000" b="0" i="0" u="none" strike="noStrike">
                        <a:solidFill>
                          <a:srgbClr val="000000"/>
                        </a:solidFill>
                        <a:effectLst/>
                        <a:latin typeface="Calibri" panose="020F0502020204030204" pitchFamily="34" charset="0"/>
                      </a:endParaRPr>
                    </a:p>
                  </a:txBody>
                  <a:tcPr marL="6350" marR="6350" marT="6350" marB="0"/>
                </a:tc>
                <a:tc>
                  <a:txBody>
                    <a:bodyPr/>
                    <a:lstStyle/>
                    <a:p>
                      <a:pPr algn="ctr" fontAlgn="t"/>
                      <a:r>
                        <a:rPr lang="en-US" sz="2000" u="none" strike="noStrike">
                          <a:effectLst/>
                        </a:rPr>
                        <a:t>2241.12</a:t>
                      </a:r>
                      <a:endParaRPr lang="en-US" sz="2000" b="0" i="0" u="none" strike="noStrike">
                        <a:solidFill>
                          <a:srgbClr val="000000"/>
                        </a:solidFill>
                        <a:effectLst/>
                        <a:latin typeface="Calibri" panose="020F0502020204030204" pitchFamily="34" charset="0"/>
                      </a:endParaRPr>
                    </a:p>
                  </a:txBody>
                  <a:tcPr marL="6350" marR="6350" marT="6350" marB="0"/>
                </a:tc>
                <a:tc>
                  <a:txBody>
                    <a:bodyPr/>
                    <a:lstStyle/>
                    <a:p>
                      <a:pPr algn="ctr" fontAlgn="t"/>
                      <a:r>
                        <a:rPr lang="en-US" sz="2000" u="none" strike="noStrike">
                          <a:effectLst/>
                        </a:rPr>
                        <a:t>5761</a:t>
                      </a:r>
                      <a:endParaRPr lang="en-US" sz="2000" b="0" i="0" u="none" strike="noStrike">
                        <a:solidFill>
                          <a:srgbClr val="000000"/>
                        </a:solidFill>
                        <a:effectLst/>
                        <a:latin typeface="Calibri" panose="020F0502020204030204" pitchFamily="34" charset="0"/>
                      </a:endParaRPr>
                    </a:p>
                  </a:txBody>
                  <a:tcPr marL="6350" marR="6350" marT="6350" marB="0"/>
                </a:tc>
                <a:tc>
                  <a:txBody>
                    <a:bodyPr/>
                    <a:lstStyle/>
                    <a:p>
                      <a:pPr algn="ctr" fontAlgn="t"/>
                      <a:r>
                        <a:rPr lang="en-US" sz="2000" u="none" strike="noStrike" dirty="0">
                          <a:effectLst/>
                        </a:rPr>
                        <a:t>21164</a:t>
                      </a:r>
                      <a:endParaRPr lang="en-US" sz="2000" b="0" i="0" u="none" strike="noStrike" dirty="0">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2941674180"/>
                  </a:ext>
                </a:extLst>
              </a:tr>
              <a:tr h="652119">
                <a:tc>
                  <a:txBody>
                    <a:bodyPr/>
                    <a:lstStyle/>
                    <a:p>
                      <a:pPr algn="ctr" fontAlgn="t"/>
                      <a:r>
                        <a:rPr lang="en-US" sz="2000" u="none" strike="noStrike">
                          <a:effectLst/>
                        </a:rPr>
                        <a:t>depart_dt</a:t>
                      </a:r>
                      <a:endParaRPr lang="en-US" sz="2000" b="1" i="0" u="none" strike="noStrike">
                        <a:solidFill>
                          <a:srgbClr val="000000"/>
                        </a:solidFill>
                        <a:effectLst/>
                        <a:latin typeface="Calibri" panose="020F0502020204030204" pitchFamily="34" charset="0"/>
                      </a:endParaRPr>
                    </a:p>
                  </a:txBody>
                  <a:tcPr marL="6350" marR="6350" marT="6350" marB="0"/>
                </a:tc>
                <a:tc>
                  <a:txBody>
                    <a:bodyPr/>
                    <a:lstStyle/>
                    <a:p>
                      <a:pPr algn="ctr" fontAlgn="t"/>
                      <a:r>
                        <a:rPr lang="en-US" sz="2000" u="none" strike="noStrike">
                          <a:effectLst/>
                        </a:rPr>
                        <a:t>237</a:t>
                      </a:r>
                      <a:endParaRPr lang="en-US" sz="2000" b="0" i="0" u="none" strike="noStrike">
                        <a:solidFill>
                          <a:srgbClr val="000000"/>
                        </a:solidFill>
                        <a:effectLst/>
                        <a:latin typeface="Calibri" panose="020F0502020204030204" pitchFamily="34" charset="0"/>
                      </a:endParaRPr>
                    </a:p>
                  </a:txBody>
                  <a:tcPr marL="6350" marR="6350" marT="6350" marB="0"/>
                </a:tc>
                <a:tc>
                  <a:txBody>
                    <a:bodyPr/>
                    <a:lstStyle/>
                    <a:p>
                      <a:pPr algn="ctr" fontAlgn="t"/>
                      <a:r>
                        <a:rPr lang="en-US" sz="2000" u="none" strike="noStrike">
                          <a:effectLst/>
                        </a:rPr>
                        <a:t>20637</a:t>
                      </a:r>
                      <a:endParaRPr lang="en-US" sz="2000" b="0" i="0" u="none" strike="noStrike">
                        <a:solidFill>
                          <a:srgbClr val="000000"/>
                        </a:solidFill>
                        <a:effectLst/>
                        <a:latin typeface="Calibri" panose="020F0502020204030204" pitchFamily="34" charset="0"/>
                      </a:endParaRPr>
                    </a:p>
                  </a:txBody>
                  <a:tcPr marL="6350" marR="6350" marT="6350" marB="0"/>
                </a:tc>
                <a:tc>
                  <a:txBody>
                    <a:bodyPr/>
                    <a:lstStyle/>
                    <a:p>
                      <a:pPr algn="ctr" fontAlgn="t"/>
                      <a:r>
                        <a:rPr lang="en-US" sz="2000" u="none" strike="noStrike">
                          <a:effectLst/>
                        </a:rPr>
                        <a:t>329.36189</a:t>
                      </a:r>
                      <a:endParaRPr lang="en-US" sz="2000" b="0" i="0" u="none" strike="noStrike">
                        <a:solidFill>
                          <a:srgbClr val="000000"/>
                        </a:solidFill>
                        <a:effectLst/>
                        <a:latin typeface="Calibri" panose="020F0502020204030204" pitchFamily="34" charset="0"/>
                      </a:endParaRPr>
                    </a:p>
                  </a:txBody>
                  <a:tcPr marL="6350" marR="6350" marT="6350" marB="0"/>
                </a:tc>
                <a:tc>
                  <a:txBody>
                    <a:bodyPr/>
                    <a:lstStyle/>
                    <a:p>
                      <a:pPr algn="ctr" fontAlgn="t"/>
                      <a:r>
                        <a:rPr lang="en-US" sz="2000" u="none" strike="noStrike">
                          <a:effectLst/>
                        </a:rPr>
                        <a:t>20091</a:t>
                      </a:r>
                      <a:endParaRPr lang="en-US" sz="2000" b="0" i="0" u="none" strike="noStrike">
                        <a:solidFill>
                          <a:srgbClr val="000000"/>
                        </a:solidFill>
                        <a:effectLst/>
                        <a:latin typeface="Calibri" panose="020F0502020204030204" pitchFamily="34" charset="0"/>
                      </a:endParaRPr>
                    </a:p>
                  </a:txBody>
                  <a:tcPr marL="6350" marR="6350" marT="6350" marB="0"/>
                </a:tc>
                <a:tc>
                  <a:txBody>
                    <a:bodyPr/>
                    <a:lstStyle/>
                    <a:p>
                      <a:pPr algn="ctr" fontAlgn="t"/>
                      <a:r>
                        <a:rPr lang="en-US" sz="2000" u="none" strike="noStrike" dirty="0">
                          <a:effectLst/>
                        </a:rPr>
                        <a:t>21184</a:t>
                      </a:r>
                      <a:endParaRPr lang="en-US" sz="2000" b="0" i="0" u="none" strike="noStrike" dirty="0">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1634974527"/>
                  </a:ext>
                </a:extLst>
              </a:tr>
            </a:tbl>
          </a:graphicData>
        </a:graphic>
      </p:graphicFrame>
    </p:spTree>
    <p:extLst>
      <p:ext uri="{BB962C8B-B14F-4D97-AF65-F5344CB8AC3E}">
        <p14:creationId xmlns:p14="http://schemas.microsoft.com/office/powerpoint/2010/main" val="315942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D31A5-7B6D-4454-A55D-DEBC619FC27E}"/>
              </a:ext>
            </a:extLst>
          </p:cNvPr>
          <p:cNvSpPr>
            <a:spLocks noGrp="1"/>
          </p:cNvSpPr>
          <p:nvPr>
            <p:ph type="title"/>
          </p:nvPr>
        </p:nvSpPr>
        <p:spPr>
          <a:xfrm>
            <a:off x="581891" y="193964"/>
            <a:ext cx="10771909" cy="711200"/>
          </a:xfrm>
        </p:spPr>
        <p:txBody>
          <a:bodyPr>
            <a:normAutofit fontScale="90000"/>
          </a:bodyPr>
          <a:lstStyle/>
          <a:p>
            <a:pPr algn="ctr"/>
            <a:r>
              <a:rPr lang="en-US" dirty="0"/>
              <a:t>Missing Values</a:t>
            </a:r>
          </a:p>
        </p:txBody>
      </p:sp>
      <p:sp>
        <p:nvSpPr>
          <p:cNvPr id="3" name="Content Placeholder 2">
            <a:extLst>
              <a:ext uri="{FF2B5EF4-FFF2-40B4-BE49-F238E27FC236}">
                <a16:creationId xmlns:a16="http://schemas.microsoft.com/office/drawing/2014/main" id="{B55CDAB1-26E7-43C3-B833-DD78A64DC632}"/>
              </a:ext>
            </a:extLst>
          </p:cNvPr>
          <p:cNvSpPr>
            <a:spLocks noGrp="1"/>
          </p:cNvSpPr>
          <p:nvPr>
            <p:ph idx="1"/>
          </p:nvPr>
        </p:nvSpPr>
        <p:spPr>
          <a:xfrm>
            <a:off x="378691" y="905164"/>
            <a:ext cx="11453091" cy="5726545"/>
          </a:xfrm>
        </p:spPr>
        <p:txBody>
          <a:bodyPr/>
          <a:lstStyle/>
          <a:p>
            <a:pPr algn="just"/>
            <a:r>
              <a:rPr lang="en-US" sz="1800" dirty="0">
                <a:latin typeface="Times New Roman" panose="02020603050405020304" pitchFamily="18" charset="0"/>
                <a:cs typeface="Times New Roman" panose="02020603050405020304" pitchFamily="18" charset="0"/>
              </a:rPr>
              <a:t>Missing Values –Missing data, or missing values, occur when no data value is stored for the variable in an observation. Missing data are a common occurrence and can have a significant effect on the conclusions that can be drawn from the data. </a:t>
            </a:r>
          </a:p>
          <a:p>
            <a:pPr algn="just"/>
            <a:endParaRPr lang="en-US" sz="1800" dirty="0">
              <a:latin typeface="Times New Roman" panose="02020603050405020304" pitchFamily="18" charset="0"/>
              <a:cs typeface="Times New Roman" panose="02020603050405020304" pitchFamily="18" charset="0"/>
            </a:endParaRPr>
          </a:p>
          <a:p>
            <a:pPr marL="0" indent="0">
              <a:buNone/>
            </a:pPr>
            <a:br>
              <a:rPr lang="en-US" dirty="0"/>
            </a:br>
            <a:endParaRPr lang="en-US" dirty="0"/>
          </a:p>
          <a:p>
            <a:endParaRPr lang="en-US" dirty="0"/>
          </a:p>
        </p:txBody>
      </p:sp>
      <p:sp>
        <p:nvSpPr>
          <p:cNvPr id="5" name="Rectangle 4">
            <a:extLst>
              <a:ext uri="{FF2B5EF4-FFF2-40B4-BE49-F238E27FC236}">
                <a16:creationId xmlns:a16="http://schemas.microsoft.com/office/drawing/2014/main" id="{8AB38623-0D09-426F-9E31-29BC7AEDD7CE}"/>
              </a:ext>
            </a:extLst>
          </p:cNvPr>
          <p:cNvSpPr/>
          <p:nvPr/>
        </p:nvSpPr>
        <p:spPr>
          <a:xfrm>
            <a:off x="4775200" y="1570182"/>
            <a:ext cx="2530764" cy="544945"/>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Missing Values</a:t>
            </a:r>
          </a:p>
        </p:txBody>
      </p:sp>
      <p:cxnSp>
        <p:nvCxnSpPr>
          <p:cNvPr id="9" name="Straight Arrow Connector 8">
            <a:extLst>
              <a:ext uri="{FF2B5EF4-FFF2-40B4-BE49-F238E27FC236}">
                <a16:creationId xmlns:a16="http://schemas.microsoft.com/office/drawing/2014/main" id="{77539246-B2A7-40A6-B8A2-89F4E08314EF}"/>
              </a:ext>
            </a:extLst>
          </p:cNvPr>
          <p:cNvCxnSpPr>
            <a:cxnSpLocks/>
          </p:cNvCxnSpPr>
          <p:nvPr/>
        </p:nvCxnSpPr>
        <p:spPr>
          <a:xfrm>
            <a:off x="6040582" y="2115127"/>
            <a:ext cx="0" cy="39716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a:extLst>
              <a:ext uri="{FF2B5EF4-FFF2-40B4-BE49-F238E27FC236}">
                <a16:creationId xmlns:a16="http://schemas.microsoft.com/office/drawing/2014/main" id="{E2921A81-9D75-4EA0-A5F8-F27A2AD5CC7B}"/>
              </a:ext>
            </a:extLst>
          </p:cNvPr>
          <p:cNvCxnSpPr>
            <a:cxnSpLocks/>
          </p:cNvCxnSpPr>
          <p:nvPr/>
        </p:nvCxnSpPr>
        <p:spPr>
          <a:xfrm>
            <a:off x="6899564" y="2115127"/>
            <a:ext cx="2521527" cy="35559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1DBECEBF-E2B4-474D-846C-D1308352D5FA}"/>
              </a:ext>
            </a:extLst>
          </p:cNvPr>
          <p:cNvCxnSpPr>
            <a:cxnSpLocks/>
          </p:cNvCxnSpPr>
          <p:nvPr/>
        </p:nvCxnSpPr>
        <p:spPr>
          <a:xfrm flipH="1">
            <a:off x="2863273" y="2115127"/>
            <a:ext cx="2068946" cy="37869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8" name="Rectangle 17">
            <a:extLst>
              <a:ext uri="{FF2B5EF4-FFF2-40B4-BE49-F238E27FC236}">
                <a16:creationId xmlns:a16="http://schemas.microsoft.com/office/drawing/2014/main" id="{59C269F7-4805-4CFC-AE31-B0CF1E8C2C7C}"/>
              </a:ext>
            </a:extLst>
          </p:cNvPr>
          <p:cNvSpPr/>
          <p:nvPr/>
        </p:nvSpPr>
        <p:spPr>
          <a:xfrm>
            <a:off x="581890" y="2526145"/>
            <a:ext cx="3463636" cy="572655"/>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Checking missing values in the data</a:t>
            </a:r>
          </a:p>
        </p:txBody>
      </p:sp>
      <p:sp>
        <p:nvSpPr>
          <p:cNvPr id="19" name="Rectangle 18">
            <a:extLst>
              <a:ext uri="{FF2B5EF4-FFF2-40B4-BE49-F238E27FC236}">
                <a16:creationId xmlns:a16="http://schemas.microsoft.com/office/drawing/2014/main" id="{C6973EC0-5579-44F8-A04A-08B5C33446BC}"/>
              </a:ext>
            </a:extLst>
          </p:cNvPr>
          <p:cNvSpPr/>
          <p:nvPr/>
        </p:nvSpPr>
        <p:spPr>
          <a:xfrm>
            <a:off x="4414982" y="2526145"/>
            <a:ext cx="3472873" cy="572655"/>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Types of missing values</a:t>
            </a:r>
          </a:p>
        </p:txBody>
      </p:sp>
      <p:sp>
        <p:nvSpPr>
          <p:cNvPr id="20" name="Rectangle 19">
            <a:extLst>
              <a:ext uri="{FF2B5EF4-FFF2-40B4-BE49-F238E27FC236}">
                <a16:creationId xmlns:a16="http://schemas.microsoft.com/office/drawing/2014/main" id="{2732C111-1FE1-429E-A9D1-C2B5A31EE92D}"/>
              </a:ext>
            </a:extLst>
          </p:cNvPr>
          <p:cNvSpPr/>
          <p:nvPr/>
        </p:nvSpPr>
        <p:spPr>
          <a:xfrm>
            <a:off x="8257309" y="2512290"/>
            <a:ext cx="3278909" cy="572655"/>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Solving the issue of missing value </a:t>
            </a:r>
          </a:p>
        </p:txBody>
      </p:sp>
      <p:cxnSp>
        <p:nvCxnSpPr>
          <p:cNvPr id="26" name="Straight Arrow Connector 25">
            <a:extLst>
              <a:ext uri="{FF2B5EF4-FFF2-40B4-BE49-F238E27FC236}">
                <a16:creationId xmlns:a16="http://schemas.microsoft.com/office/drawing/2014/main" id="{1E5C1C40-E929-4CB5-98ED-38C810C6D988}"/>
              </a:ext>
            </a:extLst>
          </p:cNvPr>
          <p:cNvCxnSpPr>
            <a:cxnSpLocks/>
          </p:cNvCxnSpPr>
          <p:nvPr/>
        </p:nvCxnSpPr>
        <p:spPr>
          <a:xfrm>
            <a:off x="2179780" y="3084945"/>
            <a:ext cx="0" cy="46181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759E2762-F8F4-424A-BFA5-2FF84EF2F770}"/>
              </a:ext>
            </a:extLst>
          </p:cNvPr>
          <p:cNvCxnSpPr>
            <a:cxnSpLocks/>
          </p:cNvCxnSpPr>
          <p:nvPr/>
        </p:nvCxnSpPr>
        <p:spPr>
          <a:xfrm>
            <a:off x="8999687" y="3084945"/>
            <a:ext cx="4616" cy="58189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a:extLst>
              <a:ext uri="{FF2B5EF4-FFF2-40B4-BE49-F238E27FC236}">
                <a16:creationId xmlns:a16="http://schemas.microsoft.com/office/drawing/2014/main" id="{85B85D4D-27C8-424B-8F9B-1D0884C2941F}"/>
              </a:ext>
            </a:extLst>
          </p:cNvPr>
          <p:cNvCxnSpPr/>
          <p:nvPr/>
        </p:nvCxnSpPr>
        <p:spPr>
          <a:xfrm>
            <a:off x="4798292" y="3108036"/>
            <a:ext cx="0" cy="43872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3">
            <a:extLst>
              <a:ext uri="{FF2B5EF4-FFF2-40B4-BE49-F238E27FC236}">
                <a16:creationId xmlns:a16="http://schemas.microsoft.com/office/drawing/2014/main" id="{0E85429D-B456-487A-979D-0780457267D3}"/>
              </a:ext>
            </a:extLst>
          </p:cNvPr>
          <p:cNvCxnSpPr>
            <a:cxnSpLocks/>
          </p:cNvCxnSpPr>
          <p:nvPr/>
        </p:nvCxnSpPr>
        <p:spPr>
          <a:xfrm>
            <a:off x="6105236" y="3121890"/>
            <a:ext cx="0" cy="77585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8" name="Straight Arrow Connector 37">
            <a:extLst>
              <a:ext uri="{FF2B5EF4-FFF2-40B4-BE49-F238E27FC236}">
                <a16:creationId xmlns:a16="http://schemas.microsoft.com/office/drawing/2014/main" id="{FDB7CCA9-8803-433B-99F2-8A3BD71C5B82}"/>
              </a:ext>
            </a:extLst>
          </p:cNvPr>
          <p:cNvCxnSpPr>
            <a:cxnSpLocks/>
          </p:cNvCxnSpPr>
          <p:nvPr/>
        </p:nvCxnSpPr>
        <p:spPr>
          <a:xfrm>
            <a:off x="7260936" y="3098800"/>
            <a:ext cx="0" cy="13623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2" name="Rectangle 41">
            <a:extLst>
              <a:ext uri="{FF2B5EF4-FFF2-40B4-BE49-F238E27FC236}">
                <a16:creationId xmlns:a16="http://schemas.microsoft.com/office/drawing/2014/main" id="{2843DE73-B75A-4C4D-8472-7C32B2CF2B51}"/>
              </a:ext>
            </a:extLst>
          </p:cNvPr>
          <p:cNvSpPr/>
          <p:nvPr/>
        </p:nvSpPr>
        <p:spPr>
          <a:xfrm>
            <a:off x="581891" y="3546764"/>
            <a:ext cx="3090720" cy="163483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For continuous/numeric variables “PROC MEANS”  is used to find missing value by using N &amp; N MISS, and for categorical variables “PROC FREQ”.</a:t>
            </a:r>
          </a:p>
        </p:txBody>
      </p:sp>
      <p:sp>
        <p:nvSpPr>
          <p:cNvPr id="43" name="Rectangle 42">
            <a:extLst>
              <a:ext uri="{FF2B5EF4-FFF2-40B4-BE49-F238E27FC236}">
                <a16:creationId xmlns:a16="http://schemas.microsoft.com/office/drawing/2014/main" id="{3DB8BCF4-D157-4703-8C88-EF82A8B520C3}"/>
              </a:ext>
            </a:extLst>
          </p:cNvPr>
          <p:cNvSpPr/>
          <p:nvPr/>
        </p:nvSpPr>
        <p:spPr>
          <a:xfrm>
            <a:off x="4133274" y="3546763"/>
            <a:ext cx="1330036" cy="1385455"/>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MCAR (Missing completely at </a:t>
            </a:r>
            <a:r>
              <a:rPr lang="en-US" dirty="0" err="1"/>
              <a:t>Ramdom</a:t>
            </a:r>
            <a:r>
              <a:rPr lang="en-US" dirty="0"/>
              <a:t>)</a:t>
            </a:r>
          </a:p>
        </p:txBody>
      </p:sp>
      <p:sp>
        <p:nvSpPr>
          <p:cNvPr id="48" name="Rectangle 47">
            <a:extLst>
              <a:ext uri="{FF2B5EF4-FFF2-40B4-BE49-F238E27FC236}">
                <a16:creationId xmlns:a16="http://schemas.microsoft.com/office/drawing/2014/main" id="{1C397E4A-08D6-4C6B-828F-662E63E8F8C1}"/>
              </a:ext>
            </a:extLst>
          </p:cNvPr>
          <p:cNvSpPr/>
          <p:nvPr/>
        </p:nvSpPr>
        <p:spPr>
          <a:xfrm>
            <a:off x="5569528" y="3920836"/>
            <a:ext cx="1099128" cy="158403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MAR (Missing at Random)</a:t>
            </a:r>
          </a:p>
        </p:txBody>
      </p:sp>
      <p:sp>
        <p:nvSpPr>
          <p:cNvPr id="51" name="Rectangle 50">
            <a:extLst>
              <a:ext uri="{FF2B5EF4-FFF2-40B4-BE49-F238E27FC236}">
                <a16:creationId xmlns:a16="http://schemas.microsoft.com/office/drawing/2014/main" id="{B1E9858F-8180-4222-9ABE-9964B927DA08}"/>
              </a:ext>
            </a:extLst>
          </p:cNvPr>
          <p:cNvSpPr/>
          <p:nvPr/>
        </p:nvSpPr>
        <p:spPr>
          <a:xfrm>
            <a:off x="6774873" y="4461165"/>
            <a:ext cx="1112981" cy="163483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MNAR</a:t>
            </a:r>
          </a:p>
          <a:p>
            <a:pPr algn="ctr"/>
            <a:r>
              <a:rPr lang="en-US" dirty="0"/>
              <a:t>(Missing not at Random)</a:t>
            </a:r>
          </a:p>
        </p:txBody>
      </p:sp>
      <p:cxnSp>
        <p:nvCxnSpPr>
          <p:cNvPr id="53" name="Straight Arrow Connector 52">
            <a:extLst>
              <a:ext uri="{FF2B5EF4-FFF2-40B4-BE49-F238E27FC236}">
                <a16:creationId xmlns:a16="http://schemas.microsoft.com/office/drawing/2014/main" id="{6583E14F-16F9-4911-92D4-E643E4F89A0F}"/>
              </a:ext>
            </a:extLst>
          </p:cNvPr>
          <p:cNvCxnSpPr>
            <a:cxnSpLocks/>
          </p:cNvCxnSpPr>
          <p:nvPr/>
        </p:nvCxnSpPr>
        <p:spPr>
          <a:xfrm>
            <a:off x="10803080" y="3073398"/>
            <a:ext cx="0" cy="16556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5" name="Rectangle 54">
            <a:extLst>
              <a:ext uri="{FF2B5EF4-FFF2-40B4-BE49-F238E27FC236}">
                <a16:creationId xmlns:a16="http://schemas.microsoft.com/office/drawing/2014/main" id="{4009B898-06EC-4ED5-98E4-EFC1967A45C4}"/>
              </a:ext>
            </a:extLst>
          </p:cNvPr>
          <p:cNvSpPr/>
          <p:nvPr/>
        </p:nvSpPr>
        <p:spPr>
          <a:xfrm>
            <a:off x="7887855" y="3666836"/>
            <a:ext cx="2363356" cy="69734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Segmentation Imputation</a:t>
            </a:r>
          </a:p>
        </p:txBody>
      </p:sp>
      <p:sp>
        <p:nvSpPr>
          <p:cNvPr id="57" name="Rectangle 56">
            <a:extLst>
              <a:ext uri="{FF2B5EF4-FFF2-40B4-BE49-F238E27FC236}">
                <a16:creationId xmlns:a16="http://schemas.microsoft.com/office/drawing/2014/main" id="{D7B01F45-8895-438E-9F1F-A5E95D8A1498}"/>
              </a:ext>
            </a:extLst>
          </p:cNvPr>
          <p:cNvSpPr/>
          <p:nvPr/>
        </p:nvSpPr>
        <p:spPr>
          <a:xfrm>
            <a:off x="9772073" y="4729018"/>
            <a:ext cx="1977738" cy="1265382"/>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Mean or Median Imputation</a:t>
            </a:r>
          </a:p>
        </p:txBody>
      </p:sp>
    </p:spTree>
    <p:extLst>
      <p:ext uri="{BB962C8B-B14F-4D97-AF65-F5344CB8AC3E}">
        <p14:creationId xmlns:p14="http://schemas.microsoft.com/office/powerpoint/2010/main" val="310308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slides.potx" id="{E8493412-85DD-4641-9E8A-937B29FD6AA2}" vid="{77E91E09-5010-404D-ADF4-B79FA46D72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B024FD56-CE1B-42FC-9E83-BFBF160724C6}">
  <ds:schemaRefs>
    <ds:schemaRef ds:uri="http://schemas.microsoft.com/sharepoint/v3/contenttype/forms"/>
  </ds:schemaRefs>
</ds:datastoreItem>
</file>

<file path=customXml/itemProps2.xml><?xml version="1.0" encoding="utf-8"?>
<ds:datastoreItem xmlns:ds="http://schemas.openxmlformats.org/officeDocument/2006/customXml" ds:itemID="{6253D857-4181-4777-8893-6E45A690F9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EDD01B8-816B-49B7-8C81-03AB51D87C54}">
  <ds:schemaRefs>
    <ds:schemaRef ds:uri="http://schemas.microsoft.com/office/2006/metadata/properties"/>
    <ds:schemaRef ds:uri="http://schemas.microsoft.com/office/2006/documentManagement/types"/>
    <ds:schemaRef ds:uri="http://purl.org/dc/terms/"/>
    <ds:schemaRef ds:uri="http://purl.org/dc/elements/1.1/"/>
    <ds:schemaRef ds:uri="http://purl.org/dc/dcmitype/"/>
    <ds:schemaRef ds:uri="http://schemas.microsoft.com/office/infopath/2007/PartnerControls"/>
    <ds:schemaRef ds:uri="http://schemas.openxmlformats.org/package/2006/metadata/core-properties"/>
    <ds:schemaRef ds:uri="40262f94-9f35-4ac3-9a90-690165a166b7"/>
    <ds:schemaRef ds:uri="a4f35948-e619-41b3-aa29-22878b09cfd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Cloud skipper design slides</Template>
  <TotalTime>17</TotalTime>
  <Words>5319</Words>
  <Application>Microsoft Office PowerPoint</Application>
  <PresentationFormat>Widescreen</PresentationFormat>
  <Paragraphs>2620</Paragraphs>
  <Slides>49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Cambria</vt:lpstr>
      <vt:lpstr>Cambria Math</vt:lpstr>
      <vt:lpstr>Times New Roman</vt:lpstr>
      <vt:lpstr>Cloud skipper design template</vt:lpstr>
      <vt:lpstr>Task 3: Data Cleansing &amp; Feature Engineering</vt:lpstr>
      <vt:lpstr>Let’s Begin:</vt:lpstr>
      <vt:lpstr>Data Integrity</vt:lpstr>
      <vt:lpstr>Data Integrity</vt:lpstr>
      <vt:lpstr>Data Integrity</vt:lpstr>
      <vt:lpstr>PowerPoint Presentation</vt:lpstr>
      <vt:lpstr>Data Integrity</vt:lpstr>
      <vt:lpstr>Data Integrity</vt:lpstr>
      <vt:lpstr>Missing Values</vt:lpstr>
      <vt:lpstr>Missing Values</vt:lpstr>
      <vt:lpstr>Missing Values</vt:lpstr>
      <vt:lpstr>Missing Values</vt:lpstr>
      <vt:lpstr>Missing Values</vt:lpstr>
      <vt:lpstr>Missing Values</vt:lpstr>
      <vt:lpstr>Extreme Value</vt:lpstr>
      <vt:lpstr>Extreme Values</vt:lpstr>
      <vt:lpstr>Extreme Values</vt:lpstr>
      <vt:lpstr>Extreme Values</vt:lpstr>
      <vt:lpstr>Extreme Values</vt:lpstr>
      <vt:lpstr>Extreme Values</vt:lpstr>
      <vt:lpstr>Extreme Values</vt:lpstr>
      <vt:lpstr>Extreme Distributions</vt:lpstr>
      <vt:lpstr>Extreme Distribution</vt:lpstr>
      <vt:lpstr>Extreme Distribution</vt:lpstr>
      <vt:lpstr>Feature Engineering</vt:lpstr>
      <vt:lpstr>Feature Engineering</vt:lpstr>
      <vt:lpstr>Feature Engineering</vt:lpstr>
      <vt:lpstr>Feature Engineering</vt:lpstr>
      <vt:lpstr>Feature Engineering</vt:lpstr>
      <vt:lpstr>Feature Engineering</vt:lpstr>
      <vt:lpstr>Feature Engineering</vt:lpstr>
      <vt:lpstr>Feature Engineering</vt:lpstr>
      <vt:lpstr>Feature Engineering</vt:lpstr>
      <vt:lpstr>Feature Engineering</vt:lpstr>
      <vt:lpstr>Feature Engineering</vt:lpstr>
      <vt:lpstr>Feature Engineering</vt:lpstr>
      <vt:lpstr>Feature Engineering</vt:lpstr>
      <vt:lpstr>Feature Engineering</vt:lpstr>
      <vt:lpstr>Feature Engineering</vt:lpstr>
      <vt:lpstr>Feature Engineering</vt:lpstr>
      <vt:lpstr>Feature Engineering</vt:lpstr>
      <vt:lpstr>Feature Engineering</vt:lpstr>
      <vt:lpstr>Feature Engineering</vt:lpstr>
      <vt:lpstr>Feature Engineering</vt:lpstr>
      <vt:lpstr>Extra Credit: Task #4</vt:lpstr>
      <vt:lpstr>PowerPoint Presentation</vt:lpstr>
      <vt:lpstr>Dendrogram: Master Clean</vt:lpstr>
      <vt:lpstr>Extra Credit: Task #5</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3: Data Cleansing &amp; Feature Engineering</dc:title>
  <dc:creator>shashi bala</dc:creator>
  <cp:lastModifiedBy>shashi bala</cp:lastModifiedBy>
  <cp:revision>106</cp:revision>
  <dcterms:created xsi:type="dcterms:W3CDTF">2018-06-03T00:01:18Z</dcterms:created>
  <dcterms:modified xsi:type="dcterms:W3CDTF">2019-04-25T07:28:58Z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