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1" r:id="rId2"/>
    <p:sldMasterId id="2147483734" r:id="rId3"/>
  </p:sldMasterIdLst>
  <p:notesMasterIdLst>
    <p:notesMasterId r:id="rId25"/>
  </p:notesMasterIdLst>
  <p:handoutMasterIdLst>
    <p:handoutMasterId r:id="rId26"/>
  </p:handoutMasterIdLst>
  <p:sldIdLst>
    <p:sldId id="317" r:id="rId4"/>
    <p:sldId id="285" r:id="rId5"/>
    <p:sldId id="324" r:id="rId6"/>
    <p:sldId id="326" r:id="rId7"/>
    <p:sldId id="328" r:id="rId8"/>
    <p:sldId id="332" r:id="rId9"/>
    <p:sldId id="329" r:id="rId10"/>
    <p:sldId id="344" r:id="rId11"/>
    <p:sldId id="341" r:id="rId12"/>
    <p:sldId id="334" r:id="rId13"/>
    <p:sldId id="302" r:id="rId14"/>
    <p:sldId id="325" r:id="rId15"/>
    <p:sldId id="333" r:id="rId16"/>
    <p:sldId id="342" r:id="rId17"/>
    <p:sldId id="343" r:id="rId18"/>
    <p:sldId id="335" r:id="rId19"/>
    <p:sldId id="336" r:id="rId20"/>
    <p:sldId id="338" r:id="rId21"/>
    <p:sldId id="337" r:id="rId22"/>
    <p:sldId id="339" r:id="rId23"/>
    <p:sldId id="340" r:id="rId2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8CA8"/>
    <a:srgbClr val="9A9A9A"/>
    <a:srgbClr val="C7E2EF"/>
    <a:srgbClr val="F8F3CF"/>
    <a:srgbClr val="333333"/>
    <a:srgbClr val="F8F8D4"/>
    <a:srgbClr val="3B788D"/>
    <a:srgbClr val="00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D440D-FE1D-49E6-8A1D-EFAE908A44E3}" type="datetimeFigureOut">
              <a:rPr lang="en-US" smtClean="0"/>
              <a:pPr/>
              <a:t>5/21/2018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16938-37CF-431A-A7FD-6E99B86ECF7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3CBA2-742F-A348-A5D7-69A0C5B68972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798C7-9620-5C41-BFA8-CF802F117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98C7-9620-5C41-BFA8-CF802F1174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58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That is, a person can sense the information and make changes to that information if desired. The level of interactivity can range from simply changing the physical perspective (e.g., seeing it from a different point of view) to manipulating and even creating new information. </a:t>
            </a:r>
          </a:p>
          <a:p>
            <a:endParaRPr lang="en-US" sz="1200"/>
          </a:p>
          <a:p>
            <a:r>
              <a:rPr lang="en-US" sz="1200"/>
              <a:t>A combination of real scene viewed by a user and a virtual scene generated by a computer is augmented with a real information.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98C7-9620-5C41-BFA8-CF802F1174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19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Tracking library (to recognize the fiducial markers or features) </a:t>
            </a:r>
          </a:p>
          <a:p>
            <a:r>
              <a:rPr lang="en-US"/>
              <a:t>Model loading and animation (to provide the AR elements of the game) </a:t>
            </a:r>
          </a:p>
          <a:p>
            <a:r>
              <a:rPr lang="en-US"/>
              <a:t>Game logic/game engine (i.e., something that provides the actual “game” of the application) </a:t>
            </a:r>
          </a:p>
          <a:p>
            <a:r>
              <a:rPr lang="en-US"/>
              <a:t>Rendering software to provide the images (visual, audio, etc.) to the display(s). Note that many game engines include rendering software as part of the game engine.</a:t>
            </a:r>
            <a:endParaRPr lang="en-GB"/>
          </a:p>
          <a:p>
            <a:endParaRPr lang="en-US"/>
          </a:p>
          <a:p>
            <a:r>
              <a:rPr lang="en-US"/>
              <a:t>The software works by integrating three types of functionality:</a:t>
            </a:r>
          </a:p>
          <a:p>
            <a:r>
              <a:rPr lang="en-US"/>
              <a:t>Motion-tracking: using visual features of the environment, in combination with accelerometer and gyroscope data, to closely track the device's movements in space</a:t>
            </a:r>
          </a:p>
          <a:p>
            <a:r>
              <a:rPr lang="en-US"/>
              <a:t>Area learning: storing environment data in a map that can be re-used later, shared with other Tango devices, and enhanced with metadata such as notes, instructions, or points of interest</a:t>
            </a:r>
          </a:p>
          <a:p>
            <a:r>
              <a:rPr lang="en-US"/>
              <a:t>Depth perception: detecting distances, sizes, and surfaces in the environment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98C7-9620-5C41-BFA8-CF802F1174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20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Tracking library (to recognize the fiducial markers or features) </a:t>
            </a:r>
          </a:p>
          <a:p>
            <a:r>
              <a:rPr lang="en-US"/>
              <a:t>Model loading and animation (to provide the AR elements of the game) </a:t>
            </a:r>
          </a:p>
          <a:p>
            <a:r>
              <a:rPr lang="en-US"/>
              <a:t>Game logic/game engine (i.e., something that provides the actual “game” of the application) </a:t>
            </a:r>
          </a:p>
          <a:p>
            <a:r>
              <a:rPr lang="en-US"/>
              <a:t>Rendering software to provide the images (visual, audio, etc.) to the display(s). Note that many game engines include rendering software as part of the game engine.</a:t>
            </a:r>
            <a:endParaRPr lang="en-GB"/>
          </a:p>
          <a:p>
            <a:endParaRPr lang="en-US"/>
          </a:p>
          <a:p>
            <a:r>
              <a:rPr lang="en-US"/>
              <a:t>The software works by integrating three types of functionality:</a:t>
            </a:r>
          </a:p>
          <a:p>
            <a:r>
              <a:rPr lang="en-US"/>
              <a:t>Motion-tracking: using visual features of the environment, in combination with accelerometer and gyroscope data, to closely track the device's movements in space</a:t>
            </a:r>
          </a:p>
          <a:p>
            <a:r>
              <a:rPr lang="en-US"/>
              <a:t>Area learning: storing environment data in a map that can be re-used later, shared with other Tango devices, and enhanced with metadata such as notes, instructions, or points of interest</a:t>
            </a:r>
          </a:p>
          <a:p>
            <a:r>
              <a:rPr lang="en-US"/>
              <a:t>Depth perception: detecting distances, sizes, and surfaces in the environment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98C7-9620-5C41-BFA8-CF802F1174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648072"/>
          </a:xfrm>
        </p:spPr>
        <p:txBody>
          <a:bodyPr anchor="t"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130000"/>
              </a:lnSpc>
            </a:pPr>
            <a:r>
              <a:rPr lang="en-GB" noProof="0"/>
              <a:t>Click to edit Master title style</a:t>
            </a:r>
            <a:endParaRPr lang="en-GB" sz="180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2492896"/>
            <a:ext cx="9144000" cy="4365104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tx1"/>
              </a:buClr>
              <a:buNone/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Picture size 25.4 x 12.2 cm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0"/>
          </p:nvPr>
        </p:nvSpPr>
        <p:spPr>
          <a:xfrm>
            <a:off x="467544" y="1772816"/>
            <a:ext cx="8240122" cy="432048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3" y="354709"/>
            <a:ext cx="2151913" cy="57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3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image with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509120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tx1"/>
              </a:buClr>
              <a:buNone/>
              <a:defRPr baseline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Picture size 25.4 x 12.6 cm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6620" y="5301208"/>
            <a:ext cx="8247705" cy="1214805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65252"/>
            <a:ext cx="8250238" cy="7651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4" y="6409782"/>
            <a:ext cx="1220061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8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651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4" y="6409782"/>
            <a:ext cx="1220061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0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4" y="6409782"/>
            <a:ext cx="1220061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9A9A9A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rgbClr val="9A9A9A"/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591817"/>
            <a:ext cx="8229600" cy="7651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4" y="6409782"/>
            <a:ext cx="1220061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554" y="1844824"/>
            <a:ext cx="7740000" cy="1440000"/>
          </a:xfrm>
        </p:spPr>
        <p:txBody>
          <a:bodyPr/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554" y="3573016"/>
            <a:ext cx="7740000" cy="2160240"/>
          </a:xfrm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5850109"/>
            <a:ext cx="7747155" cy="43197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6" y="665968"/>
            <a:ext cx="2151909" cy="57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5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6517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203"/>
            <a:ext cx="8229600" cy="4790107"/>
          </a:xfrm>
        </p:spPr>
        <p:txBody>
          <a:bodyPr/>
          <a:lstStyle>
            <a:lvl1pPr>
              <a:spcBef>
                <a:spcPts val="140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0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17232"/>
            <a:ext cx="8229600" cy="76517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338787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tx1"/>
              </a:buClr>
              <a:buNone/>
              <a:defRPr baseline="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Picture size 25.4 x 14.9 cm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8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lis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6517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203"/>
            <a:ext cx="4618856" cy="4646091"/>
          </a:xfrm>
        </p:spPr>
        <p:txBody>
          <a:bodyPr/>
          <a:lstStyle>
            <a:lvl1pPr>
              <a:spcBef>
                <a:spcPts val="140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220072" y="1447203"/>
            <a:ext cx="3923928" cy="4646091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SzTx/>
              <a:buFont typeface="Trebuchet MS" pitchFamily="34" charset="0"/>
              <a:buNone/>
              <a:tabLst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SzTx/>
              <a:buFont typeface="Trebuchet MS" pitchFamily="34" charset="0"/>
              <a:buNone/>
              <a:tabLst/>
              <a:defRPr/>
            </a:pPr>
            <a:r>
              <a:rPr lang="en-GB"/>
              <a:t>Picture size 10.9 x 12.9 cm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416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79392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tabLst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Leicester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4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6517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49736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1"/>
          </p:nvPr>
        </p:nvSpPr>
        <p:spPr>
          <a:xfrm>
            <a:off x="4645025" y="1556792"/>
            <a:ext cx="4041775" cy="449736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2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6517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3103"/>
            <a:ext cx="4040188" cy="639762"/>
          </a:xfrm>
        </p:spPr>
        <p:txBody>
          <a:bodyPr anchor="ctr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0286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5025" y="1463103"/>
            <a:ext cx="4041775" cy="639762"/>
          </a:xfrm>
        </p:spPr>
        <p:txBody>
          <a:bodyPr anchor="ctr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1"/>
          </p:nvPr>
        </p:nvSpPr>
        <p:spPr>
          <a:xfrm>
            <a:off x="4645025" y="210286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554" y="1844824"/>
            <a:ext cx="7740000" cy="1440000"/>
          </a:xfrm>
        </p:spPr>
        <p:txBody>
          <a:bodyPr/>
          <a:lstStyle>
            <a:lvl1pPr algn="l">
              <a:lnSpc>
                <a:spcPct val="100000"/>
              </a:lnSpc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554" y="3573016"/>
            <a:ext cx="7740000" cy="2160240"/>
          </a:xfrm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5850109"/>
            <a:ext cx="7747155" cy="43197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4" y="665968"/>
            <a:ext cx="2151913" cy="575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rge image left and 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700810"/>
            <a:ext cx="2962672" cy="76517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144" y="2708920"/>
            <a:ext cx="2962672" cy="3240360"/>
          </a:xfrm>
        </p:spPr>
        <p:txBody>
          <a:bodyPr/>
          <a:lstStyle>
            <a:lvl1pPr>
              <a:spcBef>
                <a:spcPts val="140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0"/>
            <a:ext cx="5580112" cy="6858000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accent1"/>
              </a:buClr>
              <a:buNone/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/>
              <a:t>Picture size 15.5 x 19.1 cm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4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rge image and 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810"/>
            <a:ext cx="2962672" cy="76517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2962672" cy="3240360"/>
          </a:xfrm>
        </p:spPr>
        <p:txBody>
          <a:bodyPr/>
          <a:lstStyle>
            <a:lvl1pPr>
              <a:spcBef>
                <a:spcPts val="140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63888" y="0"/>
            <a:ext cx="5580112" cy="685800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SzTx/>
              <a:buFont typeface="Trebuchet MS" pitchFamily="34" charset="0"/>
              <a:buNone/>
              <a:tabLst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SzTx/>
              <a:buFont typeface="Trebuchet MS" pitchFamily="34" charset="0"/>
              <a:buNone/>
              <a:tabLst/>
              <a:defRPr/>
            </a:pPr>
            <a:r>
              <a:rPr lang="en-GB"/>
              <a:t>Picture size 15.5 x 19.1 cm </a:t>
            </a:r>
          </a:p>
          <a:p>
            <a:pPr lvl="0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4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0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image with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509120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Picture size 25.4 x 12.6 cm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6620" y="5301208"/>
            <a:ext cx="8247705" cy="1214805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65252"/>
            <a:ext cx="8250238" cy="7651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0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651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2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6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591817"/>
            <a:ext cx="8229600" cy="7651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7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648072"/>
          </a:xfrm>
        </p:spPr>
        <p:txBody>
          <a:bodyPr anchor="t"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130000"/>
              </a:lnSpc>
            </a:pPr>
            <a:r>
              <a:rPr lang="en-GB" noProof="0"/>
              <a:t>Click to edit Master title style</a:t>
            </a:r>
            <a:endParaRPr lang="en-GB" sz="180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2492896"/>
            <a:ext cx="9144000" cy="436510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SzTx/>
              <a:buFont typeface="Trebuchet MS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SzTx/>
              <a:buFont typeface="Trebuchet MS" pitchFamily="34" charset="0"/>
              <a:buNone/>
              <a:tabLst/>
              <a:defRPr/>
            </a:pPr>
            <a:r>
              <a:rPr lang="en-GB" noProof="0"/>
              <a:t>Picture size 25.4 x 12.2 cm</a:t>
            </a:r>
          </a:p>
          <a:p>
            <a:pPr lvl="0"/>
            <a:endParaRPr lang="en-GB" noProof="0"/>
          </a:p>
        </p:txBody>
      </p:sp>
      <p:sp>
        <p:nvSpPr>
          <p:cNvPr id="12" name="Subtitle 2"/>
          <p:cNvSpPr>
            <a:spLocks noGrp="1"/>
          </p:cNvSpPr>
          <p:nvPr>
            <p:ph type="subTitle" idx="10"/>
          </p:nvPr>
        </p:nvSpPr>
        <p:spPr>
          <a:xfrm>
            <a:off x="467544" y="1772816"/>
            <a:ext cx="8240122" cy="432048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5" y="354709"/>
            <a:ext cx="2151909" cy="57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1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554" y="1844824"/>
            <a:ext cx="7740000" cy="1440000"/>
          </a:xfrm>
        </p:spPr>
        <p:txBody>
          <a:bodyPr/>
          <a:lstStyle>
            <a:lvl1pPr algn="l">
              <a:lnSpc>
                <a:spcPct val="100000"/>
              </a:lnSpc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554" y="3573016"/>
            <a:ext cx="7740000" cy="2160240"/>
          </a:xfrm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accent6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5850109"/>
            <a:ext cx="7747155" cy="43197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6" y="665968"/>
            <a:ext cx="2151909" cy="57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65175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203"/>
            <a:ext cx="8229600" cy="4790107"/>
          </a:xfrm>
        </p:spPr>
        <p:txBody>
          <a:bodyPr/>
          <a:lstStyle>
            <a:lvl1pPr>
              <a:spcBef>
                <a:spcPts val="1400"/>
              </a:spcBef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0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17232"/>
            <a:ext cx="8229600" cy="765175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338787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tx1"/>
              </a:buClr>
              <a:buNone/>
              <a:defRPr baseline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Picture size 25.4 x 14.9 cm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8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65175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203"/>
            <a:ext cx="8229600" cy="4790107"/>
          </a:xfrm>
        </p:spPr>
        <p:txBody>
          <a:bodyPr/>
          <a:lstStyle>
            <a:lvl1pPr>
              <a:spcBef>
                <a:spcPts val="1400"/>
              </a:spcBef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4" y="6409782"/>
            <a:ext cx="1220061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3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lis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65175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203"/>
            <a:ext cx="4618856" cy="4646091"/>
          </a:xfrm>
        </p:spPr>
        <p:txBody>
          <a:bodyPr/>
          <a:lstStyle>
            <a:lvl1pPr>
              <a:spcBef>
                <a:spcPts val="1400"/>
              </a:spcBef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220072" y="1447203"/>
            <a:ext cx="3923928" cy="4646091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SzTx/>
              <a:buFont typeface="Trebuchet MS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SzTx/>
              <a:buFont typeface="Trebuchet MS" pitchFamily="34" charset="0"/>
              <a:buNone/>
              <a:tabLst/>
              <a:defRPr/>
            </a:pPr>
            <a:r>
              <a:rPr lang="en-GB"/>
              <a:t>Picture size 10.9 x 12.9 cm</a:t>
            </a:r>
          </a:p>
          <a:p>
            <a:pPr lvl="0"/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416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79392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University of Leicester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4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9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65175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497361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1"/>
          </p:nvPr>
        </p:nvSpPr>
        <p:spPr>
          <a:xfrm>
            <a:off x="4645025" y="1556792"/>
            <a:ext cx="4041775" cy="4497361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6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65175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3103"/>
            <a:ext cx="4040188" cy="639762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02865"/>
            <a:ext cx="4040188" cy="395128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5025" y="1463103"/>
            <a:ext cx="4041775" cy="639762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1"/>
          </p:nvPr>
        </p:nvSpPr>
        <p:spPr>
          <a:xfrm>
            <a:off x="4645025" y="2102865"/>
            <a:ext cx="4041775" cy="395128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4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rge image left and 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700810"/>
            <a:ext cx="2962672" cy="765175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144" y="2708920"/>
            <a:ext cx="2962672" cy="3240360"/>
          </a:xfrm>
        </p:spPr>
        <p:txBody>
          <a:bodyPr/>
          <a:lstStyle>
            <a:lvl1pPr>
              <a:spcBef>
                <a:spcPts val="1400"/>
              </a:spcBef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0"/>
            <a:ext cx="5580112" cy="6858000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accent1"/>
              </a:buClr>
              <a:buNone/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/>
              <a:t>Picture size 15.5 x 19.1 cm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4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rge image and 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810"/>
            <a:ext cx="2962672" cy="765175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2962672" cy="3240360"/>
          </a:xfrm>
        </p:spPr>
        <p:txBody>
          <a:bodyPr/>
          <a:lstStyle>
            <a:lvl1pPr>
              <a:spcBef>
                <a:spcPts val="1400"/>
              </a:spcBef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63888" y="0"/>
            <a:ext cx="5580112" cy="685800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SzTx/>
              <a:buFont typeface="Trebuchet MS" pitchFamily="34" charset="0"/>
              <a:buNone/>
              <a:tabLst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SzTx/>
              <a:buFont typeface="Trebuchet MS" pitchFamily="34" charset="0"/>
              <a:buNone/>
              <a:tabLst/>
              <a:defRPr/>
            </a:pPr>
            <a:r>
              <a:rPr lang="en-GB"/>
              <a:t>Picture size 15.5 x 19.1 cm </a:t>
            </a:r>
          </a:p>
          <a:p>
            <a:pPr lvl="0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4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1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image with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509120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tx1"/>
              </a:buClr>
              <a:buNone/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Picture size 25.4 x 12.6 cm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6620" y="5301208"/>
            <a:ext cx="8247705" cy="1214805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65252"/>
            <a:ext cx="8250238" cy="7651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4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651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3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591817"/>
            <a:ext cx="8229600" cy="7651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6" y="6409782"/>
            <a:ext cx="1220057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7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17232"/>
            <a:ext cx="8229600" cy="765175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338787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tx1"/>
              </a:buClr>
              <a:buNone/>
              <a:defRPr baseline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Picture size 25.4 x 14.9 cm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4" y="6409782"/>
            <a:ext cx="1220061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9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lis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65175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203"/>
            <a:ext cx="4618856" cy="4646091"/>
          </a:xfrm>
        </p:spPr>
        <p:txBody>
          <a:bodyPr/>
          <a:lstStyle>
            <a:lvl1pPr>
              <a:spcBef>
                <a:spcPts val="1400"/>
              </a:spcBef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220072" y="1447203"/>
            <a:ext cx="3923928" cy="4646091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/>
              <a:t>Picture size 10.9 x 12.9 cm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416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79392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University of Leicester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2" y="6409782"/>
            <a:ext cx="1220061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65175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49736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1"/>
          </p:nvPr>
        </p:nvSpPr>
        <p:spPr>
          <a:xfrm>
            <a:off x="4645025" y="1556792"/>
            <a:ext cx="4041775" cy="449736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4" y="6409782"/>
            <a:ext cx="1220061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6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65175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3103"/>
            <a:ext cx="4040188" cy="639762"/>
          </a:xfrm>
        </p:spPr>
        <p:txBody>
          <a:bodyPr anchor="ctr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0286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5025" y="1463103"/>
            <a:ext cx="4041775" cy="639762"/>
          </a:xfrm>
        </p:spPr>
        <p:txBody>
          <a:bodyPr anchor="ctr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1"/>
          </p:nvPr>
        </p:nvSpPr>
        <p:spPr>
          <a:xfrm>
            <a:off x="4645025" y="210286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4" y="6409782"/>
            <a:ext cx="1220061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3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rge image left and 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700810"/>
            <a:ext cx="2962672" cy="765175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144" y="2708920"/>
            <a:ext cx="2962672" cy="3240360"/>
          </a:xfrm>
        </p:spPr>
        <p:txBody>
          <a:bodyPr/>
          <a:lstStyle>
            <a:lvl1pPr>
              <a:spcBef>
                <a:spcPts val="1400"/>
              </a:spcBef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0"/>
            <a:ext cx="5580112" cy="6858000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accent1"/>
              </a:buClr>
              <a:buNone/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/>
              <a:t>Picture size 15.5 x 19.1 cm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4" y="6409782"/>
            <a:ext cx="1220061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rge image right and 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810"/>
            <a:ext cx="2962672" cy="765175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2962672" cy="3240360"/>
          </a:xfrm>
        </p:spPr>
        <p:txBody>
          <a:bodyPr/>
          <a:lstStyle>
            <a:lvl1pPr>
              <a:spcBef>
                <a:spcPts val="1400"/>
              </a:spcBef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63888" y="0"/>
            <a:ext cx="5580112" cy="6858000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accent1"/>
              </a:buClr>
              <a:buNone/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/>
              <a:t>Picture size 15.5 x 19.1 cm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2" y="6409782"/>
            <a:ext cx="1220061" cy="3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6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79502"/>
            <a:ext cx="82296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78025"/>
            <a:ext cx="822960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49" r:id="rId2"/>
    <p:sldLayoutId id="2147483663" r:id="rId3"/>
    <p:sldLayoutId id="2147483750" r:id="rId4"/>
    <p:sldLayoutId id="2147483667" r:id="rId5"/>
    <p:sldLayoutId id="2147483753" r:id="rId6"/>
    <p:sldLayoutId id="2147483672" r:id="rId7"/>
    <p:sldLayoutId id="2147483747" r:id="rId8"/>
    <p:sldLayoutId id="2147483669" r:id="rId9"/>
    <p:sldLayoutId id="2147483671" r:id="rId10"/>
    <p:sldLayoutId id="2147483664" r:id="rId11"/>
    <p:sldLayoutId id="2147483665" r:id="rId12"/>
    <p:sldLayoutId id="2147483706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9pPr>
    </p:titleStyle>
    <p:bodyStyle>
      <a:lvl1pPr marL="269875" indent="-2698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Trebuchet MS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8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1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79502"/>
            <a:ext cx="82296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78025"/>
            <a:ext cx="822960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</p:spTree>
    <p:extLst>
      <p:ext uri="{BB962C8B-B14F-4D97-AF65-F5344CB8AC3E}">
        <p14:creationId xmlns:p14="http://schemas.microsoft.com/office/powerpoint/2010/main" val="8711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51" r:id="rId3"/>
    <p:sldLayoutId id="2147483726" r:id="rId4"/>
    <p:sldLayoutId id="2147483755" r:id="rId5"/>
    <p:sldLayoutId id="2147483727" r:id="rId6"/>
    <p:sldLayoutId id="2147483748" r:id="rId7"/>
    <p:sldLayoutId id="2147483728" r:id="rId8"/>
    <p:sldLayoutId id="2147483730" r:id="rId9"/>
    <p:sldLayoutId id="2147483731" r:id="rId10"/>
    <p:sldLayoutId id="2147483732" r:id="rId11"/>
    <p:sldLayoutId id="214748373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9pPr>
    </p:titleStyle>
    <p:bodyStyle>
      <a:lvl1pPr marL="269875" indent="-269875" algn="l" rtl="0" fontAlgn="base">
        <a:spcBef>
          <a:spcPct val="20000"/>
        </a:spcBef>
        <a:spcAft>
          <a:spcPct val="0"/>
        </a:spcAft>
        <a:buClr>
          <a:schemeClr val="bg1"/>
        </a:buClr>
        <a:buFont typeface="Trebuchet MS" pitchFamily="34" charset="0"/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1"/>
        </a:buClr>
        <a:buChar char="–"/>
        <a:defRPr sz="1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8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–"/>
        <a:defRPr sz="18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79502"/>
            <a:ext cx="82296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78025"/>
            <a:ext cx="822960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360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381328"/>
            <a:ext cx="318363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accent6"/>
                </a:solidFill>
              </a:defRPr>
            </a:lvl1pPr>
          </a:lstStyle>
          <a:p>
            <a:pPr algn="l"/>
            <a:r>
              <a:rPr lang="en-US"/>
              <a:t>University of Leicester</a:t>
            </a:r>
          </a:p>
        </p:txBody>
      </p:sp>
    </p:spTree>
    <p:extLst>
      <p:ext uri="{BB962C8B-B14F-4D97-AF65-F5344CB8AC3E}">
        <p14:creationId xmlns:p14="http://schemas.microsoft.com/office/powerpoint/2010/main" val="53358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52" r:id="rId4"/>
    <p:sldLayoutId id="2147483739" r:id="rId5"/>
    <p:sldLayoutId id="2147483756" r:id="rId6"/>
    <p:sldLayoutId id="2147483740" r:id="rId7"/>
    <p:sldLayoutId id="2147483749" r:id="rId8"/>
    <p:sldLayoutId id="2147483741" r:id="rId9"/>
    <p:sldLayoutId id="2147483743" r:id="rId10"/>
    <p:sldLayoutId id="2147483744" r:id="rId11"/>
    <p:sldLayoutId id="2147483745" r:id="rId12"/>
    <p:sldLayoutId id="2147483746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9pPr>
    </p:titleStyle>
    <p:bodyStyle>
      <a:lvl1pPr marL="269875" indent="-2698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Trebuchet MS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8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1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Mine, Analyse and Visualize Healthcare Data</a:t>
            </a:r>
            <a:endParaRPr lang="en-US" dirty="0"/>
          </a:p>
        </p:txBody>
      </p:sp>
      <p:pic>
        <p:nvPicPr>
          <p:cNvPr id="8" name="Content Placeholder 7" descr="4263-3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6" b="22551"/>
          <a:stretch/>
        </p:blipFill>
        <p:spPr/>
      </p:pic>
    </p:spTree>
    <p:extLst>
      <p:ext uri="{BB962C8B-B14F-4D97-AF65-F5344CB8AC3E}">
        <p14:creationId xmlns:p14="http://schemas.microsoft.com/office/powerpoint/2010/main" val="382561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45EC576-DCBF-4B48-A50B-BE975D881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203"/>
            <a:ext cx="8229600" cy="4790107"/>
          </a:xfrm>
        </p:spPr>
        <p:txBody>
          <a:bodyPr/>
          <a:lstStyle/>
          <a:p>
            <a:r>
              <a:rPr lang="en-US" sz="2600" dirty="0">
                <a:cs typeface="Arial"/>
              </a:rPr>
              <a:t>Application prototype demo</a:t>
            </a:r>
          </a:p>
          <a:p>
            <a:r>
              <a:rPr lang="en-US" sz="2600" dirty="0">
                <a:cs typeface="Arial"/>
              </a:rPr>
              <a:t>Cluster Analysis</a:t>
            </a:r>
          </a:p>
          <a:p>
            <a:r>
              <a:rPr lang="en-US" sz="2600" dirty="0">
                <a:cs typeface="Arial"/>
              </a:rPr>
              <a:t>General information</a:t>
            </a:r>
          </a:p>
          <a:p>
            <a:r>
              <a:rPr lang="en-US" sz="2600" dirty="0">
                <a:cs typeface="Arial"/>
              </a:rPr>
              <a:t>Parameter selection</a:t>
            </a:r>
          </a:p>
          <a:p>
            <a:r>
              <a:rPr lang="en-US" sz="2600" dirty="0">
                <a:cs typeface="Arial"/>
              </a:rPr>
              <a:t>Costs information</a:t>
            </a:r>
          </a:p>
          <a:p>
            <a:pPr lvl="1"/>
            <a:r>
              <a:rPr lang="en-US" sz="2400" dirty="0">
                <a:cs typeface="Arial"/>
              </a:rPr>
              <a:t>Chapter level</a:t>
            </a:r>
          </a:p>
          <a:p>
            <a:pPr lvl="1"/>
            <a:r>
              <a:rPr lang="en-US" sz="2400" dirty="0">
                <a:cs typeface="Arial"/>
              </a:rPr>
              <a:t>Drug group level</a:t>
            </a:r>
          </a:p>
          <a:p>
            <a:endParaRPr lang="en-US" sz="2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98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/>
              <a:t>Questions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7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sz="3200" kern="1200" dirty="0"/>
              <a:t> NHS Digital</a:t>
            </a:r>
          </a:p>
          <a:p>
            <a:pPr marL="171450" indent="-171450">
              <a:buFontTx/>
              <a:buChar char="-"/>
            </a:pPr>
            <a:r>
              <a:rPr lang="en-GB" sz="3200" kern="1200" dirty="0"/>
              <a:t> NHS BSA</a:t>
            </a:r>
          </a:p>
          <a:p>
            <a:pPr marL="171450" indent="-171450">
              <a:buFontTx/>
              <a:buChar char="-"/>
            </a:pPr>
            <a:r>
              <a:rPr lang="en-US" sz="3200" kern="1200" dirty="0"/>
              <a:t> Public </a:t>
            </a:r>
            <a:r>
              <a:rPr lang="en-GB" sz="3200" kern="1200" dirty="0"/>
              <a:t>Health England Fingertips</a:t>
            </a:r>
          </a:p>
          <a:p>
            <a:pPr marL="171450" indent="-171450">
              <a:buFontTx/>
              <a:buChar char="-"/>
            </a:pPr>
            <a:r>
              <a:rPr lang="en-GB" sz="3200" kern="1200" dirty="0"/>
              <a:t>OpenPrescribing.net, EBM </a:t>
            </a:r>
            <a:r>
              <a:rPr lang="en-GB" sz="3200" kern="1200" dirty="0" err="1"/>
              <a:t>DataLab</a:t>
            </a:r>
            <a:r>
              <a:rPr lang="en-GB" sz="3200" kern="1200" dirty="0"/>
              <a:t>, University of Oxford, 2017</a:t>
            </a:r>
          </a:p>
          <a:p>
            <a:pPr marL="171450" indent="-171450">
              <a:buFontTx/>
              <a:buChar char="-"/>
            </a:pPr>
            <a:endParaRPr lang="en-GB" sz="3200" kern="1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35121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3200" kern="1200" dirty="0"/>
              <a:t> </a:t>
            </a:r>
            <a:r>
              <a:rPr lang="en-GB" sz="3200" dirty="0"/>
              <a:t>To complete the data model for prescription cost prediction</a:t>
            </a:r>
          </a:p>
          <a:p>
            <a:pPr marL="171450" indent="-171450">
              <a:buFontTx/>
              <a:buChar char="-"/>
            </a:pPr>
            <a:r>
              <a:rPr lang="en-GB" sz="2800" dirty="0"/>
              <a:t>Additional datasets should be explored:</a:t>
            </a:r>
          </a:p>
          <a:p>
            <a:pPr hangingPunct="0"/>
            <a:r>
              <a:rPr lang="en-GB" sz="2800" dirty="0"/>
              <a:t>Various health indicators provided by Public Health England</a:t>
            </a:r>
          </a:p>
          <a:p>
            <a:pPr lvl="0" hangingPunct="0"/>
            <a:r>
              <a:rPr lang="en-US" sz="2800" dirty="0"/>
              <a:t>Other disease prevalence</a:t>
            </a:r>
            <a:endParaRPr lang="en-GB" sz="2800" dirty="0"/>
          </a:p>
          <a:p>
            <a:pPr lvl="0" hangingPunct="0"/>
            <a:r>
              <a:rPr lang="en-GB" sz="2800" dirty="0"/>
              <a:t>Prescription cost analysis</a:t>
            </a:r>
          </a:p>
          <a:p>
            <a:pPr lvl="0" hangingPunct="0"/>
            <a:r>
              <a:rPr lang="en-GB" sz="2800" dirty="0"/>
              <a:t>Dispensing data (Pharmacies data) link it to prescriptions and practices.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72653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3200" kern="1200" dirty="0"/>
              <a:t> </a:t>
            </a:r>
            <a:r>
              <a:rPr lang="en-GB" sz="3200" kern="1200" dirty="0"/>
              <a:t>Configurable drug groups and trend dates</a:t>
            </a:r>
          </a:p>
          <a:p>
            <a:pPr marL="171450" indent="-171450">
              <a:buFontTx/>
              <a:buChar char="-"/>
            </a:pPr>
            <a:r>
              <a:rPr lang="en-GB" sz="3200" kern="1200" dirty="0"/>
              <a:t> Aggregation and distribution of costs within Drug Group (Drill  up and down) </a:t>
            </a:r>
          </a:p>
          <a:p>
            <a:pPr marL="171450" indent="-171450">
              <a:buFontTx/>
              <a:buChar char="-"/>
            </a:pPr>
            <a:r>
              <a:rPr lang="en-GB" sz="3200" dirty="0"/>
              <a:t>To conduct user interactions with different stakeholders and understand the need for advanced visualizations.</a:t>
            </a:r>
          </a:p>
          <a:p>
            <a:pPr marL="0" indent="0" hangingPunct="0">
              <a:buNone/>
            </a:pPr>
            <a:r>
              <a:rPr lang="en-GB" sz="3200" dirty="0"/>
              <a:t>- Work on the feedback provided by the end-users during the demo. </a:t>
            </a:r>
            <a:endParaRPr lang="en-GB" sz="3200" kern="1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99496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17E3-6D06-4894-86B2-45745E86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Insights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3241A7-C829-4350-B135-1A4D869DD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54944"/>
            <a:ext cx="8229600" cy="4775200"/>
          </a:xfrm>
        </p:spPr>
      </p:pic>
    </p:spTree>
    <p:extLst>
      <p:ext uri="{BB962C8B-B14F-4D97-AF65-F5344CB8AC3E}">
        <p14:creationId xmlns:p14="http://schemas.microsoft.com/office/powerpoint/2010/main" val="416893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17E3-6D06-4894-86B2-45745E86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Insights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49700D-9F33-4B18-99CF-B1C9053E7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9" y="1447800"/>
            <a:ext cx="7980142" cy="4789488"/>
          </a:xfrm>
        </p:spPr>
      </p:pic>
    </p:spTree>
    <p:extLst>
      <p:ext uri="{BB962C8B-B14F-4D97-AF65-F5344CB8AC3E}">
        <p14:creationId xmlns:p14="http://schemas.microsoft.com/office/powerpoint/2010/main" val="2983737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17E3-6D06-4894-86B2-45745E86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Insights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3CFB4-4A07-4888-BE35-DC6FA5661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123A0E-B61D-4501-AF48-796A01F3F6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203"/>
            <a:ext cx="8229600" cy="47901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6153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17E3-6D06-4894-86B2-45745E86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Insights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8DAE68-4E2A-41FA-8284-9DE40503A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0019"/>
            <a:ext cx="8229600" cy="2485049"/>
          </a:xfrm>
        </p:spPr>
      </p:pic>
    </p:spTree>
    <p:extLst>
      <p:ext uri="{BB962C8B-B14F-4D97-AF65-F5344CB8AC3E}">
        <p14:creationId xmlns:p14="http://schemas.microsoft.com/office/powerpoint/2010/main" val="1790338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Mine, Analyse and Visualize Healthcare Data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GB"/>
              <a:t>Shashidar Ette</a:t>
            </a:r>
          </a:p>
          <a:p>
            <a:pPr>
              <a:lnSpc>
                <a:spcPct val="110000"/>
              </a:lnSpc>
            </a:pPr>
            <a:r>
              <a:rPr lang="en-GB"/>
              <a:t>Student, MSc Advanced Software Engineering.</a:t>
            </a:r>
          </a:p>
          <a:p>
            <a:pPr>
              <a:lnSpc>
                <a:spcPct val="110000"/>
              </a:lnSpc>
            </a:pPr>
            <a:r>
              <a:rPr lang="en-US"/>
              <a:t>Informatics</a:t>
            </a:r>
            <a:endParaRPr lang="en-GB"/>
          </a:p>
          <a:p>
            <a:pPr>
              <a:lnSpc>
                <a:spcPct val="110000"/>
              </a:lnSpc>
            </a:pPr>
            <a:r>
              <a:rPr lang="en-GB"/>
              <a:t>University of Leicester</a:t>
            </a:r>
          </a:p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err="1"/>
              <a:t>www.le.ac.uk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4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17E3-6D06-4894-86B2-45745E86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Insights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9AEF2-BEF2-4A06-95EE-FB29081BD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DF1204-B434-48A9-95BD-6233DF0914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203"/>
            <a:ext cx="8229599" cy="47901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3014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17E3-6D06-4894-86B2-45745E86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Insights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2C7BE-A99A-45D2-9B32-A165143B1B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173178"/>
            <a:ext cx="8229600" cy="24984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2FAC9C-F5F7-44D8-AD2C-E628771AB0D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3810830"/>
            <a:ext cx="8229600" cy="249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19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200" dirty="0"/>
              <a:t>Problem Domain</a:t>
            </a:r>
          </a:p>
          <a:p>
            <a:r>
              <a:rPr lang="en-GB" sz="3200" dirty="0">
                <a:cs typeface="Arial"/>
              </a:rPr>
              <a:t>Project Aim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Datasets</a:t>
            </a:r>
            <a:endParaRPr lang="en-GB" sz="3200" dirty="0"/>
          </a:p>
          <a:p>
            <a:r>
              <a:rPr lang="en-US" sz="3200" dirty="0"/>
              <a:t>Learning</a:t>
            </a:r>
          </a:p>
          <a:p>
            <a:r>
              <a:rPr lang="en-US" sz="3200" dirty="0"/>
              <a:t>Challenges</a:t>
            </a:r>
          </a:p>
          <a:p>
            <a:r>
              <a:rPr lang="en-US" sz="3200" dirty="0">
                <a:cs typeface="Arial"/>
              </a:rPr>
              <a:t>Demo</a:t>
            </a:r>
            <a:endParaRPr lang="en-US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8686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Healthcare data available in public domain</a:t>
            </a:r>
          </a:p>
          <a:p>
            <a:r>
              <a:rPr lang="en-US" sz="4000" dirty="0"/>
              <a:t>Huge volumes of data</a:t>
            </a:r>
          </a:p>
          <a:p>
            <a:r>
              <a:rPr lang="en-US" sz="4000" dirty="0"/>
              <a:t>Multiple variables</a:t>
            </a:r>
          </a:p>
          <a:p>
            <a:r>
              <a:rPr lang="en-US" sz="4000" dirty="0"/>
              <a:t>Insights hidden within</a:t>
            </a:r>
          </a:p>
          <a:p>
            <a:pPr>
              <a:buClr>
                <a:schemeClr val="tx1"/>
              </a:buClr>
              <a:buFontTx/>
              <a:buChar char="-"/>
            </a:pPr>
            <a:endParaRPr lang="en-US" sz="4000" dirty="0"/>
          </a:p>
          <a:p>
            <a:pPr marL="0" indent="0">
              <a:buClr>
                <a:schemeClr val="tx1"/>
              </a:buClr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094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Mine and analyze Practice level prescription Data</a:t>
            </a:r>
          </a:p>
          <a:p>
            <a:r>
              <a:rPr lang="en-US" sz="4000" dirty="0"/>
              <a:t>Data Exploration</a:t>
            </a:r>
          </a:p>
          <a:p>
            <a:r>
              <a:rPr lang="en-US" sz="4000" dirty="0"/>
              <a:t>Focus on Diabetes and related drug groups</a:t>
            </a:r>
          </a:p>
          <a:p>
            <a:r>
              <a:rPr lang="en-US" sz="4000" dirty="0"/>
              <a:t>Build Insights and correlation with other datasets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23636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Datasets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26A7FEB-F109-46F2-9667-9A2D99018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203"/>
            <a:ext cx="8229600" cy="4790107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400" dirty="0"/>
              <a:t>NHS-Digital</a:t>
            </a:r>
          </a:p>
          <a:p>
            <a:pPr lvl="1"/>
            <a:r>
              <a:rPr lang="en-US" sz="2400" dirty="0"/>
              <a:t>Practice level prescription data</a:t>
            </a:r>
          </a:p>
          <a:p>
            <a:pPr lvl="1"/>
            <a:r>
              <a:rPr lang="en-US" sz="2400" dirty="0"/>
              <a:t>CCG level prescription data</a:t>
            </a:r>
          </a:p>
          <a:p>
            <a:r>
              <a:rPr lang="en-US" sz="2400" dirty="0"/>
              <a:t>NHS BSA</a:t>
            </a:r>
          </a:p>
          <a:p>
            <a:pPr lvl="1"/>
            <a:r>
              <a:rPr lang="en-US" sz="2400" dirty="0"/>
              <a:t>Patient List Size including age demographics</a:t>
            </a:r>
          </a:p>
          <a:p>
            <a:pPr lvl="1"/>
            <a:r>
              <a:rPr lang="en-US" sz="2400" dirty="0"/>
              <a:t>GP Count</a:t>
            </a:r>
          </a:p>
          <a:p>
            <a:r>
              <a:rPr lang="en-US" sz="2400" dirty="0"/>
              <a:t>Public Health England</a:t>
            </a:r>
          </a:p>
          <a:p>
            <a:pPr lvl="1"/>
            <a:r>
              <a:rPr lang="en-US" sz="2400" dirty="0"/>
              <a:t>Health Indicators – disease </a:t>
            </a:r>
            <a:r>
              <a:rPr lang="en-US" sz="2400" dirty="0" err="1"/>
              <a:t>prevalane</a:t>
            </a:r>
            <a:endParaRPr lang="en-US" sz="2400" dirty="0"/>
          </a:p>
          <a:p>
            <a:pPr lvl="1"/>
            <a:r>
              <a:rPr lang="en-US" sz="2400" dirty="0"/>
              <a:t>Index of Multiple Deprivation</a:t>
            </a:r>
          </a:p>
          <a:p>
            <a:pPr lvl="1"/>
            <a:r>
              <a:rPr lang="en-US" sz="2400" dirty="0"/>
              <a:t>Many more</a:t>
            </a:r>
            <a:endParaRPr lang="en-US" sz="26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587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cs typeface="Arial"/>
              </a:rPr>
              <a:t>Practices can be clustered based on average age, index of multiple deprivation, % of Diabetic patients</a:t>
            </a:r>
          </a:p>
          <a:p>
            <a:r>
              <a:rPr lang="en-US" sz="2800" dirty="0">
                <a:cs typeface="Arial"/>
              </a:rPr>
              <a:t>Correlation exists between costs, age, disease prevalence and measure of deprivation</a:t>
            </a:r>
          </a:p>
          <a:p>
            <a:r>
              <a:rPr lang="en-US" sz="2800" dirty="0">
                <a:cs typeface="Arial"/>
              </a:rPr>
              <a:t>Understand the variations between per patient cost and prescriptions costs overall </a:t>
            </a:r>
          </a:p>
          <a:p>
            <a:r>
              <a:rPr lang="en-US" sz="2800" dirty="0">
                <a:cs typeface="Arial"/>
              </a:rPr>
              <a:t>Build a system to assist data exploration by domain experts</a:t>
            </a:r>
          </a:p>
        </p:txBody>
      </p:sp>
    </p:spTree>
    <p:extLst>
      <p:ext uri="{BB962C8B-B14F-4D97-AF65-F5344CB8AC3E}">
        <p14:creationId xmlns:p14="http://schemas.microsoft.com/office/powerpoint/2010/main" val="150696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C3AB-FAED-44E8-B569-59C40B08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258BC-DE8C-4E04-B735-3E159AD97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Domain knowledge</a:t>
            </a:r>
          </a:p>
          <a:p>
            <a:r>
              <a:rPr lang="en-US" sz="3600" dirty="0"/>
              <a:t>Application of data science principles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526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cs typeface="Arial"/>
              </a:rPr>
              <a:t>Python for data analysis</a:t>
            </a:r>
          </a:p>
          <a:p>
            <a:r>
              <a:rPr lang="en-US" sz="2800" dirty="0">
                <a:cs typeface="Arial"/>
              </a:rPr>
              <a:t>Matplotlib and </a:t>
            </a:r>
            <a:r>
              <a:rPr lang="en-US" sz="2800" dirty="0" err="1">
                <a:cs typeface="Arial"/>
              </a:rPr>
              <a:t>Plotly</a:t>
            </a:r>
            <a:r>
              <a:rPr lang="en-US" sz="2800" dirty="0">
                <a:cs typeface="Arial"/>
              </a:rPr>
              <a:t> for visualization</a:t>
            </a:r>
          </a:p>
          <a:p>
            <a:r>
              <a:rPr lang="en-US" sz="2800" dirty="0">
                <a:cs typeface="Arial"/>
              </a:rPr>
              <a:t>HTML, CSS, Bootstrap, JavaScript and JSON for Application Prototype</a:t>
            </a:r>
          </a:p>
        </p:txBody>
      </p:sp>
    </p:spTree>
    <p:extLst>
      <p:ext uri="{BB962C8B-B14F-4D97-AF65-F5344CB8AC3E}">
        <p14:creationId xmlns:p14="http://schemas.microsoft.com/office/powerpoint/2010/main" val="109900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Background">
  <a:themeElements>
    <a:clrScheme name="Custom 41">
      <a:dk1>
        <a:srgbClr val="595959"/>
      </a:dk1>
      <a:lt1>
        <a:srgbClr val="FFFFFF"/>
      </a:lt1>
      <a:dk2>
        <a:srgbClr val="008CA8"/>
      </a:dk2>
      <a:lt2>
        <a:srgbClr val="FDE6AB"/>
      </a:lt2>
      <a:accent1>
        <a:srgbClr val="008CA8"/>
      </a:accent1>
      <a:accent2>
        <a:srgbClr val="26A699"/>
      </a:accent2>
      <a:accent3>
        <a:srgbClr val="60295E"/>
      </a:accent3>
      <a:accent4>
        <a:srgbClr val="D94242"/>
      </a:accent4>
      <a:accent5>
        <a:srgbClr val="8EB831"/>
      </a:accent5>
      <a:accent6>
        <a:srgbClr val="000000"/>
      </a:accent6>
      <a:hlink>
        <a:srgbClr val="004E77"/>
      </a:hlink>
      <a:folHlink>
        <a:srgbClr val="238FA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 Background">
  <a:themeElements>
    <a:clrScheme name="Custom 53">
      <a:dk1>
        <a:srgbClr val="595959"/>
      </a:dk1>
      <a:lt1>
        <a:srgbClr val="FFFFFF"/>
      </a:lt1>
      <a:dk2>
        <a:srgbClr val="008CA8"/>
      </a:dk2>
      <a:lt2>
        <a:srgbClr val="FDE6AB"/>
      </a:lt2>
      <a:accent1>
        <a:srgbClr val="008CA8"/>
      </a:accent1>
      <a:accent2>
        <a:srgbClr val="26A699"/>
      </a:accent2>
      <a:accent3>
        <a:srgbClr val="60295E"/>
      </a:accent3>
      <a:accent4>
        <a:srgbClr val="D94242"/>
      </a:accent4>
      <a:accent5>
        <a:srgbClr val="8EB831"/>
      </a:accent5>
      <a:accent6>
        <a:srgbClr val="000000"/>
      </a:accent6>
      <a:hlink>
        <a:srgbClr val="FFFFFF"/>
      </a:hlink>
      <a:folHlink>
        <a:srgbClr val="E6E6E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ream Background">
  <a:themeElements>
    <a:clrScheme name="Custom 15">
      <a:dk1>
        <a:srgbClr val="000000"/>
      </a:dk1>
      <a:lt1>
        <a:srgbClr val="FFFFFF"/>
      </a:lt1>
      <a:dk2>
        <a:srgbClr val="000000"/>
      </a:dk2>
      <a:lt2>
        <a:srgbClr val="FDE6AB"/>
      </a:lt2>
      <a:accent1>
        <a:srgbClr val="008CA8"/>
      </a:accent1>
      <a:accent2>
        <a:srgbClr val="26A699"/>
      </a:accent2>
      <a:accent3>
        <a:srgbClr val="60295E"/>
      </a:accent3>
      <a:accent4>
        <a:srgbClr val="D94242"/>
      </a:accent4>
      <a:accent5>
        <a:srgbClr val="8EB831"/>
      </a:accent5>
      <a:accent6>
        <a:srgbClr val="000000"/>
      </a:accent6>
      <a:hlink>
        <a:srgbClr val="004E77"/>
      </a:hlink>
      <a:folHlink>
        <a:srgbClr val="238FA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624</Words>
  <Application>Microsoft Office PowerPoint</Application>
  <PresentationFormat>On-screen Show (4:3)</PresentationFormat>
  <Paragraphs>105</Paragraphs>
  <Slides>21</Slides>
  <Notes>4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Trebuchet MS</vt:lpstr>
      <vt:lpstr>White Background</vt:lpstr>
      <vt:lpstr>Blue Background</vt:lpstr>
      <vt:lpstr>Cream Background</vt:lpstr>
      <vt:lpstr>Mine, Analyse and Visualize Healthcare Data</vt:lpstr>
      <vt:lpstr>Mine, Analyse and Visualize Healthcare Data</vt:lpstr>
      <vt:lpstr>Agenda</vt:lpstr>
      <vt:lpstr>Problem Domain</vt:lpstr>
      <vt:lpstr>Project Aim</vt:lpstr>
      <vt:lpstr>Datasets</vt:lpstr>
      <vt:lpstr>Learning</vt:lpstr>
      <vt:lpstr>Challenges</vt:lpstr>
      <vt:lpstr>Technology</vt:lpstr>
      <vt:lpstr>Demo</vt:lpstr>
      <vt:lpstr>Questions</vt:lpstr>
      <vt:lpstr>References</vt:lpstr>
      <vt:lpstr>Thank you</vt:lpstr>
      <vt:lpstr>Next steps</vt:lpstr>
      <vt:lpstr>Next steps</vt:lpstr>
      <vt:lpstr>Interesting Insights</vt:lpstr>
      <vt:lpstr>Interesting Insights</vt:lpstr>
      <vt:lpstr>Interesting Insights</vt:lpstr>
      <vt:lpstr>Interesting Insights</vt:lpstr>
      <vt:lpstr>Interesting Insights</vt:lpstr>
      <vt:lpstr>Interesting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</dc:title>
  <cp:lastModifiedBy>Shashidar Ette</cp:lastModifiedBy>
  <cp:revision>13</cp:revision>
  <dcterms:modified xsi:type="dcterms:W3CDTF">2018-05-21T08:04:52Z</dcterms:modified>
</cp:coreProperties>
</file>