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7" r:id="rId13"/>
    <p:sldId id="269" r:id="rId14"/>
    <p:sldId id="270" r:id="rId15"/>
    <p:sldId id="271" r:id="rId16"/>
    <p:sldId id="272" r:id="rId17"/>
    <p:sldId id="273" r:id="rId18"/>
    <p:sldId id="274" r:id="rId19"/>
    <p:sldId id="275"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8"/>
    <p:restoredTop sz="94686"/>
  </p:normalViewPr>
  <p:slideViewPr>
    <p:cSldViewPr snapToGrid="0">
      <p:cViewPr varScale="1">
        <p:scale>
          <a:sx n="127" d="100"/>
          <a:sy n="127" d="100"/>
        </p:scale>
        <p:origin x="2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428533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164851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46288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22571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281059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6BDE3EA-5422-1641-BE71-FC6B6D63561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22405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6BDE3EA-5422-1641-BE71-FC6B6D63561A}" type="datetimeFigureOut">
              <a:rPr lang="en-US" smtClean="0"/>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231965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6BDE3EA-5422-1641-BE71-FC6B6D63561A}" type="datetimeFigureOut">
              <a:rPr lang="en-US" smtClean="0"/>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01423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DE3EA-5422-1641-BE71-FC6B6D63561A}" type="datetimeFigureOut">
              <a:rPr lang="en-US" smtClean="0"/>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76257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BDE3EA-5422-1641-BE71-FC6B6D63561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58160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BDE3EA-5422-1641-BE71-FC6B6D63561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7984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DE3EA-5422-1641-BE71-FC6B6D63561A}" type="datetimeFigureOut">
              <a:rPr lang="en-US" smtClean="0"/>
              <a:t>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39D9D-32C8-7D44-BFD5-399FDC9C4D92}" type="slidenum">
              <a:rPr lang="en-US" smtClean="0"/>
              <a:t>‹#›</a:t>
            </a:fld>
            <a:endParaRPr lang="en-US"/>
          </a:p>
        </p:txBody>
      </p:sp>
    </p:spTree>
    <p:extLst>
      <p:ext uri="{BB962C8B-B14F-4D97-AF65-F5344CB8AC3E}">
        <p14:creationId xmlns:p14="http://schemas.microsoft.com/office/powerpoint/2010/main" val="20211623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149C-1961-6994-71E9-33F2C4671A2A}"/>
              </a:ext>
            </a:extLst>
          </p:cNvPr>
          <p:cNvSpPr>
            <a:spLocks noGrp="1"/>
          </p:cNvSpPr>
          <p:nvPr>
            <p:ph type="ctrTitle"/>
          </p:nvPr>
        </p:nvSpPr>
        <p:spPr/>
        <p:txBody>
          <a:bodyPr/>
          <a:lstStyle/>
          <a:p>
            <a:r>
              <a:rPr lang="en-US">
                <a:latin typeface="Helvetica Neue" panose="02000503000000020004" pitchFamily="2" charset="0"/>
                <a:ea typeface="Helvetica Neue" panose="02000503000000020004" pitchFamily="2" charset="0"/>
                <a:cs typeface="Helvetica Neue" panose="02000503000000020004" pitchFamily="2" charset="0"/>
              </a:rPr>
              <a:t>Lending Club Case Study</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Subtitle 2">
            <a:extLst>
              <a:ext uri="{FF2B5EF4-FFF2-40B4-BE49-F238E27FC236}">
                <a16:creationId xmlns:a16="http://schemas.microsoft.com/office/drawing/2014/main" id="{6E49B7F0-7943-1578-CC88-8103FE76B8E6}"/>
              </a:ext>
            </a:extLst>
          </p:cNvPr>
          <p:cNvSpPr>
            <a:spLocks noGrp="1"/>
          </p:cNvSpPr>
          <p:nvPr>
            <p:ph type="subTitle" idx="1"/>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Shashidhar </a:t>
            </a:r>
            <a:r>
              <a:rPr lang="en-US" dirty="0" err="1">
                <a:latin typeface="Helvetica Neue" panose="02000503000000020004" pitchFamily="2" charset="0"/>
                <a:ea typeface="Helvetica Neue" panose="02000503000000020004" pitchFamily="2" charset="0"/>
                <a:cs typeface="Helvetica Neue" panose="02000503000000020004" pitchFamily="2" charset="0"/>
              </a:rPr>
              <a:t>Pattar</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err="1">
                <a:latin typeface="Helvetica Neue" panose="02000503000000020004" pitchFamily="2" charset="0"/>
                <a:ea typeface="Helvetica Neue" panose="02000503000000020004" pitchFamily="2" charset="0"/>
                <a:cs typeface="Helvetica Neue" panose="02000503000000020004" pitchFamily="2" charset="0"/>
              </a:rPr>
              <a:t>Shriyan</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Arcot</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754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B3C6-33B3-0BA1-A231-4A51C61BBEA4}"/>
              </a:ext>
            </a:extLst>
          </p:cNvPr>
          <p:cNvSpPr>
            <a:spLocks noGrp="1"/>
          </p:cNvSpPr>
          <p:nvPr>
            <p:ph type="title"/>
          </p:nvPr>
        </p:nvSpPr>
        <p:spPr>
          <a:xfrm>
            <a:off x="630936" y="639520"/>
            <a:ext cx="3429000" cy="1719072"/>
          </a:xfrm>
        </p:spPr>
        <p:txBody>
          <a:bodyPr anchor="b">
            <a:normAutofit/>
          </a:bodyPr>
          <a:lstStyle/>
          <a:p>
            <a:r>
              <a:rPr lang="en-US" sz="3800"/>
              <a:t>Bivariate Analysis - Binning</a:t>
            </a:r>
          </a:p>
        </p:txBody>
      </p:sp>
      <p:sp>
        <p:nvSpPr>
          <p:cNvPr id="3" name="Content Placeholder 2">
            <a:extLst>
              <a:ext uri="{FF2B5EF4-FFF2-40B4-BE49-F238E27FC236}">
                <a16:creationId xmlns:a16="http://schemas.microsoft.com/office/drawing/2014/main" id="{3882073E-3507-A457-5F03-6FA96B921115}"/>
              </a:ext>
            </a:extLst>
          </p:cNvPr>
          <p:cNvSpPr>
            <a:spLocks noGrp="1"/>
          </p:cNvSpPr>
          <p:nvPr>
            <p:ph idx="1"/>
          </p:nvPr>
        </p:nvSpPr>
        <p:spPr>
          <a:xfrm>
            <a:off x="630936" y="2807208"/>
            <a:ext cx="3429000" cy="3410712"/>
          </a:xfrm>
        </p:spPr>
        <p:txBody>
          <a:bodyPr anchor="t">
            <a:normAutofit fontScale="70000" lnSpcReduction="20000"/>
          </a:bodyPr>
          <a:lstStyle/>
          <a:p>
            <a:pPr marL="0" indent="0">
              <a:lnSpc>
                <a:spcPct val="120000"/>
              </a:lnSpc>
              <a:buNone/>
            </a:pPr>
            <a:r>
              <a:rPr lang="en-US" sz="2200" dirty="0"/>
              <a:t>Let’s have a percentage distribution of data on the basis of loan amount bin and percentage of loans charged off.</a:t>
            </a:r>
          </a:p>
          <a:p>
            <a:pPr marL="0" indent="0">
              <a:lnSpc>
                <a:spcPct val="120000"/>
              </a:lnSpc>
              <a:buNone/>
            </a:pPr>
            <a:endParaRPr lang="en-US" sz="2200" dirty="0"/>
          </a:p>
          <a:p>
            <a:pPr marL="0" indent="0">
              <a:lnSpc>
                <a:spcPct val="120000"/>
              </a:lnSpc>
              <a:buNone/>
            </a:pPr>
            <a:r>
              <a:rPr lang="en-IN" sz="2200" b="1" dirty="0"/>
              <a:t>Observation</a:t>
            </a:r>
            <a:r>
              <a:rPr lang="en-IN" sz="2200" dirty="0"/>
              <a:t> :</a:t>
            </a:r>
            <a:br>
              <a:rPr lang="en-IN" sz="2200" dirty="0"/>
            </a:br>
            <a:r>
              <a:rPr lang="en-IN" sz="2200" dirty="0"/>
              <a:t>	The percentage of charged off loans increases substantially as we go up the loan amount buckets. Most loans are below 20000 amount. The higher loans, though lesser in number, carry a substantially higher risk of default.</a:t>
            </a:r>
          </a:p>
          <a:p>
            <a:endParaRPr lang="en-US" sz="2200" dirty="0"/>
          </a:p>
        </p:txBody>
      </p:sp>
      <p:pic>
        <p:nvPicPr>
          <p:cNvPr id="5" name="Picture 4">
            <a:extLst>
              <a:ext uri="{FF2B5EF4-FFF2-40B4-BE49-F238E27FC236}">
                <a16:creationId xmlns:a16="http://schemas.microsoft.com/office/drawing/2014/main" id="{CF9B5A7F-FB1C-AB92-0145-0786C25A659E}"/>
              </a:ext>
            </a:extLst>
          </p:cNvPr>
          <p:cNvPicPr>
            <a:picLocks noChangeAspect="1"/>
          </p:cNvPicPr>
          <p:nvPr/>
        </p:nvPicPr>
        <p:blipFill>
          <a:blip r:embed="rId2"/>
          <a:stretch>
            <a:fillRect/>
          </a:stretch>
        </p:blipFill>
        <p:spPr>
          <a:xfrm>
            <a:off x="4654296" y="1832516"/>
            <a:ext cx="6903720" cy="3192968"/>
          </a:xfrm>
          <a:prstGeom prst="rect">
            <a:avLst/>
          </a:prstGeom>
        </p:spPr>
      </p:pic>
    </p:spTree>
    <p:extLst>
      <p:ext uri="{BB962C8B-B14F-4D97-AF65-F5344CB8AC3E}">
        <p14:creationId xmlns:p14="http://schemas.microsoft.com/office/powerpoint/2010/main" val="364479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6EF691-B0E2-07AD-2810-22B8B82CEE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B363D-13D3-5FC9-98D4-4DE075C4B49F}"/>
              </a:ext>
            </a:extLst>
          </p:cNvPr>
          <p:cNvSpPr>
            <a:spLocks noGrp="1"/>
          </p:cNvSpPr>
          <p:nvPr>
            <p:ph type="title"/>
          </p:nvPr>
        </p:nvSpPr>
        <p:spPr>
          <a:xfrm>
            <a:off x="630936" y="639520"/>
            <a:ext cx="3429000" cy="1719072"/>
          </a:xfrm>
        </p:spPr>
        <p:txBody>
          <a:bodyPr anchor="b">
            <a:normAutofit/>
          </a:bodyPr>
          <a:lstStyle/>
          <a:p>
            <a:r>
              <a:rPr lang="en-US" sz="3800"/>
              <a:t>Categorical Variable Analysis</a:t>
            </a:r>
          </a:p>
        </p:txBody>
      </p:sp>
      <p:sp>
        <p:nvSpPr>
          <p:cNvPr id="3" name="Content Placeholder 2">
            <a:extLst>
              <a:ext uri="{FF2B5EF4-FFF2-40B4-BE49-F238E27FC236}">
                <a16:creationId xmlns:a16="http://schemas.microsoft.com/office/drawing/2014/main" id="{598ED4A7-B5EC-5C42-B069-9D847AE600F5}"/>
              </a:ext>
            </a:extLst>
          </p:cNvPr>
          <p:cNvSpPr>
            <a:spLocks noGrp="1"/>
          </p:cNvSpPr>
          <p:nvPr>
            <p:ph idx="1"/>
          </p:nvPr>
        </p:nvSpPr>
        <p:spPr>
          <a:xfrm>
            <a:off x="630936" y="2807208"/>
            <a:ext cx="3429000" cy="3410712"/>
          </a:xfrm>
        </p:spPr>
        <p:txBody>
          <a:bodyPr anchor="t">
            <a:normAutofit/>
          </a:bodyPr>
          <a:lstStyle/>
          <a:p>
            <a:r>
              <a:rPr lang="en-US" sz="2200" dirty="0"/>
              <a:t>We can see that the categorical variables like grade, verification status, </a:t>
            </a:r>
            <a:r>
              <a:rPr lang="en-US" sz="2200"/>
              <a:t>term etc </a:t>
            </a:r>
            <a:r>
              <a:rPr lang="en-US" sz="2200" dirty="0"/>
              <a:t>are being plotted on the basis of loan amount. </a:t>
            </a:r>
          </a:p>
        </p:txBody>
      </p:sp>
      <p:pic>
        <p:nvPicPr>
          <p:cNvPr id="7" name="Picture 6">
            <a:extLst>
              <a:ext uri="{FF2B5EF4-FFF2-40B4-BE49-F238E27FC236}">
                <a16:creationId xmlns:a16="http://schemas.microsoft.com/office/drawing/2014/main" id="{35CD1C39-B8EE-4E54-3396-AD2AD4E90245}"/>
              </a:ext>
            </a:extLst>
          </p:cNvPr>
          <p:cNvPicPr>
            <a:picLocks noChangeAspect="1"/>
          </p:cNvPicPr>
          <p:nvPr/>
        </p:nvPicPr>
        <p:blipFill>
          <a:blip r:embed="rId2"/>
          <a:stretch>
            <a:fillRect/>
          </a:stretch>
        </p:blipFill>
        <p:spPr>
          <a:xfrm>
            <a:off x="4387065" y="640080"/>
            <a:ext cx="6508011" cy="5577840"/>
          </a:xfrm>
          <a:prstGeom prst="rect">
            <a:avLst/>
          </a:prstGeom>
        </p:spPr>
      </p:pic>
    </p:spTree>
    <p:extLst>
      <p:ext uri="{BB962C8B-B14F-4D97-AF65-F5344CB8AC3E}">
        <p14:creationId xmlns:p14="http://schemas.microsoft.com/office/powerpoint/2010/main" val="429137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E4B4-3D86-D313-BE06-4EE253EBA20C}"/>
              </a:ext>
            </a:extLst>
          </p:cNvPr>
          <p:cNvSpPr>
            <a:spLocks noGrp="1"/>
          </p:cNvSpPr>
          <p:nvPr>
            <p:ph type="title"/>
          </p:nvPr>
        </p:nvSpPr>
        <p:spPr>
          <a:xfrm>
            <a:off x="630936" y="639520"/>
            <a:ext cx="3429000" cy="1719072"/>
          </a:xfrm>
        </p:spPr>
        <p:txBody>
          <a:bodyPr anchor="b">
            <a:normAutofit/>
          </a:bodyPr>
          <a:lstStyle/>
          <a:p>
            <a:r>
              <a:rPr lang="en-US" sz="4600" dirty="0"/>
              <a:t>Loan Status vs Term</a:t>
            </a:r>
          </a:p>
        </p:txBody>
      </p:sp>
      <p:sp>
        <p:nvSpPr>
          <p:cNvPr id="3" name="Content Placeholder 2">
            <a:extLst>
              <a:ext uri="{FF2B5EF4-FFF2-40B4-BE49-F238E27FC236}">
                <a16:creationId xmlns:a16="http://schemas.microsoft.com/office/drawing/2014/main" id="{33FAACDE-121A-9CD2-0B83-62861BA57F26}"/>
              </a:ext>
            </a:extLst>
          </p:cNvPr>
          <p:cNvSpPr>
            <a:spLocks noGrp="1"/>
          </p:cNvSpPr>
          <p:nvPr>
            <p:ph idx="1"/>
          </p:nvPr>
        </p:nvSpPr>
        <p:spPr>
          <a:xfrm>
            <a:off x="630936" y="2807208"/>
            <a:ext cx="3429000" cy="3410712"/>
          </a:xfrm>
        </p:spPr>
        <p:txBody>
          <a:bodyPr anchor="t">
            <a:normAutofit/>
          </a:bodyPr>
          <a:lstStyle/>
          <a:p>
            <a:pPr marL="0" indent="0">
              <a:buNone/>
            </a:pPr>
            <a:r>
              <a:rPr lang="en-IN" sz="1500" b="1" dirty="0"/>
              <a:t>Observation :</a:t>
            </a:r>
          </a:p>
          <a:p>
            <a:pPr marL="0" indent="0">
              <a:buNone/>
            </a:pPr>
            <a:br>
              <a:rPr lang="en-IN" sz="1500" dirty="0"/>
            </a:br>
            <a:r>
              <a:rPr lang="en-IN" sz="1500" dirty="0"/>
              <a:t>Around 75% of the total loans are given for duration of 3 years. while just 25% of the loans are those given for 5 years.</a:t>
            </a:r>
          </a:p>
          <a:p>
            <a:pPr marL="0" indent="0">
              <a:buNone/>
            </a:pPr>
            <a:r>
              <a:rPr lang="en-IN" sz="1500" dirty="0"/>
              <a:t>Among Charged Off loans, percentage of term 60 months rises to 45%. The higher term loans have a higher chance of default.</a:t>
            </a:r>
          </a:p>
          <a:p>
            <a:pPr marL="0" indent="0">
              <a:buNone/>
            </a:pPr>
            <a:br>
              <a:rPr lang="en-IN" sz="1500" b="0" dirty="0">
                <a:effectLst/>
                <a:latin typeface="Menlo" panose="020B0609030804020204" pitchFamily="49" charset="0"/>
              </a:rPr>
            </a:br>
            <a:br>
              <a:rPr lang="en-IN" sz="1500" b="0" dirty="0">
                <a:effectLst/>
                <a:latin typeface="Menlo" panose="020B0609030804020204" pitchFamily="49" charset="0"/>
              </a:rPr>
            </a:br>
            <a:endParaRPr lang="en-IN" sz="1500" b="0" dirty="0">
              <a:effectLst/>
              <a:latin typeface="Menlo" panose="020B0609030804020204" pitchFamily="49" charset="0"/>
            </a:endParaRPr>
          </a:p>
          <a:p>
            <a:endParaRPr lang="en-US" sz="1500" dirty="0"/>
          </a:p>
        </p:txBody>
      </p:sp>
      <p:pic>
        <p:nvPicPr>
          <p:cNvPr id="5" name="Picture 4">
            <a:extLst>
              <a:ext uri="{FF2B5EF4-FFF2-40B4-BE49-F238E27FC236}">
                <a16:creationId xmlns:a16="http://schemas.microsoft.com/office/drawing/2014/main" id="{E46EA7CA-280C-8D8A-613A-5086BD77493F}"/>
              </a:ext>
            </a:extLst>
          </p:cNvPr>
          <p:cNvPicPr>
            <a:picLocks noChangeAspect="1"/>
          </p:cNvPicPr>
          <p:nvPr/>
        </p:nvPicPr>
        <p:blipFill>
          <a:blip r:embed="rId2"/>
          <a:stretch>
            <a:fillRect/>
          </a:stretch>
        </p:blipFill>
        <p:spPr>
          <a:xfrm>
            <a:off x="4654296" y="1549922"/>
            <a:ext cx="7202082" cy="4113399"/>
          </a:xfrm>
          <a:prstGeom prst="rect">
            <a:avLst/>
          </a:prstGeom>
        </p:spPr>
      </p:pic>
    </p:spTree>
    <p:extLst>
      <p:ext uri="{BB962C8B-B14F-4D97-AF65-F5344CB8AC3E}">
        <p14:creationId xmlns:p14="http://schemas.microsoft.com/office/powerpoint/2010/main" val="189276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B019B6-A259-E927-68F2-C82B293857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A640A-CC8D-1C8F-45DF-DED63D6CA100}"/>
              </a:ext>
            </a:extLst>
          </p:cNvPr>
          <p:cNvSpPr>
            <a:spLocks noGrp="1"/>
          </p:cNvSpPr>
          <p:nvPr>
            <p:ph type="title"/>
          </p:nvPr>
        </p:nvSpPr>
        <p:spPr>
          <a:xfrm>
            <a:off x="640080" y="329184"/>
            <a:ext cx="3418212" cy="1783080"/>
          </a:xfrm>
        </p:spPr>
        <p:txBody>
          <a:bodyPr anchor="b">
            <a:normAutofit/>
          </a:bodyPr>
          <a:lstStyle/>
          <a:p>
            <a:r>
              <a:rPr lang="en-US" sz="5400" dirty="0"/>
              <a:t>Loan Status vs Purpose</a:t>
            </a:r>
          </a:p>
        </p:txBody>
      </p:sp>
      <p:sp>
        <p:nvSpPr>
          <p:cNvPr id="3" name="Content Placeholder 2">
            <a:extLst>
              <a:ext uri="{FF2B5EF4-FFF2-40B4-BE49-F238E27FC236}">
                <a16:creationId xmlns:a16="http://schemas.microsoft.com/office/drawing/2014/main" id="{8F5051C6-15E6-61BE-432A-5D27F10BA5B3}"/>
              </a:ext>
            </a:extLst>
          </p:cNvPr>
          <p:cNvSpPr>
            <a:spLocks noGrp="1"/>
          </p:cNvSpPr>
          <p:nvPr>
            <p:ph idx="1"/>
          </p:nvPr>
        </p:nvSpPr>
        <p:spPr>
          <a:xfrm>
            <a:off x="640080" y="2706624"/>
            <a:ext cx="3418212" cy="3483864"/>
          </a:xfrm>
        </p:spPr>
        <p:txBody>
          <a:bodyPr>
            <a:noAutofit/>
          </a:bodyPr>
          <a:lstStyle/>
          <a:p>
            <a:pPr marL="0" indent="0">
              <a:buNone/>
            </a:pPr>
            <a:r>
              <a:rPr lang="en-IN" sz="1200" b="1" dirty="0"/>
              <a:t>Observation :</a:t>
            </a:r>
          </a:p>
          <a:p>
            <a:pPr marL="0" indent="0">
              <a:buNone/>
            </a:pPr>
            <a:r>
              <a:rPr lang="en-IN" sz="1200" dirty="0"/>
              <a:t>The category </a:t>
            </a:r>
            <a:r>
              <a:rPr lang="en-IN" sz="1200" dirty="0" err="1"/>
              <a:t>small_business</a:t>
            </a:r>
            <a:r>
              <a:rPr lang="en-IN" sz="1200" dirty="0"/>
              <a:t> percentage doubles from 3.8 to 7.2 for Charged Off loans.</a:t>
            </a:r>
          </a:p>
          <a:p>
            <a:pPr marL="0" indent="0">
              <a:buNone/>
            </a:pPr>
            <a:r>
              <a:rPr lang="en-IN" sz="1200" dirty="0"/>
              <a:t>Let's see how the categories of this variable behave.</a:t>
            </a:r>
          </a:p>
          <a:p>
            <a:pPr marL="0" indent="0">
              <a:lnSpc>
                <a:spcPct val="100000"/>
              </a:lnSpc>
              <a:buNone/>
            </a:pPr>
            <a:r>
              <a:rPr lang="en-IN" sz="1200" dirty="0"/>
              <a:t>26.4 % of loans for small business are Charged Off. Making them the most risky purpose.</a:t>
            </a:r>
          </a:p>
          <a:p>
            <a:pPr marL="0" indent="0">
              <a:lnSpc>
                <a:spcPct val="100000"/>
              </a:lnSpc>
              <a:buNone/>
            </a:pPr>
            <a:r>
              <a:rPr lang="en-IN" sz="1200" dirty="0"/>
              <a:t>Approximately 50% of the loans are issued for the purpose of dept consolidation.</a:t>
            </a:r>
          </a:p>
          <a:p>
            <a:pPr marL="0" indent="0">
              <a:lnSpc>
                <a:spcPct val="100000"/>
              </a:lnSpc>
              <a:buNone/>
            </a:pPr>
            <a:r>
              <a:rPr lang="en-IN" sz="1200" dirty="0"/>
              <a:t>17% of the loans for </a:t>
            </a:r>
            <a:r>
              <a:rPr lang="en-IN" sz="1200" dirty="0" err="1"/>
              <a:t>renewable_enrgy</a:t>
            </a:r>
            <a:r>
              <a:rPr lang="en-IN" sz="1200" dirty="0"/>
              <a:t> are charged Off, but the number is too less to be of significance.</a:t>
            </a:r>
          </a:p>
          <a:p>
            <a:pPr marL="0" indent="0">
              <a:buNone/>
            </a:pPr>
            <a:endParaRPr lang="en-IN" sz="1200" dirty="0"/>
          </a:p>
          <a:p>
            <a:pPr marL="0" indent="0">
              <a:buNone/>
            </a:pPr>
            <a:br>
              <a:rPr lang="en-IN" sz="1200" b="0" dirty="0">
                <a:effectLst/>
                <a:latin typeface="Menlo" panose="020B0609030804020204" pitchFamily="49" charset="0"/>
              </a:rPr>
            </a:br>
            <a:br>
              <a:rPr lang="en-IN" sz="1200" b="0" dirty="0">
                <a:effectLst/>
                <a:latin typeface="Menlo" panose="020B0609030804020204" pitchFamily="49" charset="0"/>
              </a:rPr>
            </a:br>
            <a:endParaRPr lang="en-IN" sz="1200" b="0" dirty="0">
              <a:effectLst/>
              <a:latin typeface="Menlo" panose="020B0609030804020204" pitchFamily="49" charset="0"/>
            </a:endParaRPr>
          </a:p>
          <a:p>
            <a:endParaRPr lang="en-US" sz="1200" dirty="0"/>
          </a:p>
        </p:txBody>
      </p:sp>
      <p:pic>
        <p:nvPicPr>
          <p:cNvPr id="4" name="Picture 3">
            <a:extLst>
              <a:ext uri="{FF2B5EF4-FFF2-40B4-BE49-F238E27FC236}">
                <a16:creationId xmlns:a16="http://schemas.microsoft.com/office/drawing/2014/main" id="{84F37E80-1FA9-9A90-18F1-3C0B45965105}"/>
              </a:ext>
            </a:extLst>
          </p:cNvPr>
          <p:cNvPicPr>
            <a:picLocks noChangeAspect="1"/>
          </p:cNvPicPr>
          <p:nvPr/>
        </p:nvPicPr>
        <p:blipFill>
          <a:blip r:embed="rId2"/>
          <a:stretch>
            <a:fillRect/>
          </a:stretch>
        </p:blipFill>
        <p:spPr>
          <a:xfrm>
            <a:off x="5599416" y="329184"/>
            <a:ext cx="6278640" cy="2713519"/>
          </a:xfrm>
          <a:prstGeom prst="rect">
            <a:avLst/>
          </a:prstGeom>
        </p:spPr>
      </p:pic>
      <p:pic>
        <p:nvPicPr>
          <p:cNvPr id="6" name="Picture 5">
            <a:extLst>
              <a:ext uri="{FF2B5EF4-FFF2-40B4-BE49-F238E27FC236}">
                <a16:creationId xmlns:a16="http://schemas.microsoft.com/office/drawing/2014/main" id="{E0225F47-72B7-4B37-D95F-715DD766C35C}"/>
              </a:ext>
            </a:extLst>
          </p:cNvPr>
          <p:cNvPicPr>
            <a:picLocks noChangeAspect="1"/>
          </p:cNvPicPr>
          <p:nvPr/>
        </p:nvPicPr>
        <p:blipFill>
          <a:blip r:embed="rId3"/>
          <a:stretch>
            <a:fillRect/>
          </a:stretch>
        </p:blipFill>
        <p:spPr>
          <a:xfrm>
            <a:off x="5609732" y="3468738"/>
            <a:ext cx="6250036" cy="2687583"/>
          </a:xfrm>
          <a:prstGeom prst="rect">
            <a:avLst/>
          </a:prstGeom>
        </p:spPr>
      </p:pic>
    </p:spTree>
    <p:extLst>
      <p:ext uri="{BB962C8B-B14F-4D97-AF65-F5344CB8AC3E}">
        <p14:creationId xmlns:p14="http://schemas.microsoft.com/office/powerpoint/2010/main" val="221646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BF9359-F2AE-655F-A61B-FE6EF7B0F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9FD1A2-D9BE-AAD8-4BDD-DEA6A720C0DA}"/>
              </a:ext>
            </a:extLst>
          </p:cNvPr>
          <p:cNvSpPr>
            <a:spLocks noGrp="1"/>
          </p:cNvSpPr>
          <p:nvPr>
            <p:ph type="title"/>
          </p:nvPr>
        </p:nvSpPr>
        <p:spPr>
          <a:xfrm>
            <a:off x="630936" y="639520"/>
            <a:ext cx="3429000" cy="1719072"/>
          </a:xfrm>
        </p:spPr>
        <p:txBody>
          <a:bodyPr anchor="b">
            <a:normAutofit/>
          </a:bodyPr>
          <a:lstStyle/>
          <a:p>
            <a:r>
              <a:rPr lang="en-US" sz="3800"/>
              <a:t>Loan Status vs Public Record of Bankruptcies</a:t>
            </a:r>
          </a:p>
        </p:txBody>
      </p:sp>
      <p:sp>
        <p:nvSpPr>
          <p:cNvPr id="3" name="Content Placeholder 2">
            <a:extLst>
              <a:ext uri="{FF2B5EF4-FFF2-40B4-BE49-F238E27FC236}">
                <a16:creationId xmlns:a16="http://schemas.microsoft.com/office/drawing/2014/main" id="{997535EB-3209-606C-E9C9-61BD12C17372}"/>
              </a:ext>
            </a:extLst>
          </p:cNvPr>
          <p:cNvSpPr>
            <a:spLocks noGrp="1"/>
          </p:cNvSpPr>
          <p:nvPr>
            <p:ph idx="1"/>
          </p:nvPr>
        </p:nvSpPr>
        <p:spPr>
          <a:xfrm>
            <a:off x="630936" y="2807208"/>
            <a:ext cx="3429000" cy="3410712"/>
          </a:xfrm>
        </p:spPr>
        <p:txBody>
          <a:bodyPr anchor="t">
            <a:normAutofit/>
          </a:bodyPr>
          <a:lstStyle/>
          <a:p>
            <a:pPr marL="0" indent="0">
              <a:lnSpc>
                <a:spcPct val="80000"/>
              </a:lnSpc>
              <a:buNone/>
            </a:pPr>
            <a:r>
              <a:rPr lang="en-IN" sz="1400" b="1" dirty="0"/>
              <a:t>Observation :</a:t>
            </a:r>
          </a:p>
          <a:p>
            <a:pPr marL="0" indent="0">
              <a:lnSpc>
                <a:spcPct val="80000"/>
              </a:lnSpc>
              <a:buNone/>
            </a:pPr>
            <a:r>
              <a:rPr lang="en-IN" sz="1400" dirty="0"/>
              <a:t>The percentage of Charged Off loans is markedly higher when the borrower has a prior record of bankruptcy.</a:t>
            </a:r>
          </a:p>
          <a:p>
            <a:pPr marL="0" indent="0">
              <a:buNone/>
            </a:pPr>
            <a:endParaRPr lang="en-IN" sz="1000" dirty="0"/>
          </a:p>
          <a:p>
            <a:pPr marL="0" indent="0">
              <a:buNone/>
            </a:pPr>
            <a:br>
              <a:rPr lang="en-IN" sz="1000" b="0" dirty="0">
                <a:effectLst/>
                <a:latin typeface="Menlo" panose="020B0609030804020204" pitchFamily="49" charset="0"/>
              </a:rPr>
            </a:br>
            <a:br>
              <a:rPr lang="en-IN" sz="1000" b="0" dirty="0">
                <a:effectLst/>
                <a:latin typeface="Menlo" panose="020B0609030804020204" pitchFamily="49" charset="0"/>
              </a:rPr>
            </a:br>
            <a:endParaRPr lang="en-IN" sz="1000" b="0" dirty="0">
              <a:effectLst/>
              <a:latin typeface="Menlo" panose="020B0609030804020204" pitchFamily="49" charset="0"/>
            </a:endParaRPr>
          </a:p>
          <a:p>
            <a:endParaRPr lang="en-US" sz="1000" dirty="0"/>
          </a:p>
        </p:txBody>
      </p:sp>
      <p:pic>
        <p:nvPicPr>
          <p:cNvPr id="5" name="Picture 4" descr="A graph of a bar chart&#10;&#10;Description automatically generated with medium confidence">
            <a:extLst>
              <a:ext uri="{FF2B5EF4-FFF2-40B4-BE49-F238E27FC236}">
                <a16:creationId xmlns:a16="http://schemas.microsoft.com/office/drawing/2014/main" id="{F0D49713-93CC-4C53-E85B-47F4EF6BEE86}"/>
              </a:ext>
            </a:extLst>
          </p:cNvPr>
          <p:cNvPicPr>
            <a:picLocks noChangeAspect="1"/>
          </p:cNvPicPr>
          <p:nvPr/>
        </p:nvPicPr>
        <p:blipFill>
          <a:blip r:embed="rId2"/>
          <a:stretch>
            <a:fillRect/>
          </a:stretch>
        </p:blipFill>
        <p:spPr>
          <a:xfrm>
            <a:off x="4654296" y="978179"/>
            <a:ext cx="6903720" cy="4901641"/>
          </a:xfrm>
          <a:prstGeom prst="rect">
            <a:avLst/>
          </a:prstGeom>
        </p:spPr>
      </p:pic>
    </p:spTree>
    <p:extLst>
      <p:ext uri="{BB962C8B-B14F-4D97-AF65-F5344CB8AC3E}">
        <p14:creationId xmlns:p14="http://schemas.microsoft.com/office/powerpoint/2010/main" val="361585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FDCB-C53F-85D3-A05F-EE261CB0E3DF}"/>
              </a:ext>
            </a:extLst>
          </p:cNvPr>
          <p:cNvSpPr>
            <a:spLocks noGrp="1"/>
          </p:cNvSpPr>
          <p:nvPr>
            <p:ph type="title"/>
          </p:nvPr>
        </p:nvSpPr>
        <p:spPr>
          <a:xfrm>
            <a:off x="630936" y="457200"/>
            <a:ext cx="4343400" cy="1929384"/>
          </a:xfrm>
        </p:spPr>
        <p:txBody>
          <a:bodyPr anchor="ctr">
            <a:normAutofit/>
          </a:bodyPr>
          <a:lstStyle/>
          <a:p>
            <a:r>
              <a:rPr lang="en-US"/>
              <a:t>Interest Rate vs Frequency and Loan Status</a:t>
            </a:r>
          </a:p>
        </p:txBody>
      </p:sp>
      <p:sp>
        <p:nvSpPr>
          <p:cNvPr id="3" name="Content Placeholder 2">
            <a:extLst>
              <a:ext uri="{FF2B5EF4-FFF2-40B4-BE49-F238E27FC236}">
                <a16:creationId xmlns:a16="http://schemas.microsoft.com/office/drawing/2014/main" id="{07712F19-9B6A-EBFC-0328-06C79C9DA331}"/>
              </a:ext>
            </a:extLst>
          </p:cNvPr>
          <p:cNvSpPr>
            <a:spLocks noGrp="1"/>
          </p:cNvSpPr>
          <p:nvPr>
            <p:ph idx="1"/>
          </p:nvPr>
        </p:nvSpPr>
        <p:spPr>
          <a:xfrm>
            <a:off x="5541263" y="457200"/>
            <a:ext cx="6007608" cy="1929384"/>
          </a:xfrm>
        </p:spPr>
        <p:txBody>
          <a:bodyPr anchor="ctr">
            <a:normAutofit/>
          </a:bodyPr>
          <a:lstStyle/>
          <a:p>
            <a:pPr marL="0" indent="0">
              <a:buNone/>
            </a:pPr>
            <a:r>
              <a:rPr lang="en-IN" sz="1600" dirty="0"/>
              <a:t>Overall, the interest rate varies from 5.42% to 24.4% with average interest rate of 11.66%.</a:t>
            </a:r>
          </a:p>
          <a:p>
            <a:pPr marL="0" indent="0">
              <a:buNone/>
            </a:pPr>
            <a:r>
              <a:rPr lang="en-IN" sz="1600" dirty="0"/>
              <a:t>The interest rate for Charged Off loans appear to be higher than for Fully paid. This is naturally expected. As, the risk increases the rate of interest imposed on the loan also increases.</a:t>
            </a:r>
          </a:p>
          <a:p>
            <a:endParaRPr lang="en-US" sz="1600" dirty="0"/>
          </a:p>
        </p:txBody>
      </p:sp>
      <p:pic>
        <p:nvPicPr>
          <p:cNvPr id="4" name="Picture 3">
            <a:extLst>
              <a:ext uri="{FF2B5EF4-FFF2-40B4-BE49-F238E27FC236}">
                <a16:creationId xmlns:a16="http://schemas.microsoft.com/office/drawing/2014/main" id="{1CD1414F-A44B-9755-3108-4A5E3AA64BCD}"/>
              </a:ext>
            </a:extLst>
          </p:cNvPr>
          <p:cNvPicPr>
            <a:picLocks noChangeAspect="1"/>
          </p:cNvPicPr>
          <p:nvPr/>
        </p:nvPicPr>
        <p:blipFill>
          <a:blip r:embed="rId2"/>
          <a:stretch>
            <a:fillRect/>
          </a:stretch>
        </p:blipFill>
        <p:spPr>
          <a:xfrm>
            <a:off x="630936" y="3941064"/>
            <a:ext cx="9853224" cy="2631430"/>
          </a:xfrm>
          <a:prstGeom prst="rect">
            <a:avLst/>
          </a:prstGeom>
        </p:spPr>
      </p:pic>
      <p:graphicFrame>
        <p:nvGraphicFramePr>
          <p:cNvPr id="5" name="Table 4">
            <a:extLst>
              <a:ext uri="{FF2B5EF4-FFF2-40B4-BE49-F238E27FC236}">
                <a16:creationId xmlns:a16="http://schemas.microsoft.com/office/drawing/2014/main" id="{2C423A93-8FD5-3329-6014-4813E553BF88}"/>
              </a:ext>
            </a:extLst>
          </p:cNvPr>
          <p:cNvGraphicFramePr>
            <a:graphicFrameLocks noGrp="1"/>
          </p:cNvGraphicFramePr>
          <p:nvPr>
            <p:extLst>
              <p:ext uri="{D42A27DB-BD31-4B8C-83A1-F6EECF244321}">
                <p14:modId xmlns:p14="http://schemas.microsoft.com/office/powerpoint/2010/main" val="3605035594"/>
              </p:ext>
            </p:extLst>
          </p:nvPr>
        </p:nvGraphicFramePr>
        <p:xfrm>
          <a:off x="5934456" y="2199132"/>
          <a:ext cx="5468118" cy="1059661"/>
        </p:xfrm>
        <a:graphic>
          <a:graphicData uri="http://schemas.openxmlformats.org/drawingml/2006/table">
            <a:tbl>
              <a:tblPr/>
              <a:tblGrid>
                <a:gridCol w="888956">
                  <a:extLst>
                    <a:ext uri="{9D8B030D-6E8A-4147-A177-3AD203B41FA5}">
                      <a16:colId xmlns:a16="http://schemas.microsoft.com/office/drawing/2014/main" val="1004034676"/>
                    </a:ext>
                  </a:extLst>
                </a:gridCol>
                <a:gridCol w="645306">
                  <a:extLst>
                    <a:ext uri="{9D8B030D-6E8A-4147-A177-3AD203B41FA5}">
                      <a16:colId xmlns:a16="http://schemas.microsoft.com/office/drawing/2014/main" val="2989548077"/>
                    </a:ext>
                  </a:extLst>
                </a:gridCol>
                <a:gridCol w="792973">
                  <a:extLst>
                    <a:ext uri="{9D8B030D-6E8A-4147-A177-3AD203B41FA5}">
                      <a16:colId xmlns:a16="http://schemas.microsoft.com/office/drawing/2014/main" val="81635377"/>
                    </a:ext>
                  </a:extLst>
                </a:gridCol>
                <a:gridCol w="719139">
                  <a:extLst>
                    <a:ext uri="{9D8B030D-6E8A-4147-A177-3AD203B41FA5}">
                      <a16:colId xmlns:a16="http://schemas.microsoft.com/office/drawing/2014/main" val="2803667904"/>
                    </a:ext>
                  </a:extLst>
                </a:gridCol>
                <a:gridCol w="431188">
                  <a:extLst>
                    <a:ext uri="{9D8B030D-6E8A-4147-A177-3AD203B41FA5}">
                      <a16:colId xmlns:a16="http://schemas.microsoft.com/office/drawing/2014/main" val="1800571020"/>
                    </a:ext>
                  </a:extLst>
                </a:gridCol>
                <a:gridCol w="497639">
                  <a:extLst>
                    <a:ext uri="{9D8B030D-6E8A-4147-A177-3AD203B41FA5}">
                      <a16:colId xmlns:a16="http://schemas.microsoft.com/office/drawing/2014/main" val="251480079"/>
                    </a:ext>
                  </a:extLst>
                </a:gridCol>
                <a:gridCol w="497639">
                  <a:extLst>
                    <a:ext uri="{9D8B030D-6E8A-4147-A177-3AD203B41FA5}">
                      <a16:colId xmlns:a16="http://schemas.microsoft.com/office/drawing/2014/main" val="1951358074"/>
                    </a:ext>
                  </a:extLst>
                </a:gridCol>
                <a:gridCol w="497639">
                  <a:extLst>
                    <a:ext uri="{9D8B030D-6E8A-4147-A177-3AD203B41FA5}">
                      <a16:colId xmlns:a16="http://schemas.microsoft.com/office/drawing/2014/main" val="3452947895"/>
                    </a:ext>
                  </a:extLst>
                </a:gridCol>
                <a:gridCol w="497639">
                  <a:extLst>
                    <a:ext uri="{9D8B030D-6E8A-4147-A177-3AD203B41FA5}">
                      <a16:colId xmlns:a16="http://schemas.microsoft.com/office/drawing/2014/main" val="1400398754"/>
                    </a:ext>
                  </a:extLst>
                </a:gridCol>
              </a:tblGrid>
              <a:tr h="384526">
                <a:tc>
                  <a:txBody>
                    <a:bodyPr/>
                    <a:lstStyle/>
                    <a:p>
                      <a:pPr algn="r" fontAlgn="ctr"/>
                      <a:br>
                        <a:rPr lang="en-IN" sz="1000">
                          <a:effectLst/>
                        </a:rPr>
                      </a:br>
                      <a:r>
                        <a:rPr lang="en-IN" sz="1000">
                          <a:effectLst/>
                        </a:rPr>
                        <a:t>count</a:t>
                      </a:r>
                    </a:p>
                  </a:txBody>
                  <a:tcPr marL="44300" marR="44300" marT="22150" marB="22150" anchor="ctr">
                    <a:lnL>
                      <a:noFill/>
                    </a:lnL>
                    <a:lnR>
                      <a:noFill/>
                    </a:lnR>
                    <a:lnT>
                      <a:noFill/>
                    </a:lnT>
                    <a:lnB>
                      <a:noFill/>
                    </a:lnB>
                    <a:noFill/>
                  </a:tcPr>
                </a:tc>
                <a:tc>
                  <a:txBody>
                    <a:bodyPr/>
                    <a:lstStyle/>
                    <a:p>
                      <a:pPr algn="r" fontAlgn="ctr"/>
                      <a:r>
                        <a:rPr lang="en-IN" sz="1000">
                          <a:effectLst/>
                        </a:rPr>
                        <a:t>mean</a:t>
                      </a:r>
                    </a:p>
                  </a:txBody>
                  <a:tcPr marL="44300" marR="44300" marT="22150" marB="22150" anchor="ctr">
                    <a:lnL>
                      <a:noFill/>
                    </a:lnL>
                    <a:lnR>
                      <a:noFill/>
                    </a:lnR>
                    <a:lnT>
                      <a:noFill/>
                    </a:lnT>
                    <a:lnB>
                      <a:noFill/>
                    </a:lnB>
                    <a:noFill/>
                  </a:tcPr>
                </a:tc>
                <a:tc>
                  <a:txBody>
                    <a:bodyPr/>
                    <a:lstStyle/>
                    <a:p>
                      <a:pPr algn="r" fontAlgn="ctr"/>
                      <a:r>
                        <a:rPr lang="en-IN" sz="1000">
                          <a:effectLst/>
                        </a:rPr>
                        <a:t>std</a:t>
                      </a:r>
                    </a:p>
                  </a:txBody>
                  <a:tcPr marL="44300" marR="44300" marT="22150" marB="22150" anchor="ctr">
                    <a:lnL>
                      <a:noFill/>
                    </a:lnL>
                    <a:lnR>
                      <a:noFill/>
                    </a:lnR>
                    <a:lnT>
                      <a:noFill/>
                    </a:lnT>
                    <a:lnB>
                      <a:noFill/>
                    </a:lnB>
                    <a:noFill/>
                  </a:tcPr>
                </a:tc>
                <a:tc>
                  <a:txBody>
                    <a:bodyPr/>
                    <a:lstStyle/>
                    <a:p>
                      <a:pPr algn="r" fontAlgn="ctr"/>
                      <a:r>
                        <a:rPr lang="en-IN" sz="1000">
                          <a:effectLst/>
                        </a:rPr>
                        <a:t>min</a:t>
                      </a:r>
                    </a:p>
                  </a:txBody>
                  <a:tcPr marL="44300" marR="44300" marT="22150" marB="22150" anchor="ctr">
                    <a:lnL>
                      <a:noFill/>
                    </a:lnL>
                    <a:lnR>
                      <a:noFill/>
                    </a:lnR>
                    <a:lnT>
                      <a:noFill/>
                    </a:lnT>
                    <a:lnB>
                      <a:noFill/>
                    </a:lnB>
                    <a:noFill/>
                  </a:tcPr>
                </a:tc>
                <a:tc>
                  <a:txBody>
                    <a:bodyPr/>
                    <a:lstStyle/>
                    <a:p>
                      <a:pPr algn="r" fontAlgn="ctr"/>
                      <a:r>
                        <a:rPr lang="en-IN" sz="1000">
                          <a:effectLst/>
                        </a:rPr>
                        <a:t>25%</a:t>
                      </a:r>
                    </a:p>
                  </a:txBody>
                  <a:tcPr marL="44300" marR="44300" marT="22150" marB="22150" anchor="ctr">
                    <a:lnL>
                      <a:noFill/>
                    </a:lnL>
                    <a:lnR>
                      <a:noFill/>
                    </a:lnR>
                    <a:lnT>
                      <a:noFill/>
                    </a:lnT>
                    <a:lnB>
                      <a:noFill/>
                    </a:lnB>
                    <a:noFill/>
                  </a:tcPr>
                </a:tc>
                <a:tc>
                  <a:txBody>
                    <a:bodyPr/>
                    <a:lstStyle/>
                    <a:p>
                      <a:pPr algn="r" fontAlgn="ctr"/>
                      <a:r>
                        <a:rPr lang="en-IN" sz="1000">
                          <a:effectLst/>
                        </a:rPr>
                        <a:t>50%</a:t>
                      </a:r>
                    </a:p>
                  </a:txBody>
                  <a:tcPr marL="44300" marR="44300" marT="22150" marB="22150" anchor="ctr">
                    <a:lnL>
                      <a:noFill/>
                    </a:lnL>
                    <a:lnR>
                      <a:noFill/>
                    </a:lnR>
                    <a:lnT>
                      <a:noFill/>
                    </a:lnT>
                    <a:lnB>
                      <a:noFill/>
                    </a:lnB>
                    <a:noFill/>
                  </a:tcPr>
                </a:tc>
                <a:tc>
                  <a:txBody>
                    <a:bodyPr/>
                    <a:lstStyle/>
                    <a:p>
                      <a:pPr algn="r" fontAlgn="ctr"/>
                      <a:r>
                        <a:rPr lang="en-IN" sz="1000">
                          <a:effectLst/>
                        </a:rPr>
                        <a:t>75%</a:t>
                      </a:r>
                    </a:p>
                  </a:txBody>
                  <a:tcPr marL="44300" marR="44300" marT="22150" marB="22150" anchor="ctr">
                    <a:lnL>
                      <a:noFill/>
                    </a:lnL>
                    <a:lnR>
                      <a:noFill/>
                    </a:lnR>
                    <a:lnT>
                      <a:noFill/>
                    </a:lnT>
                    <a:lnB>
                      <a:noFill/>
                    </a:lnB>
                    <a:noFill/>
                  </a:tcPr>
                </a:tc>
                <a:tc>
                  <a:txBody>
                    <a:bodyPr/>
                    <a:lstStyle/>
                    <a:p>
                      <a:pPr algn="r" fontAlgn="ctr"/>
                      <a:r>
                        <a:rPr lang="en-IN" sz="1000">
                          <a:effectLst/>
                        </a:rPr>
                        <a:t>max</a:t>
                      </a:r>
                    </a:p>
                  </a:txBody>
                  <a:tcPr marL="44300" marR="44300" marT="22150" marB="22150" anchor="ctr">
                    <a:lnL>
                      <a:noFill/>
                    </a:lnL>
                    <a:lnR>
                      <a:noFill/>
                    </a:lnR>
                    <a:lnT>
                      <a:noFill/>
                    </a:lnT>
                    <a:lnB>
                      <a:noFill/>
                    </a:lnB>
                    <a:noFill/>
                  </a:tcPr>
                </a:tc>
                <a:tc>
                  <a:txBody>
                    <a:bodyPr/>
                    <a:lstStyle/>
                    <a:p>
                      <a:endParaRPr lang="en-US" sz="1000"/>
                    </a:p>
                  </a:txBody>
                  <a:tcPr marL="53160" marR="53160" marT="26580" marB="26580">
                    <a:lnL>
                      <a:noFill/>
                    </a:lnL>
                  </a:tcPr>
                </a:tc>
                <a:extLst>
                  <a:ext uri="{0D108BD9-81ED-4DB2-BD59-A6C34878D82A}">
                    <a16:rowId xmlns:a16="http://schemas.microsoft.com/office/drawing/2014/main" val="3404917310"/>
                  </a:ext>
                </a:extLst>
              </a:tr>
              <a:tr h="225045">
                <a:tc>
                  <a:txBody>
                    <a:bodyPr/>
                    <a:lstStyle/>
                    <a:p>
                      <a:pPr algn="r" fontAlgn="ctr"/>
                      <a:r>
                        <a:rPr lang="en-IN" sz="1000">
                          <a:effectLst/>
                        </a:rPr>
                        <a:t>loan_status</a:t>
                      </a: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dirty="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B>
                      <a:noFill/>
                    </a:lnB>
                    <a:noFill/>
                  </a:tcPr>
                </a:tc>
                <a:extLst>
                  <a:ext uri="{0D108BD9-81ED-4DB2-BD59-A6C34878D82A}">
                    <a16:rowId xmlns:a16="http://schemas.microsoft.com/office/drawing/2014/main" val="1528492250"/>
                  </a:ext>
                </a:extLst>
              </a:tr>
              <a:tr h="225045">
                <a:tc>
                  <a:txBody>
                    <a:bodyPr/>
                    <a:lstStyle/>
                    <a:p>
                      <a:pPr algn="r" fontAlgn="ctr"/>
                      <a:r>
                        <a:rPr lang="en-IN" sz="1000" b="0">
                          <a:effectLst/>
                        </a:rPr>
                        <a:t>Charged Off</a:t>
                      </a:r>
                    </a:p>
                  </a:txBody>
                  <a:tcPr marL="44300" marR="44300" marT="22150" marB="22150" anchor="ctr">
                    <a:lnL>
                      <a:noFill/>
                    </a:lnL>
                    <a:lnR>
                      <a:noFill/>
                    </a:lnR>
                    <a:lnT>
                      <a:noFill/>
                    </a:lnT>
                    <a:lnB>
                      <a:noFill/>
                    </a:lnB>
                    <a:noFill/>
                  </a:tcPr>
                </a:tc>
                <a:tc>
                  <a:txBody>
                    <a:bodyPr/>
                    <a:lstStyle/>
                    <a:p>
                      <a:r>
                        <a:rPr lang="en-IN" sz="1000">
                          <a:effectLst/>
                        </a:rPr>
                        <a:t>4943.0</a:t>
                      </a:r>
                    </a:p>
                  </a:txBody>
                  <a:tcPr marL="44300" marR="44300" marT="22150" marB="22150" anchor="ctr">
                    <a:lnL>
                      <a:noFill/>
                    </a:lnL>
                    <a:lnR>
                      <a:noFill/>
                    </a:lnR>
                    <a:lnT>
                      <a:noFill/>
                    </a:lnT>
                    <a:lnB>
                      <a:noFill/>
                    </a:lnB>
                    <a:noFill/>
                  </a:tcPr>
                </a:tc>
                <a:tc>
                  <a:txBody>
                    <a:bodyPr/>
                    <a:lstStyle/>
                    <a:p>
                      <a:r>
                        <a:rPr lang="en-IN" sz="1000">
                          <a:effectLst/>
                        </a:rPr>
                        <a:t>13.929828</a:t>
                      </a:r>
                    </a:p>
                  </a:txBody>
                  <a:tcPr marL="44300" marR="44300" marT="22150" marB="22150" anchor="ctr">
                    <a:lnL>
                      <a:noFill/>
                    </a:lnL>
                    <a:lnR>
                      <a:noFill/>
                    </a:lnR>
                    <a:lnT>
                      <a:noFill/>
                    </a:lnT>
                    <a:lnB>
                      <a:noFill/>
                    </a:lnB>
                    <a:noFill/>
                  </a:tcPr>
                </a:tc>
                <a:tc>
                  <a:txBody>
                    <a:bodyPr/>
                    <a:lstStyle/>
                    <a:p>
                      <a:r>
                        <a:rPr lang="en-IN" sz="1000">
                          <a:effectLst/>
                        </a:rPr>
                        <a:t>3.647619</a:t>
                      </a:r>
                    </a:p>
                  </a:txBody>
                  <a:tcPr marL="44300" marR="44300" marT="22150" marB="22150" anchor="ctr">
                    <a:lnL>
                      <a:noFill/>
                    </a:lnL>
                    <a:lnR>
                      <a:noFill/>
                    </a:lnR>
                    <a:lnT>
                      <a:noFill/>
                    </a:lnT>
                    <a:lnB>
                      <a:noFill/>
                    </a:lnB>
                    <a:noFill/>
                  </a:tcPr>
                </a:tc>
                <a:tc>
                  <a:txBody>
                    <a:bodyPr/>
                    <a:lstStyle/>
                    <a:p>
                      <a:r>
                        <a:rPr lang="en-IN" sz="1000">
                          <a:effectLst/>
                        </a:rPr>
                        <a:t>5.42</a:t>
                      </a:r>
                    </a:p>
                  </a:txBody>
                  <a:tcPr marL="44300" marR="44300" marT="22150" marB="22150" anchor="ctr">
                    <a:lnL>
                      <a:noFill/>
                    </a:lnL>
                    <a:lnR>
                      <a:noFill/>
                    </a:lnR>
                    <a:lnT>
                      <a:noFill/>
                    </a:lnT>
                    <a:lnB>
                      <a:noFill/>
                    </a:lnB>
                    <a:noFill/>
                  </a:tcPr>
                </a:tc>
                <a:tc>
                  <a:txBody>
                    <a:bodyPr/>
                    <a:lstStyle/>
                    <a:p>
                      <a:r>
                        <a:rPr lang="en-IN" sz="1000">
                          <a:effectLst/>
                        </a:rPr>
                        <a:t>11.49</a:t>
                      </a:r>
                    </a:p>
                  </a:txBody>
                  <a:tcPr marL="44300" marR="44300" marT="22150" marB="22150" anchor="ctr">
                    <a:lnL>
                      <a:noFill/>
                    </a:lnL>
                    <a:lnR>
                      <a:noFill/>
                    </a:lnR>
                    <a:lnT>
                      <a:noFill/>
                    </a:lnT>
                    <a:lnB>
                      <a:noFill/>
                    </a:lnB>
                    <a:noFill/>
                  </a:tcPr>
                </a:tc>
                <a:tc>
                  <a:txBody>
                    <a:bodyPr/>
                    <a:lstStyle/>
                    <a:p>
                      <a:r>
                        <a:rPr lang="en-IN" sz="1000">
                          <a:effectLst/>
                        </a:rPr>
                        <a:t>13.79</a:t>
                      </a:r>
                    </a:p>
                  </a:txBody>
                  <a:tcPr marL="44300" marR="44300" marT="22150" marB="22150" anchor="ctr">
                    <a:lnL>
                      <a:noFill/>
                    </a:lnL>
                    <a:lnR>
                      <a:noFill/>
                    </a:lnR>
                    <a:lnT>
                      <a:noFill/>
                    </a:lnT>
                    <a:lnB>
                      <a:noFill/>
                    </a:lnB>
                    <a:noFill/>
                  </a:tcPr>
                </a:tc>
                <a:tc>
                  <a:txBody>
                    <a:bodyPr/>
                    <a:lstStyle/>
                    <a:p>
                      <a:r>
                        <a:rPr lang="en-IN" sz="1000">
                          <a:effectLst/>
                        </a:rPr>
                        <a:t>16.45</a:t>
                      </a:r>
                    </a:p>
                  </a:txBody>
                  <a:tcPr marL="44300" marR="44300" marT="22150" marB="22150" anchor="ctr">
                    <a:lnL>
                      <a:noFill/>
                    </a:lnL>
                    <a:lnR>
                      <a:noFill/>
                    </a:lnR>
                    <a:lnT>
                      <a:noFill/>
                    </a:lnT>
                    <a:lnB>
                      <a:noFill/>
                    </a:lnB>
                    <a:noFill/>
                  </a:tcPr>
                </a:tc>
                <a:tc>
                  <a:txBody>
                    <a:bodyPr/>
                    <a:lstStyle/>
                    <a:p>
                      <a:r>
                        <a:rPr lang="en-IN" sz="1000">
                          <a:effectLst/>
                        </a:rPr>
                        <a:t>24.40</a:t>
                      </a:r>
                    </a:p>
                  </a:txBody>
                  <a:tcPr marL="44300" marR="44300" marT="22150" marB="22150" anchor="ctr">
                    <a:lnL>
                      <a:noFill/>
                    </a:lnL>
                    <a:lnR>
                      <a:noFill/>
                    </a:lnR>
                    <a:lnT>
                      <a:noFill/>
                    </a:lnT>
                    <a:lnB>
                      <a:noFill/>
                    </a:lnB>
                    <a:noFill/>
                  </a:tcPr>
                </a:tc>
                <a:extLst>
                  <a:ext uri="{0D108BD9-81ED-4DB2-BD59-A6C34878D82A}">
                    <a16:rowId xmlns:a16="http://schemas.microsoft.com/office/drawing/2014/main" val="4021705759"/>
                  </a:ext>
                </a:extLst>
              </a:tr>
              <a:tr h="225045">
                <a:tc>
                  <a:txBody>
                    <a:bodyPr/>
                    <a:lstStyle/>
                    <a:p>
                      <a:pPr algn="r" fontAlgn="ctr"/>
                      <a:r>
                        <a:rPr lang="en-IN" sz="1000" b="0">
                          <a:effectLst/>
                        </a:rPr>
                        <a:t>Fully Paid</a:t>
                      </a:r>
                    </a:p>
                  </a:txBody>
                  <a:tcPr marL="44300" marR="44300" marT="22150" marB="22150" anchor="ctr">
                    <a:lnL>
                      <a:noFill/>
                    </a:lnL>
                    <a:lnR>
                      <a:noFill/>
                    </a:lnR>
                    <a:lnT>
                      <a:noFill/>
                    </a:lnT>
                    <a:lnB>
                      <a:noFill/>
                    </a:lnB>
                    <a:noFill/>
                  </a:tcPr>
                </a:tc>
                <a:tc>
                  <a:txBody>
                    <a:bodyPr/>
                    <a:lstStyle/>
                    <a:p>
                      <a:r>
                        <a:rPr lang="en-IN" sz="1000">
                          <a:effectLst/>
                        </a:rPr>
                        <a:t>30424.0</a:t>
                      </a:r>
                    </a:p>
                  </a:txBody>
                  <a:tcPr marL="44300" marR="44300" marT="22150" marB="22150" anchor="ctr">
                    <a:lnL>
                      <a:noFill/>
                    </a:lnL>
                    <a:lnR>
                      <a:noFill/>
                    </a:lnR>
                    <a:lnT>
                      <a:noFill/>
                    </a:lnT>
                    <a:lnB>
                      <a:noFill/>
                    </a:lnB>
                    <a:noFill/>
                  </a:tcPr>
                </a:tc>
                <a:tc>
                  <a:txBody>
                    <a:bodyPr/>
                    <a:lstStyle/>
                    <a:p>
                      <a:r>
                        <a:rPr lang="en-IN" sz="1000">
                          <a:effectLst/>
                        </a:rPr>
                        <a:t>11.667243</a:t>
                      </a:r>
                    </a:p>
                  </a:txBody>
                  <a:tcPr marL="44300" marR="44300" marT="22150" marB="22150" anchor="ctr">
                    <a:lnL>
                      <a:noFill/>
                    </a:lnL>
                    <a:lnR>
                      <a:noFill/>
                    </a:lnR>
                    <a:lnT>
                      <a:noFill/>
                    </a:lnT>
                    <a:lnB>
                      <a:noFill/>
                    </a:lnB>
                    <a:noFill/>
                  </a:tcPr>
                </a:tc>
                <a:tc>
                  <a:txBody>
                    <a:bodyPr/>
                    <a:lstStyle/>
                    <a:p>
                      <a:r>
                        <a:rPr lang="en-IN" sz="1000">
                          <a:effectLst/>
                        </a:rPr>
                        <a:t>3.613734</a:t>
                      </a:r>
                    </a:p>
                  </a:txBody>
                  <a:tcPr marL="44300" marR="44300" marT="22150" marB="22150" anchor="ctr">
                    <a:lnL>
                      <a:noFill/>
                    </a:lnL>
                    <a:lnR>
                      <a:noFill/>
                    </a:lnR>
                    <a:lnT>
                      <a:noFill/>
                    </a:lnT>
                    <a:lnB>
                      <a:noFill/>
                    </a:lnB>
                    <a:noFill/>
                  </a:tcPr>
                </a:tc>
                <a:tc>
                  <a:txBody>
                    <a:bodyPr/>
                    <a:lstStyle/>
                    <a:p>
                      <a:r>
                        <a:rPr lang="en-IN" sz="1000">
                          <a:effectLst/>
                        </a:rPr>
                        <a:t>5.42</a:t>
                      </a:r>
                    </a:p>
                  </a:txBody>
                  <a:tcPr marL="44300" marR="44300" marT="22150" marB="22150" anchor="ctr">
                    <a:lnL>
                      <a:noFill/>
                    </a:lnL>
                    <a:lnR>
                      <a:noFill/>
                    </a:lnR>
                    <a:lnT>
                      <a:noFill/>
                    </a:lnT>
                    <a:lnB>
                      <a:noFill/>
                    </a:lnB>
                    <a:noFill/>
                  </a:tcPr>
                </a:tc>
                <a:tc>
                  <a:txBody>
                    <a:bodyPr/>
                    <a:lstStyle/>
                    <a:p>
                      <a:r>
                        <a:rPr lang="en-IN" sz="1000">
                          <a:effectLst/>
                        </a:rPr>
                        <a:t>8.59</a:t>
                      </a:r>
                    </a:p>
                  </a:txBody>
                  <a:tcPr marL="44300" marR="44300" marT="22150" marB="22150" anchor="ctr">
                    <a:lnL>
                      <a:noFill/>
                    </a:lnL>
                    <a:lnR>
                      <a:noFill/>
                    </a:lnR>
                    <a:lnT>
                      <a:noFill/>
                    </a:lnT>
                    <a:lnB>
                      <a:noFill/>
                    </a:lnB>
                    <a:noFill/>
                  </a:tcPr>
                </a:tc>
                <a:tc>
                  <a:txBody>
                    <a:bodyPr/>
                    <a:lstStyle/>
                    <a:p>
                      <a:r>
                        <a:rPr lang="en-IN" sz="1000">
                          <a:effectLst/>
                        </a:rPr>
                        <a:t>11.49</a:t>
                      </a:r>
                    </a:p>
                  </a:txBody>
                  <a:tcPr marL="44300" marR="44300" marT="22150" marB="22150" anchor="ctr">
                    <a:lnL>
                      <a:noFill/>
                    </a:lnL>
                    <a:lnR>
                      <a:noFill/>
                    </a:lnR>
                    <a:lnT>
                      <a:noFill/>
                    </a:lnT>
                    <a:lnB>
                      <a:noFill/>
                    </a:lnB>
                    <a:noFill/>
                  </a:tcPr>
                </a:tc>
                <a:tc>
                  <a:txBody>
                    <a:bodyPr/>
                    <a:lstStyle/>
                    <a:p>
                      <a:r>
                        <a:rPr lang="en-IN" sz="1000">
                          <a:effectLst/>
                        </a:rPr>
                        <a:t>14.09</a:t>
                      </a:r>
                    </a:p>
                  </a:txBody>
                  <a:tcPr marL="44300" marR="44300" marT="22150" marB="22150" anchor="ctr">
                    <a:lnL>
                      <a:noFill/>
                    </a:lnL>
                    <a:lnR>
                      <a:noFill/>
                    </a:lnR>
                    <a:lnT>
                      <a:noFill/>
                    </a:lnT>
                    <a:lnB>
                      <a:noFill/>
                    </a:lnB>
                    <a:noFill/>
                  </a:tcPr>
                </a:tc>
                <a:tc>
                  <a:txBody>
                    <a:bodyPr/>
                    <a:lstStyle/>
                    <a:p>
                      <a:r>
                        <a:rPr lang="en-IN" sz="1000" dirty="0">
                          <a:effectLst/>
                        </a:rPr>
                        <a:t>24.11</a:t>
                      </a:r>
                    </a:p>
                  </a:txBody>
                  <a:tcPr marL="44300" marR="44300" marT="22150" marB="22150" anchor="ctr">
                    <a:lnL>
                      <a:noFill/>
                    </a:lnL>
                    <a:lnR>
                      <a:noFill/>
                    </a:lnR>
                    <a:lnT>
                      <a:noFill/>
                    </a:lnT>
                    <a:lnB>
                      <a:noFill/>
                    </a:lnB>
                    <a:noFill/>
                  </a:tcPr>
                </a:tc>
                <a:extLst>
                  <a:ext uri="{0D108BD9-81ED-4DB2-BD59-A6C34878D82A}">
                    <a16:rowId xmlns:a16="http://schemas.microsoft.com/office/drawing/2014/main" val="1199063467"/>
                  </a:ext>
                </a:extLst>
              </a:tr>
            </a:tbl>
          </a:graphicData>
        </a:graphic>
      </p:graphicFrame>
    </p:spTree>
    <p:extLst>
      <p:ext uri="{BB962C8B-B14F-4D97-AF65-F5344CB8AC3E}">
        <p14:creationId xmlns:p14="http://schemas.microsoft.com/office/powerpoint/2010/main" val="24003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DE5DA8-66BA-8C59-A478-DF965EC3C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D60B1-0C5F-A389-7FB0-61FEB1C2B65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kern="1200">
                <a:latin typeface="+mj-lt"/>
                <a:ea typeface="+mj-ea"/>
                <a:cs typeface="+mj-cs"/>
              </a:rPr>
              <a:t>Grade vs Loan Status</a:t>
            </a:r>
          </a:p>
        </p:txBody>
      </p:sp>
      <p:sp>
        <p:nvSpPr>
          <p:cNvPr id="17" name="Content Placeholder 16">
            <a:extLst>
              <a:ext uri="{FF2B5EF4-FFF2-40B4-BE49-F238E27FC236}">
                <a16:creationId xmlns:a16="http://schemas.microsoft.com/office/drawing/2014/main" id="{6B789ADB-B6BC-769E-28C8-5550428A9750}"/>
              </a:ext>
            </a:extLst>
          </p:cNvPr>
          <p:cNvSpPr>
            <a:spLocks noGrp="1"/>
          </p:cNvSpPr>
          <p:nvPr>
            <p:ph idx="1"/>
          </p:nvPr>
        </p:nvSpPr>
        <p:spPr>
          <a:xfrm>
            <a:off x="5541263" y="457200"/>
            <a:ext cx="6007608" cy="1929384"/>
          </a:xfrm>
        </p:spPr>
        <p:txBody>
          <a:bodyPr anchor="ctr">
            <a:noAutofit/>
          </a:bodyPr>
          <a:lstStyle/>
          <a:p>
            <a:pPr marL="0" indent="0">
              <a:lnSpc>
                <a:spcPct val="80000"/>
              </a:lnSpc>
              <a:buNone/>
            </a:pPr>
            <a:endParaRPr lang="en-IN" sz="1100" dirty="0"/>
          </a:p>
          <a:p>
            <a:pPr marL="0" indent="0">
              <a:lnSpc>
                <a:spcPct val="80000"/>
              </a:lnSpc>
              <a:buNone/>
            </a:pPr>
            <a:endParaRPr lang="en-IN" sz="1100" dirty="0"/>
          </a:p>
          <a:p>
            <a:pPr marL="0" indent="0">
              <a:lnSpc>
                <a:spcPct val="80000"/>
              </a:lnSpc>
              <a:buNone/>
            </a:pPr>
            <a:r>
              <a:rPr lang="en-IN" sz="1100" b="1" dirty="0"/>
              <a:t>Observations</a:t>
            </a:r>
            <a:r>
              <a:rPr lang="en-IN" sz="1100" dirty="0"/>
              <a:t> : </a:t>
            </a:r>
          </a:p>
          <a:p>
            <a:pPr marL="0" indent="0">
              <a:lnSpc>
                <a:spcPct val="120000"/>
              </a:lnSpc>
              <a:buNone/>
            </a:pPr>
            <a:r>
              <a:rPr lang="en-IN" sz="1100" dirty="0"/>
              <a:t>Nearly 30% of all loans in Grades F and G see a default.</a:t>
            </a:r>
          </a:p>
          <a:p>
            <a:pPr marL="0" indent="0">
              <a:lnSpc>
                <a:spcPct val="120000"/>
              </a:lnSpc>
              <a:buNone/>
            </a:pPr>
            <a:r>
              <a:rPr lang="en-IN" sz="1100" dirty="0"/>
              <a:t>Grade E onwards are risky, and less numerous. Lending Club should either refuse loans or charge high interest rates.</a:t>
            </a:r>
          </a:p>
          <a:p>
            <a:pPr marL="0" indent="0">
              <a:lnSpc>
                <a:spcPct val="120000"/>
              </a:lnSpc>
              <a:buNone/>
            </a:pPr>
            <a:endParaRPr lang="en-IN" sz="1100" dirty="0"/>
          </a:p>
          <a:p>
            <a:pPr marL="0" indent="0">
              <a:lnSpc>
                <a:spcPct val="120000"/>
              </a:lnSpc>
              <a:buNone/>
            </a:pPr>
            <a:r>
              <a:rPr lang="en-IN" sz="1100" dirty="0"/>
              <a:t>The grades A, B and C are safer than D, E and F. Lets now calculate the percentage of Loans charged off per grade.</a:t>
            </a:r>
          </a:p>
          <a:p>
            <a:pPr marL="0" indent="0">
              <a:lnSpc>
                <a:spcPct val="80000"/>
              </a:lnSpc>
              <a:buNone/>
            </a:pPr>
            <a:endParaRPr lang="en-IN" sz="1100" dirty="0"/>
          </a:p>
          <a:p>
            <a:endParaRPr lang="en-US" sz="1100" dirty="0"/>
          </a:p>
        </p:txBody>
      </p:sp>
      <p:pic>
        <p:nvPicPr>
          <p:cNvPr id="21" name="Picture 20" descr="A graph of a graph of loan&#10;&#10;Description automatically generated with medium confidence">
            <a:extLst>
              <a:ext uri="{FF2B5EF4-FFF2-40B4-BE49-F238E27FC236}">
                <a16:creationId xmlns:a16="http://schemas.microsoft.com/office/drawing/2014/main" id="{474FEBD9-D4C8-0631-3B2B-40ABA65F0CBD}"/>
              </a:ext>
            </a:extLst>
          </p:cNvPr>
          <p:cNvPicPr>
            <a:picLocks noChangeAspect="1"/>
          </p:cNvPicPr>
          <p:nvPr/>
        </p:nvPicPr>
        <p:blipFill>
          <a:blip r:embed="rId2"/>
          <a:stretch>
            <a:fillRect/>
          </a:stretch>
        </p:blipFill>
        <p:spPr>
          <a:xfrm>
            <a:off x="466344" y="3055574"/>
            <a:ext cx="5468112" cy="2706715"/>
          </a:xfrm>
          <a:prstGeom prst="rect">
            <a:avLst/>
          </a:prstGeom>
        </p:spPr>
      </p:pic>
      <p:pic>
        <p:nvPicPr>
          <p:cNvPr id="19" name="Picture 18" descr="A comparison of a graph&#10;&#10;Description automatically generated with medium confidence">
            <a:extLst>
              <a:ext uri="{FF2B5EF4-FFF2-40B4-BE49-F238E27FC236}">
                <a16:creationId xmlns:a16="http://schemas.microsoft.com/office/drawing/2014/main" id="{794D3822-07ED-F217-FDE0-84737B2770EF}"/>
              </a:ext>
            </a:extLst>
          </p:cNvPr>
          <p:cNvPicPr>
            <a:picLocks noChangeAspect="1"/>
          </p:cNvPicPr>
          <p:nvPr/>
        </p:nvPicPr>
        <p:blipFill>
          <a:blip r:embed="rId3"/>
          <a:stretch>
            <a:fillRect/>
          </a:stretch>
        </p:blipFill>
        <p:spPr>
          <a:xfrm>
            <a:off x="6254496" y="3055574"/>
            <a:ext cx="5468112" cy="2706715"/>
          </a:xfrm>
          <a:prstGeom prst="rect">
            <a:avLst/>
          </a:prstGeom>
        </p:spPr>
      </p:pic>
    </p:spTree>
    <p:extLst>
      <p:ext uri="{BB962C8B-B14F-4D97-AF65-F5344CB8AC3E}">
        <p14:creationId xmlns:p14="http://schemas.microsoft.com/office/powerpoint/2010/main" val="80367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A136-9036-66BF-E2E0-66871715B4BD}"/>
              </a:ext>
            </a:extLst>
          </p:cNvPr>
          <p:cNvSpPr>
            <a:spLocks noGrp="1"/>
          </p:cNvSpPr>
          <p:nvPr>
            <p:ph type="title"/>
          </p:nvPr>
        </p:nvSpPr>
        <p:spPr>
          <a:xfrm>
            <a:off x="630936" y="457200"/>
            <a:ext cx="4343400" cy="1929384"/>
          </a:xfrm>
        </p:spPr>
        <p:txBody>
          <a:bodyPr anchor="ctr">
            <a:normAutofit/>
          </a:bodyPr>
          <a:lstStyle/>
          <a:p>
            <a:r>
              <a:rPr lang="en-US" sz="4800"/>
              <a:t>Annual Income and Loan Status</a:t>
            </a:r>
          </a:p>
        </p:txBody>
      </p:sp>
      <p:sp>
        <p:nvSpPr>
          <p:cNvPr id="3" name="Content Placeholder 2">
            <a:extLst>
              <a:ext uri="{FF2B5EF4-FFF2-40B4-BE49-F238E27FC236}">
                <a16:creationId xmlns:a16="http://schemas.microsoft.com/office/drawing/2014/main" id="{A25479F7-8478-5805-DA90-4F3E305DC5B2}"/>
              </a:ext>
            </a:extLst>
          </p:cNvPr>
          <p:cNvSpPr>
            <a:spLocks noGrp="1"/>
          </p:cNvSpPr>
          <p:nvPr>
            <p:ph idx="1"/>
          </p:nvPr>
        </p:nvSpPr>
        <p:spPr>
          <a:xfrm>
            <a:off x="5541263" y="457200"/>
            <a:ext cx="6007608" cy="1929384"/>
          </a:xfrm>
        </p:spPr>
        <p:txBody>
          <a:bodyPr anchor="ctr">
            <a:normAutofit/>
          </a:bodyPr>
          <a:lstStyle/>
          <a:p>
            <a:pPr marL="0" indent="0">
              <a:lnSpc>
                <a:spcPct val="80000"/>
              </a:lnSpc>
              <a:buNone/>
            </a:pPr>
            <a:r>
              <a:rPr lang="en-IN" sz="1400" dirty="0"/>
              <a:t>We can see that the bin size 10000 (income) looks good since the data is distributed properly.</a:t>
            </a:r>
          </a:p>
          <a:p>
            <a:pPr marL="0" indent="0">
              <a:lnSpc>
                <a:spcPct val="80000"/>
              </a:lnSpc>
              <a:buNone/>
            </a:pPr>
            <a:r>
              <a:rPr lang="en-IN" sz="1400" dirty="0"/>
              <a:t>Loan defaults are higher for lower income, and progressively reduce as incomes go up.</a:t>
            </a:r>
          </a:p>
          <a:p>
            <a:pPr marL="0" indent="0">
              <a:lnSpc>
                <a:spcPct val="80000"/>
              </a:lnSpc>
              <a:buNone/>
            </a:pPr>
            <a:r>
              <a:rPr lang="en-IN" sz="1400" dirty="0"/>
              <a:t>It will be interesting to see a bivariate analysis of defaults by income buckets and loan amounts later.</a:t>
            </a:r>
          </a:p>
          <a:p>
            <a:endParaRPr lang="en-US" sz="2200" dirty="0"/>
          </a:p>
        </p:txBody>
      </p:sp>
      <p:pic>
        <p:nvPicPr>
          <p:cNvPr id="5" name="Picture 4">
            <a:extLst>
              <a:ext uri="{FF2B5EF4-FFF2-40B4-BE49-F238E27FC236}">
                <a16:creationId xmlns:a16="http://schemas.microsoft.com/office/drawing/2014/main" id="{848C9707-8863-C204-C59F-6808ABE1D667}"/>
              </a:ext>
            </a:extLst>
          </p:cNvPr>
          <p:cNvPicPr>
            <a:picLocks noChangeAspect="1"/>
          </p:cNvPicPr>
          <p:nvPr/>
        </p:nvPicPr>
        <p:blipFill>
          <a:blip r:embed="rId2"/>
          <a:stretch>
            <a:fillRect/>
          </a:stretch>
        </p:blipFill>
        <p:spPr>
          <a:xfrm>
            <a:off x="466344" y="2918872"/>
            <a:ext cx="5468112" cy="2980120"/>
          </a:xfrm>
          <a:prstGeom prst="rect">
            <a:avLst/>
          </a:prstGeom>
        </p:spPr>
      </p:pic>
      <p:pic>
        <p:nvPicPr>
          <p:cNvPr id="4" name="Picture 3">
            <a:extLst>
              <a:ext uri="{FF2B5EF4-FFF2-40B4-BE49-F238E27FC236}">
                <a16:creationId xmlns:a16="http://schemas.microsoft.com/office/drawing/2014/main" id="{08A20BFF-BF5B-73E6-12C1-A997DD7E7B9E}"/>
              </a:ext>
            </a:extLst>
          </p:cNvPr>
          <p:cNvPicPr>
            <a:picLocks noChangeAspect="1"/>
          </p:cNvPicPr>
          <p:nvPr/>
        </p:nvPicPr>
        <p:blipFill>
          <a:blip r:embed="rId3"/>
          <a:stretch>
            <a:fillRect/>
          </a:stretch>
        </p:blipFill>
        <p:spPr>
          <a:xfrm>
            <a:off x="6254495" y="3071972"/>
            <a:ext cx="5797091" cy="2691829"/>
          </a:xfrm>
          <a:prstGeom prst="rect">
            <a:avLst/>
          </a:prstGeom>
        </p:spPr>
      </p:pic>
    </p:spTree>
    <p:extLst>
      <p:ext uri="{BB962C8B-B14F-4D97-AF65-F5344CB8AC3E}">
        <p14:creationId xmlns:p14="http://schemas.microsoft.com/office/powerpoint/2010/main" val="50332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B319-3BD0-AB98-755E-2BEF3ECDD7B0}"/>
              </a:ext>
            </a:extLst>
          </p:cNvPr>
          <p:cNvSpPr>
            <a:spLocks noGrp="1"/>
          </p:cNvSpPr>
          <p:nvPr>
            <p:ph type="title"/>
          </p:nvPr>
        </p:nvSpPr>
        <p:spPr>
          <a:xfrm>
            <a:off x="630936" y="457200"/>
            <a:ext cx="4343400" cy="1929384"/>
          </a:xfrm>
        </p:spPr>
        <p:txBody>
          <a:bodyPr anchor="ctr">
            <a:normAutofit/>
          </a:bodyPr>
          <a:lstStyle/>
          <a:p>
            <a:r>
              <a:rPr lang="en-US" dirty="0"/>
              <a:t>Loan Issued Month and Status</a:t>
            </a:r>
          </a:p>
        </p:txBody>
      </p:sp>
      <p:sp>
        <p:nvSpPr>
          <p:cNvPr id="9" name="Content Placeholder 8">
            <a:extLst>
              <a:ext uri="{FF2B5EF4-FFF2-40B4-BE49-F238E27FC236}">
                <a16:creationId xmlns:a16="http://schemas.microsoft.com/office/drawing/2014/main" id="{AF223B2E-315D-2A86-4C74-E87C13B19DCB}"/>
              </a:ext>
            </a:extLst>
          </p:cNvPr>
          <p:cNvSpPr>
            <a:spLocks noGrp="1"/>
          </p:cNvSpPr>
          <p:nvPr>
            <p:ph idx="1"/>
          </p:nvPr>
        </p:nvSpPr>
        <p:spPr>
          <a:xfrm>
            <a:off x="5541263" y="457200"/>
            <a:ext cx="6007608" cy="1929384"/>
          </a:xfrm>
        </p:spPr>
        <p:txBody>
          <a:bodyPr anchor="ctr">
            <a:normAutofit/>
          </a:bodyPr>
          <a:lstStyle/>
          <a:p>
            <a:pPr marL="0" indent="0">
              <a:lnSpc>
                <a:spcPct val="80000"/>
              </a:lnSpc>
              <a:buNone/>
            </a:pPr>
            <a:r>
              <a:rPr lang="en-IN" sz="1400" dirty="0"/>
              <a:t>If we consider the above analysis we can see that from Aug,2007 to 2011 the loans issued have risen significantly.</a:t>
            </a:r>
          </a:p>
          <a:p>
            <a:pPr marL="0" indent="0">
              <a:lnSpc>
                <a:spcPct val="80000"/>
              </a:lnSpc>
              <a:buNone/>
            </a:pPr>
            <a:r>
              <a:rPr lang="en-IN" sz="1400" dirty="0"/>
              <a:t>Within a year, the number of loan issued rises over the month from </a:t>
            </a:r>
            <a:r>
              <a:rPr lang="en-IN" sz="1400" dirty="0" err="1"/>
              <a:t>jan</a:t>
            </a:r>
            <a:r>
              <a:rPr lang="en-IN" sz="1400" dirty="0"/>
              <a:t> to December.</a:t>
            </a:r>
          </a:p>
          <a:p>
            <a:pPr marL="0" indent="0">
              <a:buNone/>
            </a:pPr>
            <a:r>
              <a:rPr lang="en-IN" sz="1400" dirty="0"/>
              <a:t>Month of loan is spread out and has no significant effect.</a:t>
            </a:r>
          </a:p>
          <a:p>
            <a:endParaRPr lang="en-US" sz="1400" dirty="0"/>
          </a:p>
        </p:txBody>
      </p:sp>
      <p:pic>
        <p:nvPicPr>
          <p:cNvPr id="5" name="Picture 4">
            <a:extLst>
              <a:ext uri="{FF2B5EF4-FFF2-40B4-BE49-F238E27FC236}">
                <a16:creationId xmlns:a16="http://schemas.microsoft.com/office/drawing/2014/main" id="{0CDE61EB-D6E4-4D31-3A06-634DFFCBDA39}"/>
              </a:ext>
            </a:extLst>
          </p:cNvPr>
          <p:cNvPicPr>
            <a:picLocks noChangeAspect="1"/>
          </p:cNvPicPr>
          <p:nvPr/>
        </p:nvPicPr>
        <p:blipFill>
          <a:blip r:embed="rId2"/>
          <a:stretch>
            <a:fillRect/>
          </a:stretch>
        </p:blipFill>
        <p:spPr>
          <a:xfrm>
            <a:off x="466344" y="3055574"/>
            <a:ext cx="4754879" cy="2706715"/>
          </a:xfrm>
          <a:prstGeom prst="rect">
            <a:avLst/>
          </a:prstGeom>
        </p:spPr>
      </p:pic>
      <p:pic>
        <p:nvPicPr>
          <p:cNvPr id="4" name="Content Placeholder 3">
            <a:extLst>
              <a:ext uri="{FF2B5EF4-FFF2-40B4-BE49-F238E27FC236}">
                <a16:creationId xmlns:a16="http://schemas.microsoft.com/office/drawing/2014/main" id="{FB04B8DF-9EF5-602C-CC20-C9E7831CBEDA}"/>
              </a:ext>
            </a:extLst>
          </p:cNvPr>
          <p:cNvPicPr>
            <a:picLocks noChangeAspect="1"/>
          </p:cNvPicPr>
          <p:nvPr/>
        </p:nvPicPr>
        <p:blipFill>
          <a:blip r:embed="rId3"/>
          <a:stretch>
            <a:fillRect/>
          </a:stretch>
        </p:blipFill>
        <p:spPr>
          <a:xfrm>
            <a:off x="5356462" y="3055573"/>
            <a:ext cx="6366146" cy="2626035"/>
          </a:xfrm>
          <a:prstGeom prst="rect">
            <a:avLst/>
          </a:prstGeom>
        </p:spPr>
      </p:pic>
    </p:spTree>
    <p:extLst>
      <p:ext uri="{BB962C8B-B14F-4D97-AF65-F5344CB8AC3E}">
        <p14:creationId xmlns:p14="http://schemas.microsoft.com/office/powerpoint/2010/main" val="3098356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C36B-38F7-F76A-2793-E3F63D2D69F8}"/>
              </a:ext>
            </a:extLst>
          </p:cNvPr>
          <p:cNvSpPr>
            <a:spLocks noGrp="1"/>
          </p:cNvSpPr>
          <p:nvPr>
            <p:ph type="title"/>
          </p:nvPr>
        </p:nvSpPr>
        <p:spPr>
          <a:xfrm>
            <a:off x="640080" y="325369"/>
            <a:ext cx="4368602" cy="1956841"/>
          </a:xfrm>
        </p:spPr>
        <p:txBody>
          <a:bodyPr anchor="b">
            <a:normAutofit/>
          </a:bodyPr>
          <a:lstStyle/>
          <a:p>
            <a:r>
              <a:rPr lang="en-US" sz="5000"/>
              <a:t>Loan Amount vs Annual Income</a:t>
            </a:r>
          </a:p>
        </p:txBody>
      </p:sp>
      <p:sp>
        <p:nvSpPr>
          <p:cNvPr id="3" name="Content Placeholder 2">
            <a:extLst>
              <a:ext uri="{FF2B5EF4-FFF2-40B4-BE49-F238E27FC236}">
                <a16:creationId xmlns:a16="http://schemas.microsoft.com/office/drawing/2014/main" id="{9FCDB5FA-D9F6-E6BB-B4E4-0F7516CD718B}"/>
              </a:ext>
            </a:extLst>
          </p:cNvPr>
          <p:cNvSpPr>
            <a:spLocks noGrp="1"/>
          </p:cNvSpPr>
          <p:nvPr>
            <p:ph idx="1"/>
          </p:nvPr>
        </p:nvSpPr>
        <p:spPr>
          <a:xfrm>
            <a:off x="640080" y="2872899"/>
            <a:ext cx="4243589" cy="3320668"/>
          </a:xfrm>
        </p:spPr>
        <p:txBody>
          <a:bodyPr>
            <a:normAutofit/>
          </a:bodyPr>
          <a:lstStyle/>
          <a:p>
            <a:pPr marL="0" indent="0">
              <a:lnSpc>
                <a:spcPct val="80000"/>
              </a:lnSpc>
              <a:buNone/>
            </a:pPr>
            <a:r>
              <a:rPr lang="en-IN" sz="1600" b="1" dirty="0"/>
              <a:t>Observation :</a:t>
            </a:r>
          </a:p>
          <a:p>
            <a:pPr marL="0" indent="0">
              <a:lnSpc>
                <a:spcPct val="80000"/>
              </a:lnSpc>
              <a:buNone/>
            </a:pPr>
            <a:r>
              <a:rPr lang="en-IN" sz="1400" dirty="0"/>
              <a:t>There are people with average income lower than 50000 taking loans of 25000 or higher. These would be risky loans</a:t>
            </a:r>
          </a:p>
          <a:p>
            <a:endParaRPr lang="en-US" sz="2200" dirty="0"/>
          </a:p>
        </p:txBody>
      </p:sp>
      <p:pic>
        <p:nvPicPr>
          <p:cNvPr id="4" name="Picture 3" descr="A graph of a graph of a number of blue dots&#10;&#10;Description automatically generated with medium confidence">
            <a:extLst>
              <a:ext uri="{FF2B5EF4-FFF2-40B4-BE49-F238E27FC236}">
                <a16:creationId xmlns:a16="http://schemas.microsoft.com/office/drawing/2014/main" id="{0F55C51A-8125-5579-EBB4-23D72DA95996}"/>
              </a:ext>
            </a:extLst>
          </p:cNvPr>
          <p:cNvPicPr>
            <a:picLocks noChangeAspect="1"/>
          </p:cNvPicPr>
          <p:nvPr/>
        </p:nvPicPr>
        <p:blipFill>
          <a:blip r:embed="rId2"/>
          <a:srcRect r="320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140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9278-7825-0C18-6458-2791A597F0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1D4131-BF12-60BF-40A8-9CBC31DB4713}"/>
              </a:ext>
            </a:extLst>
          </p:cNvPr>
          <p:cNvSpPr>
            <a:spLocks noGrp="1"/>
          </p:cNvSpPr>
          <p:nvPr>
            <p:ph idx="1"/>
          </p:nvPr>
        </p:nvSpPr>
        <p:spPr/>
        <p:txBody>
          <a:bodyPr>
            <a:normAutofit/>
          </a:bodyPr>
          <a:lstStyle/>
          <a:p>
            <a:pPr marL="0" indent="0">
              <a:buNone/>
            </a:pPr>
            <a:r>
              <a:rPr lang="en-US" dirty="0"/>
              <a:t>	This case study revolves around lending various types of loans to urban customers. The analysis is done using EDA and came up with different solutions for the Lending Club on what basis the loan can be approved for a customer. We have considered multiple methodologies.</a:t>
            </a:r>
          </a:p>
        </p:txBody>
      </p:sp>
    </p:spTree>
    <p:extLst>
      <p:ext uri="{BB962C8B-B14F-4D97-AF65-F5344CB8AC3E}">
        <p14:creationId xmlns:p14="http://schemas.microsoft.com/office/powerpoint/2010/main" val="105119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B88771-10D5-9764-6229-E5D306532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5E8C3-8B0A-19FC-EE5D-EB940A37B9EA}"/>
              </a:ext>
            </a:extLst>
          </p:cNvPr>
          <p:cNvSpPr>
            <a:spLocks noGrp="1"/>
          </p:cNvSpPr>
          <p:nvPr>
            <p:ph type="title"/>
          </p:nvPr>
        </p:nvSpPr>
        <p:spPr>
          <a:xfrm>
            <a:off x="630936" y="502919"/>
            <a:ext cx="3419856" cy="5702672"/>
          </a:xfrm>
        </p:spPr>
        <p:txBody>
          <a:bodyPr anchor="ctr">
            <a:normAutofit/>
          </a:bodyPr>
          <a:lstStyle/>
          <a:p>
            <a:r>
              <a:rPr lang="en-US" sz="4800" dirty="0"/>
              <a:t>Multivariate Analysis</a:t>
            </a:r>
            <a:br>
              <a:rPr lang="en-US" sz="4800" dirty="0"/>
            </a:br>
            <a:br>
              <a:rPr lang="en-US" sz="4800" dirty="0"/>
            </a:br>
            <a:r>
              <a:rPr lang="en-IN" sz="3600" dirty="0"/>
              <a:t>Loan Amount </a:t>
            </a:r>
            <a:br>
              <a:rPr lang="en-IN" sz="3600" dirty="0"/>
            </a:br>
            <a:r>
              <a:rPr lang="en-IN" sz="3600" dirty="0"/>
              <a:t>vs </a:t>
            </a:r>
            <a:br>
              <a:rPr lang="en-IN" sz="3600" dirty="0"/>
            </a:br>
            <a:r>
              <a:rPr lang="en-IN" sz="3600" dirty="0"/>
              <a:t>Verification Status </a:t>
            </a:r>
            <a:br>
              <a:rPr lang="en-IN" sz="3600" dirty="0"/>
            </a:br>
            <a:r>
              <a:rPr lang="en-IN" sz="3600" dirty="0"/>
              <a:t>vs </a:t>
            </a:r>
            <a:br>
              <a:rPr lang="en-IN" sz="3600" dirty="0"/>
            </a:br>
            <a:r>
              <a:rPr lang="en-IN" sz="3600" dirty="0"/>
              <a:t>Loan Status</a:t>
            </a:r>
            <a:br>
              <a:rPr lang="en-IN" sz="3600" b="1" dirty="0"/>
            </a:br>
            <a:endParaRPr lang="en-US" sz="3600" dirty="0"/>
          </a:p>
        </p:txBody>
      </p:sp>
      <p:sp>
        <p:nvSpPr>
          <p:cNvPr id="3" name="Content Placeholder 2">
            <a:extLst>
              <a:ext uri="{FF2B5EF4-FFF2-40B4-BE49-F238E27FC236}">
                <a16:creationId xmlns:a16="http://schemas.microsoft.com/office/drawing/2014/main" id="{68FA791F-482F-D7F1-694A-D4EDB2C958A8}"/>
              </a:ext>
            </a:extLst>
          </p:cNvPr>
          <p:cNvSpPr>
            <a:spLocks noGrp="1"/>
          </p:cNvSpPr>
          <p:nvPr>
            <p:ph idx="1"/>
          </p:nvPr>
        </p:nvSpPr>
        <p:spPr>
          <a:xfrm>
            <a:off x="4654295" y="502920"/>
            <a:ext cx="6894576" cy="1463040"/>
          </a:xfrm>
        </p:spPr>
        <p:txBody>
          <a:bodyPr anchor="ctr">
            <a:normAutofit fontScale="77500" lnSpcReduction="20000"/>
          </a:bodyPr>
          <a:lstStyle/>
          <a:p>
            <a:pPr marL="0" indent="0">
              <a:buNone/>
            </a:pPr>
            <a:endParaRPr lang="en-IN" sz="2000" b="1" dirty="0"/>
          </a:p>
          <a:p>
            <a:pPr marL="0" indent="0">
              <a:buNone/>
            </a:pPr>
            <a:r>
              <a:rPr lang="en-IN" sz="2000" b="1" dirty="0"/>
              <a:t>Observation : </a:t>
            </a:r>
          </a:p>
          <a:p>
            <a:pPr marL="0" indent="0">
              <a:buNone/>
            </a:pPr>
            <a:endParaRPr lang="en-IN" sz="2000" b="1" dirty="0"/>
          </a:p>
          <a:p>
            <a:pPr marL="0" indent="0">
              <a:buNone/>
            </a:pPr>
            <a:r>
              <a:rPr lang="en-IN" sz="2000" dirty="0"/>
              <a:t>Higher loan amounts are Verified more often.</a:t>
            </a:r>
          </a:p>
          <a:p>
            <a:pPr marL="0" indent="0">
              <a:buNone/>
            </a:pPr>
            <a:r>
              <a:rPr lang="en-IN" sz="2000" dirty="0"/>
              <a:t>And others have lesser verification status.</a:t>
            </a:r>
          </a:p>
          <a:p>
            <a:pPr marL="0" indent="0">
              <a:buNone/>
            </a:pPr>
            <a:endParaRPr lang="en-IN" sz="700" dirty="0"/>
          </a:p>
          <a:p>
            <a:endParaRPr lang="en-US" sz="700" dirty="0"/>
          </a:p>
        </p:txBody>
      </p:sp>
      <p:pic>
        <p:nvPicPr>
          <p:cNvPr id="6" name="Picture 5" descr="A graph of a number of bars&#10;&#10;Description automatically generated with medium confidence">
            <a:extLst>
              <a:ext uri="{FF2B5EF4-FFF2-40B4-BE49-F238E27FC236}">
                <a16:creationId xmlns:a16="http://schemas.microsoft.com/office/drawing/2014/main" id="{1A4DAD62-2197-48B4-E753-7977CAD267F0}"/>
              </a:ext>
            </a:extLst>
          </p:cNvPr>
          <p:cNvPicPr>
            <a:picLocks noChangeAspect="1"/>
          </p:cNvPicPr>
          <p:nvPr/>
        </p:nvPicPr>
        <p:blipFill>
          <a:blip r:embed="rId2"/>
          <a:stretch>
            <a:fillRect/>
          </a:stretch>
        </p:blipFill>
        <p:spPr>
          <a:xfrm>
            <a:off x="4050792" y="2658438"/>
            <a:ext cx="7688064" cy="3959352"/>
          </a:xfrm>
          <a:prstGeom prst="rect">
            <a:avLst/>
          </a:prstGeom>
        </p:spPr>
      </p:pic>
    </p:spTree>
    <p:extLst>
      <p:ext uri="{BB962C8B-B14F-4D97-AF65-F5344CB8AC3E}">
        <p14:creationId xmlns:p14="http://schemas.microsoft.com/office/powerpoint/2010/main" val="350047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EB26-E2E4-6F35-1B18-1827B13D25EC}"/>
              </a:ext>
            </a:extLst>
          </p:cNvPr>
          <p:cNvSpPr>
            <a:spLocks noGrp="1"/>
          </p:cNvSpPr>
          <p:nvPr>
            <p:ph type="title"/>
          </p:nvPr>
        </p:nvSpPr>
        <p:spPr>
          <a:xfrm>
            <a:off x="630936" y="502920"/>
            <a:ext cx="3419856" cy="1463040"/>
          </a:xfrm>
        </p:spPr>
        <p:txBody>
          <a:bodyPr anchor="ctr">
            <a:normAutofit/>
          </a:bodyPr>
          <a:lstStyle/>
          <a:p>
            <a:r>
              <a:rPr lang="en-IN" sz="3000">
                <a:latin typeface="+mn-lt"/>
                <a:ea typeface="+mn-ea"/>
                <a:cs typeface="+mn-cs"/>
              </a:rPr>
              <a:t>delinq_2yr VS loan amount VS grade</a:t>
            </a:r>
            <a:br>
              <a:rPr lang="en-IN" sz="3000" b="0">
                <a:effectLst/>
                <a:latin typeface="Menlo" panose="020B0609030804020204" pitchFamily="49" charset="0"/>
              </a:rPr>
            </a:br>
            <a:endParaRPr lang="en-US" sz="3000"/>
          </a:p>
        </p:txBody>
      </p:sp>
      <p:sp>
        <p:nvSpPr>
          <p:cNvPr id="3" name="Content Placeholder 2">
            <a:extLst>
              <a:ext uri="{FF2B5EF4-FFF2-40B4-BE49-F238E27FC236}">
                <a16:creationId xmlns:a16="http://schemas.microsoft.com/office/drawing/2014/main" id="{FE372ACB-3FDF-9F20-EAE7-B918A8DD2D13}"/>
              </a:ext>
            </a:extLst>
          </p:cNvPr>
          <p:cNvSpPr>
            <a:spLocks noGrp="1"/>
          </p:cNvSpPr>
          <p:nvPr>
            <p:ph idx="1"/>
          </p:nvPr>
        </p:nvSpPr>
        <p:spPr>
          <a:xfrm>
            <a:off x="4654295" y="502920"/>
            <a:ext cx="6894576" cy="1463040"/>
          </a:xfrm>
        </p:spPr>
        <p:txBody>
          <a:bodyPr anchor="ctr">
            <a:normAutofit/>
          </a:bodyPr>
          <a:lstStyle/>
          <a:p>
            <a:pPr marL="0" indent="0">
              <a:buNone/>
            </a:pPr>
            <a:r>
              <a:rPr lang="en-US" sz="1200" b="1" dirty="0"/>
              <a:t>Observation :</a:t>
            </a:r>
            <a:r>
              <a:rPr lang="en-US" sz="1200" dirty="0"/>
              <a:t> </a:t>
            </a:r>
          </a:p>
          <a:p>
            <a:pPr marL="0" indent="0">
              <a:buNone/>
            </a:pPr>
            <a:r>
              <a:rPr lang="en-IN" sz="1200" dirty="0"/>
              <a:t>Not many loans receive investment with higher number of delinquencies(&gt;3). Despite the low loan amount request, these loans are considered risky and are not invested much in.</a:t>
            </a:r>
          </a:p>
          <a:p>
            <a:pPr marL="0" indent="0">
              <a:buNone/>
            </a:pPr>
            <a:r>
              <a:rPr lang="en-IN" sz="1200" dirty="0"/>
              <a:t>Lending club should further restrict their investment. We see loan amounts of &gt;15000 on average for people having &gt;=2 delinquencies.</a:t>
            </a:r>
          </a:p>
          <a:p>
            <a:pPr marL="0" indent="0">
              <a:buNone/>
            </a:pPr>
            <a:endParaRPr lang="en-US" sz="1200" dirty="0"/>
          </a:p>
        </p:txBody>
      </p:sp>
      <p:pic>
        <p:nvPicPr>
          <p:cNvPr id="5" name="Picture 4">
            <a:extLst>
              <a:ext uri="{FF2B5EF4-FFF2-40B4-BE49-F238E27FC236}">
                <a16:creationId xmlns:a16="http://schemas.microsoft.com/office/drawing/2014/main" id="{99C7B37F-F430-100F-1E22-8D38B604515E}"/>
              </a:ext>
            </a:extLst>
          </p:cNvPr>
          <p:cNvPicPr>
            <a:picLocks noChangeAspect="1"/>
          </p:cNvPicPr>
          <p:nvPr/>
        </p:nvPicPr>
        <p:blipFill>
          <a:blip r:embed="rId2"/>
          <a:stretch>
            <a:fillRect/>
          </a:stretch>
        </p:blipFill>
        <p:spPr>
          <a:xfrm>
            <a:off x="630936" y="2514600"/>
            <a:ext cx="10917936" cy="3243581"/>
          </a:xfrm>
          <a:prstGeom prst="rect">
            <a:avLst/>
          </a:prstGeom>
        </p:spPr>
      </p:pic>
    </p:spTree>
    <p:extLst>
      <p:ext uri="{BB962C8B-B14F-4D97-AF65-F5344CB8AC3E}">
        <p14:creationId xmlns:p14="http://schemas.microsoft.com/office/powerpoint/2010/main" val="218680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7C07-C645-611F-1B3B-2E3BAD02D54E}"/>
              </a:ext>
            </a:extLst>
          </p:cNvPr>
          <p:cNvSpPr>
            <a:spLocks noGrp="1"/>
          </p:cNvSpPr>
          <p:nvPr>
            <p:ph type="title"/>
          </p:nvPr>
        </p:nvSpPr>
        <p:spPr>
          <a:xfrm>
            <a:off x="630936" y="640080"/>
            <a:ext cx="4818888" cy="1481328"/>
          </a:xfrm>
        </p:spPr>
        <p:txBody>
          <a:bodyPr anchor="b">
            <a:normAutofit/>
          </a:bodyPr>
          <a:lstStyle/>
          <a:p>
            <a:r>
              <a:rPr lang="en-US" sz="5400"/>
              <a:t>Correlation</a:t>
            </a:r>
          </a:p>
        </p:txBody>
      </p:sp>
      <p:sp>
        <p:nvSpPr>
          <p:cNvPr id="3" name="Content Placeholder 2">
            <a:extLst>
              <a:ext uri="{FF2B5EF4-FFF2-40B4-BE49-F238E27FC236}">
                <a16:creationId xmlns:a16="http://schemas.microsoft.com/office/drawing/2014/main" id="{16959822-8967-5A77-F877-2E5A1BDE9704}"/>
              </a:ext>
            </a:extLst>
          </p:cNvPr>
          <p:cNvSpPr>
            <a:spLocks noGrp="1"/>
          </p:cNvSpPr>
          <p:nvPr>
            <p:ph idx="1"/>
          </p:nvPr>
        </p:nvSpPr>
        <p:spPr>
          <a:xfrm>
            <a:off x="630936" y="2660904"/>
            <a:ext cx="4818888" cy="3547872"/>
          </a:xfrm>
        </p:spPr>
        <p:txBody>
          <a:bodyPr anchor="t">
            <a:normAutofit/>
          </a:bodyPr>
          <a:lstStyle/>
          <a:p>
            <a:pPr marL="0" indent="0">
              <a:buNone/>
            </a:pPr>
            <a:r>
              <a:rPr lang="en-US" sz="1000"/>
              <a:t>Observation :</a:t>
            </a:r>
          </a:p>
          <a:p>
            <a:pPr marL="0" indent="0">
              <a:buNone/>
            </a:pPr>
            <a:endParaRPr lang="en-US" sz="1000"/>
          </a:p>
          <a:p>
            <a:r>
              <a:rPr lang="en-IN" sz="1000"/>
              <a:t>Strong Positive Correlations : </a:t>
            </a:r>
          </a:p>
          <a:p>
            <a:pPr lvl="1"/>
            <a:r>
              <a:rPr lang="en-IN" sz="1000"/>
              <a:t>open_acc - total_acc -&gt; 0.68</a:t>
            </a:r>
          </a:p>
          <a:p>
            <a:pPr lvl="1"/>
            <a:r>
              <a:rPr lang="en-IN" sz="1000"/>
              <a:t>pub_rec - pub_rec_bankruptcies -&gt; 0.84</a:t>
            </a:r>
          </a:p>
          <a:p>
            <a:pPr lvl="1"/>
            <a:r>
              <a:rPr lang="en-IN" sz="1000"/>
              <a:t>revol_util - int_rate -&gt; 0.47</a:t>
            </a:r>
          </a:p>
          <a:p>
            <a:pPr lvl="1"/>
            <a:r>
              <a:rPr lang="en-IN" sz="1000"/>
              <a:t>loan_amnt - installment -&gt; 0.92</a:t>
            </a:r>
          </a:p>
          <a:p>
            <a:br>
              <a:rPr lang="en-IN" sz="1000"/>
            </a:br>
            <a:r>
              <a:rPr lang="en-IN" sz="1000"/>
              <a:t>Weak Correlations : </a:t>
            </a:r>
          </a:p>
          <a:p>
            <a:pPr lvl="1"/>
            <a:r>
              <a:rPr lang="en-IN" sz="1000"/>
              <a:t>total_acc - pub_rec_bankruptcies -&gt; 0.0012</a:t>
            </a:r>
          </a:p>
          <a:p>
            <a:pPr lvl="1"/>
            <a:r>
              <a:rPr lang="en-IN" sz="1000"/>
              <a:t>emp_length - revol_util -&gt; 0.005</a:t>
            </a:r>
          </a:p>
          <a:p>
            <a:r>
              <a:rPr lang="en-IN" sz="1000"/>
              <a:t>Negative Correlations :</a:t>
            </a:r>
          </a:p>
          <a:p>
            <a:pPr lvl="1"/>
            <a:r>
              <a:rPr lang="en-IN" sz="1000"/>
              <a:t>dti - annual_inc -&gt; -0.14</a:t>
            </a:r>
          </a:p>
          <a:p>
            <a:pPr lvl="1"/>
            <a:r>
              <a:rPr lang="en-IN" sz="1000"/>
              <a:t>open_acc - revol_util -&gt; -0.097</a:t>
            </a:r>
          </a:p>
          <a:p>
            <a:pPr lvl="1"/>
            <a:r>
              <a:rPr lang="en-IN" sz="1000"/>
              <a:t>pub_rec - loan_amnt -&gt; -0.039</a:t>
            </a:r>
          </a:p>
          <a:p>
            <a:pPr marL="0" indent="0">
              <a:buNone/>
            </a:pPr>
            <a:endParaRPr lang="en-US" sz="1000"/>
          </a:p>
        </p:txBody>
      </p:sp>
      <p:pic>
        <p:nvPicPr>
          <p:cNvPr id="4" name="Picture 3">
            <a:extLst>
              <a:ext uri="{FF2B5EF4-FFF2-40B4-BE49-F238E27FC236}">
                <a16:creationId xmlns:a16="http://schemas.microsoft.com/office/drawing/2014/main" id="{5803B366-2B84-8DF2-4793-6E91DACC761F}"/>
              </a:ext>
            </a:extLst>
          </p:cNvPr>
          <p:cNvPicPr>
            <a:picLocks noChangeAspect="1"/>
          </p:cNvPicPr>
          <p:nvPr/>
        </p:nvPicPr>
        <p:blipFill>
          <a:blip r:embed="rId2"/>
          <a:stretch>
            <a:fillRect/>
          </a:stretch>
        </p:blipFill>
        <p:spPr>
          <a:xfrm>
            <a:off x="6080760" y="640079"/>
            <a:ext cx="5631779" cy="6007233"/>
          </a:xfrm>
          <a:prstGeom prst="rect">
            <a:avLst/>
          </a:prstGeom>
        </p:spPr>
      </p:pic>
    </p:spTree>
    <p:extLst>
      <p:ext uri="{BB962C8B-B14F-4D97-AF65-F5344CB8AC3E}">
        <p14:creationId xmlns:p14="http://schemas.microsoft.com/office/powerpoint/2010/main" val="3728616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118D-83C2-BA7C-206B-0C6B8CDBCAC9}"/>
              </a:ext>
            </a:extLst>
          </p:cNvPr>
          <p:cNvSpPr>
            <a:spLocks noGrp="1"/>
          </p:cNvSpPr>
          <p:nvPr>
            <p:ph type="title"/>
          </p:nvPr>
        </p:nvSpPr>
        <p:spPr>
          <a:xfrm>
            <a:off x="838200" y="2882294"/>
            <a:ext cx="10515600" cy="1325563"/>
          </a:xfrm>
        </p:spPr>
        <p:txBody>
          <a:bodyPr>
            <a:normAutofit/>
          </a:bodyPr>
          <a:lstStyle/>
          <a:p>
            <a:pPr algn="ctr"/>
            <a:r>
              <a:rPr lang="en-US" sz="5400" dirty="0"/>
              <a:t>Thank you</a:t>
            </a:r>
          </a:p>
        </p:txBody>
      </p:sp>
    </p:spTree>
    <p:extLst>
      <p:ext uri="{BB962C8B-B14F-4D97-AF65-F5344CB8AC3E}">
        <p14:creationId xmlns:p14="http://schemas.microsoft.com/office/powerpoint/2010/main" val="98229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E1EB-9D78-7630-BFEC-BA2950039087}"/>
              </a:ext>
            </a:extLst>
          </p:cNvPr>
          <p:cNvSpPr>
            <a:spLocks noGrp="1"/>
          </p:cNvSpPr>
          <p:nvPr>
            <p:ph type="title"/>
          </p:nvPr>
        </p:nvSpPr>
        <p:spPr/>
        <p:txBody>
          <a:bodyPr/>
          <a:lstStyle/>
          <a:p>
            <a:r>
              <a:rPr lang="en-US" dirty="0"/>
              <a:t>EDA on the Dataset</a:t>
            </a:r>
          </a:p>
        </p:txBody>
      </p:sp>
      <p:sp>
        <p:nvSpPr>
          <p:cNvPr id="3" name="Content Placeholder 2">
            <a:extLst>
              <a:ext uri="{FF2B5EF4-FFF2-40B4-BE49-F238E27FC236}">
                <a16:creationId xmlns:a16="http://schemas.microsoft.com/office/drawing/2014/main" id="{C49E6A6D-4DCA-940E-D723-FCC60FBA563B}"/>
              </a:ext>
            </a:extLst>
          </p:cNvPr>
          <p:cNvSpPr>
            <a:spLocks noGrp="1"/>
          </p:cNvSpPr>
          <p:nvPr>
            <p:ph idx="1"/>
          </p:nvPr>
        </p:nvSpPr>
        <p:spPr/>
        <p:txBody>
          <a:bodyPr/>
          <a:lstStyle/>
          <a:p>
            <a:pPr marL="0" indent="0">
              <a:buNone/>
            </a:pPr>
            <a:r>
              <a:rPr lang="en-US" dirty="0"/>
              <a:t>The methodologies used are as follows</a:t>
            </a:r>
          </a:p>
          <a:p>
            <a:pPr marL="971550" lvl="1" indent="-514350">
              <a:buFont typeface="+mj-lt"/>
              <a:buAutoNum type="arabicPeriod"/>
            </a:pPr>
            <a:r>
              <a:rPr lang="en-US" dirty="0"/>
              <a:t>Data Cleaning</a:t>
            </a:r>
          </a:p>
          <a:p>
            <a:pPr marL="971550" lvl="1" indent="-514350">
              <a:buFont typeface="+mj-lt"/>
              <a:buAutoNum type="arabicPeriod"/>
            </a:pPr>
            <a:r>
              <a:rPr lang="en-US" dirty="0"/>
              <a:t>Univariate Analysis</a:t>
            </a:r>
          </a:p>
          <a:p>
            <a:pPr marL="971550" lvl="1" indent="-514350">
              <a:buFont typeface="+mj-lt"/>
              <a:buAutoNum type="arabicPeriod"/>
            </a:pPr>
            <a:r>
              <a:rPr lang="en-US" dirty="0"/>
              <a:t>Segmented Univariate</a:t>
            </a:r>
          </a:p>
          <a:p>
            <a:pPr marL="971550" lvl="1" indent="-514350">
              <a:buFont typeface="+mj-lt"/>
              <a:buAutoNum type="arabicPeriod"/>
            </a:pPr>
            <a:r>
              <a:rPr lang="en-US" dirty="0"/>
              <a:t>Bivariate Analysis</a:t>
            </a:r>
          </a:p>
          <a:p>
            <a:pPr marL="971550" lvl="1" indent="-514350">
              <a:buFont typeface="+mj-lt"/>
              <a:buAutoNum type="arabicPeriod"/>
            </a:pPr>
            <a:r>
              <a:rPr lang="en-US" dirty="0"/>
              <a:t>Multivariate Analysis</a:t>
            </a:r>
          </a:p>
          <a:p>
            <a:pPr marL="971550" lvl="1" indent="-514350">
              <a:buFont typeface="+mj-lt"/>
              <a:buAutoNum type="arabicPeriod"/>
            </a:pPr>
            <a:r>
              <a:rPr lang="en-US" dirty="0"/>
              <a:t>Derived Metrics</a:t>
            </a:r>
          </a:p>
          <a:p>
            <a:pPr lvl="1"/>
            <a:endParaRPr lang="en-US" dirty="0"/>
          </a:p>
        </p:txBody>
      </p:sp>
    </p:spTree>
    <p:extLst>
      <p:ext uri="{BB962C8B-B14F-4D97-AF65-F5344CB8AC3E}">
        <p14:creationId xmlns:p14="http://schemas.microsoft.com/office/powerpoint/2010/main" val="359336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6757-480E-038A-651E-34CB878F714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7C49BA05-B407-3C6B-64CC-25B51D19178B}"/>
              </a:ext>
            </a:extLst>
          </p:cNvPr>
          <p:cNvSpPr>
            <a:spLocks noGrp="1"/>
          </p:cNvSpPr>
          <p:nvPr>
            <p:ph idx="1"/>
          </p:nvPr>
        </p:nvSpPr>
        <p:spPr/>
        <p:txBody>
          <a:bodyPr>
            <a:normAutofit fontScale="25000" lnSpcReduction="20000"/>
          </a:bodyPr>
          <a:lstStyle/>
          <a:p>
            <a:pPr marL="0" indent="0">
              <a:lnSpc>
                <a:spcPct val="120000"/>
              </a:lnSpc>
              <a:buNone/>
            </a:pPr>
            <a:r>
              <a:rPr lang="en-IN" sz="6400" dirty="0">
                <a:effectLst/>
                <a:latin typeface="Helvetica Neue" panose="02000503000000020004" pitchFamily="2" charset="0"/>
              </a:rPr>
              <a:t>	Data cleaning is an essential step in preparing data for analysis or modelling. It involves identifying and correcting errors, handling missing values, and transforming raw data into a usable format. Python provides powerful libraries and tools for data cleaning. Below is an overview of some common tasks and techniques for cleaning data using Python.</a:t>
            </a:r>
          </a:p>
          <a:p>
            <a:pPr marL="0" indent="0">
              <a:buNone/>
            </a:pPr>
            <a:r>
              <a:rPr lang="en-IN" sz="6400" dirty="0">
                <a:effectLst/>
                <a:latin typeface="Helvetica Neue" panose="02000503000000020004" pitchFamily="2" charset="0"/>
              </a:rPr>
              <a:t>Main tasks need to performed on the data :</a:t>
            </a:r>
            <a:br>
              <a:rPr lang="en-IN" sz="6400" dirty="0">
                <a:effectLst/>
                <a:latin typeface="Helvetica Neue" panose="02000503000000020004" pitchFamily="2" charset="0"/>
              </a:rPr>
            </a:br>
            <a:endParaRPr lang="en-IN" sz="6400" dirty="0">
              <a:effectLst/>
              <a:latin typeface="Helvetica Neue" panose="02000503000000020004" pitchFamily="2" charset="0"/>
            </a:endParaRPr>
          </a:p>
          <a:p>
            <a:pPr marL="0" indent="0">
              <a:buNone/>
            </a:pPr>
            <a:r>
              <a:rPr lang="en-IN" sz="6400" dirty="0">
                <a:effectLst/>
                <a:latin typeface="Helvetica Neue" panose="02000503000000020004" pitchFamily="2" charset="0"/>
              </a:rPr>
              <a:t>    1. Handling Missing Values</a:t>
            </a:r>
          </a:p>
          <a:p>
            <a:pPr marL="0" indent="0">
              <a:buNone/>
            </a:pPr>
            <a:r>
              <a:rPr lang="en-IN" sz="6400" dirty="0">
                <a:effectLst/>
                <a:latin typeface="Helvetica Neue" panose="02000503000000020004" pitchFamily="2" charset="0"/>
              </a:rPr>
              <a:t>    2. Removing Duplicates</a:t>
            </a:r>
          </a:p>
          <a:p>
            <a:pPr marL="0" indent="0">
              <a:buNone/>
            </a:pPr>
            <a:r>
              <a:rPr lang="en-IN" sz="6400" dirty="0">
                <a:effectLst/>
                <a:latin typeface="Helvetica Neue" panose="02000503000000020004" pitchFamily="2" charset="0"/>
              </a:rPr>
              <a:t>    3. Handling Outliers</a:t>
            </a:r>
          </a:p>
          <a:p>
            <a:pPr marL="0" indent="0">
              <a:buNone/>
            </a:pPr>
            <a:r>
              <a:rPr lang="en-IN" sz="6400" dirty="0">
                <a:effectLst/>
                <a:latin typeface="Helvetica Neue" panose="02000503000000020004" pitchFamily="2" charset="0"/>
              </a:rPr>
              <a:t>    4. Transforming data in required format</a:t>
            </a:r>
          </a:p>
          <a:p>
            <a:pPr marL="0" indent="0">
              <a:buNone/>
            </a:pPr>
            <a:r>
              <a:rPr lang="en-IN" sz="6400" dirty="0">
                <a:effectLst/>
                <a:latin typeface="Helvetica Neue" panose="02000503000000020004" pitchFamily="2" charset="0"/>
              </a:rPr>
              <a:t>        a. Standardizing / Normalizing Data</a:t>
            </a:r>
          </a:p>
          <a:p>
            <a:pPr marL="0" indent="0">
              <a:buNone/>
            </a:pPr>
            <a:r>
              <a:rPr lang="en-IN" sz="6400" dirty="0">
                <a:effectLst/>
                <a:latin typeface="Helvetica Neue" panose="02000503000000020004" pitchFamily="2" charset="0"/>
              </a:rPr>
              <a:t>        b. Encoding Categorical Data</a:t>
            </a:r>
          </a:p>
          <a:p>
            <a:pPr marL="0" indent="0">
              <a:buNone/>
            </a:pPr>
            <a:r>
              <a:rPr lang="en-IN" sz="6400" dirty="0">
                <a:effectLst/>
                <a:latin typeface="Helvetica Neue" panose="02000503000000020004" pitchFamily="2" charset="0"/>
              </a:rPr>
              <a:t>        c. Parsing dates</a:t>
            </a:r>
          </a:p>
          <a:p>
            <a:pPr marL="0" indent="0">
              <a:buNone/>
            </a:pPr>
            <a:r>
              <a:rPr lang="en-IN" sz="6400" dirty="0">
                <a:effectLst/>
                <a:latin typeface="Helvetica Neue" panose="02000503000000020004" pitchFamily="2" charset="0"/>
              </a:rPr>
              <a:t>        </a:t>
            </a:r>
          </a:p>
          <a:p>
            <a:pPr marL="0" indent="0">
              <a:buNone/>
            </a:pPr>
            <a:r>
              <a:rPr lang="en-IN" sz="6400" dirty="0">
                <a:effectLst/>
                <a:latin typeface="Helvetica Neue" panose="02000503000000020004" pitchFamily="2" charset="0"/>
              </a:rPr>
              <a:t>    5. Cleaning Text Data (Using regex and other techniques)</a:t>
            </a:r>
          </a:p>
          <a:p>
            <a:endParaRPr lang="en-US" dirty="0"/>
          </a:p>
        </p:txBody>
      </p:sp>
    </p:spTree>
    <p:extLst>
      <p:ext uri="{BB962C8B-B14F-4D97-AF65-F5344CB8AC3E}">
        <p14:creationId xmlns:p14="http://schemas.microsoft.com/office/powerpoint/2010/main" val="221586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6E97-E49E-3DC5-EEDB-88FF91972168}"/>
              </a:ext>
            </a:extLst>
          </p:cNvPr>
          <p:cNvSpPr>
            <a:spLocks noGrp="1"/>
          </p:cNvSpPr>
          <p:nvPr>
            <p:ph type="title"/>
          </p:nvPr>
        </p:nvSpPr>
        <p:spPr/>
        <p:txBody>
          <a:bodyPr/>
          <a:lstStyle/>
          <a:p>
            <a:r>
              <a:rPr lang="en-US" dirty="0"/>
              <a:t>Data Cleaning (Contd.)</a:t>
            </a:r>
          </a:p>
        </p:txBody>
      </p:sp>
      <p:sp>
        <p:nvSpPr>
          <p:cNvPr id="3" name="Content Placeholder 2">
            <a:extLst>
              <a:ext uri="{FF2B5EF4-FFF2-40B4-BE49-F238E27FC236}">
                <a16:creationId xmlns:a16="http://schemas.microsoft.com/office/drawing/2014/main" id="{008FA92B-12B5-E49F-3464-55B2C45922CC}"/>
              </a:ext>
            </a:extLst>
          </p:cNvPr>
          <p:cNvSpPr>
            <a:spLocks noGrp="1"/>
          </p:cNvSpPr>
          <p:nvPr>
            <p:ph idx="1"/>
          </p:nvPr>
        </p:nvSpPr>
        <p:spPr/>
        <p:txBody>
          <a:bodyPr>
            <a:noAutofit/>
          </a:bodyPr>
          <a:lstStyle/>
          <a:p>
            <a:r>
              <a:rPr lang="en-US" sz="1800" dirty="0"/>
              <a:t>Clear all the columns with Null Values. We had 55 columns with null values which were removed in the subsequent steps.</a:t>
            </a:r>
          </a:p>
          <a:p>
            <a:pPr marL="457200" lvl="1" indent="0">
              <a:buNone/>
            </a:pPr>
            <a:r>
              <a:rPr lang="en-IN" sz="1200" dirty="0">
                <a:effectLst/>
                <a:latin typeface="Helvetica Neue" panose="02000503000000020004" pitchFamily="2" charset="0"/>
              </a:rPr>
              <a:t>Number of Columns with Null Values :  55</a:t>
            </a:r>
          </a:p>
          <a:p>
            <a:pPr marL="457200" lvl="1" indent="0">
              <a:buNone/>
            </a:pPr>
            <a:r>
              <a:rPr lang="en-IN" sz="1200" dirty="0">
                <a:effectLst/>
                <a:latin typeface="Helvetica Neue" panose="02000503000000020004" pitchFamily="2" charset="0"/>
              </a:rPr>
              <a:t>Columns to be removed are of length  : </a:t>
            </a:r>
          </a:p>
          <a:p>
            <a:pPr marL="457200" lvl="1" indent="0">
              <a:buNone/>
            </a:pPr>
            <a:r>
              <a:rPr lang="en-IN" sz="1200" dirty="0">
                <a:effectLst/>
                <a:latin typeface="Helvetica Neue" panose="02000503000000020004" pitchFamily="2" charset="0"/>
              </a:rPr>
              <a:t>['</a:t>
            </a:r>
            <a:r>
              <a:rPr lang="en-IN" sz="1200" dirty="0" err="1">
                <a:effectLst/>
                <a:latin typeface="Helvetica Neue" panose="02000503000000020004" pitchFamily="2" charset="0"/>
              </a:rPr>
              <a:t>next_pymnt_d</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mths_since_last_major_derog</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annual_inc_joint</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dti_joint</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'percent_bc_gt_75',</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tot_hi_cred_lim</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total_bal_ex_mort</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total_bc_limit</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total_il_high_credit_limit</a:t>
            </a:r>
            <a:r>
              <a:rPr lang="en-IN" sz="1200" dirty="0">
                <a:effectLst/>
                <a:latin typeface="Helvetica Neue" panose="02000503000000020004" pitchFamily="2" charset="0"/>
              </a:rPr>
              <a:t>’]</a:t>
            </a:r>
          </a:p>
          <a:p>
            <a:r>
              <a:rPr lang="en-IN" sz="1800" dirty="0">
                <a:latin typeface="Helvetica Neue" panose="02000503000000020004" pitchFamily="2" charset="0"/>
              </a:rPr>
              <a:t>Cleared all columns with Unique values as well since they don’t add any value to the analysis.</a:t>
            </a:r>
          </a:p>
          <a:p>
            <a:r>
              <a:rPr lang="en-US" sz="1800" dirty="0"/>
              <a:t>We can clear off or drop columns with 0 or nan values along with some text fields like desc.</a:t>
            </a:r>
          </a:p>
          <a:p>
            <a:r>
              <a:rPr lang="en-US" sz="1800" dirty="0"/>
              <a:t>Calculated the missing values in multiple columns and made sure the data is cleaned up further.</a:t>
            </a:r>
            <a:endParaRPr lang="en-IN" sz="1800" dirty="0">
              <a:latin typeface="Helvetica Neue" panose="02000503000000020004" pitchFamily="2" charset="0"/>
            </a:endParaRPr>
          </a:p>
          <a:p>
            <a:endParaRPr lang="en-IN" sz="1800" dirty="0">
              <a:effectLst/>
              <a:latin typeface="Helvetica Neue" panose="02000503000000020004" pitchFamily="2" charset="0"/>
            </a:endParaRPr>
          </a:p>
          <a:p>
            <a:pPr lvl="1"/>
            <a:endParaRPr lang="en-US" sz="1800" dirty="0"/>
          </a:p>
          <a:p>
            <a:pPr lvl="1"/>
            <a:endParaRPr lang="en-US" sz="1800" dirty="0"/>
          </a:p>
        </p:txBody>
      </p:sp>
    </p:spTree>
    <p:extLst>
      <p:ext uri="{BB962C8B-B14F-4D97-AF65-F5344CB8AC3E}">
        <p14:creationId xmlns:p14="http://schemas.microsoft.com/office/powerpoint/2010/main" val="281744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B999-F838-3A1C-3AAC-F8E6477C82F0}"/>
              </a:ext>
            </a:extLst>
          </p:cNvPr>
          <p:cNvSpPr>
            <a:spLocks noGrp="1"/>
          </p:cNvSpPr>
          <p:nvPr>
            <p:ph type="title"/>
          </p:nvPr>
        </p:nvSpPr>
        <p:spPr/>
        <p:txBody>
          <a:bodyPr>
            <a:normAutofit/>
          </a:bodyPr>
          <a:lstStyle/>
          <a:p>
            <a:r>
              <a:rPr lang="en-US" sz="4000" dirty="0"/>
              <a:t>Data Cleaning using </a:t>
            </a:r>
            <a:r>
              <a:rPr lang="en-IN" sz="4000" dirty="0"/>
              <a:t>Data Dictionary file (cleanup unnecessary data):</a:t>
            </a:r>
            <a:endParaRPr lang="en-US" sz="4000" dirty="0"/>
          </a:p>
        </p:txBody>
      </p:sp>
      <p:sp>
        <p:nvSpPr>
          <p:cNvPr id="3" name="Content Placeholder 2">
            <a:extLst>
              <a:ext uri="{FF2B5EF4-FFF2-40B4-BE49-F238E27FC236}">
                <a16:creationId xmlns:a16="http://schemas.microsoft.com/office/drawing/2014/main" id="{B116CC14-E9F4-8766-9BB4-530BBCC57C2A}"/>
              </a:ext>
            </a:extLst>
          </p:cNvPr>
          <p:cNvSpPr>
            <a:spLocks noGrp="1"/>
          </p:cNvSpPr>
          <p:nvPr>
            <p:ph idx="1"/>
          </p:nvPr>
        </p:nvSpPr>
        <p:spPr/>
        <p:txBody>
          <a:bodyPr>
            <a:noAutofit/>
          </a:bodyPr>
          <a:lstStyle/>
          <a:p>
            <a:pPr marL="0" indent="0">
              <a:lnSpc>
                <a:spcPct val="120000"/>
              </a:lnSpc>
              <a:spcBef>
                <a:spcPts val="0"/>
              </a:spcBef>
              <a:buNone/>
            </a:pPr>
            <a:r>
              <a:rPr lang="en-IN" sz="1100" dirty="0">
                <a:effectLst/>
                <a:latin typeface="Helvetica Neue" panose="02000503000000020004" pitchFamily="2" charset="0"/>
              </a:rPr>
              <a:t>A data dictionary file is also been provided along with the loan data. This file gives a brief </a:t>
            </a:r>
            <a:r>
              <a:rPr lang="en-IN" sz="1100" dirty="0" err="1">
                <a:effectLst/>
                <a:latin typeface="Helvetica Neue" panose="02000503000000020004" pitchFamily="2" charset="0"/>
              </a:rPr>
              <a:t>describtion</a:t>
            </a:r>
            <a:r>
              <a:rPr lang="en-IN" sz="1100" dirty="0">
                <a:effectLst/>
                <a:latin typeface="Helvetica Neue" panose="02000503000000020004" pitchFamily="2" charset="0"/>
              </a:rPr>
              <a:t> about all the columns of the loan transaction file. Let's use this file to get a better understanding of the 50 columns we are left with. This will help to further narrow down on the columns.</a:t>
            </a:r>
          </a:p>
          <a:p>
            <a:pPr marL="0" indent="0">
              <a:lnSpc>
                <a:spcPct val="120000"/>
              </a:lnSpc>
              <a:spcBef>
                <a:spcPts val="0"/>
              </a:spcBef>
              <a:buNone/>
            </a:pPr>
            <a:endParaRPr lang="en-IN" sz="1100" dirty="0">
              <a:effectLst/>
              <a:latin typeface="Helvetica Neue" panose="02000503000000020004" pitchFamily="2" charset="0"/>
            </a:endParaRPr>
          </a:p>
          <a:p>
            <a:pPr marL="0" indent="0">
              <a:lnSpc>
                <a:spcPct val="120000"/>
              </a:lnSpc>
              <a:spcBef>
                <a:spcPts val="0"/>
              </a:spcBef>
              <a:buNone/>
            </a:pPr>
            <a:r>
              <a:rPr lang="en-IN" sz="1100" dirty="0">
                <a:effectLst/>
                <a:latin typeface="Helvetica Neue" panose="02000503000000020004" pitchFamily="2" charset="0"/>
              </a:rPr>
              <a:t>There are a few columns having a single unique value or all unique values. These may have nothing much to contribute to the analysis i.e. columns which are far from being the driving columns towards loan default. Some other columns are redundant.</a:t>
            </a:r>
          </a:p>
          <a:p>
            <a:pPr marL="0" indent="0">
              <a:lnSpc>
                <a:spcPct val="120000"/>
              </a:lnSpc>
              <a:spcBef>
                <a:spcPts val="0"/>
              </a:spcBef>
              <a:buNone/>
            </a:pPr>
            <a:endParaRPr lang="en-IN" sz="1100" dirty="0">
              <a:effectLst/>
              <a:latin typeface="Helvetica Neue" panose="02000503000000020004" pitchFamily="2" charset="0"/>
            </a:endParaRPr>
          </a:p>
          <a:p>
            <a:pPr marL="0" indent="0">
              <a:lnSpc>
                <a:spcPct val="120000"/>
              </a:lnSpc>
              <a:spcBef>
                <a:spcPts val="0"/>
              </a:spcBef>
              <a:buNone/>
            </a:pPr>
            <a:r>
              <a:rPr lang="en-IN" sz="1100" dirty="0">
                <a:effectLst/>
                <a:latin typeface="Helvetica Neue" panose="02000503000000020004" pitchFamily="2" charset="0"/>
              </a:rPr>
              <a:t>These columns are:</a:t>
            </a:r>
          </a:p>
          <a:p>
            <a:pPr marL="0" indent="0">
              <a:lnSpc>
                <a:spcPct val="120000"/>
              </a:lnSpc>
              <a:spcBef>
                <a:spcPts val="0"/>
              </a:spcBef>
              <a:buNone/>
            </a:pPr>
            <a:endParaRPr lang="en-IN" sz="1100" dirty="0">
              <a:effectLst/>
              <a:latin typeface="Helvetica Neue" panose="02000503000000020004" pitchFamily="2" charset="0"/>
            </a:endParaRPr>
          </a:p>
          <a:p>
            <a:pPr marL="0" indent="0">
              <a:lnSpc>
                <a:spcPct val="120000"/>
              </a:lnSpc>
              <a:spcBef>
                <a:spcPts val="0"/>
              </a:spcBef>
              <a:buNone/>
            </a:pPr>
            <a:r>
              <a:rPr lang="en-IN" sz="1100" dirty="0" err="1">
                <a:effectLst/>
                <a:latin typeface="Helvetica Neue" panose="02000503000000020004" pitchFamily="2" charset="0"/>
              </a:rPr>
              <a:t>policy_code</a:t>
            </a:r>
            <a:r>
              <a:rPr lang="en-IN" sz="1100" dirty="0">
                <a:effectLst/>
                <a:latin typeface="Helvetica Neue" panose="02000503000000020004" pitchFamily="2" charset="0"/>
              </a:rPr>
              <a:t> : value for entire dataset is '1', indicating all are publicly available, therefore nothing to contribute for analysis, to be removed.</a:t>
            </a:r>
          </a:p>
          <a:p>
            <a:pPr marL="0" indent="0">
              <a:lnSpc>
                <a:spcPct val="120000"/>
              </a:lnSpc>
              <a:spcBef>
                <a:spcPts val="0"/>
              </a:spcBef>
              <a:buNone/>
            </a:pPr>
            <a:r>
              <a:rPr lang="en-IN" sz="1100" dirty="0" err="1">
                <a:effectLst/>
                <a:latin typeface="Helvetica Neue" panose="02000503000000020004" pitchFamily="2" charset="0"/>
              </a:rPr>
              <a:t>application_type</a:t>
            </a:r>
            <a:r>
              <a:rPr lang="en-IN" sz="1100" dirty="0">
                <a:effectLst/>
                <a:latin typeface="Helvetica Neue" panose="02000503000000020004" pitchFamily="2" charset="0"/>
              </a:rPr>
              <a:t> : value for entire dataset is 'INDIVIDUAL', indicating all are individual applications not joint, therefore nothing to contribute for analysis, to be removed.</a:t>
            </a:r>
          </a:p>
          <a:p>
            <a:pPr marL="0" indent="0">
              <a:lnSpc>
                <a:spcPct val="120000"/>
              </a:lnSpc>
              <a:spcBef>
                <a:spcPts val="0"/>
              </a:spcBef>
              <a:buNone/>
            </a:pPr>
            <a:r>
              <a:rPr lang="en-IN" sz="1100" dirty="0" err="1">
                <a:effectLst/>
                <a:latin typeface="Helvetica Neue" panose="02000503000000020004" pitchFamily="2" charset="0"/>
              </a:rPr>
              <a:t>acc_now_delinq</a:t>
            </a:r>
            <a:r>
              <a:rPr lang="en-IN" sz="1100" dirty="0">
                <a:effectLst/>
                <a:latin typeface="Helvetica Neue" panose="02000503000000020004" pitchFamily="2" charset="0"/>
              </a:rPr>
              <a:t> : value for entire dataset is '0', therefore can be removed.</a:t>
            </a:r>
          </a:p>
          <a:p>
            <a:pPr marL="0" indent="0">
              <a:lnSpc>
                <a:spcPct val="120000"/>
              </a:lnSpc>
              <a:spcBef>
                <a:spcPts val="0"/>
              </a:spcBef>
              <a:buNone/>
            </a:pPr>
            <a:r>
              <a:rPr lang="en-IN" sz="1100" dirty="0">
                <a:effectLst/>
                <a:latin typeface="Helvetica Neue" panose="02000503000000020004" pitchFamily="2" charset="0"/>
              </a:rPr>
              <a:t>id : Since it cannot be used for any other purpose in the analysis we will be dropping it.</a:t>
            </a:r>
          </a:p>
          <a:p>
            <a:pPr marL="0" indent="0">
              <a:lnSpc>
                <a:spcPct val="120000"/>
              </a:lnSpc>
              <a:spcBef>
                <a:spcPts val="0"/>
              </a:spcBef>
              <a:buNone/>
            </a:pPr>
            <a:r>
              <a:rPr lang="en-IN" sz="1100" dirty="0" err="1">
                <a:effectLst/>
                <a:latin typeface="Helvetica Neue" panose="02000503000000020004" pitchFamily="2" charset="0"/>
              </a:rPr>
              <a:t>member_id</a:t>
            </a:r>
            <a:r>
              <a:rPr lang="en-IN" sz="1100" dirty="0">
                <a:effectLst/>
                <a:latin typeface="Helvetica Neue" panose="02000503000000020004" pitchFamily="2" charset="0"/>
              </a:rPr>
              <a:t> : Member ID </a:t>
            </a:r>
            <a:r>
              <a:rPr lang="en-IN" sz="1100" dirty="0" err="1">
                <a:effectLst/>
                <a:latin typeface="Helvetica Neue" panose="02000503000000020004" pitchFamily="2" charset="0"/>
              </a:rPr>
              <a:t>eventhough</a:t>
            </a:r>
            <a:r>
              <a:rPr lang="en-IN" sz="1100" dirty="0">
                <a:effectLst/>
                <a:latin typeface="Helvetica Neue" panose="02000503000000020004" pitchFamily="2" charset="0"/>
              </a:rPr>
              <a:t> its unique and its per user it wont contribute much in the analysis</a:t>
            </a:r>
          </a:p>
          <a:p>
            <a:pPr marL="0" indent="0">
              <a:lnSpc>
                <a:spcPct val="120000"/>
              </a:lnSpc>
              <a:spcBef>
                <a:spcPts val="0"/>
              </a:spcBef>
              <a:buNone/>
            </a:pPr>
            <a:r>
              <a:rPr lang="en-IN" sz="1100" dirty="0" err="1">
                <a:effectLst/>
                <a:latin typeface="Helvetica Neue" panose="02000503000000020004" pitchFamily="2" charset="0"/>
              </a:rPr>
              <a:t>pymnt_plan</a:t>
            </a:r>
            <a:r>
              <a:rPr lang="en-IN" sz="1100" dirty="0">
                <a:effectLst/>
                <a:latin typeface="Helvetica Neue" panose="02000503000000020004" pitchFamily="2" charset="0"/>
              </a:rPr>
              <a:t> : All the values for entire dataset is 'n', therefore can be removed.</a:t>
            </a:r>
          </a:p>
          <a:p>
            <a:pPr marL="0" indent="0">
              <a:lnSpc>
                <a:spcPct val="120000"/>
              </a:lnSpc>
              <a:spcBef>
                <a:spcPts val="0"/>
              </a:spcBef>
              <a:buNone/>
            </a:pPr>
            <a:r>
              <a:rPr lang="en-IN" sz="1100" dirty="0" err="1">
                <a:effectLst/>
                <a:latin typeface="Helvetica Neue" panose="02000503000000020004" pitchFamily="2" charset="0"/>
              </a:rPr>
              <a:t>url</a:t>
            </a:r>
            <a:r>
              <a:rPr lang="en-IN" sz="1100" dirty="0">
                <a:effectLst/>
                <a:latin typeface="Helvetica Neue" panose="02000503000000020004" pitchFamily="2" charset="0"/>
              </a:rPr>
              <a:t> : This is URL is not useful as we cannot check the details by calling the URL as well.</a:t>
            </a:r>
          </a:p>
          <a:p>
            <a:pPr marL="0" indent="0">
              <a:lnSpc>
                <a:spcPct val="120000"/>
              </a:lnSpc>
              <a:spcBef>
                <a:spcPts val="0"/>
              </a:spcBef>
              <a:buNone/>
            </a:pPr>
            <a:r>
              <a:rPr lang="en-IN" sz="1100" dirty="0" err="1">
                <a:effectLst/>
                <a:latin typeface="Helvetica Neue" panose="02000503000000020004" pitchFamily="2" charset="0"/>
              </a:rPr>
              <a:t>zip_code</a:t>
            </a:r>
            <a:r>
              <a:rPr lang="en-IN" sz="1100" dirty="0">
                <a:effectLst/>
                <a:latin typeface="Helvetica Neue" panose="02000503000000020004" pitchFamily="2" charset="0"/>
              </a:rPr>
              <a:t> : Zip code is not a complete one so its not valid in the analysis now.</a:t>
            </a:r>
          </a:p>
          <a:p>
            <a:pPr marL="0" indent="0">
              <a:lnSpc>
                <a:spcPct val="120000"/>
              </a:lnSpc>
              <a:spcBef>
                <a:spcPts val="0"/>
              </a:spcBef>
              <a:buNone/>
            </a:pPr>
            <a:r>
              <a:rPr lang="en-IN" sz="1100" dirty="0" err="1">
                <a:effectLst/>
                <a:latin typeface="Helvetica Neue" panose="02000503000000020004" pitchFamily="2" charset="0"/>
              </a:rPr>
              <a:t>initial_list_status</a:t>
            </a:r>
            <a:r>
              <a:rPr lang="en-IN" sz="1100" dirty="0">
                <a:effectLst/>
                <a:latin typeface="Helvetica Neue" panose="02000503000000020004" pitchFamily="2" charset="0"/>
              </a:rPr>
              <a:t> : The data present in the Columns are f and its not useful for the analysis so removing it.</a:t>
            </a:r>
          </a:p>
          <a:p>
            <a:pPr marL="0" indent="0">
              <a:lnSpc>
                <a:spcPct val="120000"/>
              </a:lnSpc>
              <a:spcBef>
                <a:spcPts val="0"/>
              </a:spcBef>
              <a:buNone/>
            </a:pPr>
            <a:r>
              <a:rPr lang="en-IN" sz="1100" dirty="0" err="1">
                <a:effectLst/>
                <a:latin typeface="Helvetica Neue" panose="02000503000000020004" pitchFamily="2" charset="0"/>
              </a:rPr>
              <a:t>delinq_amnt</a:t>
            </a:r>
            <a:r>
              <a:rPr lang="en-IN" sz="1100" dirty="0">
                <a:effectLst/>
                <a:latin typeface="Helvetica Neue" panose="02000503000000020004" pitchFamily="2" charset="0"/>
              </a:rPr>
              <a:t> : Since the values are 0 we are not considering it for analysis.</a:t>
            </a:r>
          </a:p>
          <a:p>
            <a:pPr marL="0" indent="0">
              <a:lnSpc>
                <a:spcPct val="120000"/>
              </a:lnSpc>
              <a:spcBef>
                <a:spcPts val="0"/>
              </a:spcBef>
              <a:buNone/>
            </a:pPr>
            <a:endParaRPr lang="en-IN" sz="1100" dirty="0">
              <a:latin typeface="Helvetica Neue" panose="02000503000000020004" pitchFamily="2" charset="0"/>
            </a:endParaRPr>
          </a:p>
          <a:p>
            <a:pPr marL="0" indent="0">
              <a:lnSpc>
                <a:spcPct val="120000"/>
              </a:lnSpc>
              <a:spcBef>
                <a:spcPts val="0"/>
              </a:spcBef>
              <a:buNone/>
            </a:pPr>
            <a:r>
              <a:rPr lang="en-IN" sz="1100" b="1" dirty="0">
                <a:effectLst/>
                <a:latin typeface="Helvetica Neue" panose="02000503000000020004" pitchFamily="2" charset="0"/>
              </a:rPr>
              <a:t>After cleaning up the data saved the final data set in </a:t>
            </a:r>
            <a:r>
              <a:rPr lang="en-IN" sz="1100" b="1" dirty="0" err="1">
                <a:effectLst/>
                <a:latin typeface="Helvetica Neue" panose="02000503000000020004" pitchFamily="2" charset="0"/>
              </a:rPr>
              <a:t>final_loan_data.csv</a:t>
            </a:r>
            <a:r>
              <a:rPr lang="en-IN" sz="1100" b="1" dirty="0">
                <a:effectLst/>
                <a:latin typeface="Helvetica Neue" panose="02000503000000020004" pitchFamily="2" charset="0"/>
              </a:rPr>
              <a:t>.</a:t>
            </a:r>
          </a:p>
          <a:p>
            <a:endParaRPr lang="en-US" sz="1000" dirty="0"/>
          </a:p>
        </p:txBody>
      </p:sp>
    </p:spTree>
    <p:extLst>
      <p:ext uri="{BB962C8B-B14F-4D97-AF65-F5344CB8AC3E}">
        <p14:creationId xmlns:p14="http://schemas.microsoft.com/office/powerpoint/2010/main" val="73291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F2AE-6335-16A9-BAAD-29EEF2637AF0}"/>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IN" sz="3800"/>
              <a:t>Univariate and Segmented Univariate Analysis</a:t>
            </a:r>
            <a:endParaRPr lang="en-US" sz="3800"/>
          </a:p>
        </p:txBody>
      </p:sp>
      <p:sp>
        <p:nvSpPr>
          <p:cNvPr id="3" name="Content Placeholder 2">
            <a:extLst>
              <a:ext uri="{FF2B5EF4-FFF2-40B4-BE49-F238E27FC236}">
                <a16:creationId xmlns:a16="http://schemas.microsoft.com/office/drawing/2014/main" id="{DBFD6168-F5D1-9F87-316A-4A10B80CC9F0}"/>
              </a:ext>
            </a:extLst>
          </p:cNvPr>
          <p:cNvSpPr>
            <a:spLocks noGrp="1"/>
          </p:cNvSpPr>
          <p:nvPr>
            <p:ph idx="1"/>
          </p:nvPr>
        </p:nvSpPr>
        <p:spPr>
          <a:xfrm>
            <a:off x="630936" y="2807167"/>
            <a:ext cx="3895522" cy="3386399"/>
          </a:xfrm>
        </p:spPr>
        <p:txBody>
          <a:bodyPr>
            <a:normAutofit/>
          </a:bodyPr>
          <a:lstStyle/>
          <a:p>
            <a:r>
              <a:rPr lang="en-US" sz="2000"/>
              <a:t>Univariate Analysis was done one major items like loan amount, installment, annual income and others. </a:t>
            </a:r>
          </a:p>
          <a:p>
            <a:r>
              <a:rPr lang="en-US" sz="2000"/>
              <a:t>We found that there are many outliers in the system.</a:t>
            </a:r>
          </a:p>
          <a:p>
            <a:r>
              <a:rPr lang="en-US" sz="2000"/>
              <a:t>Few of the plots are as follows</a:t>
            </a:r>
          </a:p>
          <a:p>
            <a:r>
              <a:rPr lang="en-US" sz="2000"/>
              <a:t>Annual Income , Interest Rates, Installment and Loan Amount etc.</a:t>
            </a:r>
          </a:p>
          <a:p>
            <a:endParaRPr lang="en-US" sz="2000"/>
          </a:p>
          <a:p>
            <a:endParaRPr lang="en-US" sz="2000"/>
          </a:p>
        </p:txBody>
      </p:sp>
      <p:pic>
        <p:nvPicPr>
          <p:cNvPr id="8" name="Picture 7" descr="A green rectangular object with numbers&#10;&#10;Description automatically generated">
            <a:extLst>
              <a:ext uri="{FF2B5EF4-FFF2-40B4-BE49-F238E27FC236}">
                <a16:creationId xmlns:a16="http://schemas.microsoft.com/office/drawing/2014/main" id="{E3BDB545-0EC9-77DE-BFA2-763C25FBD80C}"/>
              </a:ext>
            </a:extLst>
          </p:cNvPr>
          <p:cNvPicPr>
            <a:picLocks noChangeAspect="1"/>
          </p:cNvPicPr>
          <p:nvPr/>
        </p:nvPicPr>
        <p:blipFill>
          <a:blip r:embed="rId2"/>
          <a:stretch>
            <a:fillRect/>
          </a:stretch>
        </p:blipFill>
        <p:spPr>
          <a:xfrm>
            <a:off x="8286257" y="164592"/>
            <a:ext cx="3708877" cy="2642575"/>
          </a:xfrm>
          <a:prstGeom prst="rect">
            <a:avLst/>
          </a:prstGeom>
        </p:spPr>
      </p:pic>
      <p:pic>
        <p:nvPicPr>
          <p:cNvPr id="6" name="Picture 5" descr="A green rectangular object with a white background&#10;&#10;Description automatically generated">
            <a:extLst>
              <a:ext uri="{FF2B5EF4-FFF2-40B4-BE49-F238E27FC236}">
                <a16:creationId xmlns:a16="http://schemas.microsoft.com/office/drawing/2014/main" id="{3D572EDB-2975-9B8A-74E1-1AC937DEADDC}"/>
              </a:ext>
            </a:extLst>
          </p:cNvPr>
          <p:cNvPicPr>
            <a:picLocks noChangeAspect="1"/>
          </p:cNvPicPr>
          <p:nvPr/>
        </p:nvPicPr>
        <p:blipFill>
          <a:blip r:embed="rId3"/>
          <a:stretch>
            <a:fillRect/>
          </a:stretch>
        </p:blipFill>
        <p:spPr>
          <a:xfrm>
            <a:off x="4992624" y="3890235"/>
            <a:ext cx="3099816" cy="2208618"/>
          </a:xfrm>
          <a:prstGeom prst="rect">
            <a:avLst/>
          </a:prstGeom>
        </p:spPr>
      </p:pic>
      <p:pic>
        <p:nvPicPr>
          <p:cNvPr id="7" name="Picture 6" descr="A graph with a green rectangle&#10;&#10;Description automatically generated">
            <a:extLst>
              <a:ext uri="{FF2B5EF4-FFF2-40B4-BE49-F238E27FC236}">
                <a16:creationId xmlns:a16="http://schemas.microsoft.com/office/drawing/2014/main" id="{AF2FBFB1-5B69-06E4-7FA8-679F764D60FB}"/>
              </a:ext>
            </a:extLst>
          </p:cNvPr>
          <p:cNvPicPr>
            <a:picLocks noChangeAspect="1"/>
          </p:cNvPicPr>
          <p:nvPr/>
        </p:nvPicPr>
        <p:blipFill>
          <a:blip r:embed="rId4"/>
          <a:stretch>
            <a:fillRect/>
          </a:stretch>
        </p:blipFill>
        <p:spPr>
          <a:xfrm>
            <a:off x="8247888" y="3234037"/>
            <a:ext cx="3785616" cy="2697250"/>
          </a:xfrm>
          <a:prstGeom prst="rect">
            <a:avLst/>
          </a:prstGeom>
        </p:spPr>
      </p:pic>
      <p:pic>
        <p:nvPicPr>
          <p:cNvPr id="4" name="Picture 3">
            <a:extLst>
              <a:ext uri="{FF2B5EF4-FFF2-40B4-BE49-F238E27FC236}">
                <a16:creationId xmlns:a16="http://schemas.microsoft.com/office/drawing/2014/main" id="{6DE45427-3FFC-A3CB-2672-C605CB2EFBF8}"/>
              </a:ext>
            </a:extLst>
          </p:cNvPr>
          <p:cNvPicPr>
            <a:picLocks noChangeAspect="1"/>
          </p:cNvPicPr>
          <p:nvPr/>
        </p:nvPicPr>
        <p:blipFill>
          <a:blip r:embed="rId5"/>
          <a:stretch>
            <a:fillRect/>
          </a:stretch>
        </p:blipFill>
        <p:spPr>
          <a:xfrm>
            <a:off x="4419837" y="164591"/>
            <a:ext cx="3690740" cy="2642575"/>
          </a:xfrm>
          <a:prstGeom prst="rect">
            <a:avLst/>
          </a:prstGeom>
        </p:spPr>
      </p:pic>
    </p:spTree>
    <p:extLst>
      <p:ext uri="{BB962C8B-B14F-4D97-AF65-F5344CB8AC3E}">
        <p14:creationId xmlns:p14="http://schemas.microsoft.com/office/powerpoint/2010/main" val="221006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53A1-B2DF-C174-07EE-70ADC801565A}"/>
              </a:ext>
            </a:extLst>
          </p:cNvPr>
          <p:cNvSpPr>
            <a:spLocks noGrp="1"/>
          </p:cNvSpPr>
          <p:nvPr>
            <p:ph type="title"/>
          </p:nvPr>
        </p:nvSpPr>
        <p:spPr>
          <a:xfrm>
            <a:off x="640080" y="329184"/>
            <a:ext cx="6894576" cy="1783080"/>
          </a:xfrm>
        </p:spPr>
        <p:txBody>
          <a:bodyPr anchor="b">
            <a:normAutofit/>
          </a:bodyPr>
          <a:lstStyle/>
          <a:p>
            <a:r>
              <a:rPr lang="en-US" sz="5400"/>
              <a:t>Bivariate Analysis</a:t>
            </a:r>
          </a:p>
        </p:txBody>
      </p:sp>
      <p:sp>
        <p:nvSpPr>
          <p:cNvPr id="3" name="Content Placeholder 2">
            <a:extLst>
              <a:ext uri="{FF2B5EF4-FFF2-40B4-BE49-F238E27FC236}">
                <a16:creationId xmlns:a16="http://schemas.microsoft.com/office/drawing/2014/main" id="{6A50ACF9-94E0-D155-23A0-325CF64B9887}"/>
              </a:ext>
            </a:extLst>
          </p:cNvPr>
          <p:cNvSpPr>
            <a:spLocks noGrp="1"/>
          </p:cNvSpPr>
          <p:nvPr>
            <p:ph idx="1"/>
          </p:nvPr>
        </p:nvSpPr>
        <p:spPr>
          <a:xfrm>
            <a:off x="640080" y="2706624"/>
            <a:ext cx="6894576" cy="3483864"/>
          </a:xfrm>
        </p:spPr>
        <p:txBody>
          <a:bodyPr>
            <a:normAutofit/>
          </a:bodyPr>
          <a:lstStyle/>
          <a:p>
            <a:r>
              <a:rPr lang="en-US" sz="2000"/>
              <a:t>Bivariate is the most important part of the analysis as we can compare multiple factors and come to a conclusion.</a:t>
            </a:r>
          </a:p>
          <a:p>
            <a:r>
              <a:rPr lang="en-US" sz="2000"/>
              <a:t>First and fore most thing would be to check loan amount vs the loan status. Which will give us an idea of how many are fully paid and how many are charged off.</a:t>
            </a:r>
          </a:p>
          <a:p>
            <a:r>
              <a:rPr lang="en-IN" sz="2000" b="1"/>
              <a:t>Observation</a:t>
            </a:r>
            <a:r>
              <a:rPr lang="en-IN" sz="2000"/>
              <a:t> : Approximately 14% of loans in the dataset are defaulted. Any variable that increases percentage of default to higher than 16.5% should be considered a business risk. (16.5 is 18% higher than 13.98 - a large enough increase)</a:t>
            </a:r>
          </a:p>
          <a:p>
            <a:endParaRPr lang="en-US" sz="2000"/>
          </a:p>
          <a:p>
            <a:endParaRPr lang="en-US" sz="2000"/>
          </a:p>
        </p:txBody>
      </p:sp>
      <p:pic>
        <p:nvPicPr>
          <p:cNvPr id="4" name="Picture 3">
            <a:extLst>
              <a:ext uri="{FF2B5EF4-FFF2-40B4-BE49-F238E27FC236}">
                <a16:creationId xmlns:a16="http://schemas.microsoft.com/office/drawing/2014/main" id="{15E105EB-2119-46C2-9B5C-13C60C7C694E}"/>
              </a:ext>
            </a:extLst>
          </p:cNvPr>
          <p:cNvPicPr>
            <a:picLocks noChangeAspect="1"/>
          </p:cNvPicPr>
          <p:nvPr/>
        </p:nvPicPr>
        <p:blipFill>
          <a:blip r:embed="rId2"/>
          <a:srcRect t="20124" r="3" b="23882"/>
          <a:stretch/>
        </p:blipFill>
        <p:spPr>
          <a:xfrm>
            <a:off x="7863840" y="403446"/>
            <a:ext cx="4014216" cy="3281444"/>
          </a:xfrm>
          <a:prstGeom prst="rect">
            <a:avLst/>
          </a:prstGeom>
        </p:spPr>
      </p:pic>
      <p:pic>
        <p:nvPicPr>
          <p:cNvPr id="6" name="Picture 5">
            <a:extLst>
              <a:ext uri="{FF2B5EF4-FFF2-40B4-BE49-F238E27FC236}">
                <a16:creationId xmlns:a16="http://schemas.microsoft.com/office/drawing/2014/main" id="{A3DB9C6E-D650-9353-DDA9-B507742963B4}"/>
              </a:ext>
            </a:extLst>
          </p:cNvPr>
          <p:cNvPicPr>
            <a:picLocks noChangeAspect="1"/>
          </p:cNvPicPr>
          <p:nvPr/>
        </p:nvPicPr>
        <p:blipFill>
          <a:blip r:embed="rId3"/>
          <a:srcRect t="1740"/>
          <a:stretch/>
        </p:blipFill>
        <p:spPr>
          <a:xfrm>
            <a:off x="8190249" y="4079193"/>
            <a:ext cx="3343109" cy="2176272"/>
          </a:xfrm>
          <a:prstGeom prst="rect">
            <a:avLst/>
          </a:prstGeom>
        </p:spPr>
      </p:pic>
    </p:spTree>
    <p:extLst>
      <p:ext uri="{BB962C8B-B14F-4D97-AF65-F5344CB8AC3E}">
        <p14:creationId xmlns:p14="http://schemas.microsoft.com/office/powerpoint/2010/main" val="313758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7566-6F10-5B38-8610-58379AF59A9C}"/>
              </a:ext>
            </a:extLst>
          </p:cNvPr>
          <p:cNvSpPr>
            <a:spLocks noGrp="1"/>
          </p:cNvSpPr>
          <p:nvPr>
            <p:ph type="title"/>
          </p:nvPr>
        </p:nvSpPr>
        <p:spPr>
          <a:xfrm>
            <a:off x="630936" y="640080"/>
            <a:ext cx="4818888" cy="1481328"/>
          </a:xfrm>
        </p:spPr>
        <p:txBody>
          <a:bodyPr anchor="b">
            <a:normAutofit/>
          </a:bodyPr>
          <a:lstStyle/>
          <a:p>
            <a:r>
              <a:rPr lang="en-US" sz="5000"/>
              <a:t>Bivariate Analysis</a:t>
            </a:r>
          </a:p>
        </p:txBody>
      </p:sp>
      <p:sp>
        <p:nvSpPr>
          <p:cNvPr id="3" name="Content Placeholder 2">
            <a:extLst>
              <a:ext uri="{FF2B5EF4-FFF2-40B4-BE49-F238E27FC236}">
                <a16:creationId xmlns:a16="http://schemas.microsoft.com/office/drawing/2014/main" id="{D2A44010-FF42-BFDD-49A6-A6E2B8CAE281}"/>
              </a:ext>
            </a:extLst>
          </p:cNvPr>
          <p:cNvSpPr>
            <a:spLocks noGrp="1"/>
          </p:cNvSpPr>
          <p:nvPr>
            <p:ph idx="1"/>
          </p:nvPr>
        </p:nvSpPr>
        <p:spPr>
          <a:xfrm>
            <a:off x="630936" y="2660904"/>
            <a:ext cx="4818888" cy="3547872"/>
          </a:xfrm>
        </p:spPr>
        <p:txBody>
          <a:bodyPr anchor="t">
            <a:normAutofit/>
          </a:bodyPr>
          <a:lstStyle/>
          <a:p>
            <a:pPr marL="0" indent="0">
              <a:buNone/>
            </a:pPr>
            <a:r>
              <a:rPr lang="en-US" sz="2200" dirty="0"/>
              <a:t>Percentage Loan Recovered : </a:t>
            </a:r>
          </a:p>
          <a:p>
            <a:pPr marL="0" indent="0">
              <a:buNone/>
            </a:pPr>
            <a:r>
              <a:rPr lang="en-US" sz="2200" b="1" dirty="0"/>
              <a:t>Observation</a:t>
            </a:r>
            <a:r>
              <a:rPr lang="en-US" sz="2200" dirty="0"/>
              <a:t> : </a:t>
            </a:r>
          </a:p>
          <a:p>
            <a:pPr marL="457200" lvl="1" indent="0">
              <a:buNone/>
            </a:pPr>
            <a:r>
              <a:rPr lang="en-US" sz="2200" dirty="0"/>
              <a:t>Lending Club only recovers 57% of the loan amount when loans are defaulted. On fully paid up loans, the company makes 17% profit.</a:t>
            </a:r>
          </a:p>
          <a:p>
            <a:endParaRPr lang="en-US" sz="2200" dirty="0"/>
          </a:p>
        </p:txBody>
      </p:sp>
      <p:pic>
        <p:nvPicPr>
          <p:cNvPr id="4" name="Picture 3">
            <a:extLst>
              <a:ext uri="{FF2B5EF4-FFF2-40B4-BE49-F238E27FC236}">
                <a16:creationId xmlns:a16="http://schemas.microsoft.com/office/drawing/2014/main" id="{6345E5F1-5AED-FDF3-1022-A6B3C50D4434}"/>
              </a:ext>
            </a:extLst>
          </p:cNvPr>
          <p:cNvPicPr>
            <a:picLocks noChangeAspect="1"/>
          </p:cNvPicPr>
          <p:nvPr/>
        </p:nvPicPr>
        <p:blipFill>
          <a:blip r:embed="rId2"/>
          <a:stretch>
            <a:fillRect/>
          </a:stretch>
        </p:blipFill>
        <p:spPr>
          <a:xfrm>
            <a:off x="6890233" y="640080"/>
            <a:ext cx="3876598" cy="5577840"/>
          </a:xfrm>
          <a:prstGeom prst="rect">
            <a:avLst/>
          </a:prstGeom>
        </p:spPr>
      </p:pic>
    </p:spTree>
    <p:extLst>
      <p:ext uri="{BB962C8B-B14F-4D97-AF65-F5344CB8AC3E}">
        <p14:creationId xmlns:p14="http://schemas.microsoft.com/office/powerpoint/2010/main" val="83620519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1733</Words>
  <Application>Microsoft Macintosh PowerPoint</Application>
  <PresentationFormat>Widescreen</PresentationFormat>
  <Paragraphs>175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Helvetica Neue</vt:lpstr>
      <vt:lpstr>Menlo</vt:lpstr>
      <vt:lpstr>Office 2013 - 2022 Theme</vt:lpstr>
      <vt:lpstr>Lending Club Case Study</vt:lpstr>
      <vt:lpstr>Introduction</vt:lpstr>
      <vt:lpstr>EDA on the Dataset</vt:lpstr>
      <vt:lpstr>Data Cleaning</vt:lpstr>
      <vt:lpstr>Data Cleaning (Contd.)</vt:lpstr>
      <vt:lpstr>Data Cleaning using Data Dictionary file (cleanup unnecessary data):</vt:lpstr>
      <vt:lpstr>Univariate and Segmented Univariate Analysis</vt:lpstr>
      <vt:lpstr>Bivariate Analysis</vt:lpstr>
      <vt:lpstr>Bivariate Analysis</vt:lpstr>
      <vt:lpstr>Bivariate Analysis - Binning</vt:lpstr>
      <vt:lpstr>Categorical Variable Analysis</vt:lpstr>
      <vt:lpstr>Loan Status vs Term</vt:lpstr>
      <vt:lpstr>Loan Status vs Purpose</vt:lpstr>
      <vt:lpstr>Loan Status vs Public Record of Bankruptcies</vt:lpstr>
      <vt:lpstr>Interest Rate vs Frequency and Loan Status</vt:lpstr>
      <vt:lpstr>Grade vs Loan Status</vt:lpstr>
      <vt:lpstr>Annual Income and Loan Status</vt:lpstr>
      <vt:lpstr>Loan Issued Month and Status</vt:lpstr>
      <vt:lpstr>Loan Amount vs Annual Income</vt:lpstr>
      <vt:lpstr>Multivariate Analysis  Loan Amount  vs  Verification Status  vs  Loan Status </vt:lpstr>
      <vt:lpstr>delinq_2yr VS loan amount VS grade </vt:lpstr>
      <vt:lpstr>Correlation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Shashidhar Pattar</dc:creator>
  <cp:lastModifiedBy>Shashidhar Pattar</cp:lastModifiedBy>
  <cp:revision>24</cp:revision>
  <dcterms:created xsi:type="dcterms:W3CDTF">2024-11-20T04:26:26Z</dcterms:created>
  <dcterms:modified xsi:type="dcterms:W3CDTF">2024-11-20T10:33:15Z</dcterms:modified>
</cp:coreProperties>
</file>