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62" r:id="rId6"/>
    <p:sldId id="259" r:id="rId7"/>
    <p:sldId id="260" r:id="rId8"/>
    <p:sldId id="261" r:id="rId9"/>
    <p:sldId id="263" r:id="rId10"/>
    <p:sldId id="264" r:id="rId11"/>
    <p:sldId id="265" r:id="rId12"/>
    <p:sldId id="268" r:id="rId13"/>
    <p:sldId id="269"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45" autoAdjust="0"/>
    <p:restoredTop sz="94660"/>
  </p:normalViewPr>
  <p:slideViewPr>
    <p:cSldViewPr snapToGrid="0">
      <p:cViewPr varScale="1">
        <p:scale>
          <a:sx n="90" d="100"/>
          <a:sy n="90" d="100"/>
        </p:scale>
        <p:origin x="72" y="3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blockchain-cryptocurrency"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blockchain-cryptocurrency" TargetMode="External"/><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9F647-E45A-4947-BDAF-CC4782BB6E60}"/>
              </a:ext>
            </a:extLst>
          </p:cNvPr>
          <p:cNvSpPr>
            <a:spLocks noGrp="1"/>
          </p:cNvSpPr>
          <p:nvPr>
            <p:ph type="subTitle" idx="1"/>
          </p:nvPr>
        </p:nvSpPr>
        <p:spPr>
          <a:xfrm>
            <a:off x="1154955" y="4777379"/>
            <a:ext cx="8825658" cy="1266581"/>
          </a:xfrm>
        </p:spPr>
        <p:txBody>
          <a:bodyPr>
            <a:noAutofit/>
          </a:bodyPr>
          <a:lstStyle/>
          <a:p>
            <a:r>
              <a:rPr lang="en-US" sz="14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IN" sz="1400" b="1" dirty="0">
              <a:solidFill>
                <a:schemeClr val="bg2"/>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14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SHASHI GUPTA</a:t>
            </a:r>
            <a:endParaRPr lang="en-IN" sz="1400" b="1" dirty="0">
              <a:solidFill>
                <a:schemeClr val="bg2"/>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14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D4ITB1</a:t>
            </a:r>
            <a:endParaRPr lang="en-IN" sz="1400" b="1" dirty="0">
              <a:solidFill>
                <a:schemeClr val="bg2"/>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14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1821072</a:t>
            </a:r>
            <a:r>
              <a:rPr lang="en-IN" sz="1400" b="1" dirty="0">
                <a:solidFill>
                  <a:schemeClr val="bg2"/>
                </a:solidFill>
                <a:latin typeface="Calibri" panose="020F0502020204030204" pitchFamily="34" charset="0"/>
                <a:ea typeface="Times New Roman" panose="02020603050405020304" pitchFamily="18" charset="0"/>
                <a:cs typeface="Times New Roman" panose="02020603050405020304" pitchFamily="18" charset="0"/>
              </a:rPr>
              <a:t> , </a:t>
            </a:r>
            <a:r>
              <a:rPr lang="en-IN" sz="1400" b="1" dirty="0">
                <a:solidFill>
                  <a:schemeClr val="bg2"/>
                </a:solidFill>
                <a:effectLst/>
                <a:latin typeface="Times New Roman" panose="02020603050405020304" pitchFamily="18" charset="0"/>
                <a:ea typeface="Calibri" panose="020F0502020204030204" pitchFamily="34" charset="0"/>
              </a:rPr>
              <a:t>1805555</a:t>
            </a:r>
            <a:endParaRPr lang="en-IN" sz="1400" b="1" dirty="0">
              <a:solidFill>
                <a:schemeClr val="bg2"/>
              </a:solidFill>
            </a:endParaRPr>
          </a:p>
        </p:txBody>
      </p:sp>
      <p:sp>
        <p:nvSpPr>
          <p:cNvPr id="4" name="Rectangle 1">
            <a:extLst>
              <a:ext uri="{FF2B5EF4-FFF2-40B4-BE49-F238E27FC236}">
                <a16:creationId xmlns:a16="http://schemas.microsoft.com/office/drawing/2014/main" id="{F26AB098-4F5D-4169-A18D-C7797473FC38}"/>
              </a:ext>
            </a:extLst>
          </p:cNvPr>
          <p:cNvSpPr>
            <a:spLocks noGrp="1" noChangeArrowheads="1"/>
          </p:cNvSpPr>
          <p:nvPr>
            <p:ph type="ctrTitle"/>
          </p:nvPr>
        </p:nvSpPr>
        <p:spPr bwMode="auto">
          <a:xfrm>
            <a:off x="568713" y="2222839"/>
            <a:ext cx="10838986"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br>
              <a:rPr kumimoji="0" lang="en-US" altLang="en-US" sz="2200" b="1" i="0" u="none" strike="noStrike" cap="none" normalizeH="0" baseline="0" dirty="0">
                <a:ln>
                  <a:noFill/>
                </a:ln>
                <a:solidFill>
                  <a:srgbClr val="4472C4"/>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SUBMITTED IN PARTIAL FULFILLMENT OF THE REQUIREMENT FOR</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rPr>
              <a:t> Four Weeks Training</a:t>
            </a:r>
            <a:br>
              <a:rPr lang="en-IN" sz="1800" dirty="0">
                <a:effectLst/>
                <a:latin typeface="Times New Roman" panose="02020603050405020304" pitchFamily="18" charset="0"/>
                <a:ea typeface="Calibri" panose="020F0502020204030204" pitchFamily="34" charset="0"/>
              </a:rPr>
            </a:br>
            <a:r>
              <a:rPr lang="en-IN" sz="1800" dirty="0">
                <a:effectLst/>
                <a:latin typeface="Times New Roman" panose="02020603050405020304" pitchFamily="18" charset="0"/>
                <a:ea typeface="Calibri" panose="020F0502020204030204" pitchFamily="34" charset="0"/>
              </a:rPr>
              <a:t>at</a:t>
            </a:r>
            <a:br>
              <a:rPr lang="en-IN" sz="1800"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KERALA BLOCKCHAIN ACADEMY</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from </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1 Aug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30 Aug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kumimoji="0" lang="en-US" altLang="en-US" sz="2200" b="1" i="0" u="none" strike="noStrike" cap="none" normalizeH="0" baseline="0" dirty="0">
                <a:ln>
                  <a:noFill/>
                </a:ln>
                <a:solidFill>
                  <a:srgbClr val="4472C4"/>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0214128-85E1-44E2-A8D0-32C974E8CF76}"/>
              </a:ext>
            </a:extLst>
          </p:cNvPr>
          <p:cNvSpPr txBox="1"/>
          <p:nvPr/>
        </p:nvSpPr>
        <p:spPr>
          <a:xfrm>
            <a:off x="4574788" y="1069847"/>
            <a:ext cx="6094140" cy="923330"/>
          </a:xfrm>
          <a:prstGeom prst="rect">
            <a:avLst/>
          </a:prstGeom>
          <a:noFill/>
        </p:spPr>
        <p:txBody>
          <a:bodyPr wrap="square">
            <a:spAutoFit/>
          </a:bodyPr>
          <a:lstStyle/>
          <a:p>
            <a:r>
              <a:rPr kumimoji="0" lang="en-US" altLang="en-US" sz="5400" b="1" i="0" u="sng" strike="noStrike" cap="none" normalizeH="0" baseline="0" dirty="0">
                <a:ln>
                  <a:noFill/>
                </a:ln>
                <a:solidFill>
                  <a:srgbClr val="4472C4"/>
                </a:solidFill>
                <a:effectLst/>
                <a:latin typeface="Calibri" panose="020F0502020204030204" pitchFamily="34" charset="0"/>
                <a:ea typeface="Times New Roman" panose="02020603050405020304" pitchFamily="18" charset="0"/>
                <a:cs typeface="Times New Roman" panose="02020603050405020304" pitchFamily="18" charset="0"/>
              </a:rPr>
              <a:t>BLOCKCHAIN</a:t>
            </a:r>
            <a:endParaRPr lang="en-IN" sz="5400" u="sng" dirty="0"/>
          </a:p>
        </p:txBody>
      </p:sp>
    </p:spTree>
    <p:extLst>
      <p:ext uri="{BB962C8B-B14F-4D97-AF65-F5344CB8AC3E}">
        <p14:creationId xmlns:p14="http://schemas.microsoft.com/office/powerpoint/2010/main" val="2470778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65FBBD-9861-47AB-AB70-48CA14347861}"/>
              </a:ext>
            </a:extLst>
          </p:cNvPr>
          <p:cNvSpPr txBox="1"/>
          <p:nvPr/>
        </p:nvSpPr>
        <p:spPr>
          <a:xfrm>
            <a:off x="1195968" y="489982"/>
            <a:ext cx="6094140" cy="584775"/>
          </a:xfrm>
          <a:prstGeom prst="rect">
            <a:avLst/>
          </a:prstGeom>
          <a:noFill/>
        </p:spPr>
        <p:txBody>
          <a:bodyPr wrap="square">
            <a:spAutoFit/>
          </a:bodyPr>
          <a:lstStyle/>
          <a:p>
            <a:r>
              <a:rPr lang="en-IN" sz="3200" b="1" u="sng" dirty="0">
                <a:solidFill>
                  <a:srgbClr val="00B0F0"/>
                </a:solidFill>
                <a:effectLst/>
                <a:latin typeface="Times New Roman" panose="02020603050405020304" pitchFamily="18" charset="0"/>
                <a:ea typeface="Times New Roman" panose="02020603050405020304" pitchFamily="18" charset="0"/>
              </a:rPr>
              <a:t>DECENTERLIZATION</a:t>
            </a:r>
            <a:endParaRPr lang="en-IN" sz="3200" u="sng" dirty="0"/>
          </a:p>
        </p:txBody>
      </p:sp>
      <p:pic>
        <p:nvPicPr>
          <p:cNvPr id="5" name="Picture 4">
            <a:extLst>
              <a:ext uri="{FF2B5EF4-FFF2-40B4-BE49-F238E27FC236}">
                <a16:creationId xmlns:a16="http://schemas.microsoft.com/office/drawing/2014/main" id="{4B4F7A8E-291C-42D9-99BB-CA15845DD7FA}"/>
              </a:ext>
            </a:extLst>
          </p:cNvPr>
          <p:cNvPicPr>
            <a:picLocks noChangeAspect="1"/>
          </p:cNvPicPr>
          <p:nvPr/>
        </p:nvPicPr>
        <p:blipFill rotWithShape="1">
          <a:blip r:embed="rId2"/>
          <a:srcRect t="325" r="33776" b="39512"/>
          <a:stretch/>
        </p:blipFill>
        <p:spPr>
          <a:xfrm>
            <a:off x="1056783" y="1918009"/>
            <a:ext cx="3838603" cy="4125951"/>
          </a:xfrm>
          <a:prstGeom prst="rect">
            <a:avLst/>
          </a:prstGeom>
        </p:spPr>
      </p:pic>
      <p:sp>
        <p:nvSpPr>
          <p:cNvPr id="7" name="TextBox 6">
            <a:extLst>
              <a:ext uri="{FF2B5EF4-FFF2-40B4-BE49-F238E27FC236}">
                <a16:creationId xmlns:a16="http://schemas.microsoft.com/office/drawing/2014/main" id="{BBD1FED7-85DF-4CF1-B53E-7E84ACA3B204}"/>
              </a:ext>
            </a:extLst>
          </p:cNvPr>
          <p:cNvSpPr txBox="1"/>
          <p:nvPr/>
        </p:nvSpPr>
        <p:spPr>
          <a:xfrm>
            <a:off x="5455735" y="1718826"/>
            <a:ext cx="6094140" cy="4154984"/>
          </a:xfrm>
          <a:prstGeom prst="rect">
            <a:avLst/>
          </a:prstGeom>
          <a:noFill/>
        </p:spPr>
        <p:txBody>
          <a:bodyPr wrap="square">
            <a:spAutoFit/>
          </a:bodyPr>
          <a:lstStyle/>
          <a:p>
            <a:r>
              <a:rPr lang="en-GB" sz="2400" b="1" i="0" dirty="0">
                <a:solidFill>
                  <a:srgbClr val="333333"/>
                </a:solidFill>
                <a:effectLst/>
                <a:latin typeface="Times New Roman" panose="02020603050405020304" pitchFamily="18" charset="0"/>
                <a:cs typeface="Times New Roman" panose="02020603050405020304" pitchFamily="18" charset="0"/>
              </a:rPr>
              <a:t>In the blockchain, decentralization alludes to the transfer of supervision and decision-making from a centralized association (individual, corporation, or group of people) to a dispersed network. Decentralized networks </a:t>
            </a:r>
            <a:r>
              <a:rPr lang="en-GB" sz="2400" b="1" i="0" dirty="0" err="1">
                <a:solidFill>
                  <a:srgbClr val="333333"/>
                </a:solidFill>
                <a:effectLst/>
                <a:latin typeface="Times New Roman" panose="02020603050405020304" pitchFamily="18" charset="0"/>
                <a:cs typeface="Times New Roman" panose="02020603050405020304" pitchFamily="18" charset="0"/>
              </a:rPr>
              <a:t>endeavor</a:t>
            </a:r>
            <a:r>
              <a:rPr lang="en-GB" sz="2400" b="1" i="0" dirty="0">
                <a:solidFill>
                  <a:srgbClr val="333333"/>
                </a:solidFill>
                <a:effectLst/>
                <a:latin typeface="Times New Roman" panose="02020603050405020304" pitchFamily="18" charset="0"/>
                <a:cs typeface="Times New Roman" panose="02020603050405020304" pitchFamily="18" charset="0"/>
              </a:rPr>
              <a:t> to decrease the degree of trust that members should put in each other and dissuade their capacity to put forth authority or command over each other in manners that corrupt the potency of the network.</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7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A96C2-F3A1-4CAF-B432-B2B632523B61}"/>
              </a:ext>
            </a:extLst>
          </p:cNvPr>
          <p:cNvSpPr txBox="1"/>
          <p:nvPr/>
        </p:nvSpPr>
        <p:spPr>
          <a:xfrm>
            <a:off x="1326994" y="2679184"/>
            <a:ext cx="9902283" cy="3416320"/>
          </a:xfrm>
          <a:prstGeom prst="rect">
            <a:avLst/>
          </a:prstGeom>
          <a:noFill/>
        </p:spPr>
        <p:txBody>
          <a:bodyPr wrap="square">
            <a:spAutoFit/>
          </a:bodyPr>
          <a:lstStyle/>
          <a:p>
            <a:pPr algn="just">
              <a:buFont typeface="+mj-lt"/>
              <a:buAutoNum type="arabicPeriod"/>
            </a:pPr>
            <a:r>
              <a:rPr lang="en-GB" sz="2400" b="0" i="0" dirty="0">
                <a:solidFill>
                  <a:srgbClr val="000000"/>
                </a:solidFill>
                <a:effectLst/>
                <a:latin typeface="inter-regular"/>
              </a:rPr>
              <a:t> </a:t>
            </a:r>
            <a:r>
              <a:rPr lang="en-GB" sz="2400" b="1" i="0" dirty="0">
                <a:solidFill>
                  <a:srgbClr val="000000"/>
                </a:solidFill>
                <a:effectLst/>
                <a:latin typeface="Times New Roman" panose="02020603050405020304" pitchFamily="18" charset="0"/>
                <a:cs typeface="Times New Roman" panose="02020603050405020304" pitchFamily="18" charset="0"/>
              </a:rPr>
              <a:t>Decentralized Systems</a:t>
            </a:r>
          </a:p>
          <a:p>
            <a:pPr algn="just">
              <a:buFont typeface="+mj-lt"/>
              <a:buAutoNum type="arabicPeriod"/>
            </a:pPr>
            <a:endParaRPr lang="en-GB" sz="2400" b="1"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GB" sz="2400" b="1" i="0" dirty="0">
                <a:solidFill>
                  <a:srgbClr val="000000"/>
                </a:solidFill>
                <a:effectLst/>
                <a:latin typeface="Times New Roman" panose="02020603050405020304" pitchFamily="18" charset="0"/>
                <a:cs typeface="Times New Roman" panose="02020603050405020304" pitchFamily="18" charset="0"/>
              </a:rPr>
              <a:t> Distributed ledger</a:t>
            </a:r>
          </a:p>
          <a:p>
            <a:pPr algn="just">
              <a:buFont typeface="+mj-lt"/>
              <a:buAutoNum type="arabicPeriod"/>
            </a:pPr>
            <a:endParaRPr lang="en-GB" sz="2400" b="1"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GB" sz="2400" b="1" i="0" dirty="0">
                <a:solidFill>
                  <a:srgbClr val="000000"/>
                </a:solidFill>
                <a:effectLst/>
                <a:latin typeface="Times New Roman" panose="02020603050405020304" pitchFamily="18" charset="0"/>
                <a:cs typeface="Times New Roman" panose="02020603050405020304" pitchFamily="18" charset="0"/>
              </a:rPr>
              <a:t> Safer &amp; Secure Ecosystem</a:t>
            </a:r>
          </a:p>
          <a:p>
            <a:pPr algn="just">
              <a:buFont typeface="+mj-lt"/>
              <a:buAutoNum type="arabicPeriod"/>
            </a:pPr>
            <a:endParaRPr lang="en-GB" sz="2400" b="1"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GB" sz="2400" b="1" i="0" dirty="0">
                <a:solidFill>
                  <a:srgbClr val="000000"/>
                </a:solidFill>
                <a:effectLst/>
                <a:latin typeface="Times New Roman" panose="02020603050405020304" pitchFamily="18" charset="0"/>
                <a:cs typeface="Times New Roman" panose="02020603050405020304" pitchFamily="18" charset="0"/>
              </a:rPr>
              <a:t> Fast</a:t>
            </a:r>
          </a:p>
          <a:p>
            <a:pPr algn="just">
              <a:buFont typeface="+mj-lt"/>
              <a:buAutoNum type="arabicPeriod"/>
            </a:pPr>
            <a:endParaRPr lang="en-GB" sz="2400" b="1"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GB" sz="2400" b="1" i="0" dirty="0">
                <a:solidFill>
                  <a:srgbClr val="000000"/>
                </a:solidFill>
                <a:effectLst/>
                <a:latin typeface="Times New Roman" panose="02020603050405020304" pitchFamily="18" charset="0"/>
                <a:cs typeface="Times New Roman" panose="02020603050405020304" pitchFamily="18" charset="0"/>
              </a:rPr>
              <a:t> Low Transaction Fees</a:t>
            </a:r>
          </a:p>
        </p:txBody>
      </p:sp>
      <p:sp>
        <p:nvSpPr>
          <p:cNvPr id="5" name="TextBox 4">
            <a:extLst>
              <a:ext uri="{FF2B5EF4-FFF2-40B4-BE49-F238E27FC236}">
                <a16:creationId xmlns:a16="http://schemas.microsoft.com/office/drawing/2014/main" id="{6644F067-DB3F-4ED8-BBAF-F079DDE83A4B}"/>
              </a:ext>
            </a:extLst>
          </p:cNvPr>
          <p:cNvSpPr txBox="1"/>
          <p:nvPr/>
        </p:nvSpPr>
        <p:spPr>
          <a:xfrm>
            <a:off x="1876193" y="902579"/>
            <a:ext cx="6094140" cy="584775"/>
          </a:xfrm>
          <a:prstGeom prst="rect">
            <a:avLst/>
          </a:prstGeom>
          <a:noFill/>
        </p:spPr>
        <p:txBody>
          <a:bodyPr wrap="square">
            <a:spAutoFit/>
          </a:bodyPr>
          <a:lstStyle/>
          <a:p>
            <a:pPr algn="just"/>
            <a:r>
              <a:rPr lang="en-GB" sz="3200" b="1" i="0" dirty="0">
                <a:solidFill>
                  <a:srgbClr val="00B0F0"/>
                </a:solidFill>
                <a:effectLst/>
                <a:latin typeface="erdana"/>
              </a:rPr>
              <a:t>List the key features of blockchain?</a:t>
            </a:r>
          </a:p>
        </p:txBody>
      </p:sp>
    </p:spTree>
    <p:extLst>
      <p:ext uri="{BB962C8B-B14F-4D97-AF65-F5344CB8AC3E}">
        <p14:creationId xmlns:p14="http://schemas.microsoft.com/office/powerpoint/2010/main" val="99677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C7BBD3-C4EE-42AA-9E76-FFF2F3748E4F}"/>
              </a:ext>
            </a:extLst>
          </p:cNvPr>
          <p:cNvSpPr txBox="1"/>
          <p:nvPr/>
        </p:nvSpPr>
        <p:spPr>
          <a:xfrm>
            <a:off x="1173666" y="634949"/>
            <a:ext cx="6094140" cy="584775"/>
          </a:xfrm>
          <a:prstGeom prst="rect">
            <a:avLst/>
          </a:prstGeom>
          <a:noFill/>
        </p:spPr>
        <p:txBody>
          <a:bodyPr wrap="square">
            <a:spAutoFit/>
          </a:bodyPr>
          <a:lstStyle/>
          <a:p>
            <a:r>
              <a:rPr lang="en-IN" sz="3200" b="1" u="sng" dirty="0">
                <a:solidFill>
                  <a:srgbClr val="00B0F0"/>
                </a:solidFill>
                <a:effectLst/>
                <a:latin typeface="Times New Roman" panose="02020603050405020304" pitchFamily="18" charset="0"/>
                <a:ea typeface="Times New Roman" panose="02020603050405020304" pitchFamily="18" charset="0"/>
              </a:rPr>
              <a:t>CURRENT IMPLETATION </a:t>
            </a:r>
            <a:endParaRPr lang="en-IN" sz="3200" u="sng" dirty="0"/>
          </a:p>
        </p:txBody>
      </p:sp>
      <p:sp>
        <p:nvSpPr>
          <p:cNvPr id="5" name="TextBox 4">
            <a:extLst>
              <a:ext uri="{FF2B5EF4-FFF2-40B4-BE49-F238E27FC236}">
                <a16:creationId xmlns:a16="http://schemas.microsoft.com/office/drawing/2014/main" id="{3F0B4269-E96A-40B2-96D4-AFE3EB441770}"/>
              </a:ext>
            </a:extLst>
          </p:cNvPr>
          <p:cNvSpPr txBox="1"/>
          <p:nvPr/>
        </p:nvSpPr>
        <p:spPr>
          <a:xfrm>
            <a:off x="1173666" y="1649710"/>
            <a:ext cx="10278636" cy="4723729"/>
          </a:xfrm>
          <a:prstGeom prst="rect">
            <a:avLst/>
          </a:prstGeom>
          <a:noFill/>
        </p:spPr>
        <p:txBody>
          <a:bodyPr wrap="square">
            <a:spAutoFit/>
          </a:bodyPr>
          <a:lstStyle/>
          <a:p>
            <a:pPr marL="342900" lvl="0" indent="-342900" algn="just">
              <a:lnSpc>
                <a:spcPct val="107000"/>
              </a:lnSpc>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Blockchain in Digital Advertising</a:t>
            </a:r>
          </a:p>
          <a:p>
            <a:pPr marL="342900" lvl="0" indent="-342900" algn="just">
              <a:lnSpc>
                <a:spcPct val="107000"/>
              </a:lnSpc>
              <a:buFont typeface="+mj-l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Blockchain in Cyber Security</a:t>
            </a:r>
          </a:p>
          <a:p>
            <a:pPr marL="342900" lvl="0" indent="-342900" algn="just">
              <a:lnSpc>
                <a:spcPct val="107000"/>
              </a:lnSpc>
              <a:buFont typeface="+mj-l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Blockchain will remove the requirement of the third party</a:t>
            </a:r>
          </a:p>
          <a:p>
            <a:pPr marL="457200" lvl="0" indent="-457200" algn="just">
              <a:lnSpc>
                <a:spcPct val="107000"/>
              </a:lnSpc>
              <a:buFont typeface="+mj-l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Governments will provide their digital </a:t>
            </a:r>
            <a:r>
              <a:rPr lang="en-IN" sz="1800" b="1"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currencie</a:t>
            </a:r>
            <a:endPar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Managing World trade with the help of Blockchain Technology</a:t>
            </a:r>
          </a:p>
          <a:p>
            <a:pPr marL="342900" lvl="0" indent="-342900" algn="just">
              <a:lnSpc>
                <a:spcPct val="107000"/>
              </a:lnSpc>
              <a:buFont typeface="+mj-l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Use of Blockchain in the Internet of Things and Networking</a:t>
            </a:r>
          </a:p>
          <a:p>
            <a:pPr marL="342900" lvl="0" indent="-342900" algn="just">
              <a:lnSpc>
                <a:spcPct val="107000"/>
              </a:lnSpc>
              <a:spcAft>
                <a:spcPts val="800"/>
              </a:spcAft>
              <a:buFont typeface="+mj-l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rPr>
              <a:t>Blockchain in cloud storage</a:t>
            </a:r>
            <a:endParaRPr lang="en-IN" dirty="0"/>
          </a:p>
        </p:txBody>
      </p:sp>
    </p:spTree>
    <p:extLst>
      <p:ext uri="{BB962C8B-B14F-4D97-AF65-F5344CB8AC3E}">
        <p14:creationId xmlns:p14="http://schemas.microsoft.com/office/powerpoint/2010/main" val="412793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EB5160-3CF6-463D-B4EA-44D39B42A941}"/>
              </a:ext>
            </a:extLst>
          </p:cNvPr>
          <p:cNvSpPr txBox="1"/>
          <p:nvPr/>
        </p:nvSpPr>
        <p:spPr>
          <a:xfrm>
            <a:off x="749920" y="499550"/>
            <a:ext cx="6094140" cy="523220"/>
          </a:xfrm>
          <a:prstGeom prst="rect">
            <a:avLst/>
          </a:prstGeom>
          <a:noFill/>
        </p:spPr>
        <p:txBody>
          <a:bodyPr wrap="square">
            <a:spAutoFit/>
          </a:bodyPr>
          <a:lstStyle/>
          <a:p>
            <a:pPr algn="just">
              <a:spcAft>
                <a:spcPts val="750"/>
              </a:spcAft>
            </a:pPr>
            <a:r>
              <a:rPr lang="en-IN" sz="2800" b="1" u="sng" dirty="0">
                <a:solidFill>
                  <a:srgbClr val="00B0F0"/>
                </a:solidFill>
                <a:effectLst/>
                <a:latin typeface="Open Sans" panose="020B0606030504020204" pitchFamily="34" charset="0"/>
                <a:ea typeface="Times New Roman" panose="02020603050405020304" pitchFamily="18" charset="0"/>
              </a:rPr>
              <a:t>Conclusion</a:t>
            </a:r>
            <a:r>
              <a:rPr lang="en-IN" sz="1800" b="1" dirty="0">
                <a:solidFill>
                  <a:srgbClr val="333333"/>
                </a:solidFill>
                <a:effectLst/>
                <a:latin typeface="Open Sans" panose="020B0606030504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119CAE2C-AF4E-4813-A7D3-C0C6DE3C0664}"/>
              </a:ext>
            </a:extLst>
          </p:cNvPr>
          <p:cNvSpPr txBox="1"/>
          <p:nvPr/>
        </p:nvSpPr>
        <p:spPr>
          <a:xfrm>
            <a:off x="512956" y="1280137"/>
            <a:ext cx="11371455" cy="4524315"/>
          </a:xfrm>
          <a:prstGeom prst="rect">
            <a:avLst/>
          </a:prstGeom>
          <a:noFill/>
        </p:spPr>
        <p:txBody>
          <a:bodyPr wrap="square">
            <a:spAutoFit/>
          </a:bodyPr>
          <a:lstStyle/>
          <a:p>
            <a:r>
              <a:rPr lang="en-IN" sz="2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application of Blockchain technology is not limited only to the finance industry. It has a fantastic future in different sectors such as supply chain management, digital advertising, forecasting, cyber security, Internet of things, networking, etc. Blockchain technology also has a huge prospective to provide the new openings for occupation in the industry. It also enhances the professional’s capability to upgrade themselves. With the help of Blockchain technology, it is possible to transform the whole world into a much smaller place. The transactional activities can be performed much faster and efficiently using Blockchain. Blockchain technology is going to be used in many more sectors in the future such as in government systems as these systems are  slow, dense, and likely to corruption. Implementing Blockchain technology in government system can make their operations much more secure and efficient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321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70EC85-8247-4DF2-8B78-1AC8D7386F2B}"/>
              </a:ext>
            </a:extLst>
          </p:cNvPr>
          <p:cNvPicPr>
            <a:picLocks noChangeAspect="1"/>
          </p:cNvPicPr>
          <p:nvPr/>
        </p:nvPicPr>
        <p:blipFill>
          <a:blip r:embed="rId2"/>
          <a:stretch>
            <a:fillRect/>
          </a:stretch>
        </p:blipFill>
        <p:spPr>
          <a:xfrm>
            <a:off x="189572" y="234751"/>
            <a:ext cx="10983950" cy="6388498"/>
          </a:xfrm>
          <a:prstGeom prst="rect">
            <a:avLst/>
          </a:prstGeom>
        </p:spPr>
      </p:pic>
    </p:spTree>
    <p:extLst>
      <p:ext uri="{BB962C8B-B14F-4D97-AF65-F5344CB8AC3E}">
        <p14:creationId xmlns:p14="http://schemas.microsoft.com/office/powerpoint/2010/main" val="722753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0D49C-4F1A-4E84-8C0D-C92C071457A3}"/>
              </a:ext>
            </a:extLst>
          </p:cNvPr>
          <p:cNvSpPr txBox="1"/>
          <p:nvPr/>
        </p:nvSpPr>
        <p:spPr>
          <a:xfrm>
            <a:off x="348916" y="1680228"/>
            <a:ext cx="10876547" cy="3149580"/>
          </a:xfrm>
          <a:prstGeom prst="rect">
            <a:avLst/>
          </a:prstGeom>
          <a:noFill/>
        </p:spPr>
        <p:txBody>
          <a:bodyPr wrap="square">
            <a:spAutoFit/>
          </a:bodyPr>
          <a:lstStyle/>
          <a:p>
            <a:pPr algn="ctr">
              <a:spcAft>
                <a:spcPts val="750"/>
              </a:spcAft>
            </a:pPr>
            <a:r>
              <a:rPr lang="en-IN" sz="9600" b="1" i="1" u="sng" dirty="0">
                <a:solidFill>
                  <a:srgbClr val="00B0F0"/>
                </a:solidFill>
                <a:effectLst/>
                <a:latin typeface="Rockwell Condensed" panose="02060603050405020104" pitchFamily="18" charset="0"/>
                <a:ea typeface="Times New Roman" panose="02020603050405020304" pitchFamily="18" charset="0"/>
              </a:rPr>
              <a:t>THANK </a:t>
            </a:r>
          </a:p>
          <a:p>
            <a:pPr algn="ctr">
              <a:spcAft>
                <a:spcPts val="750"/>
              </a:spcAft>
            </a:pPr>
            <a:r>
              <a:rPr lang="en-IN" sz="9600" b="1" i="1" u="sng" dirty="0">
                <a:solidFill>
                  <a:srgbClr val="00B0F0"/>
                </a:solidFill>
                <a:effectLst/>
                <a:latin typeface="Rockwell Condensed" panose="02060603050405020104" pitchFamily="18" charset="0"/>
                <a:ea typeface="Times New Roman" panose="02020603050405020304" pitchFamily="18" charset="0"/>
              </a:rPr>
              <a:t>YOU</a:t>
            </a:r>
          </a:p>
        </p:txBody>
      </p:sp>
    </p:spTree>
    <p:extLst>
      <p:ext uri="{BB962C8B-B14F-4D97-AF65-F5344CB8AC3E}">
        <p14:creationId xmlns:p14="http://schemas.microsoft.com/office/powerpoint/2010/main" val="87833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E3D8-4842-4A01-8CC9-4484D8B706E7}"/>
              </a:ext>
            </a:extLst>
          </p:cNvPr>
          <p:cNvSpPr>
            <a:spLocks noGrp="1"/>
          </p:cNvSpPr>
          <p:nvPr>
            <p:ph type="title" idx="4294967295"/>
          </p:nvPr>
        </p:nvSpPr>
        <p:spPr>
          <a:xfrm>
            <a:off x="457200" y="973138"/>
            <a:ext cx="8304213" cy="708025"/>
          </a:xfrm>
        </p:spPr>
        <p:txBody>
          <a:bodyPr/>
          <a:lstStyle/>
          <a:p>
            <a:r>
              <a:rPr lang="en-GB" sz="2400" b="1" u="sng" dirty="0">
                <a:solidFill>
                  <a:srgbClr val="00B0F0"/>
                </a:solidFill>
              </a:rPr>
              <a:t>INTRODUCTION</a:t>
            </a:r>
            <a:endParaRPr lang="en-IN" sz="2400" b="1" u="sng" dirty="0">
              <a:solidFill>
                <a:srgbClr val="00B0F0"/>
              </a:solidFill>
            </a:endParaRPr>
          </a:p>
        </p:txBody>
      </p:sp>
      <p:sp>
        <p:nvSpPr>
          <p:cNvPr id="6" name="TextBox 5">
            <a:extLst>
              <a:ext uri="{FF2B5EF4-FFF2-40B4-BE49-F238E27FC236}">
                <a16:creationId xmlns:a16="http://schemas.microsoft.com/office/drawing/2014/main" id="{A64E711F-7061-4BEE-ADCC-0C18DC762D3F}"/>
              </a:ext>
            </a:extLst>
          </p:cNvPr>
          <p:cNvSpPr txBox="1"/>
          <p:nvPr/>
        </p:nvSpPr>
        <p:spPr>
          <a:xfrm>
            <a:off x="252760" y="1901481"/>
            <a:ext cx="11485757" cy="1923604"/>
          </a:xfrm>
          <a:prstGeom prst="rect">
            <a:avLst/>
          </a:prstGeom>
          <a:noFill/>
        </p:spPr>
        <p:txBody>
          <a:bodyPr wrap="square">
            <a:spAutoFit/>
          </a:bodyPr>
          <a:lstStyle/>
          <a:p>
            <a:pPr algn="just">
              <a:lnSpc>
                <a:spcPct val="107000"/>
              </a:lnSpc>
              <a:spcAft>
                <a:spcPts val="800"/>
              </a:spcAft>
            </a:pPr>
            <a:r>
              <a:rPr lang="en-IN" sz="1600" b="1" dirty="0">
                <a:solidFill>
                  <a:srgbClr val="555770"/>
                </a:solidFill>
                <a:effectLst/>
                <a:latin typeface="Times New Roman" panose="02020603050405020304" pitchFamily="18" charset="0"/>
                <a:ea typeface="Calibri" panose="020F0502020204030204" pitchFamily="34" charset="0"/>
                <a:cs typeface="Times New Roman" panose="02020603050405020304" pitchFamily="18" charset="0"/>
              </a:rPr>
              <a:t>Blockchain is an emerging technology platform for developing decentralized applications and data storage, over and beyond its role as the technology underlying the cryptocurrencies. The basic tenet of this platform is that it allows one to create a distributed and replicated ledger of events, transactions, and data generated through various IT processes with strong cryptographic guarantees of tamper resistance, immutability, and verifiability. Public blockchain platforms allow us to guarantee these properties with overwhelming probabilities even when untrusted users are participants of distributed applications with ability to transact on the platform. Even though, blockchain technology has become popularly known because of its use in the implementation of Cryptocurrencies such as </a:t>
            </a:r>
            <a:r>
              <a:rPr lang="en-IN" sz="1600" b="1" dirty="0" err="1">
                <a:solidFill>
                  <a:srgbClr val="555770"/>
                </a:solidFill>
                <a:effectLst/>
                <a:latin typeface="Times New Roman" panose="02020603050405020304" pitchFamily="18" charset="0"/>
                <a:ea typeface="Calibri" panose="020F0502020204030204" pitchFamily="34" charset="0"/>
                <a:cs typeface="Times New Roman" panose="02020603050405020304" pitchFamily="18" charset="0"/>
              </a:rPr>
              <a:t>BitCoin</a:t>
            </a:r>
            <a:r>
              <a:rPr lang="en-IN" sz="1600" b="1" dirty="0">
                <a:solidFill>
                  <a:srgbClr val="555770"/>
                </a:solidFill>
                <a:effectLst/>
                <a:latin typeface="Times New Roman" panose="02020603050405020304" pitchFamily="18" charset="0"/>
                <a:ea typeface="Calibri" panose="020F0502020204030204" pitchFamily="34" charset="0"/>
                <a:cs typeface="Times New Roman" panose="02020603050405020304" pitchFamily="18" charset="0"/>
              </a:rPr>
              <a:t>, Ethereum, etc.</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C8CE4AE-502B-48B3-94C1-AA6037F1E9BD}"/>
              </a:ext>
            </a:extLst>
          </p:cNvPr>
          <p:cNvPicPr>
            <a:picLocks noChangeAspect="1"/>
          </p:cNvPicPr>
          <p:nvPr/>
        </p:nvPicPr>
        <p:blipFill>
          <a:blip r:embed="rId2"/>
          <a:stretch>
            <a:fillRect/>
          </a:stretch>
        </p:blipFill>
        <p:spPr>
          <a:xfrm>
            <a:off x="2274850" y="3865280"/>
            <a:ext cx="7727794" cy="2019582"/>
          </a:xfrm>
          <a:prstGeom prst="rect">
            <a:avLst/>
          </a:prstGeom>
        </p:spPr>
      </p:pic>
    </p:spTree>
    <p:extLst>
      <p:ext uri="{BB962C8B-B14F-4D97-AF65-F5344CB8AC3E}">
        <p14:creationId xmlns:p14="http://schemas.microsoft.com/office/powerpoint/2010/main" val="101772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EF9EF8-57CE-4F17-B6F0-D34389C9B456}"/>
              </a:ext>
            </a:extLst>
          </p:cNvPr>
          <p:cNvPicPr>
            <a:picLocks noChangeAspect="1"/>
          </p:cNvPicPr>
          <p:nvPr/>
        </p:nvPicPr>
        <p:blipFill>
          <a:blip r:embed="rId2"/>
          <a:stretch>
            <a:fillRect/>
          </a:stretch>
        </p:blipFill>
        <p:spPr>
          <a:xfrm>
            <a:off x="-300128" y="-268211"/>
            <a:ext cx="12792255" cy="7237723"/>
          </a:xfrm>
          <a:prstGeom prst="rect">
            <a:avLst/>
          </a:prstGeom>
        </p:spPr>
      </p:pic>
    </p:spTree>
    <p:extLst>
      <p:ext uri="{BB962C8B-B14F-4D97-AF65-F5344CB8AC3E}">
        <p14:creationId xmlns:p14="http://schemas.microsoft.com/office/powerpoint/2010/main" val="186278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6AEEF7-10B6-4E69-BCEB-0491F162F815}"/>
              </a:ext>
            </a:extLst>
          </p:cNvPr>
          <p:cNvSpPr>
            <a:spLocks noGrp="1"/>
          </p:cNvSpPr>
          <p:nvPr>
            <p:ph type="title" idx="4294967295"/>
          </p:nvPr>
        </p:nvSpPr>
        <p:spPr>
          <a:xfrm>
            <a:off x="-11152" y="973138"/>
            <a:ext cx="8761413" cy="708025"/>
          </a:xfrm>
        </p:spPr>
        <p:txBody>
          <a:bodyPr/>
          <a:lstStyle/>
          <a:p>
            <a:r>
              <a:rPr lang="en-GB" sz="2400" b="1" u="sng" dirty="0">
                <a:solidFill>
                  <a:srgbClr val="00B0F0"/>
                </a:solidFill>
              </a:rPr>
              <a:t>HISTORY OF BLOCKCHAIN</a:t>
            </a:r>
            <a:endParaRPr lang="en-IN" sz="2400" b="1" u="sng" dirty="0">
              <a:solidFill>
                <a:srgbClr val="00B0F0"/>
              </a:solidFill>
            </a:endParaRPr>
          </a:p>
        </p:txBody>
      </p:sp>
      <p:sp>
        <p:nvSpPr>
          <p:cNvPr id="8" name="TextBox 7">
            <a:extLst>
              <a:ext uri="{FF2B5EF4-FFF2-40B4-BE49-F238E27FC236}">
                <a16:creationId xmlns:a16="http://schemas.microsoft.com/office/drawing/2014/main" id="{6D5A9AEF-284E-4A8C-A8EF-60D2DAC431D6}"/>
              </a:ext>
            </a:extLst>
          </p:cNvPr>
          <p:cNvSpPr txBox="1"/>
          <p:nvPr/>
        </p:nvSpPr>
        <p:spPr>
          <a:xfrm>
            <a:off x="8263054" y="2175838"/>
            <a:ext cx="2732048" cy="3477875"/>
          </a:xfrm>
          <a:prstGeom prst="rect">
            <a:avLst/>
          </a:prstGeom>
          <a:noFill/>
        </p:spPr>
        <p:txBody>
          <a:bodyPr wrap="square">
            <a:spAutoFit/>
          </a:bodyPr>
          <a:lstStyle/>
          <a:p>
            <a:pPr algn="just"/>
            <a:r>
              <a:rPr lang="en-IN" sz="1400" dirty="0">
                <a:solidFill>
                  <a:srgbClr val="333333"/>
                </a:solidFill>
                <a:effectLst/>
                <a:latin typeface="Times New Roman" panose="02020603050405020304" pitchFamily="18" charset="0"/>
                <a:ea typeface="Times New Roman" panose="02020603050405020304" pitchFamily="18" charset="0"/>
              </a:rPr>
              <a:t>The blockchain technology was described in </a:t>
            </a:r>
            <a:r>
              <a:rPr lang="en-IN" sz="1400" b="1" dirty="0">
                <a:solidFill>
                  <a:srgbClr val="333333"/>
                </a:solidFill>
                <a:effectLst/>
                <a:latin typeface="Times New Roman" panose="02020603050405020304" pitchFamily="18" charset="0"/>
                <a:ea typeface="Times New Roman" panose="02020603050405020304" pitchFamily="18" charset="0"/>
              </a:rPr>
              <a:t>1991</a:t>
            </a:r>
            <a:r>
              <a:rPr lang="en-IN" sz="1400" dirty="0">
                <a:solidFill>
                  <a:srgbClr val="333333"/>
                </a:solidFill>
                <a:effectLst/>
                <a:latin typeface="Times New Roman" panose="02020603050405020304" pitchFamily="18" charset="0"/>
                <a:ea typeface="Times New Roman" panose="02020603050405020304" pitchFamily="18" charset="0"/>
              </a:rPr>
              <a:t> by the research scientist </a:t>
            </a:r>
            <a:r>
              <a:rPr lang="en-IN" sz="1400" b="1" dirty="0">
                <a:solidFill>
                  <a:srgbClr val="333333"/>
                </a:solidFill>
                <a:effectLst/>
                <a:latin typeface="Times New Roman" panose="02020603050405020304" pitchFamily="18" charset="0"/>
                <a:ea typeface="Times New Roman" panose="02020603050405020304" pitchFamily="18" charset="0"/>
              </a:rPr>
              <a:t>Stuart Haber</a:t>
            </a:r>
            <a:r>
              <a:rPr lang="en-IN" sz="1400" dirty="0">
                <a:solidFill>
                  <a:srgbClr val="333333"/>
                </a:solidFill>
                <a:effectLst/>
                <a:latin typeface="Times New Roman" panose="02020603050405020304" pitchFamily="18" charset="0"/>
                <a:ea typeface="Times New Roman" panose="02020603050405020304" pitchFamily="18" charset="0"/>
              </a:rPr>
              <a:t> and </a:t>
            </a:r>
            <a:r>
              <a:rPr lang="en-IN" sz="1400" b="1" dirty="0">
                <a:solidFill>
                  <a:srgbClr val="333333"/>
                </a:solidFill>
                <a:effectLst/>
                <a:latin typeface="Times New Roman" panose="02020603050405020304" pitchFamily="18" charset="0"/>
                <a:ea typeface="Times New Roman" panose="02020603050405020304" pitchFamily="18" charset="0"/>
              </a:rPr>
              <a:t>W. Scott </a:t>
            </a:r>
            <a:r>
              <a:rPr lang="en-IN" sz="1400" b="1" dirty="0" err="1">
                <a:solidFill>
                  <a:srgbClr val="333333"/>
                </a:solidFill>
                <a:effectLst/>
                <a:latin typeface="Times New Roman" panose="02020603050405020304" pitchFamily="18" charset="0"/>
                <a:ea typeface="Times New Roman" panose="02020603050405020304" pitchFamily="18" charset="0"/>
              </a:rPr>
              <a:t>Stornetta</a:t>
            </a:r>
            <a:r>
              <a:rPr lang="en-IN" sz="1400" dirty="0">
                <a:solidFill>
                  <a:srgbClr val="333333"/>
                </a:solidFill>
                <a:effectLst/>
                <a:latin typeface="Times New Roman" panose="02020603050405020304" pitchFamily="18" charset="0"/>
                <a:ea typeface="Times New Roman" panose="02020603050405020304" pitchFamily="18" charset="0"/>
              </a:rPr>
              <a:t>. They wanted to introduce a computationally practical solution for time-stamping digital documents so that they could not be backdated or tampered. They develop a system using the concept of </a:t>
            </a:r>
            <a:r>
              <a:rPr lang="en-IN" sz="1400" b="1" dirty="0">
                <a:solidFill>
                  <a:srgbClr val="333333"/>
                </a:solidFill>
                <a:effectLst/>
                <a:latin typeface="Times New Roman" panose="02020603050405020304" pitchFamily="18" charset="0"/>
                <a:ea typeface="Times New Roman" panose="02020603050405020304" pitchFamily="18" charset="0"/>
              </a:rPr>
              <a:t>cryptographically</a:t>
            </a:r>
            <a:r>
              <a:rPr lang="en-IN" sz="1400" dirty="0">
                <a:solidFill>
                  <a:srgbClr val="333333"/>
                </a:solidFill>
                <a:effectLst/>
                <a:latin typeface="Times New Roman" panose="02020603050405020304" pitchFamily="18" charset="0"/>
                <a:ea typeface="Times New Roman" panose="02020603050405020304" pitchFamily="18" charset="0"/>
              </a:rPr>
              <a:t> secured chain of blocks to store the time-stamped documents</a:t>
            </a:r>
            <a:r>
              <a:rPr lang="en-IN" sz="1800" dirty="0">
                <a:solidFill>
                  <a:srgbClr val="333333"/>
                </a:solidFill>
                <a:effectLst/>
                <a:latin typeface="Times New Roman" panose="02020603050405020304" pitchFamily="18" charset="0"/>
                <a:ea typeface="Times New Roman" panose="02020603050405020304" pitchFamily="18" charset="0"/>
              </a:rPr>
              <a:t>.</a:t>
            </a:r>
          </a:p>
          <a:p>
            <a:pPr algn="just"/>
            <a:endParaRPr lang="en-IN" dirty="0">
              <a:solidFill>
                <a:srgbClr val="333333"/>
              </a:solidFill>
              <a:latin typeface="Times New Roman" panose="02020603050405020304" pitchFamily="18" charset="0"/>
              <a:ea typeface="Times New Roman" panose="02020603050405020304" pitchFamily="18" charset="0"/>
            </a:endParaRPr>
          </a:p>
          <a:p>
            <a:pPr algn="just"/>
            <a:endParaRPr lang="en-IN" sz="1600" dirty="0">
              <a:effectLst/>
              <a:latin typeface="Times New Roman" panose="02020603050405020304" pitchFamily="18" charset="0"/>
              <a:ea typeface="Times New Roman" panose="02020603050405020304" pitchFamily="18" charset="0"/>
            </a:endParaRPr>
          </a:p>
        </p:txBody>
      </p:sp>
      <p:pic>
        <p:nvPicPr>
          <p:cNvPr id="14" name="Picture 13">
            <a:extLst>
              <a:ext uri="{FF2B5EF4-FFF2-40B4-BE49-F238E27FC236}">
                <a16:creationId xmlns:a16="http://schemas.microsoft.com/office/drawing/2014/main" id="{C9456299-3B85-4D4A-BBA9-EE69FC7DA21F}"/>
              </a:ext>
            </a:extLst>
          </p:cNvPr>
          <p:cNvPicPr>
            <a:picLocks noChangeAspect="1"/>
          </p:cNvPicPr>
          <p:nvPr/>
        </p:nvPicPr>
        <p:blipFill>
          <a:blip r:embed="rId2"/>
          <a:stretch>
            <a:fillRect/>
          </a:stretch>
        </p:blipFill>
        <p:spPr>
          <a:xfrm>
            <a:off x="504219" y="2175838"/>
            <a:ext cx="3158956" cy="3709024"/>
          </a:xfrm>
          <a:prstGeom prst="rect">
            <a:avLst/>
          </a:prstGeom>
        </p:spPr>
      </p:pic>
      <p:pic>
        <p:nvPicPr>
          <p:cNvPr id="16" name="Picture 15">
            <a:extLst>
              <a:ext uri="{FF2B5EF4-FFF2-40B4-BE49-F238E27FC236}">
                <a16:creationId xmlns:a16="http://schemas.microsoft.com/office/drawing/2014/main" id="{B76A4D5A-4241-4C48-BD57-4F501F311991}"/>
              </a:ext>
            </a:extLst>
          </p:cNvPr>
          <p:cNvPicPr>
            <a:picLocks noChangeAspect="1"/>
          </p:cNvPicPr>
          <p:nvPr/>
        </p:nvPicPr>
        <p:blipFill>
          <a:blip r:embed="rId3"/>
          <a:stretch>
            <a:fillRect/>
          </a:stretch>
        </p:blipFill>
        <p:spPr>
          <a:xfrm>
            <a:off x="4181208" y="2046206"/>
            <a:ext cx="3158956" cy="3709024"/>
          </a:xfrm>
          <a:prstGeom prst="rect">
            <a:avLst/>
          </a:prstGeom>
        </p:spPr>
      </p:pic>
    </p:spTree>
    <p:extLst>
      <p:ext uri="{BB962C8B-B14F-4D97-AF65-F5344CB8AC3E}">
        <p14:creationId xmlns:p14="http://schemas.microsoft.com/office/powerpoint/2010/main" val="202729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B2E0C6-C07E-4F45-9962-4C67C2DD5656}"/>
              </a:ext>
            </a:extLst>
          </p:cNvPr>
          <p:cNvSpPr txBox="1"/>
          <p:nvPr/>
        </p:nvSpPr>
        <p:spPr>
          <a:xfrm>
            <a:off x="7170235" y="1319397"/>
            <a:ext cx="4435396" cy="5078313"/>
          </a:xfrm>
          <a:prstGeom prst="rect">
            <a:avLst/>
          </a:prstGeom>
          <a:noFill/>
        </p:spPr>
        <p:txBody>
          <a:bodyPr wrap="square">
            <a:spAutoFit/>
          </a:bodyPr>
          <a:lstStyle/>
          <a:p>
            <a:pPr algn="just"/>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2004, computer scientist and cryptographic activist Hal Finney introduced a system called Reusable Proof Of Work(</a:t>
            </a:r>
            <a:r>
              <a:rPr lang="en-IN" sz="18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RPoW</a:t>
            </a: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as a prototype for digital cash. It was a significant early step in the history of cryptocurrencies. The </a:t>
            </a:r>
            <a:r>
              <a:rPr lang="en-IN" sz="18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RPoW</a:t>
            </a: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system worked by receiving a non-exchangeable or a non-fungible </a:t>
            </a:r>
            <a:r>
              <a:rPr lang="en-IN" sz="18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Hashcash</a:t>
            </a: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based proof of work token in return, created an RSA-signed token that further could be transferred from person to person.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RPoW</a:t>
            </a: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solved the double-spending problem by keeping the ownership of tokens registered on a trusted server. This server was designed to allow users throughout the world to verify its correctness and integrity in real-time</a:t>
            </a:r>
            <a:r>
              <a:rPr lang="en-IN" sz="1800" dirty="0">
                <a:solidFill>
                  <a:srgbClr val="333333"/>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F8404932-F88D-465B-AF25-B17D57085953}"/>
              </a:ext>
            </a:extLst>
          </p:cNvPr>
          <p:cNvPicPr>
            <a:picLocks noChangeAspect="1"/>
          </p:cNvPicPr>
          <p:nvPr/>
        </p:nvPicPr>
        <p:blipFill>
          <a:blip r:embed="rId2"/>
          <a:stretch>
            <a:fillRect/>
          </a:stretch>
        </p:blipFill>
        <p:spPr>
          <a:xfrm>
            <a:off x="1248936" y="1378235"/>
            <a:ext cx="5025483" cy="5479765"/>
          </a:xfrm>
          <a:prstGeom prst="rect">
            <a:avLst/>
          </a:prstGeom>
        </p:spPr>
      </p:pic>
    </p:spTree>
    <p:extLst>
      <p:ext uri="{BB962C8B-B14F-4D97-AF65-F5344CB8AC3E}">
        <p14:creationId xmlns:p14="http://schemas.microsoft.com/office/powerpoint/2010/main" val="429231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722438-4F59-422A-9A9B-CB050E4A2940}"/>
              </a:ext>
            </a:extLst>
          </p:cNvPr>
          <p:cNvPicPr>
            <a:picLocks noChangeAspect="1"/>
          </p:cNvPicPr>
          <p:nvPr/>
        </p:nvPicPr>
        <p:blipFill>
          <a:blip r:embed="rId2"/>
          <a:stretch>
            <a:fillRect/>
          </a:stretch>
        </p:blipFill>
        <p:spPr>
          <a:xfrm>
            <a:off x="1335816" y="925551"/>
            <a:ext cx="4928839" cy="5757779"/>
          </a:xfrm>
          <a:prstGeom prst="rect">
            <a:avLst/>
          </a:prstGeom>
        </p:spPr>
      </p:pic>
      <p:sp>
        <p:nvSpPr>
          <p:cNvPr id="5" name="TextBox 4">
            <a:extLst>
              <a:ext uri="{FF2B5EF4-FFF2-40B4-BE49-F238E27FC236}">
                <a16:creationId xmlns:a16="http://schemas.microsoft.com/office/drawing/2014/main" id="{893E3D45-5707-41A8-BA06-811E3DF72FC5}"/>
              </a:ext>
            </a:extLst>
          </p:cNvPr>
          <p:cNvSpPr txBox="1"/>
          <p:nvPr/>
        </p:nvSpPr>
        <p:spPr>
          <a:xfrm>
            <a:off x="6902604" y="1293541"/>
            <a:ext cx="4928839" cy="4524315"/>
          </a:xfrm>
          <a:prstGeom prst="rect">
            <a:avLst/>
          </a:prstGeom>
          <a:noFill/>
        </p:spPr>
        <p:txBody>
          <a:bodyPr wrap="square">
            <a:spAutoFit/>
          </a:bodyPr>
          <a:lstStyle/>
          <a:p>
            <a:r>
              <a:rPr lang="en-IN" sz="1800" dirty="0">
                <a:solidFill>
                  <a:srgbClr val="333333"/>
                </a:solidFill>
                <a:effectLst/>
                <a:latin typeface="Segoe UI" panose="020B0502040204020203" pitchFamily="34" charset="0"/>
                <a:ea typeface="Calibri" panose="020F0502020204030204" pitchFamily="34" charset="0"/>
              </a:rPr>
              <a:t>Further, in </a:t>
            </a:r>
            <a:r>
              <a:rPr lang="en-IN" sz="1800" b="1" dirty="0">
                <a:solidFill>
                  <a:srgbClr val="333333"/>
                </a:solidFill>
                <a:effectLst/>
                <a:latin typeface="Segoe UI" panose="020B0502040204020203" pitchFamily="34" charset="0"/>
                <a:ea typeface="Calibri" panose="020F0502020204030204" pitchFamily="34" charset="0"/>
              </a:rPr>
              <a:t>2008</a:t>
            </a:r>
            <a:r>
              <a:rPr lang="en-IN" sz="1800" dirty="0">
                <a:solidFill>
                  <a:srgbClr val="333333"/>
                </a:solidFill>
                <a:effectLst/>
                <a:latin typeface="Segoe UI" panose="020B0502040204020203" pitchFamily="34" charset="0"/>
                <a:ea typeface="Calibri" panose="020F0502020204030204" pitchFamily="34" charset="0"/>
              </a:rPr>
              <a:t>, </a:t>
            </a:r>
            <a:r>
              <a:rPr lang="en-IN" sz="1800" b="1" dirty="0">
                <a:solidFill>
                  <a:srgbClr val="333333"/>
                </a:solidFill>
                <a:effectLst/>
                <a:latin typeface="Segoe UI" panose="020B0502040204020203" pitchFamily="34" charset="0"/>
                <a:ea typeface="Calibri" panose="020F0502020204030204" pitchFamily="34" charset="0"/>
              </a:rPr>
              <a:t>Satoshi Nakamoto</a:t>
            </a:r>
            <a:r>
              <a:rPr lang="en-IN" sz="1800" dirty="0">
                <a:solidFill>
                  <a:srgbClr val="333333"/>
                </a:solidFill>
                <a:effectLst/>
                <a:latin typeface="Segoe UI" panose="020B0502040204020203" pitchFamily="34" charset="0"/>
                <a:ea typeface="Calibri" panose="020F0502020204030204" pitchFamily="34" charset="0"/>
              </a:rPr>
              <a:t> conceptualized the theory of </a:t>
            </a:r>
            <a:r>
              <a:rPr lang="en-IN" sz="1800" b="1" dirty="0">
                <a:solidFill>
                  <a:srgbClr val="333333"/>
                </a:solidFill>
                <a:effectLst/>
                <a:latin typeface="Segoe UI" panose="020B0502040204020203" pitchFamily="34" charset="0"/>
                <a:ea typeface="Calibri" panose="020F0502020204030204" pitchFamily="34" charset="0"/>
              </a:rPr>
              <a:t>distributed blockchains</a:t>
            </a:r>
            <a:r>
              <a:rPr lang="en-IN" sz="1800" dirty="0">
                <a:solidFill>
                  <a:srgbClr val="333333"/>
                </a:solidFill>
                <a:effectLst/>
                <a:latin typeface="Segoe UI" panose="020B0502040204020203" pitchFamily="34" charset="0"/>
                <a:ea typeface="Calibri" panose="020F0502020204030204" pitchFamily="34" charset="0"/>
              </a:rPr>
              <a:t>. He improves the design in a unique way to add blocks to the initial chain without requiring them to be signed by trusted parties. The modified trees would contain a secure history of data exchanges. It utilizes a peer-to-peer network for timestamping and verifying each exchange. It could be managed autonomously without requiring a central authority. These improvements were so beneficial that makes blockchains as the backbone of cryptocurrencies. Today, the design serves as the public ledger for all transactions in the </a:t>
            </a:r>
            <a:r>
              <a:rPr lang="en-IN" sz="1800" u="sng" dirty="0">
                <a:solidFill>
                  <a:srgbClr val="008000"/>
                </a:solidFill>
                <a:effectLst/>
                <a:latin typeface="Segoe UI" panose="020B0502040204020203" pitchFamily="34" charset="0"/>
                <a:ea typeface="Calibri" panose="020F0502020204030204" pitchFamily="34" charset="0"/>
                <a:hlinkClick r:id="rId3"/>
              </a:rPr>
              <a:t>cryptocurrency</a:t>
            </a:r>
            <a:r>
              <a:rPr lang="en-IN" sz="1800" dirty="0">
                <a:solidFill>
                  <a:srgbClr val="333333"/>
                </a:solidFill>
                <a:effectLst/>
                <a:latin typeface="Segoe UI" panose="020B0502040204020203" pitchFamily="34" charset="0"/>
                <a:ea typeface="Calibri" panose="020F0502020204030204" pitchFamily="34" charset="0"/>
              </a:rPr>
              <a:t> space.</a:t>
            </a:r>
            <a:endParaRPr lang="en-IN" dirty="0"/>
          </a:p>
        </p:txBody>
      </p:sp>
    </p:spTree>
    <p:extLst>
      <p:ext uri="{BB962C8B-B14F-4D97-AF65-F5344CB8AC3E}">
        <p14:creationId xmlns:p14="http://schemas.microsoft.com/office/powerpoint/2010/main" val="281270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F28969-FE06-4797-A766-D7FF974E1B10}"/>
              </a:ext>
            </a:extLst>
          </p:cNvPr>
          <p:cNvSpPr txBox="1"/>
          <p:nvPr/>
        </p:nvSpPr>
        <p:spPr>
          <a:xfrm>
            <a:off x="8999033" y="1232636"/>
            <a:ext cx="2787805" cy="5355312"/>
          </a:xfrm>
          <a:prstGeom prst="rect">
            <a:avLst/>
          </a:prstGeom>
          <a:noFill/>
        </p:spPr>
        <p:txBody>
          <a:bodyPr wrap="square">
            <a:spAutoFit/>
          </a:bodyPr>
          <a:lstStyle/>
          <a:p>
            <a:pPr algn="just"/>
            <a:r>
              <a:rPr lang="en-GB" b="1" i="0" dirty="0">
                <a:solidFill>
                  <a:srgbClr val="333333"/>
                </a:solidFill>
                <a:effectLst/>
                <a:latin typeface="Times New Roman" panose="02020603050405020304" pitchFamily="18" charset="0"/>
                <a:cs typeface="Times New Roman" panose="02020603050405020304" pitchFamily="18" charset="0"/>
              </a:rPr>
              <a:t>A Merkle tree stores all the transactions in a block by producing a digital fingerprint of the entire set of transactions. It allows the user to verify whether a transaction can be included in a block or not.</a:t>
            </a:r>
          </a:p>
          <a:p>
            <a:pPr algn="just"/>
            <a:r>
              <a:rPr lang="en-GB" b="1" i="0" dirty="0">
                <a:solidFill>
                  <a:srgbClr val="333333"/>
                </a:solidFill>
                <a:effectLst/>
                <a:latin typeface="Times New Roman" panose="02020603050405020304" pitchFamily="18" charset="0"/>
                <a:cs typeface="Times New Roman" panose="02020603050405020304" pitchFamily="18" charset="0"/>
              </a:rPr>
              <a:t>Merkle trees are created by repeatedly calculating hashing pairs of nodes until there is only one hash left. This hash is called the Merkle Root, or the Root Hash. The Merkle Trees are constructed in a bottom-up approach.</a:t>
            </a:r>
          </a:p>
        </p:txBody>
      </p:sp>
      <p:pic>
        <p:nvPicPr>
          <p:cNvPr id="5" name="Picture 4">
            <a:extLst>
              <a:ext uri="{FF2B5EF4-FFF2-40B4-BE49-F238E27FC236}">
                <a16:creationId xmlns:a16="http://schemas.microsoft.com/office/drawing/2014/main" id="{DB4059DF-46D6-4A88-B37D-71461835FA93}"/>
              </a:ext>
            </a:extLst>
          </p:cNvPr>
          <p:cNvPicPr>
            <a:picLocks noChangeAspect="1"/>
          </p:cNvPicPr>
          <p:nvPr/>
        </p:nvPicPr>
        <p:blipFill>
          <a:blip r:embed="rId2"/>
          <a:stretch>
            <a:fillRect/>
          </a:stretch>
        </p:blipFill>
        <p:spPr>
          <a:xfrm>
            <a:off x="166081" y="1418610"/>
            <a:ext cx="8699139" cy="4983364"/>
          </a:xfrm>
          <a:prstGeom prst="rect">
            <a:avLst/>
          </a:prstGeom>
        </p:spPr>
      </p:pic>
      <p:sp>
        <p:nvSpPr>
          <p:cNvPr id="7" name="TextBox 6">
            <a:extLst>
              <a:ext uri="{FF2B5EF4-FFF2-40B4-BE49-F238E27FC236}">
                <a16:creationId xmlns:a16="http://schemas.microsoft.com/office/drawing/2014/main" id="{527BD151-336C-43D6-A47D-6B3FD44A2CE6}"/>
              </a:ext>
            </a:extLst>
          </p:cNvPr>
          <p:cNvSpPr txBox="1"/>
          <p:nvPr/>
        </p:nvSpPr>
        <p:spPr>
          <a:xfrm>
            <a:off x="950642" y="472753"/>
            <a:ext cx="6094140" cy="461665"/>
          </a:xfrm>
          <a:prstGeom prst="rect">
            <a:avLst/>
          </a:prstGeom>
          <a:noFill/>
        </p:spPr>
        <p:txBody>
          <a:bodyPr wrap="square">
            <a:spAutoFit/>
          </a:bodyPr>
          <a:lstStyle/>
          <a:p>
            <a:r>
              <a:rPr lang="en-IN" sz="2400" b="1" u="sng" dirty="0">
                <a:solidFill>
                  <a:srgbClr val="00B0F0"/>
                </a:solidFill>
                <a:effectLst/>
                <a:latin typeface="Times New Roman" panose="02020603050405020304" pitchFamily="18" charset="0"/>
                <a:ea typeface="Calibri" panose="020F0502020204030204" pitchFamily="34" charset="0"/>
              </a:rPr>
              <a:t>Merkle Trees</a:t>
            </a:r>
            <a:r>
              <a:rPr lang="en-IN" sz="2400" u="sng" dirty="0">
                <a:solidFill>
                  <a:srgbClr val="00B0F0"/>
                </a:solidFill>
                <a:effectLst/>
                <a:latin typeface="Times New Roman" panose="02020603050405020304" pitchFamily="18" charset="0"/>
                <a:ea typeface="Calibri" panose="020F0502020204030204" pitchFamily="34" charset="0"/>
              </a:rPr>
              <a:t> </a:t>
            </a:r>
            <a:endParaRPr lang="en-IN" sz="2400" u="sng" dirty="0">
              <a:solidFill>
                <a:srgbClr val="00B0F0"/>
              </a:solidFill>
            </a:endParaRPr>
          </a:p>
        </p:txBody>
      </p:sp>
    </p:spTree>
    <p:extLst>
      <p:ext uri="{BB962C8B-B14F-4D97-AF65-F5344CB8AC3E}">
        <p14:creationId xmlns:p14="http://schemas.microsoft.com/office/powerpoint/2010/main" val="317989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1170A6-230E-4560-AD79-563319506C8C}"/>
              </a:ext>
            </a:extLst>
          </p:cNvPr>
          <p:cNvPicPr>
            <a:picLocks noChangeAspect="1"/>
          </p:cNvPicPr>
          <p:nvPr/>
        </p:nvPicPr>
        <p:blipFill>
          <a:blip r:embed="rId2"/>
          <a:stretch>
            <a:fillRect/>
          </a:stretch>
        </p:blipFill>
        <p:spPr>
          <a:xfrm>
            <a:off x="512956" y="1572322"/>
            <a:ext cx="4694663" cy="4817326"/>
          </a:xfrm>
          <a:prstGeom prst="rect">
            <a:avLst/>
          </a:prstGeom>
        </p:spPr>
      </p:pic>
      <p:sp>
        <p:nvSpPr>
          <p:cNvPr id="5" name="TextBox 4">
            <a:extLst>
              <a:ext uri="{FF2B5EF4-FFF2-40B4-BE49-F238E27FC236}">
                <a16:creationId xmlns:a16="http://schemas.microsoft.com/office/drawing/2014/main" id="{4CD8D87F-AC30-4866-8972-6853602F600B}"/>
              </a:ext>
            </a:extLst>
          </p:cNvPr>
          <p:cNvSpPr txBox="1"/>
          <p:nvPr/>
        </p:nvSpPr>
        <p:spPr>
          <a:xfrm>
            <a:off x="839129" y="468352"/>
            <a:ext cx="6094140" cy="707886"/>
          </a:xfrm>
          <a:prstGeom prst="rect">
            <a:avLst/>
          </a:prstGeom>
          <a:noFill/>
        </p:spPr>
        <p:txBody>
          <a:bodyPr wrap="square">
            <a:spAutoFit/>
          </a:bodyPr>
          <a:lstStyle/>
          <a:p>
            <a:r>
              <a:rPr lang="en-IN" sz="1800" b="1" dirty="0">
                <a:solidFill>
                  <a:srgbClr val="00B0F0"/>
                </a:solidFill>
                <a:effectLst/>
                <a:latin typeface="Times New Roman" panose="02020603050405020304" pitchFamily="18" charset="0"/>
                <a:ea typeface="Times New Roman" panose="02020603050405020304" pitchFamily="18" charset="0"/>
              </a:rPr>
              <a:t> </a:t>
            </a:r>
            <a:r>
              <a:rPr lang="en-IN" sz="4000" b="1" u="sng" dirty="0">
                <a:solidFill>
                  <a:srgbClr val="00B0F0"/>
                </a:solidFill>
                <a:effectLst/>
                <a:latin typeface="Times New Roman" panose="02020603050405020304" pitchFamily="18" charset="0"/>
                <a:ea typeface="Times New Roman" panose="02020603050405020304" pitchFamily="18" charset="0"/>
              </a:rPr>
              <a:t>BITCOIN</a:t>
            </a:r>
            <a:endParaRPr lang="en-IN" sz="4000" u="sng" dirty="0"/>
          </a:p>
        </p:txBody>
      </p:sp>
      <p:sp>
        <p:nvSpPr>
          <p:cNvPr id="7" name="TextBox 6">
            <a:extLst>
              <a:ext uri="{FF2B5EF4-FFF2-40B4-BE49-F238E27FC236}">
                <a16:creationId xmlns:a16="http://schemas.microsoft.com/office/drawing/2014/main" id="{033CCA2F-0276-4A68-A6D6-59185D75BF17}"/>
              </a:ext>
            </a:extLst>
          </p:cNvPr>
          <p:cNvSpPr txBox="1"/>
          <p:nvPr/>
        </p:nvSpPr>
        <p:spPr>
          <a:xfrm>
            <a:off x="5723364" y="1176238"/>
            <a:ext cx="5955680" cy="5771132"/>
          </a:xfrm>
          <a:prstGeom prst="rect">
            <a:avLst/>
          </a:prstGeom>
          <a:noFill/>
        </p:spPr>
        <p:txBody>
          <a:bodyPr wrap="square">
            <a:spAutoFit/>
          </a:bodyPr>
          <a:lstStyle/>
          <a:p>
            <a:pPr algn="just">
              <a:lnSpc>
                <a:spcPct val="107000"/>
              </a:lnSpc>
              <a:spcAft>
                <a:spcPts val="800"/>
              </a:spcAft>
            </a:pPr>
            <a:r>
              <a:rPr lang="en-GB" sz="2000" b="1" i="0" dirty="0">
                <a:solidFill>
                  <a:srgbClr val="333333"/>
                </a:solidFill>
                <a:effectLst/>
                <a:latin typeface="Times New Roman" panose="02020603050405020304" pitchFamily="18" charset="0"/>
                <a:cs typeface="Times New Roman" panose="02020603050405020304" pitchFamily="18" charset="0"/>
              </a:rPr>
              <a:t>Satoshi Nakamoto introduced the bitcoin in the year 2008. Bitcoin is a cryptocurrency(virtual currency), or a digital currency that uses rules of cryptography for regulation and generation of units of currency. A Bitcoin fell under the scope of </a:t>
            </a:r>
            <a:r>
              <a:rPr lang="en-GB" sz="2000" b="1" i="0" u="none" strike="noStrike" dirty="0">
                <a:solidFill>
                  <a:srgbClr val="008000"/>
                </a:solidFill>
                <a:effectLst/>
                <a:latin typeface="Times New Roman" panose="02020603050405020304" pitchFamily="18" charset="0"/>
                <a:cs typeface="Times New Roman" panose="02020603050405020304" pitchFamily="18" charset="0"/>
                <a:hlinkClick r:id="rId3"/>
              </a:rPr>
              <a:t>cryptocurrency</a:t>
            </a:r>
            <a:r>
              <a:rPr lang="en-GB" sz="2000" b="1" i="0" dirty="0">
                <a:solidFill>
                  <a:srgbClr val="333333"/>
                </a:solidFill>
                <a:effectLst/>
                <a:latin typeface="Times New Roman" panose="02020603050405020304" pitchFamily="18" charset="0"/>
                <a:cs typeface="Times New Roman" panose="02020603050405020304" pitchFamily="18" charset="0"/>
              </a:rPr>
              <a:t> and became the first and most valuable among them. It is commonly called decentralized digital currency.</a:t>
            </a:r>
          </a:p>
          <a:p>
            <a:pPr algn="just">
              <a:lnSpc>
                <a:spcPct val="107000"/>
              </a:lnSpc>
              <a:spcAft>
                <a:spcPts val="800"/>
              </a:spcAft>
            </a:pPr>
            <a:r>
              <a:rPr lang="en-GB" sz="2000" b="1" i="0" dirty="0">
                <a:solidFill>
                  <a:srgbClr val="333333"/>
                </a:solidFill>
                <a:effectLst/>
                <a:latin typeface="Times New Roman" panose="02020603050405020304" pitchFamily="18" charset="0"/>
                <a:cs typeface="Times New Roman" panose="02020603050405020304" pitchFamily="18" charset="0"/>
              </a:rPr>
              <a:t>A bitcoin is different from other traditional currencies such as Dollar, Pound, and Euro, which can also be used to buy things and exchange values electronically. There are no physical coins for bitcoins or paper bills. When you send bitcoin to someone or used bitcoin to buy anything, you </a:t>
            </a:r>
            <a:r>
              <a:rPr lang="en-GB" sz="2000" b="1" i="0" dirty="0" err="1">
                <a:solidFill>
                  <a:srgbClr val="333333"/>
                </a:solidFill>
                <a:effectLst/>
                <a:latin typeface="Times New Roman" panose="02020603050405020304" pitchFamily="18" charset="0"/>
                <a:cs typeface="Times New Roman" panose="02020603050405020304" pitchFamily="18" charset="0"/>
              </a:rPr>
              <a:t>don?t</a:t>
            </a:r>
            <a:r>
              <a:rPr lang="en-GB" sz="2000" b="1" i="0" dirty="0">
                <a:solidFill>
                  <a:srgbClr val="333333"/>
                </a:solidFill>
                <a:effectLst/>
                <a:latin typeface="Times New Roman" panose="02020603050405020304" pitchFamily="18" charset="0"/>
                <a:cs typeface="Times New Roman" panose="02020603050405020304" pitchFamily="18" charset="0"/>
              </a:rPr>
              <a:t> need to use a bank, a credit card, or any other third-party. Instead, you can simply send bitcoin directly to another party over the internet with securely and almost instantly.</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985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19B434-A442-4911-9011-272AD2310D47}"/>
              </a:ext>
            </a:extLst>
          </p:cNvPr>
          <p:cNvPicPr>
            <a:picLocks noChangeAspect="1"/>
          </p:cNvPicPr>
          <p:nvPr/>
        </p:nvPicPr>
        <p:blipFill>
          <a:blip r:embed="rId2"/>
          <a:stretch>
            <a:fillRect/>
          </a:stretch>
        </p:blipFill>
        <p:spPr>
          <a:xfrm>
            <a:off x="415847" y="1353712"/>
            <a:ext cx="4286250" cy="4819650"/>
          </a:xfrm>
          <a:prstGeom prst="rect">
            <a:avLst/>
          </a:prstGeom>
        </p:spPr>
      </p:pic>
      <p:sp>
        <p:nvSpPr>
          <p:cNvPr id="5" name="TextBox 4">
            <a:extLst>
              <a:ext uri="{FF2B5EF4-FFF2-40B4-BE49-F238E27FC236}">
                <a16:creationId xmlns:a16="http://schemas.microsoft.com/office/drawing/2014/main" id="{3ACC6FD5-369C-4BB7-9C97-F703DA5C490A}"/>
              </a:ext>
            </a:extLst>
          </p:cNvPr>
          <p:cNvSpPr txBox="1"/>
          <p:nvPr/>
        </p:nvSpPr>
        <p:spPr>
          <a:xfrm>
            <a:off x="560350" y="398401"/>
            <a:ext cx="6094140" cy="530594"/>
          </a:xfrm>
          <a:prstGeom prst="rect">
            <a:avLst/>
          </a:prstGeom>
          <a:noFill/>
        </p:spPr>
        <p:txBody>
          <a:bodyPr wrap="square">
            <a:spAutoFit/>
          </a:bodyPr>
          <a:lstStyle/>
          <a:p>
            <a:pPr algn="just">
              <a:lnSpc>
                <a:spcPct val="107000"/>
              </a:lnSpc>
              <a:spcAft>
                <a:spcPts val="800"/>
              </a:spcAft>
            </a:pPr>
            <a:r>
              <a:rPr lang="en-IN" sz="2800" b="1" u="sng"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TO ETHEREUM</a:t>
            </a:r>
            <a:endParaRPr lang="en-IN" sz="28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219F36E-9E08-4C93-95C0-DA2C89E1CB2C}"/>
              </a:ext>
            </a:extLst>
          </p:cNvPr>
          <p:cNvSpPr txBox="1"/>
          <p:nvPr/>
        </p:nvSpPr>
        <p:spPr>
          <a:xfrm>
            <a:off x="5411130" y="1470169"/>
            <a:ext cx="6094140" cy="4401205"/>
          </a:xfrm>
          <a:prstGeom prst="rect">
            <a:avLst/>
          </a:prstGeom>
          <a:noFill/>
        </p:spPr>
        <p:txBody>
          <a:bodyPr wrap="square">
            <a:spAutoFit/>
          </a:bodyPr>
          <a:lstStyle/>
          <a:p>
            <a:r>
              <a:rPr lang="en-IN" sz="2800" b="1" dirty="0">
                <a:solidFill>
                  <a:srgbClr val="000000"/>
                </a:solidFill>
                <a:effectLst/>
                <a:latin typeface="Times New Roman" panose="02020603050405020304" pitchFamily="18" charset="0"/>
                <a:ea typeface="Times New Roman" panose="02020603050405020304" pitchFamily="18" charset="0"/>
              </a:rPr>
              <a:t>Ethereum is often referred to as the second most popular cryptocurrency, after Bitcoin. But unlike Bitcoin—and most other virtual currencies—Ethereum is intended to be much more than simply a medium of exchange or a store of value. Instead, Ethereum calls itself a decentralized computing network built on blockchain technology</a:t>
            </a:r>
            <a:endParaRPr lang="en-IN" sz="2800" b="1" dirty="0"/>
          </a:p>
        </p:txBody>
      </p:sp>
    </p:spTree>
    <p:extLst>
      <p:ext uri="{BB962C8B-B14F-4D97-AF65-F5344CB8AC3E}">
        <p14:creationId xmlns:p14="http://schemas.microsoft.com/office/powerpoint/2010/main" val="3977023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{44D17F7A-4FD5-49B1-949F-57555D566786}tf02900722</Template>
  <TotalTime>210</TotalTime>
  <Words>1047</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Century Gothic</vt:lpstr>
      <vt:lpstr>erdana</vt:lpstr>
      <vt:lpstr>inter-regular</vt:lpstr>
      <vt:lpstr>Open Sans</vt:lpstr>
      <vt:lpstr>Rockwell Condensed</vt:lpstr>
      <vt:lpstr>Segoe UI</vt:lpstr>
      <vt:lpstr>Times New Roman</vt:lpstr>
      <vt:lpstr>Wingdings 3</vt:lpstr>
      <vt:lpstr>Ion Boardroom</vt:lpstr>
      <vt:lpstr> SUBMITTED IN PARTIAL FULFILLMENT OF THE REQUIREMENT FOR  Four Weeks Training at KERALA BLOCKCHAIN ACADEMY ( from 1 Aug  to 30 Aug )  </vt:lpstr>
      <vt:lpstr>INTRODUCTION</vt:lpstr>
      <vt:lpstr>PowerPoint Presentation</vt:lpstr>
      <vt:lpstr>HISTORY OF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IN PARTIAL FULFILLMENT OF THE REQUIREMENT FOR  Four Weeks Training at KERALA BLOCKCHAIN ACADEMY ( from 1 Aug  to 30 Aug )</dc:title>
  <dc:creator>Shashi Gupta</dc:creator>
  <cp:lastModifiedBy>Shashi Gupta</cp:lastModifiedBy>
  <cp:revision>8</cp:revision>
  <dcterms:created xsi:type="dcterms:W3CDTF">2021-11-26T13:24:14Z</dcterms:created>
  <dcterms:modified xsi:type="dcterms:W3CDTF">2021-11-26T19:35:51Z</dcterms:modified>
</cp:coreProperties>
</file>