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6" r:id="rId4"/>
    <p:sldId id="259" r:id="rId5"/>
    <p:sldId id="271" r:id="rId6"/>
    <p:sldId id="261" r:id="rId7"/>
    <p:sldId id="272" r:id="rId8"/>
    <p:sldId id="273" r:id="rId9"/>
    <p:sldId id="260" r:id="rId10"/>
    <p:sldId id="262" r:id="rId11"/>
    <p:sldId id="263" r:id="rId12"/>
    <p:sldId id="266" r:id="rId13"/>
    <p:sldId id="267" r:id="rId14"/>
    <p:sldId id="269" r:id="rId15"/>
    <p:sldId id="270"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i Gupta" initials="SG" lastIdx="1" clrIdx="0">
    <p:extLst>
      <p:ext uri="{19B8F6BF-5375-455C-9EA6-DF929625EA0E}">
        <p15:presenceInfo xmlns:p15="http://schemas.microsoft.com/office/powerpoint/2012/main" userId="9cd6217df59337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59" autoAdjust="0"/>
    <p:restoredTop sz="94660"/>
  </p:normalViewPr>
  <p:slideViewPr>
    <p:cSldViewPr snapToGrid="0">
      <p:cViewPr varScale="1">
        <p:scale>
          <a:sx n="79" d="100"/>
          <a:sy n="79" d="100"/>
        </p:scale>
        <p:origin x="6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337F-323C-4F70-A7DC-7C8F6E47171B}"/>
              </a:ext>
            </a:extLst>
          </p:cNvPr>
          <p:cNvSpPr>
            <a:spLocks noGrp="1"/>
          </p:cNvSpPr>
          <p:nvPr>
            <p:ph type="ctrTitle"/>
          </p:nvPr>
        </p:nvSpPr>
        <p:spPr>
          <a:xfrm>
            <a:off x="341123" y="0"/>
            <a:ext cx="11546077" cy="1691403"/>
          </a:xfrm>
        </p:spPr>
        <p:txBody>
          <a:bodyPr>
            <a:normAutofit/>
          </a:bodyPr>
          <a:lstStyle/>
          <a:p>
            <a:r>
              <a:rPr lang="en-GB" sz="4400" dirty="0">
                <a:solidFill>
                  <a:srgbClr val="0070C0"/>
                </a:solidFill>
              </a:rPr>
              <a:t>BLOCKCHAIN POWERED E-commerce WEB APPLICATION</a:t>
            </a:r>
            <a:endParaRPr lang="en-IN" sz="4400" dirty="0">
              <a:solidFill>
                <a:srgbClr val="0070C0"/>
              </a:solidFill>
            </a:endParaRPr>
          </a:p>
        </p:txBody>
      </p:sp>
      <p:sp>
        <p:nvSpPr>
          <p:cNvPr id="3" name="Subtitle 2">
            <a:extLst>
              <a:ext uri="{FF2B5EF4-FFF2-40B4-BE49-F238E27FC236}">
                <a16:creationId xmlns:a16="http://schemas.microsoft.com/office/drawing/2014/main" id="{2DB88AA5-4FD7-4E19-BE84-F56319A16952}"/>
              </a:ext>
            </a:extLst>
          </p:cNvPr>
          <p:cNvSpPr>
            <a:spLocks noGrp="1"/>
          </p:cNvSpPr>
          <p:nvPr>
            <p:ph type="subTitle" idx="1"/>
          </p:nvPr>
        </p:nvSpPr>
        <p:spPr>
          <a:xfrm>
            <a:off x="341123" y="4126644"/>
            <a:ext cx="10713729" cy="1132339"/>
          </a:xfrm>
        </p:spPr>
        <p:txBody>
          <a:bodyPr>
            <a:normAutofit fontScale="85000" lnSpcReduction="20000"/>
          </a:bodyPr>
          <a:lstStyle/>
          <a:p>
            <a:r>
              <a:rPr lang="en-GB" dirty="0"/>
              <a:t>SUBMITTED BY:</a:t>
            </a:r>
          </a:p>
          <a:p>
            <a:r>
              <a:rPr lang="en-GB" dirty="0"/>
              <a:t>ROHIT SAMAL (1805547)</a:t>
            </a:r>
          </a:p>
          <a:p>
            <a:r>
              <a:rPr lang="en-GB" dirty="0"/>
              <a:t>SHASHI GUPTA (1805555)</a:t>
            </a:r>
          </a:p>
          <a:p>
            <a:endParaRPr lang="en-IN" dirty="0"/>
          </a:p>
        </p:txBody>
      </p:sp>
    </p:spTree>
    <p:extLst>
      <p:ext uri="{BB962C8B-B14F-4D97-AF65-F5344CB8AC3E}">
        <p14:creationId xmlns:p14="http://schemas.microsoft.com/office/powerpoint/2010/main" val="16121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9A3767-71FC-44FA-A72B-C6234690AB3B}"/>
              </a:ext>
            </a:extLst>
          </p:cNvPr>
          <p:cNvPicPr>
            <a:picLocks noChangeAspect="1"/>
          </p:cNvPicPr>
          <p:nvPr/>
        </p:nvPicPr>
        <p:blipFill rotWithShape="1">
          <a:blip r:embed="rId2"/>
          <a:srcRect l="32342" t="14870" r="23977" b="45725"/>
          <a:stretch/>
        </p:blipFill>
        <p:spPr>
          <a:xfrm>
            <a:off x="726831" y="1165123"/>
            <a:ext cx="7338646" cy="4555739"/>
          </a:xfrm>
          <a:prstGeom prst="rect">
            <a:avLst/>
          </a:prstGeom>
        </p:spPr>
      </p:pic>
      <p:sp>
        <p:nvSpPr>
          <p:cNvPr id="5" name="TextBox 4">
            <a:extLst>
              <a:ext uri="{FF2B5EF4-FFF2-40B4-BE49-F238E27FC236}">
                <a16:creationId xmlns:a16="http://schemas.microsoft.com/office/drawing/2014/main" id="{D5CE1E96-527A-4BD4-8E25-7D79C337F1B5}"/>
              </a:ext>
            </a:extLst>
          </p:cNvPr>
          <p:cNvSpPr txBox="1"/>
          <p:nvPr/>
        </p:nvSpPr>
        <p:spPr>
          <a:xfrm>
            <a:off x="623667" y="498175"/>
            <a:ext cx="6101860" cy="369332"/>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1. Supplier adding the product</a:t>
            </a:r>
          </a:p>
        </p:txBody>
      </p:sp>
    </p:spTree>
    <p:extLst>
      <p:ext uri="{BB962C8B-B14F-4D97-AF65-F5344CB8AC3E}">
        <p14:creationId xmlns:p14="http://schemas.microsoft.com/office/powerpoint/2010/main" val="64679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EE1D72-FF85-4964-8F2A-4430EB2A18AD}"/>
              </a:ext>
            </a:extLst>
          </p:cNvPr>
          <p:cNvSpPr txBox="1"/>
          <p:nvPr/>
        </p:nvSpPr>
        <p:spPr>
          <a:xfrm>
            <a:off x="424962" y="518718"/>
            <a:ext cx="6101860" cy="369332"/>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2. Product Shown In the Customer Section</a:t>
            </a:r>
            <a:endParaRPr lang="en-IN" b="1" u="sng" dirty="0">
              <a:solidFill>
                <a:srgbClr val="0070C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DA1DD5-FC66-4C9F-99BB-C9D16F4E3AC1}"/>
              </a:ext>
            </a:extLst>
          </p:cNvPr>
          <p:cNvPicPr>
            <a:picLocks noChangeAspect="1"/>
          </p:cNvPicPr>
          <p:nvPr/>
        </p:nvPicPr>
        <p:blipFill rotWithShape="1">
          <a:blip r:embed="rId2"/>
          <a:srcRect l="32066" t="16413" r="24114" b="43415"/>
          <a:stretch/>
        </p:blipFill>
        <p:spPr>
          <a:xfrm>
            <a:off x="523141" y="1606060"/>
            <a:ext cx="7530613" cy="3950677"/>
          </a:xfrm>
          <a:prstGeom prst="rect">
            <a:avLst/>
          </a:prstGeom>
        </p:spPr>
      </p:pic>
    </p:spTree>
    <p:extLst>
      <p:ext uri="{BB962C8B-B14F-4D97-AF65-F5344CB8AC3E}">
        <p14:creationId xmlns:p14="http://schemas.microsoft.com/office/powerpoint/2010/main" val="288844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FA54B-3055-4F53-8CC1-3A8C914AB83F}"/>
              </a:ext>
            </a:extLst>
          </p:cNvPr>
          <p:cNvSpPr txBox="1"/>
          <p:nvPr/>
        </p:nvSpPr>
        <p:spPr>
          <a:xfrm>
            <a:off x="589085" y="530441"/>
            <a:ext cx="6101860" cy="369332"/>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3. Processed Order Page</a:t>
            </a:r>
          </a:p>
        </p:txBody>
      </p:sp>
      <p:pic>
        <p:nvPicPr>
          <p:cNvPr id="5" name="Picture 4">
            <a:extLst>
              <a:ext uri="{FF2B5EF4-FFF2-40B4-BE49-F238E27FC236}">
                <a16:creationId xmlns:a16="http://schemas.microsoft.com/office/drawing/2014/main" id="{28507D39-D897-464C-B11F-12904137E131}"/>
              </a:ext>
            </a:extLst>
          </p:cNvPr>
          <p:cNvPicPr>
            <a:picLocks noChangeAspect="1"/>
          </p:cNvPicPr>
          <p:nvPr/>
        </p:nvPicPr>
        <p:blipFill rotWithShape="1">
          <a:blip r:embed="rId2"/>
          <a:srcRect l="32021" t="23354" r="24015" b="37205"/>
          <a:stretch/>
        </p:blipFill>
        <p:spPr>
          <a:xfrm>
            <a:off x="589085" y="1606062"/>
            <a:ext cx="7277100" cy="3962399"/>
          </a:xfrm>
          <a:prstGeom prst="rect">
            <a:avLst/>
          </a:prstGeom>
        </p:spPr>
      </p:pic>
    </p:spTree>
    <p:extLst>
      <p:ext uri="{BB962C8B-B14F-4D97-AF65-F5344CB8AC3E}">
        <p14:creationId xmlns:p14="http://schemas.microsoft.com/office/powerpoint/2010/main" val="317170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6E896-7473-4CEA-A44B-5CB4153A5B0D}"/>
              </a:ext>
            </a:extLst>
          </p:cNvPr>
          <p:cNvSpPr txBox="1"/>
          <p:nvPr/>
        </p:nvSpPr>
        <p:spPr>
          <a:xfrm>
            <a:off x="835269" y="647672"/>
            <a:ext cx="6101860" cy="369332"/>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4. Order Processed</a:t>
            </a:r>
          </a:p>
        </p:txBody>
      </p:sp>
      <p:pic>
        <p:nvPicPr>
          <p:cNvPr id="4" name="Picture 3">
            <a:extLst>
              <a:ext uri="{FF2B5EF4-FFF2-40B4-BE49-F238E27FC236}">
                <a16:creationId xmlns:a16="http://schemas.microsoft.com/office/drawing/2014/main" id="{B1C283B5-395A-493F-90F1-03E8B1C77215}"/>
              </a:ext>
            </a:extLst>
          </p:cNvPr>
          <p:cNvPicPr>
            <a:picLocks noChangeAspect="1"/>
          </p:cNvPicPr>
          <p:nvPr/>
        </p:nvPicPr>
        <p:blipFill rotWithShape="1">
          <a:blip r:embed="rId2"/>
          <a:srcRect l="32224" t="20790" r="24200" b="39894"/>
          <a:stretch/>
        </p:blipFill>
        <p:spPr>
          <a:xfrm>
            <a:off x="621323" y="1594338"/>
            <a:ext cx="7620000" cy="3915508"/>
          </a:xfrm>
          <a:prstGeom prst="rect">
            <a:avLst/>
          </a:prstGeom>
        </p:spPr>
      </p:pic>
    </p:spTree>
    <p:extLst>
      <p:ext uri="{BB962C8B-B14F-4D97-AF65-F5344CB8AC3E}">
        <p14:creationId xmlns:p14="http://schemas.microsoft.com/office/powerpoint/2010/main" val="427145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09E2DF-4B29-4CBA-854A-4F0369FF571A}"/>
              </a:ext>
            </a:extLst>
          </p:cNvPr>
          <p:cNvPicPr>
            <a:picLocks noChangeAspect="1"/>
          </p:cNvPicPr>
          <p:nvPr/>
        </p:nvPicPr>
        <p:blipFill rotWithShape="1">
          <a:blip r:embed="rId2"/>
          <a:srcRect l="32180" t="23282" r="24016" b="37401"/>
          <a:stretch/>
        </p:blipFill>
        <p:spPr>
          <a:xfrm>
            <a:off x="615463" y="1430215"/>
            <a:ext cx="8165122" cy="4196862"/>
          </a:xfrm>
          <a:prstGeom prst="rect">
            <a:avLst/>
          </a:prstGeom>
        </p:spPr>
      </p:pic>
      <p:sp>
        <p:nvSpPr>
          <p:cNvPr id="4" name="TextBox 3">
            <a:extLst>
              <a:ext uri="{FF2B5EF4-FFF2-40B4-BE49-F238E27FC236}">
                <a16:creationId xmlns:a16="http://schemas.microsoft.com/office/drawing/2014/main" id="{8A78EEC9-C25C-40FF-B672-C82B825F0E4A}"/>
              </a:ext>
            </a:extLst>
          </p:cNvPr>
          <p:cNvSpPr txBox="1"/>
          <p:nvPr/>
        </p:nvSpPr>
        <p:spPr>
          <a:xfrm>
            <a:off x="615463" y="577333"/>
            <a:ext cx="6101860" cy="369332"/>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5. Received Order by the Customer</a:t>
            </a:r>
            <a:endParaRPr lang="en-IN" b="1"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9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BC965-5852-421C-BC45-293C13842E8B}"/>
              </a:ext>
            </a:extLst>
          </p:cNvPr>
          <p:cNvSpPr txBox="1"/>
          <p:nvPr/>
        </p:nvSpPr>
        <p:spPr>
          <a:xfrm>
            <a:off x="454172" y="1088761"/>
            <a:ext cx="11311915" cy="2862322"/>
          </a:xfrm>
          <a:prstGeom prst="rect">
            <a:avLst/>
          </a:prstGeom>
          <a:noFill/>
        </p:spPr>
        <p:txBody>
          <a:bodyPr wrap="square">
            <a:spAutoFit/>
          </a:bodyPr>
          <a:lstStyle/>
          <a:p>
            <a:endParaRPr lang="en-GB" dirty="0"/>
          </a:p>
          <a:p>
            <a:r>
              <a:rPr lang="en-GB" dirty="0">
                <a:solidFill>
                  <a:srgbClr val="0070C0"/>
                </a:solidFill>
              </a:rPr>
              <a:t>Conclusion:</a:t>
            </a:r>
          </a:p>
          <a:p>
            <a:r>
              <a:rPr lang="en-GB" dirty="0"/>
              <a:t> This project is to provide supplier to add the product in the marketplace with price. The customer can view the added product in the market place and buy it and get the order details. The supplier can view the order placed and processed that order. The customer can see the feedback by the supplier that order is processed and received by the customer. </a:t>
            </a:r>
          </a:p>
          <a:p>
            <a:endParaRPr lang="en-GB" dirty="0"/>
          </a:p>
          <a:p>
            <a:r>
              <a:rPr lang="en-GB" dirty="0"/>
              <a:t> </a:t>
            </a:r>
            <a:r>
              <a:rPr lang="en-GB" dirty="0">
                <a:solidFill>
                  <a:srgbClr val="0070C0"/>
                </a:solidFill>
              </a:rPr>
              <a:t>Future Scope:</a:t>
            </a:r>
          </a:p>
          <a:p>
            <a:endParaRPr lang="en-GB" dirty="0"/>
          </a:p>
          <a:p>
            <a:r>
              <a:rPr lang="en-GB" dirty="0"/>
              <a:t> The future scope of this project is that it gives us the idea of using Blockchain Smartcontracts on the real world application. It tell us that we can use BlockChain as a database with the help of SmartContracts.</a:t>
            </a:r>
            <a:endParaRPr lang="en-IN" dirty="0"/>
          </a:p>
        </p:txBody>
      </p:sp>
      <p:sp>
        <p:nvSpPr>
          <p:cNvPr id="5" name="TextBox 4">
            <a:extLst>
              <a:ext uri="{FF2B5EF4-FFF2-40B4-BE49-F238E27FC236}">
                <a16:creationId xmlns:a16="http://schemas.microsoft.com/office/drawing/2014/main" id="{D89A8BA8-CD5C-47E9-AADA-66207AEAC369}"/>
              </a:ext>
            </a:extLst>
          </p:cNvPr>
          <p:cNvSpPr txBox="1"/>
          <p:nvPr/>
        </p:nvSpPr>
        <p:spPr>
          <a:xfrm>
            <a:off x="454172" y="493564"/>
            <a:ext cx="6101046" cy="369332"/>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Conclusion and Future Scope </a:t>
            </a:r>
          </a:p>
        </p:txBody>
      </p:sp>
    </p:spTree>
    <p:extLst>
      <p:ext uri="{BB962C8B-B14F-4D97-AF65-F5344CB8AC3E}">
        <p14:creationId xmlns:p14="http://schemas.microsoft.com/office/powerpoint/2010/main" val="137247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D27FA-72AA-4D85-A9C9-AD8B36CA2511}"/>
              </a:ext>
            </a:extLst>
          </p:cNvPr>
          <p:cNvSpPr txBox="1"/>
          <p:nvPr/>
        </p:nvSpPr>
        <p:spPr>
          <a:xfrm>
            <a:off x="3044842" y="2250575"/>
            <a:ext cx="6102316" cy="1200329"/>
          </a:xfrm>
          <a:prstGeom prst="rect">
            <a:avLst/>
          </a:prstGeom>
          <a:noFill/>
        </p:spPr>
        <p:txBody>
          <a:bodyPr wrap="square">
            <a:spAutoFit/>
          </a:bodyPr>
          <a:lstStyle/>
          <a:p>
            <a:r>
              <a:rPr lang="en-IN" sz="7200" dirty="0">
                <a:solidFill>
                  <a:srgbClr val="0070C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5745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72EB7-99FB-494A-9883-E9E11B0EC700}"/>
              </a:ext>
            </a:extLst>
          </p:cNvPr>
          <p:cNvSpPr txBox="1"/>
          <p:nvPr/>
        </p:nvSpPr>
        <p:spPr>
          <a:xfrm>
            <a:off x="285059" y="322173"/>
            <a:ext cx="11621881" cy="2308324"/>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Introduction</a:t>
            </a:r>
          </a:p>
          <a:p>
            <a:endParaRPr lang="en-GB" b="1" u="sng" dirty="0">
              <a:solidFill>
                <a:srgbClr val="0070C0"/>
              </a:solidFill>
              <a:latin typeface="Times New Roman" panose="02020603050405020304" pitchFamily="18" charset="0"/>
              <a:cs typeface="Times New Roman" panose="02020603050405020304" pitchFamily="18" charset="0"/>
            </a:endParaRPr>
          </a:p>
          <a:p>
            <a:endParaRPr lang="en-GB" b="1" u="sng" dirty="0">
              <a:solidFill>
                <a:srgbClr val="0070C0"/>
              </a:solidFill>
              <a:latin typeface="Times New Roman" panose="02020603050405020304" pitchFamily="18" charset="0"/>
              <a:cs typeface="Times New Roman" panose="02020603050405020304" pitchFamily="18" charset="0"/>
            </a:endParaRPr>
          </a:p>
          <a:p>
            <a:pPr algn="just"/>
            <a:r>
              <a:rPr lang="en-GB" dirty="0"/>
              <a:t>Our Project Blockchain Powered E-commerce Web Application is an web based application showing the use of these SmartContracts. In our project we use the smart contracts of the Ethereum Blockchain. In our web application Adding product to the Customer section, Placing Order, Order Details, Processing Orders, Received Order feedback, all have done with the use of Ethereum SmartContracts . They are used for making these methods. These SmartContracts are uploaded on the Ethereum Blockchain in the form of opcodes and these are </a:t>
            </a:r>
            <a:r>
              <a:rPr lang="en-GB" dirty="0" err="1"/>
              <a:t>accesed</a:t>
            </a:r>
            <a:r>
              <a:rPr lang="en-GB" dirty="0"/>
              <a:t> by using web3 to interacts with frontend users.</a:t>
            </a:r>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58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8882D3-F360-4259-A195-2A9C6E8EDFB7}"/>
              </a:ext>
            </a:extLst>
          </p:cNvPr>
          <p:cNvSpPr txBox="1"/>
          <p:nvPr/>
        </p:nvSpPr>
        <p:spPr>
          <a:xfrm>
            <a:off x="255842" y="417364"/>
            <a:ext cx="11583979" cy="2308324"/>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Objectives:</a:t>
            </a:r>
          </a:p>
          <a:p>
            <a:endParaRPr lang="en-GB" dirty="0"/>
          </a:p>
          <a:p>
            <a:pPr algn="just"/>
            <a:endParaRPr lang="en-GB" dirty="0"/>
          </a:p>
          <a:p>
            <a:pPr marL="342900" indent="-342900" algn="just">
              <a:buAutoNum type="arabicPeriod"/>
            </a:pPr>
            <a:r>
              <a:rPr lang="en-GB" dirty="0"/>
              <a:t>  Implementing Ethereum SmartContracts on E-Commerce.</a:t>
            </a:r>
          </a:p>
          <a:p>
            <a:pPr marL="342900" indent="-342900" algn="just">
              <a:buAutoNum type="arabicPeriod"/>
            </a:pPr>
            <a:endParaRPr lang="en-GB" dirty="0"/>
          </a:p>
          <a:p>
            <a:pPr marL="342900" indent="-342900" algn="just">
              <a:buAutoNum type="arabicPeriod"/>
            </a:pPr>
            <a:r>
              <a:rPr lang="en-GB" dirty="0"/>
              <a:t>  Decentralized database for E-Commerce platform. </a:t>
            </a:r>
          </a:p>
          <a:p>
            <a:pPr marL="342900" indent="-342900" algn="just">
              <a:buAutoNum type="arabicPeriod"/>
            </a:pPr>
            <a:endParaRPr lang="en-GB" dirty="0"/>
          </a:p>
          <a:p>
            <a:pPr marL="342900" indent="-342900" algn="just">
              <a:buAutoNum type="arabicPeriod"/>
            </a:pPr>
            <a:r>
              <a:rPr lang="en-GB" dirty="0"/>
              <a:t>  Using Web3 to Interacting with SmartContracts</a:t>
            </a:r>
            <a:endParaRPr lang="en-IN" dirty="0"/>
          </a:p>
        </p:txBody>
      </p:sp>
    </p:spTree>
    <p:extLst>
      <p:ext uri="{BB962C8B-B14F-4D97-AF65-F5344CB8AC3E}">
        <p14:creationId xmlns:p14="http://schemas.microsoft.com/office/powerpoint/2010/main" val="231315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C58C14-DE41-4AFF-BA70-787EDA2471C3}"/>
              </a:ext>
            </a:extLst>
          </p:cNvPr>
          <p:cNvSpPr txBox="1"/>
          <p:nvPr/>
        </p:nvSpPr>
        <p:spPr>
          <a:xfrm>
            <a:off x="694593" y="553888"/>
            <a:ext cx="6101860" cy="461665"/>
          </a:xfrm>
          <a:prstGeom prst="rect">
            <a:avLst/>
          </a:prstGeom>
          <a:noFill/>
        </p:spPr>
        <p:txBody>
          <a:bodyPr wrap="square">
            <a:spAutoFit/>
          </a:bodyPr>
          <a:lstStyle/>
          <a:p>
            <a:r>
              <a:rPr lang="en-IN" sz="2400" b="1" u="sng" dirty="0">
                <a:solidFill>
                  <a:srgbClr val="0070C0"/>
                </a:solidFill>
                <a:latin typeface="Times New Roman" panose="02020603050405020304" pitchFamily="18" charset="0"/>
                <a:cs typeface="Times New Roman" panose="02020603050405020304" pitchFamily="18" charset="0"/>
              </a:rPr>
              <a:t>Technical requirement:-</a:t>
            </a:r>
          </a:p>
        </p:txBody>
      </p:sp>
      <p:sp>
        <p:nvSpPr>
          <p:cNvPr id="9" name="TextBox 8">
            <a:extLst>
              <a:ext uri="{FF2B5EF4-FFF2-40B4-BE49-F238E27FC236}">
                <a16:creationId xmlns:a16="http://schemas.microsoft.com/office/drawing/2014/main" id="{2B28B3F7-4739-4071-96CB-7C3B040021C7}"/>
              </a:ext>
            </a:extLst>
          </p:cNvPr>
          <p:cNvSpPr txBox="1"/>
          <p:nvPr/>
        </p:nvSpPr>
        <p:spPr>
          <a:xfrm>
            <a:off x="694593" y="1726195"/>
            <a:ext cx="6101860" cy="3970318"/>
          </a:xfrm>
          <a:prstGeom prst="rect">
            <a:avLst/>
          </a:prstGeom>
          <a:noFill/>
        </p:spPr>
        <p:txBody>
          <a:bodyPr wrap="square">
            <a:spAutoFit/>
          </a:bodyPr>
          <a:lstStyle/>
          <a:p>
            <a:pPr marL="285750" indent="-285750">
              <a:buFont typeface="Wingdings" panose="05000000000000000000" pitchFamily="2" charset="2"/>
              <a:buChar char="§"/>
            </a:pPr>
            <a:r>
              <a:rPr lang="en-IN" dirty="0"/>
              <a:t>Node latest version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Npm</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Truffle</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Ganach-cli</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Bootstrap</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ReactJs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Web3</a:t>
            </a:r>
          </a:p>
          <a:p>
            <a:endParaRPr lang="en-IN" dirty="0"/>
          </a:p>
        </p:txBody>
      </p:sp>
    </p:spTree>
    <p:extLst>
      <p:ext uri="{BB962C8B-B14F-4D97-AF65-F5344CB8AC3E}">
        <p14:creationId xmlns:p14="http://schemas.microsoft.com/office/powerpoint/2010/main" val="364120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DCE57-8CA4-4FE9-A880-47CE2924B619}"/>
              </a:ext>
            </a:extLst>
          </p:cNvPr>
          <p:cNvSpPr txBox="1"/>
          <p:nvPr/>
        </p:nvSpPr>
        <p:spPr>
          <a:xfrm>
            <a:off x="446602" y="281616"/>
            <a:ext cx="6101046" cy="369332"/>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Methodology:</a:t>
            </a:r>
          </a:p>
        </p:txBody>
      </p:sp>
      <p:sp>
        <p:nvSpPr>
          <p:cNvPr id="7" name="TextBox 6">
            <a:extLst>
              <a:ext uri="{FF2B5EF4-FFF2-40B4-BE49-F238E27FC236}">
                <a16:creationId xmlns:a16="http://schemas.microsoft.com/office/drawing/2014/main" id="{FA1B6E08-E25A-475D-8535-7D875437D353}"/>
              </a:ext>
            </a:extLst>
          </p:cNvPr>
          <p:cNvSpPr txBox="1"/>
          <p:nvPr/>
        </p:nvSpPr>
        <p:spPr>
          <a:xfrm>
            <a:off x="446601" y="1454834"/>
            <a:ext cx="11411569" cy="3416320"/>
          </a:xfrm>
          <a:prstGeom prst="rect">
            <a:avLst/>
          </a:prstGeom>
          <a:noFill/>
        </p:spPr>
        <p:txBody>
          <a:bodyPr wrap="square">
            <a:spAutoFit/>
          </a:bodyPr>
          <a:lstStyle/>
          <a:p>
            <a:pPr marL="342900" indent="-342900">
              <a:buFont typeface="+mj-lt"/>
              <a:buAutoNum type="arabicPeriod"/>
            </a:pPr>
            <a:r>
              <a:rPr lang="en-GB" dirty="0"/>
              <a:t>First we create our smart contracts for performing functions by customer and supplier i.e. adding, order and receive the product</a:t>
            </a:r>
          </a:p>
          <a:p>
            <a:pPr marL="342900" indent="-342900">
              <a:buFont typeface="+mj-lt"/>
              <a:buAutoNum type="arabicPeriod"/>
            </a:pPr>
            <a:endParaRPr lang="en-GB" dirty="0"/>
          </a:p>
          <a:p>
            <a:pPr marL="342900" indent="-342900">
              <a:buFont typeface="+mj-lt"/>
              <a:buAutoNum type="arabicPeriod"/>
            </a:pPr>
            <a:r>
              <a:rPr lang="en-GB" dirty="0"/>
              <a:t>Then we compile those smart contracts and migrate them to the Ethereum Server. For this we have to start the Ethereum test server. </a:t>
            </a:r>
          </a:p>
          <a:p>
            <a:pPr marL="342900" indent="-342900">
              <a:buFont typeface="+mj-lt"/>
              <a:buAutoNum type="arabicPeriod"/>
            </a:pPr>
            <a:endParaRPr lang="en-GB" dirty="0"/>
          </a:p>
          <a:p>
            <a:pPr marL="342900" indent="-342900">
              <a:buFont typeface="+mj-lt"/>
              <a:buAutoNum type="arabicPeriod"/>
            </a:pPr>
            <a:r>
              <a:rPr lang="en-GB" dirty="0"/>
              <a:t>Then we take Supplier and Customer contract address.</a:t>
            </a:r>
          </a:p>
          <a:p>
            <a:pPr marL="342900" indent="-342900">
              <a:buFont typeface="+mj-lt"/>
              <a:buAutoNum type="arabicPeriod"/>
            </a:pPr>
            <a:endParaRPr lang="en-GB" dirty="0"/>
          </a:p>
          <a:p>
            <a:pPr marL="342900" indent="-342900">
              <a:buFont typeface="+mj-lt"/>
              <a:buAutoNum type="arabicPeriod"/>
            </a:pPr>
            <a:r>
              <a:rPr lang="en-GB" dirty="0"/>
              <a:t>With the help of Supplier and Customer Smart contract addresses we use web3 to combine frontend with the backend. </a:t>
            </a:r>
          </a:p>
          <a:p>
            <a:pPr marL="342900" indent="-342900">
              <a:buFont typeface="+mj-lt"/>
              <a:buAutoNum type="arabicPeriod"/>
            </a:pPr>
            <a:endParaRPr lang="en-GB" dirty="0"/>
          </a:p>
          <a:p>
            <a:pPr marL="342900" indent="-342900">
              <a:buFont typeface="+mj-lt"/>
              <a:buAutoNum type="arabicPeriod"/>
            </a:pPr>
            <a:r>
              <a:rPr lang="en-GB" dirty="0"/>
              <a:t>Then we design our frontend so it can interact with the SmartContracts on the Ethereum BlockChain</a:t>
            </a:r>
            <a:endParaRPr lang="en-IN" dirty="0"/>
          </a:p>
        </p:txBody>
      </p:sp>
    </p:spTree>
    <p:extLst>
      <p:ext uri="{BB962C8B-B14F-4D97-AF65-F5344CB8AC3E}">
        <p14:creationId xmlns:p14="http://schemas.microsoft.com/office/powerpoint/2010/main" val="215271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67425E-C3B7-47B9-9A04-B6E28B6B051D}"/>
              </a:ext>
            </a:extLst>
          </p:cNvPr>
          <p:cNvSpPr txBox="1"/>
          <p:nvPr/>
        </p:nvSpPr>
        <p:spPr>
          <a:xfrm>
            <a:off x="600808" y="788349"/>
            <a:ext cx="6101860" cy="369332"/>
          </a:xfrm>
          <a:prstGeom prst="rect">
            <a:avLst/>
          </a:prstGeom>
          <a:noFill/>
        </p:spPr>
        <p:txBody>
          <a:bodyPr wrap="square">
            <a:spAutoFit/>
          </a:bodyPr>
          <a:lstStyle/>
          <a:p>
            <a:r>
              <a:rPr lang="en-GB" b="1" u="sng" dirty="0">
                <a:solidFill>
                  <a:srgbClr val="0070C0"/>
                </a:solidFill>
                <a:latin typeface="Times New Roman" panose="02020603050405020304" pitchFamily="18" charset="0"/>
                <a:cs typeface="Times New Roman" panose="02020603050405020304" pitchFamily="18" charset="0"/>
              </a:rPr>
              <a:t>Testing Techniques and Test Plans </a:t>
            </a:r>
            <a:r>
              <a:rPr lang="en-GB" dirty="0"/>
              <a:t>:-</a:t>
            </a:r>
            <a:endParaRPr lang="en-IN" dirty="0"/>
          </a:p>
        </p:txBody>
      </p:sp>
      <p:sp>
        <p:nvSpPr>
          <p:cNvPr id="7" name="TextBox 6">
            <a:extLst>
              <a:ext uri="{FF2B5EF4-FFF2-40B4-BE49-F238E27FC236}">
                <a16:creationId xmlns:a16="http://schemas.microsoft.com/office/drawing/2014/main" id="{9F708064-1511-4605-8A4E-8E009D8A44E2}"/>
              </a:ext>
            </a:extLst>
          </p:cNvPr>
          <p:cNvSpPr txBox="1"/>
          <p:nvPr/>
        </p:nvSpPr>
        <p:spPr>
          <a:xfrm>
            <a:off x="304800" y="2280699"/>
            <a:ext cx="11406553" cy="2308324"/>
          </a:xfrm>
          <a:prstGeom prst="rect">
            <a:avLst/>
          </a:prstGeom>
          <a:noFill/>
        </p:spPr>
        <p:txBody>
          <a:bodyPr wrap="square">
            <a:spAutoFit/>
          </a:bodyPr>
          <a:lstStyle/>
          <a:p>
            <a:pPr marL="342900" indent="-342900">
              <a:buFont typeface="+mj-lt"/>
              <a:buAutoNum type="arabicPeriod"/>
            </a:pPr>
            <a:r>
              <a:rPr lang="en-GB" dirty="0"/>
              <a:t>We will test our project by compiling and migrating the smart contracts on Ethereum test network. If they are compiled and migrate successfully then test is successful. </a:t>
            </a:r>
          </a:p>
          <a:p>
            <a:pPr marL="342900" indent="-342900">
              <a:buFont typeface="+mj-lt"/>
              <a:buAutoNum type="arabicPeriod"/>
            </a:pPr>
            <a:endParaRPr lang="en-GB" dirty="0"/>
          </a:p>
          <a:p>
            <a:pPr marL="342900" indent="-342900">
              <a:buFont typeface="+mj-lt"/>
              <a:buAutoNum type="arabicPeriod"/>
            </a:pPr>
            <a:r>
              <a:rPr lang="en-GB" dirty="0"/>
              <a:t> We will use web3 to access these smart contracts if they are accessed successfully then test is successfull. </a:t>
            </a:r>
          </a:p>
          <a:p>
            <a:pPr marL="342900" indent="-342900">
              <a:buFont typeface="+mj-lt"/>
              <a:buAutoNum type="arabicPeriod"/>
            </a:pPr>
            <a:endParaRPr lang="en-GB" dirty="0"/>
          </a:p>
          <a:p>
            <a:pPr marL="342900" indent="-342900">
              <a:buFont typeface="+mj-lt"/>
              <a:buAutoNum type="arabicPeriod"/>
            </a:pPr>
            <a:r>
              <a:rPr lang="en-GB" dirty="0"/>
              <a:t> We will perform features of frontend to check that the Supplier and Customer SmartContracts are fully functional. </a:t>
            </a:r>
          </a:p>
          <a:p>
            <a:pPr marL="342900" indent="-342900">
              <a:buFont typeface="+mj-lt"/>
              <a:buAutoNum type="arabicPeriod"/>
            </a:pPr>
            <a:endParaRPr lang="en-GB" dirty="0"/>
          </a:p>
          <a:p>
            <a:pPr marL="342900" indent="-342900">
              <a:buFont typeface="+mj-lt"/>
              <a:buAutoNum type="arabicPeriod"/>
            </a:pPr>
            <a:r>
              <a:rPr lang="en-GB" dirty="0"/>
              <a:t>That is order placing, adding products, processing order all the function doing work properly</a:t>
            </a:r>
            <a:endParaRPr lang="en-IN" dirty="0"/>
          </a:p>
        </p:txBody>
      </p:sp>
    </p:spTree>
    <p:extLst>
      <p:ext uri="{BB962C8B-B14F-4D97-AF65-F5344CB8AC3E}">
        <p14:creationId xmlns:p14="http://schemas.microsoft.com/office/powerpoint/2010/main" val="362678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FD065-7BBC-4BE3-BF43-7EFF70089859}"/>
              </a:ext>
            </a:extLst>
          </p:cNvPr>
          <p:cNvSpPr txBox="1"/>
          <p:nvPr/>
        </p:nvSpPr>
        <p:spPr>
          <a:xfrm>
            <a:off x="610104" y="1386265"/>
            <a:ext cx="10762368" cy="3139321"/>
          </a:xfrm>
          <a:prstGeom prst="rect">
            <a:avLst/>
          </a:prstGeom>
          <a:noFill/>
        </p:spPr>
        <p:txBody>
          <a:bodyPr wrap="square">
            <a:spAutoFit/>
          </a:bodyPr>
          <a:lstStyle/>
          <a:p>
            <a:pPr marL="342900" indent="-342900">
              <a:buFont typeface="+mj-lt"/>
              <a:buAutoNum type="arabicPeriod"/>
            </a:pPr>
            <a:r>
              <a:rPr lang="en-GB" dirty="0"/>
              <a:t>Smart contracts are  compiled using truffle and converted into bytecode when the contract is deployed.  This bytecode is then stored on the blockchain, and an address is assigned to it. </a:t>
            </a:r>
          </a:p>
          <a:p>
            <a:pPr marL="342900" indent="-342900">
              <a:buFont typeface="+mj-lt"/>
              <a:buAutoNum type="arabicPeriod"/>
            </a:pPr>
            <a:endParaRPr lang="en-GB" dirty="0"/>
          </a:p>
          <a:p>
            <a:pPr marL="342900" indent="-342900">
              <a:buFont typeface="+mj-lt"/>
              <a:buAutoNum type="arabicPeriod"/>
            </a:pPr>
            <a:r>
              <a:rPr lang="en-GB" dirty="0"/>
              <a:t>Then these Smart Contracts deployed on the Ethereum Server using true.  Then the address of these smart contracts will get by the truffle console. </a:t>
            </a:r>
          </a:p>
          <a:p>
            <a:pPr marL="342900" indent="-342900">
              <a:buFont typeface="+mj-lt"/>
              <a:buAutoNum type="arabicPeriod"/>
            </a:pPr>
            <a:endParaRPr lang="en-GB" dirty="0"/>
          </a:p>
          <a:p>
            <a:pPr marL="342900" indent="-342900">
              <a:buFont typeface="+mj-lt"/>
              <a:buAutoNum type="arabicPeriod"/>
            </a:pPr>
            <a:r>
              <a:rPr lang="en-GB" dirty="0"/>
              <a:t>Web3 connect with these smart contract using these address and contract ABI(Application Binary Interface). The ABI denes the functions and types used in the contract.</a:t>
            </a:r>
          </a:p>
          <a:p>
            <a:r>
              <a:rPr lang="en-GB" dirty="0"/>
              <a:t> </a:t>
            </a:r>
          </a:p>
          <a:p>
            <a:r>
              <a:rPr lang="en-GB" dirty="0"/>
              <a:t>4.  Now web3 connects frontend to these smart contracts so fronted user can use function </a:t>
            </a:r>
            <a:r>
              <a:rPr lang="en-GB" dirty="0" err="1"/>
              <a:t>dened</a:t>
            </a:r>
            <a:r>
              <a:rPr lang="en-GB" dirty="0"/>
              <a:t> on these        contracts and complete their processes according to their application. </a:t>
            </a:r>
            <a:endParaRPr lang="en-IN" dirty="0"/>
          </a:p>
        </p:txBody>
      </p:sp>
      <p:sp>
        <p:nvSpPr>
          <p:cNvPr id="5" name="TextBox 4">
            <a:extLst>
              <a:ext uri="{FF2B5EF4-FFF2-40B4-BE49-F238E27FC236}">
                <a16:creationId xmlns:a16="http://schemas.microsoft.com/office/drawing/2014/main" id="{D22CA27C-5202-4D54-981B-D2CE39643C94}"/>
              </a:ext>
            </a:extLst>
          </p:cNvPr>
          <p:cNvSpPr txBox="1"/>
          <p:nvPr/>
        </p:nvSpPr>
        <p:spPr>
          <a:xfrm>
            <a:off x="610104" y="396674"/>
            <a:ext cx="6101046" cy="369332"/>
          </a:xfrm>
          <a:prstGeom prst="rect">
            <a:avLst/>
          </a:prstGeom>
          <a:noFill/>
        </p:spPr>
        <p:txBody>
          <a:bodyPr wrap="square">
            <a:spAutoFit/>
          </a:bodyPr>
          <a:lstStyle/>
          <a:p>
            <a:r>
              <a:rPr lang="en-IN" b="1" u="sng" dirty="0">
                <a:solidFill>
                  <a:srgbClr val="0070C0"/>
                </a:solidFill>
              </a:rPr>
              <a:t>System Design</a:t>
            </a:r>
          </a:p>
        </p:txBody>
      </p:sp>
    </p:spTree>
    <p:extLst>
      <p:ext uri="{BB962C8B-B14F-4D97-AF65-F5344CB8AC3E}">
        <p14:creationId xmlns:p14="http://schemas.microsoft.com/office/powerpoint/2010/main" val="7797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9F19F-2D23-40A1-B7E8-DC2F71FC2363}"/>
              </a:ext>
            </a:extLst>
          </p:cNvPr>
          <p:cNvSpPr txBox="1"/>
          <p:nvPr/>
        </p:nvSpPr>
        <p:spPr>
          <a:xfrm>
            <a:off x="1175730" y="621708"/>
            <a:ext cx="6103256" cy="369332"/>
          </a:xfrm>
          <a:prstGeom prst="rect">
            <a:avLst/>
          </a:prstGeom>
          <a:noFill/>
        </p:spPr>
        <p:txBody>
          <a:bodyPr wrap="square">
            <a:spAutoFit/>
          </a:bodyPr>
          <a:lstStyle/>
          <a:p>
            <a:r>
              <a:rPr lang="en-IN" dirty="0"/>
              <a:t>1. </a:t>
            </a:r>
            <a:r>
              <a:rPr lang="en-IN" dirty="0" err="1"/>
              <a:t>npm</a:t>
            </a:r>
            <a:r>
              <a:rPr lang="en-IN" dirty="0"/>
              <a:t> install -g truffle</a:t>
            </a:r>
          </a:p>
        </p:txBody>
      </p:sp>
      <p:sp>
        <p:nvSpPr>
          <p:cNvPr id="5" name="TextBox 4">
            <a:extLst>
              <a:ext uri="{FF2B5EF4-FFF2-40B4-BE49-F238E27FC236}">
                <a16:creationId xmlns:a16="http://schemas.microsoft.com/office/drawing/2014/main" id="{71331B51-DE08-446E-8632-665AED790FBD}"/>
              </a:ext>
            </a:extLst>
          </p:cNvPr>
          <p:cNvSpPr txBox="1"/>
          <p:nvPr/>
        </p:nvSpPr>
        <p:spPr>
          <a:xfrm>
            <a:off x="1175730" y="1085973"/>
            <a:ext cx="6103256" cy="369332"/>
          </a:xfrm>
          <a:prstGeom prst="rect">
            <a:avLst/>
          </a:prstGeom>
          <a:noFill/>
        </p:spPr>
        <p:txBody>
          <a:bodyPr wrap="square">
            <a:spAutoFit/>
          </a:bodyPr>
          <a:lstStyle/>
          <a:p>
            <a:r>
              <a:rPr lang="en-IN" dirty="0"/>
              <a:t>2. </a:t>
            </a:r>
            <a:r>
              <a:rPr lang="en-IN" dirty="0" err="1"/>
              <a:t>npm</a:t>
            </a:r>
            <a:r>
              <a:rPr lang="en-IN" dirty="0"/>
              <a:t> install -g </a:t>
            </a:r>
            <a:r>
              <a:rPr lang="en-IN" dirty="0" err="1"/>
              <a:t>ethereumjs-testrpc</a:t>
            </a:r>
            <a:endParaRPr lang="en-IN" dirty="0"/>
          </a:p>
        </p:txBody>
      </p:sp>
      <p:sp>
        <p:nvSpPr>
          <p:cNvPr id="7" name="TextBox 6">
            <a:extLst>
              <a:ext uri="{FF2B5EF4-FFF2-40B4-BE49-F238E27FC236}">
                <a16:creationId xmlns:a16="http://schemas.microsoft.com/office/drawing/2014/main" id="{53741557-2CA4-45B0-B3D3-1A9A317AB517}"/>
              </a:ext>
            </a:extLst>
          </p:cNvPr>
          <p:cNvSpPr txBox="1"/>
          <p:nvPr/>
        </p:nvSpPr>
        <p:spPr>
          <a:xfrm>
            <a:off x="1175730" y="1455305"/>
            <a:ext cx="6103256" cy="369332"/>
          </a:xfrm>
          <a:prstGeom prst="rect">
            <a:avLst/>
          </a:prstGeom>
          <a:noFill/>
        </p:spPr>
        <p:txBody>
          <a:bodyPr wrap="square">
            <a:spAutoFit/>
          </a:bodyPr>
          <a:lstStyle/>
          <a:p>
            <a:r>
              <a:rPr lang="en-IN" dirty="0"/>
              <a:t>3. ganache-cli -1 9000000000 -p 8484</a:t>
            </a:r>
          </a:p>
        </p:txBody>
      </p:sp>
      <p:sp>
        <p:nvSpPr>
          <p:cNvPr id="9" name="TextBox 8">
            <a:extLst>
              <a:ext uri="{FF2B5EF4-FFF2-40B4-BE49-F238E27FC236}">
                <a16:creationId xmlns:a16="http://schemas.microsoft.com/office/drawing/2014/main" id="{3D1846DD-D4CB-45FE-8E0A-7BEA41E56598}"/>
              </a:ext>
            </a:extLst>
          </p:cNvPr>
          <p:cNvSpPr txBox="1"/>
          <p:nvPr/>
        </p:nvSpPr>
        <p:spPr>
          <a:xfrm>
            <a:off x="1175730" y="1824637"/>
            <a:ext cx="6103256" cy="369332"/>
          </a:xfrm>
          <a:prstGeom prst="rect">
            <a:avLst/>
          </a:prstGeom>
          <a:noFill/>
        </p:spPr>
        <p:txBody>
          <a:bodyPr wrap="square">
            <a:spAutoFit/>
          </a:bodyPr>
          <a:lstStyle/>
          <a:p>
            <a:r>
              <a:rPr lang="en-IN" dirty="0"/>
              <a:t>4. .\</a:t>
            </a:r>
            <a:r>
              <a:rPr lang="en-IN" dirty="0" err="1"/>
              <a:t>node_modules</a:t>
            </a:r>
            <a:r>
              <a:rPr lang="en-IN" dirty="0"/>
              <a:t>\.bin\truffle compile</a:t>
            </a:r>
          </a:p>
        </p:txBody>
      </p:sp>
      <p:sp>
        <p:nvSpPr>
          <p:cNvPr id="11" name="TextBox 10">
            <a:extLst>
              <a:ext uri="{FF2B5EF4-FFF2-40B4-BE49-F238E27FC236}">
                <a16:creationId xmlns:a16="http://schemas.microsoft.com/office/drawing/2014/main" id="{77CC9F39-9D23-4C7F-B97C-684F8846A2F5}"/>
              </a:ext>
            </a:extLst>
          </p:cNvPr>
          <p:cNvSpPr txBox="1"/>
          <p:nvPr/>
        </p:nvSpPr>
        <p:spPr>
          <a:xfrm>
            <a:off x="1175730" y="2240135"/>
            <a:ext cx="6103256" cy="369332"/>
          </a:xfrm>
          <a:prstGeom prst="rect">
            <a:avLst/>
          </a:prstGeom>
          <a:noFill/>
        </p:spPr>
        <p:txBody>
          <a:bodyPr wrap="square">
            <a:spAutoFit/>
          </a:bodyPr>
          <a:lstStyle/>
          <a:p>
            <a:r>
              <a:rPr lang="en-IN" dirty="0"/>
              <a:t>5. .\</a:t>
            </a:r>
            <a:r>
              <a:rPr lang="en-IN" dirty="0" err="1"/>
              <a:t>node_modules</a:t>
            </a:r>
            <a:r>
              <a:rPr lang="en-IN" dirty="0"/>
              <a:t>\.bin\truffle migrate</a:t>
            </a:r>
          </a:p>
        </p:txBody>
      </p:sp>
      <p:sp>
        <p:nvSpPr>
          <p:cNvPr id="13" name="TextBox 12">
            <a:extLst>
              <a:ext uri="{FF2B5EF4-FFF2-40B4-BE49-F238E27FC236}">
                <a16:creationId xmlns:a16="http://schemas.microsoft.com/office/drawing/2014/main" id="{E13DB486-B7B8-454B-B87E-3587E68738D6}"/>
              </a:ext>
            </a:extLst>
          </p:cNvPr>
          <p:cNvSpPr txBox="1"/>
          <p:nvPr/>
        </p:nvSpPr>
        <p:spPr>
          <a:xfrm>
            <a:off x="1175730" y="2655633"/>
            <a:ext cx="6103256" cy="369332"/>
          </a:xfrm>
          <a:prstGeom prst="rect">
            <a:avLst/>
          </a:prstGeom>
          <a:noFill/>
        </p:spPr>
        <p:txBody>
          <a:bodyPr wrap="square">
            <a:spAutoFit/>
          </a:bodyPr>
          <a:lstStyle/>
          <a:p>
            <a:r>
              <a:rPr lang="en-IN" dirty="0"/>
              <a:t>6. .\</a:t>
            </a:r>
            <a:r>
              <a:rPr lang="en-IN" dirty="0" err="1"/>
              <a:t>node_modules</a:t>
            </a:r>
            <a:r>
              <a:rPr lang="en-IN" dirty="0"/>
              <a:t>\.bin\truffle console</a:t>
            </a:r>
          </a:p>
        </p:txBody>
      </p:sp>
      <p:sp>
        <p:nvSpPr>
          <p:cNvPr id="15" name="TextBox 14">
            <a:extLst>
              <a:ext uri="{FF2B5EF4-FFF2-40B4-BE49-F238E27FC236}">
                <a16:creationId xmlns:a16="http://schemas.microsoft.com/office/drawing/2014/main" id="{DD70681C-91F9-4051-89D5-14A14F89751C}"/>
              </a:ext>
            </a:extLst>
          </p:cNvPr>
          <p:cNvSpPr txBox="1"/>
          <p:nvPr/>
        </p:nvSpPr>
        <p:spPr>
          <a:xfrm>
            <a:off x="1175730" y="3982785"/>
            <a:ext cx="6103256" cy="369332"/>
          </a:xfrm>
          <a:prstGeom prst="rect">
            <a:avLst/>
          </a:prstGeom>
          <a:noFill/>
        </p:spPr>
        <p:txBody>
          <a:bodyPr wrap="square">
            <a:spAutoFit/>
          </a:bodyPr>
          <a:lstStyle/>
          <a:p>
            <a:r>
              <a:rPr lang="en-IN" dirty="0"/>
              <a:t>9. cd frontend</a:t>
            </a:r>
          </a:p>
        </p:txBody>
      </p:sp>
      <p:sp>
        <p:nvSpPr>
          <p:cNvPr id="17" name="TextBox 16">
            <a:extLst>
              <a:ext uri="{FF2B5EF4-FFF2-40B4-BE49-F238E27FC236}">
                <a16:creationId xmlns:a16="http://schemas.microsoft.com/office/drawing/2014/main" id="{3505BDE3-4FC5-4B78-9E45-205423687219}"/>
              </a:ext>
            </a:extLst>
          </p:cNvPr>
          <p:cNvSpPr txBox="1"/>
          <p:nvPr/>
        </p:nvSpPr>
        <p:spPr>
          <a:xfrm>
            <a:off x="1175730" y="4376538"/>
            <a:ext cx="6103256" cy="369332"/>
          </a:xfrm>
          <a:prstGeom prst="rect">
            <a:avLst/>
          </a:prstGeom>
          <a:noFill/>
        </p:spPr>
        <p:txBody>
          <a:bodyPr wrap="square">
            <a:spAutoFit/>
          </a:bodyPr>
          <a:lstStyle/>
          <a:p>
            <a:r>
              <a:rPr lang="en-IN" dirty="0"/>
              <a:t>10. </a:t>
            </a:r>
            <a:r>
              <a:rPr lang="en-IN" dirty="0" err="1"/>
              <a:t>npm</a:t>
            </a:r>
            <a:r>
              <a:rPr lang="en-IN" dirty="0"/>
              <a:t> start </a:t>
            </a:r>
          </a:p>
        </p:txBody>
      </p:sp>
      <p:sp>
        <p:nvSpPr>
          <p:cNvPr id="19" name="TextBox 18">
            <a:extLst>
              <a:ext uri="{FF2B5EF4-FFF2-40B4-BE49-F238E27FC236}">
                <a16:creationId xmlns:a16="http://schemas.microsoft.com/office/drawing/2014/main" id="{5827BE10-4469-48CA-9D47-E83F94856E97}"/>
              </a:ext>
            </a:extLst>
          </p:cNvPr>
          <p:cNvSpPr txBox="1"/>
          <p:nvPr/>
        </p:nvSpPr>
        <p:spPr>
          <a:xfrm>
            <a:off x="1175730" y="3127367"/>
            <a:ext cx="6103256" cy="830997"/>
          </a:xfrm>
          <a:prstGeom prst="rect">
            <a:avLst/>
          </a:prstGeom>
          <a:noFill/>
        </p:spPr>
        <p:txBody>
          <a:bodyPr wrap="square">
            <a:spAutoFit/>
          </a:bodyPr>
          <a:lstStyle/>
          <a:p>
            <a:r>
              <a:rPr lang="en-GB" sz="1600" dirty="0">
                <a:latin typeface="Consolas" panose="020B0609020204030204" pitchFamily="49" charset="0"/>
              </a:rPr>
              <a:t>7.S</a:t>
            </a:r>
            <a:r>
              <a:rPr lang="en-IN" sz="1600" dirty="0" err="1">
                <a:latin typeface="Consolas" panose="020B0609020204030204" pitchFamily="49" charset="0"/>
              </a:rPr>
              <a:t>upplier.address</a:t>
            </a:r>
            <a:endParaRPr lang="en-IN" sz="1600" dirty="0">
              <a:latin typeface="Consolas" panose="020B0609020204030204" pitchFamily="49" charset="0"/>
            </a:endParaRPr>
          </a:p>
          <a:p>
            <a:endParaRPr lang="en-IN" sz="1600" dirty="0">
              <a:latin typeface="Consolas" panose="020B0609020204030204" pitchFamily="49" charset="0"/>
            </a:endParaRPr>
          </a:p>
          <a:p>
            <a:r>
              <a:rPr lang="en-IN" sz="1600" dirty="0">
                <a:latin typeface="Consolas" panose="020B0609020204030204" pitchFamily="49" charset="0"/>
              </a:rPr>
              <a:t>8.Customer.address</a:t>
            </a:r>
            <a:endParaRPr lang="en-IN" sz="1600" dirty="0">
              <a:effectLst/>
              <a:latin typeface="Consolas" panose="020B0609020204030204" pitchFamily="49" charset="0"/>
            </a:endParaRPr>
          </a:p>
        </p:txBody>
      </p:sp>
    </p:spTree>
    <p:extLst>
      <p:ext uri="{BB962C8B-B14F-4D97-AF65-F5344CB8AC3E}">
        <p14:creationId xmlns:p14="http://schemas.microsoft.com/office/powerpoint/2010/main" val="366785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FD7DB-CF99-4939-8D9B-B2CF50715938}"/>
              </a:ext>
            </a:extLst>
          </p:cNvPr>
          <p:cNvSpPr txBox="1"/>
          <p:nvPr/>
        </p:nvSpPr>
        <p:spPr>
          <a:xfrm>
            <a:off x="728948" y="902008"/>
            <a:ext cx="6101860" cy="369332"/>
          </a:xfrm>
          <a:prstGeom prst="rect">
            <a:avLst/>
          </a:prstGeom>
          <a:noFill/>
        </p:spPr>
        <p:txBody>
          <a:bodyPr wrap="square">
            <a:spAutoFit/>
          </a:bodyPr>
          <a:lstStyle/>
          <a:p>
            <a:r>
              <a:rPr lang="en-IN" b="1" u="sng" dirty="0">
                <a:solidFill>
                  <a:srgbClr val="0070C0"/>
                </a:solidFill>
                <a:latin typeface="Times New Roman" panose="02020603050405020304" pitchFamily="18" charset="0"/>
                <a:cs typeface="Times New Roman" panose="02020603050405020304" pitchFamily="18" charset="0"/>
              </a:rPr>
              <a:t>Home Page</a:t>
            </a:r>
          </a:p>
        </p:txBody>
      </p:sp>
      <p:pic>
        <p:nvPicPr>
          <p:cNvPr id="5" name="Picture 4">
            <a:extLst>
              <a:ext uri="{FF2B5EF4-FFF2-40B4-BE49-F238E27FC236}">
                <a16:creationId xmlns:a16="http://schemas.microsoft.com/office/drawing/2014/main" id="{5EB4BB09-DA53-40F8-A65B-D907D47ECE3B}"/>
              </a:ext>
            </a:extLst>
          </p:cNvPr>
          <p:cNvPicPr>
            <a:picLocks noChangeAspect="1"/>
          </p:cNvPicPr>
          <p:nvPr/>
        </p:nvPicPr>
        <p:blipFill rotWithShape="1">
          <a:blip r:embed="rId2"/>
          <a:srcRect l="31916" t="28040" r="24659" b="32506"/>
          <a:stretch/>
        </p:blipFill>
        <p:spPr>
          <a:xfrm>
            <a:off x="729762" y="1676399"/>
            <a:ext cx="7159869" cy="3974124"/>
          </a:xfrm>
          <a:prstGeom prst="rect">
            <a:avLst/>
          </a:prstGeom>
        </p:spPr>
      </p:pic>
      <p:sp>
        <p:nvSpPr>
          <p:cNvPr id="7" name="TextBox 6">
            <a:extLst>
              <a:ext uri="{FF2B5EF4-FFF2-40B4-BE49-F238E27FC236}">
                <a16:creationId xmlns:a16="http://schemas.microsoft.com/office/drawing/2014/main" id="{0DBA12B2-67B9-48C0-8C09-07B88F91C7DE}"/>
              </a:ext>
            </a:extLst>
          </p:cNvPr>
          <p:cNvSpPr txBox="1"/>
          <p:nvPr/>
        </p:nvSpPr>
        <p:spPr>
          <a:xfrm>
            <a:off x="729762" y="278340"/>
            <a:ext cx="6101046" cy="461665"/>
          </a:xfrm>
          <a:prstGeom prst="rect">
            <a:avLst/>
          </a:prstGeom>
          <a:noFill/>
        </p:spPr>
        <p:txBody>
          <a:bodyPr wrap="square">
            <a:spAutoFit/>
          </a:bodyPr>
          <a:lstStyle/>
          <a:p>
            <a:r>
              <a:rPr lang="en-IN" sz="2400" b="1" u="sng" dirty="0">
                <a:solidFill>
                  <a:srgbClr val="0070C0"/>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4209482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330</TotalTime>
  <Words>690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Consolas</vt:lpstr>
      <vt:lpstr>Gill Sans MT</vt:lpstr>
      <vt:lpstr>Times New Roman</vt:lpstr>
      <vt:lpstr>Wingdings</vt:lpstr>
      <vt:lpstr>Gallery</vt:lpstr>
      <vt:lpstr>BLOCKCHAIN POWERED E-commerce WEB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POWERED E-commerce WEB APPLICATION</dc:title>
  <dc:creator>Shashi Gupta</dc:creator>
  <cp:lastModifiedBy>Shashi Gupta</cp:lastModifiedBy>
  <cp:revision>9</cp:revision>
  <dcterms:created xsi:type="dcterms:W3CDTF">2021-12-30T04:24:31Z</dcterms:created>
  <dcterms:modified xsi:type="dcterms:W3CDTF">2021-12-31T07:20:27Z</dcterms:modified>
</cp:coreProperties>
</file>