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6"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22BE61-A28B-46C8-B88C-9BF8BF21BF24}" type="datetimeFigureOut">
              <a:rPr lang="en-US" smtClean="0"/>
              <a:pPr/>
              <a:t>11/24/2020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119E5-7496-4CEF-9EEF-EDFB1A7DEB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0119E5-7496-4CEF-9EEF-EDFB1A7DEB0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40696-8326-4C59-9D66-9B848C49CCD9}" type="datetimeFigureOut">
              <a:rPr lang="en-US" smtClean="0"/>
              <a:pPr/>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3180C-0B73-4C36-8A13-662C767A5E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40696-8326-4C59-9D66-9B848C49CCD9}" type="datetimeFigureOut">
              <a:rPr lang="en-US" smtClean="0"/>
              <a:pPr/>
              <a:t>11/24/2020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3180C-0B73-4C36-8A13-662C767A5E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anikantapips/TSHtraining/tree/master/video/gstreamer/playbacktutorial" TargetMode="External"/><Relationship Id="rId2" Type="http://schemas.openxmlformats.org/officeDocument/2006/relationships/hyperlink" Target="https://github.com/shashikala-katthi/TSHtraining/tree/master/Video/gstreamer" TargetMode="External"/><Relationship Id="rId1" Type="http://schemas.openxmlformats.org/officeDocument/2006/relationships/slideLayout" Target="../slideLayouts/slideLayout2.xml"/><Relationship Id="rId4" Type="http://schemas.openxmlformats.org/officeDocument/2006/relationships/hyperlink" Target="https://gstreamer.freedesktop.org/documentation/tutorials/playback/index.html?gi-languag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normAutofit/>
          </a:bodyPr>
          <a:lstStyle/>
          <a:p>
            <a:r>
              <a:rPr lang="en-US" sz="6600" b="1" dirty="0" err="1" smtClean="0">
                <a:solidFill>
                  <a:schemeClr val="accent5">
                    <a:lumMod val="50000"/>
                  </a:schemeClr>
                </a:solidFill>
                <a:latin typeface="Times New Roman" pitchFamily="18" charset="0"/>
                <a:cs typeface="Times New Roman" pitchFamily="18" charset="0"/>
              </a:rPr>
              <a:t>Gstreamer</a:t>
            </a:r>
            <a:endParaRPr lang="en-US" sz="6600" b="1"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latin typeface="Times New Roman" pitchFamily="18" charset="0"/>
                <a:cs typeface="Times New Roman" pitchFamily="18" charset="0"/>
              </a:rPr>
              <a:t>CHANGING THE STREAMS AT RUN TIME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r>
              <a:rPr lang="en-US" sz="2000" dirty="0" smtClean="0">
                <a:latin typeface="Times New Roman" pitchFamily="18" charset="0"/>
                <a:cs typeface="Times New Roman" pitchFamily="18" charset="0"/>
              </a:rPr>
              <a:t>We can set which subtitle URL  and font ,we want to play before setting pipeline as playing state.</a:t>
            </a:r>
          </a:p>
          <a:p>
            <a:r>
              <a:rPr lang="en-US" sz="2000" dirty="0" smtClean="0">
                <a:latin typeface="Times New Roman" pitchFamily="18" charset="0"/>
                <a:cs typeface="Times New Roman" pitchFamily="18" charset="0"/>
              </a:rPr>
              <a:t> we set the </a:t>
            </a:r>
            <a:r>
              <a:rPr lang="en-US" sz="2000" dirty="0" err="1" smtClean="0">
                <a:latin typeface="Times New Roman" pitchFamily="18" charset="0"/>
                <a:cs typeface="Times New Roman" pitchFamily="18" charset="0"/>
              </a:rPr>
              <a:t>suburi</a:t>
            </a:r>
            <a:r>
              <a:rPr lang="en-US" sz="2000" dirty="0" smtClean="0">
                <a:latin typeface="Times New Roman" pitchFamily="18" charset="0"/>
                <a:cs typeface="Times New Roman" pitchFamily="18" charset="0"/>
              </a:rPr>
              <a:t> property, which points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to a file containing a subtitle stream.</a:t>
            </a:r>
          </a:p>
          <a:p>
            <a:r>
              <a:rPr lang="en-US" sz="2000" dirty="0" smtClean="0">
                <a:latin typeface="Times New Roman" pitchFamily="18" charset="0"/>
                <a:cs typeface="Times New Roman" pitchFamily="18" charset="0"/>
              </a:rPr>
              <a:t>The subtitle-font-</a:t>
            </a:r>
            <a:r>
              <a:rPr lang="en-US" sz="2000"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property allows specifying the font to render the subtitles</a:t>
            </a:r>
          </a:p>
          <a:p>
            <a:pPr lvl="1">
              <a:buFont typeface="Wingdings" pitchFamily="2" charset="2"/>
              <a:buChar char="Ø"/>
            </a:pPr>
            <a:r>
              <a:rPr lang="en-US" sz="2000" dirty="0" err="1" smtClean="0">
                <a:latin typeface="Times New Roman" pitchFamily="18" charset="0"/>
                <a:cs typeface="Times New Roman" pitchFamily="18" charset="0"/>
              </a:rPr>
              <a:t>g_object_set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data.playbin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suburi</a:t>
            </a:r>
            <a:r>
              <a:rPr lang="en-US" sz="2000" dirty="0" smtClean="0">
                <a:latin typeface="Times New Roman" pitchFamily="18" charset="0"/>
                <a:cs typeface="Times New Roman" pitchFamily="18" charset="0"/>
              </a:rPr>
              <a:t>", "https://www.freedesktop.org/software/gstreamer-sdk/data/media/sintel_trailer_gr.srt", NULL); </a:t>
            </a:r>
          </a:p>
          <a:p>
            <a:pPr lvl="1">
              <a:buFont typeface="Wingdings" pitchFamily="2" charset="2"/>
              <a:buChar char="Ø"/>
            </a:pPr>
            <a:r>
              <a:rPr lang="en-US" sz="2000" dirty="0" err="1" smtClean="0">
                <a:latin typeface="Times New Roman" pitchFamily="18" charset="0"/>
                <a:cs typeface="Times New Roman" pitchFamily="18" charset="0"/>
              </a:rPr>
              <a:t>g_object_set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data.playbin</a:t>
            </a:r>
            <a:r>
              <a:rPr lang="en-US" sz="2000" dirty="0" smtClean="0">
                <a:latin typeface="Times New Roman" pitchFamily="18" charset="0"/>
                <a:cs typeface="Times New Roman" pitchFamily="18" charset="0"/>
              </a:rPr>
              <a:t>, "subtitle-font-</a:t>
            </a:r>
            <a:r>
              <a:rPr lang="en-US" sz="2000" dirty="0" err="1" smtClean="0">
                <a:latin typeface="Times New Roman" pitchFamily="18" charset="0"/>
                <a:cs typeface="Times New Roman" pitchFamily="18" charset="0"/>
              </a:rPr>
              <a:t>desc</a:t>
            </a:r>
            <a:r>
              <a:rPr lang="en-US" sz="2000" dirty="0" smtClean="0">
                <a:latin typeface="Times New Roman" pitchFamily="18" charset="0"/>
                <a:cs typeface="Times New Roman" pitchFamily="18" charset="0"/>
              </a:rPr>
              <a:t>", "Sans, 18", NULL);</a:t>
            </a:r>
          </a:p>
          <a:p>
            <a:r>
              <a:rPr lang="en-US" sz="2000" dirty="0" smtClean="0">
                <a:latin typeface="Times New Roman" pitchFamily="18" charset="0"/>
                <a:cs typeface="Times New Roman" pitchFamily="18" charset="0"/>
              </a:rPr>
              <a:t>We can get user input through keyboard(index),we can set the index to current-audio to play user input audio.</a:t>
            </a:r>
          </a:p>
          <a:p>
            <a:pPr lvl="1">
              <a:buFont typeface="Wingdings" pitchFamily="2" charset="2"/>
              <a:buChar char="Ø"/>
            </a:pPr>
            <a:r>
              <a:rPr lang="en-US" sz="2000" dirty="0" err="1" smtClean="0">
                <a:latin typeface="Times New Roman" pitchFamily="18" charset="0"/>
                <a:cs typeface="Times New Roman" pitchFamily="18" charset="0"/>
              </a:rPr>
              <a:t>g_object_set</a:t>
            </a:r>
            <a:r>
              <a:rPr lang="en-US" sz="2000" dirty="0" smtClean="0">
                <a:latin typeface="Times New Roman" pitchFamily="18" charset="0"/>
                <a:cs typeface="Times New Roman" pitchFamily="18" charset="0"/>
              </a:rPr>
              <a:t> (data-&gt;</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"current-audio", index, NULL);</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066800"/>
          </a:xfrm>
        </p:spPr>
        <p:txBody>
          <a:bodyPr>
            <a:noAutofit/>
          </a:bodyPr>
          <a:lstStyle/>
          <a:p>
            <a:pPr algn="l"/>
            <a:r>
              <a:rPr lang="en-US" sz="4000" b="1" dirty="0" smtClean="0">
                <a:latin typeface="Times New Roman" pitchFamily="18" charset="0"/>
                <a:cs typeface="Times New Roman" pitchFamily="18" charset="0"/>
              </a:rPr>
              <a:t>INSERT THE DATA INTO PIPELINE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458200" cy="5867400"/>
          </a:xfrm>
        </p:spPr>
        <p:txBody>
          <a:bodyPr>
            <a:noAutofit/>
          </a:bodyPr>
          <a:lstStyle/>
          <a:p>
            <a:r>
              <a:rPr lang="en-US" sz="2000" dirty="0" smtClean="0">
                <a:latin typeface="Times New Roman" pitchFamily="18" charset="0"/>
                <a:cs typeface="Times New Roman" pitchFamily="18" charset="0"/>
              </a:rPr>
              <a:t>An application can manually extract or inject data into a pipeline by using two special elements called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appsink</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To use an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as the source for the pipeline, simply instantiate a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and set its URI to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data.pipeline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gst_parse_launch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uri</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NULL);</a:t>
            </a:r>
          </a:p>
          <a:p>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will create an internal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element and fire the source-setup signal to allow the application to configure it:</a:t>
            </a:r>
          </a:p>
          <a:p>
            <a:pPr lvl="1">
              <a:buFont typeface="Wingdings" pitchFamily="2" charset="2"/>
              <a:buChar char="Ø"/>
            </a:pPr>
            <a:r>
              <a:rPr lang="en-US" sz="2000" dirty="0" err="1" smtClean="0">
                <a:latin typeface="Times New Roman" pitchFamily="18" charset="0"/>
                <a:cs typeface="Times New Roman" pitchFamily="18" charset="0"/>
              </a:rPr>
              <a:t>g_signal_connect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data.pipeline</a:t>
            </a:r>
            <a:r>
              <a:rPr lang="en-US" sz="2000" dirty="0" smtClean="0">
                <a:latin typeface="Times New Roman" pitchFamily="18" charset="0"/>
                <a:cs typeface="Times New Roman" pitchFamily="18" charset="0"/>
              </a:rPr>
              <a:t>, "source-setup", G_CALLBACK (</a:t>
            </a:r>
            <a:r>
              <a:rPr lang="en-US" sz="2000" dirty="0" err="1" smtClean="0">
                <a:latin typeface="Times New Roman" pitchFamily="18" charset="0"/>
                <a:cs typeface="Times New Roman" pitchFamily="18" charset="0"/>
              </a:rPr>
              <a:t>source_setup</a:t>
            </a:r>
            <a:r>
              <a:rPr lang="en-US" sz="2000" dirty="0" smtClean="0">
                <a:latin typeface="Times New Roman" pitchFamily="18" charset="0"/>
                <a:cs typeface="Times New Roman" pitchFamily="18" charset="0"/>
              </a:rPr>
              <a:t>), &amp;data);</a:t>
            </a:r>
          </a:p>
          <a:p>
            <a:r>
              <a:rPr lang="en-US" sz="2000" dirty="0" smtClean="0">
                <a:latin typeface="Times New Roman" pitchFamily="18" charset="0"/>
                <a:cs typeface="Times New Roman" pitchFamily="18" charset="0"/>
              </a:rPr>
              <a:t>It is important to set the caps property of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since, once the signal handler returns,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will instantiate the next element in the pipeline according to these caps:</a:t>
            </a:r>
          </a:p>
          <a:p>
            <a:pPr lvl="1">
              <a:buFont typeface="Wingdings" pitchFamily="2" charset="2"/>
              <a:buChar char="Ø"/>
            </a:pPr>
            <a:r>
              <a:rPr lang="en-US" sz="2000" dirty="0" err="1" smtClean="0">
                <a:latin typeface="Times New Roman" pitchFamily="18" charset="0"/>
                <a:cs typeface="Times New Roman" pitchFamily="18" charset="0"/>
              </a:rPr>
              <a:t>gst_audio_info_set_format</a:t>
            </a:r>
            <a:r>
              <a:rPr lang="en-US" sz="2000" dirty="0" smtClean="0">
                <a:latin typeface="Times New Roman" pitchFamily="18" charset="0"/>
                <a:cs typeface="Times New Roman" pitchFamily="18" charset="0"/>
              </a:rPr>
              <a:t> (&amp;info, GST_AUDIO_FORMAT_S16, SAMPLE_RATE, 1, NULL);</a:t>
            </a:r>
          </a:p>
          <a:p>
            <a:pPr lvl="1">
              <a:buFont typeface="Wingdings" pitchFamily="2" charset="2"/>
              <a:buChar char="Ø"/>
            </a:pPr>
            <a:r>
              <a:rPr lang="en-US" sz="2000" dirty="0" err="1" smtClean="0">
                <a:latin typeface="Times New Roman" pitchFamily="18" charset="0"/>
                <a:cs typeface="Times New Roman" pitchFamily="18" charset="0"/>
              </a:rPr>
              <a:t>audio_caps</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gst_audio_info_to_caps</a:t>
            </a:r>
            <a:r>
              <a:rPr lang="en-US" sz="2000" dirty="0" smtClean="0">
                <a:latin typeface="Times New Roman" pitchFamily="18" charset="0"/>
                <a:cs typeface="Times New Roman" pitchFamily="18" charset="0"/>
              </a:rPr>
              <a:t> (&amp;info); </a:t>
            </a:r>
          </a:p>
          <a:p>
            <a:pPr lvl="1">
              <a:buFont typeface="Wingdings" pitchFamily="2" charset="2"/>
              <a:buChar char="Ø"/>
            </a:pPr>
            <a:r>
              <a:rPr lang="en-US" sz="2000" dirty="0" err="1" smtClean="0">
                <a:latin typeface="Times New Roman" pitchFamily="18" charset="0"/>
                <a:cs typeface="Times New Roman" pitchFamily="18" charset="0"/>
              </a:rPr>
              <a:t>g_object_set</a:t>
            </a:r>
            <a:r>
              <a:rPr lang="en-US" sz="2000" dirty="0" smtClean="0">
                <a:latin typeface="Times New Roman" pitchFamily="18" charset="0"/>
                <a:cs typeface="Times New Roman" pitchFamily="18" charset="0"/>
              </a:rPr>
              <a:t> (source, "caps", </a:t>
            </a:r>
            <a:r>
              <a:rPr lang="en-US" sz="2000" dirty="0" err="1" smtClean="0">
                <a:latin typeface="Times New Roman" pitchFamily="18" charset="0"/>
                <a:cs typeface="Times New Roman" pitchFamily="18" charset="0"/>
              </a:rPr>
              <a:t>audio_caps</a:t>
            </a:r>
            <a:r>
              <a:rPr lang="en-US" sz="2000" dirty="0" smtClean="0">
                <a:latin typeface="Times New Roman" pitchFamily="18" charset="0"/>
                <a:cs typeface="Times New Roman" pitchFamily="18" charset="0"/>
              </a:rPr>
              <a:t>, "format", GST_FORMAT_TIME, NULL);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Conti..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sz="2200" dirty="0" smtClean="0">
                <a:latin typeface="Times New Roman" pitchFamily="18" charset="0"/>
                <a:cs typeface="Times New Roman" pitchFamily="18" charset="0"/>
              </a:rPr>
              <a:t>We then connect to the need-data and enough-data signals. These are fired by </a:t>
            </a:r>
            <a:r>
              <a:rPr lang="en-US" sz="2200" dirty="0" err="1" smtClean="0">
                <a:latin typeface="Times New Roman" pitchFamily="18" charset="0"/>
                <a:cs typeface="Times New Roman" pitchFamily="18" charset="0"/>
              </a:rPr>
              <a:t>appsrc</a:t>
            </a:r>
            <a:r>
              <a:rPr lang="en-US" sz="2200" dirty="0" smtClean="0">
                <a:latin typeface="Times New Roman" pitchFamily="18" charset="0"/>
                <a:cs typeface="Times New Roman" pitchFamily="18" charset="0"/>
              </a:rPr>
              <a:t> when its internal queue of data is running low or almost full, respectively. We will use these signals to start and stop (respectively) our signal generation process.</a:t>
            </a:r>
          </a:p>
          <a:p>
            <a:pPr lvl="1">
              <a:buFont typeface="Wingdings" pitchFamily="2" charset="2"/>
              <a:buChar char="Ø"/>
            </a:pPr>
            <a:r>
              <a:rPr lang="en-US" sz="2200" dirty="0" err="1" smtClean="0">
                <a:latin typeface="Times New Roman" pitchFamily="18" charset="0"/>
                <a:cs typeface="Times New Roman" pitchFamily="18" charset="0"/>
              </a:rPr>
              <a:t>g_signal_connect</a:t>
            </a:r>
            <a:r>
              <a:rPr lang="en-US" sz="2200" dirty="0" smtClean="0">
                <a:latin typeface="Times New Roman" pitchFamily="18" charset="0"/>
                <a:cs typeface="Times New Roman" pitchFamily="18" charset="0"/>
              </a:rPr>
              <a:t> (source, "need-data", G_CALLBACK (</a:t>
            </a:r>
            <a:r>
              <a:rPr lang="en-US" sz="2200" dirty="0" err="1" smtClean="0">
                <a:latin typeface="Times New Roman" pitchFamily="18" charset="0"/>
                <a:cs typeface="Times New Roman" pitchFamily="18" charset="0"/>
              </a:rPr>
              <a:t>start_feed</a:t>
            </a:r>
            <a:r>
              <a:rPr lang="en-US" sz="2200" dirty="0" smtClean="0">
                <a:latin typeface="Times New Roman" pitchFamily="18" charset="0"/>
                <a:cs typeface="Times New Roman" pitchFamily="18" charset="0"/>
              </a:rPr>
              <a:t>), data);</a:t>
            </a:r>
          </a:p>
          <a:p>
            <a:pPr lvl="1">
              <a:buFont typeface="Wingdings" pitchFamily="2" charset="2"/>
              <a:buChar char="Ø"/>
            </a:pPr>
            <a:r>
              <a:rPr lang="en-US" sz="2200" dirty="0" err="1" smtClean="0">
                <a:latin typeface="Times New Roman" pitchFamily="18" charset="0"/>
                <a:cs typeface="Times New Roman" pitchFamily="18" charset="0"/>
              </a:rPr>
              <a:t>g_signal_connect</a:t>
            </a:r>
            <a:r>
              <a:rPr lang="en-US" sz="2200" dirty="0" smtClean="0">
                <a:latin typeface="Times New Roman" pitchFamily="18" charset="0"/>
                <a:cs typeface="Times New Roman" pitchFamily="18" charset="0"/>
              </a:rPr>
              <a:t> (source, "enough-data", G_CALLBACK (</a:t>
            </a:r>
            <a:r>
              <a:rPr lang="en-US" sz="2200" dirty="0" err="1" smtClean="0">
                <a:latin typeface="Times New Roman" pitchFamily="18" charset="0"/>
                <a:cs typeface="Times New Roman" pitchFamily="18" charset="0"/>
              </a:rPr>
              <a:t>stop_feed</a:t>
            </a:r>
            <a:r>
              <a:rPr lang="en-US" sz="2200" dirty="0" smtClean="0">
                <a:latin typeface="Times New Roman" pitchFamily="18" charset="0"/>
                <a:cs typeface="Times New Roman" pitchFamily="18" charset="0"/>
              </a:rPr>
              <a:t>), data);</a:t>
            </a:r>
          </a:p>
          <a:p>
            <a:pPr lvl="1">
              <a:buFont typeface="Wingdings" pitchFamily="2" charset="2"/>
              <a:buChar char="Ø"/>
            </a:pPr>
            <a:r>
              <a:rPr lang="en-US" sz="2200" dirty="0" err="1" smtClean="0">
                <a:latin typeface="Times New Roman" pitchFamily="18" charset="0"/>
                <a:cs typeface="Times New Roman" pitchFamily="18" charset="0"/>
              </a:rPr>
              <a:t>gst_caps_unref</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audio_caps</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we connect to the new-sample signal, which is emitted every time the sink receives a buffer. Also, the signal emission needs to be enabled through the emit-signals property, because, by default, it is disabled.</a:t>
            </a:r>
          </a:p>
          <a:p>
            <a:pPr lvl="1">
              <a:buFont typeface="Wingdings" pitchFamily="2" charset="2"/>
              <a:buChar char="Ø"/>
            </a:pPr>
            <a:r>
              <a:rPr lang="en-US" sz="2200" dirty="0" err="1" smtClean="0">
                <a:latin typeface="Times New Roman" pitchFamily="18" charset="0"/>
                <a:cs typeface="Times New Roman" pitchFamily="18" charset="0"/>
              </a:rPr>
              <a:t>g_object_set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data.app_sink</a:t>
            </a:r>
            <a:r>
              <a:rPr lang="en-US" sz="2200" dirty="0" smtClean="0">
                <a:latin typeface="Times New Roman" pitchFamily="18" charset="0"/>
                <a:cs typeface="Times New Roman" pitchFamily="18" charset="0"/>
              </a:rPr>
              <a:t>, "emit-signals", TRUE, "caps", </a:t>
            </a:r>
            <a:r>
              <a:rPr lang="en-US" sz="2200" dirty="0" err="1" smtClean="0">
                <a:latin typeface="Times New Roman" pitchFamily="18" charset="0"/>
                <a:cs typeface="Times New Roman" pitchFamily="18" charset="0"/>
              </a:rPr>
              <a:t>audio_caps</a:t>
            </a:r>
            <a:r>
              <a:rPr lang="en-US" sz="2200" dirty="0" smtClean="0">
                <a:latin typeface="Times New Roman" pitchFamily="18" charset="0"/>
                <a:cs typeface="Times New Roman" pitchFamily="18" charset="0"/>
              </a:rPr>
              <a:t>, NULL);</a:t>
            </a:r>
          </a:p>
          <a:p>
            <a:pPr lvl="1">
              <a:buFont typeface="Wingdings" pitchFamily="2" charset="2"/>
              <a:buChar char="Ø"/>
            </a:pPr>
            <a:r>
              <a:rPr lang="en-US" sz="2200" dirty="0" err="1" smtClean="0">
                <a:latin typeface="Times New Roman" pitchFamily="18" charset="0"/>
                <a:cs typeface="Times New Roman" pitchFamily="18" charset="0"/>
              </a:rPr>
              <a:t>g_signal_connect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data.app_sink</a:t>
            </a:r>
            <a:r>
              <a:rPr lang="en-US" sz="2200" dirty="0" smtClean="0">
                <a:latin typeface="Times New Roman" pitchFamily="18" charset="0"/>
                <a:cs typeface="Times New Roman" pitchFamily="18" charset="0"/>
              </a:rPr>
              <a:t>, "new-sample", G_CALLBACK (</a:t>
            </a:r>
            <a:r>
              <a:rPr lang="en-US" sz="2200" dirty="0" err="1" smtClean="0">
                <a:latin typeface="Times New Roman" pitchFamily="18" charset="0"/>
                <a:cs typeface="Times New Roman" pitchFamily="18" charset="0"/>
              </a:rPr>
              <a:t>new_sample</a:t>
            </a:r>
            <a:r>
              <a:rPr lang="en-US" sz="2200" dirty="0" smtClean="0">
                <a:latin typeface="Times New Roman" pitchFamily="18" charset="0"/>
                <a:cs typeface="Times New Roman" pitchFamily="18" charset="0"/>
              </a:rPr>
              <a:t>), &amp;data); </a:t>
            </a:r>
          </a:p>
          <a:p>
            <a:pPr lvl="1">
              <a:buFont typeface="Wingdings" pitchFamily="2" charset="2"/>
              <a:buChar char="Ø"/>
            </a:pPr>
            <a:r>
              <a:rPr lang="en-US" sz="2200" dirty="0" err="1" smtClean="0">
                <a:latin typeface="Times New Roman" pitchFamily="18" charset="0"/>
                <a:cs typeface="Times New Roman" pitchFamily="18" charset="0"/>
              </a:rPr>
              <a:t>gst_caps_unref</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audio_caps</a:t>
            </a:r>
            <a:r>
              <a:rPr lang="en-US" sz="2200" dirty="0" smtClean="0">
                <a:latin typeface="Times New Roman" pitchFamily="18" charset="0"/>
                <a:cs typeface="Times New Roman" pitchFamily="18" charset="0"/>
              </a:rPr>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Conti..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The only thing we do here is register a </a:t>
            </a:r>
            <a:r>
              <a:rPr lang="en-US" sz="2000" dirty="0" err="1" smtClean="0">
                <a:latin typeface="Times New Roman" pitchFamily="18" charset="0"/>
                <a:cs typeface="Times New Roman" pitchFamily="18" charset="0"/>
              </a:rPr>
              <a:t>GLib</a:t>
            </a:r>
            <a:r>
              <a:rPr lang="en-US" sz="2000" dirty="0" smtClean="0">
                <a:latin typeface="Times New Roman" pitchFamily="18" charset="0"/>
                <a:cs typeface="Times New Roman" pitchFamily="18" charset="0"/>
              </a:rPr>
              <a:t> idle function with </a:t>
            </a:r>
            <a:r>
              <a:rPr lang="en-US" sz="2000" dirty="0" err="1" smtClean="0">
                <a:latin typeface="Times New Roman" pitchFamily="18" charset="0"/>
                <a:cs typeface="Times New Roman" pitchFamily="18" charset="0"/>
              </a:rPr>
              <a:t>g_idle_add</a:t>
            </a:r>
            <a:r>
              <a:rPr lang="en-US" sz="2000" dirty="0" smtClean="0">
                <a:latin typeface="Times New Roman" pitchFamily="18" charset="0"/>
                <a:cs typeface="Times New Roman" pitchFamily="18" charset="0"/>
              </a:rPr>
              <a:t>() that feeds data to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until it is full again.</a:t>
            </a:r>
          </a:p>
          <a:p>
            <a:r>
              <a:rPr lang="en-US" sz="2000" dirty="0" smtClean="0">
                <a:latin typeface="Times New Roman" pitchFamily="18" charset="0"/>
                <a:cs typeface="Times New Roman" pitchFamily="18" charset="0"/>
              </a:rPr>
              <a:t>when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needs data. Here, we will start pushing data into the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smtClean="0">
                <a:latin typeface="Times New Roman" pitchFamily="18" charset="0"/>
                <a:cs typeface="Times New Roman" pitchFamily="18" charset="0"/>
              </a:rPr>
              <a:t>data-&gt;</a:t>
            </a:r>
            <a:r>
              <a:rPr lang="en-US" sz="2000" dirty="0" err="1" smtClean="0">
                <a:latin typeface="Times New Roman" pitchFamily="18" charset="0"/>
                <a:cs typeface="Times New Roman" pitchFamily="18" charset="0"/>
              </a:rPr>
              <a:t>sourceid</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g_idle_add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GSourceFunc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push_data</a:t>
            </a:r>
            <a:r>
              <a:rPr lang="en-US" sz="2000" dirty="0" smtClean="0">
                <a:latin typeface="Times New Roman" pitchFamily="18" charset="0"/>
                <a:cs typeface="Times New Roman" pitchFamily="18" charset="0"/>
              </a:rPr>
              <a:t>, data);</a:t>
            </a:r>
          </a:p>
          <a:p>
            <a:r>
              <a:rPr lang="en-US" sz="2000" dirty="0" smtClean="0">
                <a:latin typeface="Times New Roman" pitchFamily="18" charset="0"/>
                <a:cs typeface="Times New Roman" pitchFamily="18" charset="0"/>
              </a:rPr>
              <a:t>when the internal queue of </a:t>
            </a:r>
            <a:r>
              <a:rPr lang="en-US" sz="2000" dirty="0" err="1" smtClean="0">
                <a:latin typeface="Times New Roman" pitchFamily="18" charset="0"/>
                <a:cs typeface="Times New Roman" pitchFamily="18" charset="0"/>
              </a:rPr>
              <a:t>appsrc</a:t>
            </a:r>
            <a:r>
              <a:rPr lang="en-US" sz="2000" dirty="0" smtClean="0">
                <a:latin typeface="Times New Roman" pitchFamily="18" charset="0"/>
                <a:cs typeface="Times New Roman" pitchFamily="18" charset="0"/>
              </a:rPr>
              <a:t> is full enough so we stop pushing data. Here we simply remove the idle function by using </a:t>
            </a:r>
            <a:r>
              <a:rPr lang="en-US" sz="2000" dirty="0" err="1" smtClean="0">
                <a:latin typeface="Times New Roman" pitchFamily="18" charset="0"/>
                <a:cs typeface="Times New Roman" pitchFamily="18" charset="0"/>
              </a:rPr>
              <a:t>g_source_remove</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g_source_remove</a:t>
            </a:r>
            <a:r>
              <a:rPr lang="en-US" sz="2000" dirty="0" smtClean="0">
                <a:latin typeface="Times New Roman" pitchFamily="18" charset="0"/>
                <a:cs typeface="Times New Roman" pitchFamily="18" charset="0"/>
              </a:rPr>
              <a:t> (data-&gt;</a:t>
            </a:r>
            <a:r>
              <a:rPr lang="en-US" sz="2000" dirty="0" err="1" smtClean="0">
                <a:latin typeface="Times New Roman" pitchFamily="18" charset="0"/>
                <a:cs typeface="Times New Roman" pitchFamily="18" charset="0"/>
              </a:rPr>
              <a:t>sourceid</a:t>
            </a:r>
            <a:r>
              <a:rPr lang="en-US" sz="2000" dirty="0" smtClean="0">
                <a:latin typeface="Times New Roman" pitchFamily="18" charset="0"/>
                <a:cs typeface="Times New Roman" pitchFamily="18" charset="0"/>
              </a:rPr>
              <a:t>); </a:t>
            </a:r>
          </a:p>
          <a:p>
            <a:pPr lvl="1">
              <a:buFont typeface="Wingdings" pitchFamily="2" charset="2"/>
              <a:buChar char="Ø"/>
            </a:pPr>
            <a:r>
              <a:rPr lang="en-US" sz="2000" dirty="0" smtClean="0">
                <a:latin typeface="Times New Roman" pitchFamily="18" charset="0"/>
                <a:cs typeface="Times New Roman" pitchFamily="18" charset="0"/>
              </a:rPr>
              <a:t>data-&gt;</a:t>
            </a:r>
            <a:r>
              <a:rPr lang="en-US" sz="2000" dirty="0" err="1" smtClean="0">
                <a:latin typeface="Times New Roman" pitchFamily="18" charset="0"/>
                <a:cs typeface="Times New Roman" pitchFamily="18" charset="0"/>
              </a:rPr>
              <a:t>sourceid</a:t>
            </a:r>
            <a:r>
              <a:rPr lang="en-US" sz="2000" dirty="0" smtClean="0">
                <a:latin typeface="Times New Roman" pitchFamily="18" charset="0"/>
                <a:cs typeface="Times New Roman" pitchFamily="18" charset="0"/>
              </a:rPr>
              <a:t> = 0;</a:t>
            </a:r>
          </a:p>
          <a:p>
            <a:r>
              <a:rPr lang="en-US" sz="2000" dirty="0" smtClean="0">
                <a:latin typeface="Times New Roman" pitchFamily="18" charset="0"/>
                <a:cs typeface="Times New Roman" pitchFamily="18" charset="0"/>
              </a:rPr>
              <a:t>when the </a:t>
            </a:r>
            <a:r>
              <a:rPr lang="en-US" sz="2000" dirty="0" err="1" smtClean="0">
                <a:latin typeface="Times New Roman" pitchFamily="18" charset="0"/>
                <a:cs typeface="Times New Roman" pitchFamily="18" charset="0"/>
              </a:rPr>
              <a:t>appsink</a:t>
            </a:r>
            <a:r>
              <a:rPr lang="en-US" sz="2000" dirty="0" smtClean="0">
                <a:latin typeface="Times New Roman" pitchFamily="18" charset="0"/>
                <a:cs typeface="Times New Roman" pitchFamily="18" charset="0"/>
              </a:rPr>
              <a:t> receives a buffer. We use the pull-sample action signal to retrieve the buffer </a:t>
            </a:r>
          </a:p>
          <a:p>
            <a:pPr lvl="1">
              <a:buFont typeface="Wingdings" pitchFamily="2" charset="2"/>
              <a:buChar char="Ø"/>
            </a:pPr>
            <a:r>
              <a:rPr lang="en-US" sz="2000" dirty="0" err="1" smtClean="0">
                <a:latin typeface="Times New Roman" pitchFamily="18" charset="0"/>
                <a:cs typeface="Times New Roman" pitchFamily="18" charset="0"/>
              </a:rPr>
              <a:t>g_signal_emit_by_name</a:t>
            </a:r>
            <a:r>
              <a:rPr lang="en-US" sz="2000" dirty="0" smtClean="0">
                <a:latin typeface="Times New Roman" pitchFamily="18" charset="0"/>
                <a:cs typeface="Times New Roman" pitchFamily="18" charset="0"/>
              </a:rPr>
              <a:t> (sink, "pull-sample", &amp;sample); </a:t>
            </a:r>
          </a:p>
          <a:p>
            <a:pPr lvl="1">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gst_sample_unref</a:t>
            </a:r>
            <a:r>
              <a:rPr lang="en-US" sz="2000" dirty="0" smtClean="0">
                <a:latin typeface="Times New Roman" pitchFamily="18" charset="0"/>
                <a:cs typeface="Times New Roman" pitchFamily="18" charset="0"/>
              </a:rPr>
              <a:t> (sample);</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4000" dirty="0" smtClean="0">
                <a:latin typeface="Times New Roman" pitchFamily="18" charset="0"/>
                <a:cs typeface="Times New Roman" pitchFamily="18" charset="0"/>
              </a:rPr>
              <a:t>Conti..</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r>
              <a:rPr lang="en-US" sz="2200" dirty="0" smtClean="0">
                <a:latin typeface="Times New Roman" pitchFamily="18" charset="0"/>
                <a:cs typeface="Times New Roman" pitchFamily="18" charset="0"/>
              </a:rPr>
              <a:t>In </a:t>
            </a:r>
            <a:r>
              <a:rPr lang="en-US" sz="2200" dirty="0" err="1" smtClean="0">
                <a:latin typeface="Times New Roman" pitchFamily="18" charset="0"/>
                <a:cs typeface="Times New Roman" pitchFamily="18" charset="0"/>
              </a:rPr>
              <a:t>push_data</a:t>
            </a:r>
            <a:r>
              <a:rPr lang="en-US" sz="2200" dirty="0" smtClean="0">
                <a:latin typeface="Times New Roman" pitchFamily="18" charset="0"/>
                <a:cs typeface="Times New Roman" pitchFamily="18" charset="0"/>
              </a:rPr>
              <a:t> function we will create a new buffer with a given size</a:t>
            </a:r>
          </a:p>
          <a:p>
            <a:pPr lvl="1">
              <a:buFont typeface="Wingdings" pitchFamily="2" charset="2"/>
              <a:buChar char="Ø"/>
            </a:pPr>
            <a:r>
              <a:rPr lang="en-US" sz="2200" dirty="0" smtClean="0">
                <a:latin typeface="Times New Roman" pitchFamily="18" charset="0"/>
                <a:cs typeface="Times New Roman" pitchFamily="18" charset="0"/>
              </a:rPr>
              <a:t>buffer = </a:t>
            </a:r>
            <a:r>
              <a:rPr lang="en-US" sz="2200" dirty="0" err="1" smtClean="0">
                <a:latin typeface="Times New Roman" pitchFamily="18" charset="0"/>
                <a:cs typeface="Times New Roman" pitchFamily="18" charset="0"/>
              </a:rPr>
              <a:t>gst_buffer_new_and_alloc</a:t>
            </a:r>
            <a:r>
              <a:rPr lang="en-US" sz="2200" dirty="0" smtClean="0">
                <a:latin typeface="Times New Roman" pitchFamily="18" charset="0"/>
                <a:cs typeface="Times New Roman" pitchFamily="18" charset="0"/>
              </a:rPr>
              <a:t> (CHUNK_SIZE);</a:t>
            </a:r>
          </a:p>
          <a:p>
            <a:r>
              <a:rPr lang="en-US" sz="2200" dirty="0" smtClean="0">
                <a:latin typeface="Times New Roman" pitchFamily="18" charset="0"/>
                <a:cs typeface="Times New Roman" pitchFamily="18" charset="0"/>
              </a:rPr>
              <a:t>We count the number of samples that we have generated so far with the </a:t>
            </a:r>
            <a:r>
              <a:rPr lang="en-US" sz="2200" dirty="0" err="1" smtClean="0">
                <a:latin typeface="Times New Roman" pitchFamily="18" charset="0"/>
                <a:cs typeface="Times New Roman" pitchFamily="18" charset="0"/>
              </a:rPr>
              <a:t>CustomData.num_samples</a:t>
            </a:r>
            <a:r>
              <a:rPr lang="en-US" sz="2200" dirty="0" smtClean="0">
                <a:latin typeface="Times New Roman" pitchFamily="18" charset="0"/>
                <a:cs typeface="Times New Roman" pitchFamily="18" charset="0"/>
              </a:rPr>
              <a:t> variable, so we can time-stamp this buffer using the GST_BUFFER_TIMESTAMP macro in </a:t>
            </a:r>
            <a:r>
              <a:rPr lang="en-US" sz="2200" dirty="0" err="1" smtClean="0">
                <a:latin typeface="Times New Roman" pitchFamily="18" charset="0"/>
                <a:cs typeface="Times New Roman" pitchFamily="18" charset="0"/>
              </a:rPr>
              <a:t>GstBuffer</a:t>
            </a:r>
            <a:r>
              <a:rPr lang="en-US" sz="2200" dirty="0" smtClean="0">
                <a:latin typeface="Times New Roman" pitchFamily="18" charset="0"/>
                <a:cs typeface="Times New Roman" pitchFamily="18" charset="0"/>
              </a:rPr>
              <a:t>.</a:t>
            </a:r>
          </a:p>
          <a:p>
            <a:pPr lvl="1">
              <a:buFont typeface="Wingdings" pitchFamily="2" charset="2"/>
              <a:buChar char="Ø"/>
            </a:pPr>
            <a:r>
              <a:rPr lang="en-US" sz="2200" dirty="0" smtClean="0">
                <a:latin typeface="Times New Roman" pitchFamily="18" charset="0"/>
                <a:cs typeface="Times New Roman" pitchFamily="18" charset="0"/>
              </a:rPr>
              <a:t>GST_BUFFER_TIMESTAMP (buffer) = gst_util_uint64_scale (data-&gt;</a:t>
            </a:r>
            <a:r>
              <a:rPr lang="en-US" sz="2200" dirty="0" err="1" smtClean="0">
                <a:latin typeface="Times New Roman" pitchFamily="18" charset="0"/>
                <a:cs typeface="Times New Roman" pitchFamily="18" charset="0"/>
              </a:rPr>
              <a:t>num_samples</a:t>
            </a:r>
            <a:r>
              <a:rPr lang="en-US" sz="2200" dirty="0" smtClean="0">
                <a:latin typeface="Times New Roman" pitchFamily="18" charset="0"/>
                <a:cs typeface="Times New Roman" pitchFamily="18" charset="0"/>
              </a:rPr>
              <a:t>, GST_SECOND, SAMPLE_RATE); </a:t>
            </a:r>
          </a:p>
          <a:p>
            <a:r>
              <a:rPr lang="en-US" sz="2200" dirty="0" smtClean="0">
                <a:latin typeface="Times New Roman" pitchFamily="18" charset="0"/>
                <a:cs typeface="Times New Roman" pitchFamily="18" charset="0"/>
              </a:rPr>
              <a:t>Since we are producing buffers of the same size, their duration is the same and is set using the GST_BUFFER_DURATION in </a:t>
            </a:r>
            <a:r>
              <a:rPr lang="en-US" sz="2200" dirty="0" err="1" smtClean="0">
                <a:latin typeface="Times New Roman" pitchFamily="18" charset="0"/>
                <a:cs typeface="Times New Roman" pitchFamily="18" charset="0"/>
              </a:rPr>
              <a:t>GstBuffer</a:t>
            </a:r>
            <a:r>
              <a:rPr lang="en-US" sz="2200" dirty="0" smtClean="0">
                <a:latin typeface="Times New Roman" pitchFamily="18" charset="0"/>
                <a:cs typeface="Times New Roman" pitchFamily="18" charset="0"/>
              </a:rPr>
              <a:t>.</a:t>
            </a:r>
          </a:p>
          <a:p>
            <a:pPr lvl="1">
              <a:buFont typeface="Wingdings" pitchFamily="2" charset="2"/>
              <a:buChar char="Ø"/>
            </a:pPr>
            <a:r>
              <a:rPr lang="en-US" sz="2200" dirty="0" smtClean="0">
                <a:latin typeface="Times New Roman" pitchFamily="18" charset="0"/>
                <a:cs typeface="Times New Roman" pitchFamily="18" charset="0"/>
              </a:rPr>
              <a:t>GST_BUFFER_DURATION (buffer) = gst_util_uint64_scale (</a:t>
            </a:r>
            <a:r>
              <a:rPr lang="en-US" sz="2200" dirty="0" err="1" smtClean="0">
                <a:latin typeface="Times New Roman" pitchFamily="18" charset="0"/>
                <a:cs typeface="Times New Roman" pitchFamily="18" charset="0"/>
              </a:rPr>
              <a:t>num_samples</a:t>
            </a:r>
            <a:r>
              <a:rPr lang="en-US" sz="2200" dirty="0" smtClean="0">
                <a:latin typeface="Times New Roman" pitchFamily="18" charset="0"/>
                <a:cs typeface="Times New Roman" pitchFamily="18" charset="0"/>
              </a:rPr>
              <a:t>, GST_SECOND, SAMPLE_RATE); </a:t>
            </a:r>
          </a:p>
          <a:p>
            <a:pPr lvl="1">
              <a:buFont typeface="Wingdings" pitchFamily="2" charset="2"/>
              <a:buChar char="Ø"/>
            </a:pPr>
            <a:r>
              <a:rPr lang="en-US" sz="2200" dirty="0" err="1" smtClean="0">
                <a:latin typeface="Times New Roman" pitchFamily="18" charset="0"/>
                <a:cs typeface="Times New Roman" pitchFamily="18" charset="0"/>
              </a:rPr>
              <a:t>gst_buffer_map</a:t>
            </a:r>
            <a:r>
              <a:rPr lang="en-US" sz="2200" dirty="0" smtClean="0">
                <a:latin typeface="Times New Roman" pitchFamily="18" charset="0"/>
                <a:cs typeface="Times New Roman" pitchFamily="18" charset="0"/>
              </a:rPr>
              <a:t> (buffer, &amp;map, GST_MAP_WRITE);</a:t>
            </a:r>
          </a:p>
          <a:p>
            <a:pPr lvl="1">
              <a:buFont typeface="Wingdings" pitchFamily="2" charset="2"/>
              <a:buChar char="Ø"/>
            </a:pPr>
            <a:r>
              <a:rPr lang="en-US" sz="2200" dirty="0" smtClean="0">
                <a:latin typeface="Times New Roman" pitchFamily="18" charset="0"/>
                <a:cs typeface="Times New Roman" pitchFamily="18" charset="0"/>
              </a:rPr>
              <a:t>raw = (gint16 *)</a:t>
            </a:r>
            <a:r>
              <a:rPr lang="en-US" sz="2200" dirty="0" err="1" smtClean="0">
                <a:latin typeface="Times New Roman" pitchFamily="18" charset="0"/>
                <a:cs typeface="Times New Roman" pitchFamily="18" charset="0"/>
              </a:rPr>
              <a:t>map.data</a:t>
            </a:r>
            <a:r>
              <a:rPr lang="en-US" sz="2200" dirty="0" smtClean="0">
                <a:latin typeface="Times New Roman" pitchFamily="18" charset="0"/>
                <a:cs typeface="Times New Roman" pitchFamily="18" charset="0"/>
              </a:rPr>
              <a:t>;</a:t>
            </a:r>
          </a:p>
          <a:p>
            <a:pPr lvl="1">
              <a:buFont typeface="Wingdings" pitchFamily="2" charset="2"/>
              <a:buChar char="Ø"/>
            </a:pPr>
            <a:r>
              <a:rPr lang="en-US" sz="2200" dirty="0" err="1" smtClean="0">
                <a:latin typeface="Times New Roman" pitchFamily="18" charset="0"/>
                <a:cs typeface="Times New Roman" pitchFamily="18" charset="0"/>
              </a:rPr>
              <a:t>gst_buffer_unmap</a:t>
            </a:r>
            <a:r>
              <a:rPr lang="en-US" sz="2200" dirty="0" smtClean="0">
                <a:latin typeface="Times New Roman" pitchFamily="18" charset="0"/>
                <a:cs typeface="Times New Roman" pitchFamily="18" charset="0"/>
              </a:rPr>
              <a:t> (buffer, &amp;map);</a:t>
            </a:r>
          </a:p>
          <a:p>
            <a:r>
              <a:rPr lang="en-US" sz="2200" dirty="0" smtClean="0">
                <a:latin typeface="Times New Roman" pitchFamily="18" charset="0"/>
                <a:cs typeface="Times New Roman" pitchFamily="18" charset="0"/>
              </a:rPr>
              <a:t>Once we have the buffer ready, we pass it to </a:t>
            </a:r>
            <a:r>
              <a:rPr lang="en-US" sz="2200" dirty="0" err="1" smtClean="0">
                <a:latin typeface="Times New Roman" pitchFamily="18" charset="0"/>
                <a:cs typeface="Times New Roman" pitchFamily="18" charset="0"/>
              </a:rPr>
              <a:t>appsrc</a:t>
            </a:r>
            <a:r>
              <a:rPr lang="en-US" sz="2200" dirty="0" smtClean="0">
                <a:latin typeface="Times New Roman" pitchFamily="18" charset="0"/>
                <a:cs typeface="Times New Roman" pitchFamily="18" charset="0"/>
              </a:rPr>
              <a:t> with the push-buffer action signal and then </a:t>
            </a:r>
            <a:r>
              <a:rPr lang="en-US" sz="2200" dirty="0" err="1" smtClean="0">
                <a:latin typeface="Times New Roman" pitchFamily="18" charset="0"/>
                <a:cs typeface="Times New Roman" pitchFamily="18" charset="0"/>
              </a:rPr>
              <a:t>gst_buffer_unref</a:t>
            </a:r>
            <a:r>
              <a:rPr lang="en-US" sz="2200" dirty="0" smtClean="0">
                <a:latin typeface="Times New Roman" pitchFamily="18" charset="0"/>
                <a:cs typeface="Times New Roman" pitchFamily="18" charset="0"/>
              </a:rPr>
              <a:t>() it since we no longer need it.</a:t>
            </a:r>
          </a:p>
          <a:p>
            <a:pPr lvl="1">
              <a:buFont typeface="Wingdings" pitchFamily="2" charset="2"/>
              <a:buChar char="Ø"/>
            </a:pPr>
            <a:r>
              <a:rPr lang="en-US" sz="2200" dirty="0" err="1" smtClean="0">
                <a:latin typeface="Times New Roman" pitchFamily="18" charset="0"/>
                <a:cs typeface="Times New Roman" pitchFamily="18" charset="0"/>
              </a:rPr>
              <a:t>g_signal_emit_by_name</a:t>
            </a:r>
            <a:r>
              <a:rPr lang="en-US" sz="2200" dirty="0" smtClean="0">
                <a:latin typeface="Times New Roman" pitchFamily="18" charset="0"/>
                <a:cs typeface="Times New Roman" pitchFamily="18" charset="0"/>
              </a:rPr>
              <a:t> (data-&gt;</a:t>
            </a:r>
            <a:r>
              <a:rPr lang="en-US" sz="2200" dirty="0" err="1" smtClean="0">
                <a:latin typeface="Times New Roman" pitchFamily="18" charset="0"/>
                <a:cs typeface="Times New Roman" pitchFamily="18" charset="0"/>
              </a:rPr>
              <a:t>app_source</a:t>
            </a:r>
            <a:r>
              <a:rPr lang="en-US" sz="2200" dirty="0" smtClean="0">
                <a:latin typeface="Times New Roman" pitchFamily="18" charset="0"/>
                <a:cs typeface="Times New Roman" pitchFamily="18" charset="0"/>
              </a:rPr>
              <a:t>, "push-buffer", buffer, &amp;ret);</a:t>
            </a:r>
          </a:p>
          <a:p>
            <a:pPr lvl="1">
              <a:buFont typeface="Wingdings" pitchFamily="2" charset="2"/>
              <a:buChar char="Ø"/>
            </a:pPr>
            <a:r>
              <a:rPr lang="en-US" sz="2200" dirty="0" err="1" smtClean="0">
                <a:latin typeface="Times New Roman" pitchFamily="18" charset="0"/>
                <a:cs typeface="Times New Roman" pitchFamily="18" charset="0"/>
              </a:rPr>
              <a:t>gst_buffer_unref</a:t>
            </a:r>
            <a:r>
              <a:rPr lang="en-US" sz="2200" dirty="0" smtClean="0">
                <a:latin typeface="Times New Roman" pitchFamily="18" charset="0"/>
                <a:cs typeface="Times New Roman" pitchFamily="18" charset="0"/>
              </a:rPr>
              <a:t> (buffer);</a:t>
            </a:r>
          </a:p>
          <a:p>
            <a:pPr lvl="1">
              <a:buNone/>
            </a:pPr>
            <a:endParaRPr lang="en-US" sz="20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4000" dirty="0" smtClean="0">
                <a:latin typeface="Times New Roman" pitchFamily="18" charset="0"/>
                <a:cs typeface="Times New Roman" pitchFamily="18" charset="0"/>
              </a:rPr>
              <a:t>PROGRESSIVE STREAMING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r>
              <a:rPr lang="en-US" sz="2200" dirty="0" smtClean="0">
                <a:latin typeface="Times New Roman" pitchFamily="18" charset="0"/>
                <a:cs typeface="Times New Roman" pitchFamily="18" charset="0"/>
              </a:rPr>
              <a:t>When streaming, data is fetched from the network and a small buffer of future-data is kept to ensure smooth playback </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However</a:t>
            </a:r>
            <a:r>
              <a:rPr lang="en-US" sz="2200" dirty="0" smtClean="0">
                <a:latin typeface="Times New Roman" pitchFamily="18" charset="0"/>
                <a:cs typeface="Times New Roman" pitchFamily="18" charset="0"/>
              </a:rPr>
              <a:t>, data is discarded as soon as it is displayed or rendered (there is no past-data buffer). This means, that if a user wants to jump back and continue playback from a point in the past, data needs to be re-downloaded</a:t>
            </a:r>
            <a:r>
              <a:rPr lang="en-US" sz="2200" dirty="0" smtClean="0">
                <a:latin typeface="Times New Roman" pitchFamily="18" charset="0"/>
                <a:cs typeface="Times New Roman" pitchFamily="18" charset="0"/>
              </a:rPr>
              <a:t>.</a:t>
            </a:r>
          </a:p>
          <a:p>
            <a:r>
              <a:rPr lang="en-US" sz="2200" dirty="0" err="1" smtClean="0">
                <a:latin typeface="Times New Roman" pitchFamily="18" charset="0"/>
                <a:cs typeface="Times New Roman" pitchFamily="18" charset="0"/>
              </a:rPr>
              <a:t>playbin</a:t>
            </a:r>
            <a:r>
              <a:rPr lang="en-US" sz="2200" dirty="0" smtClean="0">
                <a:latin typeface="Times New Roman" pitchFamily="18" charset="0"/>
                <a:cs typeface="Times New Roman" pitchFamily="18" charset="0"/>
              </a:rPr>
              <a:t> offers similar functionalities through the DOWNLOAD flag which stores the media in a local temporary file for faster playback of already-downloaded chunks</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We need to set the flag after pipeline creation.</a:t>
            </a:r>
          </a:p>
          <a:p>
            <a:pPr lvl="1">
              <a:buFont typeface="Wingdings" pitchFamily="2" charset="2"/>
              <a:buChar char="Ø"/>
            </a:pPr>
            <a:r>
              <a:rPr lang="en-US" sz="2200" dirty="0" smtClean="0">
                <a:latin typeface="Times New Roman" pitchFamily="18" charset="0"/>
                <a:cs typeface="Times New Roman" pitchFamily="18" charset="0"/>
              </a:rPr>
              <a:t>flags |= GST_PLAY_FLAG_DOWNLOAD; </a:t>
            </a:r>
            <a:r>
              <a:rPr lang="en-US" sz="2200" dirty="0" err="1" smtClean="0">
                <a:latin typeface="Times New Roman" pitchFamily="18" charset="0"/>
                <a:cs typeface="Times New Roman" pitchFamily="18" charset="0"/>
              </a:rPr>
              <a:t>g_object_set</a:t>
            </a:r>
            <a:r>
              <a:rPr lang="en-US" sz="2200" dirty="0" smtClean="0">
                <a:latin typeface="Times New Roman" pitchFamily="18" charset="0"/>
                <a:cs typeface="Times New Roman" pitchFamily="18" charset="0"/>
              </a:rPr>
              <a:t> (pipeline, "flags", flags, NULL);</a:t>
            </a:r>
          </a:p>
          <a:p>
            <a:r>
              <a:rPr lang="en-US" sz="2200" dirty="0" smtClean="0">
                <a:latin typeface="Times New Roman" pitchFamily="18" charset="0"/>
                <a:cs typeface="Times New Roman" pitchFamily="18" charset="0"/>
              </a:rPr>
              <a:t>By setting this flag, </a:t>
            </a:r>
            <a:r>
              <a:rPr lang="en-US" sz="2200" dirty="0" err="1" smtClean="0">
                <a:latin typeface="Times New Roman" pitchFamily="18" charset="0"/>
                <a:cs typeface="Times New Roman" pitchFamily="18" charset="0"/>
              </a:rPr>
              <a:t>playbin</a:t>
            </a:r>
            <a:r>
              <a:rPr lang="en-US" sz="2200" dirty="0" smtClean="0">
                <a:latin typeface="Times New Roman" pitchFamily="18" charset="0"/>
                <a:cs typeface="Times New Roman" pitchFamily="18" charset="0"/>
              </a:rPr>
              <a:t> instructs its internal </a:t>
            </a:r>
            <a:r>
              <a:rPr lang="en-US" sz="2200" dirty="0" smtClean="0">
                <a:latin typeface="Times New Roman" pitchFamily="18" charset="0"/>
                <a:cs typeface="Times New Roman" pitchFamily="18" charset="0"/>
              </a:rPr>
              <a:t>queue(queue 2) to </a:t>
            </a:r>
            <a:r>
              <a:rPr lang="en-US" sz="2200" dirty="0" smtClean="0">
                <a:latin typeface="Times New Roman" pitchFamily="18" charset="0"/>
                <a:cs typeface="Times New Roman" pitchFamily="18" charset="0"/>
              </a:rPr>
              <a:t>store all downloaded data</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deep-notify signals are emitted by </a:t>
            </a:r>
            <a:r>
              <a:rPr lang="en-US" sz="2200" dirty="0" err="1" smtClean="0">
                <a:latin typeface="Times New Roman" pitchFamily="18" charset="0"/>
                <a:cs typeface="Times New Roman" pitchFamily="18" charset="0"/>
              </a:rPr>
              <a:t>GstObject</a:t>
            </a:r>
            <a:r>
              <a:rPr lang="en-US" sz="2200" dirty="0" smtClean="0">
                <a:latin typeface="Times New Roman" pitchFamily="18" charset="0"/>
                <a:cs typeface="Times New Roman" pitchFamily="18" charset="0"/>
              </a:rPr>
              <a:t> elements (like </a:t>
            </a:r>
            <a:r>
              <a:rPr lang="en-US" sz="2200" dirty="0" err="1" smtClean="0">
                <a:latin typeface="Times New Roman" pitchFamily="18" charset="0"/>
                <a:cs typeface="Times New Roman" pitchFamily="18" charset="0"/>
              </a:rPr>
              <a:t>playbin</a:t>
            </a:r>
            <a:r>
              <a:rPr lang="en-US" sz="2200" dirty="0" smtClean="0">
                <a:latin typeface="Times New Roman" pitchFamily="18" charset="0"/>
                <a:cs typeface="Times New Roman" pitchFamily="18" charset="0"/>
              </a:rPr>
              <a:t>) when the properties of any of their children elements change. In this case we want to know when the temp-location property changes, indicating that the queue2 has decided where to store the downloaded data</a:t>
            </a:r>
            <a:r>
              <a:rPr lang="en-US" sz="2200" dirty="0" smtClean="0">
                <a:latin typeface="Times New Roman" pitchFamily="18" charset="0"/>
                <a:cs typeface="Times New Roman" pitchFamily="18" charset="0"/>
              </a:rPr>
              <a:t>.</a:t>
            </a:r>
          </a:p>
          <a:p>
            <a:pPr lvl="1">
              <a:buFont typeface="Wingdings" pitchFamily="2" charset="2"/>
              <a:buChar char="Ø"/>
            </a:pPr>
            <a:r>
              <a:rPr lang="en-US" sz="2200" dirty="0" err="1" smtClean="0">
                <a:latin typeface="Times New Roman" pitchFamily="18" charset="0"/>
                <a:cs typeface="Times New Roman" pitchFamily="18" charset="0"/>
              </a:rPr>
              <a:t>g_signal_connect</a:t>
            </a:r>
            <a:r>
              <a:rPr lang="en-US" sz="2200" dirty="0" smtClean="0">
                <a:latin typeface="Times New Roman" pitchFamily="18" charset="0"/>
                <a:cs typeface="Times New Roman" pitchFamily="18" charset="0"/>
              </a:rPr>
              <a:t> (pipeline, "deep-notify::temp-location", G_CALLBACK (</a:t>
            </a:r>
            <a:r>
              <a:rPr lang="en-US" sz="2200" dirty="0" err="1" smtClean="0">
                <a:latin typeface="Times New Roman" pitchFamily="18" charset="0"/>
                <a:cs typeface="Times New Roman" pitchFamily="18" charset="0"/>
              </a:rPr>
              <a:t>got_location</a:t>
            </a:r>
            <a:r>
              <a:rPr lang="en-US" sz="2200" dirty="0" smtClean="0">
                <a:latin typeface="Times New Roman" pitchFamily="18" charset="0"/>
                <a:cs typeface="Times New Roman" pitchFamily="18" charset="0"/>
              </a:rPr>
              <a:t>), NULL</a:t>
            </a:r>
            <a:r>
              <a:rPr lang="en-US" sz="2200"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dirty="0" smtClean="0">
                <a:latin typeface="Times New Roman" pitchFamily="18" charset="0"/>
                <a:cs typeface="Times New Roman" pitchFamily="18" charset="0"/>
              </a:rPr>
              <a:t>Conti..</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Autofit/>
          </a:bodyPr>
          <a:lstStyle/>
          <a:p>
            <a:r>
              <a:rPr lang="en-US" sz="2000" dirty="0" smtClean="0">
                <a:latin typeface="Times New Roman" pitchFamily="18" charset="0"/>
                <a:cs typeface="Times New Roman" pitchFamily="18" charset="0"/>
              </a:rPr>
              <a:t>The temp-location property is read from the element that triggered the signal (the queue2) and printed on screen.</a:t>
            </a:r>
          </a:p>
          <a:p>
            <a:r>
              <a:rPr lang="en-US" sz="2000" dirty="0" smtClean="0">
                <a:latin typeface="Times New Roman" pitchFamily="18" charset="0"/>
                <a:cs typeface="Times New Roman" pitchFamily="18" charset="0"/>
              </a:rPr>
              <a:t>When the pipeline state changes from PAUSED to READY, this file is removed. </a:t>
            </a:r>
            <a:r>
              <a:rPr lang="en-US" sz="2000" dirty="0" smtClean="0">
                <a:latin typeface="Times New Roman" pitchFamily="18" charset="0"/>
                <a:cs typeface="Times New Roman" pitchFamily="18" charset="0"/>
              </a:rPr>
              <a:t>you </a:t>
            </a:r>
            <a:r>
              <a:rPr lang="en-US" sz="2000" dirty="0" smtClean="0">
                <a:latin typeface="Times New Roman" pitchFamily="18" charset="0"/>
                <a:cs typeface="Times New Roman" pitchFamily="18" charset="0"/>
              </a:rPr>
              <a:t>can keep it by setting the temp-remove property of the queue2 to FALSE</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g_object_get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(G_OBJECT (</a:t>
            </a:r>
            <a:r>
              <a:rPr lang="en-US" sz="2000" dirty="0" err="1" smtClean="0">
                <a:latin typeface="Times New Roman" pitchFamily="18" charset="0"/>
                <a:cs typeface="Times New Roman" pitchFamily="18" charset="0"/>
              </a:rPr>
              <a:t>prop_object</a:t>
            </a:r>
            <a:r>
              <a:rPr lang="en-US" sz="2000" dirty="0" smtClean="0">
                <a:latin typeface="Times New Roman" pitchFamily="18" charset="0"/>
                <a:cs typeface="Times New Roman" pitchFamily="18" charset="0"/>
              </a:rPr>
              <a:t>), "temp-location", &amp;location, NULL</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g_print</a:t>
            </a:r>
            <a:r>
              <a:rPr lang="en-US" sz="2000" dirty="0" smtClean="0">
                <a:latin typeface="Times New Roman" pitchFamily="18" charset="0"/>
                <a:cs typeface="Times New Roman" pitchFamily="18" charset="0"/>
              </a:rPr>
              <a:t> ("Temporary file: %s\n", location</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g_free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(location);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You </a:t>
            </a:r>
            <a:r>
              <a:rPr lang="en-US" sz="2000" dirty="0" smtClean="0">
                <a:latin typeface="Times New Roman" pitchFamily="18" charset="0"/>
                <a:cs typeface="Times New Roman" pitchFamily="18" charset="0"/>
              </a:rPr>
              <a:t>can keep it by setting the temp-remove property of the queue2 to FALSE.</a:t>
            </a:r>
          </a:p>
          <a:p>
            <a:pPr lvl="1">
              <a:buFont typeface="Wingdings" pitchFamily="2" charset="2"/>
              <a:buChar char="Ø"/>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g_object_set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(G_OBJECT (</a:t>
            </a:r>
            <a:r>
              <a:rPr lang="en-US" sz="2000" dirty="0" err="1" smtClean="0">
                <a:latin typeface="Times New Roman" pitchFamily="18" charset="0"/>
                <a:cs typeface="Times New Roman" pitchFamily="18" charset="0"/>
              </a:rPr>
              <a:t>prop_object</a:t>
            </a:r>
            <a:r>
              <a:rPr lang="en-US" sz="2000" dirty="0" smtClean="0">
                <a:latin typeface="Times New Roman" pitchFamily="18" charset="0"/>
                <a:cs typeface="Times New Roman" pitchFamily="18" charset="0"/>
              </a:rPr>
              <a:t>), "temp-remove", FALSE, NULL);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refresh_ui</a:t>
            </a:r>
            <a:r>
              <a:rPr lang="en-US" sz="2000" dirty="0" smtClean="0">
                <a:latin typeface="Times New Roman" pitchFamily="18" charset="0"/>
                <a:cs typeface="Times New Roman" pitchFamily="18" charset="0"/>
              </a:rPr>
              <a:t> method queries the pipeline to find out which parts of the file have been downloaded and what the currently playing position is.</a:t>
            </a:r>
            <a:endParaRPr lang="en-US" sz="2000" dirty="0" smtClean="0">
              <a:latin typeface="Times New Roman" pitchFamily="18" charset="0"/>
              <a:cs typeface="Times New Roman" pitchFamily="18" charset="0"/>
            </a:endParaRPr>
          </a:p>
          <a:p>
            <a:pPr lvl="1">
              <a:buFont typeface="Wingdings" pitchFamily="2" charset="2"/>
              <a:buChar char="Ø"/>
            </a:pPr>
            <a:r>
              <a:rPr lang="en-US" sz="2000" dirty="0" err="1" smtClean="0">
                <a:latin typeface="Times New Roman" pitchFamily="18" charset="0"/>
                <a:cs typeface="Times New Roman" pitchFamily="18" charset="0"/>
              </a:rPr>
              <a:t>g_timeout_add_seconds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GSourceFunc</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refresh_ui</a:t>
            </a:r>
            <a:r>
              <a:rPr lang="en-US" sz="2000" dirty="0" smtClean="0">
                <a:latin typeface="Times New Roman" pitchFamily="18" charset="0"/>
                <a:cs typeface="Times New Roman" pitchFamily="18" charset="0"/>
              </a:rPr>
              <a:t>, &amp;data);</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latin typeface="Times New Roman" pitchFamily="18" charset="0"/>
                <a:cs typeface="Times New Roman" pitchFamily="18" charset="0"/>
              </a:rPr>
              <a:t>Conti..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rmAutofit/>
          </a:bodyPr>
          <a:lstStyle/>
          <a:p>
            <a:r>
              <a:rPr lang="en-US" sz="2000" dirty="0" smtClean="0">
                <a:latin typeface="Times New Roman" pitchFamily="18" charset="0"/>
                <a:cs typeface="Times New Roman" pitchFamily="18" charset="0"/>
              </a:rPr>
              <a:t>The first thing we do in </a:t>
            </a:r>
            <a:r>
              <a:rPr lang="en-US" sz="2000" dirty="0" err="1" smtClean="0">
                <a:latin typeface="Times New Roman" pitchFamily="18" charset="0"/>
                <a:cs typeface="Times New Roman" pitchFamily="18" charset="0"/>
              </a:rPr>
              <a:t>refresh_ui</a:t>
            </a:r>
            <a:r>
              <a:rPr lang="en-US" sz="2000" dirty="0" smtClean="0">
                <a:latin typeface="Times New Roman" pitchFamily="18" charset="0"/>
                <a:cs typeface="Times New Roman" pitchFamily="18" charset="0"/>
              </a:rPr>
              <a:t> is construct a new Buffering </a:t>
            </a:r>
            <a:r>
              <a:rPr lang="en-US" sz="2000" dirty="0" err="1" smtClean="0">
                <a:latin typeface="Times New Roman" pitchFamily="18" charset="0"/>
                <a:cs typeface="Times New Roman" pitchFamily="18" charset="0"/>
              </a:rPr>
              <a:t>GstQuery</a:t>
            </a:r>
            <a:r>
              <a:rPr lang="en-US" sz="2000" dirty="0" smtClean="0">
                <a:latin typeface="Times New Roman" pitchFamily="18" charset="0"/>
                <a:cs typeface="Times New Roman" pitchFamily="18" charset="0"/>
              </a:rPr>
              <a:t> with </a:t>
            </a:r>
            <a:r>
              <a:rPr lang="en-US" sz="2000" dirty="0" err="1" smtClean="0">
                <a:latin typeface="Times New Roman" pitchFamily="18" charset="0"/>
                <a:cs typeface="Times New Roman" pitchFamily="18" charset="0"/>
              </a:rPr>
              <a:t>gst_query_new_buffering</a:t>
            </a:r>
            <a:r>
              <a:rPr lang="en-US" sz="2000" dirty="0" smtClean="0">
                <a:latin typeface="Times New Roman" pitchFamily="18" charset="0"/>
                <a:cs typeface="Times New Roman" pitchFamily="18" charset="0"/>
              </a:rPr>
              <a:t>() and pass it to the pipeline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with </a:t>
            </a:r>
            <a:r>
              <a:rPr lang="en-US" sz="2000" dirty="0" err="1" smtClean="0">
                <a:latin typeface="Times New Roman" pitchFamily="18" charset="0"/>
                <a:cs typeface="Times New Roman" pitchFamily="18" charset="0"/>
              </a:rPr>
              <a:t>gst_element_query</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smtClean="0">
                <a:latin typeface="Times New Roman" pitchFamily="18" charset="0"/>
                <a:cs typeface="Times New Roman" pitchFamily="18" charset="0"/>
              </a:rPr>
              <a:t>query = </a:t>
            </a:r>
            <a:r>
              <a:rPr lang="en-US" sz="2000" dirty="0" err="1" smtClean="0">
                <a:latin typeface="Times New Roman" pitchFamily="18" charset="0"/>
                <a:cs typeface="Times New Roman" pitchFamily="18" charset="0"/>
              </a:rPr>
              <a:t>gst_query_new_buffering</a:t>
            </a:r>
            <a:r>
              <a:rPr lang="en-US" sz="2000" dirty="0" smtClean="0">
                <a:latin typeface="Times New Roman" pitchFamily="18" charset="0"/>
                <a:cs typeface="Times New Roman" pitchFamily="18" charset="0"/>
              </a:rPr>
              <a:t> (GST_FORMAT_PERCENT</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result = </a:t>
            </a:r>
            <a:r>
              <a:rPr lang="en-US" sz="2000" dirty="0" err="1" smtClean="0">
                <a:latin typeface="Times New Roman" pitchFamily="18" charset="0"/>
                <a:cs typeface="Times New Roman" pitchFamily="18" charset="0"/>
              </a:rPr>
              <a:t>gst_element_query</a:t>
            </a:r>
            <a:r>
              <a:rPr lang="en-US" sz="2000" dirty="0" smtClean="0">
                <a:latin typeface="Times New Roman" pitchFamily="18" charset="0"/>
                <a:cs typeface="Times New Roman" pitchFamily="18" charset="0"/>
              </a:rPr>
              <a:t> (data-&gt;pipeline, query</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Data does not need to be downloaded in consecutive pieces from the beginning of the file: Seeking, for example, might force to start downloading from a new position and leave a downloaded chunk behind.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Therefore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gst_query_get_n_buffering_ranges</a:t>
            </a:r>
            <a:r>
              <a:rPr lang="en-US" sz="2000" dirty="0" smtClean="0">
                <a:latin typeface="Times New Roman" pitchFamily="18" charset="0"/>
                <a:cs typeface="Times New Roman" pitchFamily="18" charset="0"/>
              </a:rPr>
              <a:t>() returns the number of chunks, or </a:t>
            </a:r>
            <a:r>
              <a:rPr lang="en-US" sz="2000" i="1" dirty="0" smtClean="0">
                <a:latin typeface="Times New Roman" pitchFamily="18" charset="0"/>
                <a:cs typeface="Times New Roman" pitchFamily="18" charset="0"/>
              </a:rPr>
              <a:t>ranges</a:t>
            </a:r>
            <a:r>
              <a:rPr lang="en-US" sz="2000" dirty="0" smtClean="0">
                <a:latin typeface="Times New Roman" pitchFamily="18" charset="0"/>
                <a:cs typeface="Times New Roman" pitchFamily="18" charset="0"/>
              </a:rPr>
              <a:t> of downloaded data, and then, the position and size of each range is retrieved with </a:t>
            </a:r>
            <a:r>
              <a:rPr lang="en-US" sz="2000" dirty="0" err="1" smtClean="0">
                <a:latin typeface="Times New Roman" pitchFamily="18" charset="0"/>
                <a:cs typeface="Times New Roman" pitchFamily="18" charset="0"/>
              </a:rPr>
              <a:t>gst_query_parse_nth_buffering_range</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n_ranges</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gst_query_get_n_buffering_ranges</a:t>
            </a:r>
            <a:r>
              <a:rPr lang="en-US" sz="2000" dirty="0" smtClean="0">
                <a:latin typeface="Times New Roman" pitchFamily="18" charset="0"/>
                <a:cs typeface="Times New Roman" pitchFamily="18" charset="0"/>
              </a:rPr>
              <a:t> (query</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gst_query_parse_nth_buffering_range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(query, range, &amp;start, &amp;stop);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format of the returned values (start and stop position for each range) depends on what we requested in the </a:t>
            </a:r>
            <a:r>
              <a:rPr lang="en-US" sz="2000" dirty="0" err="1" smtClean="0">
                <a:latin typeface="Times New Roman" pitchFamily="18" charset="0"/>
                <a:cs typeface="Times New Roman" pitchFamily="18" charset="0"/>
              </a:rPr>
              <a:t>gst_query_new_buffering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normAutofit/>
          </a:bodyPr>
          <a:lstStyle/>
          <a:p>
            <a:pPr algn="l"/>
            <a:r>
              <a:rPr lang="en-US" sz="4000" b="1" dirty="0" smtClean="0">
                <a:latin typeface="Times New Roman" pitchFamily="18" charset="0"/>
                <a:cs typeface="Times New Roman" pitchFamily="18" charset="0"/>
              </a:rPr>
              <a:t>Conti..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normAutofit/>
          </a:bodyPr>
          <a:lstStyle/>
          <a:p>
            <a:r>
              <a:rPr lang="en-US" sz="2000" dirty="0" smtClean="0">
                <a:latin typeface="Times New Roman" pitchFamily="18" charset="0"/>
                <a:cs typeface="Times New Roman" pitchFamily="18" charset="0"/>
              </a:rPr>
              <a:t>Next, </a:t>
            </a:r>
            <a:r>
              <a:rPr lang="en-US" sz="2000" dirty="0" smtClean="0">
                <a:latin typeface="Times New Roman" pitchFamily="18" charset="0"/>
                <a:cs typeface="Times New Roman" pitchFamily="18" charset="0"/>
              </a:rPr>
              <a:t>we need to get the </a:t>
            </a:r>
            <a:r>
              <a:rPr lang="en-US" sz="2000" dirty="0" smtClean="0">
                <a:latin typeface="Times New Roman" pitchFamily="18" charset="0"/>
                <a:cs typeface="Times New Roman" pitchFamily="18" charset="0"/>
              </a:rPr>
              <a:t>current </a:t>
            </a:r>
            <a:r>
              <a:rPr lang="en-US" sz="2000" dirty="0" smtClean="0">
                <a:latin typeface="Times New Roman" pitchFamily="18" charset="0"/>
                <a:cs typeface="Times New Roman" pitchFamily="18" charset="0"/>
              </a:rPr>
              <a:t>position.</a:t>
            </a:r>
          </a:p>
          <a:p>
            <a:r>
              <a:rPr lang="en-US" sz="2000" dirty="0" smtClean="0">
                <a:latin typeface="Times New Roman" pitchFamily="18" charset="0"/>
                <a:cs typeface="Times New Roman" pitchFamily="18" charset="0"/>
              </a:rPr>
              <a:t> we </a:t>
            </a:r>
            <a:r>
              <a:rPr lang="en-US" sz="2000" dirty="0" smtClean="0">
                <a:latin typeface="Times New Roman" pitchFamily="18" charset="0"/>
                <a:cs typeface="Times New Roman" pitchFamily="18" charset="0"/>
              </a:rPr>
              <a:t>use the TIME format and also query the duration to obtain a percentage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We will print how much percentage it is downloaded and current position of media stream </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hlinkClick r:id="rId2"/>
              </a:rPr>
              <a:t>https://</a:t>
            </a:r>
            <a:r>
              <a:rPr lang="en-US" sz="2800" dirty="0" smtClean="0">
                <a:latin typeface="Times New Roman" pitchFamily="18" charset="0"/>
                <a:cs typeface="Times New Roman" pitchFamily="18" charset="0"/>
                <a:hlinkClick r:id="rId2"/>
              </a:rPr>
              <a:t>github.com/shashikala-katthi/TSHtraining/tree/master/Video/gstreamer</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3"/>
              </a:rPr>
              <a:t>https://</a:t>
            </a:r>
            <a:r>
              <a:rPr lang="en-US" sz="2800" dirty="0" smtClean="0">
                <a:latin typeface="Times New Roman" pitchFamily="18" charset="0"/>
                <a:cs typeface="Times New Roman" pitchFamily="18" charset="0"/>
                <a:hlinkClick r:id="rId3"/>
              </a:rPr>
              <a:t>github.com/manikantapips/TSHtraining/tree/master/video/gstreamer/playbacktutorial</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4"/>
              </a:rPr>
              <a:t>https</a:t>
            </a:r>
            <a:r>
              <a:rPr lang="en-US" sz="2800" dirty="0" smtClean="0">
                <a:latin typeface="Times New Roman" pitchFamily="18" charset="0"/>
                <a:cs typeface="Times New Roman" pitchFamily="18" charset="0"/>
                <a:hlinkClick r:id="rId4"/>
              </a:rPr>
              <a:t>://</a:t>
            </a:r>
            <a:r>
              <a:rPr lang="en-US" sz="2800" dirty="0" smtClean="0">
                <a:latin typeface="Times New Roman" pitchFamily="18" charset="0"/>
                <a:cs typeface="Times New Roman" pitchFamily="18" charset="0"/>
                <a:hlinkClick r:id="rId4"/>
              </a:rPr>
              <a:t>gstreamer.freedesktop.org/documentation/tutorials/playback/index.html?gi-language=c</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err="1">
                <a:latin typeface="Times New Roman" pitchFamily="18" charset="0"/>
                <a:cs typeface="Times New Roman" pitchFamily="18" charset="0"/>
              </a:rPr>
              <a:t>GStreamer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is free and open-source software under </a:t>
            </a:r>
            <a:r>
              <a:rPr lang="en-US" sz="2000" dirty="0">
                <a:latin typeface="Times New Roman" pitchFamily="18" charset="0"/>
                <a:cs typeface="Times New Roman" pitchFamily="18" charset="0"/>
              </a:rPr>
              <a:t>subject to the terms of the GNU Lesser General Public License (LGPL)</a:t>
            </a:r>
            <a:endParaRPr lang="en-US" sz="2000" b="1"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GStreamer</a:t>
            </a:r>
            <a:r>
              <a:rPr lang="en-US" sz="2000" dirty="0">
                <a:latin typeface="Times New Roman" pitchFamily="18" charset="0"/>
                <a:cs typeface="Times New Roman" pitchFamily="18" charset="0"/>
              </a:rPr>
              <a:t> is a pipeline-based multimedia </a:t>
            </a:r>
            <a:r>
              <a:rPr lang="en-US" sz="2000" dirty="0" smtClean="0">
                <a:latin typeface="Times New Roman" pitchFamily="18" charset="0"/>
                <a:cs typeface="Times New Roman" pitchFamily="18" charset="0"/>
              </a:rPr>
              <a:t>framework</a:t>
            </a:r>
          </a:p>
          <a:p>
            <a:r>
              <a:rPr lang="en-US" sz="2000" dirty="0" err="1">
                <a:latin typeface="Times New Roman" pitchFamily="18" charset="0"/>
                <a:cs typeface="Times New Roman" pitchFamily="18" charset="0"/>
              </a:rPr>
              <a:t>GStreamer</a:t>
            </a:r>
            <a:r>
              <a:rPr lang="en-US" sz="2000" dirty="0">
                <a:latin typeface="Times New Roman" pitchFamily="18" charset="0"/>
                <a:cs typeface="Times New Roman" pitchFamily="18" charset="0"/>
              </a:rPr>
              <a:t> supports a wide variety of media-handling components, including simple audio playback, audio and video playback, recording, streaming and editing</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is a framework designed to handle multimedia flows. Media travels from the “source” elements (the producers), down to the “sink” elements (the consumers), passing through a series of intermediate elements performing all kinds of tasks. The set of all the interconnected elements is called a “pipeline”.</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907518">
            <a:off x="457200" y="2743200"/>
            <a:ext cx="8229600" cy="1143000"/>
          </a:xfrm>
        </p:spPr>
        <p:txBody>
          <a:bodyPr>
            <a:noAutofit/>
          </a:bodyPr>
          <a:lstStyle/>
          <a:p>
            <a:r>
              <a:rPr lang="en-US" sz="7200" dirty="0" smtClean="0">
                <a:solidFill>
                  <a:schemeClr val="accent3">
                    <a:lumMod val="50000"/>
                  </a:schemeClr>
                </a:solidFill>
                <a:latin typeface="Times New Roman" pitchFamily="18" charset="0"/>
                <a:cs typeface="Times New Roman" pitchFamily="18" charset="0"/>
              </a:rPr>
              <a:t>THANK YOU</a:t>
            </a:r>
            <a:endParaRPr lang="en-US" sz="7200"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l"/>
            <a:r>
              <a:rPr lang="en-US" b="1" dirty="0" smtClean="0">
                <a:latin typeface="Times New Roman" pitchFamily="18" charset="0"/>
                <a:cs typeface="Times New Roman" pitchFamily="18" charset="0"/>
              </a:rPr>
              <a:t>Conti..</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rmAutofit/>
          </a:bodyPr>
          <a:lstStyle/>
          <a:p>
            <a:pPr>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Elements communicate by means </a:t>
            </a:r>
            <a:r>
              <a:rPr lang="en-US" sz="2000" dirty="0" smtClean="0">
                <a:latin typeface="Times New Roman" pitchFamily="18" charset="0"/>
                <a:cs typeface="Times New Roman" pitchFamily="18" charset="0"/>
              </a:rPr>
              <a:t>of pads and each element is having source and sink pads.</a:t>
            </a:r>
          </a:p>
          <a:p>
            <a:r>
              <a:rPr lang="en-US" sz="2000" dirty="0">
                <a:latin typeface="Times New Roman" pitchFamily="18" charset="0"/>
                <a:cs typeface="Times New Roman" pitchFamily="18" charset="0"/>
              </a:rPr>
              <a:t> A source pad on one </a:t>
            </a:r>
            <a:r>
              <a:rPr lang="en-US" sz="2000" dirty="0" smtClean="0">
                <a:latin typeface="Times New Roman" pitchFamily="18" charset="0"/>
                <a:cs typeface="Times New Roman" pitchFamily="18" charset="0"/>
              </a:rPr>
              <a:t>element </a:t>
            </a:r>
            <a:r>
              <a:rPr lang="en-US" sz="2000" dirty="0">
                <a:latin typeface="Times New Roman" pitchFamily="18" charset="0"/>
                <a:cs typeface="Times New Roman" pitchFamily="18" charset="0"/>
              </a:rPr>
              <a:t>can be connected to a sink pad on another</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When the pipeline is in the playing state, data buffers flow from the source pad to the sink </a:t>
            </a:r>
            <a:r>
              <a:rPr lang="en-US" sz="2000" dirty="0" smtClean="0">
                <a:latin typeface="Times New Roman" pitchFamily="18" charset="0"/>
                <a:cs typeface="Times New Roman" pitchFamily="18" charset="0"/>
              </a:rPr>
              <a:t>pad.</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lgn="ctr">
              <a:buNone/>
            </a:pPr>
            <a:endParaRPr lang="en-US" sz="2000" dirty="0">
              <a:latin typeface="Times New Roman" pitchFamily="18" charset="0"/>
              <a:cs typeface="Times New Roman" pitchFamily="18" charset="0"/>
            </a:endParaRPr>
          </a:p>
          <a:p>
            <a:pPr algn="ctr">
              <a:buNone/>
            </a:pPr>
            <a:r>
              <a:rPr lang="en-US" sz="2000" dirty="0" smtClean="0">
                <a:latin typeface="Times New Roman" pitchFamily="18" charset="0"/>
                <a:cs typeface="Times New Roman" pitchFamily="18" charset="0"/>
              </a:rPr>
              <a:t>Fig: pipeline</a:t>
            </a:r>
            <a:endParaRPr lang="en-US" sz="2000" dirty="0">
              <a:latin typeface="Times New Roman" pitchFamily="18" charset="0"/>
              <a:cs typeface="Times New Roman" pitchFamily="18" charset="0"/>
            </a:endParaRPr>
          </a:p>
        </p:txBody>
      </p:sp>
      <p:pic>
        <p:nvPicPr>
          <p:cNvPr id="6" name="Picture 2" descr="C:\Users\jagati\Desktop\bin-element.png"/>
          <p:cNvPicPr>
            <a:picLocks noChangeAspect="1" noChangeArrowheads="1"/>
          </p:cNvPicPr>
          <p:nvPr/>
        </p:nvPicPr>
        <p:blipFill>
          <a:blip r:embed="rId2" cstate="print"/>
          <a:srcRect/>
          <a:stretch>
            <a:fillRect/>
          </a:stretch>
        </p:blipFill>
        <p:spPr bwMode="auto">
          <a:xfrm>
            <a:off x="1447800" y="3886200"/>
            <a:ext cx="5647619" cy="17238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INITIALIZATION</a:t>
            </a:r>
            <a:endParaRPr lang="en-US" sz="40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is built on top of the </a:t>
            </a:r>
            <a:r>
              <a:rPr lang="en-US" sz="2000" dirty="0" err="1" smtClean="0">
                <a:latin typeface="Times New Roman" pitchFamily="18" charset="0"/>
                <a:cs typeface="Times New Roman" pitchFamily="18" charset="0"/>
              </a:rPr>
              <a:t>GObject</a:t>
            </a:r>
            <a:r>
              <a:rPr lang="en-US" sz="2000" dirty="0" smtClean="0">
                <a:latin typeface="Times New Roman" pitchFamily="18" charset="0"/>
                <a:cs typeface="Times New Roman" pitchFamily="18" charset="0"/>
              </a:rPr>
              <a:t> (for object orientation) and </a:t>
            </a:r>
            <a:r>
              <a:rPr lang="en-US" sz="2000" dirty="0" err="1" smtClean="0">
                <a:latin typeface="Times New Roman" pitchFamily="18" charset="0"/>
                <a:cs typeface="Times New Roman" pitchFamily="18" charset="0"/>
              </a:rPr>
              <a:t>GLib</a:t>
            </a:r>
            <a:r>
              <a:rPr lang="en-US" sz="2000" dirty="0" smtClean="0">
                <a:latin typeface="Times New Roman" pitchFamily="18" charset="0"/>
                <a:cs typeface="Times New Roman" pitchFamily="18" charset="0"/>
              </a:rPr>
              <a:t> (for common algorithms) libraries.</a:t>
            </a:r>
          </a:p>
          <a:p>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framework uses </a:t>
            </a:r>
            <a:r>
              <a:rPr lang="en-US" sz="2000" dirty="0" err="1" smtClean="0">
                <a:latin typeface="Times New Roman" pitchFamily="18" charset="0"/>
                <a:cs typeface="Times New Roman" pitchFamily="18" charset="0"/>
              </a:rPr>
              <a:t>Gobjects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You can always tell which library you are calling because all </a:t>
            </a:r>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functions, structures and types have the </a:t>
            </a:r>
            <a:r>
              <a:rPr lang="en-US" sz="2000" dirty="0" err="1" smtClean="0">
                <a:latin typeface="Times New Roman" pitchFamily="18" charset="0"/>
                <a:cs typeface="Times New Roman" pitchFamily="18" charset="0"/>
              </a:rPr>
              <a:t>gst</a:t>
            </a:r>
            <a:r>
              <a:rPr lang="en-US" sz="2000" dirty="0" smtClean="0">
                <a:latin typeface="Times New Roman" pitchFamily="18" charset="0"/>
                <a:cs typeface="Times New Roman" pitchFamily="18" charset="0"/>
              </a:rPr>
              <a:t>_ prefix, whereas </a:t>
            </a:r>
            <a:r>
              <a:rPr lang="en-US" sz="2000" dirty="0" err="1" smtClean="0">
                <a:latin typeface="Times New Roman" pitchFamily="18" charset="0"/>
                <a:cs typeface="Times New Roman" pitchFamily="18" charset="0"/>
              </a:rPr>
              <a:t>GLib</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GObject</a:t>
            </a:r>
            <a:r>
              <a:rPr lang="en-US" sz="2000" dirty="0" smtClean="0">
                <a:latin typeface="Times New Roman" pitchFamily="18" charset="0"/>
                <a:cs typeface="Times New Roman" pitchFamily="18" charset="0"/>
              </a:rPr>
              <a:t> use g_.</a:t>
            </a: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library should be initialized with </a:t>
            </a:r>
            <a:r>
              <a:rPr lang="en-US" sz="2000" dirty="0" err="1" smtClean="0">
                <a:latin typeface="Times New Roman" pitchFamily="18" charset="0"/>
                <a:cs typeface="Times New Roman" pitchFamily="18" charset="0"/>
              </a:rPr>
              <a:t>gst_init</a:t>
            </a:r>
            <a:r>
              <a:rPr lang="en-US" sz="2000" dirty="0" smtClean="0">
                <a:latin typeface="Times New Roman" pitchFamily="18" charset="0"/>
                <a:cs typeface="Times New Roman" pitchFamily="18" charset="0"/>
              </a:rPr>
              <a:t> before it can be used.</a:t>
            </a:r>
          </a:p>
          <a:p>
            <a:pPr lvl="1">
              <a:buFont typeface="Wingdings" pitchFamily="2" charset="2"/>
              <a:buChar char="Ø"/>
            </a:pPr>
            <a:r>
              <a:rPr lang="en-US" sz="2000" dirty="0" err="1" smtClean="0">
                <a:latin typeface="Times New Roman" pitchFamily="18" charset="0"/>
                <a:cs typeface="Times New Roman" pitchFamily="18" charset="0"/>
              </a:rPr>
              <a:t>gst_init</a:t>
            </a:r>
            <a:r>
              <a:rPr lang="en-US" sz="2000" dirty="0" smtClean="0">
                <a:latin typeface="Times New Roman" pitchFamily="18" charset="0"/>
                <a:cs typeface="Times New Roman" pitchFamily="18" charset="0"/>
              </a:rPr>
              <a:t> (&amp;</a:t>
            </a:r>
            <a:r>
              <a:rPr lang="en-US" sz="2000" dirty="0" err="1" smtClean="0">
                <a:latin typeface="Times New Roman" pitchFamily="18" charset="0"/>
                <a:cs typeface="Times New Roman" pitchFamily="18" charset="0"/>
              </a:rPr>
              <a:t>argc</a:t>
            </a:r>
            <a:r>
              <a:rPr lang="en-US" sz="2000" dirty="0" smtClean="0">
                <a:latin typeface="Times New Roman" pitchFamily="18" charset="0"/>
                <a:cs typeface="Times New Roman" pitchFamily="18" charset="0"/>
              </a:rPr>
              <a:t>, &amp;</a:t>
            </a:r>
            <a:r>
              <a:rPr lang="en-US" sz="2000" dirty="0" err="1" smtClean="0">
                <a:latin typeface="Times New Roman" pitchFamily="18" charset="0"/>
                <a:cs typeface="Times New Roman" pitchFamily="18" charset="0"/>
              </a:rPr>
              <a:t>argv</a:t>
            </a:r>
            <a:r>
              <a:rPr lang="en-US" sz="2000" dirty="0" smtClean="0">
                <a:latin typeface="Times New Roman" pitchFamily="18" charset="0"/>
                <a:cs typeface="Times New Roman" pitchFamily="18" charset="0"/>
              </a:rPr>
              <a:t>);</a:t>
            </a:r>
          </a:p>
          <a:p>
            <a:pPr lvl="1">
              <a:buNone/>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pPr algn="l"/>
            <a:r>
              <a:rPr lang="en-US" sz="4000" b="1" dirty="0" smtClean="0">
                <a:latin typeface="Times New Roman" pitchFamily="18" charset="0"/>
                <a:cs typeface="Times New Roman" pitchFamily="18" charset="0"/>
              </a:rPr>
              <a:t>BUILDING THE PIPELINE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a:bodyPr>
          <a:lstStyle/>
          <a:p>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you usually build the pipeline by manually assembling the individual elements, but, when the pipeline is easy enough, and you do not need any advanced features, you can take the shortcut: </a:t>
            </a:r>
            <a:r>
              <a:rPr lang="en-US" sz="2000" dirty="0" err="1" smtClean="0">
                <a:latin typeface="Times New Roman" pitchFamily="18" charset="0"/>
                <a:cs typeface="Times New Roman" pitchFamily="18" charset="0"/>
              </a:rPr>
              <a:t>gst_parse_launch</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This function takes a textual representation of a pipeline and turns it into an actual pipeline.</a:t>
            </a:r>
          </a:p>
          <a:p>
            <a:pPr lvl="1">
              <a:buFont typeface="Wingdings" pitchFamily="2" charset="2"/>
              <a:buChar char="Ø"/>
            </a:pPr>
            <a:r>
              <a:rPr lang="en-US" sz="2000" dirty="0" smtClean="0">
                <a:latin typeface="Times New Roman" pitchFamily="18" charset="0"/>
                <a:cs typeface="Times New Roman" pitchFamily="18" charset="0"/>
              </a:rPr>
              <a:t>pipeline = </a:t>
            </a:r>
            <a:r>
              <a:rPr lang="en-US" sz="2000" dirty="0" err="1" smtClean="0">
                <a:latin typeface="Times New Roman" pitchFamily="18" charset="0"/>
                <a:cs typeface="Times New Roman" pitchFamily="18" charset="0"/>
              </a:rPr>
              <a:t>gst_parse_launch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uri</a:t>
            </a:r>
            <a:r>
              <a:rPr lang="en-US" sz="2000" dirty="0" smtClean="0">
                <a:latin typeface="Times New Roman" pitchFamily="18" charset="0"/>
                <a:cs typeface="Times New Roman" pitchFamily="18" charset="0"/>
              </a:rPr>
              <a:t>=https://www.freedesktop.org/software/gstreamer-sdk/data/media/sintel_trailer-480p.webm", NULL);</a:t>
            </a:r>
          </a:p>
          <a:p>
            <a:r>
              <a:rPr lang="en-US" sz="2000" dirty="0" smtClean="0">
                <a:latin typeface="Times New Roman" pitchFamily="18" charset="0"/>
                <a:cs typeface="Times New Roman" pitchFamily="18" charset="0"/>
              </a:rPr>
              <a:t>Here we are building a pipeline composed of a single element called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is a special element which acts as a source and as a sink, and is a whole pipeline. Internally, it creates and connects all the necessary elements to play your media.</a:t>
            </a:r>
          </a:p>
          <a:p>
            <a:r>
              <a:rPr lang="en-US" sz="2000" dirty="0" smtClean="0">
                <a:latin typeface="Times New Roman" pitchFamily="18" charset="0"/>
                <a:cs typeface="Times New Roman" pitchFamily="18" charset="0"/>
              </a:rPr>
              <a:t>we are only passing one parameter to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which is the URI of the media we want to play.</a:t>
            </a: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a:bodyPr>
          <a:lstStyle/>
          <a:p>
            <a:pPr algn="l"/>
            <a:r>
              <a:rPr lang="en-US" sz="4000" b="1" dirty="0" smtClean="0">
                <a:latin typeface="Times New Roman" pitchFamily="18" charset="0"/>
                <a:cs typeface="Times New Roman" pitchFamily="18" charset="0"/>
              </a:rPr>
              <a:t>SETTING PIPELINE STATE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a:bodyPr>
          <a:lstStyle/>
          <a:p>
            <a:r>
              <a:rPr lang="en-US" sz="2000" dirty="0" smtClean="0">
                <a:latin typeface="Times New Roman" pitchFamily="18" charset="0"/>
                <a:cs typeface="Times New Roman" pitchFamily="18" charset="0"/>
              </a:rPr>
              <a:t>Every </a:t>
            </a:r>
            <a:r>
              <a:rPr lang="en-US" sz="2000" dirty="0" err="1" smtClean="0">
                <a:latin typeface="Times New Roman" pitchFamily="18" charset="0"/>
                <a:cs typeface="Times New Roman" pitchFamily="18" charset="0"/>
              </a:rPr>
              <a:t>GStreamer</a:t>
            </a:r>
            <a:r>
              <a:rPr lang="en-US" sz="2000" dirty="0" smtClean="0">
                <a:latin typeface="Times New Roman" pitchFamily="18" charset="0"/>
                <a:cs typeface="Times New Roman" pitchFamily="18" charset="0"/>
              </a:rPr>
              <a:t> element has an associated state, which you can more or less think of as the Play/Pause button in your regular DVD player. For now, suffice to say that playback will not start unless you set the pipeline to the PLAYING state.</a:t>
            </a:r>
          </a:p>
          <a:p>
            <a:pPr lvl="1">
              <a:buFont typeface="Wingdings" pitchFamily="2" charset="2"/>
              <a:buChar char="Ø"/>
            </a:pPr>
            <a:r>
              <a:rPr lang="en-US" sz="2000" dirty="0" err="1" smtClean="0">
                <a:latin typeface="Times New Roman" pitchFamily="18" charset="0"/>
                <a:cs typeface="Times New Roman" pitchFamily="18" charset="0"/>
              </a:rPr>
              <a:t>gst_element_set_state</a:t>
            </a:r>
            <a:r>
              <a:rPr lang="en-US" sz="2000" dirty="0" smtClean="0">
                <a:latin typeface="Times New Roman" pitchFamily="18" charset="0"/>
                <a:cs typeface="Times New Roman" pitchFamily="18" charset="0"/>
              </a:rPr>
              <a:t> (pipeline, GST_STATE_PLAYING);</a:t>
            </a:r>
          </a:p>
          <a:p>
            <a:r>
              <a:rPr lang="en-US" sz="2000" dirty="0" err="1" smtClean="0">
                <a:latin typeface="Times New Roman" pitchFamily="18" charset="0"/>
                <a:cs typeface="Times New Roman" pitchFamily="18" charset="0"/>
              </a:rPr>
              <a:t>gst_element_set_state</a:t>
            </a:r>
            <a:r>
              <a:rPr lang="en-US" sz="2000" dirty="0" smtClean="0">
                <a:latin typeface="Times New Roman" pitchFamily="18" charset="0"/>
                <a:cs typeface="Times New Roman" pitchFamily="18" charset="0"/>
              </a:rPr>
              <a:t>() is setting pipeline to the PLAYING state, thus initiating playback.</a:t>
            </a:r>
          </a:p>
          <a:p>
            <a:r>
              <a:rPr lang="en-US" sz="2000" dirty="0" smtClean="0">
                <a:latin typeface="Times New Roman" pitchFamily="18" charset="0"/>
                <a:cs typeface="Times New Roman" pitchFamily="18" charset="0"/>
              </a:rPr>
              <a:t>We need to get the pipeline’s bus to know that what happens inside of the pipeline.</a:t>
            </a:r>
          </a:p>
          <a:p>
            <a:pPr lvl="1">
              <a:buFont typeface="Wingdings" pitchFamily="2" charset="2"/>
              <a:buChar char="Ø"/>
            </a:pPr>
            <a:r>
              <a:rPr lang="en-US" sz="2000" dirty="0" smtClean="0">
                <a:latin typeface="Times New Roman" pitchFamily="18" charset="0"/>
                <a:cs typeface="Times New Roman" pitchFamily="18" charset="0"/>
              </a:rPr>
              <a:t>bus = </a:t>
            </a:r>
            <a:r>
              <a:rPr lang="en-US" sz="2000" dirty="0" err="1" smtClean="0">
                <a:latin typeface="Times New Roman" pitchFamily="18" charset="0"/>
                <a:cs typeface="Times New Roman" pitchFamily="18" charset="0"/>
              </a:rPr>
              <a:t>gst_element_get_bus</a:t>
            </a:r>
            <a:r>
              <a:rPr lang="en-US" sz="2000" dirty="0" smtClean="0">
                <a:latin typeface="Times New Roman" pitchFamily="18" charset="0"/>
                <a:cs typeface="Times New Roman" pitchFamily="18" charset="0"/>
              </a:rPr>
              <a:t> (pipeline);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gst_element_get_bus</a:t>
            </a:r>
            <a:r>
              <a:rPr lang="en-US" sz="2000" dirty="0" smtClean="0">
                <a:latin typeface="Times New Roman" pitchFamily="18" charset="0"/>
                <a:cs typeface="Times New Roman" pitchFamily="18" charset="0"/>
              </a:rPr>
              <a:t>() retrieves the pipeline's bus.</a:t>
            </a:r>
          </a:p>
          <a:p>
            <a:r>
              <a:rPr lang="en-US" sz="2000" dirty="0" smtClean="0">
                <a:latin typeface="Times New Roman" pitchFamily="18" charset="0"/>
                <a:cs typeface="Times New Roman" pitchFamily="18" charset="0"/>
              </a:rPr>
              <a:t>The below lines will  block until you receive either an ERROR or an EOS (End-Of-Stream) through that bus.</a:t>
            </a:r>
          </a:p>
          <a:p>
            <a:pPr lvl="1">
              <a:buFont typeface="Wingdings" pitchFamily="2" charset="2"/>
              <a:buChar char="Ø"/>
            </a:pPr>
            <a:r>
              <a:rPr lang="en-US" sz="2000" dirty="0" err="1" smtClean="0">
                <a:latin typeface="Times New Roman" pitchFamily="18" charset="0"/>
                <a:cs typeface="Times New Roman" pitchFamily="18" charset="0"/>
              </a:rPr>
              <a:t>msg</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gst_bus_timed_pop_filtered</a:t>
            </a:r>
            <a:r>
              <a:rPr lang="en-US" sz="2000" dirty="0" smtClean="0">
                <a:latin typeface="Times New Roman" pitchFamily="18" charset="0"/>
                <a:cs typeface="Times New Roman" pitchFamily="18" charset="0"/>
              </a:rPr>
              <a:t> (bus, GST_CLOCK_TIME_NONE, GST_MESSAGE_ERROR | GST_MESSAGE_EOS);</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smtClean="0">
                <a:latin typeface="Times New Roman" pitchFamily="18" charset="0"/>
                <a:cs typeface="Times New Roman" pitchFamily="18" charset="0"/>
              </a:rPr>
              <a:t>FREE THE OBJECTS AFTER USING THEM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sz="2200" dirty="0" smtClean="0">
                <a:latin typeface="Times New Roman" pitchFamily="18" charset="0"/>
                <a:cs typeface="Times New Roman" pitchFamily="18" charset="0"/>
              </a:rPr>
              <a:t>We need to free the </a:t>
            </a:r>
            <a:r>
              <a:rPr lang="en-US" sz="2200" dirty="0" err="1" smtClean="0">
                <a:latin typeface="Times New Roman" pitchFamily="18" charset="0"/>
                <a:cs typeface="Times New Roman" pitchFamily="18" charset="0"/>
              </a:rPr>
              <a:t>msg</a:t>
            </a:r>
            <a:r>
              <a:rPr lang="en-US" sz="2200" dirty="0" smtClean="0">
                <a:latin typeface="Times New Roman" pitchFamily="18" charset="0"/>
                <a:cs typeface="Times New Roman" pitchFamily="18" charset="0"/>
              </a:rPr>
              <a:t> after returning with error or end-of-stream ,if </a:t>
            </a:r>
            <a:r>
              <a:rPr lang="en-US" sz="2200" dirty="0" err="1" smtClean="0">
                <a:latin typeface="Times New Roman" pitchFamily="18" charset="0"/>
                <a:cs typeface="Times New Roman" pitchFamily="18" charset="0"/>
              </a:rPr>
              <a:t>msg</a:t>
            </a:r>
            <a:r>
              <a:rPr lang="en-US" sz="2200" dirty="0" smtClean="0">
                <a:latin typeface="Times New Roman" pitchFamily="18" charset="0"/>
                <a:cs typeface="Times New Roman" pitchFamily="18" charset="0"/>
              </a:rPr>
              <a:t> is not NULL.</a:t>
            </a:r>
          </a:p>
          <a:p>
            <a:pPr lvl="1">
              <a:buFont typeface="Wingdings" pitchFamily="2" charset="2"/>
              <a:buChar char="Ø"/>
            </a:pPr>
            <a:r>
              <a:rPr lang="en-US" sz="2200" dirty="0" err="1" smtClean="0">
                <a:latin typeface="Times New Roman" pitchFamily="18" charset="0"/>
                <a:cs typeface="Times New Roman" pitchFamily="18" charset="0"/>
              </a:rPr>
              <a:t>gst_message_unref</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msg</a:t>
            </a:r>
            <a:r>
              <a:rPr lang="en-US" sz="2200" dirty="0" smtClean="0">
                <a:latin typeface="Times New Roman" pitchFamily="18" charset="0"/>
                <a:cs typeface="Times New Roman" pitchFamily="18" charset="0"/>
              </a:rPr>
              <a:t>);</a:t>
            </a:r>
          </a:p>
          <a:p>
            <a:r>
              <a:rPr lang="en-US" sz="2200" dirty="0" err="1" smtClean="0">
                <a:latin typeface="Times New Roman" pitchFamily="18" charset="0"/>
                <a:cs typeface="Times New Roman" pitchFamily="18" charset="0"/>
              </a:rPr>
              <a:t>gst_bus_timed_pop_filtered</a:t>
            </a:r>
            <a:r>
              <a:rPr lang="en-US" sz="2200" dirty="0" smtClean="0">
                <a:latin typeface="Times New Roman" pitchFamily="18" charset="0"/>
                <a:cs typeface="Times New Roman" pitchFamily="18" charset="0"/>
              </a:rPr>
              <a:t>() returned a message which needs to be freed with </a:t>
            </a:r>
          </a:p>
          <a:p>
            <a:pPr lvl="1">
              <a:buFont typeface="Wingdings" pitchFamily="2" charset="2"/>
              <a:buChar char="Ø"/>
            </a:pPr>
            <a:r>
              <a:rPr lang="en-US" sz="2200" dirty="0" err="1" smtClean="0">
                <a:latin typeface="Times New Roman" pitchFamily="18" charset="0"/>
                <a:cs typeface="Times New Roman" pitchFamily="18" charset="0"/>
              </a:rPr>
              <a:t>gst_message_unref</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msg</a:t>
            </a:r>
            <a:r>
              <a:rPr lang="en-US" sz="2200" dirty="0" smtClean="0">
                <a:latin typeface="Times New Roman" pitchFamily="18" charset="0"/>
                <a:cs typeface="Times New Roman" pitchFamily="18" charset="0"/>
              </a:rPr>
              <a:t>).</a:t>
            </a:r>
          </a:p>
          <a:p>
            <a:r>
              <a:rPr lang="en-US" sz="2200" dirty="0" err="1" smtClean="0">
                <a:latin typeface="Times New Roman" pitchFamily="18" charset="0"/>
                <a:cs typeface="Times New Roman" pitchFamily="18" charset="0"/>
              </a:rPr>
              <a:t>gst_element_get_bus</a:t>
            </a:r>
            <a:r>
              <a:rPr lang="en-US" sz="2200" dirty="0" smtClean="0">
                <a:latin typeface="Times New Roman" pitchFamily="18" charset="0"/>
                <a:cs typeface="Times New Roman" pitchFamily="18" charset="0"/>
              </a:rPr>
              <a:t>() added a reference to the bus that must be freed with </a:t>
            </a:r>
          </a:p>
          <a:p>
            <a:pPr lvl="1">
              <a:buFont typeface="Wingdings" pitchFamily="2" charset="2"/>
              <a:buChar char="Ø"/>
            </a:pPr>
            <a:r>
              <a:rPr lang="en-US" sz="2200" dirty="0" err="1" smtClean="0">
                <a:latin typeface="Times New Roman" pitchFamily="18" charset="0"/>
                <a:cs typeface="Times New Roman" pitchFamily="18" charset="0"/>
              </a:rPr>
              <a:t>gst_object_unref</a:t>
            </a:r>
            <a:r>
              <a:rPr lang="en-US" sz="2200" dirty="0" smtClean="0">
                <a:latin typeface="Times New Roman" pitchFamily="18" charset="0"/>
                <a:cs typeface="Times New Roman" pitchFamily="18" charset="0"/>
              </a:rPr>
              <a:t>(pipeline, GST_STATE_NULL). </a:t>
            </a:r>
          </a:p>
          <a:p>
            <a:r>
              <a:rPr lang="en-US" sz="2200" dirty="0" smtClean="0">
                <a:latin typeface="Times New Roman" pitchFamily="18" charset="0"/>
                <a:cs typeface="Times New Roman" pitchFamily="18" charset="0"/>
              </a:rPr>
              <a:t>Setting the pipeline to the NULL state will make sure it frees any resources it has allocated .</a:t>
            </a:r>
          </a:p>
          <a:p>
            <a:r>
              <a:rPr lang="en-US" sz="2200" dirty="0" smtClean="0">
                <a:latin typeface="Times New Roman" pitchFamily="18" charset="0"/>
                <a:cs typeface="Times New Roman" pitchFamily="18" charset="0"/>
              </a:rPr>
              <a:t>Finally, </a:t>
            </a:r>
            <a:r>
              <a:rPr lang="en-US" sz="2200" dirty="0" err="1" smtClean="0">
                <a:latin typeface="Times New Roman" pitchFamily="18" charset="0"/>
                <a:cs typeface="Times New Roman" pitchFamily="18" charset="0"/>
              </a:rPr>
              <a:t>unreferencing</a:t>
            </a:r>
            <a:r>
              <a:rPr lang="en-US" sz="2200" dirty="0" smtClean="0">
                <a:latin typeface="Times New Roman" pitchFamily="18" charset="0"/>
                <a:cs typeface="Times New Roman" pitchFamily="18" charset="0"/>
              </a:rPr>
              <a:t> the pipeline will destroy it, and all its contents.</a:t>
            </a:r>
          </a:p>
          <a:p>
            <a:pPr lvl="1">
              <a:buFont typeface="Wingdings" pitchFamily="2" charset="2"/>
              <a:buChar char="Ø"/>
            </a:pPr>
            <a:r>
              <a:rPr lang="en-US" sz="2200" dirty="0" err="1" smtClean="0">
                <a:latin typeface="Times New Roman" pitchFamily="18" charset="0"/>
                <a:cs typeface="Times New Roman" pitchFamily="18" charset="0"/>
              </a:rPr>
              <a:t>gst_object_unref</a:t>
            </a:r>
            <a:r>
              <a:rPr lang="en-US" sz="2200" dirty="0" smtClean="0">
                <a:latin typeface="Times New Roman" pitchFamily="18" charset="0"/>
                <a:cs typeface="Times New Roman" pitchFamily="18" charset="0"/>
              </a:rPr>
              <a:t> (pipeline);</a:t>
            </a:r>
          </a:p>
          <a:p>
            <a:endParaRPr lang="en-US" sz="22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4000" b="1" dirty="0" smtClean="0">
                <a:latin typeface="Times New Roman" pitchFamily="18" charset="0"/>
                <a:cs typeface="Times New Roman" pitchFamily="18" charset="0"/>
              </a:rPr>
              <a:t>ANALYZING THE STREAMS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0"/>
          </a:xfrm>
        </p:spPr>
        <p:txBody>
          <a:bodyPr>
            <a:noAutofit/>
          </a:bodyPr>
          <a:lstStyle/>
          <a:p>
            <a:r>
              <a:rPr lang="en-US" sz="2000" dirty="0" smtClean="0">
                <a:latin typeface="Times New Roman" pitchFamily="18" charset="0"/>
                <a:cs typeface="Times New Roman" pitchFamily="18" charset="0"/>
              </a:rPr>
              <a:t>We are settings the flags to show </a:t>
            </a:r>
            <a:r>
              <a:rPr lang="en-US" sz="2000" dirty="0" err="1" smtClean="0">
                <a:latin typeface="Times New Roman" pitchFamily="18" charset="0"/>
                <a:cs typeface="Times New Roman" pitchFamily="18" charset="0"/>
              </a:rPr>
              <a:t>audio,video,subtitles</a:t>
            </a:r>
            <a:r>
              <a:rPr lang="en-US" sz="2000" dirty="0" smtClean="0">
                <a:latin typeface="Times New Roman" pitchFamily="18" charset="0"/>
                <a:cs typeface="Times New Roman" pitchFamily="18" charset="0"/>
              </a:rPr>
              <a:t> after creating </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element and before setting the pipeline as playing state.</a:t>
            </a:r>
          </a:p>
          <a:p>
            <a:pPr lvl="1">
              <a:buFont typeface="Wingdings" pitchFamily="2" charset="2"/>
              <a:buChar char="Ø"/>
            </a:pPr>
            <a:r>
              <a:rPr lang="en-US" sz="2000" dirty="0" smtClean="0">
                <a:latin typeface="Times New Roman" pitchFamily="18" charset="0"/>
                <a:cs typeface="Times New Roman" pitchFamily="18" charset="0"/>
              </a:rPr>
              <a:t>flags |= GST_PLAY_FLAG_VIDEO | GST_PLAY_FLAG_AUDIO | GST_PLAY_FLAG_TEXT;</a:t>
            </a:r>
          </a:p>
          <a:p>
            <a:r>
              <a:rPr lang="en-US" sz="2000" dirty="0" smtClean="0">
                <a:latin typeface="Times New Roman" pitchFamily="18" charset="0"/>
                <a:cs typeface="Times New Roman" pitchFamily="18" charset="0"/>
              </a:rPr>
              <a:t>when the pipeline moves to the PLAYING state, we can analyze the streams .</a:t>
            </a:r>
          </a:p>
          <a:p>
            <a:r>
              <a:rPr lang="en-US" sz="2000" dirty="0" smtClean="0">
                <a:latin typeface="Times New Roman" pitchFamily="18" charset="0"/>
                <a:cs typeface="Times New Roman" pitchFamily="18" charset="0"/>
              </a:rPr>
              <a:t>We will know how many </a:t>
            </a:r>
            <a:r>
              <a:rPr lang="en-US" sz="2000" dirty="0" err="1" smtClean="0">
                <a:latin typeface="Times New Roman" pitchFamily="18" charset="0"/>
                <a:cs typeface="Times New Roman" pitchFamily="18" charset="0"/>
              </a:rPr>
              <a:t>audio,video,subtitles</a:t>
            </a:r>
            <a:r>
              <a:rPr lang="en-US" sz="2000" dirty="0" smtClean="0">
                <a:latin typeface="Times New Roman" pitchFamily="18" charset="0"/>
                <a:cs typeface="Times New Roman" pitchFamily="18" charset="0"/>
              </a:rPr>
              <a:t> streams are available in media.</a:t>
            </a:r>
          </a:p>
          <a:p>
            <a:r>
              <a:rPr lang="en-US" sz="2000" dirty="0" err="1" smtClean="0"/>
              <a:t>g_object_get</a:t>
            </a:r>
            <a:r>
              <a:rPr lang="en-US" sz="2000" dirty="0" smtClean="0"/>
              <a:t> (data-&gt;</a:t>
            </a:r>
            <a:r>
              <a:rPr lang="en-US" sz="2000" dirty="0" err="1" smtClean="0"/>
              <a:t>playbin</a:t>
            </a:r>
            <a:r>
              <a:rPr lang="en-US" sz="2000" dirty="0" smtClean="0"/>
              <a:t>, "n-video", &amp;data-&gt;</a:t>
            </a:r>
            <a:r>
              <a:rPr lang="en-US" sz="2000" dirty="0" err="1" smtClean="0"/>
              <a:t>n_video</a:t>
            </a:r>
            <a:r>
              <a:rPr lang="en-US" sz="2000" dirty="0" smtClean="0"/>
              <a:t>, NULL); </a:t>
            </a:r>
            <a:r>
              <a:rPr lang="en-US" sz="2000" dirty="0" err="1" smtClean="0"/>
              <a:t>g_object_get</a:t>
            </a:r>
            <a:r>
              <a:rPr lang="en-US" sz="2000" dirty="0" smtClean="0"/>
              <a:t> (data-&gt;</a:t>
            </a:r>
            <a:r>
              <a:rPr lang="en-US" sz="2000" dirty="0" err="1" smtClean="0"/>
              <a:t>playbin</a:t>
            </a:r>
            <a:r>
              <a:rPr lang="en-US" sz="2000" dirty="0" smtClean="0"/>
              <a:t>, "n-audio", &amp;data-&gt;</a:t>
            </a:r>
            <a:r>
              <a:rPr lang="en-US" sz="2000" dirty="0" err="1" smtClean="0"/>
              <a:t>n_audio</a:t>
            </a:r>
            <a:r>
              <a:rPr lang="en-US" sz="2000" dirty="0" smtClean="0"/>
              <a:t>, NULL); </a:t>
            </a:r>
            <a:r>
              <a:rPr lang="en-US" sz="2000" dirty="0" err="1" smtClean="0"/>
              <a:t>g_object_get</a:t>
            </a:r>
            <a:r>
              <a:rPr lang="en-US" sz="2000" dirty="0" smtClean="0"/>
              <a:t> (data-&gt;</a:t>
            </a:r>
            <a:r>
              <a:rPr lang="en-US" sz="2000" dirty="0" err="1" smtClean="0"/>
              <a:t>playbin</a:t>
            </a:r>
            <a:r>
              <a:rPr lang="en-US" sz="2000" dirty="0" smtClean="0"/>
              <a:t>, "n-text", &amp;data-&gt;</a:t>
            </a:r>
            <a:r>
              <a:rPr lang="en-US" sz="2000" dirty="0" err="1" smtClean="0"/>
              <a:t>n_text</a:t>
            </a:r>
            <a:r>
              <a:rPr lang="en-US" sz="2000" dirty="0" smtClean="0"/>
              <a:t>, NULL);</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Now, for each stream, we  are retrieving its </a:t>
            </a:r>
            <a:r>
              <a:rPr lang="en-US" sz="2000" dirty="0" err="1" smtClean="0">
                <a:latin typeface="Times New Roman" pitchFamily="18" charset="0"/>
                <a:cs typeface="Times New Roman" pitchFamily="18" charset="0"/>
              </a:rPr>
              <a:t>metadata,Metadata</a:t>
            </a:r>
            <a:r>
              <a:rPr lang="en-US" sz="2000" dirty="0" smtClean="0">
                <a:latin typeface="Times New Roman" pitchFamily="18" charset="0"/>
                <a:cs typeface="Times New Roman" pitchFamily="18" charset="0"/>
              </a:rPr>
              <a:t> is stored as tags in a </a:t>
            </a:r>
            <a:r>
              <a:rPr lang="en-US" sz="2000" dirty="0" err="1" smtClean="0">
                <a:latin typeface="Times New Roman" pitchFamily="18" charset="0"/>
                <a:cs typeface="Times New Roman" pitchFamily="18" charset="0"/>
              </a:rPr>
              <a:t>GstTagList</a:t>
            </a:r>
            <a:r>
              <a:rPr lang="en-US" sz="2000" dirty="0" smtClean="0">
                <a:latin typeface="Times New Roman" pitchFamily="18" charset="0"/>
                <a:cs typeface="Times New Roman" pitchFamily="18" charset="0"/>
              </a:rPr>
              <a:t> structure, which is a list of data pieces identified by a 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b="1" dirty="0" smtClean="0">
                <a:latin typeface="Times New Roman" pitchFamily="18" charset="0"/>
                <a:cs typeface="Times New Roman" pitchFamily="18" charset="0"/>
              </a:rPr>
              <a:t>Conti..</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257800"/>
          </a:xfrm>
        </p:spPr>
        <p:txBody>
          <a:bodyPr/>
          <a:lstStyle/>
          <a:p>
            <a:pPr lvl="1">
              <a:buFont typeface="Wingdings" pitchFamily="2" charset="2"/>
              <a:buChar char="Ø"/>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GstTagList</a:t>
            </a:r>
            <a:r>
              <a:rPr lang="en-US" sz="2000" dirty="0" smtClean="0">
                <a:latin typeface="Times New Roman" pitchFamily="18" charset="0"/>
                <a:cs typeface="Times New Roman" pitchFamily="18" charset="0"/>
              </a:rPr>
              <a:t> associated with a stream can be recovered with </a:t>
            </a:r>
            <a:r>
              <a:rPr lang="en-US" sz="2000" dirty="0" err="1" smtClean="0">
                <a:latin typeface="Times New Roman" pitchFamily="18" charset="0"/>
                <a:cs typeface="Times New Roman" pitchFamily="18" charset="0"/>
              </a:rPr>
              <a:t>g_signal_emit_by_name</a:t>
            </a:r>
            <a:r>
              <a:rPr lang="en-US" sz="2000" dirty="0" smtClean="0">
                <a:latin typeface="Times New Roman" pitchFamily="18" charset="0"/>
                <a:cs typeface="Times New Roman" pitchFamily="18" charset="0"/>
              </a:rPr>
              <a:t>(), and then individual tags are extracted with the by using functions like </a:t>
            </a:r>
            <a:r>
              <a:rPr lang="en-US" sz="2000" dirty="0" err="1" smtClean="0">
                <a:latin typeface="Times New Roman" pitchFamily="18" charset="0"/>
                <a:cs typeface="Times New Roman" pitchFamily="18" charset="0"/>
              </a:rPr>
              <a:t>gst_tag_list_get_string</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defines 3 action signals to retrieve metadata: get-video-tags, get-audio-tags and get-text-tags</a:t>
            </a:r>
          </a:p>
          <a:p>
            <a:pPr lvl="1">
              <a:buFont typeface="Wingdings" pitchFamily="2" charset="2"/>
              <a:buChar char="Ø"/>
            </a:pPr>
            <a:r>
              <a:rPr lang="en-US" sz="2000" dirty="0" err="1" smtClean="0">
                <a:latin typeface="Times New Roman" pitchFamily="18" charset="0"/>
                <a:cs typeface="Times New Roman" pitchFamily="18" charset="0"/>
              </a:rPr>
              <a:t>g_signal_emit_by_name</a:t>
            </a:r>
            <a:r>
              <a:rPr lang="en-US" sz="2000" dirty="0" smtClean="0">
                <a:latin typeface="Times New Roman" pitchFamily="18" charset="0"/>
                <a:cs typeface="Times New Roman" pitchFamily="18" charset="0"/>
              </a:rPr>
              <a:t> (data-&gt;</a:t>
            </a:r>
            <a:r>
              <a:rPr lang="en-US" sz="2000" dirty="0" err="1" smtClean="0">
                <a:latin typeface="Times New Roman" pitchFamily="18" charset="0"/>
                <a:cs typeface="Times New Roman" pitchFamily="18" charset="0"/>
              </a:rPr>
              <a:t>playbin</a:t>
            </a:r>
            <a:r>
              <a:rPr lang="en-US" sz="2000" dirty="0" smtClean="0">
                <a:latin typeface="Times New Roman" pitchFamily="18" charset="0"/>
                <a:cs typeface="Times New Roman" pitchFamily="18" charset="0"/>
              </a:rPr>
              <a:t>, "get-video-tags",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&amp;tags);</a:t>
            </a:r>
          </a:p>
          <a:p>
            <a:pPr lvl="1">
              <a:buFont typeface="Wingdings" pitchFamily="2" charset="2"/>
              <a:buChar char="Ø"/>
            </a:pPr>
            <a:r>
              <a:rPr lang="en-US" sz="2000" dirty="0" err="1" smtClean="0">
                <a:latin typeface="Times New Roman" pitchFamily="18" charset="0"/>
                <a:cs typeface="Times New Roman" pitchFamily="18" charset="0"/>
              </a:rPr>
              <a:t>gst_tag_list_get_string</a:t>
            </a:r>
            <a:r>
              <a:rPr lang="en-US" sz="2000" dirty="0" smtClean="0">
                <a:latin typeface="Times New Roman" pitchFamily="18" charset="0"/>
                <a:cs typeface="Times New Roman" pitchFamily="18" charset="0"/>
              </a:rPr>
              <a:t> (tags, GST_TAG_VIDEO_CODEC, &amp;</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gst_tag_list_get_string</a:t>
            </a:r>
            <a:r>
              <a:rPr lang="en-US" sz="2000" dirty="0" smtClean="0">
                <a:latin typeface="Times New Roman" pitchFamily="18" charset="0"/>
                <a:cs typeface="Times New Roman" pitchFamily="18" charset="0"/>
              </a:rPr>
              <a:t> (tags, GST_TAG_AUDIO_CODEC, &amp;</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gst_tag_list_get_string</a:t>
            </a:r>
            <a:r>
              <a:rPr lang="en-US" sz="2000" dirty="0" smtClean="0">
                <a:latin typeface="Times New Roman" pitchFamily="18" charset="0"/>
                <a:cs typeface="Times New Roman" pitchFamily="18" charset="0"/>
              </a:rPr>
              <a:t> (tags, GST_TAG_LANGUAGE_CODE, &amp;</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a:t>
            </a:r>
          </a:p>
          <a:p>
            <a:pPr lvl="1">
              <a:buFont typeface="Wingdings" pitchFamily="2" charset="2"/>
              <a:buChar char="Ø"/>
            </a:pPr>
            <a:r>
              <a:rPr lang="en-US" sz="2000" dirty="0" err="1" smtClean="0">
                <a:latin typeface="Times New Roman" pitchFamily="18" charset="0"/>
                <a:cs typeface="Times New Roman" pitchFamily="18" charset="0"/>
              </a:rPr>
              <a:t>gst_tag_list_get_uint</a:t>
            </a:r>
            <a:r>
              <a:rPr lang="en-US" sz="2000" dirty="0" smtClean="0">
                <a:latin typeface="Times New Roman" pitchFamily="18" charset="0"/>
                <a:cs typeface="Times New Roman" pitchFamily="18" charset="0"/>
              </a:rPr>
              <a:t> (tags, GST_TAG_BITRATE, &amp;rate);</a:t>
            </a:r>
          </a:p>
          <a:p>
            <a:pPr lvl="1">
              <a:buNone/>
            </a:pPr>
            <a:endParaRPr lang="en-US" sz="2000" dirty="0" smtClean="0">
              <a:latin typeface="Times New Roman" pitchFamily="18" charset="0"/>
              <a:cs typeface="Times New Roman" pitchFamily="18" charset="0"/>
            </a:endParaRPr>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413</Words>
  <Application>Microsoft Office PowerPoint</Application>
  <PresentationFormat>On-screen Show (4:3)</PresentationFormat>
  <Paragraphs>155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Gstreamer</vt:lpstr>
      <vt:lpstr>INTRODUCTION</vt:lpstr>
      <vt:lpstr>Conti..</vt:lpstr>
      <vt:lpstr>INITIALIZATION</vt:lpstr>
      <vt:lpstr>BUILDING THE PIPELINE</vt:lpstr>
      <vt:lpstr>SETTING PIPELINE STATE</vt:lpstr>
      <vt:lpstr>FREE THE OBJECTS AFTER USING THEM</vt:lpstr>
      <vt:lpstr>ANALYZING THE STREAMS</vt:lpstr>
      <vt:lpstr>Conti..</vt:lpstr>
      <vt:lpstr>CHANGING THE STREAMS AT RUN TIME</vt:lpstr>
      <vt:lpstr>INSERT THE DATA INTO PIPELINE</vt:lpstr>
      <vt:lpstr>Conti..</vt:lpstr>
      <vt:lpstr>Conti..</vt:lpstr>
      <vt:lpstr>Conti..</vt:lpstr>
      <vt:lpstr>PROGRESSIVE STREAMING</vt:lpstr>
      <vt:lpstr>Conti..</vt:lpstr>
      <vt:lpstr>Conti..</vt:lpstr>
      <vt:lpstr>Conti..</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Gstreamer</dc:title>
  <dc:creator>jagati</dc:creator>
  <cp:lastModifiedBy>jagati</cp:lastModifiedBy>
  <cp:revision>42</cp:revision>
  <dcterms:created xsi:type="dcterms:W3CDTF">2020-11-10T03:00:58Z</dcterms:created>
  <dcterms:modified xsi:type="dcterms:W3CDTF">2020-11-24T21:11:13Z</dcterms:modified>
</cp:coreProperties>
</file>