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15.xml" ContentType="application/vnd.openxmlformats-officedocument.presentationml.slideLayout+xml"/>
  <Override PartName="/ppt/slideLayouts/slideLayout6.xml" ContentType="application/vnd.openxmlformats-officedocument.presentationml.slideLayout+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9.xml.rels" ContentType="application/vnd.openxmlformats-package.relationships+xml"/>
  <Override PartName="/ppt/slideLayouts/_rels/slideLayout33.xml.rels" ContentType="application/vnd.openxmlformats-package.relationships+xml"/>
  <Override PartName="/ppt/slideLayouts/_rels/slideLayout2.xml.rels" ContentType="application/vnd.openxmlformats-package.relationships+xml"/>
  <Override PartName="/ppt/slideLayouts/_rels/slideLayout17.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15.xml.rels" ContentType="application/vnd.openxmlformats-package.relationships+xml"/>
  <Override PartName="/ppt/slideLayouts/_rels/slideLayout23.xml.rels" ContentType="application/vnd.openxmlformats-package.relationships+xml"/>
  <Override PartName="/ppt/slideLayouts/_rels/slideLayout16.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27.xml.rels" ContentType="application/vnd.openxmlformats-package.relationships+xml"/>
  <Override PartName="/ppt/slideLayouts/_rels/slideLayout35.xml.rels" ContentType="application/vnd.openxmlformats-package.relationships+xml"/>
  <Override PartName="/ppt/slideLayouts/_rels/slideLayout28.xml.rels" ContentType="application/vnd.openxmlformats-package.relationships+xml"/>
  <Override PartName="/ppt/slideLayouts/_rels/slideLayout36.xml.rels" ContentType="application/vnd.openxmlformats-package.relationships+xml"/>
  <Override PartName="/ppt/slideLayouts/_rels/slideLayout34.xml.rels" ContentType="application/vnd.openxmlformats-package.relationships+xml"/>
  <Override PartName="/ppt/slideLayouts/slideLayout14.xml" ContentType="application/vnd.openxmlformats-officedocument.presentationml.slideLayout+xml"/>
  <Override PartName="/ppt/slideLayouts/slideLayout5.xml" ContentType="application/vnd.openxmlformats-officedocument.presentationml.slideLayout+xml"/>
  <Override PartName="/ppt/slideLayouts/slideLayout13.xml" ContentType="application/vnd.openxmlformats-officedocument.presentationml.slideLayout+xml"/>
  <Override PartName="/ppt/slideLayouts/slideLayout4.xml" ContentType="application/vnd.openxmlformats-officedocument.presentationml.slideLayout+xml"/>
  <Override PartName="/ppt/slideLayouts/slideLayout12.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29.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28.xml" ContentType="application/vnd.openxmlformats-officedocument.presentationml.slideLayout+xml"/>
  <Override PartName="/ppt/slideLayouts/slideLayout34.xml" ContentType="application/vnd.openxmlformats-officedocument.presentationml.slideLayout+xml"/>
  <Override PartName="/ppt/slideLayouts/slideLayout27.xml" ContentType="application/vnd.openxmlformats-officedocument.presentationml.slideLayout+xml"/>
  <Override PartName="/ppt/slideLayouts/slideLayout33.xml" ContentType="application/vnd.openxmlformats-officedocument.presentationml.slideLayout+xml"/>
  <Override PartName="/ppt/slideLayouts/slideLayout26.xml" ContentType="application/vnd.openxmlformats-officedocument.presentationml.slideLayout+xml"/>
  <Override PartName="/ppt/slideLayouts/slideLayout32.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1.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20.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_rels/presentation.xml.rels" ContentType="application/vnd.openxmlformats-package.relationships+xml"/>
  <Override PartName="/ppt/media/image11.jpeg" ContentType="image/jpeg"/>
  <Override PartName="/ppt/media/image4.png" ContentType="image/png"/>
  <Override PartName="/ppt/media/image9.png" ContentType="image/png"/>
  <Override PartName="/ppt/media/image10.png" ContentType="image/png"/>
  <Override PartName="/ppt/media/image13.jpeg" ContentType="image/jpeg"/>
  <Override PartName="/ppt/media/image5.png" ContentType="image/png"/>
  <Override PartName="/ppt/media/image12.jpeg" ContentType="image/jpeg"/>
  <Override PartName="/ppt/media/image14.jpeg" ContentType="image/jpeg"/>
  <Override PartName="/ppt/media/image1.png" ContentType="image/png"/>
  <Override PartName="/ppt/media/image16.png" ContentType="image/png"/>
  <Override PartName="/ppt/media/image15.png" ContentType="image/png"/>
  <Override PartName="/ppt/media/image3.png" ContentType="image/png"/>
  <Override PartName="/ppt/media/image2.png" ContentType="image/png"/>
  <Override PartName="/ppt/media/image6.png" ContentType="image/png"/>
  <Override PartName="/ppt/media/image7.png" ContentType="image/png"/>
  <Override PartName="/ppt/media/image8.png" ContentType="image/png"/>
  <Override PartName="/ppt/notesSlides/notesSlide18.xml" ContentType="application/vnd.openxmlformats-officedocument.presentationml.notesSlide+xml"/>
  <Override PartName="/ppt/notesSlides/_rels/notesSlide18.xml.rels" ContentType="application/vnd.openxmlformats-package.relationships+xml"/>
  <Override PartName="/ppt/notesSlides/_rels/notesSlide16.xml.rels" ContentType="application/vnd.openxmlformats-package.relationships+xml"/>
  <Override PartName="/ppt/notesSlides/notesSlide16.xml" ContentType="application/vnd.openxmlformats-officedocument.presentationml.notesSlide+xml"/>
  <Override PartName="/ppt/slides/_rels/slide13.xml.rels" ContentType="application/vnd.openxmlformats-package.relationships+xml"/>
  <Override PartName="/ppt/slides/_rels/slide5.xml.rels" ContentType="application/vnd.openxmlformats-package.relationships+xml"/>
  <Override PartName="/ppt/slides/_rels/slide27.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18.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2.xml.rels" ContentType="application/vnd.openxmlformats-package.relationships+xml"/>
  <Override PartName="/ppt/slides/_rels/slide24.xml.rels" ContentType="application/vnd.openxmlformats-package.relationships+xml"/>
  <Override PartName="/ppt/slides/_rels/slide16.xml.rels" ContentType="application/vnd.openxmlformats-package.relationships+xml"/>
  <Override PartName="/ppt/slides/_rels/slide8.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_rels/slide23.xml.rels" ContentType="application/vnd.openxmlformats-package.relationships+xml"/>
  <Override PartName="/ppt/slides/_rels/slide7.xml.rels" ContentType="application/vnd.openxmlformats-package.relationships+xml"/>
  <Override PartName="/ppt/slides/_rels/slide22.xml.rels" ContentType="application/vnd.openxmlformats-package.relationships+xml"/>
  <Override PartName="/ppt/slides/_rels/slide14.xml.rels" ContentType="application/vnd.openxmlformats-package.relationships+xml"/>
  <Override PartName="/ppt/slides/_rels/slide6.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22.xml" ContentType="application/vnd.openxmlformats-officedocument.presentationml.slide+xml"/>
  <Override PartName="/ppt/slides/slide2.xml" ContentType="application/vnd.openxmlformats-officedocument.presentationml.slide+xml"/>
  <Override PartName="/ppt/slides/slide24.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Masters/_rels/slideMaster2.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theme/theme4.xml" ContentType="application/vnd.openxmlformats-officedocument.theme+xml"/>
  <Override PartName="/ppt/theme/theme3.xml" ContentType="application/vnd.openxmlformats-officedocument.theme+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en-US" sz="1800" spc="-1" strike="noStrike">
                <a:solidFill>
                  <a:srgbClr val="000000"/>
                </a:solidFill>
                <a:latin typeface="Calibri"/>
              </a:rPr>
              <a:t>Click to move the slide</a:t>
            </a:r>
            <a:endParaRPr b="0" lang="en-US" sz="1800" spc="-1" strike="noStrike">
              <a:solidFill>
                <a:srgbClr val="000000"/>
              </a:solidFill>
              <a:latin typeface="Calibri"/>
            </a:endParaRPr>
          </a:p>
        </p:txBody>
      </p:sp>
      <p:sp>
        <p:nvSpPr>
          <p:cNvPr id="124" name="PlaceHolder 2"/>
          <p:cNvSpPr>
            <a:spLocks noGrp="1"/>
          </p:cNvSpPr>
          <p:nvPr>
            <p:ph type="body"/>
          </p:nvPr>
        </p:nvSpPr>
        <p:spPr>
          <a:xfrm>
            <a:off x="756000" y="5078520"/>
            <a:ext cx="6047640" cy="4811040"/>
          </a:xfrm>
          <a:prstGeom prst="rect">
            <a:avLst/>
          </a:prstGeom>
        </p:spPr>
        <p:txBody>
          <a:bodyPr lIns="0" rIns="0" tIns="0" bIns="0">
            <a:noAutofit/>
          </a:bodyPr>
          <a:p>
            <a:r>
              <a:rPr b="0" lang="en-IN" sz="2000" spc="-1" strike="noStrike">
                <a:latin typeface="Arial"/>
              </a:rPr>
              <a:t>Click to edit the notes format</a:t>
            </a:r>
            <a:endParaRPr b="0" lang="en-IN" sz="2000" spc="-1" strike="noStrike">
              <a:latin typeface="Arial"/>
            </a:endParaRPr>
          </a:p>
        </p:txBody>
      </p:sp>
      <p:sp>
        <p:nvSpPr>
          <p:cNvPr id="125" name="PlaceHolder 3"/>
          <p:cNvSpPr>
            <a:spLocks noGrp="1"/>
          </p:cNvSpPr>
          <p:nvPr>
            <p:ph type="hdr"/>
          </p:nvPr>
        </p:nvSpPr>
        <p:spPr>
          <a:xfrm>
            <a:off x="0" y="0"/>
            <a:ext cx="3280680" cy="534240"/>
          </a:xfrm>
          <a:prstGeom prst="rect">
            <a:avLst/>
          </a:prstGeom>
        </p:spPr>
        <p:txBody>
          <a:bodyPr lIns="0" rIns="0" tIns="0" bIns="0">
            <a:noAutofit/>
          </a:bodyPr>
          <a:p>
            <a:r>
              <a:rPr b="0" lang="en-IN" sz="1400" spc="-1" strike="noStrike">
                <a:latin typeface="Times New Roman"/>
              </a:rPr>
              <a:t> </a:t>
            </a:r>
            <a:endParaRPr b="0" lang="en-IN" sz="1400" spc="-1" strike="noStrike">
              <a:latin typeface="Times New Roman"/>
            </a:endParaRPr>
          </a:p>
        </p:txBody>
      </p:sp>
      <p:sp>
        <p:nvSpPr>
          <p:cNvPr id="126" name="PlaceHolder 4"/>
          <p:cNvSpPr>
            <a:spLocks noGrp="1"/>
          </p:cNvSpPr>
          <p:nvPr>
            <p:ph type="dt"/>
          </p:nvPr>
        </p:nvSpPr>
        <p:spPr>
          <a:xfrm>
            <a:off x="4278960" y="0"/>
            <a:ext cx="3280680" cy="534240"/>
          </a:xfrm>
          <a:prstGeom prst="rect">
            <a:avLst/>
          </a:prstGeom>
        </p:spPr>
        <p:txBody>
          <a:bodyPr lIns="0" rIns="0" tIns="0" bIns="0">
            <a:noAutofit/>
          </a:bodyPr>
          <a:p>
            <a:pPr algn="r"/>
            <a:r>
              <a:rPr b="0" lang="en-IN" sz="1400" spc="-1" strike="noStrike">
                <a:latin typeface="Times New Roman"/>
              </a:rPr>
              <a:t> </a:t>
            </a:r>
            <a:endParaRPr b="0" lang="en-IN" sz="1400" spc="-1" strike="noStrike">
              <a:latin typeface="Times New Roman"/>
            </a:endParaRPr>
          </a:p>
        </p:txBody>
      </p:sp>
      <p:sp>
        <p:nvSpPr>
          <p:cNvPr id="127" name="PlaceHolder 5"/>
          <p:cNvSpPr>
            <a:spLocks noGrp="1"/>
          </p:cNvSpPr>
          <p:nvPr>
            <p:ph type="ftr"/>
          </p:nvPr>
        </p:nvSpPr>
        <p:spPr>
          <a:xfrm>
            <a:off x="0" y="10157400"/>
            <a:ext cx="3280680" cy="534240"/>
          </a:xfrm>
          <a:prstGeom prst="rect">
            <a:avLst/>
          </a:prstGeom>
        </p:spPr>
        <p:txBody>
          <a:bodyPr lIns="0" rIns="0" tIns="0" bIns="0" anchor="b">
            <a:noAutofit/>
          </a:bodyPr>
          <a:p>
            <a:r>
              <a:rPr b="0" lang="en-IN" sz="1400" spc="-1" strike="noStrike">
                <a:latin typeface="Times New Roman"/>
              </a:rPr>
              <a:t> </a:t>
            </a:r>
            <a:endParaRPr b="0" lang="en-IN" sz="1400" spc="-1" strike="noStrike">
              <a:latin typeface="Times New Roman"/>
            </a:endParaRPr>
          </a:p>
        </p:txBody>
      </p:sp>
      <p:sp>
        <p:nvSpPr>
          <p:cNvPr id="128"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E628A25A-BF32-4291-8147-AC20D3256F30}" type="slidenum">
              <a:rPr b="0" lang="en-IN" sz="1400" spc="-1" strike="noStrike">
                <a:latin typeface="Times New Roman"/>
              </a:rPr>
              <a:t>1</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8" name="PlaceHolder 1"/>
          <p:cNvSpPr>
            <a:spLocks noGrp="1"/>
          </p:cNvSpPr>
          <p:nvPr>
            <p:ph type="sldImg"/>
          </p:nvPr>
        </p:nvSpPr>
        <p:spPr>
          <a:xfrm>
            <a:off x="1143000" y="685800"/>
            <a:ext cx="4571640" cy="3428640"/>
          </a:xfrm>
          <a:prstGeom prst="rect">
            <a:avLst/>
          </a:prstGeom>
        </p:spPr>
      </p:sp>
      <p:sp>
        <p:nvSpPr>
          <p:cNvPr id="339" name="PlaceHolder 2"/>
          <p:cNvSpPr>
            <a:spLocks noGrp="1"/>
          </p:cNvSpPr>
          <p:nvPr>
            <p:ph type="body"/>
          </p:nvPr>
        </p:nvSpPr>
        <p:spPr>
          <a:xfrm>
            <a:off x="685800" y="4343400"/>
            <a:ext cx="5485680" cy="4114080"/>
          </a:xfrm>
          <a:prstGeom prst="rect">
            <a:avLst/>
          </a:prstGeom>
        </p:spPr>
        <p:txBody>
          <a:bodyPr>
            <a:noAutofit/>
          </a:bodyPr>
          <a:p>
            <a:pPr marL="216000" indent="-216000">
              <a:lnSpc>
                <a:spcPct val="100000"/>
              </a:lnSpc>
            </a:pPr>
            <a:r>
              <a:rPr b="0" lang="en-IN" sz="2000" spc="-1" strike="noStrike">
                <a:latin typeface="Arial"/>
              </a:rPr>
              <a:t>How to control Frame Rate</a:t>
            </a:r>
            <a:endParaRPr b="0" lang="en-IN" sz="2000" spc="-1" strike="noStrike">
              <a:latin typeface="Arial"/>
            </a:endParaRPr>
          </a:p>
          <a:p>
            <a:pPr marL="216000" indent="-216000">
              <a:lnSpc>
                <a:spcPct val="100000"/>
              </a:lnSpc>
            </a:pPr>
            <a:endParaRPr b="0" lang="en-IN" sz="2000" spc="-1" strike="noStrike">
              <a:latin typeface="Arial"/>
            </a:endParaRPr>
          </a:p>
        </p:txBody>
      </p:sp>
      <p:sp>
        <p:nvSpPr>
          <p:cNvPr id="340"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3B596457-CF1A-4988-8931-F162CD307664}" type="slidenum">
              <a:rPr b="0" lang="en-IN" sz="1200" spc="-1" strike="noStrike">
                <a:solidFill>
                  <a:srgbClr val="000000"/>
                </a:solidFill>
                <a:latin typeface="+mn-lt"/>
                <a:ea typeface="+mn-ea"/>
              </a:rPr>
              <a:t>&lt;number&gt;</a:t>
            </a:fld>
            <a:endParaRPr b="0" lang="en-IN" sz="1200"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PlaceHolder 1"/>
          <p:cNvSpPr>
            <a:spLocks noGrp="1"/>
          </p:cNvSpPr>
          <p:nvPr>
            <p:ph type="sldImg"/>
          </p:nvPr>
        </p:nvSpPr>
        <p:spPr>
          <a:xfrm>
            <a:off x="1143000" y="685800"/>
            <a:ext cx="4571640" cy="3428640"/>
          </a:xfrm>
          <a:prstGeom prst="rect">
            <a:avLst/>
          </a:prstGeom>
        </p:spPr>
      </p:sp>
      <p:sp>
        <p:nvSpPr>
          <p:cNvPr id="342" name="PlaceHolder 2"/>
          <p:cNvSpPr>
            <a:spLocks noGrp="1"/>
          </p:cNvSpPr>
          <p:nvPr>
            <p:ph type="body"/>
          </p:nvPr>
        </p:nvSpPr>
        <p:spPr>
          <a:xfrm>
            <a:off x="685800" y="4343400"/>
            <a:ext cx="5486040" cy="4114440"/>
          </a:xfrm>
          <a:prstGeom prst="rect">
            <a:avLst/>
          </a:prstGeom>
        </p:spPr>
        <p:txBody>
          <a:bodyPr>
            <a:normAutofit/>
          </a:bodyPr>
          <a:p>
            <a:endParaRPr b="0" lang="en-IN" sz="2000" spc="-1" strike="noStrike">
              <a:latin typeface="Arial"/>
            </a:endParaRPr>
          </a:p>
        </p:txBody>
      </p:sp>
      <p:sp>
        <p:nvSpPr>
          <p:cNvPr id="343" name="TextShape 3"/>
          <p:cNvSpPr txBox="1"/>
          <p:nvPr/>
        </p:nvSpPr>
        <p:spPr>
          <a:xfrm>
            <a:off x="3884760" y="8685360"/>
            <a:ext cx="2971440" cy="456840"/>
          </a:xfrm>
          <a:prstGeom prst="rect">
            <a:avLst/>
          </a:prstGeom>
          <a:noFill/>
          <a:ln>
            <a:noFill/>
          </a:ln>
        </p:spPr>
        <p:txBody>
          <a:bodyPr anchor="b">
            <a:noAutofit/>
          </a:bodyPr>
          <a:p>
            <a:pPr algn="r">
              <a:lnSpc>
                <a:spcPct val="100000"/>
              </a:lnSpc>
            </a:pPr>
            <a:fld id="{3D5F673C-C797-4652-8FA2-996D8F4C7D9B}" type="slidenum">
              <a:rPr b="0" lang="en-IN" sz="1200" spc="-1" strike="noStrike">
                <a:solidFill>
                  <a:srgbClr val="000000"/>
                </a:solidFill>
                <a:latin typeface="+mn-lt"/>
                <a:ea typeface="+mn-ea"/>
              </a:rPr>
              <a:t>&lt;number&gt;</a:t>
            </a:fld>
            <a:endParaRPr b="0" lang="en-IN"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7"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28"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3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3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3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33"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35"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36"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37"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38"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39"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40"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457200" y="1604520"/>
            <a:ext cx="8229240" cy="397728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49"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264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5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5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p:spPr>
        <p:txBody>
          <a:bodyPr lIns="0" rIns="0" tIns="0" bIns="0" anchor="ctr">
            <a:sp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4680"/>
            <a:ext cx="8229240" cy="52977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264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5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5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58"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457200" y="1604520"/>
            <a:ext cx="8229240" cy="397728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264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6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6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62"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264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6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6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66"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264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68"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69"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9240" cy="114264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7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7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73"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74"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9240" cy="114264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76"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77"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78"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79"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80"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81"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4680"/>
            <a:ext cx="8229240" cy="114264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88" name="PlaceHolder 2"/>
          <p:cNvSpPr>
            <a:spLocks noGrp="1"/>
          </p:cNvSpPr>
          <p:nvPr>
            <p:ph type="subTitle"/>
          </p:nvPr>
        </p:nvSpPr>
        <p:spPr>
          <a:xfrm>
            <a:off x="457200" y="1604520"/>
            <a:ext cx="8229240" cy="397728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4680"/>
            <a:ext cx="8229240" cy="114264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90"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4680"/>
            <a:ext cx="8229240" cy="114264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9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9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4680"/>
            <a:ext cx="8229240" cy="1142640"/>
          </a:xfrm>
          <a:prstGeom prst="rect">
            <a:avLst/>
          </a:prstGeom>
        </p:spPr>
        <p:txBody>
          <a:bodyPr lIns="0" rIns="0" tIns="0" bIns="0" anchor="ctr">
            <a:spAutoFit/>
          </a:bodyPr>
          <a:p>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8"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457200" y="274680"/>
            <a:ext cx="8229240" cy="52977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4680"/>
            <a:ext cx="8229240" cy="114264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9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9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9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4680"/>
            <a:ext cx="8229240" cy="114264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0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10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0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4680"/>
            <a:ext cx="8229240" cy="114264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0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0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07"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4680"/>
            <a:ext cx="8229240" cy="114264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09"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10"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4680"/>
            <a:ext cx="8229240" cy="114264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1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15"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4680"/>
            <a:ext cx="8229240" cy="114264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17"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18"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19"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20"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21"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22"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1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rIns="0" tIns="0" bIns="0" anchor="ctr">
            <a:sp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1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2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2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2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25"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4680"/>
            <a:ext cx="8229240" cy="1142640"/>
          </a:xfrm>
          <a:prstGeom prst="rect">
            <a:avLst/>
          </a:prstGeom>
        </p:spPr>
        <p:txBody>
          <a:bodyPr anchor="ctr">
            <a:noAutofit/>
          </a:bodyPr>
          <a:p>
            <a:pPr algn="ctr">
              <a:lnSpc>
                <a:spcPct val="100000"/>
              </a:lnSpc>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1" name="PlaceHolder 2"/>
          <p:cNvSpPr>
            <a:spLocks noGrp="1"/>
          </p:cNvSpPr>
          <p:nvPr>
            <p:ph type="dt"/>
          </p:nvPr>
        </p:nvSpPr>
        <p:spPr>
          <a:xfrm>
            <a:off x="457200" y="6356520"/>
            <a:ext cx="2133360" cy="364680"/>
          </a:xfrm>
          <a:prstGeom prst="rect">
            <a:avLst/>
          </a:prstGeom>
        </p:spPr>
        <p:txBody>
          <a:bodyPr anchor="ctr">
            <a:noAutofit/>
          </a:bodyPr>
          <a:p>
            <a:pPr>
              <a:lnSpc>
                <a:spcPct val="100000"/>
              </a:lnSpc>
            </a:pPr>
            <a:fld id="{04D597CC-55D4-4C99-8A73-21DF0A0B340F}" type="datetime">
              <a:rPr b="0" lang="en-IN" sz="1200" spc="-1" strike="noStrike">
                <a:solidFill>
                  <a:srgbClr val="8b8b8b"/>
                </a:solidFill>
                <a:latin typeface="Calibri"/>
              </a:rPr>
              <a:t>30/11/20</a:t>
            </a:fld>
            <a:endParaRPr b="0" lang="en-IN" sz="1200" spc="-1" strike="noStrike">
              <a:latin typeface="Times New Roman"/>
            </a:endParaRPr>
          </a:p>
        </p:txBody>
      </p:sp>
      <p:sp>
        <p:nvSpPr>
          <p:cNvPr id="2" name="PlaceHolder 3"/>
          <p:cNvSpPr>
            <a:spLocks noGrp="1"/>
          </p:cNvSpPr>
          <p:nvPr>
            <p:ph type="ftr"/>
          </p:nvPr>
        </p:nvSpPr>
        <p:spPr>
          <a:xfrm>
            <a:off x="3124080" y="6356520"/>
            <a:ext cx="2895120" cy="364680"/>
          </a:xfrm>
          <a:prstGeom prst="rect">
            <a:avLst/>
          </a:prstGeom>
        </p:spPr>
        <p:txBody>
          <a:bodyPr anchor="ctr">
            <a:noAutofit/>
          </a:bodyPr>
          <a:p>
            <a:endParaRPr b="0" lang="en-IN" sz="2400" spc="-1" strike="noStrike">
              <a:latin typeface="Times New Roman"/>
            </a:endParaRPr>
          </a:p>
        </p:txBody>
      </p:sp>
      <p:sp>
        <p:nvSpPr>
          <p:cNvPr id="3" name="PlaceHolder 4"/>
          <p:cNvSpPr>
            <a:spLocks noGrp="1"/>
          </p:cNvSpPr>
          <p:nvPr>
            <p:ph type="sldNum"/>
          </p:nvPr>
        </p:nvSpPr>
        <p:spPr>
          <a:xfrm>
            <a:off x="6553080" y="6356520"/>
            <a:ext cx="2133360" cy="364680"/>
          </a:xfrm>
          <a:prstGeom prst="rect">
            <a:avLst/>
          </a:prstGeom>
        </p:spPr>
        <p:txBody>
          <a:bodyPr anchor="ctr">
            <a:noAutofit/>
          </a:bodyPr>
          <a:p>
            <a:pPr algn="r">
              <a:lnSpc>
                <a:spcPct val="100000"/>
              </a:lnSpc>
            </a:pPr>
            <a:fld id="{63428421-9084-4CC9-B64B-6128B8D10161}" type="slidenum">
              <a:rPr b="0" lang="en-IN" sz="1200" spc="-1" strike="noStrike">
                <a:solidFill>
                  <a:srgbClr val="8b8b8b"/>
                </a:solidFill>
                <a:latin typeface="Calibri"/>
              </a:rPr>
              <a:t>&lt;number&gt;</a:t>
            </a:fld>
            <a:endParaRPr b="0" lang="en-IN" sz="1200" spc="-1" strike="noStrike">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9240" cy="1142640"/>
          </a:xfrm>
          <a:prstGeom prst="rect">
            <a:avLst/>
          </a:prstGeom>
        </p:spPr>
        <p:txBody>
          <a:bodyPr anchor="ctr">
            <a:noAutofit/>
          </a:bodyPr>
          <a:p>
            <a:pPr algn="ctr">
              <a:lnSpc>
                <a:spcPct val="100000"/>
              </a:lnSpc>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457200" y="1600200"/>
            <a:ext cx="8229240" cy="4525560"/>
          </a:xfrm>
          <a:prstGeom prst="rect">
            <a:avLst/>
          </a:prstGeom>
        </p:spPr>
        <p:txBody>
          <a:bodyPr>
            <a:no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Click to edit Master text styles</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Second level</a:t>
            </a:r>
            <a:endParaRPr b="0" lang="en-US" sz="28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en-US" sz="2400" spc="-1" strike="noStrike">
                <a:solidFill>
                  <a:srgbClr val="000000"/>
                </a:solidFill>
                <a:latin typeface="Calibri"/>
              </a:rPr>
              <a:t>Third level</a:t>
            </a:r>
            <a:endParaRPr b="0" lang="en-US" sz="2400" spc="-1" strike="noStrike">
              <a:solidFill>
                <a:srgbClr val="000000"/>
              </a:solidFill>
              <a:latin typeface="Calibri"/>
            </a:endParaRPr>
          </a:p>
          <a:p>
            <a:pPr lvl="3" marL="1600200" indent="-228240">
              <a:lnSpc>
                <a:spcPct val="100000"/>
              </a:lnSpc>
              <a:spcBef>
                <a:spcPts val="400"/>
              </a:spcBef>
              <a:buClr>
                <a:srgbClr val="000000"/>
              </a:buClr>
              <a:buFont typeface="Arial"/>
              <a:buChar char="–"/>
            </a:pPr>
            <a:r>
              <a:rPr b="0" lang="en-US" sz="2000" spc="-1" strike="noStrike">
                <a:solidFill>
                  <a:srgbClr val="000000"/>
                </a:solidFill>
                <a:latin typeface="Calibri"/>
              </a:rPr>
              <a:t>Fourth level</a:t>
            </a:r>
            <a:endParaRPr b="0" lang="en-US" sz="2000" spc="-1" strike="noStrike">
              <a:solidFill>
                <a:srgbClr val="000000"/>
              </a:solidFill>
              <a:latin typeface="Calibri"/>
            </a:endParaRPr>
          </a:p>
          <a:p>
            <a:pPr lvl="4" marL="2057400" indent="-228240">
              <a:lnSpc>
                <a:spcPct val="100000"/>
              </a:lnSpc>
              <a:spcBef>
                <a:spcPts val="400"/>
              </a:spcBef>
              <a:buClr>
                <a:srgbClr val="000000"/>
              </a:buClr>
              <a:buFont typeface="Arial"/>
              <a:buChar char="»"/>
            </a:pPr>
            <a:r>
              <a:rPr b="0" lang="en-US" sz="2000" spc="-1" strike="noStrike">
                <a:solidFill>
                  <a:srgbClr val="000000"/>
                </a:solidFill>
                <a:latin typeface="Calibri"/>
              </a:rPr>
              <a:t>Fifth level</a:t>
            </a:r>
            <a:endParaRPr b="0" lang="en-US" sz="2000" spc="-1" strike="noStrike">
              <a:solidFill>
                <a:srgbClr val="000000"/>
              </a:solidFill>
              <a:latin typeface="Calibri"/>
            </a:endParaRPr>
          </a:p>
        </p:txBody>
      </p:sp>
      <p:sp>
        <p:nvSpPr>
          <p:cNvPr id="43" name="PlaceHolder 3"/>
          <p:cNvSpPr>
            <a:spLocks noGrp="1"/>
          </p:cNvSpPr>
          <p:nvPr>
            <p:ph type="dt"/>
          </p:nvPr>
        </p:nvSpPr>
        <p:spPr>
          <a:xfrm>
            <a:off x="457200" y="6356520"/>
            <a:ext cx="2133360" cy="364680"/>
          </a:xfrm>
          <a:prstGeom prst="rect">
            <a:avLst/>
          </a:prstGeom>
        </p:spPr>
        <p:txBody>
          <a:bodyPr anchor="ctr">
            <a:noAutofit/>
          </a:bodyPr>
          <a:p>
            <a:pPr>
              <a:lnSpc>
                <a:spcPct val="100000"/>
              </a:lnSpc>
            </a:pPr>
            <a:fld id="{9770FA72-195A-416D-B4EB-984BDF8027F8}" type="datetime">
              <a:rPr b="0" lang="en-IN" sz="1200" spc="-1" strike="noStrike">
                <a:solidFill>
                  <a:srgbClr val="8b8b8b"/>
                </a:solidFill>
                <a:latin typeface="Calibri"/>
              </a:rPr>
              <a:t>30/11/20</a:t>
            </a:fld>
            <a:endParaRPr b="0" lang="en-IN" sz="1200" spc="-1" strike="noStrike">
              <a:latin typeface="Times New Roman"/>
            </a:endParaRPr>
          </a:p>
        </p:txBody>
      </p:sp>
      <p:sp>
        <p:nvSpPr>
          <p:cNvPr id="44" name="PlaceHolder 4"/>
          <p:cNvSpPr>
            <a:spLocks noGrp="1"/>
          </p:cNvSpPr>
          <p:nvPr>
            <p:ph type="ftr"/>
          </p:nvPr>
        </p:nvSpPr>
        <p:spPr>
          <a:xfrm>
            <a:off x="3124080" y="6356520"/>
            <a:ext cx="2895120" cy="364680"/>
          </a:xfrm>
          <a:prstGeom prst="rect">
            <a:avLst/>
          </a:prstGeom>
        </p:spPr>
        <p:txBody>
          <a:bodyPr anchor="ctr">
            <a:noAutofit/>
          </a:bodyPr>
          <a:p>
            <a:endParaRPr b="0" lang="en-IN" sz="2400" spc="-1" strike="noStrike">
              <a:latin typeface="Times New Roman"/>
            </a:endParaRPr>
          </a:p>
        </p:txBody>
      </p:sp>
      <p:sp>
        <p:nvSpPr>
          <p:cNvPr id="45" name="PlaceHolder 5"/>
          <p:cNvSpPr>
            <a:spLocks noGrp="1"/>
          </p:cNvSpPr>
          <p:nvPr>
            <p:ph type="sldNum"/>
          </p:nvPr>
        </p:nvSpPr>
        <p:spPr>
          <a:xfrm>
            <a:off x="6553080" y="6356520"/>
            <a:ext cx="2133360" cy="364680"/>
          </a:xfrm>
          <a:prstGeom prst="rect">
            <a:avLst/>
          </a:prstGeom>
        </p:spPr>
        <p:txBody>
          <a:bodyPr anchor="ctr">
            <a:noAutofit/>
          </a:bodyPr>
          <a:p>
            <a:pPr algn="r">
              <a:lnSpc>
                <a:spcPct val="100000"/>
              </a:lnSpc>
            </a:pPr>
            <a:fld id="{D01F9463-16F7-496E-8D44-B6D7D5A9F4BD}" type="slidenum">
              <a:rPr b="0" lang="en-IN" sz="1200" spc="-1" strike="noStrike">
                <a:solidFill>
                  <a:srgbClr val="8b8b8b"/>
                </a:solidFill>
                <a:latin typeface="Calibri"/>
              </a:rPr>
              <a:t>1</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dt"/>
          </p:nvPr>
        </p:nvSpPr>
        <p:spPr>
          <a:xfrm>
            <a:off x="457200" y="6356520"/>
            <a:ext cx="2133360" cy="364680"/>
          </a:xfrm>
          <a:prstGeom prst="rect">
            <a:avLst/>
          </a:prstGeom>
        </p:spPr>
        <p:txBody>
          <a:bodyPr anchor="ctr">
            <a:noAutofit/>
          </a:bodyPr>
          <a:p>
            <a:pPr>
              <a:lnSpc>
                <a:spcPct val="100000"/>
              </a:lnSpc>
            </a:pPr>
            <a:fld id="{37E9952F-65CE-41D5-BF4E-5A3FBCBFCDC6}" type="datetime">
              <a:rPr b="0" lang="en-IN" sz="1200" spc="-1" strike="noStrike">
                <a:solidFill>
                  <a:srgbClr val="8b8b8b"/>
                </a:solidFill>
                <a:latin typeface="Calibri"/>
              </a:rPr>
              <a:t>30/11/20</a:t>
            </a:fld>
            <a:endParaRPr b="0" lang="en-IN" sz="1200" spc="-1" strike="noStrike">
              <a:latin typeface="Times New Roman"/>
            </a:endParaRPr>
          </a:p>
        </p:txBody>
      </p:sp>
      <p:sp>
        <p:nvSpPr>
          <p:cNvPr id="83" name="PlaceHolder 2"/>
          <p:cNvSpPr>
            <a:spLocks noGrp="1"/>
          </p:cNvSpPr>
          <p:nvPr>
            <p:ph type="ftr"/>
          </p:nvPr>
        </p:nvSpPr>
        <p:spPr>
          <a:xfrm>
            <a:off x="3124080" y="6356520"/>
            <a:ext cx="2895120" cy="364680"/>
          </a:xfrm>
          <a:prstGeom prst="rect">
            <a:avLst/>
          </a:prstGeom>
        </p:spPr>
        <p:txBody>
          <a:bodyPr anchor="ctr">
            <a:noAutofit/>
          </a:bodyPr>
          <a:p>
            <a:endParaRPr b="0" lang="en-IN" sz="2400" spc="-1" strike="noStrike">
              <a:latin typeface="Times New Roman"/>
            </a:endParaRPr>
          </a:p>
        </p:txBody>
      </p:sp>
      <p:sp>
        <p:nvSpPr>
          <p:cNvPr id="84" name="PlaceHolder 3"/>
          <p:cNvSpPr>
            <a:spLocks noGrp="1"/>
          </p:cNvSpPr>
          <p:nvPr>
            <p:ph type="sldNum"/>
          </p:nvPr>
        </p:nvSpPr>
        <p:spPr>
          <a:xfrm>
            <a:off x="6553080" y="6356520"/>
            <a:ext cx="2133360" cy="364680"/>
          </a:xfrm>
          <a:prstGeom prst="rect">
            <a:avLst/>
          </a:prstGeom>
        </p:spPr>
        <p:txBody>
          <a:bodyPr anchor="ctr">
            <a:noAutofit/>
          </a:bodyPr>
          <a:p>
            <a:pPr algn="r">
              <a:lnSpc>
                <a:spcPct val="100000"/>
              </a:lnSpc>
            </a:pPr>
            <a:fld id="{390CACDD-9FAB-49E0-9CE4-E5BDAD44DD35}" type="slidenum">
              <a:rPr b="0" lang="en-IN" sz="1200" spc="-1" strike="noStrike">
                <a:solidFill>
                  <a:srgbClr val="8b8b8b"/>
                </a:solidFill>
                <a:latin typeface="Calibri"/>
              </a:rPr>
              <a:t>1</a:t>
            </a:fld>
            <a:endParaRPr b="0" lang="en-IN" sz="1200" spc="-1" strike="noStrike">
              <a:latin typeface="Times New Roman"/>
            </a:endParaRPr>
          </a:p>
        </p:txBody>
      </p:sp>
      <p:sp>
        <p:nvSpPr>
          <p:cNvPr id="85" name="PlaceHolder 4"/>
          <p:cNvSpPr>
            <a:spLocks noGrp="1"/>
          </p:cNvSpPr>
          <p:nvPr>
            <p:ph type="title"/>
          </p:nvPr>
        </p:nvSpPr>
        <p:spPr>
          <a:xfrm>
            <a:off x="457200" y="273600"/>
            <a:ext cx="8229240" cy="1144800"/>
          </a:xfrm>
          <a:prstGeom prst="rect">
            <a:avLst/>
          </a:prstGeom>
        </p:spPr>
        <p:txBody>
          <a:bodyPr lIns="0" rIns="0" tIns="0" bIns="0" anchor="ctr">
            <a:noAutofit/>
          </a:bodyPr>
          <a:p>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
        <p:nvSpPr>
          <p:cNvPr id="86"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2.jpeg"/><Relationship Id="rId3" Type="http://schemas.openxmlformats.org/officeDocument/2006/relationships/image" Target="../media/image13.jpeg"/><Relationship Id="rId4"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25.xml"/><Relationship Id="rId4"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hyperlink" Target="https://github.com/shashikala-katthi/TSHtraining/tree/master/Video/gstreamer" TargetMode="External"/><Relationship Id="rId2" Type="http://schemas.openxmlformats.org/officeDocument/2006/relationships/hyperlink" Target="https://github.com/manikantapips/TSHtraining/tree/master/video/gstreamer/playbacktutorial" TargetMode="External"/><Relationship Id="rId3" Type="http://schemas.openxmlformats.org/officeDocument/2006/relationships/hyperlink" Target="https://gstreamer.freedesktop.org/documentation/tutorials/playback/index.html?gi-language=c" TargetMode="External"/><Relationship Id="rId4" Type="http://schemas.openxmlformats.org/officeDocument/2006/relationships/hyperlink" Target="https://gstreamer.freedesktop.org/documentation/tutorials/playback/index.html?gi-language=c" TargetMode="External"/><Relationship Id="rId5"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457200" y="2209680"/>
            <a:ext cx="8229240" cy="1142640"/>
          </a:xfrm>
          <a:prstGeom prst="rect">
            <a:avLst/>
          </a:prstGeom>
          <a:noFill/>
          <a:ln>
            <a:noFill/>
          </a:ln>
        </p:spPr>
        <p:txBody>
          <a:bodyPr anchor="ctr">
            <a:normAutofit/>
          </a:bodyPr>
          <a:p>
            <a:pPr algn="ctr">
              <a:lnSpc>
                <a:spcPct val="100000"/>
              </a:lnSpc>
            </a:pPr>
            <a:r>
              <a:rPr b="1" lang="en-US" sz="6600" spc="-1" strike="noStrike">
                <a:solidFill>
                  <a:srgbClr val="7030a0"/>
                </a:solidFill>
                <a:latin typeface="Times New Roman"/>
              </a:rPr>
              <a:t>Gstreamer</a:t>
            </a:r>
            <a:endParaRPr b="0" lang="en-US" sz="6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TextShape 1"/>
          <p:cNvSpPr txBox="1"/>
          <p:nvPr/>
        </p:nvSpPr>
        <p:spPr>
          <a:xfrm>
            <a:off x="457200" y="0"/>
            <a:ext cx="8229240" cy="1447560"/>
          </a:xfrm>
          <a:prstGeom prst="rect">
            <a:avLst/>
          </a:prstGeom>
          <a:noFill/>
          <a:ln>
            <a:noFill/>
          </a:ln>
        </p:spPr>
        <p:txBody>
          <a:bodyPr anchor="ctr">
            <a:normAutofit/>
          </a:bodyPr>
          <a:p>
            <a:pPr>
              <a:lnSpc>
                <a:spcPct val="100000"/>
              </a:lnSpc>
            </a:pPr>
            <a:r>
              <a:rPr b="1" lang="en-US" sz="4000" spc="-1" strike="noStrike">
                <a:solidFill>
                  <a:srgbClr val="00b050"/>
                </a:solidFill>
                <a:latin typeface="Times New Roman"/>
              </a:rPr>
              <a:t>SETTING PIPELINE STATE</a:t>
            </a:r>
            <a:endParaRPr b="0" lang="en-US" sz="4000" spc="-1" strike="noStrike">
              <a:solidFill>
                <a:srgbClr val="000000"/>
              </a:solidFill>
              <a:latin typeface="Calibri"/>
            </a:endParaRPr>
          </a:p>
        </p:txBody>
      </p:sp>
      <p:sp>
        <p:nvSpPr>
          <p:cNvPr id="273" name="TextShape 2"/>
          <p:cNvSpPr txBox="1"/>
          <p:nvPr/>
        </p:nvSpPr>
        <p:spPr>
          <a:xfrm>
            <a:off x="457200" y="1219320"/>
            <a:ext cx="8229240" cy="5257440"/>
          </a:xfrm>
          <a:prstGeom prst="rect">
            <a:avLst/>
          </a:prstGeom>
          <a:noFill/>
          <a:ln>
            <a:noFill/>
          </a:ln>
        </p:spPr>
        <p:txBody>
          <a:bodyPr>
            <a:normAutofit/>
          </a:bodyPr>
          <a:p>
            <a:pPr marL="343080" indent="-342720">
              <a:lnSpc>
                <a:spcPct val="100000"/>
              </a:lnSpc>
              <a:spcBef>
                <a:spcPts val="400"/>
              </a:spcBef>
              <a:buClr>
                <a:srgbClr val="000000"/>
              </a:buClr>
              <a:buFont typeface="Arial"/>
              <a:buChar char="•"/>
            </a:pPr>
            <a:r>
              <a:rPr b="0" lang="en-US" sz="2000" spc="-1" strike="noStrike">
                <a:solidFill>
                  <a:srgbClr val="000000"/>
                </a:solidFill>
                <a:latin typeface="Times New Roman"/>
              </a:rPr>
              <a:t>Every GStreamer element has an associated state, which you can more or less think of as the Play/Pause button in your regular DVD player. For now, suffice to say that playback will not start unless you set the pipeline to the PLAYING state.</a:t>
            </a:r>
            <a:endParaRPr b="0" lang="en-US" sz="2000" spc="-1" strike="noStrike">
              <a:solidFill>
                <a:srgbClr val="000000"/>
              </a:solidFill>
              <a:latin typeface="Calibri"/>
            </a:endParaRPr>
          </a:p>
          <a:p>
            <a:pPr lvl="1" marL="743040" indent="-285480">
              <a:lnSpc>
                <a:spcPct val="100000"/>
              </a:lnSpc>
              <a:spcBef>
                <a:spcPts val="400"/>
              </a:spcBef>
              <a:buClr>
                <a:srgbClr val="ff0000"/>
              </a:buClr>
              <a:buFont typeface="Wingdings" charset="2"/>
              <a:buChar char=""/>
            </a:pPr>
            <a:r>
              <a:rPr b="0" lang="en-US" sz="2000" spc="-1" strike="noStrike">
                <a:solidFill>
                  <a:srgbClr val="ff0000"/>
                </a:solidFill>
                <a:latin typeface="Times New Roman"/>
              </a:rPr>
              <a:t>gst_element_set_state (pipeline, GST_STATE_PLAYING);</a:t>
            </a:r>
            <a:endParaRPr b="0" lang="en-US" sz="2000" spc="-1" strike="noStrike">
              <a:solidFill>
                <a:srgbClr val="000000"/>
              </a:solidFill>
              <a:latin typeface="Calibri"/>
            </a:endParaRPr>
          </a:p>
          <a:p>
            <a:pPr marL="343080" indent="-342720">
              <a:lnSpc>
                <a:spcPct val="100000"/>
              </a:lnSpc>
              <a:spcBef>
                <a:spcPts val="400"/>
              </a:spcBef>
              <a:buClr>
                <a:srgbClr val="000000"/>
              </a:buClr>
              <a:buFont typeface="Arial"/>
              <a:buChar char="•"/>
            </a:pPr>
            <a:r>
              <a:rPr b="0" lang="en-US" sz="2000" spc="-1" strike="noStrike">
                <a:solidFill>
                  <a:srgbClr val="000000"/>
                </a:solidFill>
                <a:latin typeface="Times New Roman"/>
              </a:rPr>
              <a:t>gst_element_set_state() is setting pipeline to the PLAYING state, thus initiating playback.</a:t>
            </a:r>
            <a:endParaRPr b="0" lang="en-US" sz="2000" spc="-1" strike="noStrike">
              <a:solidFill>
                <a:srgbClr val="000000"/>
              </a:solidFill>
              <a:latin typeface="Calibri"/>
            </a:endParaRPr>
          </a:p>
          <a:p>
            <a:pPr marL="343080" indent="-342720">
              <a:lnSpc>
                <a:spcPct val="100000"/>
              </a:lnSpc>
              <a:spcBef>
                <a:spcPts val="400"/>
              </a:spcBef>
              <a:buClr>
                <a:srgbClr val="000000"/>
              </a:buClr>
              <a:buFont typeface="Arial"/>
              <a:buChar char="•"/>
            </a:pPr>
            <a:r>
              <a:rPr b="0" lang="en-US" sz="2000" spc="-1" strike="noStrike">
                <a:solidFill>
                  <a:srgbClr val="000000"/>
                </a:solidFill>
                <a:latin typeface="Times New Roman"/>
              </a:rPr>
              <a:t>We need to get the pipeline’s bus to know that what happens inside of the pipeline.</a:t>
            </a:r>
            <a:endParaRPr b="0" lang="en-US" sz="2000" spc="-1" strike="noStrike">
              <a:solidFill>
                <a:srgbClr val="000000"/>
              </a:solidFill>
              <a:latin typeface="Calibri"/>
            </a:endParaRPr>
          </a:p>
          <a:p>
            <a:pPr lvl="1" marL="743040" indent="-285480">
              <a:lnSpc>
                <a:spcPct val="100000"/>
              </a:lnSpc>
              <a:spcBef>
                <a:spcPts val="400"/>
              </a:spcBef>
              <a:buClr>
                <a:srgbClr val="ff0000"/>
              </a:buClr>
              <a:buFont typeface="Wingdings" charset="2"/>
              <a:buChar char=""/>
            </a:pPr>
            <a:r>
              <a:rPr b="0" lang="en-US" sz="2000" spc="-1" strike="noStrike">
                <a:solidFill>
                  <a:srgbClr val="ff0000"/>
                </a:solidFill>
                <a:latin typeface="Times New Roman"/>
              </a:rPr>
              <a:t>bus = gst_element_get_bus (pipeline);</a:t>
            </a:r>
            <a:endParaRPr b="0" lang="en-US" sz="2000" spc="-1" strike="noStrike">
              <a:solidFill>
                <a:srgbClr val="000000"/>
              </a:solidFill>
              <a:latin typeface="Calibri"/>
            </a:endParaRPr>
          </a:p>
          <a:p>
            <a:pPr marL="343080" indent="-342720">
              <a:lnSpc>
                <a:spcPct val="100000"/>
              </a:lnSpc>
              <a:spcBef>
                <a:spcPts val="400"/>
              </a:spcBef>
              <a:buClr>
                <a:srgbClr val="000000"/>
              </a:buClr>
              <a:buFont typeface="Arial"/>
              <a:buChar char="•"/>
            </a:pPr>
            <a:r>
              <a:rPr b="0" lang="en-US" sz="2000" spc="-1" strike="noStrike">
                <a:solidFill>
                  <a:srgbClr val="000000"/>
                </a:solidFill>
                <a:latin typeface="Times New Roman"/>
              </a:rPr>
              <a:t> </a:t>
            </a:r>
            <a:r>
              <a:rPr b="0" lang="en-US" sz="2000" spc="-1" strike="noStrike">
                <a:solidFill>
                  <a:srgbClr val="000000"/>
                </a:solidFill>
                <a:latin typeface="Times New Roman"/>
              </a:rPr>
              <a:t>gst_element_get_bus() retrieves the pipeline's bus.</a:t>
            </a:r>
            <a:endParaRPr b="0" lang="en-US" sz="2000" spc="-1" strike="noStrike">
              <a:solidFill>
                <a:srgbClr val="000000"/>
              </a:solidFill>
              <a:latin typeface="Calibri"/>
            </a:endParaRPr>
          </a:p>
          <a:p>
            <a:pPr marL="343080" indent="-342720">
              <a:lnSpc>
                <a:spcPct val="100000"/>
              </a:lnSpc>
              <a:spcBef>
                <a:spcPts val="400"/>
              </a:spcBef>
              <a:buClr>
                <a:srgbClr val="000000"/>
              </a:buClr>
              <a:buFont typeface="Arial"/>
              <a:buChar char="•"/>
            </a:pPr>
            <a:r>
              <a:rPr b="0" lang="en-US" sz="2000" spc="-1" strike="noStrike">
                <a:solidFill>
                  <a:srgbClr val="000000"/>
                </a:solidFill>
                <a:latin typeface="Times New Roman"/>
              </a:rPr>
              <a:t>The below lines will  block until you receive either an ERROR or an EOS (End-Of-Stream) through that bus.</a:t>
            </a:r>
            <a:endParaRPr b="0" lang="en-US" sz="2000" spc="-1" strike="noStrike">
              <a:solidFill>
                <a:srgbClr val="000000"/>
              </a:solidFill>
              <a:latin typeface="Calibri"/>
            </a:endParaRPr>
          </a:p>
          <a:p>
            <a:pPr lvl="1" marL="743040" indent="-285480">
              <a:lnSpc>
                <a:spcPct val="100000"/>
              </a:lnSpc>
              <a:spcBef>
                <a:spcPts val="400"/>
              </a:spcBef>
              <a:buClr>
                <a:srgbClr val="ff0000"/>
              </a:buClr>
              <a:buFont typeface="Wingdings" charset="2"/>
              <a:buChar char=""/>
            </a:pPr>
            <a:r>
              <a:rPr b="0" lang="en-US" sz="2000" spc="-1" strike="noStrike">
                <a:solidFill>
                  <a:srgbClr val="ff0000"/>
                </a:solidFill>
                <a:latin typeface="Times New Roman"/>
              </a:rPr>
              <a:t>msg = gst_bus_timed_pop_filtered (bus, GST_CLOCK_TIME_NONE, GST_MESSAGE_ERROR | GST_MESSAGE_EOS);</a:t>
            </a:r>
            <a:endParaRPr b="0" lang="en-US" sz="2000" spc="-1" strike="noStrike">
              <a:solidFill>
                <a:srgbClr val="000000"/>
              </a:solidFill>
              <a:latin typeface="Calibri"/>
            </a:endParaRPr>
          </a:p>
          <a:p>
            <a:pPr>
              <a:lnSpc>
                <a:spcPct val="100000"/>
              </a:lnSpc>
              <a:spcBef>
                <a:spcPts val="400"/>
              </a:spcBef>
            </a:pPr>
            <a:endParaRPr b="0" lang="en-US" sz="2000" spc="-1" strike="noStrike">
              <a:solidFill>
                <a:srgbClr val="000000"/>
              </a:solidFill>
              <a:latin typeface="Calibri"/>
            </a:endParaRPr>
          </a:p>
          <a:p>
            <a:pPr>
              <a:lnSpc>
                <a:spcPct val="100000"/>
              </a:lnSpc>
              <a:spcBef>
                <a:spcPts val="400"/>
              </a:spcBef>
            </a:pPr>
            <a:endParaRPr b="0" lang="en-US" sz="2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TextShape 1"/>
          <p:cNvSpPr txBox="1"/>
          <p:nvPr/>
        </p:nvSpPr>
        <p:spPr>
          <a:xfrm>
            <a:off x="457200" y="274680"/>
            <a:ext cx="8229240" cy="1142640"/>
          </a:xfrm>
          <a:prstGeom prst="rect">
            <a:avLst/>
          </a:prstGeom>
          <a:noFill/>
          <a:ln>
            <a:noFill/>
          </a:ln>
        </p:spPr>
        <p:txBody>
          <a:bodyPr anchor="ctr">
            <a:normAutofit/>
          </a:bodyPr>
          <a:p>
            <a:pPr>
              <a:lnSpc>
                <a:spcPct val="100000"/>
              </a:lnSpc>
            </a:pPr>
            <a:r>
              <a:rPr b="1" lang="en-US" sz="4000" spc="-1" strike="noStrike">
                <a:solidFill>
                  <a:srgbClr val="00b050"/>
                </a:solidFill>
                <a:latin typeface="Times New Roman"/>
              </a:rPr>
              <a:t>Conti..</a:t>
            </a:r>
            <a:endParaRPr b="0" lang="en-US" sz="4000" spc="-1" strike="noStrike">
              <a:solidFill>
                <a:srgbClr val="000000"/>
              </a:solidFill>
              <a:latin typeface="Calibri"/>
            </a:endParaRPr>
          </a:p>
        </p:txBody>
      </p:sp>
      <p:pic>
        <p:nvPicPr>
          <p:cNvPr id="275" name="Picture 5" descr="C:\Users\jagati\Desktop\about-gstreamer-10-application-development-for-beginners-43-638.jpg"/>
          <p:cNvPicPr/>
          <p:nvPr/>
        </p:nvPicPr>
        <p:blipFill>
          <a:blip r:embed="rId1"/>
          <a:stretch/>
        </p:blipFill>
        <p:spPr>
          <a:xfrm>
            <a:off x="4743360" y="1676520"/>
            <a:ext cx="4400280" cy="2409480"/>
          </a:xfrm>
          <a:prstGeom prst="rect">
            <a:avLst/>
          </a:prstGeom>
          <a:ln>
            <a:noFill/>
          </a:ln>
        </p:spPr>
      </p:pic>
      <p:pic>
        <p:nvPicPr>
          <p:cNvPr id="276" name="Picture 6" descr="C:\Users\jagati\Desktop\about-gstreamer-10-application-development-for-beginners-44-638.jpg"/>
          <p:cNvPicPr/>
          <p:nvPr/>
        </p:nvPicPr>
        <p:blipFill>
          <a:blip r:embed="rId2"/>
          <a:stretch/>
        </p:blipFill>
        <p:spPr>
          <a:xfrm>
            <a:off x="2286000" y="4114800"/>
            <a:ext cx="4343040" cy="2514240"/>
          </a:xfrm>
          <a:prstGeom prst="rect">
            <a:avLst/>
          </a:prstGeom>
          <a:ln>
            <a:noFill/>
          </a:ln>
        </p:spPr>
      </p:pic>
      <p:pic>
        <p:nvPicPr>
          <p:cNvPr id="277" name="Picture 7" descr="C:\Users\jagati\Desktop\about-gstreamer-10-application-development-for-beginners-42-638.jpg"/>
          <p:cNvPicPr/>
          <p:nvPr/>
        </p:nvPicPr>
        <p:blipFill>
          <a:blip r:embed="rId3"/>
          <a:stretch/>
        </p:blipFill>
        <p:spPr>
          <a:xfrm>
            <a:off x="380880" y="1600200"/>
            <a:ext cx="4228920" cy="226656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TextShape 1"/>
          <p:cNvSpPr txBox="1"/>
          <p:nvPr/>
        </p:nvSpPr>
        <p:spPr>
          <a:xfrm>
            <a:off x="457200" y="274680"/>
            <a:ext cx="8229240" cy="1142640"/>
          </a:xfrm>
          <a:prstGeom prst="rect">
            <a:avLst/>
          </a:prstGeom>
          <a:noFill/>
          <a:ln>
            <a:noFill/>
          </a:ln>
        </p:spPr>
        <p:txBody>
          <a:bodyPr anchor="ctr">
            <a:noAutofit/>
          </a:bodyPr>
          <a:p>
            <a:pPr>
              <a:lnSpc>
                <a:spcPct val="100000"/>
              </a:lnSpc>
            </a:pPr>
            <a:r>
              <a:rPr b="1" lang="en-US" sz="4000" spc="-1" strike="noStrike">
                <a:solidFill>
                  <a:srgbClr val="00b050"/>
                </a:solidFill>
                <a:latin typeface="Times New Roman"/>
              </a:rPr>
              <a:t>Communication with bus and pipeline</a:t>
            </a:r>
            <a:endParaRPr b="0" lang="en-US" sz="4000" spc="-1" strike="noStrike">
              <a:solidFill>
                <a:srgbClr val="000000"/>
              </a:solidFill>
              <a:latin typeface="Calibri"/>
            </a:endParaRPr>
          </a:p>
        </p:txBody>
      </p:sp>
      <p:pic>
        <p:nvPicPr>
          <p:cNvPr id="279" name="Picture 5" descr="C:\Users\jagati\Desktop\guide-to-gstreamer-application-development-manual-ch1-to-ch10-49-638.jpg"/>
          <p:cNvPicPr/>
          <p:nvPr/>
        </p:nvPicPr>
        <p:blipFill>
          <a:blip r:embed="rId1"/>
          <a:stretch/>
        </p:blipFill>
        <p:spPr>
          <a:xfrm>
            <a:off x="609480" y="1752480"/>
            <a:ext cx="7848360" cy="403812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TextShape 1"/>
          <p:cNvSpPr txBox="1"/>
          <p:nvPr/>
        </p:nvSpPr>
        <p:spPr>
          <a:xfrm>
            <a:off x="457200" y="274680"/>
            <a:ext cx="8229240" cy="1142640"/>
          </a:xfrm>
          <a:prstGeom prst="rect">
            <a:avLst/>
          </a:prstGeom>
          <a:noFill/>
          <a:ln>
            <a:noFill/>
          </a:ln>
        </p:spPr>
        <p:txBody>
          <a:bodyPr anchor="ctr">
            <a:noAutofit/>
          </a:bodyPr>
          <a:p>
            <a:pPr>
              <a:lnSpc>
                <a:spcPct val="100000"/>
              </a:lnSpc>
            </a:pPr>
            <a:r>
              <a:rPr b="1" lang="en-US" sz="4000" spc="-1" strike="noStrike">
                <a:solidFill>
                  <a:srgbClr val="00b050"/>
                </a:solidFill>
                <a:latin typeface="Times New Roman"/>
              </a:rPr>
              <a:t>FREE THE OBJECTS AFTER USING THEM</a:t>
            </a:r>
            <a:endParaRPr b="0" lang="en-US" sz="4000" spc="-1" strike="noStrike">
              <a:solidFill>
                <a:srgbClr val="000000"/>
              </a:solidFill>
              <a:latin typeface="Calibri"/>
            </a:endParaRPr>
          </a:p>
        </p:txBody>
      </p:sp>
      <p:sp>
        <p:nvSpPr>
          <p:cNvPr id="281" name="TextShape 2"/>
          <p:cNvSpPr txBox="1"/>
          <p:nvPr/>
        </p:nvSpPr>
        <p:spPr>
          <a:xfrm>
            <a:off x="457200" y="1600200"/>
            <a:ext cx="8229240" cy="4525560"/>
          </a:xfrm>
          <a:prstGeom prst="rect">
            <a:avLst/>
          </a:prstGeom>
          <a:noFill/>
          <a:ln>
            <a:noFill/>
          </a:ln>
        </p:spPr>
        <p:txBody>
          <a:bodyPr>
            <a:normAutofit fontScale="88000"/>
          </a:bodyPr>
          <a:p>
            <a:pPr marL="343080" indent="-342720">
              <a:lnSpc>
                <a:spcPct val="100000"/>
              </a:lnSpc>
              <a:spcBef>
                <a:spcPts val="439"/>
              </a:spcBef>
              <a:buClr>
                <a:srgbClr val="000000"/>
              </a:buClr>
              <a:buFont typeface="Arial"/>
              <a:buChar char="•"/>
            </a:pPr>
            <a:r>
              <a:rPr b="0" lang="en-US" sz="2200" spc="-1" strike="noStrike">
                <a:solidFill>
                  <a:srgbClr val="000000"/>
                </a:solidFill>
                <a:latin typeface="Times New Roman"/>
              </a:rPr>
              <a:t>We need to free the msg after returning with error or end-of-stream ,if msg is not NULL.</a:t>
            </a:r>
            <a:endParaRPr b="0" lang="en-US" sz="2200" spc="-1" strike="noStrike">
              <a:solidFill>
                <a:srgbClr val="000000"/>
              </a:solidFill>
              <a:latin typeface="Calibri"/>
            </a:endParaRPr>
          </a:p>
          <a:p>
            <a:pPr lvl="1" marL="743040" indent="-285480">
              <a:lnSpc>
                <a:spcPct val="100000"/>
              </a:lnSpc>
              <a:spcBef>
                <a:spcPts val="439"/>
              </a:spcBef>
              <a:buClr>
                <a:srgbClr val="ff0000"/>
              </a:buClr>
              <a:buFont typeface="Wingdings" charset="2"/>
              <a:buChar char=""/>
            </a:pPr>
            <a:r>
              <a:rPr b="0" lang="en-US" sz="2200" spc="-1" strike="noStrike">
                <a:solidFill>
                  <a:srgbClr val="ff0000"/>
                </a:solidFill>
                <a:latin typeface="Times New Roman"/>
              </a:rPr>
              <a:t>gst_message_unref (msg);</a:t>
            </a:r>
            <a:endParaRPr b="0" lang="en-US" sz="2200" spc="-1" strike="noStrike">
              <a:solidFill>
                <a:srgbClr val="000000"/>
              </a:solidFill>
              <a:latin typeface="Calibri"/>
            </a:endParaRPr>
          </a:p>
          <a:p>
            <a:pPr marL="343080" indent="-342720">
              <a:lnSpc>
                <a:spcPct val="100000"/>
              </a:lnSpc>
              <a:spcBef>
                <a:spcPts val="439"/>
              </a:spcBef>
              <a:buClr>
                <a:srgbClr val="000000"/>
              </a:buClr>
              <a:buFont typeface="Arial"/>
              <a:buChar char="•"/>
            </a:pPr>
            <a:r>
              <a:rPr b="0" lang="en-US" sz="2200" spc="-1" strike="noStrike">
                <a:solidFill>
                  <a:srgbClr val="000000"/>
                </a:solidFill>
                <a:latin typeface="Times New Roman"/>
              </a:rPr>
              <a:t>gst_bus_timed_pop_filtered() returned a message which needs to be freed with </a:t>
            </a:r>
            <a:endParaRPr b="0" lang="en-US" sz="2200" spc="-1" strike="noStrike">
              <a:solidFill>
                <a:srgbClr val="000000"/>
              </a:solidFill>
              <a:latin typeface="Calibri"/>
            </a:endParaRPr>
          </a:p>
          <a:p>
            <a:pPr lvl="1" marL="743040" indent="-285480">
              <a:lnSpc>
                <a:spcPct val="100000"/>
              </a:lnSpc>
              <a:spcBef>
                <a:spcPts val="439"/>
              </a:spcBef>
              <a:buClr>
                <a:srgbClr val="ff0000"/>
              </a:buClr>
              <a:buFont typeface="Wingdings" charset="2"/>
              <a:buChar char=""/>
            </a:pPr>
            <a:r>
              <a:rPr b="0" lang="en-US" sz="2200" spc="-1" strike="noStrike">
                <a:solidFill>
                  <a:srgbClr val="ff0000"/>
                </a:solidFill>
                <a:latin typeface="Times New Roman"/>
              </a:rPr>
              <a:t>gst_message_unref(msg);</a:t>
            </a:r>
            <a:endParaRPr b="0" lang="en-US" sz="2200" spc="-1" strike="noStrike">
              <a:solidFill>
                <a:srgbClr val="000000"/>
              </a:solidFill>
              <a:latin typeface="Calibri"/>
            </a:endParaRPr>
          </a:p>
          <a:p>
            <a:pPr marL="343080" indent="-342720">
              <a:lnSpc>
                <a:spcPct val="100000"/>
              </a:lnSpc>
              <a:spcBef>
                <a:spcPts val="439"/>
              </a:spcBef>
              <a:buClr>
                <a:srgbClr val="000000"/>
              </a:buClr>
              <a:buFont typeface="Arial"/>
              <a:buChar char="•"/>
            </a:pPr>
            <a:r>
              <a:rPr b="0" lang="en-US" sz="2200" spc="-1" strike="noStrike">
                <a:solidFill>
                  <a:srgbClr val="000000"/>
                </a:solidFill>
                <a:latin typeface="Times New Roman"/>
              </a:rPr>
              <a:t>gst_element_get_bus() added a reference to the bus that must be freed with </a:t>
            </a:r>
            <a:endParaRPr b="0" lang="en-US" sz="2200" spc="-1" strike="noStrike">
              <a:solidFill>
                <a:srgbClr val="000000"/>
              </a:solidFill>
              <a:latin typeface="Calibri"/>
            </a:endParaRPr>
          </a:p>
          <a:p>
            <a:pPr lvl="1" marL="743040" indent="-285480">
              <a:lnSpc>
                <a:spcPct val="100000"/>
              </a:lnSpc>
              <a:spcBef>
                <a:spcPts val="439"/>
              </a:spcBef>
              <a:buClr>
                <a:srgbClr val="ff0000"/>
              </a:buClr>
              <a:buFont typeface="Wingdings" charset="2"/>
              <a:buChar char=""/>
            </a:pPr>
            <a:r>
              <a:rPr b="0" lang="en-US" sz="2200" spc="-1" strike="noStrike">
                <a:solidFill>
                  <a:srgbClr val="ff0000"/>
                </a:solidFill>
                <a:latin typeface="Times New Roman"/>
              </a:rPr>
              <a:t>gst_object_unref(pipeline, GST_STATE_NULL);</a:t>
            </a:r>
            <a:endParaRPr b="0" lang="en-US" sz="2200" spc="-1" strike="noStrike">
              <a:solidFill>
                <a:srgbClr val="000000"/>
              </a:solidFill>
              <a:latin typeface="Calibri"/>
            </a:endParaRPr>
          </a:p>
          <a:p>
            <a:pPr marL="343080" indent="-342720">
              <a:lnSpc>
                <a:spcPct val="100000"/>
              </a:lnSpc>
              <a:spcBef>
                <a:spcPts val="439"/>
              </a:spcBef>
              <a:buClr>
                <a:srgbClr val="000000"/>
              </a:buClr>
              <a:buFont typeface="Arial"/>
              <a:buChar char="•"/>
            </a:pPr>
            <a:r>
              <a:rPr b="0" lang="en-US" sz="2200" spc="-1" strike="noStrike">
                <a:solidFill>
                  <a:srgbClr val="000000"/>
                </a:solidFill>
                <a:latin typeface="Times New Roman"/>
              </a:rPr>
              <a:t>Setting the pipeline to the NULL state will make sure it frees any resources it has allocated .</a:t>
            </a:r>
            <a:endParaRPr b="0" lang="en-US" sz="2200" spc="-1" strike="noStrike">
              <a:solidFill>
                <a:srgbClr val="000000"/>
              </a:solidFill>
              <a:latin typeface="Calibri"/>
            </a:endParaRPr>
          </a:p>
          <a:p>
            <a:pPr marL="343080" indent="-342720">
              <a:lnSpc>
                <a:spcPct val="100000"/>
              </a:lnSpc>
              <a:spcBef>
                <a:spcPts val="439"/>
              </a:spcBef>
              <a:buClr>
                <a:srgbClr val="000000"/>
              </a:buClr>
              <a:buFont typeface="Arial"/>
              <a:buChar char="•"/>
            </a:pPr>
            <a:r>
              <a:rPr b="0" lang="en-US" sz="2200" spc="-1" strike="noStrike">
                <a:solidFill>
                  <a:srgbClr val="000000"/>
                </a:solidFill>
                <a:latin typeface="Times New Roman"/>
              </a:rPr>
              <a:t>Finally, unreferencing the pipeline will destroy it, and all its contents.</a:t>
            </a:r>
            <a:endParaRPr b="0" lang="en-US" sz="2200" spc="-1" strike="noStrike">
              <a:solidFill>
                <a:srgbClr val="000000"/>
              </a:solidFill>
              <a:latin typeface="Calibri"/>
            </a:endParaRPr>
          </a:p>
          <a:p>
            <a:pPr lvl="1" marL="743040" indent="-285480">
              <a:lnSpc>
                <a:spcPct val="100000"/>
              </a:lnSpc>
              <a:spcBef>
                <a:spcPts val="439"/>
              </a:spcBef>
              <a:buClr>
                <a:srgbClr val="ff0000"/>
              </a:buClr>
              <a:buFont typeface="Wingdings" charset="2"/>
              <a:buChar char=""/>
            </a:pPr>
            <a:r>
              <a:rPr b="0" lang="en-US" sz="2200" spc="-1" strike="noStrike">
                <a:solidFill>
                  <a:srgbClr val="ff0000"/>
                </a:solidFill>
                <a:latin typeface="Times New Roman"/>
              </a:rPr>
              <a:t>gst_object_unref (pipeline);</a:t>
            </a:r>
            <a:endParaRPr b="0" lang="en-US" sz="2200" spc="-1" strike="noStrike">
              <a:solidFill>
                <a:srgbClr val="000000"/>
              </a:solidFill>
              <a:latin typeface="Calibri"/>
            </a:endParaRPr>
          </a:p>
          <a:p>
            <a:pPr>
              <a:lnSpc>
                <a:spcPct val="100000"/>
              </a:lnSpc>
              <a:spcBef>
                <a:spcPts val="439"/>
              </a:spcBef>
            </a:pPr>
            <a:endParaRPr b="0" lang="en-US" sz="2200" spc="-1" strike="noStrike">
              <a:solidFill>
                <a:srgbClr val="000000"/>
              </a:solidFill>
              <a:latin typeface="Calibri"/>
            </a:endParaRPr>
          </a:p>
          <a:p>
            <a:pPr>
              <a:lnSpc>
                <a:spcPct val="100000"/>
              </a:lnSpc>
              <a:spcBef>
                <a:spcPts val="400"/>
              </a:spcBef>
            </a:pPr>
            <a:endParaRPr b="0" lang="en-US" sz="2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TextShape 1"/>
          <p:cNvSpPr txBox="1"/>
          <p:nvPr/>
        </p:nvSpPr>
        <p:spPr>
          <a:xfrm>
            <a:off x="380880" y="0"/>
            <a:ext cx="8229240" cy="1142640"/>
          </a:xfrm>
          <a:prstGeom prst="rect">
            <a:avLst/>
          </a:prstGeom>
          <a:noFill/>
          <a:ln>
            <a:noFill/>
          </a:ln>
        </p:spPr>
        <p:txBody>
          <a:bodyPr anchor="ctr">
            <a:normAutofit/>
          </a:bodyPr>
          <a:p>
            <a:pPr>
              <a:lnSpc>
                <a:spcPct val="100000"/>
              </a:lnSpc>
            </a:pPr>
            <a:r>
              <a:rPr b="1" lang="en-US" sz="4000" spc="-1" strike="noStrike">
                <a:solidFill>
                  <a:srgbClr val="00b050"/>
                </a:solidFill>
                <a:latin typeface="Times New Roman"/>
              </a:rPr>
              <a:t>ANALYZING THE STREAMS</a:t>
            </a:r>
            <a:endParaRPr b="0" lang="en-US" sz="4000" spc="-1" strike="noStrike">
              <a:solidFill>
                <a:srgbClr val="000000"/>
              </a:solidFill>
              <a:latin typeface="Calibri"/>
            </a:endParaRPr>
          </a:p>
        </p:txBody>
      </p:sp>
      <p:sp>
        <p:nvSpPr>
          <p:cNvPr id="283" name="TextShape 2"/>
          <p:cNvSpPr txBox="1"/>
          <p:nvPr/>
        </p:nvSpPr>
        <p:spPr>
          <a:xfrm>
            <a:off x="457200" y="1143000"/>
            <a:ext cx="8229240" cy="5333760"/>
          </a:xfrm>
          <a:prstGeom prst="rect">
            <a:avLst/>
          </a:prstGeom>
          <a:noFill/>
          <a:ln>
            <a:noFill/>
          </a:ln>
        </p:spPr>
        <p:txBody>
          <a:bodyPr>
            <a:noAutofit/>
          </a:bodyPr>
          <a:p>
            <a:pPr marL="343080" indent="-342720">
              <a:lnSpc>
                <a:spcPct val="100000"/>
              </a:lnSpc>
              <a:spcBef>
                <a:spcPts val="400"/>
              </a:spcBef>
              <a:buClr>
                <a:srgbClr val="000000"/>
              </a:buClr>
              <a:buFont typeface="Arial"/>
              <a:buChar char="•"/>
            </a:pPr>
            <a:r>
              <a:rPr b="0" lang="en-US" sz="2000" spc="-1" strike="noStrike">
                <a:solidFill>
                  <a:srgbClr val="000000"/>
                </a:solidFill>
                <a:latin typeface="Times New Roman"/>
              </a:rPr>
              <a:t>We are settings the flags to show audio,video,subtitles after creating playbin element and before setting the pipeline as playing state.</a:t>
            </a:r>
            <a:endParaRPr b="0" lang="en-US" sz="2000" spc="-1" strike="noStrike">
              <a:solidFill>
                <a:srgbClr val="000000"/>
              </a:solidFill>
              <a:latin typeface="Calibri"/>
            </a:endParaRPr>
          </a:p>
          <a:p>
            <a:pPr lvl="1" marL="743040" indent="-285480">
              <a:lnSpc>
                <a:spcPct val="100000"/>
              </a:lnSpc>
              <a:spcBef>
                <a:spcPts val="400"/>
              </a:spcBef>
              <a:buClr>
                <a:srgbClr val="ff0000"/>
              </a:buClr>
              <a:buFont typeface="Wingdings" charset="2"/>
              <a:buChar char=""/>
            </a:pPr>
            <a:r>
              <a:rPr b="0" lang="en-US" sz="2000" spc="-1" strike="noStrike">
                <a:solidFill>
                  <a:srgbClr val="ff0000"/>
                </a:solidFill>
                <a:latin typeface="Times New Roman"/>
              </a:rPr>
              <a:t>flags |= GST_PLAY_FLAG_VIDEO | GST_PLAY_FLAG_AUDIO | GST_PLAY_FLAG_TEXT;</a:t>
            </a:r>
            <a:endParaRPr b="0" lang="en-US" sz="2000" spc="-1" strike="noStrike">
              <a:solidFill>
                <a:srgbClr val="000000"/>
              </a:solidFill>
              <a:latin typeface="Calibri"/>
            </a:endParaRPr>
          </a:p>
          <a:p>
            <a:pPr marL="343080" indent="-342720">
              <a:lnSpc>
                <a:spcPct val="100000"/>
              </a:lnSpc>
              <a:spcBef>
                <a:spcPts val="400"/>
              </a:spcBef>
              <a:buClr>
                <a:srgbClr val="000000"/>
              </a:buClr>
              <a:buFont typeface="Arial"/>
              <a:buChar char="•"/>
            </a:pPr>
            <a:r>
              <a:rPr b="0" lang="en-US" sz="2000" spc="-1" strike="noStrike">
                <a:solidFill>
                  <a:srgbClr val="000000"/>
                </a:solidFill>
                <a:latin typeface="Times New Roman"/>
              </a:rPr>
              <a:t>when the pipeline moves to the PLAYING state, we can analyze the streams .</a:t>
            </a:r>
            <a:endParaRPr b="0" lang="en-US" sz="2000" spc="-1" strike="noStrike">
              <a:solidFill>
                <a:srgbClr val="000000"/>
              </a:solidFill>
              <a:latin typeface="Calibri"/>
            </a:endParaRPr>
          </a:p>
          <a:p>
            <a:pPr marL="343080" indent="-342720">
              <a:lnSpc>
                <a:spcPct val="100000"/>
              </a:lnSpc>
              <a:spcBef>
                <a:spcPts val="400"/>
              </a:spcBef>
              <a:buClr>
                <a:srgbClr val="000000"/>
              </a:buClr>
              <a:buFont typeface="Arial"/>
              <a:buChar char="•"/>
            </a:pPr>
            <a:r>
              <a:rPr b="0" lang="en-US" sz="2000" spc="-1" strike="noStrike">
                <a:solidFill>
                  <a:srgbClr val="000000"/>
                </a:solidFill>
                <a:latin typeface="Times New Roman"/>
              </a:rPr>
              <a:t>We will know how many audio,video,subtitles streams are available in media.</a:t>
            </a:r>
            <a:endParaRPr b="0" lang="en-US" sz="2000" spc="-1" strike="noStrike">
              <a:solidFill>
                <a:srgbClr val="000000"/>
              </a:solidFill>
              <a:latin typeface="Calibri"/>
            </a:endParaRPr>
          </a:p>
          <a:p>
            <a:pPr marL="343080" indent="-342720">
              <a:lnSpc>
                <a:spcPct val="100000"/>
              </a:lnSpc>
              <a:spcBef>
                <a:spcPts val="400"/>
              </a:spcBef>
              <a:buClr>
                <a:srgbClr val="ff0000"/>
              </a:buClr>
              <a:buFont typeface="Arial"/>
              <a:buChar char="•"/>
            </a:pPr>
            <a:r>
              <a:rPr b="0" lang="en-US" sz="2000" spc="-1" strike="noStrike">
                <a:solidFill>
                  <a:srgbClr val="ff0000"/>
                </a:solidFill>
                <a:latin typeface="Times New Roman"/>
              </a:rPr>
              <a:t>g_object_get (data-&gt;playbin, "n-video", &amp;data-&gt;n_video, NULL); g_object_get (data-&gt;playbin, "n-audio", &amp;data-&gt;n_audio, NULL); g_object_get (data-&gt;playbin, "n-text", &amp;data-&gt;n_text, NULL);</a:t>
            </a:r>
            <a:endParaRPr b="0" lang="en-US" sz="2000" spc="-1" strike="noStrike">
              <a:solidFill>
                <a:srgbClr val="000000"/>
              </a:solidFill>
              <a:latin typeface="Calibri"/>
            </a:endParaRPr>
          </a:p>
          <a:p>
            <a:pPr marL="343080" indent="-342720">
              <a:lnSpc>
                <a:spcPct val="100000"/>
              </a:lnSpc>
              <a:spcBef>
                <a:spcPts val="400"/>
              </a:spcBef>
              <a:buClr>
                <a:srgbClr val="000000"/>
              </a:buClr>
              <a:buFont typeface="Arial"/>
              <a:buChar char="•"/>
            </a:pPr>
            <a:r>
              <a:rPr b="0" lang="en-US" sz="2000" spc="-1" strike="noStrike">
                <a:solidFill>
                  <a:srgbClr val="000000"/>
                </a:solidFill>
                <a:latin typeface="Times New Roman"/>
              </a:rPr>
              <a:t>Now, for each stream, we  are retrieving its metadata,Metadata is stored as tags in a GstTagList structure, which is a list of data pieces identified by a name.</a:t>
            </a:r>
            <a:endParaRPr b="0" lang="en-US" sz="2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TextShape 1"/>
          <p:cNvSpPr txBox="1"/>
          <p:nvPr/>
        </p:nvSpPr>
        <p:spPr>
          <a:xfrm>
            <a:off x="457200" y="0"/>
            <a:ext cx="8229240" cy="1142640"/>
          </a:xfrm>
          <a:prstGeom prst="rect">
            <a:avLst/>
          </a:prstGeom>
          <a:noFill/>
          <a:ln>
            <a:noFill/>
          </a:ln>
        </p:spPr>
        <p:txBody>
          <a:bodyPr anchor="ctr">
            <a:normAutofit/>
          </a:bodyPr>
          <a:p>
            <a:pPr>
              <a:lnSpc>
                <a:spcPct val="100000"/>
              </a:lnSpc>
            </a:pPr>
            <a:r>
              <a:rPr b="1" lang="en-US" sz="4000" spc="-1" strike="noStrike">
                <a:solidFill>
                  <a:srgbClr val="00b050"/>
                </a:solidFill>
                <a:latin typeface="Times New Roman"/>
              </a:rPr>
              <a:t>Conti..</a:t>
            </a:r>
            <a:endParaRPr b="0" lang="en-US" sz="4000" spc="-1" strike="noStrike">
              <a:solidFill>
                <a:srgbClr val="000000"/>
              </a:solidFill>
              <a:latin typeface="Calibri"/>
            </a:endParaRPr>
          </a:p>
        </p:txBody>
      </p:sp>
      <p:sp>
        <p:nvSpPr>
          <p:cNvPr id="285" name="TextShape 2"/>
          <p:cNvSpPr txBox="1"/>
          <p:nvPr/>
        </p:nvSpPr>
        <p:spPr>
          <a:xfrm>
            <a:off x="457200" y="1066680"/>
            <a:ext cx="8229240" cy="5257440"/>
          </a:xfrm>
          <a:prstGeom prst="rect">
            <a:avLst/>
          </a:prstGeom>
          <a:noFill/>
          <a:ln>
            <a:noFill/>
          </a:ln>
        </p:spPr>
        <p:txBody>
          <a:bodyPr>
            <a:noAutofit/>
          </a:bodyPr>
          <a:p>
            <a:endParaRPr b="0" lang="en-US" sz="3200" spc="-1" strike="noStrike">
              <a:solidFill>
                <a:srgbClr val="000000"/>
              </a:solidFill>
              <a:latin typeface="Calibri"/>
            </a:endParaRPr>
          </a:p>
          <a:p>
            <a:pPr marL="343080" indent="-342720">
              <a:lnSpc>
                <a:spcPct val="100000"/>
              </a:lnSpc>
              <a:spcBef>
                <a:spcPts val="400"/>
              </a:spcBef>
              <a:buClr>
                <a:srgbClr val="000000"/>
              </a:buClr>
              <a:buFont typeface="Arial"/>
              <a:buChar char="•"/>
            </a:pPr>
            <a:r>
              <a:rPr b="0" lang="en-US" sz="2000" spc="-1" strike="noStrike">
                <a:solidFill>
                  <a:srgbClr val="000000"/>
                </a:solidFill>
                <a:latin typeface="Times New Roman"/>
              </a:rPr>
              <a:t>The GstTagList associated with a stream can be recovered with g_signal_emit_by_name(), and then individual tags are extracted with the by using functions like gst_tag_list_get_string().</a:t>
            </a:r>
            <a:endParaRPr b="0" lang="en-US" sz="2000" spc="-1" strike="noStrike">
              <a:solidFill>
                <a:srgbClr val="000000"/>
              </a:solidFill>
              <a:latin typeface="Calibri"/>
            </a:endParaRPr>
          </a:p>
          <a:p>
            <a:pPr marL="343080" indent="-342720">
              <a:lnSpc>
                <a:spcPct val="100000"/>
              </a:lnSpc>
              <a:spcBef>
                <a:spcPts val="400"/>
              </a:spcBef>
              <a:buClr>
                <a:srgbClr val="000000"/>
              </a:buClr>
              <a:buFont typeface="Arial"/>
              <a:buChar char="•"/>
            </a:pPr>
            <a:r>
              <a:rPr b="0" lang="en-US" sz="2000" spc="-1" strike="noStrike">
                <a:solidFill>
                  <a:srgbClr val="000000"/>
                </a:solidFill>
                <a:latin typeface="Times New Roman"/>
              </a:rPr>
              <a:t>playbin defines 3 action signals to retrieve metadata: get-video-tags, get-audio-tags and get-text-tags</a:t>
            </a:r>
            <a:endParaRPr b="0" lang="en-US" sz="2000" spc="-1" strike="noStrike">
              <a:solidFill>
                <a:srgbClr val="000000"/>
              </a:solidFill>
              <a:latin typeface="Calibri"/>
            </a:endParaRPr>
          </a:p>
          <a:p>
            <a:pPr lvl="1" marL="743040" indent="-285480">
              <a:lnSpc>
                <a:spcPct val="100000"/>
              </a:lnSpc>
              <a:spcBef>
                <a:spcPts val="400"/>
              </a:spcBef>
              <a:buClr>
                <a:srgbClr val="ff0000"/>
              </a:buClr>
              <a:buFont typeface="Wingdings" charset="2"/>
              <a:buChar char=""/>
            </a:pPr>
            <a:r>
              <a:rPr b="0" lang="en-US" sz="2000" spc="-1" strike="noStrike">
                <a:solidFill>
                  <a:srgbClr val="ff0000"/>
                </a:solidFill>
                <a:latin typeface="Times New Roman"/>
              </a:rPr>
              <a:t>g_signal_emit_by_name (data-&gt;playbin, "get-video-tags", i, &amp;tags);</a:t>
            </a:r>
            <a:endParaRPr b="0" lang="en-US" sz="2000" spc="-1" strike="noStrike">
              <a:solidFill>
                <a:srgbClr val="000000"/>
              </a:solidFill>
              <a:latin typeface="Calibri"/>
            </a:endParaRPr>
          </a:p>
          <a:p>
            <a:pPr lvl="1" marL="743040" indent="-285480">
              <a:lnSpc>
                <a:spcPct val="100000"/>
              </a:lnSpc>
              <a:spcBef>
                <a:spcPts val="400"/>
              </a:spcBef>
              <a:buClr>
                <a:srgbClr val="ff0000"/>
              </a:buClr>
              <a:buFont typeface="Wingdings" charset="2"/>
              <a:buChar char=""/>
            </a:pPr>
            <a:r>
              <a:rPr b="0" lang="en-US" sz="2000" spc="-1" strike="noStrike">
                <a:solidFill>
                  <a:srgbClr val="ff0000"/>
                </a:solidFill>
                <a:latin typeface="Times New Roman"/>
              </a:rPr>
              <a:t>gst_tag_list_get_string (tags, GST_TAG_VIDEO_CODEC, &amp;str);</a:t>
            </a:r>
            <a:endParaRPr b="0" lang="en-US" sz="2000" spc="-1" strike="noStrike">
              <a:solidFill>
                <a:srgbClr val="000000"/>
              </a:solidFill>
              <a:latin typeface="Calibri"/>
            </a:endParaRPr>
          </a:p>
          <a:p>
            <a:pPr lvl="1" marL="743040" indent="-285480">
              <a:lnSpc>
                <a:spcPct val="100000"/>
              </a:lnSpc>
              <a:spcBef>
                <a:spcPts val="400"/>
              </a:spcBef>
              <a:buClr>
                <a:srgbClr val="ff0000"/>
              </a:buClr>
              <a:buFont typeface="Wingdings" charset="2"/>
              <a:buChar char=""/>
            </a:pPr>
            <a:r>
              <a:rPr b="0" lang="en-US" sz="2000" spc="-1" strike="noStrike">
                <a:solidFill>
                  <a:srgbClr val="ff0000"/>
                </a:solidFill>
                <a:latin typeface="Times New Roman"/>
              </a:rPr>
              <a:t>gst_tag_list_get_string (tags, GST_TAG_AUDIO_CODEC, &amp;str);</a:t>
            </a:r>
            <a:endParaRPr b="0" lang="en-US" sz="2000" spc="-1" strike="noStrike">
              <a:solidFill>
                <a:srgbClr val="000000"/>
              </a:solidFill>
              <a:latin typeface="Calibri"/>
            </a:endParaRPr>
          </a:p>
          <a:p>
            <a:pPr lvl="1" marL="743040" indent="-285480">
              <a:lnSpc>
                <a:spcPct val="100000"/>
              </a:lnSpc>
              <a:spcBef>
                <a:spcPts val="400"/>
              </a:spcBef>
              <a:buClr>
                <a:srgbClr val="ff0000"/>
              </a:buClr>
              <a:buFont typeface="Wingdings" charset="2"/>
              <a:buChar char=""/>
            </a:pPr>
            <a:r>
              <a:rPr b="0" lang="en-US" sz="2000" spc="-1" strike="noStrike">
                <a:solidFill>
                  <a:srgbClr val="ff0000"/>
                </a:solidFill>
                <a:latin typeface="Times New Roman"/>
              </a:rPr>
              <a:t>gst_tag_list_get_string (tags, GST_TAG_LANGUAGE_CODE, &amp;str);</a:t>
            </a:r>
            <a:endParaRPr b="0" lang="en-US" sz="2000" spc="-1" strike="noStrike">
              <a:solidFill>
                <a:srgbClr val="000000"/>
              </a:solidFill>
              <a:latin typeface="Calibri"/>
            </a:endParaRPr>
          </a:p>
          <a:p>
            <a:pPr lvl="1" marL="743040" indent="-285480">
              <a:lnSpc>
                <a:spcPct val="100000"/>
              </a:lnSpc>
              <a:spcBef>
                <a:spcPts val="400"/>
              </a:spcBef>
              <a:buClr>
                <a:srgbClr val="ff0000"/>
              </a:buClr>
              <a:buFont typeface="Wingdings" charset="2"/>
              <a:buChar char=""/>
            </a:pPr>
            <a:r>
              <a:rPr b="0" lang="en-US" sz="2000" spc="-1" strike="noStrike">
                <a:solidFill>
                  <a:srgbClr val="ff0000"/>
                </a:solidFill>
                <a:latin typeface="Times New Roman"/>
              </a:rPr>
              <a:t>gst_tag_list_get_uint (tags, GST_TAG_BITRATE, &amp;rate);</a:t>
            </a:r>
            <a:endParaRPr b="0" lang="en-US" sz="2000" spc="-1" strike="noStrike">
              <a:solidFill>
                <a:srgbClr val="000000"/>
              </a:solidFill>
              <a:latin typeface="Calibri"/>
            </a:endParaRPr>
          </a:p>
          <a:p>
            <a:pPr marL="743040" indent="-285480">
              <a:lnSpc>
                <a:spcPct val="100000"/>
              </a:lnSpc>
              <a:spcBef>
                <a:spcPts val="400"/>
              </a:spcBef>
            </a:pPr>
            <a:endParaRPr b="0" lang="en-US" sz="2000" spc="-1" strike="noStrike">
              <a:solidFill>
                <a:srgbClr val="000000"/>
              </a:solidFill>
              <a:latin typeface="Calibri"/>
            </a:endParaRPr>
          </a:p>
          <a:p>
            <a:endParaRPr b="0" lang="en-US" sz="2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CustomShape 1"/>
          <p:cNvSpPr/>
          <p:nvPr/>
        </p:nvSpPr>
        <p:spPr>
          <a:xfrm>
            <a:off x="457200" y="194400"/>
            <a:ext cx="8228880" cy="11422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IN" sz="4000" spc="-1" strike="noStrike">
                <a:solidFill>
                  <a:srgbClr val="00b050"/>
                </a:solidFill>
                <a:latin typeface="Times New Roman"/>
              </a:rPr>
              <a:t>System Modules and Data Flow: Playback</a:t>
            </a:r>
            <a:endParaRPr b="0" lang="en-IN" sz="4000" spc="-1" strike="noStrike">
              <a:latin typeface="Arial"/>
            </a:endParaRPr>
          </a:p>
        </p:txBody>
      </p:sp>
      <p:sp>
        <p:nvSpPr>
          <p:cNvPr id="287" name="CustomShape 2"/>
          <p:cNvSpPr/>
          <p:nvPr/>
        </p:nvSpPr>
        <p:spPr>
          <a:xfrm>
            <a:off x="1234080" y="3114360"/>
            <a:ext cx="1536480" cy="493920"/>
          </a:xfrm>
          <a:prstGeom prst="roundRect">
            <a:avLst>
              <a:gd name="adj" fmla="val 16667"/>
            </a:avLst>
          </a:prstGeom>
          <a:gradFill rotWithShape="0">
            <a:gsLst>
              <a:gs pos="0">
                <a:srgbClr val="3e7fcc"/>
              </a:gs>
              <a:gs pos="100000">
                <a:srgbClr val="a4c1ff">
                  <a:alpha val="0"/>
                </a:srgbClr>
              </a:gs>
            </a:gsLst>
            <a:lin ang="16200000"/>
          </a:gradFill>
          <a:ln>
            <a:solidFill>
              <a:srgbClr val="4a7ebb"/>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r>
              <a:rPr b="0" lang="en-IN" sz="1800" spc="-1" strike="noStrike">
                <a:solidFill>
                  <a:srgbClr val="000000"/>
                </a:solidFill>
                <a:latin typeface="Calibri"/>
              </a:rPr>
              <a:t>Capture</a:t>
            </a:r>
            <a:endParaRPr b="0" lang="en-IN" sz="1800" spc="-1" strike="noStrike">
              <a:latin typeface="Arial"/>
            </a:endParaRPr>
          </a:p>
        </p:txBody>
      </p:sp>
      <p:sp>
        <p:nvSpPr>
          <p:cNvPr id="288" name="CustomShape 3"/>
          <p:cNvSpPr/>
          <p:nvPr/>
        </p:nvSpPr>
        <p:spPr>
          <a:xfrm>
            <a:off x="3852720" y="3114360"/>
            <a:ext cx="1536480" cy="493920"/>
          </a:xfrm>
          <a:prstGeom prst="roundRect">
            <a:avLst>
              <a:gd name="adj" fmla="val 16667"/>
            </a:avLst>
          </a:prstGeom>
          <a:gradFill rotWithShape="0">
            <a:gsLst>
              <a:gs pos="0">
                <a:srgbClr val="3e7fcc"/>
              </a:gs>
              <a:gs pos="100000">
                <a:srgbClr val="a4c1ff">
                  <a:alpha val="0"/>
                </a:srgbClr>
              </a:gs>
            </a:gsLst>
            <a:lin ang="16200000"/>
          </a:gradFill>
          <a:ln>
            <a:solidFill>
              <a:srgbClr val="4a7ebb"/>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r>
              <a:rPr b="0" lang="en-IN" sz="1800" spc="-1" strike="noStrike">
                <a:solidFill>
                  <a:srgbClr val="000000"/>
                </a:solidFill>
                <a:latin typeface="Calibri"/>
              </a:rPr>
              <a:t>Decode</a:t>
            </a:r>
            <a:endParaRPr b="0" lang="en-IN" sz="1800" spc="-1" strike="noStrike">
              <a:latin typeface="Arial"/>
            </a:endParaRPr>
          </a:p>
        </p:txBody>
      </p:sp>
      <p:sp>
        <p:nvSpPr>
          <p:cNvPr id="289" name="CustomShape 4"/>
          <p:cNvSpPr/>
          <p:nvPr/>
        </p:nvSpPr>
        <p:spPr>
          <a:xfrm>
            <a:off x="6538680" y="3114360"/>
            <a:ext cx="1536480" cy="493920"/>
          </a:xfrm>
          <a:prstGeom prst="roundRect">
            <a:avLst>
              <a:gd name="adj" fmla="val 16667"/>
            </a:avLst>
          </a:prstGeom>
          <a:gradFill rotWithShape="0">
            <a:gsLst>
              <a:gs pos="0">
                <a:srgbClr val="3e7fcc"/>
              </a:gs>
              <a:gs pos="100000">
                <a:srgbClr val="a4c1ff">
                  <a:alpha val="0"/>
                </a:srgbClr>
              </a:gs>
            </a:gsLst>
            <a:lin ang="16200000"/>
          </a:gradFill>
          <a:ln>
            <a:solidFill>
              <a:srgbClr val="4a7ebb"/>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r>
              <a:rPr b="0" lang="en-IN" sz="1800" spc="-1" strike="noStrike">
                <a:solidFill>
                  <a:srgbClr val="000000"/>
                </a:solidFill>
                <a:latin typeface="Calibri"/>
              </a:rPr>
              <a:t>Player</a:t>
            </a:r>
            <a:endParaRPr b="0" lang="en-IN" sz="1800" spc="-1" strike="noStrike">
              <a:latin typeface="Arial"/>
            </a:endParaRPr>
          </a:p>
        </p:txBody>
      </p:sp>
      <p:sp>
        <p:nvSpPr>
          <p:cNvPr id="290" name="CustomShape 5"/>
          <p:cNvSpPr/>
          <p:nvPr/>
        </p:nvSpPr>
        <p:spPr>
          <a:xfrm>
            <a:off x="2771280" y="3361680"/>
            <a:ext cx="108072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16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91" name="CustomShape 6"/>
          <p:cNvSpPr/>
          <p:nvPr/>
        </p:nvSpPr>
        <p:spPr>
          <a:xfrm>
            <a:off x="5390280" y="3361680"/>
            <a:ext cx="114768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160" rotWithShape="0">
              <a:srgbClr val="000000">
                <a:alpha val="38000"/>
              </a:srgbClr>
            </a:outerShdw>
          </a:effectLst>
        </p:spPr>
        <p:style>
          <a:lnRef idx="2">
            <a:schemeClr val="accent1"/>
          </a:lnRef>
          <a:fillRef idx="0">
            <a:schemeClr val="accent1"/>
          </a:fillRef>
          <a:effectRef idx="1">
            <a:schemeClr val="accent1"/>
          </a:effectRef>
          <a:fontRef idx="minor"/>
        </p:style>
      </p:sp>
      <p:pic>
        <p:nvPicPr>
          <p:cNvPr id="292" name="Picture 47" descr=""/>
          <p:cNvPicPr/>
          <p:nvPr/>
        </p:nvPicPr>
        <p:blipFill>
          <a:blip r:embed="rId1"/>
          <a:stretch/>
        </p:blipFill>
        <p:spPr>
          <a:xfrm>
            <a:off x="1568520" y="2157120"/>
            <a:ext cx="881280" cy="605880"/>
          </a:xfrm>
          <a:prstGeom prst="rect">
            <a:avLst/>
          </a:prstGeom>
          <a:ln>
            <a:noFill/>
          </a:ln>
        </p:spPr>
      </p:pic>
      <p:sp>
        <p:nvSpPr>
          <p:cNvPr id="293" name="CustomShape 7"/>
          <p:cNvSpPr/>
          <p:nvPr/>
        </p:nvSpPr>
        <p:spPr>
          <a:xfrm flipH="1">
            <a:off x="2001960" y="2763720"/>
            <a:ext cx="6120" cy="349920"/>
          </a:xfrm>
          <a:custGeom>
            <a:avLst/>
            <a:gdLst/>
            <a:ahLst/>
            <a:rect l="l" t="t" r="r" b="b"/>
            <a:pathLst>
              <a:path w="21600" h="21600">
                <a:moveTo>
                  <a:pt x="0" y="0"/>
                </a:moveTo>
                <a:lnTo>
                  <a:pt x="21600" y="21600"/>
                </a:lnTo>
              </a:path>
            </a:pathLst>
          </a:custGeom>
          <a:noFill/>
          <a:ln>
            <a:round/>
            <a:tailEnd len="med" type="triangle" w="med"/>
          </a:ln>
          <a:effectLst>
            <a:outerShdw blurRad="40000" dir="5400000" dist="2016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94" name="CustomShape 8"/>
          <p:cNvSpPr/>
          <p:nvPr/>
        </p:nvSpPr>
        <p:spPr>
          <a:xfrm>
            <a:off x="1301040" y="1928160"/>
            <a:ext cx="1321200" cy="3643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IN" sz="1800" spc="-1" strike="noStrike">
                <a:solidFill>
                  <a:srgbClr val="000000"/>
                </a:solidFill>
                <a:latin typeface="Calibri"/>
              </a:rPr>
              <a:t>Media File</a:t>
            </a:r>
            <a:endParaRPr b="0" lang="en-IN" sz="1800" spc="-1" strike="noStrike">
              <a:latin typeface="Arial"/>
            </a:endParaRPr>
          </a:p>
        </p:txBody>
      </p:sp>
      <p:grpSp>
        <p:nvGrpSpPr>
          <p:cNvPr id="295" name="Group 9"/>
          <p:cNvGrpSpPr/>
          <p:nvPr/>
        </p:nvGrpSpPr>
        <p:grpSpPr>
          <a:xfrm>
            <a:off x="872640" y="4446360"/>
            <a:ext cx="7775280" cy="541440"/>
            <a:chOff x="872640" y="4446360"/>
            <a:chExt cx="7775280" cy="541440"/>
          </a:xfrm>
        </p:grpSpPr>
        <p:sp>
          <p:nvSpPr>
            <p:cNvPr id="296" name="CustomShape 10"/>
            <p:cNvSpPr/>
            <p:nvPr/>
          </p:nvSpPr>
          <p:spPr>
            <a:xfrm>
              <a:off x="2045520" y="4493880"/>
              <a:ext cx="1536480" cy="493920"/>
            </a:xfrm>
            <a:prstGeom prst="roundRect">
              <a:avLst>
                <a:gd name="adj" fmla="val 16667"/>
              </a:avLst>
            </a:prstGeom>
            <a:gradFill rotWithShape="0">
              <a:gsLst>
                <a:gs pos="0">
                  <a:srgbClr val="3e7fcc"/>
                </a:gs>
                <a:gs pos="100000">
                  <a:srgbClr val="a4c1ff">
                    <a:alpha val="0"/>
                  </a:srgbClr>
                </a:gs>
              </a:gsLst>
              <a:lin ang="16200000"/>
            </a:gradFill>
            <a:ln>
              <a:solidFill>
                <a:srgbClr val="4a7ebb"/>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r>
                <a:rPr b="0" lang="en-IN" sz="1800" spc="-1" strike="noStrike">
                  <a:solidFill>
                    <a:srgbClr val="000000"/>
                  </a:solidFill>
                  <a:latin typeface="Calibri"/>
                </a:rPr>
                <a:t>Capture</a:t>
              </a:r>
              <a:endParaRPr b="0" lang="en-IN" sz="1800" spc="-1" strike="noStrike">
                <a:latin typeface="Arial"/>
              </a:endParaRPr>
            </a:p>
          </p:txBody>
        </p:sp>
        <p:sp>
          <p:nvSpPr>
            <p:cNvPr id="297" name="CustomShape 11"/>
            <p:cNvSpPr/>
            <p:nvPr/>
          </p:nvSpPr>
          <p:spPr>
            <a:xfrm>
              <a:off x="5988960" y="4493880"/>
              <a:ext cx="1536480" cy="493920"/>
            </a:xfrm>
            <a:prstGeom prst="roundRect">
              <a:avLst>
                <a:gd name="adj" fmla="val 16667"/>
              </a:avLst>
            </a:prstGeom>
            <a:gradFill rotWithShape="0">
              <a:gsLst>
                <a:gs pos="0">
                  <a:srgbClr val="3e7fcc"/>
                </a:gs>
                <a:gs pos="100000">
                  <a:srgbClr val="a4c1ff">
                    <a:alpha val="0"/>
                  </a:srgbClr>
                </a:gs>
              </a:gsLst>
              <a:lin ang="16200000"/>
            </a:gradFill>
            <a:ln>
              <a:solidFill>
                <a:srgbClr val="4a7ebb"/>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r>
                <a:rPr b="0" lang="en-IN" sz="1800" spc="-1" strike="noStrike">
                  <a:solidFill>
                    <a:srgbClr val="000000"/>
                  </a:solidFill>
                  <a:latin typeface="Calibri"/>
                </a:rPr>
                <a:t>Decode</a:t>
              </a:r>
              <a:endParaRPr b="0" lang="en-IN" sz="1800" spc="-1" strike="noStrike">
                <a:latin typeface="Arial"/>
              </a:endParaRPr>
            </a:p>
          </p:txBody>
        </p:sp>
        <p:sp>
          <p:nvSpPr>
            <p:cNvPr id="298" name="CustomShape 12"/>
            <p:cNvSpPr/>
            <p:nvPr/>
          </p:nvSpPr>
          <p:spPr>
            <a:xfrm>
              <a:off x="4002480" y="4493880"/>
              <a:ext cx="1536480" cy="493920"/>
            </a:xfrm>
            <a:prstGeom prst="roundRect">
              <a:avLst>
                <a:gd name="adj" fmla="val 16667"/>
              </a:avLst>
            </a:prstGeom>
            <a:gradFill rotWithShape="0">
              <a:gsLst>
                <a:gs pos="0">
                  <a:srgbClr val="9fc949"/>
                </a:gs>
                <a:gs pos="100000">
                  <a:srgbClr val="d9ffa4">
                    <a:alpha val="0"/>
                  </a:srgbClr>
                </a:gs>
              </a:gsLst>
              <a:lin ang="16200000"/>
            </a:gradFill>
            <a:ln>
              <a:solidFill>
                <a:srgbClr val="98b855"/>
              </a:solidFill>
              <a:round/>
            </a:ln>
            <a:effectLst>
              <a:outerShdw blurRad="40000" dir="5400000" dist="23040" rotWithShape="0">
                <a:srgbClr val="000000">
                  <a:alpha val="35000"/>
                </a:srgbClr>
              </a:outerShdw>
            </a:effectLst>
          </p:spPr>
          <p:style>
            <a:lnRef idx="1">
              <a:schemeClr val="accent3"/>
            </a:lnRef>
            <a:fillRef idx="3">
              <a:schemeClr val="accent3"/>
            </a:fillRef>
            <a:effectRef idx="2">
              <a:schemeClr val="accent3"/>
            </a:effectRef>
            <a:fontRef idx="minor"/>
          </p:style>
          <p:txBody>
            <a:bodyPr lIns="90000" rIns="90000" tIns="45000" bIns="45000" anchor="ctr">
              <a:noAutofit/>
            </a:bodyPr>
            <a:p>
              <a:pPr algn="ctr">
                <a:lnSpc>
                  <a:spcPct val="100000"/>
                </a:lnSpc>
              </a:pPr>
              <a:r>
                <a:rPr b="0" lang="en-IN" sz="1800" spc="-1" strike="noStrike">
                  <a:solidFill>
                    <a:srgbClr val="000000"/>
                  </a:solidFill>
                  <a:latin typeface="Calibri"/>
                </a:rPr>
                <a:t>Demuxer</a:t>
              </a:r>
              <a:endParaRPr b="0" lang="en-IN" sz="1800" spc="-1" strike="noStrike">
                <a:latin typeface="Arial"/>
              </a:endParaRPr>
            </a:p>
          </p:txBody>
        </p:sp>
        <p:sp>
          <p:nvSpPr>
            <p:cNvPr id="299" name="CustomShape 13"/>
            <p:cNvSpPr/>
            <p:nvPr/>
          </p:nvSpPr>
          <p:spPr>
            <a:xfrm>
              <a:off x="3582720" y="4741200"/>
              <a:ext cx="41904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16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300" name="CustomShape 14"/>
            <p:cNvSpPr/>
            <p:nvPr/>
          </p:nvSpPr>
          <p:spPr>
            <a:xfrm>
              <a:off x="5540040" y="4741200"/>
              <a:ext cx="44856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16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301" name="CustomShape 15"/>
            <p:cNvSpPr/>
            <p:nvPr/>
          </p:nvSpPr>
          <p:spPr>
            <a:xfrm>
              <a:off x="1703160" y="4741200"/>
              <a:ext cx="33876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16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302" name="CustomShape 16"/>
            <p:cNvSpPr/>
            <p:nvPr/>
          </p:nvSpPr>
          <p:spPr>
            <a:xfrm>
              <a:off x="7526520" y="4741200"/>
              <a:ext cx="33876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16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303" name="CustomShape 17"/>
            <p:cNvSpPr/>
            <p:nvPr/>
          </p:nvSpPr>
          <p:spPr>
            <a:xfrm>
              <a:off x="872640" y="4493880"/>
              <a:ext cx="776880" cy="394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IN" sz="2000" spc="-1" strike="noStrike">
                  <a:solidFill>
                    <a:srgbClr val="000000"/>
                  </a:solidFill>
                  <a:latin typeface="Calibri"/>
                </a:rPr>
                <a:t>… …</a:t>
              </a:r>
              <a:endParaRPr b="0" lang="en-IN" sz="2000" spc="-1" strike="noStrike">
                <a:latin typeface="Arial"/>
              </a:endParaRPr>
            </a:p>
          </p:txBody>
        </p:sp>
        <p:sp>
          <p:nvSpPr>
            <p:cNvPr id="304" name="CustomShape 18"/>
            <p:cNvSpPr/>
            <p:nvPr/>
          </p:nvSpPr>
          <p:spPr>
            <a:xfrm>
              <a:off x="7871040" y="4446360"/>
              <a:ext cx="776880" cy="394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IN" sz="2000" spc="-1" strike="noStrike">
                  <a:solidFill>
                    <a:srgbClr val="000000"/>
                  </a:solidFill>
                  <a:latin typeface="Calibri"/>
                </a:rPr>
                <a:t>… …</a:t>
              </a:r>
              <a:endParaRPr b="0" lang="en-IN" sz="2000" spc="-1" strike="noStrike">
                <a:latin typeface="Arial"/>
              </a:endParaRPr>
            </a:p>
          </p:txBody>
        </p:sp>
      </p:grpSp>
      <p:sp>
        <p:nvSpPr>
          <p:cNvPr id="305" name="CustomShape 19"/>
          <p:cNvSpPr/>
          <p:nvPr/>
        </p:nvSpPr>
        <p:spPr>
          <a:xfrm>
            <a:off x="457200" y="5715000"/>
            <a:ext cx="8431920" cy="76176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400"/>
              </a:spcBef>
              <a:buClr>
                <a:srgbClr val="000000"/>
              </a:buClr>
              <a:buFont typeface="Arial"/>
              <a:buChar char="•"/>
            </a:pPr>
            <a:r>
              <a:rPr b="0" lang="en-IN" sz="2100" spc="-1" strike="noStrike">
                <a:solidFill>
                  <a:srgbClr val="000000"/>
                </a:solidFill>
                <a:latin typeface="Times New Roman"/>
              </a:rPr>
              <a:t>Display the video on your GUI and place the audio data to the sound card</a:t>
            </a:r>
            <a:endParaRPr b="0" lang="en-IN" sz="2100" spc="-1" strike="noStrike">
              <a:latin typeface="Arial"/>
            </a:endParaRPr>
          </a:p>
        </p:txBody>
      </p:sp>
      <p:grpSp>
        <p:nvGrpSpPr>
          <p:cNvPr id="306" name="Group 20"/>
          <p:cNvGrpSpPr/>
          <p:nvPr/>
        </p:nvGrpSpPr>
        <p:grpSpPr>
          <a:xfrm>
            <a:off x="6721920" y="2013120"/>
            <a:ext cx="1170000" cy="1099800"/>
            <a:chOff x="6721920" y="2013120"/>
            <a:chExt cx="1170000" cy="1099800"/>
          </a:xfrm>
        </p:grpSpPr>
        <p:pic>
          <p:nvPicPr>
            <p:cNvPr id="307" name="Picture 26" descr=""/>
            <p:cNvPicPr/>
            <p:nvPr/>
          </p:nvPicPr>
          <p:blipFill>
            <a:blip r:embed="rId2"/>
            <a:stretch/>
          </p:blipFill>
          <p:spPr>
            <a:xfrm>
              <a:off x="6721920" y="2013120"/>
              <a:ext cx="1170000" cy="704520"/>
            </a:xfrm>
            <a:prstGeom prst="rect">
              <a:avLst/>
            </a:prstGeom>
            <a:ln>
              <a:noFill/>
            </a:ln>
          </p:spPr>
        </p:pic>
        <p:sp>
          <p:nvSpPr>
            <p:cNvPr id="308" name="CustomShape 21"/>
            <p:cNvSpPr/>
            <p:nvPr/>
          </p:nvSpPr>
          <p:spPr>
            <a:xfrm flipV="1">
              <a:off x="7307280" y="2717640"/>
              <a:ext cx="360" cy="395280"/>
            </a:xfrm>
            <a:custGeom>
              <a:avLst/>
              <a:gdLst/>
              <a:ahLst/>
              <a:rect l="l" t="t" r="r" b="b"/>
              <a:pathLst>
                <a:path w="21600" h="21600">
                  <a:moveTo>
                    <a:pt x="0" y="0"/>
                  </a:moveTo>
                  <a:lnTo>
                    <a:pt x="21600" y="21600"/>
                  </a:lnTo>
                </a:path>
              </a:pathLst>
            </a:custGeom>
            <a:noFill/>
            <a:ln>
              <a:round/>
              <a:tailEnd len="med" type="triangle" w="med"/>
            </a:ln>
            <a:effectLst>
              <a:outerShdw blurRad="40000" dir="5400000" dist="2016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309" name="Group 22"/>
          <p:cNvGrpSpPr/>
          <p:nvPr/>
        </p:nvGrpSpPr>
        <p:grpSpPr>
          <a:xfrm>
            <a:off x="4280040" y="2462040"/>
            <a:ext cx="690120" cy="645480"/>
            <a:chOff x="4280040" y="2462040"/>
            <a:chExt cx="690120" cy="645480"/>
          </a:xfrm>
        </p:grpSpPr>
        <p:sp>
          <p:nvSpPr>
            <p:cNvPr id="310" name="CustomShape 23"/>
            <p:cNvSpPr/>
            <p:nvPr/>
          </p:nvSpPr>
          <p:spPr>
            <a:xfrm>
              <a:off x="4280040" y="2462040"/>
              <a:ext cx="690120" cy="3643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IN" sz="1800" spc="-1" strike="noStrike">
                  <a:solidFill>
                    <a:srgbClr val="000000"/>
                  </a:solidFill>
                  <a:latin typeface="Calibri"/>
                </a:rPr>
                <a:t>type</a:t>
              </a:r>
              <a:endParaRPr b="0" lang="en-IN" sz="1800" spc="-1" strike="noStrike">
                <a:latin typeface="Arial"/>
              </a:endParaRPr>
            </a:p>
          </p:txBody>
        </p:sp>
        <p:sp>
          <p:nvSpPr>
            <p:cNvPr id="311" name="CustomShape 24"/>
            <p:cNvSpPr/>
            <p:nvPr/>
          </p:nvSpPr>
          <p:spPr>
            <a:xfrm flipH="1">
              <a:off x="4614840" y="2831400"/>
              <a:ext cx="9000" cy="276120"/>
            </a:xfrm>
            <a:custGeom>
              <a:avLst/>
              <a:gdLst/>
              <a:ahLst/>
              <a:rect l="l" t="t" r="r" b="b"/>
              <a:pathLst>
                <a:path w="21600" h="21600">
                  <a:moveTo>
                    <a:pt x="0" y="0"/>
                  </a:moveTo>
                  <a:lnTo>
                    <a:pt x="21600" y="21600"/>
                  </a:lnTo>
                </a:path>
              </a:pathLst>
            </a:custGeom>
            <a:noFill/>
            <a:ln>
              <a:solidFill>
                <a:schemeClr val="accent2">
                  <a:lumMod val="50000"/>
                </a:schemeClr>
              </a:solidFill>
              <a:round/>
              <a:tailEnd len="med" type="triangle" w="med"/>
            </a:ln>
            <a:effectLst>
              <a:outerShdw blurRad="40000" dir="5400000" dist="2016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312" name="Group 25"/>
          <p:cNvGrpSpPr/>
          <p:nvPr/>
        </p:nvGrpSpPr>
        <p:grpSpPr>
          <a:xfrm>
            <a:off x="4771440" y="3904200"/>
            <a:ext cx="3876480" cy="588240"/>
            <a:chOff x="4771440" y="3904200"/>
            <a:chExt cx="3876480" cy="588240"/>
          </a:xfrm>
        </p:grpSpPr>
        <p:sp>
          <p:nvSpPr>
            <p:cNvPr id="313" name="CustomShape 26"/>
            <p:cNvSpPr/>
            <p:nvPr/>
          </p:nvSpPr>
          <p:spPr>
            <a:xfrm flipH="1" flipV="1" rot="5400000">
              <a:off x="5191560" y="3695760"/>
              <a:ext cx="375840" cy="1217160"/>
            </a:xfrm>
            <a:prstGeom prst="bentConnector2">
              <a:avLst/>
            </a:prstGeom>
            <a:noFill/>
            <a:ln>
              <a:round/>
              <a:tailEnd len="med" type="triangle" w="med"/>
            </a:ln>
            <a:effectLst>
              <a:outerShdw blurRad="40000" dir="5400000" dist="2016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314" name="CustomShape 27"/>
            <p:cNvSpPr/>
            <p:nvPr/>
          </p:nvSpPr>
          <p:spPr>
            <a:xfrm>
              <a:off x="5988960" y="3918960"/>
              <a:ext cx="1536480" cy="493920"/>
            </a:xfrm>
            <a:prstGeom prst="roundRect">
              <a:avLst>
                <a:gd name="adj" fmla="val 16667"/>
              </a:avLst>
            </a:prstGeom>
            <a:gradFill rotWithShape="0">
              <a:gsLst>
                <a:gs pos="0">
                  <a:srgbClr val="3e7fcc"/>
                </a:gs>
                <a:gs pos="100000">
                  <a:srgbClr val="a4c1ff">
                    <a:alpha val="0"/>
                  </a:srgbClr>
                </a:gs>
              </a:gsLst>
              <a:lin ang="16200000"/>
            </a:gradFill>
            <a:ln>
              <a:solidFill>
                <a:srgbClr val="4a7ebb"/>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r>
                <a:rPr b="0" lang="en-IN" sz="1800" spc="-1" strike="noStrike">
                  <a:solidFill>
                    <a:srgbClr val="000000"/>
                  </a:solidFill>
                  <a:latin typeface="Calibri"/>
                </a:rPr>
                <a:t>Decode</a:t>
              </a:r>
              <a:endParaRPr b="0" lang="en-IN" sz="1800" spc="-1" strike="noStrike">
                <a:latin typeface="Arial"/>
              </a:endParaRPr>
            </a:p>
          </p:txBody>
        </p:sp>
        <p:sp>
          <p:nvSpPr>
            <p:cNvPr id="315" name="CustomShape 28"/>
            <p:cNvSpPr/>
            <p:nvPr/>
          </p:nvSpPr>
          <p:spPr>
            <a:xfrm>
              <a:off x="7526520" y="4199040"/>
              <a:ext cx="33876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16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316" name="CustomShape 29"/>
            <p:cNvSpPr/>
            <p:nvPr/>
          </p:nvSpPr>
          <p:spPr>
            <a:xfrm>
              <a:off x="7871040" y="3904200"/>
              <a:ext cx="776880" cy="394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IN" sz="2000" spc="-1" strike="noStrike">
                  <a:solidFill>
                    <a:srgbClr val="000000"/>
                  </a:solidFill>
                  <a:latin typeface="Calibri"/>
                </a:rPr>
                <a:t>… …</a:t>
              </a:r>
              <a:endParaRPr b="0" lang="en-IN" sz="2000" spc="-1" strike="noStrike">
                <a:latin typeface="Arial"/>
              </a:endParaRPr>
            </a:p>
          </p:txBody>
        </p:sp>
      </p:gr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294"/>
                                        </p:tgtEl>
                                        <p:attrNameLst>
                                          <p:attrName>style.visibility</p:attrName>
                                        </p:attrNameLst>
                                      </p:cBhvr>
                                      <p:to>
                                        <p:strVal val="visible"/>
                                      </p:to>
                                    </p:set>
                                  </p:childTnLst>
                                </p:cTn>
                              </p:par>
                              <p:par>
                                <p:cTn id="7" nodeType="withEffect" fill="hold" presetClass="entr" presetID="1">
                                  <p:stCondLst>
                                    <p:cond delay="0"/>
                                  </p:stCondLst>
                                  <p:childTnLst>
                                    <p:set>
                                      <p:cBhvr>
                                        <p:cTn id="8" dur="1" fill="hold">
                                          <p:stCondLst>
                                            <p:cond delay="0"/>
                                          </p:stCondLst>
                                        </p:cTn>
                                        <p:tgtEl>
                                          <p:spTgt spid="29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nodeType="clickEffect" fill="hold" presetClass="entr" presetID="1">
                                  <p:stCondLst>
                                    <p:cond delay="0"/>
                                  </p:stCondLst>
                                  <p:childTnLst>
                                    <p:set>
                                      <p:cBhvr>
                                        <p:cTn id="12" dur="1" fill="hold">
                                          <p:stCondLst>
                                            <p:cond delay="0"/>
                                          </p:stCondLst>
                                        </p:cTn>
                                        <p:tgtEl>
                                          <p:spTgt spid="287"/>
                                        </p:tgtEl>
                                        <p:attrNameLst>
                                          <p:attrName>style.visibility</p:attrName>
                                        </p:attrNameLst>
                                      </p:cBhvr>
                                      <p:to>
                                        <p:strVal val="visible"/>
                                      </p:to>
                                    </p:set>
                                  </p:childTnLst>
                                </p:cTn>
                              </p:par>
                              <p:par>
                                <p:cTn id="13" nodeType="withEffect" fill="hold" presetClass="entr" presetID="1">
                                  <p:stCondLst>
                                    <p:cond delay="0"/>
                                  </p:stCondLst>
                                  <p:childTnLst>
                                    <p:set>
                                      <p:cBhvr>
                                        <p:cTn id="14" dur="1" fill="hold">
                                          <p:stCondLst>
                                            <p:cond delay="0"/>
                                          </p:stCondLst>
                                        </p:cTn>
                                        <p:tgtEl>
                                          <p:spTgt spid="29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nodeType="clickEffect" fill="hold" presetClass="entr" presetID="1">
                                  <p:stCondLst>
                                    <p:cond delay="0"/>
                                  </p:stCondLst>
                                  <p:childTnLst>
                                    <p:set>
                                      <p:cBhvr>
                                        <p:cTn id="18" dur="1" fill="hold">
                                          <p:stCondLst>
                                            <p:cond delay="0"/>
                                          </p:stCondLst>
                                        </p:cTn>
                                        <p:tgtEl>
                                          <p:spTgt spid="288"/>
                                        </p:tgtEl>
                                        <p:attrNameLst>
                                          <p:attrName>style.visibility</p:attrName>
                                        </p:attrNameLst>
                                      </p:cBhvr>
                                      <p:to>
                                        <p:strVal val="visible"/>
                                      </p:to>
                                    </p:set>
                                  </p:childTnLst>
                                </p:cTn>
                              </p:par>
                              <p:par>
                                <p:cTn id="19" nodeType="withEffect" fill="hold" presetClass="entr" presetID="1">
                                  <p:stCondLst>
                                    <p:cond delay="0"/>
                                  </p:stCondLst>
                                  <p:childTnLst>
                                    <p:set>
                                      <p:cBhvr>
                                        <p:cTn id="20" dur="1" fill="hold">
                                          <p:stCondLst>
                                            <p:cond delay="0"/>
                                          </p:stCondLst>
                                        </p:cTn>
                                        <p:tgtEl>
                                          <p:spTgt spid="290"/>
                                        </p:tgtEl>
                                        <p:attrNameLst>
                                          <p:attrName>style.visibility</p:attrName>
                                        </p:attrNameLst>
                                      </p:cBhvr>
                                      <p:to>
                                        <p:strVal val="visible"/>
                                      </p:to>
                                    </p:set>
                                  </p:childTnLst>
                                </p:cTn>
                              </p:par>
                              <p:par>
                                <p:cTn id="21" nodeType="withEffect" fill="hold" presetClass="entr" presetID="1">
                                  <p:stCondLst>
                                    <p:cond delay="0"/>
                                  </p:stCondLst>
                                  <p:childTnLst>
                                    <p:set>
                                      <p:cBhvr>
                                        <p:cTn id="22" dur="1" fill="hold">
                                          <p:stCondLst>
                                            <p:cond delay="0"/>
                                          </p:stCondLst>
                                        </p:cTn>
                                        <p:tgtEl>
                                          <p:spTgt spid="30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nodeType="clickEffect" fill="hold" presetClass="entr" presetID="1">
                                  <p:stCondLst>
                                    <p:cond delay="0"/>
                                  </p:stCondLst>
                                  <p:childTnLst>
                                    <p:set>
                                      <p:cBhvr>
                                        <p:cTn id="26" dur="1" fill="hold">
                                          <p:stCondLst>
                                            <p:cond delay="0"/>
                                          </p:stCondLst>
                                        </p:cTn>
                                        <p:tgtEl>
                                          <p:spTgt spid="289"/>
                                        </p:tgtEl>
                                        <p:attrNameLst>
                                          <p:attrName>style.visibility</p:attrName>
                                        </p:attrNameLst>
                                      </p:cBhvr>
                                      <p:to>
                                        <p:strVal val="visible"/>
                                      </p:to>
                                    </p:set>
                                  </p:childTnLst>
                                </p:cTn>
                              </p:par>
                              <p:par>
                                <p:cTn id="27" nodeType="withEffect" fill="hold" presetClass="entr" presetID="1">
                                  <p:stCondLst>
                                    <p:cond delay="0"/>
                                  </p:stCondLst>
                                  <p:childTnLst>
                                    <p:set>
                                      <p:cBhvr>
                                        <p:cTn id="28" dur="1" fill="hold">
                                          <p:stCondLst>
                                            <p:cond delay="0"/>
                                          </p:stCondLst>
                                        </p:cTn>
                                        <p:tgtEl>
                                          <p:spTgt spid="29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nodeType="clickEffect" fill="hold" presetClass="entr" presetID="1">
                                  <p:stCondLst>
                                    <p:cond delay="0"/>
                                  </p:stCondLst>
                                  <p:childTnLst>
                                    <p:set>
                                      <p:cBhvr>
                                        <p:cTn id="32" dur="1" fill="hold">
                                          <p:stCondLst>
                                            <p:cond delay="0"/>
                                          </p:stCondLst>
                                        </p:cTn>
                                        <p:tgtEl>
                                          <p:spTgt spid="30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nodeType="clickEffect" fill="hold" presetClass="entr" presetID="1">
                                  <p:stCondLst>
                                    <p:cond delay="0"/>
                                  </p:stCondLst>
                                  <p:childTnLst>
                                    <p:set>
                                      <p:cBhvr>
                                        <p:cTn id="36" dur="1" fill="hold">
                                          <p:stCondLst>
                                            <p:cond delay="0"/>
                                          </p:stCondLst>
                                        </p:cTn>
                                        <p:tgtEl>
                                          <p:spTgt spid="305">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nodeType="clickEffect" fill="hold" presetClass="entr" presetID="1">
                                  <p:stCondLst>
                                    <p:cond delay="0"/>
                                  </p:stCondLst>
                                  <p:childTnLst>
                                    <p:set>
                                      <p:cBhvr>
                                        <p:cTn id="40" dur="1" fill="hold">
                                          <p:stCondLst>
                                            <p:cond delay="0"/>
                                          </p:stCondLst>
                                        </p:cTn>
                                        <p:tgtEl>
                                          <p:spTgt spid="295"/>
                                        </p:tgtEl>
                                        <p:attrNameLst>
                                          <p:attrName>style.visibility</p:attrName>
                                        </p:attrNameLst>
                                      </p:cBhvr>
                                      <p:to>
                                        <p:strVal val="visible"/>
                                      </p:to>
                                    </p:set>
                                  </p:childTnLst>
                                </p:cTn>
                              </p:par>
                              <p:par>
                                <p:cTn id="41" nodeType="withEffect" fill="hold" presetClass="entr" presetID="1">
                                  <p:stCondLst>
                                    <p:cond delay="0"/>
                                  </p:stCondLst>
                                  <p:childTnLst>
                                    <p:set>
                                      <p:cBhvr>
                                        <p:cTn id="42" dur="1" fill="hold">
                                          <p:stCondLst>
                                            <p:cond delay="0"/>
                                          </p:stCondLst>
                                        </p:cTn>
                                        <p:tgtEl>
                                          <p:spTgt spid="31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TextShape 1"/>
          <p:cNvSpPr txBox="1"/>
          <p:nvPr/>
        </p:nvSpPr>
        <p:spPr>
          <a:xfrm>
            <a:off x="457200" y="274680"/>
            <a:ext cx="8229240" cy="1142640"/>
          </a:xfrm>
          <a:prstGeom prst="rect">
            <a:avLst/>
          </a:prstGeom>
          <a:noFill/>
          <a:ln>
            <a:noFill/>
          </a:ln>
        </p:spPr>
        <p:txBody>
          <a:bodyPr anchor="ctr">
            <a:normAutofit fontScale="77000"/>
          </a:bodyPr>
          <a:p>
            <a:pPr>
              <a:lnSpc>
                <a:spcPct val="100000"/>
              </a:lnSpc>
            </a:pPr>
            <a:r>
              <a:rPr b="1" lang="en-US" sz="4400" spc="-1" strike="noStrike">
                <a:solidFill>
                  <a:srgbClr val="00b050"/>
                </a:solidFill>
                <a:latin typeface="Times New Roman"/>
              </a:rPr>
              <a:t>CHANGING THE STREAMS AT RUN TIME</a:t>
            </a:r>
            <a:endParaRPr b="0" lang="en-US" sz="4400" spc="-1" strike="noStrike">
              <a:solidFill>
                <a:srgbClr val="000000"/>
              </a:solidFill>
              <a:latin typeface="Calibri"/>
            </a:endParaRPr>
          </a:p>
        </p:txBody>
      </p:sp>
      <p:sp>
        <p:nvSpPr>
          <p:cNvPr id="318" name="TextShape 2"/>
          <p:cNvSpPr txBox="1"/>
          <p:nvPr/>
        </p:nvSpPr>
        <p:spPr>
          <a:xfrm>
            <a:off x="457200" y="1600200"/>
            <a:ext cx="8229240" cy="4952520"/>
          </a:xfrm>
          <a:prstGeom prst="rect">
            <a:avLst/>
          </a:prstGeom>
          <a:noFill/>
          <a:ln>
            <a:noFill/>
          </a:ln>
        </p:spPr>
        <p:txBody>
          <a:bodyPr>
            <a:normAutofit/>
          </a:bodyPr>
          <a:p>
            <a:pPr marL="343080" indent="-342720">
              <a:lnSpc>
                <a:spcPct val="100000"/>
              </a:lnSpc>
              <a:spcBef>
                <a:spcPts val="400"/>
              </a:spcBef>
              <a:buClr>
                <a:srgbClr val="000000"/>
              </a:buClr>
              <a:buFont typeface="Arial"/>
              <a:buChar char="•"/>
            </a:pPr>
            <a:r>
              <a:rPr b="0" lang="en-US" sz="2000" spc="-1" strike="noStrike">
                <a:solidFill>
                  <a:srgbClr val="000000"/>
                </a:solidFill>
                <a:latin typeface="Times New Roman"/>
              </a:rPr>
              <a:t>We can set which subtitle URL  and font ,we want to play before setting pipeline as playing state.</a:t>
            </a:r>
            <a:endParaRPr b="0" lang="en-US" sz="2000" spc="-1" strike="noStrike">
              <a:solidFill>
                <a:srgbClr val="000000"/>
              </a:solidFill>
              <a:latin typeface="Calibri"/>
            </a:endParaRPr>
          </a:p>
          <a:p>
            <a:pPr marL="343080" indent="-342720">
              <a:lnSpc>
                <a:spcPct val="100000"/>
              </a:lnSpc>
              <a:spcBef>
                <a:spcPts val="400"/>
              </a:spcBef>
              <a:buClr>
                <a:srgbClr val="000000"/>
              </a:buClr>
              <a:buFont typeface="Arial"/>
              <a:buChar char="•"/>
            </a:pPr>
            <a:r>
              <a:rPr b="0" lang="en-US" sz="2000" spc="-1" strike="noStrike">
                <a:solidFill>
                  <a:srgbClr val="000000"/>
                </a:solidFill>
                <a:latin typeface="Times New Roman"/>
              </a:rPr>
              <a:t> </a:t>
            </a:r>
            <a:r>
              <a:rPr b="0" lang="en-US" sz="2000" spc="-1" strike="noStrike">
                <a:solidFill>
                  <a:srgbClr val="000000"/>
                </a:solidFill>
                <a:latin typeface="Times New Roman"/>
              </a:rPr>
              <a:t>we set the suburi property, which points playbin to a file containing a subtitle stream.</a:t>
            </a:r>
            <a:endParaRPr b="0" lang="en-US" sz="2000" spc="-1" strike="noStrike">
              <a:solidFill>
                <a:srgbClr val="000000"/>
              </a:solidFill>
              <a:latin typeface="Calibri"/>
            </a:endParaRPr>
          </a:p>
          <a:p>
            <a:pPr marL="343080" indent="-342720">
              <a:lnSpc>
                <a:spcPct val="100000"/>
              </a:lnSpc>
              <a:spcBef>
                <a:spcPts val="400"/>
              </a:spcBef>
              <a:buClr>
                <a:srgbClr val="000000"/>
              </a:buClr>
              <a:buFont typeface="Arial"/>
              <a:buChar char="•"/>
            </a:pPr>
            <a:r>
              <a:rPr b="0" lang="en-US" sz="2000" spc="-1" strike="noStrike">
                <a:solidFill>
                  <a:srgbClr val="000000"/>
                </a:solidFill>
                <a:latin typeface="Times New Roman"/>
              </a:rPr>
              <a:t>The subtitle-font-desc property allows specifying the font to render the subtitles</a:t>
            </a:r>
            <a:endParaRPr b="0" lang="en-US" sz="2000" spc="-1" strike="noStrike">
              <a:solidFill>
                <a:srgbClr val="000000"/>
              </a:solidFill>
              <a:latin typeface="Calibri"/>
            </a:endParaRPr>
          </a:p>
          <a:p>
            <a:pPr lvl="1" marL="743040" indent="-285480">
              <a:lnSpc>
                <a:spcPct val="100000"/>
              </a:lnSpc>
              <a:spcBef>
                <a:spcPts val="400"/>
              </a:spcBef>
              <a:buClr>
                <a:srgbClr val="ff0000"/>
              </a:buClr>
              <a:buFont typeface="Wingdings" charset="2"/>
              <a:buChar char=""/>
            </a:pPr>
            <a:r>
              <a:rPr b="0" lang="en-US" sz="2000" spc="-1" strike="noStrike">
                <a:solidFill>
                  <a:srgbClr val="ff0000"/>
                </a:solidFill>
                <a:latin typeface="Times New Roman"/>
              </a:rPr>
              <a:t>g_object_set (data.playbin, "suburi", "https://www.freedesktop.org/software/gstreamer-sdk/data/media/sintel_trailer_gr.srt", NULL); </a:t>
            </a:r>
            <a:endParaRPr b="0" lang="en-US" sz="2000" spc="-1" strike="noStrike">
              <a:solidFill>
                <a:srgbClr val="000000"/>
              </a:solidFill>
              <a:latin typeface="Calibri"/>
            </a:endParaRPr>
          </a:p>
          <a:p>
            <a:pPr lvl="1" marL="743040" indent="-285480">
              <a:lnSpc>
                <a:spcPct val="100000"/>
              </a:lnSpc>
              <a:spcBef>
                <a:spcPts val="400"/>
              </a:spcBef>
              <a:buClr>
                <a:srgbClr val="ff0000"/>
              </a:buClr>
              <a:buFont typeface="Wingdings" charset="2"/>
              <a:buChar char=""/>
            </a:pPr>
            <a:r>
              <a:rPr b="0" lang="en-US" sz="2000" spc="-1" strike="noStrike">
                <a:solidFill>
                  <a:srgbClr val="ff0000"/>
                </a:solidFill>
                <a:latin typeface="Times New Roman"/>
              </a:rPr>
              <a:t>g_object_set (data.playbin, "subtitle-font-desc", "Sans, 18", NULL);</a:t>
            </a:r>
            <a:endParaRPr b="0" lang="en-US" sz="2000" spc="-1" strike="noStrike">
              <a:solidFill>
                <a:srgbClr val="000000"/>
              </a:solidFill>
              <a:latin typeface="Calibri"/>
            </a:endParaRPr>
          </a:p>
          <a:p>
            <a:pPr marL="343080" indent="-342720">
              <a:lnSpc>
                <a:spcPct val="100000"/>
              </a:lnSpc>
              <a:spcBef>
                <a:spcPts val="400"/>
              </a:spcBef>
              <a:buClr>
                <a:srgbClr val="000000"/>
              </a:buClr>
              <a:buFont typeface="Arial"/>
              <a:buChar char="•"/>
            </a:pPr>
            <a:r>
              <a:rPr b="0" lang="en-US" sz="2000" spc="-1" strike="noStrike">
                <a:solidFill>
                  <a:srgbClr val="000000"/>
                </a:solidFill>
                <a:latin typeface="Times New Roman"/>
              </a:rPr>
              <a:t>We can get user input through keyboard(index),we can set the index to current-audio to play user input audio.</a:t>
            </a:r>
            <a:endParaRPr b="0" lang="en-US" sz="2000" spc="-1" strike="noStrike">
              <a:solidFill>
                <a:srgbClr val="000000"/>
              </a:solidFill>
              <a:latin typeface="Calibri"/>
            </a:endParaRPr>
          </a:p>
          <a:p>
            <a:pPr lvl="1" marL="743040" indent="-285480">
              <a:lnSpc>
                <a:spcPct val="100000"/>
              </a:lnSpc>
              <a:spcBef>
                <a:spcPts val="400"/>
              </a:spcBef>
              <a:buClr>
                <a:srgbClr val="ff0000"/>
              </a:buClr>
              <a:buFont typeface="Wingdings" charset="2"/>
              <a:buChar char=""/>
            </a:pPr>
            <a:r>
              <a:rPr b="0" lang="en-US" sz="2000" spc="-1" strike="noStrike">
                <a:solidFill>
                  <a:srgbClr val="ff0000"/>
                </a:solidFill>
                <a:latin typeface="Times New Roman"/>
              </a:rPr>
              <a:t>g_object_set (data-&gt;playbin, "current-audio", index, NULL);</a:t>
            </a:r>
            <a:endParaRPr b="0" lang="en-US" sz="2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TextShape 1"/>
          <p:cNvSpPr txBox="1"/>
          <p:nvPr/>
        </p:nvSpPr>
        <p:spPr>
          <a:xfrm>
            <a:off x="152280" y="0"/>
            <a:ext cx="8991360" cy="1066320"/>
          </a:xfrm>
          <a:prstGeom prst="rect">
            <a:avLst/>
          </a:prstGeom>
          <a:noFill/>
          <a:ln>
            <a:noFill/>
          </a:ln>
        </p:spPr>
        <p:txBody>
          <a:bodyPr anchor="ctr">
            <a:noAutofit/>
          </a:bodyPr>
          <a:p>
            <a:pPr>
              <a:lnSpc>
                <a:spcPct val="100000"/>
              </a:lnSpc>
            </a:pPr>
            <a:r>
              <a:rPr b="1" lang="en-US" sz="4000" spc="-1" strike="noStrike">
                <a:solidFill>
                  <a:srgbClr val="00b050"/>
                </a:solidFill>
                <a:latin typeface="Times New Roman"/>
              </a:rPr>
              <a:t>INSERT THE DATA INTO PIPELINE</a:t>
            </a:r>
            <a:endParaRPr b="0" lang="en-US" sz="4000" spc="-1" strike="noStrike">
              <a:solidFill>
                <a:srgbClr val="000000"/>
              </a:solidFill>
              <a:latin typeface="Calibri"/>
            </a:endParaRPr>
          </a:p>
        </p:txBody>
      </p:sp>
      <p:sp>
        <p:nvSpPr>
          <p:cNvPr id="320" name="TextShape 2"/>
          <p:cNvSpPr txBox="1"/>
          <p:nvPr/>
        </p:nvSpPr>
        <p:spPr>
          <a:xfrm>
            <a:off x="457200" y="990720"/>
            <a:ext cx="8457840" cy="5866920"/>
          </a:xfrm>
          <a:prstGeom prst="rect">
            <a:avLst/>
          </a:prstGeom>
          <a:noFill/>
          <a:ln>
            <a:noFill/>
          </a:ln>
        </p:spPr>
        <p:txBody>
          <a:bodyPr>
            <a:noAutofit/>
          </a:bodyPr>
          <a:p>
            <a:pPr marL="343080" indent="-342720">
              <a:lnSpc>
                <a:spcPct val="100000"/>
              </a:lnSpc>
              <a:spcBef>
                <a:spcPts val="400"/>
              </a:spcBef>
              <a:buClr>
                <a:srgbClr val="000000"/>
              </a:buClr>
              <a:buFont typeface="Arial"/>
              <a:buChar char="•"/>
            </a:pPr>
            <a:r>
              <a:rPr b="0" lang="en-US" sz="2000" spc="-1" strike="noStrike">
                <a:solidFill>
                  <a:srgbClr val="000000"/>
                </a:solidFill>
                <a:latin typeface="Times New Roman"/>
              </a:rPr>
              <a:t>An application can manually extract or inject data into a pipeline by using two special elements called appsrc and appsink. </a:t>
            </a:r>
            <a:endParaRPr b="0" lang="en-US" sz="2000" spc="-1" strike="noStrike">
              <a:solidFill>
                <a:srgbClr val="000000"/>
              </a:solidFill>
              <a:latin typeface="Calibri"/>
            </a:endParaRPr>
          </a:p>
          <a:p>
            <a:pPr marL="343080" indent="-342720">
              <a:lnSpc>
                <a:spcPct val="100000"/>
              </a:lnSpc>
              <a:spcBef>
                <a:spcPts val="400"/>
              </a:spcBef>
              <a:buClr>
                <a:srgbClr val="000000"/>
              </a:buClr>
              <a:buFont typeface="Arial"/>
              <a:buChar char="•"/>
            </a:pPr>
            <a:r>
              <a:rPr b="0" lang="en-US" sz="2000" spc="-1" strike="noStrike">
                <a:solidFill>
                  <a:srgbClr val="000000"/>
                </a:solidFill>
                <a:latin typeface="Times New Roman"/>
              </a:rPr>
              <a:t>To use an appsrc as the source for the pipeline, simply instantiate a playbin and set its URI to appsrc://</a:t>
            </a:r>
            <a:endParaRPr b="0" lang="en-US" sz="2000" spc="-1" strike="noStrike">
              <a:solidFill>
                <a:srgbClr val="000000"/>
              </a:solidFill>
              <a:latin typeface="Calibri"/>
            </a:endParaRPr>
          </a:p>
          <a:p>
            <a:pPr lvl="1" marL="743040" indent="-285480">
              <a:lnSpc>
                <a:spcPct val="100000"/>
              </a:lnSpc>
              <a:spcBef>
                <a:spcPts val="400"/>
              </a:spcBef>
              <a:buClr>
                <a:srgbClr val="ff0000"/>
              </a:buClr>
              <a:buFont typeface="Wingdings" charset="2"/>
              <a:buChar char=""/>
            </a:pPr>
            <a:r>
              <a:rPr b="0" lang="en-US" sz="2000" spc="-1" strike="noStrike">
                <a:solidFill>
                  <a:srgbClr val="ff0000"/>
                </a:solidFill>
                <a:latin typeface="Times New Roman"/>
              </a:rPr>
              <a:t>data.pipeline = gst_parse_launch ("playbin uri=appsrc://", NULL);</a:t>
            </a:r>
            <a:endParaRPr b="0" lang="en-US" sz="2000" spc="-1" strike="noStrike">
              <a:solidFill>
                <a:srgbClr val="000000"/>
              </a:solidFill>
              <a:latin typeface="Calibri"/>
            </a:endParaRPr>
          </a:p>
          <a:p>
            <a:pPr marL="343080" indent="-342720">
              <a:lnSpc>
                <a:spcPct val="100000"/>
              </a:lnSpc>
              <a:spcBef>
                <a:spcPts val="400"/>
              </a:spcBef>
              <a:buClr>
                <a:srgbClr val="000000"/>
              </a:buClr>
              <a:buFont typeface="Arial"/>
              <a:buChar char="•"/>
            </a:pPr>
            <a:r>
              <a:rPr b="0" lang="en-US" sz="2000" spc="-1" strike="noStrike">
                <a:solidFill>
                  <a:srgbClr val="000000"/>
                </a:solidFill>
                <a:latin typeface="Times New Roman"/>
              </a:rPr>
              <a:t>Playbin will create an internal appsrc element and fire the source-setup signal to allow the application to configure it:</a:t>
            </a:r>
            <a:endParaRPr b="0" lang="en-US" sz="2000" spc="-1" strike="noStrike">
              <a:solidFill>
                <a:srgbClr val="000000"/>
              </a:solidFill>
              <a:latin typeface="Calibri"/>
            </a:endParaRPr>
          </a:p>
          <a:p>
            <a:pPr lvl="1" marL="743040" indent="-285480">
              <a:lnSpc>
                <a:spcPct val="100000"/>
              </a:lnSpc>
              <a:spcBef>
                <a:spcPts val="400"/>
              </a:spcBef>
              <a:buClr>
                <a:srgbClr val="ff0000"/>
              </a:buClr>
              <a:buFont typeface="Wingdings" charset="2"/>
              <a:buChar char=""/>
            </a:pPr>
            <a:r>
              <a:rPr b="0" lang="en-US" sz="2000" spc="-1" strike="noStrike">
                <a:solidFill>
                  <a:srgbClr val="ff0000"/>
                </a:solidFill>
                <a:latin typeface="Times New Roman"/>
              </a:rPr>
              <a:t>g_signal_connect (data.pipeline, "source-setup", G_CALLBACK (source_setup), &amp;data);</a:t>
            </a:r>
            <a:endParaRPr b="0" lang="en-US" sz="2000" spc="-1" strike="noStrike">
              <a:solidFill>
                <a:srgbClr val="000000"/>
              </a:solidFill>
              <a:latin typeface="Calibri"/>
            </a:endParaRPr>
          </a:p>
          <a:p>
            <a:pPr marL="343080" indent="-342720">
              <a:lnSpc>
                <a:spcPct val="100000"/>
              </a:lnSpc>
              <a:spcBef>
                <a:spcPts val="400"/>
              </a:spcBef>
              <a:buClr>
                <a:srgbClr val="000000"/>
              </a:buClr>
              <a:buFont typeface="Arial"/>
              <a:buChar char="•"/>
            </a:pPr>
            <a:r>
              <a:rPr b="0" lang="en-US" sz="2000" spc="-1" strike="noStrike">
                <a:solidFill>
                  <a:srgbClr val="000000"/>
                </a:solidFill>
                <a:latin typeface="Times New Roman"/>
              </a:rPr>
              <a:t>It is important to set the caps property of appsrc, since, once the signal handler returns, playbin will instantiate the next element in the pipeline according to these caps:</a:t>
            </a:r>
            <a:endParaRPr b="0" lang="en-US" sz="2000" spc="-1" strike="noStrike">
              <a:solidFill>
                <a:srgbClr val="000000"/>
              </a:solidFill>
              <a:latin typeface="Calibri"/>
            </a:endParaRPr>
          </a:p>
          <a:p>
            <a:pPr lvl="1" marL="743040" indent="-285480">
              <a:lnSpc>
                <a:spcPct val="100000"/>
              </a:lnSpc>
              <a:spcBef>
                <a:spcPts val="400"/>
              </a:spcBef>
              <a:buClr>
                <a:srgbClr val="ff0000"/>
              </a:buClr>
              <a:buFont typeface="Wingdings" charset="2"/>
              <a:buChar char=""/>
            </a:pPr>
            <a:r>
              <a:rPr b="0" lang="en-US" sz="2000" spc="-1" strike="noStrike">
                <a:solidFill>
                  <a:srgbClr val="ff0000"/>
                </a:solidFill>
                <a:latin typeface="Times New Roman"/>
              </a:rPr>
              <a:t>gst_audio_info_set_format (&amp;info, GST_AUDIO_FORMAT_S16, SAMPLE_RATE, 1, NULL);</a:t>
            </a:r>
            <a:endParaRPr b="0" lang="en-US" sz="2000" spc="-1" strike="noStrike">
              <a:solidFill>
                <a:srgbClr val="000000"/>
              </a:solidFill>
              <a:latin typeface="Calibri"/>
            </a:endParaRPr>
          </a:p>
          <a:p>
            <a:pPr lvl="1" marL="743040" indent="-285480">
              <a:lnSpc>
                <a:spcPct val="100000"/>
              </a:lnSpc>
              <a:spcBef>
                <a:spcPts val="400"/>
              </a:spcBef>
              <a:buClr>
                <a:srgbClr val="ff0000"/>
              </a:buClr>
              <a:buFont typeface="Wingdings" charset="2"/>
              <a:buChar char=""/>
            </a:pPr>
            <a:r>
              <a:rPr b="0" lang="en-US" sz="2000" spc="-1" strike="noStrike">
                <a:solidFill>
                  <a:srgbClr val="ff0000"/>
                </a:solidFill>
                <a:latin typeface="Times New Roman"/>
              </a:rPr>
              <a:t>audio_caps = gst_audio_info_to_caps (&amp;info); </a:t>
            </a:r>
            <a:endParaRPr b="0" lang="en-US" sz="2000" spc="-1" strike="noStrike">
              <a:solidFill>
                <a:srgbClr val="000000"/>
              </a:solidFill>
              <a:latin typeface="Calibri"/>
            </a:endParaRPr>
          </a:p>
          <a:p>
            <a:pPr lvl="1" marL="743040" indent="-285480">
              <a:lnSpc>
                <a:spcPct val="100000"/>
              </a:lnSpc>
              <a:spcBef>
                <a:spcPts val="400"/>
              </a:spcBef>
              <a:buClr>
                <a:srgbClr val="ff0000"/>
              </a:buClr>
              <a:buFont typeface="Wingdings" charset="2"/>
              <a:buChar char=""/>
            </a:pPr>
            <a:r>
              <a:rPr b="0" lang="en-US" sz="2000" spc="-1" strike="noStrike">
                <a:solidFill>
                  <a:srgbClr val="ff0000"/>
                </a:solidFill>
                <a:latin typeface="Times New Roman"/>
              </a:rPr>
              <a:t>g_object_set (source, "caps", audio_caps, "format", GST_FORMAT_TIME, NULL); </a:t>
            </a:r>
            <a:endParaRPr b="0" lang="en-US" sz="2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TextShape 1"/>
          <p:cNvSpPr txBox="1"/>
          <p:nvPr/>
        </p:nvSpPr>
        <p:spPr>
          <a:xfrm>
            <a:off x="457200" y="274680"/>
            <a:ext cx="8229240" cy="1142640"/>
          </a:xfrm>
          <a:prstGeom prst="rect">
            <a:avLst/>
          </a:prstGeom>
          <a:noFill/>
          <a:ln>
            <a:noFill/>
          </a:ln>
        </p:spPr>
        <p:txBody>
          <a:bodyPr anchor="ctr">
            <a:normAutofit/>
          </a:bodyPr>
          <a:p>
            <a:pPr>
              <a:lnSpc>
                <a:spcPct val="100000"/>
              </a:lnSpc>
            </a:pPr>
            <a:r>
              <a:rPr b="1" lang="en-US" sz="4000" spc="-1" strike="noStrike">
                <a:solidFill>
                  <a:srgbClr val="00b050"/>
                </a:solidFill>
                <a:latin typeface="Times New Roman"/>
              </a:rPr>
              <a:t>Conti..</a:t>
            </a:r>
            <a:endParaRPr b="0" lang="en-US" sz="4000" spc="-1" strike="noStrike">
              <a:solidFill>
                <a:srgbClr val="000000"/>
              </a:solidFill>
              <a:latin typeface="Calibri"/>
            </a:endParaRPr>
          </a:p>
        </p:txBody>
      </p:sp>
      <p:sp>
        <p:nvSpPr>
          <p:cNvPr id="322" name="TextShape 2"/>
          <p:cNvSpPr txBox="1"/>
          <p:nvPr/>
        </p:nvSpPr>
        <p:spPr>
          <a:xfrm>
            <a:off x="457200" y="1219320"/>
            <a:ext cx="8229240" cy="5257440"/>
          </a:xfrm>
          <a:prstGeom prst="rect">
            <a:avLst/>
          </a:prstGeom>
          <a:noFill/>
          <a:ln>
            <a:noFill/>
          </a:ln>
        </p:spPr>
        <p:txBody>
          <a:bodyPr>
            <a:normAutofit fontScale="80000"/>
          </a:bodyPr>
          <a:p>
            <a:pPr marL="343080" indent="-342720">
              <a:lnSpc>
                <a:spcPct val="100000"/>
              </a:lnSpc>
              <a:spcBef>
                <a:spcPts val="439"/>
              </a:spcBef>
              <a:buClr>
                <a:srgbClr val="000000"/>
              </a:buClr>
              <a:buFont typeface="Arial"/>
              <a:buChar char="•"/>
            </a:pPr>
            <a:r>
              <a:rPr b="0" lang="en-US" sz="2200" spc="-1" strike="noStrike">
                <a:solidFill>
                  <a:srgbClr val="000000"/>
                </a:solidFill>
                <a:latin typeface="Times New Roman"/>
              </a:rPr>
              <a:t>We then connect to the need-data and enough-data signals. These are fired by appsrc when its internal queue of data is running low or almost full, respectively. We will use these signals to start and stop (respectively) our signal generation process.</a:t>
            </a:r>
            <a:endParaRPr b="0" lang="en-US" sz="2200" spc="-1" strike="noStrike">
              <a:solidFill>
                <a:srgbClr val="000000"/>
              </a:solidFill>
              <a:latin typeface="Calibri"/>
            </a:endParaRPr>
          </a:p>
          <a:p>
            <a:pPr lvl="1" marL="743040" indent="-285480">
              <a:lnSpc>
                <a:spcPct val="100000"/>
              </a:lnSpc>
              <a:spcBef>
                <a:spcPts val="439"/>
              </a:spcBef>
              <a:buClr>
                <a:srgbClr val="ff0000"/>
              </a:buClr>
              <a:buFont typeface="Wingdings" charset="2"/>
              <a:buChar char=""/>
            </a:pPr>
            <a:r>
              <a:rPr b="0" lang="en-US" sz="2200" spc="-1" strike="noStrike">
                <a:solidFill>
                  <a:srgbClr val="ff0000"/>
                </a:solidFill>
                <a:latin typeface="Times New Roman"/>
              </a:rPr>
              <a:t>g_signal_connect (source, "need-data", G_CALLBACK (start_feed), data);</a:t>
            </a:r>
            <a:endParaRPr b="0" lang="en-US" sz="2200" spc="-1" strike="noStrike">
              <a:solidFill>
                <a:srgbClr val="000000"/>
              </a:solidFill>
              <a:latin typeface="Calibri"/>
            </a:endParaRPr>
          </a:p>
          <a:p>
            <a:pPr lvl="1" marL="743040" indent="-285480">
              <a:lnSpc>
                <a:spcPct val="100000"/>
              </a:lnSpc>
              <a:spcBef>
                <a:spcPts val="439"/>
              </a:spcBef>
              <a:buClr>
                <a:srgbClr val="ff0000"/>
              </a:buClr>
              <a:buFont typeface="Wingdings" charset="2"/>
              <a:buChar char=""/>
            </a:pPr>
            <a:r>
              <a:rPr b="0" lang="en-US" sz="2200" spc="-1" strike="noStrike">
                <a:solidFill>
                  <a:srgbClr val="ff0000"/>
                </a:solidFill>
                <a:latin typeface="Times New Roman"/>
              </a:rPr>
              <a:t>g_signal_connect (source, "enough-data", G_CALLBACK (stop_feed), data);</a:t>
            </a:r>
            <a:endParaRPr b="0" lang="en-US" sz="2200" spc="-1" strike="noStrike">
              <a:solidFill>
                <a:srgbClr val="000000"/>
              </a:solidFill>
              <a:latin typeface="Calibri"/>
            </a:endParaRPr>
          </a:p>
          <a:p>
            <a:pPr lvl="1" marL="743040" indent="-285480">
              <a:lnSpc>
                <a:spcPct val="100000"/>
              </a:lnSpc>
              <a:spcBef>
                <a:spcPts val="439"/>
              </a:spcBef>
              <a:buClr>
                <a:srgbClr val="ff0000"/>
              </a:buClr>
              <a:buFont typeface="Wingdings" charset="2"/>
              <a:buChar char=""/>
            </a:pPr>
            <a:r>
              <a:rPr b="0" lang="en-US" sz="2200" spc="-1" strike="noStrike">
                <a:solidFill>
                  <a:srgbClr val="ff0000"/>
                </a:solidFill>
                <a:latin typeface="Times New Roman"/>
              </a:rPr>
              <a:t>gst_caps_unref (audio_caps);</a:t>
            </a:r>
            <a:endParaRPr b="0" lang="en-US" sz="2200" spc="-1" strike="noStrike">
              <a:solidFill>
                <a:srgbClr val="000000"/>
              </a:solidFill>
              <a:latin typeface="Calibri"/>
            </a:endParaRPr>
          </a:p>
          <a:p>
            <a:pPr marL="343080" indent="-342720">
              <a:lnSpc>
                <a:spcPct val="100000"/>
              </a:lnSpc>
              <a:spcBef>
                <a:spcPts val="439"/>
              </a:spcBef>
              <a:buClr>
                <a:srgbClr val="000000"/>
              </a:buClr>
              <a:buFont typeface="Arial"/>
              <a:buChar char="•"/>
            </a:pPr>
            <a:r>
              <a:rPr b="0" lang="en-US" sz="2200" spc="-1" strike="noStrike">
                <a:solidFill>
                  <a:srgbClr val="000000"/>
                </a:solidFill>
                <a:latin typeface="Times New Roman"/>
              </a:rPr>
              <a:t>we connect to the new-sample signal, which is emitted every time the sink receives a buffer. Also, the signal emission needs to be enabled through the emit-signals property, because, by default, it is disabled.</a:t>
            </a:r>
            <a:endParaRPr b="0" lang="en-US" sz="2200" spc="-1" strike="noStrike">
              <a:solidFill>
                <a:srgbClr val="000000"/>
              </a:solidFill>
              <a:latin typeface="Calibri"/>
            </a:endParaRPr>
          </a:p>
          <a:p>
            <a:pPr lvl="1" marL="743040" indent="-285480">
              <a:lnSpc>
                <a:spcPct val="100000"/>
              </a:lnSpc>
              <a:spcBef>
                <a:spcPts val="439"/>
              </a:spcBef>
              <a:buClr>
                <a:srgbClr val="ff0000"/>
              </a:buClr>
              <a:buFont typeface="Wingdings" charset="2"/>
              <a:buChar char=""/>
            </a:pPr>
            <a:r>
              <a:rPr b="0" lang="en-US" sz="2200" spc="-1" strike="noStrike">
                <a:solidFill>
                  <a:srgbClr val="ff0000"/>
                </a:solidFill>
                <a:latin typeface="Times New Roman"/>
              </a:rPr>
              <a:t>g_object_set (data.app_sink, "emit-signals", TRUE, "caps", audio_caps, NULL);</a:t>
            </a:r>
            <a:endParaRPr b="0" lang="en-US" sz="2200" spc="-1" strike="noStrike">
              <a:solidFill>
                <a:srgbClr val="000000"/>
              </a:solidFill>
              <a:latin typeface="Calibri"/>
            </a:endParaRPr>
          </a:p>
          <a:p>
            <a:pPr lvl="1" marL="743040" indent="-285480">
              <a:lnSpc>
                <a:spcPct val="100000"/>
              </a:lnSpc>
              <a:spcBef>
                <a:spcPts val="439"/>
              </a:spcBef>
              <a:buClr>
                <a:srgbClr val="ff0000"/>
              </a:buClr>
              <a:buFont typeface="Wingdings" charset="2"/>
              <a:buChar char=""/>
            </a:pPr>
            <a:r>
              <a:rPr b="0" lang="en-US" sz="2200" spc="-1" strike="noStrike">
                <a:solidFill>
                  <a:srgbClr val="ff0000"/>
                </a:solidFill>
                <a:latin typeface="Times New Roman"/>
              </a:rPr>
              <a:t>g_signal_connect (data.app_sink, "new-sample", G_CALLBACK (new_sample), &amp;data); </a:t>
            </a:r>
            <a:endParaRPr b="0" lang="en-US" sz="2200" spc="-1" strike="noStrike">
              <a:solidFill>
                <a:srgbClr val="000000"/>
              </a:solidFill>
              <a:latin typeface="Calibri"/>
            </a:endParaRPr>
          </a:p>
          <a:p>
            <a:pPr lvl="1" marL="743040" indent="-285480">
              <a:lnSpc>
                <a:spcPct val="100000"/>
              </a:lnSpc>
              <a:spcBef>
                <a:spcPts val="439"/>
              </a:spcBef>
              <a:buClr>
                <a:srgbClr val="ff0000"/>
              </a:buClr>
              <a:buFont typeface="Wingdings" charset="2"/>
              <a:buChar char=""/>
            </a:pPr>
            <a:r>
              <a:rPr b="0" lang="en-US" sz="2200" spc="-1" strike="noStrike">
                <a:solidFill>
                  <a:srgbClr val="ff0000"/>
                </a:solidFill>
                <a:latin typeface="Times New Roman"/>
              </a:rPr>
              <a:t>gst_caps_unref (audio_caps);</a:t>
            </a:r>
            <a:endParaRPr b="0" lang="en-US" sz="2200" spc="-1" strike="noStrike">
              <a:solidFill>
                <a:srgbClr val="000000"/>
              </a:solidFill>
              <a:latin typeface="Calibri"/>
            </a:endParaRPr>
          </a:p>
          <a:p>
            <a:pPr>
              <a:lnSpc>
                <a:spcPct val="100000"/>
              </a:lnSpc>
              <a:spcBef>
                <a:spcPts val="641"/>
              </a:spcBef>
            </a:pPr>
            <a:endParaRPr b="0" lang="en-US" sz="2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457200" y="274680"/>
            <a:ext cx="8229240" cy="1142640"/>
          </a:xfrm>
          <a:prstGeom prst="rect">
            <a:avLst/>
          </a:prstGeom>
          <a:noFill/>
          <a:ln>
            <a:noFill/>
          </a:ln>
        </p:spPr>
        <p:txBody>
          <a:bodyPr anchor="ctr">
            <a:normAutofit/>
          </a:bodyPr>
          <a:p>
            <a:pPr>
              <a:lnSpc>
                <a:spcPct val="100000"/>
              </a:lnSpc>
            </a:pPr>
            <a:r>
              <a:rPr b="1" lang="en-US" sz="4000" spc="-1" strike="noStrike">
                <a:solidFill>
                  <a:srgbClr val="00b050"/>
                </a:solidFill>
                <a:latin typeface="Times New Roman"/>
              </a:rPr>
              <a:t>INTRODUCTION</a:t>
            </a:r>
            <a:endParaRPr b="0" lang="en-US" sz="4000" spc="-1" strike="noStrike">
              <a:solidFill>
                <a:srgbClr val="000000"/>
              </a:solidFill>
              <a:latin typeface="Calibri"/>
            </a:endParaRPr>
          </a:p>
        </p:txBody>
      </p:sp>
      <p:sp>
        <p:nvSpPr>
          <p:cNvPr id="131"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400"/>
              </a:spcBef>
              <a:buClr>
                <a:srgbClr val="000000"/>
              </a:buClr>
              <a:buFont typeface="Arial"/>
              <a:buChar char="•"/>
            </a:pPr>
            <a:r>
              <a:rPr b="0" lang="en-US" sz="2000" spc="-1" strike="noStrike">
                <a:solidFill>
                  <a:srgbClr val="000000"/>
                </a:solidFill>
                <a:latin typeface="Times New Roman"/>
              </a:rPr>
              <a:t>GStreamer is free and open-source software under subject to the terms of the GNU Lesser General Public License (LGPL)</a:t>
            </a:r>
            <a:endParaRPr b="0" lang="en-US" sz="2000" spc="-1" strike="noStrike">
              <a:solidFill>
                <a:srgbClr val="000000"/>
              </a:solidFill>
              <a:latin typeface="Calibri"/>
            </a:endParaRPr>
          </a:p>
          <a:p>
            <a:pPr marL="343080" indent="-342720">
              <a:lnSpc>
                <a:spcPct val="100000"/>
              </a:lnSpc>
              <a:spcBef>
                <a:spcPts val="400"/>
              </a:spcBef>
              <a:buClr>
                <a:srgbClr val="000000"/>
              </a:buClr>
              <a:buFont typeface="Arial"/>
              <a:buChar char="•"/>
            </a:pPr>
            <a:r>
              <a:rPr b="0" lang="en-US" sz="2000" spc="-1" strike="noStrike">
                <a:solidFill>
                  <a:srgbClr val="000000"/>
                </a:solidFill>
                <a:latin typeface="Times New Roman"/>
              </a:rPr>
              <a:t>GStreamer is a pipeline-based multimedia framework</a:t>
            </a:r>
            <a:endParaRPr b="0" lang="en-US" sz="2000" spc="-1" strike="noStrike">
              <a:solidFill>
                <a:srgbClr val="000000"/>
              </a:solidFill>
              <a:latin typeface="Calibri"/>
            </a:endParaRPr>
          </a:p>
          <a:p>
            <a:pPr marL="343080" indent="-342720">
              <a:lnSpc>
                <a:spcPct val="100000"/>
              </a:lnSpc>
              <a:spcBef>
                <a:spcPts val="400"/>
              </a:spcBef>
              <a:buClr>
                <a:srgbClr val="000000"/>
              </a:buClr>
              <a:buFont typeface="Arial"/>
              <a:buChar char="•"/>
            </a:pPr>
            <a:r>
              <a:rPr b="0" lang="en-US" sz="2000" spc="-1" strike="noStrike">
                <a:solidFill>
                  <a:srgbClr val="000000"/>
                </a:solidFill>
                <a:latin typeface="Times New Roman"/>
              </a:rPr>
              <a:t>GStreamer supports a wide variety of media-handling components, including simple audio playback, audio and video playback, recording, streaming and editing.</a:t>
            </a:r>
            <a:endParaRPr b="0" lang="en-US" sz="2000" spc="-1" strike="noStrike">
              <a:solidFill>
                <a:srgbClr val="000000"/>
              </a:solidFill>
              <a:latin typeface="Calibri"/>
            </a:endParaRPr>
          </a:p>
          <a:p>
            <a:pPr marL="343080" indent="-342720">
              <a:lnSpc>
                <a:spcPct val="100000"/>
              </a:lnSpc>
              <a:spcBef>
                <a:spcPts val="400"/>
              </a:spcBef>
              <a:buClr>
                <a:srgbClr val="000000"/>
              </a:buClr>
              <a:buFont typeface="Arial"/>
              <a:buChar char="•"/>
            </a:pPr>
            <a:r>
              <a:rPr b="0" lang="en-US" sz="2000" spc="-1" strike="noStrike">
                <a:solidFill>
                  <a:srgbClr val="000000"/>
                </a:solidFill>
                <a:latin typeface="Times New Roman"/>
              </a:rPr>
              <a:t>GStreamer is a framework designed to handle multimedia flows. Media travels from the “source” elements (the producers), down to the “sink” elements (the consumers), passing through a series of intermediate elements performing all kinds of tasks. The set of all the interconnected elements is called a “pipeline”.</a:t>
            </a:r>
            <a:endParaRPr b="0" lang="en-US" sz="2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TextShape 1"/>
          <p:cNvSpPr txBox="1"/>
          <p:nvPr/>
        </p:nvSpPr>
        <p:spPr>
          <a:xfrm>
            <a:off x="457200" y="274680"/>
            <a:ext cx="8229240" cy="1142640"/>
          </a:xfrm>
          <a:prstGeom prst="rect">
            <a:avLst/>
          </a:prstGeom>
          <a:noFill/>
          <a:ln>
            <a:noFill/>
          </a:ln>
        </p:spPr>
        <p:txBody>
          <a:bodyPr anchor="ctr">
            <a:normAutofit/>
          </a:bodyPr>
          <a:p>
            <a:pPr>
              <a:lnSpc>
                <a:spcPct val="100000"/>
              </a:lnSpc>
            </a:pPr>
            <a:r>
              <a:rPr b="1" lang="en-US" sz="4000" spc="-1" strike="noStrike">
                <a:solidFill>
                  <a:srgbClr val="00b050"/>
                </a:solidFill>
                <a:latin typeface="Times New Roman"/>
              </a:rPr>
              <a:t>Conti..</a:t>
            </a:r>
            <a:endParaRPr b="0" lang="en-US" sz="4000" spc="-1" strike="noStrike">
              <a:solidFill>
                <a:srgbClr val="000000"/>
              </a:solidFill>
              <a:latin typeface="Calibri"/>
            </a:endParaRPr>
          </a:p>
        </p:txBody>
      </p:sp>
      <p:sp>
        <p:nvSpPr>
          <p:cNvPr id="324" name="TextShape 2"/>
          <p:cNvSpPr txBox="1"/>
          <p:nvPr/>
        </p:nvSpPr>
        <p:spPr>
          <a:xfrm>
            <a:off x="457200" y="1600200"/>
            <a:ext cx="8229240" cy="4525560"/>
          </a:xfrm>
          <a:prstGeom prst="rect">
            <a:avLst/>
          </a:prstGeom>
          <a:noFill/>
          <a:ln>
            <a:noFill/>
          </a:ln>
        </p:spPr>
        <p:txBody>
          <a:bodyPr>
            <a:noAutofit/>
          </a:bodyPr>
          <a:p>
            <a:pPr marL="343080" indent="-342720">
              <a:lnSpc>
                <a:spcPct val="100000"/>
              </a:lnSpc>
              <a:spcBef>
                <a:spcPts val="400"/>
              </a:spcBef>
              <a:buClr>
                <a:srgbClr val="000000"/>
              </a:buClr>
              <a:buFont typeface="Arial"/>
              <a:buChar char="•"/>
            </a:pPr>
            <a:r>
              <a:rPr b="0" lang="en-US" sz="2000" spc="-1" strike="noStrike">
                <a:solidFill>
                  <a:srgbClr val="000000"/>
                </a:solidFill>
                <a:latin typeface="Times New Roman"/>
              </a:rPr>
              <a:t>The only thing we do here is register a GLib idle function with g_idle_add() that feeds data to appsrc until it is full again.</a:t>
            </a:r>
            <a:endParaRPr b="0" lang="en-US" sz="2000" spc="-1" strike="noStrike">
              <a:solidFill>
                <a:srgbClr val="000000"/>
              </a:solidFill>
              <a:latin typeface="Calibri"/>
            </a:endParaRPr>
          </a:p>
          <a:p>
            <a:pPr marL="343080" indent="-342720">
              <a:lnSpc>
                <a:spcPct val="100000"/>
              </a:lnSpc>
              <a:spcBef>
                <a:spcPts val="400"/>
              </a:spcBef>
              <a:buClr>
                <a:srgbClr val="000000"/>
              </a:buClr>
              <a:buFont typeface="Arial"/>
              <a:buChar char="•"/>
            </a:pPr>
            <a:r>
              <a:rPr b="0" lang="en-US" sz="2000" spc="-1" strike="noStrike">
                <a:solidFill>
                  <a:srgbClr val="000000"/>
                </a:solidFill>
                <a:latin typeface="Times New Roman"/>
              </a:rPr>
              <a:t>when appsrc needs data. Here, we will start pushing data into the appsrc.</a:t>
            </a:r>
            <a:endParaRPr b="0" lang="en-US" sz="2000" spc="-1" strike="noStrike">
              <a:solidFill>
                <a:srgbClr val="000000"/>
              </a:solidFill>
              <a:latin typeface="Calibri"/>
            </a:endParaRPr>
          </a:p>
          <a:p>
            <a:pPr lvl="1" marL="743040" indent="-285480">
              <a:lnSpc>
                <a:spcPct val="100000"/>
              </a:lnSpc>
              <a:spcBef>
                <a:spcPts val="400"/>
              </a:spcBef>
              <a:buClr>
                <a:srgbClr val="ff0000"/>
              </a:buClr>
              <a:buFont typeface="Wingdings" charset="2"/>
              <a:buChar char=""/>
            </a:pPr>
            <a:r>
              <a:rPr b="0" lang="en-US" sz="2000" spc="-1" strike="noStrike">
                <a:solidFill>
                  <a:srgbClr val="ff0000"/>
                </a:solidFill>
                <a:latin typeface="Times New Roman"/>
              </a:rPr>
              <a:t>data-&gt;sourceid = g_idle_add ((GSourceFunc) push_data, data);</a:t>
            </a:r>
            <a:endParaRPr b="0" lang="en-US" sz="2000" spc="-1" strike="noStrike">
              <a:solidFill>
                <a:srgbClr val="000000"/>
              </a:solidFill>
              <a:latin typeface="Calibri"/>
            </a:endParaRPr>
          </a:p>
          <a:p>
            <a:pPr marL="343080" indent="-342720">
              <a:lnSpc>
                <a:spcPct val="100000"/>
              </a:lnSpc>
              <a:spcBef>
                <a:spcPts val="400"/>
              </a:spcBef>
              <a:buClr>
                <a:srgbClr val="000000"/>
              </a:buClr>
              <a:buFont typeface="Arial"/>
              <a:buChar char="•"/>
            </a:pPr>
            <a:r>
              <a:rPr b="0" lang="en-US" sz="2000" spc="-1" strike="noStrike">
                <a:solidFill>
                  <a:srgbClr val="000000"/>
                </a:solidFill>
                <a:latin typeface="Times New Roman"/>
              </a:rPr>
              <a:t>when the internal queue of appsrc is full enough so we stop pushing data. Here we simply remove the idle function by using g_source_remove()</a:t>
            </a:r>
            <a:endParaRPr b="0" lang="en-US" sz="2000" spc="-1" strike="noStrike">
              <a:solidFill>
                <a:srgbClr val="000000"/>
              </a:solidFill>
              <a:latin typeface="Calibri"/>
            </a:endParaRPr>
          </a:p>
          <a:p>
            <a:pPr lvl="1" marL="743040" indent="-285480">
              <a:lnSpc>
                <a:spcPct val="100000"/>
              </a:lnSpc>
              <a:spcBef>
                <a:spcPts val="400"/>
              </a:spcBef>
              <a:buClr>
                <a:srgbClr val="ff0000"/>
              </a:buClr>
              <a:buFont typeface="Wingdings" charset="2"/>
              <a:buChar char=""/>
            </a:pPr>
            <a:r>
              <a:rPr b="0" lang="en-US" sz="2000" spc="-1" strike="noStrike">
                <a:solidFill>
                  <a:srgbClr val="ff0000"/>
                </a:solidFill>
                <a:latin typeface="Times New Roman"/>
              </a:rPr>
              <a:t>g_source_remove (data-&gt;sourceid); </a:t>
            </a:r>
            <a:endParaRPr b="0" lang="en-US" sz="2000" spc="-1" strike="noStrike">
              <a:solidFill>
                <a:srgbClr val="000000"/>
              </a:solidFill>
              <a:latin typeface="Calibri"/>
            </a:endParaRPr>
          </a:p>
          <a:p>
            <a:pPr lvl="1" marL="743040" indent="-285480">
              <a:lnSpc>
                <a:spcPct val="100000"/>
              </a:lnSpc>
              <a:spcBef>
                <a:spcPts val="400"/>
              </a:spcBef>
              <a:buClr>
                <a:srgbClr val="ff0000"/>
              </a:buClr>
              <a:buFont typeface="Wingdings" charset="2"/>
              <a:buChar char=""/>
            </a:pPr>
            <a:r>
              <a:rPr b="0" lang="en-US" sz="2000" spc="-1" strike="noStrike">
                <a:solidFill>
                  <a:srgbClr val="ff0000"/>
                </a:solidFill>
                <a:latin typeface="Times New Roman"/>
              </a:rPr>
              <a:t>data-&gt;sourceid = 0;</a:t>
            </a:r>
            <a:endParaRPr b="0" lang="en-US" sz="2000" spc="-1" strike="noStrike">
              <a:solidFill>
                <a:srgbClr val="000000"/>
              </a:solidFill>
              <a:latin typeface="Calibri"/>
            </a:endParaRPr>
          </a:p>
          <a:p>
            <a:pPr marL="343080" indent="-342720">
              <a:lnSpc>
                <a:spcPct val="100000"/>
              </a:lnSpc>
              <a:spcBef>
                <a:spcPts val="400"/>
              </a:spcBef>
              <a:buClr>
                <a:srgbClr val="000000"/>
              </a:buClr>
              <a:buFont typeface="Arial"/>
              <a:buChar char="•"/>
            </a:pPr>
            <a:r>
              <a:rPr b="0" lang="en-US" sz="2000" spc="-1" strike="noStrike">
                <a:solidFill>
                  <a:srgbClr val="000000"/>
                </a:solidFill>
                <a:latin typeface="Times New Roman"/>
              </a:rPr>
              <a:t>when the appsink receives a buffer. We use the pull-sample action signal to retrieve the buffer </a:t>
            </a:r>
            <a:endParaRPr b="0" lang="en-US" sz="2000" spc="-1" strike="noStrike">
              <a:solidFill>
                <a:srgbClr val="000000"/>
              </a:solidFill>
              <a:latin typeface="Calibri"/>
            </a:endParaRPr>
          </a:p>
          <a:p>
            <a:pPr lvl="1" marL="743040" indent="-285480">
              <a:lnSpc>
                <a:spcPct val="100000"/>
              </a:lnSpc>
              <a:spcBef>
                <a:spcPts val="400"/>
              </a:spcBef>
              <a:buClr>
                <a:srgbClr val="ff0000"/>
              </a:buClr>
              <a:buFont typeface="Wingdings" charset="2"/>
              <a:buChar char=""/>
            </a:pPr>
            <a:r>
              <a:rPr b="0" lang="en-US" sz="2000" spc="-1" strike="noStrike">
                <a:solidFill>
                  <a:srgbClr val="ff0000"/>
                </a:solidFill>
                <a:latin typeface="Times New Roman"/>
              </a:rPr>
              <a:t>g_signal_emit_by_name (sink, "pull-sample", &amp;sample); </a:t>
            </a:r>
            <a:endParaRPr b="0" lang="en-US" sz="2000" spc="-1" strike="noStrike">
              <a:solidFill>
                <a:srgbClr val="000000"/>
              </a:solidFill>
              <a:latin typeface="Calibri"/>
            </a:endParaRPr>
          </a:p>
          <a:p>
            <a:pPr lvl="1" marL="743040" indent="-285480">
              <a:lnSpc>
                <a:spcPct val="100000"/>
              </a:lnSpc>
              <a:spcBef>
                <a:spcPts val="400"/>
              </a:spcBef>
              <a:buClr>
                <a:srgbClr val="ff0000"/>
              </a:buClr>
              <a:buFont typeface="Wingdings" charset="2"/>
              <a:buChar char=""/>
            </a:pPr>
            <a:r>
              <a:rPr b="0" lang="en-US" sz="2000" spc="-1" strike="noStrike">
                <a:solidFill>
                  <a:srgbClr val="ff0000"/>
                </a:solidFill>
                <a:latin typeface="Times New Roman"/>
              </a:rPr>
              <a:t> </a:t>
            </a:r>
            <a:r>
              <a:rPr b="0" lang="en-US" sz="2000" spc="-1" strike="noStrike">
                <a:solidFill>
                  <a:srgbClr val="ff0000"/>
                </a:solidFill>
                <a:latin typeface="Times New Roman"/>
              </a:rPr>
              <a:t>gst_sample_unref (sample);</a:t>
            </a:r>
            <a:endParaRPr b="0" lang="en-US" sz="2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TextShape 1"/>
          <p:cNvSpPr txBox="1"/>
          <p:nvPr/>
        </p:nvSpPr>
        <p:spPr>
          <a:xfrm>
            <a:off x="457200" y="0"/>
            <a:ext cx="8229240" cy="761760"/>
          </a:xfrm>
          <a:prstGeom prst="rect">
            <a:avLst/>
          </a:prstGeom>
          <a:noFill/>
          <a:ln>
            <a:noFill/>
          </a:ln>
        </p:spPr>
        <p:txBody>
          <a:bodyPr anchor="ctr">
            <a:normAutofit/>
          </a:bodyPr>
          <a:p>
            <a:pPr>
              <a:lnSpc>
                <a:spcPct val="100000"/>
              </a:lnSpc>
            </a:pPr>
            <a:r>
              <a:rPr b="1" lang="en-US" sz="4000" spc="-1" strike="noStrike">
                <a:solidFill>
                  <a:srgbClr val="00b050"/>
                </a:solidFill>
                <a:latin typeface="Times New Roman"/>
              </a:rPr>
              <a:t>Conti..</a:t>
            </a:r>
            <a:endParaRPr b="0" lang="en-US" sz="4000" spc="-1" strike="noStrike">
              <a:solidFill>
                <a:srgbClr val="000000"/>
              </a:solidFill>
              <a:latin typeface="Calibri"/>
            </a:endParaRPr>
          </a:p>
        </p:txBody>
      </p:sp>
      <p:sp>
        <p:nvSpPr>
          <p:cNvPr id="326" name="TextShape 2"/>
          <p:cNvSpPr txBox="1"/>
          <p:nvPr/>
        </p:nvSpPr>
        <p:spPr>
          <a:xfrm>
            <a:off x="228600" y="685800"/>
            <a:ext cx="8915040" cy="6171840"/>
          </a:xfrm>
          <a:prstGeom prst="rect">
            <a:avLst/>
          </a:prstGeom>
          <a:noFill/>
          <a:ln>
            <a:noFill/>
          </a:ln>
        </p:spPr>
        <p:txBody>
          <a:bodyPr>
            <a:normAutofit fontScale="83000"/>
          </a:bodyPr>
          <a:p>
            <a:pPr marL="343080" indent="-342720">
              <a:lnSpc>
                <a:spcPct val="100000"/>
              </a:lnSpc>
              <a:spcBef>
                <a:spcPts val="439"/>
              </a:spcBef>
              <a:buClr>
                <a:srgbClr val="000000"/>
              </a:buClr>
              <a:buFont typeface="Arial"/>
              <a:buChar char="•"/>
            </a:pPr>
            <a:r>
              <a:rPr b="0" lang="en-US" sz="2200" spc="-1" strike="noStrike">
                <a:solidFill>
                  <a:srgbClr val="000000"/>
                </a:solidFill>
                <a:latin typeface="Times New Roman"/>
              </a:rPr>
              <a:t>In push_data function we will create a new buffer with a given size</a:t>
            </a:r>
            <a:endParaRPr b="0" lang="en-US" sz="2200" spc="-1" strike="noStrike">
              <a:solidFill>
                <a:srgbClr val="000000"/>
              </a:solidFill>
              <a:latin typeface="Calibri"/>
            </a:endParaRPr>
          </a:p>
          <a:p>
            <a:pPr lvl="1" marL="743040" indent="-285480">
              <a:lnSpc>
                <a:spcPct val="100000"/>
              </a:lnSpc>
              <a:spcBef>
                <a:spcPts val="439"/>
              </a:spcBef>
              <a:buClr>
                <a:srgbClr val="ff0000"/>
              </a:buClr>
              <a:buFont typeface="Wingdings" charset="2"/>
              <a:buChar char=""/>
            </a:pPr>
            <a:r>
              <a:rPr b="0" lang="en-US" sz="2200" spc="-1" strike="noStrike">
                <a:solidFill>
                  <a:srgbClr val="ff0000"/>
                </a:solidFill>
                <a:latin typeface="Times New Roman"/>
              </a:rPr>
              <a:t>buffer = gst_buffer_new_and_alloc (CHUNK_SIZE);</a:t>
            </a:r>
            <a:endParaRPr b="0" lang="en-US" sz="2200" spc="-1" strike="noStrike">
              <a:solidFill>
                <a:srgbClr val="000000"/>
              </a:solidFill>
              <a:latin typeface="Calibri"/>
            </a:endParaRPr>
          </a:p>
          <a:p>
            <a:pPr marL="343080" indent="-342720">
              <a:lnSpc>
                <a:spcPct val="100000"/>
              </a:lnSpc>
              <a:spcBef>
                <a:spcPts val="439"/>
              </a:spcBef>
              <a:buClr>
                <a:srgbClr val="000000"/>
              </a:buClr>
              <a:buFont typeface="Arial"/>
              <a:buChar char="•"/>
            </a:pPr>
            <a:r>
              <a:rPr b="0" lang="en-US" sz="2200" spc="-1" strike="noStrike">
                <a:solidFill>
                  <a:srgbClr val="000000"/>
                </a:solidFill>
                <a:latin typeface="Times New Roman"/>
              </a:rPr>
              <a:t>We count the number of samples that we have generated so far with the CustomData.num_samples variable, so we can time-stamp this buffer using the GST_BUFFER_TIMESTAMP macro in GstBuffer.</a:t>
            </a:r>
            <a:endParaRPr b="0" lang="en-US" sz="2200" spc="-1" strike="noStrike">
              <a:solidFill>
                <a:srgbClr val="000000"/>
              </a:solidFill>
              <a:latin typeface="Calibri"/>
            </a:endParaRPr>
          </a:p>
          <a:p>
            <a:pPr lvl="1" marL="743040" indent="-285480">
              <a:lnSpc>
                <a:spcPct val="100000"/>
              </a:lnSpc>
              <a:spcBef>
                <a:spcPts val="439"/>
              </a:spcBef>
              <a:buClr>
                <a:srgbClr val="ff0000"/>
              </a:buClr>
              <a:buFont typeface="Wingdings" charset="2"/>
              <a:buChar char=""/>
            </a:pPr>
            <a:r>
              <a:rPr b="0" lang="en-US" sz="2200" spc="-1" strike="noStrike">
                <a:solidFill>
                  <a:srgbClr val="ff0000"/>
                </a:solidFill>
                <a:latin typeface="Times New Roman"/>
              </a:rPr>
              <a:t>GST_BUFFER_TIMESTAMP (buffer) = gst_util_uint64_scale (data-&gt;num_samples, GST_SECOND, SAMPLE_RATE); </a:t>
            </a:r>
            <a:endParaRPr b="0" lang="en-US" sz="2200" spc="-1" strike="noStrike">
              <a:solidFill>
                <a:srgbClr val="000000"/>
              </a:solidFill>
              <a:latin typeface="Calibri"/>
            </a:endParaRPr>
          </a:p>
          <a:p>
            <a:pPr marL="343080" indent="-342720">
              <a:lnSpc>
                <a:spcPct val="100000"/>
              </a:lnSpc>
              <a:spcBef>
                <a:spcPts val="439"/>
              </a:spcBef>
              <a:buClr>
                <a:srgbClr val="000000"/>
              </a:buClr>
              <a:buFont typeface="Arial"/>
              <a:buChar char="•"/>
            </a:pPr>
            <a:r>
              <a:rPr b="0" lang="en-US" sz="2200" spc="-1" strike="noStrike">
                <a:solidFill>
                  <a:srgbClr val="000000"/>
                </a:solidFill>
                <a:latin typeface="Times New Roman"/>
              </a:rPr>
              <a:t>Since we are producing buffers of the same size, their duration is the same and is set using the GST_BUFFER_DURATION in GstBuffer.</a:t>
            </a:r>
            <a:endParaRPr b="0" lang="en-US" sz="2200" spc="-1" strike="noStrike">
              <a:solidFill>
                <a:srgbClr val="000000"/>
              </a:solidFill>
              <a:latin typeface="Calibri"/>
            </a:endParaRPr>
          </a:p>
          <a:p>
            <a:pPr lvl="1" marL="743040" indent="-285480">
              <a:lnSpc>
                <a:spcPct val="100000"/>
              </a:lnSpc>
              <a:spcBef>
                <a:spcPts val="439"/>
              </a:spcBef>
              <a:buClr>
                <a:srgbClr val="ff0000"/>
              </a:buClr>
              <a:buFont typeface="Wingdings" charset="2"/>
              <a:buChar char=""/>
            </a:pPr>
            <a:r>
              <a:rPr b="0" lang="en-US" sz="2200" spc="-1" strike="noStrike">
                <a:solidFill>
                  <a:srgbClr val="ff0000"/>
                </a:solidFill>
                <a:latin typeface="Times New Roman"/>
              </a:rPr>
              <a:t>GST_BUFFER_DURATION (buffer) = gst_util_uint64_scale (num_samples, GST_SECOND, SAMPLE_RATE); </a:t>
            </a:r>
            <a:endParaRPr b="0" lang="en-US" sz="2200" spc="-1" strike="noStrike">
              <a:solidFill>
                <a:srgbClr val="000000"/>
              </a:solidFill>
              <a:latin typeface="Calibri"/>
            </a:endParaRPr>
          </a:p>
          <a:p>
            <a:pPr lvl="1" marL="743040" indent="-285480">
              <a:lnSpc>
                <a:spcPct val="100000"/>
              </a:lnSpc>
              <a:spcBef>
                <a:spcPts val="439"/>
              </a:spcBef>
              <a:buClr>
                <a:srgbClr val="ff0000"/>
              </a:buClr>
              <a:buFont typeface="Wingdings" charset="2"/>
              <a:buChar char=""/>
            </a:pPr>
            <a:r>
              <a:rPr b="0" lang="en-US" sz="2200" spc="-1" strike="noStrike">
                <a:solidFill>
                  <a:srgbClr val="ff0000"/>
                </a:solidFill>
                <a:latin typeface="Times New Roman"/>
              </a:rPr>
              <a:t>gst_buffer_map (buffer, &amp;map, GST_MAP_WRITE);</a:t>
            </a:r>
            <a:endParaRPr b="0" lang="en-US" sz="2200" spc="-1" strike="noStrike">
              <a:solidFill>
                <a:srgbClr val="000000"/>
              </a:solidFill>
              <a:latin typeface="Calibri"/>
            </a:endParaRPr>
          </a:p>
          <a:p>
            <a:pPr lvl="1" marL="743040" indent="-285480">
              <a:lnSpc>
                <a:spcPct val="100000"/>
              </a:lnSpc>
              <a:spcBef>
                <a:spcPts val="439"/>
              </a:spcBef>
              <a:buClr>
                <a:srgbClr val="ff0000"/>
              </a:buClr>
              <a:buFont typeface="Wingdings" charset="2"/>
              <a:buChar char=""/>
            </a:pPr>
            <a:r>
              <a:rPr b="0" lang="en-US" sz="2200" spc="-1" strike="noStrike">
                <a:solidFill>
                  <a:srgbClr val="ff0000"/>
                </a:solidFill>
                <a:latin typeface="Times New Roman"/>
              </a:rPr>
              <a:t>raw = (gint16 *)map.data;</a:t>
            </a:r>
            <a:endParaRPr b="0" lang="en-US" sz="2200" spc="-1" strike="noStrike">
              <a:solidFill>
                <a:srgbClr val="000000"/>
              </a:solidFill>
              <a:latin typeface="Calibri"/>
            </a:endParaRPr>
          </a:p>
          <a:p>
            <a:pPr lvl="1" marL="743040" indent="-285480">
              <a:lnSpc>
                <a:spcPct val="100000"/>
              </a:lnSpc>
              <a:spcBef>
                <a:spcPts val="439"/>
              </a:spcBef>
              <a:buClr>
                <a:srgbClr val="ff0000"/>
              </a:buClr>
              <a:buFont typeface="Wingdings" charset="2"/>
              <a:buChar char=""/>
            </a:pPr>
            <a:r>
              <a:rPr b="0" lang="en-US" sz="2200" spc="-1" strike="noStrike">
                <a:solidFill>
                  <a:srgbClr val="ff0000"/>
                </a:solidFill>
                <a:latin typeface="Times New Roman"/>
              </a:rPr>
              <a:t>gst_buffer_unmap (buffer, &amp;map);</a:t>
            </a:r>
            <a:endParaRPr b="0" lang="en-US" sz="2200" spc="-1" strike="noStrike">
              <a:solidFill>
                <a:srgbClr val="000000"/>
              </a:solidFill>
              <a:latin typeface="Calibri"/>
            </a:endParaRPr>
          </a:p>
          <a:p>
            <a:pPr marL="343080" indent="-342720">
              <a:lnSpc>
                <a:spcPct val="100000"/>
              </a:lnSpc>
              <a:spcBef>
                <a:spcPts val="439"/>
              </a:spcBef>
              <a:buClr>
                <a:srgbClr val="000000"/>
              </a:buClr>
              <a:buFont typeface="Arial"/>
              <a:buChar char="•"/>
            </a:pPr>
            <a:r>
              <a:rPr b="0" lang="en-US" sz="2200" spc="-1" strike="noStrike">
                <a:solidFill>
                  <a:srgbClr val="000000"/>
                </a:solidFill>
                <a:latin typeface="Times New Roman"/>
              </a:rPr>
              <a:t>Once we have the buffer ready, we pass it to appsrc with the push-buffer action signal and then gst_buffer_unref() it since we no longer need it.</a:t>
            </a:r>
            <a:endParaRPr b="0" lang="en-US" sz="2200" spc="-1" strike="noStrike">
              <a:solidFill>
                <a:srgbClr val="000000"/>
              </a:solidFill>
              <a:latin typeface="Calibri"/>
            </a:endParaRPr>
          </a:p>
          <a:p>
            <a:pPr lvl="1" marL="743040" indent="-285480">
              <a:lnSpc>
                <a:spcPct val="100000"/>
              </a:lnSpc>
              <a:spcBef>
                <a:spcPts val="439"/>
              </a:spcBef>
              <a:buClr>
                <a:srgbClr val="ff0000"/>
              </a:buClr>
              <a:buFont typeface="Wingdings" charset="2"/>
              <a:buChar char=""/>
            </a:pPr>
            <a:r>
              <a:rPr b="0" lang="en-US" sz="2200" spc="-1" strike="noStrike">
                <a:solidFill>
                  <a:srgbClr val="ff0000"/>
                </a:solidFill>
                <a:latin typeface="Times New Roman"/>
              </a:rPr>
              <a:t>g_signal_emit_by_name (data-&gt;app_source, "push-buffer", buffer, &amp;ret);</a:t>
            </a:r>
            <a:endParaRPr b="0" lang="en-US" sz="2200" spc="-1" strike="noStrike">
              <a:solidFill>
                <a:srgbClr val="000000"/>
              </a:solidFill>
              <a:latin typeface="Calibri"/>
            </a:endParaRPr>
          </a:p>
          <a:p>
            <a:pPr lvl="1" marL="743040" indent="-285480">
              <a:lnSpc>
                <a:spcPct val="100000"/>
              </a:lnSpc>
              <a:spcBef>
                <a:spcPts val="439"/>
              </a:spcBef>
              <a:buClr>
                <a:srgbClr val="ff0000"/>
              </a:buClr>
              <a:buFont typeface="Wingdings" charset="2"/>
              <a:buChar char=""/>
            </a:pPr>
            <a:r>
              <a:rPr b="0" lang="en-US" sz="2200" spc="-1" strike="noStrike">
                <a:solidFill>
                  <a:srgbClr val="ff0000"/>
                </a:solidFill>
                <a:latin typeface="Times New Roman"/>
              </a:rPr>
              <a:t>gst_buffer_unref (buffer);</a:t>
            </a:r>
            <a:endParaRPr b="0" lang="en-US" sz="2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TextShape 1"/>
          <p:cNvSpPr txBox="1"/>
          <p:nvPr/>
        </p:nvSpPr>
        <p:spPr>
          <a:xfrm>
            <a:off x="457200" y="0"/>
            <a:ext cx="8229240" cy="990360"/>
          </a:xfrm>
          <a:prstGeom prst="rect">
            <a:avLst/>
          </a:prstGeom>
          <a:noFill/>
          <a:ln>
            <a:noFill/>
          </a:ln>
        </p:spPr>
        <p:txBody>
          <a:bodyPr anchor="ctr">
            <a:normAutofit/>
          </a:bodyPr>
          <a:p>
            <a:pPr>
              <a:lnSpc>
                <a:spcPct val="100000"/>
              </a:lnSpc>
            </a:pPr>
            <a:r>
              <a:rPr b="1" lang="en-US" sz="4000" spc="-1" strike="noStrike">
                <a:solidFill>
                  <a:srgbClr val="00b050"/>
                </a:solidFill>
                <a:latin typeface="Times New Roman"/>
              </a:rPr>
              <a:t>PROGRESSIVE STREAMING</a:t>
            </a:r>
            <a:endParaRPr b="0" lang="en-US" sz="4000" spc="-1" strike="noStrike">
              <a:solidFill>
                <a:srgbClr val="000000"/>
              </a:solidFill>
              <a:latin typeface="Calibri"/>
            </a:endParaRPr>
          </a:p>
        </p:txBody>
      </p:sp>
      <p:sp>
        <p:nvSpPr>
          <p:cNvPr id="328" name="TextShape 2"/>
          <p:cNvSpPr txBox="1"/>
          <p:nvPr/>
        </p:nvSpPr>
        <p:spPr>
          <a:xfrm>
            <a:off x="457200" y="914400"/>
            <a:ext cx="8229240" cy="5790960"/>
          </a:xfrm>
          <a:prstGeom prst="rect">
            <a:avLst/>
          </a:prstGeom>
          <a:noFill/>
          <a:ln>
            <a:noFill/>
          </a:ln>
        </p:spPr>
        <p:txBody>
          <a:bodyPr>
            <a:normAutofit fontScale="73000"/>
          </a:bodyPr>
          <a:p>
            <a:pPr marL="343080" indent="-342720">
              <a:lnSpc>
                <a:spcPct val="100000"/>
              </a:lnSpc>
              <a:spcBef>
                <a:spcPts val="439"/>
              </a:spcBef>
              <a:buClr>
                <a:srgbClr val="000000"/>
              </a:buClr>
              <a:buFont typeface="Arial"/>
              <a:buChar char="•"/>
            </a:pPr>
            <a:r>
              <a:rPr b="0" lang="en-US" sz="2200" spc="-1" strike="noStrike">
                <a:solidFill>
                  <a:srgbClr val="000000"/>
                </a:solidFill>
                <a:latin typeface="Times New Roman"/>
              </a:rPr>
              <a:t>When streaming, data is fetched from the network and a small buffer of future-data is kept to ensure smooth playback .</a:t>
            </a:r>
            <a:endParaRPr b="0" lang="en-US" sz="2200" spc="-1" strike="noStrike">
              <a:solidFill>
                <a:srgbClr val="000000"/>
              </a:solidFill>
              <a:latin typeface="Calibri"/>
            </a:endParaRPr>
          </a:p>
          <a:p>
            <a:pPr marL="343080" indent="-342720">
              <a:lnSpc>
                <a:spcPct val="100000"/>
              </a:lnSpc>
              <a:spcBef>
                <a:spcPts val="439"/>
              </a:spcBef>
              <a:buClr>
                <a:srgbClr val="000000"/>
              </a:buClr>
              <a:buFont typeface="Arial"/>
              <a:buChar char="•"/>
            </a:pPr>
            <a:r>
              <a:rPr b="0" lang="en-US" sz="2200" spc="-1" strike="noStrike">
                <a:solidFill>
                  <a:srgbClr val="000000"/>
                </a:solidFill>
                <a:latin typeface="Times New Roman"/>
              </a:rPr>
              <a:t>However, data is discarded as soon as it is displayed or rendered (there is no past-data buffer). This means, that if a user wants to jump back and continue playback from a point in the past, data needs to be re-downloaded.</a:t>
            </a:r>
            <a:endParaRPr b="0" lang="en-US" sz="2200" spc="-1" strike="noStrike">
              <a:solidFill>
                <a:srgbClr val="000000"/>
              </a:solidFill>
              <a:latin typeface="Calibri"/>
            </a:endParaRPr>
          </a:p>
          <a:p>
            <a:pPr marL="343080" indent="-342720">
              <a:lnSpc>
                <a:spcPct val="100000"/>
              </a:lnSpc>
              <a:spcBef>
                <a:spcPts val="439"/>
              </a:spcBef>
              <a:buClr>
                <a:srgbClr val="000000"/>
              </a:buClr>
              <a:buFont typeface="Arial"/>
              <a:buChar char="•"/>
            </a:pPr>
            <a:r>
              <a:rPr b="0" lang="en-US" sz="2200" spc="-1" strike="noStrike">
                <a:solidFill>
                  <a:srgbClr val="000000"/>
                </a:solidFill>
                <a:latin typeface="Times New Roman"/>
              </a:rPr>
              <a:t>playbin offers similar functionalities through the DOWNLOAD flag which stores the media in a local temporary file for faster playback of already-downloaded chunks.</a:t>
            </a:r>
            <a:endParaRPr b="0" lang="en-US" sz="2200" spc="-1" strike="noStrike">
              <a:solidFill>
                <a:srgbClr val="000000"/>
              </a:solidFill>
              <a:latin typeface="Calibri"/>
            </a:endParaRPr>
          </a:p>
          <a:p>
            <a:pPr marL="343080" indent="-342720">
              <a:lnSpc>
                <a:spcPct val="100000"/>
              </a:lnSpc>
              <a:spcBef>
                <a:spcPts val="439"/>
              </a:spcBef>
              <a:buClr>
                <a:srgbClr val="000000"/>
              </a:buClr>
              <a:buFont typeface="Arial"/>
              <a:buChar char="•"/>
            </a:pPr>
            <a:r>
              <a:rPr b="0" lang="en-US" sz="2200" spc="-1" strike="noStrike">
                <a:solidFill>
                  <a:srgbClr val="000000"/>
                </a:solidFill>
                <a:latin typeface="Times New Roman"/>
              </a:rPr>
              <a:t>We need to set the flag after pipeline creation.</a:t>
            </a:r>
            <a:endParaRPr b="0" lang="en-US" sz="2200" spc="-1" strike="noStrike">
              <a:solidFill>
                <a:srgbClr val="000000"/>
              </a:solidFill>
              <a:latin typeface="Calibri"/>
            </a:endParaRPr>
          </a:p>
          <a:p>
            <a:pPr lvl="1" marL="743040" indent="-285480">
              <a:lnSpc>
                <a:spcPct val="100000"/>
              </a:lnSpc>
              <a:spcBef>
                <a:spcPts val="439"/>
              </a:spcBef>
              <a:buClr>
                <a:srgbClr val="ff0000"/>
              </a:buClr>
              <a:buFont typeface="Wingdings" charset="2"/>
              <a:buChar char=""/>
            </a:pPr>
            <a:r>
              <a:rPr b="0" lang="en-US" sz="2200" spc="-1" strike="noStrike">
                <a:solidFill>
                  <a:srgbClr val="ff0000"/>
                </a:solidFill>
                <a:latin typeface="Times New Roman"/>
              </a:rPr>
              <a:t>flags |= GST_PLAY_FLAG_DOWNLOAD; g_object_set (pipeline, "flags", flags, NULL);</a:t>
            </a:r>
            <a:endParaRPr b="0" lang="en-US" sz="2200" spc="-1" strike="noStrike">
              <a:solidFill>
                <a:srgbClr val="000000"/>
              </a:solidFill>
              <a:latin typeface="Calibri"/>
            </a:endParaRPr>
          </a:p>
          <a:p>
            <a:pPr marL="343080" indent="-342720">
              <a:lnSpc>
                <a:spcPct val="100000"/>
              </a:lnSpc>
              <a:spcBef>
                <a:spcPts val="439"/>
              </a:spcBef>
              <a:buClr>
                <a:srgbClr val="000000"/>
              </a:buClr>
              <a:buFont typeface="Arial"/>
              <a:buChar char="•"/>
            </a:pPr>
            <a:r>
              <a:rPr b="0" lang="en-US" sz="2200" spc="-1" strike="noStrike">
                <a:solidFill>
                  <a:srgbClr val="000000"/>
                </a:solidFill>
                <a:latin typeface="Times New Roman"/>
              </a:rPr>
              <a:t>By setting this flag, playbin instructs its internal queue(queue 2) to store all downloaded data.</a:t>
            </a:r>
            <a:endParaRPr b="0" lang="en-US" sz="2200" spc="-1" strike="noStrike">
              <a:solidFill>
                <a:srgbClr val="000000"/>
              </a:solidFill>
              <a:latin typeface="Calibri"/>
            </a:endParaRPr>
          </a:p>
          <a:p>
            <a:pPr marL="343080" indent="-342720">
              <a:lnSpc>
                <a:spcPct val="100000"/>
              </a:lnSpc>
              <a:spcBef>
                <a:spcPts val="439"/>
              </a:spcBef>
              <a:buClr>
                <a:srgbClr val="000000"/>
              </a:buClr>
              <a:buFont typeface="Arial"/>
              <a:buChar char="•"/>
            </a:pPr>
            <a:r>
              <a:rPr b="0" lang="en-US" sz="2200" spc="-1" strike="noStrike">
                <a:solidFill>
                  <a:srgbClr val="000000"/>
                </a:solidFill>
                <a:latin typeface="Times New Roman"/>
              </a:rPr>
              <a:t>deep-notify signals are emitted by GstObject elements (like playbin) when the properties of any of their children elements change. In this case we want to know when the temp-location property changes, indicating that the queue2 has decided where to store the downloaded data.</a:t>
            </a:r>
            <a:endParaRPr b="0" lang="en-US" sz="2200" spc="-1" strike="noStrike">
              <a:solidFill>
                <a:srgbClr val="000000"/>
              </a:solidFill>
              <a:latin typeface="Calibri"/>
            </a:endParaRPr>
          </a:p>
          <a:p>
            <a:pPr lvl="1" marL="743040" indent="-285480">
              <a:lnSpc>
                <a:spcPct val="100000"/>
              </a:lnSpc>
              <a:spcBef>
                <a:spcPts val="439"/>
              </a:spcBef>
              <a:buClr>
                <a:srgbClr val="ff0000"/>
              </a:buClr>
              <a:buFont typeface="Wingdings" charset="2"/>
              <a:buChar char=""/>
            </a:pPr>
            <a:r>
              <a:rPr b="0" lang="en-US" sz="2200" spc="-1" strike="noStrike">
                <a:solidFill>
                  <a:srgbClr val="ff0000"/>
                </a:solidFill>
                <a:latin typeface="Times New Roman"/>
              </a:rPr>
              <a:t>g_signal_connect (pipeline, "deep-notify::temp-location", G_CALLBACK (got_location), NULL);</a:t>
            </a:r>
            <a:endParaRPr b="0" lang="en-US" sz="2200" spc="-1" strike="noStrike">
              <a:solidFill>
                <a:srgbClr val="000000"/>
              </a:solidFill>
              <a:latin typeface="Calibri"/>
            </a:endParaRPr>
          </a:p>
          <a:p>
            <a:pPr>
              <a:lnSpc>
                <a:spcPct val="100000"/>
              </a:lnSpc>
              <a:spcBef>
                <a:spcPts val="360"/>
              </a:spcBef>
            </a:pPr>
            <a:endParaRPr b="0" lang="en-US" sz="2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TextShape 1"/>
          <p:cNvSpPr txBox="1"/>
          <p:nvPr/>
        </p:nvSpPr>
        <p:spPr>
          <a:xfrm>
            <a:off x="457200" y="274680"/>
            <a:ext cx="8229240" cy="867960"/>
          </a:xfrm>
          <a:prstGeom prst="rect">
            <a:avLst/>
          </a:prstGeom>
          <a:noFill/>
          <a:ln>
            <a:noFill/>
          </a:ln>
        </p:spPr>
        <p:txBody>
          <a:bodyPr anchor="ctr">
            <a:normAutofit/>
          </a:bodyPr>
          <a:p>
            <a:pPr>
              <a:lnSpc>
                <a:spcPct val="100000"/>
              </a:lnSpc>
            </a:pPr>
            <a:r>
              <a:rPr b="1" lang="en-US" sz="4000" spc="-1" strike="noStrike">
                <a:solidFill>
                  <a:srgbClr val="00b050"/>
                </a:solidFill>
                <a:latin typeface="Times New Roman"/>
              </a:rPr>
              <a:t>Conti..</a:t>
            </a:r>
            <a:endParaRPr b="0" lang="en-US" sz="4000" spc="-1" strike="noStrike">
              <a:solidFill>
                <a:srgbClr val="000000"/>
              </a:solidFill>
              <a:latin typeface="Calibri"/>
            </a:endParaRPr>
          </a:p>
        </p:txBody>
      </p:sp>
      <p:sp>
        <p:nvSpPr>
          <p:cNvPr id="330" name="TextShape 2"/>
          <p:cNvSpPr txBox="1"/>
          <p:nvPr/>
        </p:nvSpPr>
        <p:spPr>
          <a:xfrm>
            <a:off x="457200" y="1066680"/>
            <a:ext cx="8229240" cy="5409720"/>
          </a:xfrm>
          <a:prstGeom prst="rect">
            <a:avLst/>
          </a:prstGeom>
          <a:noFill/>
          <a:ln>
            <a:noFill/>
          </a:ln>
        </p:spPr>
        <p:txBody>
          <a:bodyPr>
            <a:noAutofit/>
          </a:bodyPr>
          <a:p>
            <a:pPr marL="343080" indent="-342720">
              <a:lnSpc>
                <a:spcPct val="100000"/>
              </a:lnSpc>
              <a:spcBef>
                <a:spcPts val="400"/>
              </a:spcBef>
              <a:buClr>
                <a:srgbClr val="000000"/>
              </a:buClr>
              <a:buFont typeface="Arial"/>
              <a:buChar char="•"/>
            </a:pPr>
            <a:r>
              <a:rPr b="0" lang="en-US" sz="2000" spc="-1" strike="noStrike">
                <a:solidFill>
                  <a:srgbClr val="000000"/>
                </a:solidFill>
                <a:latin typeface="Times New Roman"/>
              </a:rPr>
              <a:t>The temp-location property is read from the element that triggered the signal (the queue2) and printed on screen.</a:t>
            </a:r>
            <a:endParaRPr b="0" lang="en-US" sz="2000" spc="-1" strike="noStrike">
              <a:solidFill>
                <a:srgbClr val="000000"/>
              </a:solidFill>
              <a:latin typeface="Calibri"/>
            </a:endParaRPr>
          </a:p>
          <a:p>
            <a:pPr marL="343080" indent="-342720">
              <a:lnSpc>
                <a:spcPct val="100000"/>
              </a:lnSpc>
              <a:spcBef>
                <a:spcPts val="400"/>
              </a:spcBef>
              <a:buClr>
                <a:srgbClr val="000000"/>
              </a:buClr>
              <a:buFont typeface="Arial"/>
              <a:buChar char="•"/>
            </a:pPr>
            <a:r>
              <a:rPr b="0" lang="en-US" sz="2000" spc="-1" strike="noStrike">
                <a:solidFill>
                  <a:srgbClr val="000000"/>
                </a:solidFill>
                <a:latin typeface="Times New Roman"/>
              </a:rPr>
              <a:t>When the pipeline state changes from PAUSED to READY, this file is removed. you can keep it by setting the temp-remove property of the queue2 to FALSE.</a:t>
            </a:r>
            <a:endParaRPr b="0" lang="en-US" sz="2000" spc="-1" strike="noStrike">
              <a:solidFill>
                <a:srgbClr val="000000"/>
              </a:solidFill>
              <a:latin typeface="Calibri"/>
            </a:endParaRPr>
          </a:p>
          <a:p>
            <a:pPr lvl="1" marL="743040" indent="-285480">
              <a:lnSpc>
                <a:spcPct val="100000"/>
              </a:lnSpc>
              <a:spcBef>
                <a:spcPts val="400"/>
              </a:spcBef>
              <a:buClr>
                <a:srgbClr val="ff0000"/>
              </a:buClr>
              <a:buFont typeface="Wingdings" charset="2"/>
              <a:buChar char=""/>
            </a:pPr>
            <a:r>
              <a:rPr b="0" lang="en-US" sz="2000" spc="-1" strike="noStrike">
                <a:solidFill>
                  <a:srgbClr val="ff0000"/>
                </a:solidFill>
                <a:latin typeface="Times New Roman"/>
              </a:rPr>
              <a:t>g_object_get (G_OBJECT (prop_object), "temp-location", &amp;location, NULL);</a:t>
            </a:r>
            <a:endParaRPr b="0" lang="en-US" sz="2000" spc="-1" strike="noStrike">
              <a:solidFill>
                <a:srgbClr val="000000"/>
              </a:solidFill>
              <a:latin typeface="Calibri"/>
            </a:endParaRPr>
          </a:p>
          <a:p>
            <a:pPr lvl="1" marL="743040" indent="-285480">
              <a:lnSpc>
                <a:spcPct val="100000"/>
              </a:lnSpc>
              <a:spcBef>
                <a:spcPts val="400"/>
              </a:spcBef>
              <a:buClr>
                <a:srgbClr val="ff0000"/>
              </a:buClr>
              <a:buFont typeface="Wingdings" charset="2"/>
              <a:buChar char=""/>
            </a:pPr>
            <a:r>
              <a:rPr b="0" lang="en-US" sz="2000" spc="-1" strike="noStrike">
                <a:solidFill>
                  <a:srgbClr val="ff0000"/>
                </a:solidFill>
                <a:latin typeface="Times New Roman"/>
              </a:rPr>
              <a:t> </a:t>
            </a:r>
            <a:r>
              <a:rPr b="0" lang="en-US" sz="2000" spc="-1" strike="noStrike">
                <a:solidFill>
                  <a:srgbClr val="ff0000"/>
                </a:solidFill>
                <a:latin typeface="Times New Roman"/>
              </a:rPr>
              <a:t>g_print ("Temporary file: %s\n", location);</a:t>
            </a:r>
            <a:endParaRPr b="0" lang="en-US" sz="2000" spc="-1" strike="noStrike">
              <a:solidFill>
                <a:srgbClr val="000000"/>
              </a:solidFill>
              <a:latin typeface="Calibri"/>
            </a:endParaRPr>
          </a:p>
          <a:p>
            <a:pPr lvl="1" marL="743040" indent="-285480">
              <a:lnSpc>
                <a:spcPct val="100000"/>
              </a:lnSpc>
              <a:spcBef>
                <a:spcPts val="400"/>
              </a:spcBef>
              <a:buClr>
                <a:srgbClr val="ff0000"/>
              </a:buClr>
              <a:buFont typeface="Wingdings" charset="2"/>
              <a:buChar char=""/>
            </a:pPr>
            <a:r>
              <a:rPr b="0" lang="en-US" sz="2000" spc="-1" strike="noStrike">
                <a:solidFill>
                  <a:srgbClr val="ff0000"/>
                </a:solidFill>
                <a:latin typeface="Times New Roman"/>
              </a:rPr>
              <a:t>g_free (location); </a:t>
            </a:r>
            <a:endParaRPr b="0" lang="en-US" sz="2000" spc="-1" strike="noStrike">
              <a:solidFill>
                <a:srgbClr val="000000"/>
              </a:solidFill>
              <a:latin typeface="Calibri"/>
            </a:endParaRPr>
          </a:p>
          <a:p>
            <a:pPr marL="343080" indent="-342720">
              <a:lnSpc>
                <a:spcPct val="100000"/>
              </a:lnSpc>
              <a:spcBef>
                <a:spcPts val="400"/>
              </a:spcBef>
              <a:buClr>
                <a:srgbClr val="000000"/>
              </a:buClr>
              <a:buFont typeface="Arial"/>
              <a:buChar char="•"/>
            </a:pPr>
            <a:r>
              <a:rPr b="0" lang="en-US" sz="2000" spc="-1" strike="noStrike">
                <a:solidFill>
                  <a:srgbClr val="000000"/>
                </a:solidFill>
                <a:latin typeface="Times New Roman"/>
              </a:rPr>
              <a:t>You can keep it by setting the temp-remove property of the queue2 to FALSE.</a:t>
            </a:r>
            <a:endParaRPr b="0" lang="en-US" sz="2000" spc="-1" strike="noStrike">
              <a:solidFill>
                <a:srgbClr val="000000"/>
              </a:solidFill>
              <a:latin typeface="Calibri"/>
            </a:endParaRPr>
          </a:p>
          <a:p>
            <a:pPr lvl="1" marL="743040" indent="-285480">
              <a:lnSpc>
                <a:spcPct val="100000"/>
              </a:lnSpc>
              <a:spcBef>
                <a:spcPts val="400"/>
              </a:spcBef>
              <a:buClr>
                <a:srgbClr val="000000"/>
              </a:buClr>
              <a:buFont typeface="Wingdings" charset="2"/>
              <a:buChar char=""/>
            </a:pPr>
            <a:r>
              <a:rPr b="0" lang="en-US" sz="2000" spc="-1" strike="noStrike">
                <a:solidFill>
                  <a:srgbClr val="000000"/>
                </a:solidFill>
                <a:latin typeface="Times New Roman"/>
              </a:rPr>
              <a:t> </a:t>
            </a:r>
            <a:r>
              <a:rPr b="0" lang="en-US" sz="2000" spc="-1" strike="noStrike">
                <a:solidFill>
                  <a:srgbClr val="ff0000"/>
                </a:solidFill>
                <a:latin typeface="Times New Roman"/>
              </a:rPr>
              <a:t>g_object_set (G_OBJECT (prop_object), "temp-remove", FALSE, NULL); </a:t>
            </a:r>
            <a:endParaRPr b="0" lang="en-US" sz="2000" spc="-1" strike="noStrike">
              <a:solidFill>
                <a:srgbClr val="000000"/>
              </a:solidFill>
              <a:latin typeface="Calibri"/>
            </a:endParaRPr>
          </a:p>
          <a:p>
            <a:pPr marL="343080" indent="-342720">
              <a:lnSpc>
                <a:spcPct val="100000"/>
              </a:lnSpc>
              <a:spcBef>
                <a:spcPts val="400"/>
              </a:spcBef>
              <a:buClr>
                <a:srgbClr val="000000"/>
              </a:buClr>
              <a:buFont typeface="Arial"/>
              <a:buChar char="•"/>
            </a:pPr>
            <a:r>
              <a:rPr b="0" lang="en-US" sz="2000" spc="-1" strike="noStrike">
                <a:solidFill>
                  <a:srgbClr val="000000"/>
                </a:solidFill>
                <a:latin typeface="Times New Roman"/>
              </a:rPr>
              <a:t>The refresh_ui method queries the pipeline to find out which parts of the file have been downloaded and what the currently playing position is.</a:t>
            </a:r>
            <a:endParaRPr b="0" lang="en-US" sz="2000" spc="-1" strike="noStrike">
              <a:solidFill>
                <a:srgbClr val="000000"/>
              </a:solidFill>
              <a:latin typeface="Calibri"/>
            </a:endParaRPr>
          </a:p>
          <a:p>
            <a:pPr lvl="1" marL="743040" indent="-285480">
              <a:lnSpc>
                <a:spcPct val="100000"/>
              </a:lnSpc>
              <a:spcBef>
                <a:spcPts val="400"/>
              </a:spcBef>
              <a:buClr>
                <a:srgbClr val="ff0000"/>
              </a:buClr>
              <a:buFont typeface="Wingdings" charset="2"/>
              <a:buChar char=""/>
            </a:pPr>
            <a:r>
              <a:rPr b="0" lang="en-US" sz="2000" spc="-1" strike="noStrike">
                <a:solidFill>
                  <a:srgbClr val="ff0000"/>
                </a:solidFill>
                <a:latin typeface="Times New Roman"/>
              </a:rPr>
              <a:t>g_timeout_add_seconds (1, (GSourceFunc)refresh_ui, &amp;data);</a:t>
            </a:r>
            <a:endParaRPr b="0" lang="en-US" sz="2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TextShape 1"/>
          <p:cNvSpPr txBox="1"/>
          <p:nvPr/>
        </p:nvSpPr>
        <p:spPr>
          <a:xfrm>
            <a:off x="457200" y="274680"/>
            <a:ext cx="8229240" cy="791640"/>
          </a:xfrm>
          <a:prstGeom prst="rect">
            <a:avLst/>
          </a:prstGeom>
          <a:noFill/>
          <a:ln>
            <a:noFill/>
          </a:ln>
        </p:spPr>
        <p:txBody>
          <a:bodyPr anchor="ctr">
            <a:normAutofit/>
          </a:bodyPr>
          <a:p>
            <a:pPr>
              <a:lnSpc>
                <a:spcPct val="100000"/>
              </a:lnSpc>
            </a:pPr>
            <a:r>
              <a:rPr b="1" lang="en-US" sz="4000" spc="-1" strike="noStrike">
                <a:solidFill>
                  <a:srgbClr val="00b050"/>
                </a:solidFill>
                <a:latin typeface="Times New Roman"/>
              </a:rPr>
              <a:t>Conti..</a:t>
            </a:r>
            <a:endParaRPr b="0" lang="en-US" sz="4000" spc="-1" strike="noStrike">
              <a:solidFill>
                <a:srgbClr val="000000"/>
              </a:solidFill>
              <a:latin typeface="Calibri"/>
            </a:endParaRPr>
          </a:p>
        </p:txBody>
      </p:sp>
      <p:sp>
        <p:nvSpPr>
          <p:cNvPr id="332" name="TextShape 2"/>
          <p:cNvSpPr txBox="1"/>
          <p:nvPr/>
        </p:nvSpPr>
        <p:spPr>
          <a:xfrm>
            <a:off x="457200" y="1219320"/>
            <a:ext cx="8229240" cy="5638320"/>
          </a:xfrm>
          <a:prstGeom prst="rect">
            <a:avLst/>
          </a:prstGeom>
          <a:noFill/>
          <a:ln>
            <a:noFill/>
          </a:ln>
        </p:spPr>
        <p:txBody>
          <a:bodyPr>
            <a:normAutofit/>
          </a:bodyPr>
          <a:p>
            <a:pPr marL="343080" indent="-342720">
              <a:lnSpc>
                <a:spcPct val="100000"/>
              </a:lnSpc>
              <a:spcBef>
                <a:spcPts val="400"/>
              </a:spcBef>
              <a:buClr>
                <a:srgbClr val="000000"/>
              </a:buClr>
              <a:buFont typeface="Arial"/>
              <a:buChar char="•"/>
            </a:pPr>
            <a:r>
              <a:rPr b="0" lang="en-US" sz="2000" spc="-1" strike="noStrike">
                <a:solidFill>
                  <a:srgbClr val="000000"/>
                </a:solidFill>
                <a:latin typeface="Times New Roman"/>
              </a:rPr>
              <a:t>The first thing we do in refresh_ui is construct a new Buffering GstQuery with gst_query_new_buffering() and pass it to the pipeline (playbin) with gst_element_query().</a:t>
            </a:r>
            <a:endParaRPr b="0" lang="en-US" sz="2000" spc="-1" strike="noStrike">
              <a:solidFill>
                <a:srgbClr val="000000"/>
              </a:solidFill>
              <a:latin typeface="Calibri"/>
            </a:endParaRPr>
          </a:p>
          <a:p>
            <a:pPr lvl="1" marL="743040" indent="-285480">
              <a:lnSpc>
                <a:spcPct val="100000"/>
              </a:lnSpc>
              <a:spcBef>
                <a:spcPts val="400"/>
              </a:spcBef>
              <a:buClr>
                <a:srgbClr val="ff0000"/>
              </a:buClr>
              <a:buFont typeface="Wingdings" charset="2"/>
              <a:buChar char=""/>
            </a:pPr>
            <a:r>
              <a:rPr b="0" lang="en-US" sz="2000" spc="-1" strike="noStrike">
                <a:solidFill>
                  <a:srgbClr val="ff0000"/>
                </a:solidFill>
                <a:latin typeface="Times New Roman"/>
              </a:rPr>
              <a:t>query = gst_query_new_buffering (GST_FORMAT_PERCENT);</a:t>
            </a:r>
            <a:endParaRPr b="0" lang="en-US" sz="2000" spc="-1" strike="noStrike">
              <a:solidFill>
                <a:srgbClr val="000000"/>
              </a:solidFill>
              <a:latin typeface="Calibri"/>
            </a:endParaRPr>
          </a:p>
          <a:p>
            <a:pPr lvl="1" marL="743040" indent="-285480">
              <a:lnSpc>
                <a:spcPct val="100000"/>
              </a:lnSpc>
              <a:spcBef>
                <a:spcPts val="400"/>
              </a:spcBef>
              <a:buClr>
                <a:srgbClr val="ff0000"/>
              </a:buClr>
              <a:buFont typeface="Wingdings" charset="2"/>
              <a:buChar char=""/>
            </a:pPr>
            <a:r>
              <a:rPr b="0" lang="en-US" sz="2000" spc="-1" strike="noStrike">
                <a:solidFill>
                  <a:srgbClr val="ff0000"/>
                </a:solidFill>
                <a:latin typeface="Times New Roman"/>
              </a:rPr>
              <a:t> </a:t>
            </a:r>
            <a:r>
              <a:rPr b="0" lang="en-US" sz="2000" spc="-1" strike="noStrike">
                <a:solidFill>
                  <a:srgbClr val="ff0000"/>
                </a:solidFill>
                <a:latin typeface="Times New Roman"/>
              </a:rPr>
              <a:t>result = gst_element_query (data-&gt;pipeline, query);</a:t>
            </a:r>
            <a:endParaRPr b="0" lang="en-US" sz="2000" spc="-1" strike="noStrike">
              <a:solidFill>
                <a:srgbClr val="000000"/>
              </a:solidFill>
              <a:latin typeface="Calibri"/>
            </a:endParaRPr>
          </a:p>
          <a:p>
            <a:pPr marL="343080" indent="-342720">
              <a:lnSpc>
                <a:spcPct val="100000"/>
              </a:lnSpc>
              <a:spcBef>
                <a:spcPts val="400"/>
              </a:spcBef>
              <a:buClr>
                <a:srgbClr val="000000"/>
              </a:buClr>
              <a:buFont typeface="Arial"/>
              <a:buChar char="•"/>
            </a:pPr>
            <a:r>
              <a:rPr b="0" lang="en-US" sz="2000" spc="-1" strike="noStrike">
                <a:solidFill>
                  <a:srgbClr val="000000"/>
                </a:solidFill>
                <a:latin typeface="Times New Roman"/>
              </a:rPr>
              <a:t>Data does not need to be downloaded in consecutive pieces from the beginning of the file: Seeking, for example, might force to start downloading from a new position and leave a downloaded chunk behind. </a:t>
            </a:r>
            <a:endParaRPr b="0" lang="en-US" sz="2000" spc="-1" strike="noStrike">
              <a:solidFill>
                <a:srgbClr val="000000"/>
              </a:solidFill>
              <a:latin typeface="Calibri"/>
            </a:endParaRPr>
          </a:p>
          <a:p>
            <a:pPr marL="343080" indent="-342720">
              <a:lnSpc>
                <a:spcPct val="100000"/>
              </a:lnSpc>
              <a:spcBef>
                <a:spcPts val="400"/>
              </a:spcBef>
              <a:buClr>
                <a:srgbClr val="000000"/>
              </a:buClr>
              <a:buFont typeface="Arial"/>
              <a:buChar char="•"/>
            </a:pPr>
            <a:r>
              <a:rPr b="0" lang="en-US" sz="2000" spc="-1" strike="noStrike">
                <a:solidFill>
                  <a:srgbClr val="000000"/>
                </a:solidFill>
                <a:latin typeface="Times New Roman"/>
              </a:rPr>
              <a:t>Therefore, gst_query_get_n_buffering_ranges() returns the number of chunks, or ranges of downloaded data, and then, the position and size of each range is retrieved with gst_query_parse_nth_buffering_range()</a:t>
            </a:r>
            <a:endParaRPr b="0" lang="en-US" sz="2000" spc="-1" strike="noStrike">
              <a:solidFill>
                <a:srgbClr val="000000"/>
              </a:solidFill>
              <a:latin typeface="Calibri"/>
            </a:endParaRPr>
          </a:p>
          <a:p>
            <a:pPr lvl="1" marL="743040" indent="-285480">
              <a:lnSpc>
                <a:spcPct val="100000"/>
              </a:lnSpc>
              <a:spcBef>
                <a:spcPts val="400"/>
              </a:spcBef>
              <a:buClr>
                <a:srgbClr val="ff0000"/>
              </a:buClr>
              <a:buFont typeface="Wingdings" charset="2"/>
              <a:buChar char=""/>
            </a:pPr>
            <a:r>
              <a:rPr b="0" lang="en-US" sz="2000" spc="-1" strike="noStrike">
                <a:solidFill>
                  <a:srgbClr val="ff0000"/>
                </a:solidFill>
                <a:latin typeface="Times New Roman"/>
              </a:rPr>
              <a:t>n_ranges = gst_query_get_n_buffering_ranges (query);</a:t>
            </a:r>
            <a:endParaRPr b="0" lang="en-US" sz="2000" spc="-1" strike="noStrike">
              <a:solidFill>
                <a:srgbClr val="000000"/>
              </a:solidFill>
              <a:latin typeface="Calibri"/>
            </a:endParaRPr>
          </a:p>
          <a:p>
            <a:pPr lvl="1" marL="743040" indent="-285480">
              <a:lnSpc>
                <a:spcPct val="100000"/>
              </a:lnSpc>
              <a:spcBef>
                <a:spcPts val="400"/>
              </a:spcBef>
              <a:buClr>
                <a:srgbClr val="ff0000"/>
              </a:buClr>
              <a:buFont typeface="Wingdings" charset="2"/>
              <a:buChar char=""/>
            </a:pPr>
            <a:r>
              <a:rPr b="0" lang="en-US" sz="2000" spc="-1" strike="noStrike">
                <a:solidFill>
                  <a:srgbClr val="ff0000"/>
                </a:solidFill>
                <a:latin typeface="Times New Roman"/>
              </a:rPr>
              <a:t>gst_query_parse_nth_buffering_range (query, range, &amp;start, &amp;stop); </a:t>
            </a:r>
            <a:endParaRPr b="0" lang="en-US" sz="2000" spc="-1" strike="noStrike">
              <a:solidFill>
                <a:srgbClr val="000000"/>
              </a:solidFill>
              <a:latin typeface="Calibri"/>
            </a:endParaRPr>
          </a:p>
          <a:p>
            <a:pPr marL="343080" indent="-342720">
              <a:lnSpc>
                <a:spcPct val="100000"/>
              </a:lnSpc>
              <a:spcBef>
                <a:spcPts val="400"/>
              </a:spcBef>
              <a:buClr>
                <a:srgbClr val="000000"/>
              </a:buClr>
              <a:buFont typeface="Arial"/>
              <a:buChar char="•"/>
            </a:pPr>
            <a:r>
              <a:rPr b="0" lang="en-US" sz="2000" spc="-1" strike="noStrike">
                <a:solidFill>
                  <a:srgbClr val="000000"/>
                </a:solidFill>
                <a:latin typeface="Times New Roman"/>
              </a:rPr>
              <a:t>The format of the returned values (start and stop position for each range) depends on what we requested in the gst_query_new_buffering().</a:t>
            </a:r>
            <a:endParaRPr b="0" lang="en-US" sz="2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TextShape 1"/>
          <p:cNvSpPr txBox="1"/>
          <p:nvPr/>
        </p:nvSpPr>
        <p:spPr>
          <a:xfrm>
            <a:off x="304920" y="152280"/>
            <a:ext cx="8229240" cy="914040"/>
          </a:xfrm>
          <a:prstGeom prst="rect">
            <a:avLst/>
          </a:prstGeom>
          <a:noFill/>
          <a:ln>
            <a:noFill/>
          </a:ln>
        </p:spPr>
        <p:txBody>
          <a:bodyPr anchor="ctr">
            <a:normAutofit/>
          </a:bodyPr>
          <a:p>
            <a:pPr>
              <a:lnSpc>
                <a:spcPct val="100000"/>
              </a:lnSpc>
            </a:pPr>
            <a:r>
              <a:rPr b="1" lang="en-US" sz="4000" spc="-1" strike="noStrike">
                <a:solidFill>
                  <a:srgbClr val="00b050"/>
                </a:solidFill>
                <a:latin typeface="Times New Roman"/>
              </a:rPr>
              <a:t>Conti..</a:t>
            </a:r>
            <a:endParaRPr b="0" lang="en-US" sz="4000" spc="-1" strike="noStrike">
              <a:solidFill>
                <a:srgbClr val="000000"/>
              </a:solidFill>
              <a:latin typeface="Calibri"/>
            </a:endParaRPr>
          </a:p>
        </p:txBody>
      </p:sp>
      <p:sp>
        <p:nvSpPr>
          <p:cNvPr id="334" name="TextShape 2"/>
          <p:cNvSpPr txBox="1"/>
          <p:nvPr/>
        </p:nvSpPr>
        <p:spPr>
          <a:xfrm>
            <a:off x="457200" y="990720"/>
            <a:ext cx="8229240" cy="5486040"/>
          </a:xfrm>
          <a:prstGeom prst="rect">
            <a:avLst/>
          </a:prstGeom>
          <a:noFill/>
          <a:ln>
            <a:noFill/>
          </a:ln>
        </p:spPr>
        <p:txBody>
          <a:bodyPr>
            <a:normAutofit/>
          </a:bodyPr>
          <a:p>
            <a:pPr marL="343080" indent="-342720">
              <a:lnSpc>
                <a:spcPct val="100000"/>
              </a:lnSpc>
              <a:spcBef>
                <a:spcPts val="400"/>
              </a:spcBef>
              <a:buClr>
                <a:srgbClr val="000000"/>
              </a:buClr>
              <a:buFont typeface="Arial"/>
              <a:buChar char="•"/>
            </a:pPr>
            <a:r>
              <a:rPr b="0" lang="en-US" sz="2000" spc="-1" strike="noStrike">
                <a:solidFill>
                  <a:srgbClr val="000000"/>
                </a:solidFill>
                <a:latin typeface="Times New Roman"/>
              </a:rPr>
              <a:t>Next, we need to get the current position.</a:t>
            </a:r>
            <a:endParaRPr b="0" lang="en-US" sz="2000" spc="-1" strike="noStrike">
              <a:solidFill>
                <a:srgbClr val="000000"/>
              </a:solidFill>
              <a:latin typeface="Calibri"/>
            </a:endParaRPr>
          </a:p>
          <a:p>
            <a:pPr marL="343080" indent="-342720">
              <a:lnSpc>
                <a:spcPct val="100000"/>
              </a:lnSpc>
              <a:spcBef>
                <a:spcPts val="400"/>
              </a:spcBef>
              <a:buClr>
                <a:srgbClr val="000000"/>
              </a:buClr>
              <a:buFont typeface="Arial"/>
              <a:buChar char="•"/>
            </a:pPr>
            <a:r>
              <a:rPr b="0" lang="en-US" sz="2000" spc="-1" strike="noStrike">
                <a:solidFill>
                  <a:srgbClr val="000000"/>
                </a:solidFill>
                <a:latin typeface="Times New Roman"/>
              </a:rPr>
              <a:t> </a:t>
            </a:r>
            <a:r>
              <a:rPr b="0" lang="en-US" sz="2000" spc="-1" strike="noStrike">
                <a:solidFill>
                  <a:srgbClr val="000000"/>
                </a:solidFill>
                <a:latin typeface="Times New Roman"/>
              </a:rPr>
              <a:t>we use the TIME format and also query the duration to obtain a percentage.</a:t>
            </a:r>
            <a:endParaRPr b="0" lang="en-US" sz="2000" spc="-1" strike="noStrike">
              <a:solidFill>
                <a:srgbClr val="000000"/>
              </a:solidFill>
              <a:latin typeface="Calibri"/>
            </a:endParaRPr>
          </a:p>
          <a:p>
            <a:pPr marL="343080" indent="-342720">
              <a:lnSpc>
                <a:spcPct val="100000"/>
              </a:lnSpc>
              <a:spcBef>
                <a:spcPts val="400"/>
              </a:spcBef>
              <a:buClr>
                <a:srgbClr val="000000"/>
              </a:buClr>
              <a:buFont typeface="Arial"/>
              <a:buChar char="•"/>
            </a:pPr>
            <a:r>
              <a:rPr b="0" lang="en-US" sz="2000" spc="-1" strike="noStrike">
                <a:solidFill>
                  <a:srgbClr val="000000"/>
                </a:solidFill>
                <a:latin typeface="Times New Roman"/>
              </a:rPr>
              <a:t>We will print how much percentage it is downloaded and current position of media stream </a:t>
            </a:r>
            <a:endParaRPr b="0" lang="en-US" sz="2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TextShape 1"/>
          <p:cNvSpPr txBox="1"/>
          <p:nvPr/>
        </p:nvSpPr>
        <p:spPr>
          <a:xfrm>
            <a:off x="457200" y="274680"/>
            <a:ext cx="8229240" cy="1142640"/>
          </a:xfrm>
          <a:prstGeom prst="rect">
            <a:avLst/>
          </a:prstGeom>
          <a:noFill/>
          <a:ln>
            <a:noFill/>
          </a:ln>
        </p:spPr>
        <p:txBody>
          <a:bodyPr anchor="ctr">
            <a:normAutofit/>
          </a:bodyPr>
          <a:p>
            <a:pPr>
              <a:lnSpc>
                <a:spcPct val="100000"/>
              </a:lnSpc>
            </a:pPr>
            <a:r>
              <a:rPr b="1" lang="en-US" sz="4000" spc="-1" strike="noStrike">
                <a:solidFill>
                  <a:srgbClr val="00b050"/>
                </a:solidFill>
                <a:latin typeface="Times New Roman"/>
              </a:rPr>
              <a:t>REFERENCES</a:t>
            </a:r>
            <a:endParaRPr b="0" lang="en-US" sz="4000" spc="-1" strike="noStrike">
              <a:solidFill>
                <a:srgbClr val="000000"/>
              </a:solidFill>
              <a:latin typeface="Calibri"/>
            </a:endParaRPr>
          </a:p>
        </p:txBody>
      </p:sp>
      <p:sp>
        <p:nvSpPr>
          <p:cNvPr id="336"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561"/>
              </a:spcBef>
              <a:buClr>
                <a:srgbClr val="595959"/>
              </a:buClr>
              <a:buFont typeface="Arial"/>
              <a:buChar char="•"/>
            </a:pPr>
            <a:r>
              <a:rPr b="0" lang="en-US" sz="2800" spc="-1" strike="noStrike" u="sng">
                <a:solidFill>
                  <a:srgbClr val="5959ff"/>
                </a:solidFill>
                <a:uFillTx/>
                <a:latin typeface="Times New Roman"/>
                <a:hlinkClick r:id="rId1"/>
              </a:rPr>
              <a:t>https://github.com/shashikala-katthi/TSHtraining/tree/master/Video/gstreamer</a:t>
            </a:r>
            <a:endParaRPr b="0" lang="en-US" sz="2800" spc="-1" strike="noStrike">
              <a:solidFill>
                <a:srgbClr val="000000"/>
              </a:solidFill>
              <a:latin typeface="Calibri"/>
            </a:endParaRPr>
          </a:p>
          <a:p>
            <a:pPr marL="343080" indent="-342720">
              <a:lnSpc>
                <a:spcPct val="100000"/>
              </a:lnSpc>
              <a:spcBef>
                <a:spcPts val="561"/>
              </a:spcBef>
              <a:buClr>
                <a:srgbClr val="595959"/>
              </a:buClr>
              <a:buFont typeface="Arial"/>
              <a:buChar char="•"/>
            </a:pPr>
            <a:r>
              <a:rPr b="0" lang="en-US" sz="2800" spc="-1" strike="noStrike" u="sng">
                <a:solidFill>
                  <a:srgbClr val="5959ff"/>
                </a:solidFill>
                <a:uFillTx/>
                <a:latin typeface="Times New Roman"/>
                <a:hlinkClick r:id="rId2"/>
              </a:rPr>
              <a:t>https://github.com/manikantapips/TSHtraining/tree/master/video/gstreamer/playbacktutorial</a:t>
            </a:r>
            <a:endParaRPr b="0" lang="en-US" sz="2800" spc="-1" strike="noStrike">
              <a:solidFill>
                <a:srgbClr val="000000"/>
              </a:solidFill>
              <a:latin typeface="Calibri"/>
            </a:endParaRPr>
          </a:p>
          <a:p>
            <a:pPr marL="343080" indent="-342720">
              <a:lnSpc>
                <a:spcPct val="100000"/>
              </a:lnSpc>
              <a:spcBef>
                <a:spcPts val="561"/>
              </a:spcBef>
              <a:buClr>
                <a:srgbClr val="595959"/>
              </a:buClr>
              <a:buFont typeface="Arial"/>
              <a:buChar char="•"/>
            </a:pPr>
            <a:r>
              <a:rPr b="0" lang="en-US" sz="2800" spc="-1" strike="noStrike" u="sng">
                <a:solidFill>
                  <a:srgbClr val="5959ff"/>
                </a:solidFill>
                <a:uFillTx/>
                <a:latin typeface="Times New Roman"/>
                <a:hlinkClick r:id="rId3"/>
              </a:rPr>
              <a:t>https://</a:t>
            </a:r>
            <a:r>
              <a:rPr b="0" lang="en-US" sz="2800" spc="-1" strike="noStrike" u="sng">
                <a:solidFill>
                  <a:srgbClr val="5959ff"/>
                </a:solidFill>
                <a:uFillTx/>
                <a:latin typeface="Times New Roman"/>
                <a:hlinkClick r:id="rId4"/>
              </a:rPr>
              <a:t>gstreamer.freedesktop.org/documentation/tutorials/playback/index.html?gi-language=c</a:t>
            </a:r>
            <a:endParaRPr b="0" lang="en-US" sz="2800" spc="-1" strike="noStrike">
              <a:solidFill>
                <a:srgbClr val="000000"/>
              </a:solidFill>
              <a:latin typeface="Calibri"/>
            </a:endParaRPr>
          </a:p>
          <a:p>
            <a:pPr>
              <a:lnSpc>
                <a:spcPct val="100000"/>
              </a:lnSpc>
              <a:spcBef>
                <a:spcPts val="561"/>
              </a:spcBef>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TextShape 1"/>
          <p:cNvSpPr txBox="1"/>
          <p:nvPr/>
        </p:nvSpPr>
        <p:spPr>
          <a:xfrm rot="20907600">
            <a:off x="456840" y="2743200"/>
            <a:ext cx="8229240" cy="1142640"/>
          </a:xfrm>
          <a:prstGeom prst="rect">
            <a:avLst/>
          </a:prstGeom>
          <a:noFill/>
          <a:ln>
            <a:noFill/>
          </a:ln>
        </p:spPr>
        <p:txBody>
          <a:bodyPr anchor="ctr">
            <a:noAutofit/>
          </a:bodyPr>
          <a:p>
            <a:pPr algn="ctr">
              <a:lnSpc>
                <a:spcPct val="100000"/>
              </a:lnSpc>
            </a:pPr>
            <a:r>
              <a:rPr b="0" lang="en-US" sz="7200" spc="-1" strike="noStrike">
                <a:solidFill>
                  <a:srgbClr val="7030a0"/>
                </a:solidFill>
                <a:latin typeface="Times New Roman"/>
              </a:rPr>
              <a:t>THANK YOU</a:t>
            </a:r>
            <a:endParaRPr b="0" lang="en-US" sz="7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IN" sz="4000" spc="-1" strike="noStrike">
                <a:solidFill>
                  <a:srgbClr val="00b050"/>
                </a:solidFill>
                <a:latin typeface="Times New Roman"/>
              </a:rPr>
              <a:t>Gstreamer Architecture</a:t>
            </a:r>
            <a:endParaRPr b="0" lang="en-IN" sz="4000" spc="-1" strike="noStrike">
              <a:latin typeface="Arial"/>
            </a:endParaRPr>
          </a:p>
        </p:txBody>
      </p:sp>
      <p:sp>
        <p:nvSpPr>
          <p:cNvPr id="133" name="CustomShape 2"/>
          <p:cNvSpPr/>
          <p:nvPr/>
        </p:nvSpPr>
        <p:spPr>
          <a:xfrm>
            <a:off x="363600" y="5410080"/>
            <a:ext cx="7941960" cy="114264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641"/>
              </a:spcBef>
              <a:buClr>
                <a:srgbClr val="000000"/>
              </a:buClr>
              <a:buFont typeface="Arial"/>
              <a:buChar char="•"/>
            </a:pPr>
            <a:r>
              <a:rPr b="0" lang="en-IN" sz="2100" spc="-1" strike="noStrike">
                <a:solidFill>
                  <a:srgbClr val="000000"/>
                </a:solidFill>
                <a:latin typeface="Times New Roman"/>
              </a:rPr>
              <a:t>Goal: create a multimedia application using gstreamer</a:t>
            </a:r>
            <a:endParaRPr b="0" lang="en-IN" sz="2100" spc="-1" strike="noStrike">
              <a:latin typeface="Arial"/>
            </a:endParaRPr>
          </a:p>
          <a:p>
            <a:pPr marL="343080" indent="-342360">
              <a:lnSpc>
                <a:spcPct val="100000"/>
              </a:lnSpc>
              <a:spcBef>
                <a:spcPts val="641"/>
              </a:spcBef>
              <a:buClr>
                <a:srgbClr val="000000"/>
              </a:buClr>
              <a:buFont typeface="Arial"/>
              <a:buChar char="•"/>
            </a:pPr>
            <a:r>
              <a:rPr b="0" lang="en-IN" sz="2100" spc="-1" strike="noStrike">
                <a:solidFill>
                  <a:srgbClr val="000000"/>
                </a:solidFill>
                <a:latin typeface="Times New Roman"/>
              </a:rPr>
              <a:t>gstreamer</a:t>
            </a:r>
            <a:r>
              <a:rPr b="0" lang="en-IN" sz="2000" spc="-1" strike="noStrike">
                <a:solidFill>
                  <a:srgbClr val="000000"/>
                </a:solidFill>
                <a:latin typeface="Times New Roman"/>
              </a:rPr>
              <a:t> </a:t>
            </a:r>
            <a:r>
              <a:rPr b="0" lang="en-IN" sz="2100" spc="-1" strike="noStrike">
                <a:solidFill>
                  <a:srgbClr val="000000"/>
                </a:solidFill>
                <a:latin typeface="Times New Roman"/>
              </a:rPr>
              <a:t>uses 3</a:t>
            </a:r>
            <a:r>
              <a:rPr b="0" lang="en-IN" sz="2100" spc="-1" strike="noStrike" baseline="30000">
                <a:solidFill>
                  <a:srgbClr val="000000"/>
                </a:solidFill>
                <a:latin typeface="Times New Roman"/>
              </a:rPr>
              <a:t>rd</a:t>
            </a:r>
            <a:r>
              <a:rPr b="0" lang="en-IN" sz="2100" spc="-1" strike="noStrike">
                <a:solidFill>
                  <a:srgbClr val="000000"/>
                </a:solidFill>
                <a:latin typeface="Times New Roman"/>
              </a:rPr>
              <a:t> party plugins for processing </a:t>
            </a:r>
            <a:endParaRPr b="0" lang="en-IN" sz="2100" spc="-1" strike="noStrike">
              <a:latin typeface="Arial"/>
            </a:endParaRPr>
          </a:p>
        </p:txBody>
      </p:sp>
      <p:sp>
        <p:nvSpPr>
          <p:cNvPr id="134" name="CustomShape 3"/>
          <p:cNvSpPr/>
          <p:nvPr/>
        </p:nvSpPr>
        <p:spPr>
          <a:xfrm>
            <a:off x="1430280" y="2647080"/>
            <a:ext cx="6603120" cy="1068840"/>
          </a:xfrm>
          <a:prstGeom prst="roundRect">
            <a:avLst>
              <a:gd name="adj" fmla="val 16667"/>
            </a:avLst>
          </a:prstGeom>
          <a:gradFill rotWithShape="0">
            <a:gsLst>
              <a:gs pos="0">
                <a:srgbClr val="3e7fcc"/>
              </a:gs>
              <a:gs pos="100000">
                <a:srgbClr val="a4c1ff">
                  <a:alpha val="0"/>
                </a:srgbClr>
              </a:gs>
            </a:gsLst>
            <a:lin ang="16200000"/>
          </a:gradFill>
          <a:ln>
            <a:solidFill>
              <a:srgbClr val="4a7ebb"/>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r>
              <a:rPr b="0" lang="en-IN" sz="3600" spc="-1" strike="noStrike">
                <a:solidFill>
                  <a:srgbClr val="632523"/>
                </a:solidFill>
                <a:latin typeface="Apple Chancery"/>
              </a:rPr>
              <a:t>gstreamer</a:t>
            </a:r>
            <a:r>
              <a:rPr b="0" lang="en-IN" sz="3600" spc="-1" strike="noStrike">
                <a:solidFill>
                  <a:srgbClr val="632523"/>
                </a:solidFill>
                <a:latin typeface="Calibri"/>
              </a:rPr>
              <a:t> Core Framework</a:t>
            </a:r>
            <a:endParaRPr b="0" lang="en-IN" sz="3600" spc="-1" strike="noStrike">
              <a:latin typeface="Arial"/>
            </a:endParaRPr>
          </a:p>
        </p:txBody>
      </p:sp>
      <p:sp>
        <p:nvSpPr>
          <p:cNvPr id="135" name="CustomShape 4"/>
          <p:cNvSpPr/>
          <p:nvPr/>
        </p:nvSpPr>
        <p:spPr>
          <a:xfrm>
            <a:off x="1430280" y="1644480"/>
            <a:ext cx="6603120" cy="654480"/>
          </a:xfrm>
          <a:prstGeom prst="rect">
            <a:avLst/>
          </a:prstGeom>
          <a:gradFill rotWithShape="0">
            <a:gsLst>
              <a:gs pos="0">
                <a:srgbClr val="9fc949"/>
              </a:gs>
              <a:gs pos="100000">
                <a:srgbClr val="d9ffa4">
                  <a:alpha val="0"/>
                </a:srgbClr>
              </a:gs>
            </a:gsLst>
            <a:lin ang="16200000"/>
          </a:gradFill>
          <a:ln>
            <a:solidFill>
              <a:srgbClr val="98b855"/>
            </a:solidFill>
            <a:round/>
          </a:ln>
          <a:effectLst>
            <a:outerShdw blurRad="40000" dir="5400000" dist="23040" rotWithShape="0">
              <a:srgbClr val="000000">
                <a:alpha val="35000"/>
              </a:srgbClr>
            </a:outerShdw>
          </a:effectLst>
        </p:spPr>
        <p:style>
          <a:lnRef idx="1">
            <a:schemeClr val="accent3"/>
          </a:lnRef>
          <a:fillRef idx="3">
            <a:schemeClr val="accent3"/>
          </a:fillRef>
          <a:effectRef idx="2">
            <a:schemeClr val="accent3"/>
          </a:effectRef>
          <a:fontRef idx="minor"/>
        </p:style>
        <p:txBody>
          <a:bodyPr lIns="90000" rIns="90000" tIns="45000" bIns="45000" anchor="ctr">
            <a:noAutofit/>
          </a:bodyPr>
          <a:p>
            <a:pPr algn="ctr">
              <a:lnSpc>
                <a:spcPct val="100000"/>
              </a:lnSpc>
            </a:pPr>
            <a:r>
              <a:rPr b="0" lang="en-IN" sz="2800" spc="-1" strike="noStrike">
                <a:solidFill>
                  <a:srgbClr val="000000"/>
                </a:solidFill>
                <a:latin typeface="Calibri"/>
              </a:rPr>
              <a:t>Multimedia Application</a:t>
            </a:r>
            <a:endParaRPr b="0" lang="en-IN" sz="2800" spc="-1" strike="noStrike">
              <a:latin typeface="Arial"/>
            </a:endParaRPr>
          </a:p>
        </p:txBody>
      </p:sp>
      <p:sp>
        <p:nvSpPr>
          <p:cNvPr id="136" name="CustomShape 5"/>
          <p:cNvSpPr/>
          <p:nvPr/>
        </p:nvSpPr>
        <p:spPr>
          <a:xfrm>
            <a:off x="1430280" y="3989160"/>
            <a:ext cx="908280" cy="654480"/>
          </a:xfrm>
          <a:prstGeom prst="rect">
            <a:avLst/>
          </a:prstGeom>
          <a:gradFill rotWithShape="0">
            <a:gsLst>
              <a:gs pos="0">
                <a:srgbClr val="7e5aaa"/>
              </a:gs>
              <a:gs pos="100000">
                <a:srgbClr val="c7aeed">
                  <a:alpha val="0"/>
                </a:srgbClr>
              </a:gs>
            </a:gsLst>
            <a:lin ang="16200000"/>
          </a:gradFill>
          <a:ln>
            <a:solidFill>
              <a:srgbClr val="7d5fa0"/>
            </a:solidFill>
            <a:round/>
          </a:ln>
          <a:effectLst>
            <a:outerShdw blurRad="40000" dir="5400000" dist="23040" rotWithShape="0">
              <a:srgbClr val="000000">
                <a:alpha val="35000"/>
              </a:srgbClr>
            </a:outerShdw>
          </a:effectLst>
        </p:spPr>
        <p:style>
          <a:lnRef idx="1">
            <a:schemeClr val="accent4"/>
          </a:lnRef>
          <a:fillRef idx="3">
            <a:schemeClr val="accent4"/>
          </a:fillRef>
          <a:effectRef idx="2">
            <a:schemeClr val="accent4"/>
          </a:effectRef>
          <a:fontRef idx="minor"/>
        </p:style>
        <p:txBody>
          <a:bodyPr lIns="90000" rIns="90000" tIns="45000" bIns="45000" anchor="ctr">
            <a:noAutofit/>
          </a:bodyPr>
          <a:p>
            <a:pPr algn="ctr">
              <a:lnSpc>
                <a:spcPct val="100000"/>
              </a:lnSpc>
            </a:pPr>
            <a:r>
              <a:rPr b="0" lang="en-IN" sz="1600" spc="-1" strike="noStrike">
                <a:solidFill>
                  <a:srgbClr val="ffffff"/>
                </a:solidFill>
                <a:latin typeface="Calibri"/>
              </a:rPr>
              <a:t>Encoder</a:t>
            </a:r>
            <a:endParaRPr b="0" lang="en-IN" sz="1600" spc="-1" strike="noStrike">
              <a:latin typeface="Arial"/>
            </a:endParaRPr>
          </a:p>
        </p:txBody>
      </p:sp>
      <p:sp>
        <p:nvSpPr>
          <p:cNvPr id="137" name="CustomShape 6"/>
          <p:cNvSpPr/>
          <p:nvPr/>
        </p:nvSpPr>
        <p:spPr>
          <a:xfrm>
            <a:off x="2531880" y="3989160"/>
            <a:ext cx="916200" cy="654480"/>
          </a:xfrm>
          <a:prstGeom prst="rect">
            <a:avLst/>
          </a:prstGeom>
          <a:gradFill rotWithShape="0">
            <a:gsLst>
              <a:gs pos="0">
                <a:srgbClr val="7e5aaa"/>
              </a:gs>
              <a:gs pos="100000">
                <a:srgbClr val="c7aeed">
                  <a:alpha val="0"/>
                </a:srgbClr>
              </a:gs>
            </a:gsLst>
            <a:lin ang="16200000"/>
          </a:gradFill>
          <a:ln>
            <a:solidFill>
              <a:srgbClr val="7d5fa0"/>
            </a:solidFill>
            <a:round/>
          </a:ln>
          <a:effectLst>
            <a:outerShdw blurRad="40000" dir="5400000" dist="23040" rotWithShape="0">
              <a:srgbClr val="000000">
                <a:alpha val="35000"/>
              </a:srgbClr>
            </a:outerShdw>
          </a:effectLst>
        </p:spPr>
        <p:style>
          <a:lnRef idx="1">
            <a:schemeClr val="accent4"/>
          </a:lnRef>
          <a:fillRef idx="3">
            <a:schemeClr val="accent4"/>
          </a:fillRef>
          <a:effectRef idx="2">
            <a:schemeClr val="accent4"/>
          </a:effectRef>
          <a:fontRef idx="minor"/>
        </p:style>
        <p:txBody>
          <a:bodyPr lIns="90000" rIns="90000" tIns="45000" bIns="45000" anchor="ctr">
            <a:noAutofit/>
          </a:bodyPr>
          <a:p>
            <a:pPr algn="ctr">
              <a:lnSpc>
                <a:spcPct val="100000"/>
              </a:lnSpc>
            </a:pPr>
            <a:r>
              <a:rPr b="0" lang="en-IN" sz="1600" spc="-1" strike="noStrike">
                <a:solidFill>
                  <a:srgbClr val="ffffff"/>
                </a:solidFill>
                <a:latin typeface="Calibri"/>
              </a:rPr>
              <a:t>Decoder</a:t>
            </a:r>
            <a:endParaRPr b="0" lang="en-IN" sz="1600" spc="-1" strike="noStrike">
              <a:latin typeface="Arial"/>
            </a:endParaRPr>
          </a:p>
        </p:txBody>
      </p:sp>
      <p:sp>
        <p:nvSpPr>
          <p:cNvPr id="138" name="CustomShape 7"/>
          <p:cNvSpPr/>
          <p:nvPr/>
        </p:nvSpPr>
        <p:spPr>
          <a:xfrm>
            <a:off x="3655080" y="3989160"/>
            <a:ext cx="943200" cy="654480"/>
          </a:xfrm>
          <a:prstGeom prst="rect">
            <a:avLst/>
          </a:prstGeom>
          <a:gradFill rotWithShape="0">
            <a:gsLst>
              <a:gs pos="0">
                <a:srgbClr val="7e5aaa"/>
              </a:gs>
              <a:gs pos="100000">
                <a:srgbClr val="c7aeed">
                  <a:alpha val="0"/>
                </a:srgbClr>
              </a:gs>
            </a:gsLst>
            <a:lin ang="16200000"/>
          </a:gradFill>
          <a:ln>
            <a:solidFill>
              <a:srgbClr val="7d5fa0"/>
            </a:solidFill>
            <a:round/>
          </a:ln>
          <a:effectLst>
            <a:outerShdw blurRad="40000" dir="5400000" dist="23040" rotWithShape="0">
              <a:srgbClr val="000000">
                <a:alpha val="35000"/>
              </a:srgbClr>
            </a:outerShdw>
          </a:effectLst>
        </p:spPr>
        <p:style>
          <a:lnRef idx="1">
            <a:schemeClr val="accent4"/>
          </a:lnRef>
          <a:fillRef idx="3">
            <a:schemeClr val="accent4"/>
          </a:fillRef>
          <a:effectRef idx="2">
            <a:schemeClr val="accent4"/>
          </a:effectRef>
          <a:fontRef idx="minor"/>
        </p:style>
        <p:txBody>
          <a:bodyPr lIns="90000" rIns="90000" tIns="45000" bIns="45000" anchor="ctr">
            <a:noAutofit/>
          </a:bodyPr>
          <a:p>
            <a:pPr algn="ctr">
              <a:lnSpc>
                <a:spcPct val="100000"/>
              </a:lnSpc>
            </a:pPr>
            <a:r>
              <a:rPr b="0" lang="en-IN" sz="1600" spc="-1" strike="noStrike">
                <a:solidFill>
                  <a:srgbClr val="ffffff"/>
                </a:solidFill>
                <a:latin typeface="Calibri"/>
              </a:rPr>
              <a:t>Muxer</a:t>
            </a:r>
            <a:endParaRPr b="0" lang="en-IN" sz="1600" spc="-1" strike="noStrike">
              <a:latin typeface="Arial"/>
            </a:endParaRPr>
          </a:p>
        </p:txBody>
      </p:sp>
      <p:sp>
        <p:nvSpPr>
          <p:cNvPr id="139" name="CustomShape 8"/>
          <p:cNvSpPr/>
          <p:nvPr/>
        </p:nvSpPr>
        <p:spPr>
          <a:xfrm>
            <a:off x="5941080" y="3989160"/>
            <a:ext cx="969840" cy="654480"/>
          </a:xfrm>
          <a:prstGeom prst="rect">
            <a:avLst/>
          </a:prstGeom>
          <a:gradFill rotWithShape="0">
            <a:gsLst>
              <a:gs pos="0">
                <a:srgbClr val="7e5aaa"/>
              </a:gs>
              <a:gs pos="100000">
                <a:srgbClr val="c7aeed">
                  <a:alpha val="0"/>
                </a:srgbClr>
              </a:gs>
            </a:gsLst>
            <a:lin ang="16200000"/>
          </a:gradFill>
          <a:ln>
            <a:solidFill>
              <a:srgbClr val="7d5fa0"/>
            </a:solidFill>
            <a:round/>
          </a:ln>
          <a:effectLst>
            <a:outerShdw blurRad="40000" dir="5400000" dist="23040" rotWithShape="0">
              <a:srgbClr val="000000">
                <a:alpha val="35000"/>
              </a:srgbClr>
            </a:outerShdw>
          </a:effectLst>
        </p:spPr>
        <p:style>
          <a:lnRef idx="1">
            <a:schemeClr val="accent4"/>
          </a:lnRef>
          <a:fillRef idx="3">
            <a:schemeClr val="accent4"/>
          </a:fillRef>
          <a:effectRef idx="2">
            <a:schemeClr val="accent4"/>
          </a:effectRef>
          <a:fontRef idx="minor"/>
        </p:style>
        <p:txBody>
          <a:bodyPr lIns="90000" rIns="90000" tIns="45000" bIns="45000" anchor="ctr">
            <a:noAutofit/>
          </a:bodyPr>
          <a:p>
            <a:pPr algn="ctr">
              <a:lnSpc>
                <a:spcPct val="100000"/>
              </a:lnSpc>
            </a:pPr>
            <a:r>
              <a:rPr b="0" lang="en-IN" sz="1800" spc="-1" strike="noStrike">
                <a:solidFill>
                  <a:srgbClr val="ffffff"/>
                </a:solidFill>
                <a:latin typeface="Calibri"/>
              </a:rPr>
              <a:t>Sink</a:t>
            </a:r>
            <a:endParaRPr b="0" lang="en-IN" sz="1800" spc="-1" strike="noStrike">
              <a:latin typeface="Arial"/>
            </a:endParaRPr>
          </a:p>
        </p:txBody>
      </p:sp>
      <p:sp>
        <p:nvSpPr>
          <p:cNvPr id="140" name="CustomShape 9"/>
          <p:cNvSpPr/>
          <p:nvPr/>
        </p:nvSpPr>
        <p:spPr>
          <a:xfrm>
            <a:off x="7063920" y="3989160"/>
            <a:ext cx="969840" cy="654480"/>
          </a:xfrm>
          <a:prstGeom prst="rect">
            <a:avLst/>
          </a:prstGeom>
          <a:gradFill rotWithShape="0">
            <a:gsLst>
              <a:gs pos="0">
                <a:srgbClr val="7e5aaa"/>
              </a:gs>
              <a:gs pos="100000">
                <a:srgbClr val="c7aeed">
                  <a:alpha val="0"/>
                </a:srgbClr>
              </a:gs>
            </a:gsLst>
            <a:lin ang="16200000"/>
          </a:gradFill>
          <a:ln>
            <a:solidFill>
              <a:srgbClr val="7d5fa0"/>
            </a:solidFill>
            <a:round/>
          </a:ln>
          <a:effectLst>
            <a:outerShdw blurRad="40000" dir="5400000" dist="23040" rotWithShape="0">
              <a:srgbClr val="000000">
                <a:alpha val="35000"/>
              </a:srgbClr>
            </a:outerShdw>
          </a:effectLst>
        </p:spPr>
        <p:style>
          <a:lnRef idx="1">
            <a:schemeClr val="accent4"/>
          </a:lnRef>
          <a:fillRef idx="3">
            <a:schemeClr val="accent4"/>
          </a:fillRef>
          <a:effectRef idx="2">
            <a:schemeClr val="accent4"/>
          </a:effectRef>
          <a:fontRef idx="minor"/>
        </p:style>
        <p:txBody>
          <a:bodyPr lIns="90000" rIns="90000" tIns="45000" bIns="45000" anchor="ctr">
            <a:noAutofit/>
          </a:bodyPr>
          <a:p>
            <a:pPr algn="ctr">
              <a:lnSpc>
                <a:spcPct val="100000"/>
              </a:lnSpc>
            </a:pPr>
            <a:r>
              <a:rPr b="0" lang="en-IN" sz="1800" spc="-1" strike="noStrike">
                <a:solidFill>
                  <a:srgbClr val="ffffff"/>
                </a:solidFill>
                <a:latin typeface="Calibri"/>
              </a:rPr>
              <a:t>source</a:t>
            </a:r>
            <a:endParaRPr b="0" lang="en-IN" sz="1800" spc="-1" strike="noStrike">
              <a:latin typeface="Arial"/>
            </a:endParaRPr>
          </a:p>
        </p:txBody>
      </p:sp>
      <p:sp>
        <p:nvSpPr>
          <p:cNvPr id="141" name="CustomShape 10"/>
          <p:cNvSpPr/>
          <p:nvPr/>
        </p:nvSpPr>
        <p:spPr>
          <a:xfrm>
            <a:off x="4787280" y="3989160"/>
            <a:ext cx="969840" cy="654480"/>
          </a:xfrm>
          <a:prstGeom prst="rect">
            <a:avLst/>
          </a:prstGeom>
          <a:gradFill rotWithShape="0">
            <a:gsLst>
              <a:gs pos="0">
                <a:srgbClr val="7e5aaa"/>
              </a:gs>
              <a:gs pos="100000">
                <a:srgbClr val="c7aeed">
                  <a:alpha val="0"/>
                </a:srgbClr>
              </a:gs>
            </a:gsLst>
            <a:lin ang="16200000"/>
          </a:gradFill>
          <a:ln>
            <a:solidFill>
              <a:srgbClr val="7d5fa0"/>
            </a:solidFill>
            <a:round/>
          </a:ln>
          <a:effectLst>
            <a:outerShdw blurRad="40000" dir="5400000" dist="23040" rotWithShape="0">
              <a:srgbClr val="000000">
                <a:alpha val="35000"/>
              </a:srgbClr>
            </a:outerShdw>
          </a:effectLst>
        </p:spPr>
        <p:style>
          <a:lnRef idx="1">
            <a:schemeClr val="accent4"/>
          </a:lnRef>
          <a:fillRef idx="3">
            <a:schemeClr val="accent4"/>
          </a:fillRef>
          <a:effectRef idx="2">
            <a:schemeClr val="accent4"/>
          </a:effectRef>
          <a:fontRef idx="minor"/>
        </p:style>
        <p:txBody>
          <a:bodyPr lIns="90000" rIns="90000" tIns="45000" bIns="45000" anchor="ctr">
            <a:noAutofit/>
          </a:bodyPr>
          <a:p>
            <a:pPr algn="ctr">
              <a:lnSpc>
                <a:spcPct val="100000"/>
              </a:lnSpc>
            </a:pPr>
            <a:r>
              <a:rPr b="0" lang="en-IN" sz="1600" spc="-1" strike="noStrike">
                <a:solidFill>
                  <a:srgbClr val="ffffff"/>
                </a:solidFill>
                <a:latin typeface="Calibri"/>
              </a:rPr>
              <a:t>Demuxer</a:t>
            </a:r>
            <a:endParaRPr b="0" lang="en-IN" sz="1600" spc="-1" strike="noStrike">
              <a:latin typeface="Arial"/>
            </a:endParaRPr>
          </a:p>
        </p:txBody>
      </p:sp>
      <p:sp>
        <p:nvSpPr>
          <p:cNvPr id="142" name="CustomShape 11"/>
          <p:cNvSpPr/>
          <p:nvPr/>
        </p:nvSpPr>
        <p:spPr>
          <a:xfrm>
            <a:off x="6082560" y="2299320"/>
            <a:ext cx="360" cy="346680"/>
          </a:xfrm>
          <a:custGeom>
            <a:avLst/>
            <a:gdLst/>
            <a:ahLst/>
            <a:rect l="l" t="t" r="r" b="b"/>
            <a:pathLst>
              <a:path w="21600" h="21600">
                <a:moveTo>
                  <a:pt x="0" y="0"/>
                </a:moveTo>
                <a:lnTo>
                  <a:pt x="21600" y="21600"/>
                </a:lnTo>
              </a:path>
            </a:pathLst>
          </a:custGeom>
          <a:noFill/>
          <a:ln>
            <a:round/>
            <a:headEnd len="med" type="triangle" w="med"/>
            <a:tailEnd len="med" type="triangle" w="med"/>
          </a:ln>
          <a:effectLst>
            <a:outerShdw blurRad="40000" dir="5400000" dist="2016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43" name="CustomShape 12"/>
          <p:cNvSpPr/>
          <p:nvPr/>
        </p:nvSpPr>
        <p:spPr>
          <a:xfrm>
            <a:off x="2932920" y="2278080"/>
            <a:ext cx="360" cy="346680"/>
          </a:xfrm>
          <a:custGeom>
            <a:avLst/>
            <a:gdLst/>
            <a:ahLst/>
            <a:rect l="l" t="t" r="r" b="b"/>
            <a:pathLst>
              <a:path w="21600" h="21600">
                <a:moveTo>
                  <a:pt x="0" y="0"/>
                </a:moveTo>
                <a:lnTo>
                  <a:pt x="21600" y="21600"/>
                </a:lnTo>
              </a:path>
            </a:pathLst>
          </a:custGeom>
          <a:noFill/>
          <a:ln>
            <a:round/>
            <a:headEnd len="med" type="triangle" w="med"/>
            <a:tailEnd len="med" type="triangle" w="med"/>
          </a:ln>
          <a:effectLst>
            <a:outerShdw blurRad="40000" dir="5400000" dist="2016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44" name="CustomShape 13"/>
          <p:cNvSpPr/>
          <p:nvPr/>
        </p:nvSpPr>
        <p:spPr>
          <a:xfrm flipV="1">
            <a:off x="1884960" y="3715560"/>
            <a:ext cx="360" cy="272160"/>
          </a:xfrm>
          <a:custGeom>
            <a:avLst/>
            <a:gdLst/>
            <a:ahLst/>
            <a:rect l="l" t="t" r="r" b="b"/>
            <a:pathLst>
              <a:path w="21600" h="21600">
                <a:moveTo>
                  <a:pt x="0" y="0"/>
                </a:moveTo>
                <a:lnTo>
                  <a:pt x="21600" y="21600"/>
                </a:lnTo>
              </a:path>
            </a:pathLst>
          </a:custGeom>
          <a:noFill/>
          <a:ln>
            <a:round/>
            <a:tailEnd len="med" type="triangle" w="med"/>
          </a:ln>
          <a:effectLst>
            <a:outerShdw blurRad="40000" dir="5400000" dist="2016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45" name="CustomShape 14"/>
          <p:cNvSpPr/>
          <p:nvPr/>
        </p:nvSpPr>
        <p:spPr>
          <a:xfrm flipV="1">
            <a:off x="2932920" y="3715560"/>
            <a:ext cx="360" cy="272160"/>
          </a:xfrm>
          <a:custGeom>
            <a:avLst/>
            <a:gdLst/>
            <a:ahLst/>
            <a:rect l="l" t="t" r="r" b="b"/>
            <a:pathLst>
              <a:path w="21600" h="21600">
                <a:moveTo>
                  <a:pt x="0" y="0"/>
                </a:moveTo>
                <a:lnTo>
                  <a:pt x="21600" y="21600"/>
                </a:lnTo>
              </a:path>
            </a:pathLst>
          </a:custGeom>
          <a:noFill/>
          <a:ln>
            <a:round/>
            <a:tailEnd len="med" type="triangle" w="med"/>
          </a:ln>
          <a:effectLst>
            <a:outerShdw blurRad="40000" dir="5400000" dist="2016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46" name="CustomShape 15"/>
          <p:cNvSpPr/>
          <p:nvPr/>
        </p:nvSpPr>
        <p:spPr>
          <a:xfrm flipV="1">
            <a:off x="4114800" y="3718440"/>
            <a:ext cx="360" cy="272160"/>
          </a:xfrm>
          <a:custGeom>
            <a:avLst/>
            <a:gdLst/>
            <a:ahLst/>
            <a:rect l="l" t="t" r="r" b="b"/>
            <a:pathLst>
              <a:path w="21600" h="21600">
                <a:moveTo>
                  <a:pt x="0" y="0"/>
                </a:moveTo>
                <a:lnTo>
                  <a:pt x="21600" y="21600"/>
                </a:lnTo>
              </a:path>
            </a:pathLst>
          </a:custGeom>
          <a:noFill/>
          <a:ln>
            <a:round/>
            <a:tailEnd len="med" type="triangle" w="med"/>
          </a:ln>
          <a:effectLst>
            <a:outerShdw blurRad="40000" dir="5400000" dist="2016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47" name="CustomShape 16"/>
          <p:cNvSpPr/>
          <p:nvPr/>
        </p:nvSpPr>
        <p:spPr>
          <a:xfrm flipV="1">
            <a:off x="5243040" y="3715560"/>
            <a:ext cx="360" cy="272160"/>
          </a:xfrm>
          <a:custGeom>
            <a:avLst/>
            <a:gdLst/>
            <a:ahLst/>
            <a:rect l="l" t="t" r="r" b="b"/>
            <a:pathLst>
              <a:path w="21600" h="21600">
                <a:moveTo>
                  <a:pt x="0" y="0"/>
                </a:moveTo>
                <a:lnTo>
                  <a:pt x="21600" y="21600"/>
                </a:lnTo>
              </a:path>
            </a:pathLst>
          </a:custGeom>
          <a:noFill/>
          <a:ln>
            <a:round/>
            <a:tailEnd len="med" type="triangle" w="med"/>
          </a:ln>
          <a:effectLst>
            <a:outerShdw blurRad="40000" dir="5400000" dist="2016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48" name="CustomShape 17"/>
          <p:cNvSpPr/>
          <p:nvPr/>
        </p:nvSpPr>
        <p:spPr>
          <a:xfrm flipV="1">
            <a:off x="6344640" y="3731760"/>
            <a:ext cx="360" cy="272160"/>
          </a:xfrm>
          <a:custGeom>
            <a:avLst/>
            <a:gdLst/>
            <a:ahLst/>
            <a:rect l="l" t="t" r="r" b="b"/>
            <a:pathLst>
              <a:path w="21600" h="21600">
                <a:moveTo>
                  <a:pt x="0" y="0"/>
                </a:moveTo>
                <a:lnTo>
                  <a:pt x="21600" y="21600"/>
                </a:lnTo>
              </a:path>
            </a:pathLst>
          </a:custGeom>
          <a:noFill/>
          <a:ln>
            <a:round/>
            <a:tailEnd len="med" type="triangle" w="med"/>
          </a:ln>
          <a:effectLst>
            <a:outerShdw blurRad="40000" dir="5400000" dist="2016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49" name="CustomShape 18"/>
          <p:cNvSpPr/>
          <p:nvPr/>
        </p:nvSpPr>
        <p:spPr>
          <a:xfrm flipV="1">
            <a:off x="7566480" y="3731760"/>
            <a:ext cx="360" cy="272160"/>
          </a:xfrm>
          <a:custGeom>
            <a:avLst/>
            <a:gdLst/>
            <a:ahLst/>
            <a:rect l="l" t="t" r="r" b="b"/>
            <a:pathLst>
              <a:path w="21600" h="21600">
                <a:moveTo>
                  <a:pt x="0" y="0"/>
                </a:moveTo>
                <a:lnTo>
                  <a:pt x="21600" y="21600"/>
                </a:lnTo>
              </a:path>
            </a:pathLst>
          </a:custGeom>
          <a:noFill/>
          <a:ln>
            <a:round/>
            <a:tailEnd len="med" type="triangle" w="med"/>
          </a:ln>
          <a:effectLst>
            <a:outerShdw blurRad="40000" dir="5400000" dist="2016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50" name="CustomShape 19"/>
          <p:cNvSpPr/>
          <p:nvPr/>
        </p:nvSpPr>
        <p:spPr>
          <a:xfrm>
            <a:off x="6053400" y="4670640"/>
            <a:ext cx="2020680" cy="3643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IN" sz="1800" spc="-1" strike="noStrike">
                <a:solidFill>
                  <a:srgbClr val="000000"/>
                </a:solidFill>
                <a:latin typeface="Calibri"/>
              </a:rPr>
              <a:t>3</a:t>
            </a:r>
            <a:r>
              <a:rPr b="0" lang="en-IN" sz="1800" spc="-1" strike="noStrike" baseline="30000">
                <a:solidFill>
                  <a:srgbClr val="000000"/>
                </a:solidFill>
                <a:latin typeface="Calibri"/>
              </a:rPr>
              <a:t>rd</a:t>
            </a:r>
            <a:r>
              <a:rPr b="0" lang="en-IN" sz="1800" spc="-1" strike="noStrike">
                <a:solidFill>
                  <a:srgbClr val="000000"/>
                </a:solidFill>
                <a:latin typeface="Calibri"/>
              </a:rPr>
              <a:t> Party plugins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457200" y="152280"/>
            <a:ext cx="8228880" cy="91404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IN" sz="4000" spc="-1" strike="noStrike">
                <a:solidFill>
                  <a:srgbClr val="00b050"/>
                </a:solidFill>
                <a:latin typeface="Times New Roman"/>
              </a:rPr>
              <a:t>How does it work  ? </a:t>
            </a:r>
            <a:endParaRPr b="0" lang="en-IN" sz="4000" spc="-1" strike="noStrike">
              <a:latin typeface="Arial"/>
            </a:endParaRPr>
          </a:p>
        </p:txBody>
      </p:sp>
      <p:sp>
        <p:nvSpPr>
          <p:cNvPr id="152" name="CustomShape 2"/>
          <p:cNvSpPr/>
          <p:nvPr/>
        </p:nvSpPr>
        <p:spPr>
          <a:xfrm>
            <a:off x="227160" y="1219320"/>
            <a:ext cx="8635320" cy="2209320"/>
          </a:xfrm>
          <a:prstGeom prst="rect">
            <a:avLst/>
          </a:prstGeom>
          <a:noFill/>
          <a:ln>
            <a:noFill/>
          </a:ln>
        </p:spPr>
        <p:style>
          <a:lnRef idx="0"/>
          <a:fillRef idx="0"/>
          <a:effectRef idx="0"/>
          <a:fontRef idx="minor"/>
        </p:style>
        <p:txBody>
          <a:bodyPr lIns="90000" rIns="90000" tIns="45000" bIns="45000">
            <a:normAutofit fontScale="9000"/>
          </a:bodyPr>
          <a:p>
            <a:pPr marL="343080" indent="-342360">
              <a:lnSpc>
                <a:spcPct val="100000"/>
              </a:lnSpc>
              <a:spcBef>
                <a:spcPts val="561"/>
              </a:spcBef>
              <a:buClr>
                <a:srgbClr val="000000"/>
              </a:buClr>
              <a:buFont typeface="Arial"/>
              <a:buChar char="•"/>
            </a:pPr>
            <a:r>
              <a:rPr b="0" lang="en-IN" sz="4900" spc="-1" strike="noStrike">
                <a:solidFill>
                  <a:srgbClr val="000000"/>
                </a:solidFill>
                <a:latin typeface="Times New Roman"/>
              </a:rPr>
              <a:t>You need to create </a:t>
            </a:r>
            <a:r>
              <a:rPr b="0" lang="en-IN" sz="4900" spc="-1" strike="noStrike">
                <a:solidFill>
                  <a:srgbClr val="984807"/>
                </a:solidFill>
                <a:latin typeface="Times New Roman"/>
              </a:rPr>
              <a:t>element </a:t>
            </a:r>
            <a:r>
              <a:rPr b="0" lang="en-IN" sz="4900" spc="-1" strike="noStrike">
                <a:solidFill>
                  <a:srgbClr val="000000"/>
                </a:solidFill>
                <a:latin typeface="Times New Roman"/>
              </a:rPr>
              <a:t>for each system modules</a:t>
            </a:r>
            <a:endParaRPr b="0" lang="en-IN" sz="4900" spc="-1" strike="noStrike">
              <a:latin typeface="Arial"/>
            </a:endParaRPr>
          </a:p>
          <a:p>
            <a:pPr marL="343080" indent="-342360">
              <a:lnSpc>
                <a:spcPct val="100000"/>
              </a:lnSpc>
              <a:spcBef>
                <a:spcPts val="561"/>
              </a:spcBef>
              <a:buClr>
                <a:srgbClr val="000000"/>
              </a:buClr>
              <a:buFont typeface="Arial"/>
              <a:buChar char="•"/>
            </a:pPr>
            <a:r>
              <a:rPr b="0" lang="en-IN" sz="4900" spc="-1" strike="noStrike">
                <a:solidFill>
                  <a:srgbClr val="000000"/>
                </a:solidFill>
                <a:latin typeface="Times New Roman"/>
              </a:rPr>
              <a:t>Elements are equipped with Pads: source and sink pads</a:t>
            </a:r>
            <a:endParaRPr b="0" lang="en-IN" sz="4900" spc="-1" strike="noStrike">
              <a:latin typeface="Arial"/>
            </a:endParaRPr>
          </a:p>
          <a:p>
            <a:pPr marL="343080" indent="-342360">
              <a:lnSpc>
                <a:spcPct val="100000"/>
              </a:lnSpc>
              <a:spcBef>
                <a:spcPts val="561"/>
              </a:spcBef>
              <a:buClr>
                <a:srgbClr val="000000"/>
              </a:buClr>
              <a:buFont typeface="Arial"/>
              <a:buChar char="•"/>
            </a:pPr>
            <a:r>
              <a:rPr b="0" lang="en-IN" sz="4900" spc="-1" strike="noStrike">
                <a:solidFill>
                  <a:srgbClr val="000000"/>
                </a:solidFill>
                <a:latin typeface="Times New Roman"/>
              </a:rPr>
              <a:t>Elements communicate by means of pads and each element is having source and sink pads.</a:t>
            </a:r>
            <a:endParaRPr b="0" lang="en-IN" sz="4900" spc="-1" strike="noStrike">
              <a:latin typeface="Arial"/>
            </a:endParaRPr>
          </a:p>
          <a:p>
            <a:pPr marL="343080" indent="-342360">
              <a:lnSpc>
                <a:spcPct val="100000"/>
              </a:lnSpc>
              <a:spcBef>
                <a:spcPts val="561"/>
              </a:spcBef>
              <a:buClr>
                <a:srgbClr val="000000"/>
              </a:buClr>
              <a:buFont typeface="Arial"/>
              <a:buChar char="•"/>
            </a:pPr>
            <a:r>
              <a:rPr b="0" lang="en-IN" sz="4900" spc="-1" strike="noStrike">
                <a:solidFill>
                  <a:srgbClr val="000000"/>
                </a:solidFill>
                <a:latin typeface="Times New Roman"/>
              </a:rPr>
              <a:t>A source pad on one element can be connected to a sink pad on another.</a:t>
            </a:r>
            <a:endParaRPr b="0" lang="en-IN" sz="4900" spc="-1" strike="noStrike">
              <a:latin typeface="Arial"/>
            </a:endParaRPr>
          </a:p>
          <a:p>
            <a:pPr marL="343080" indent="-342360">
              <a:lnSpc>
                <a:spcPct val="100000"/>
              </a:lnSpc>
              <a:spcBef>
                <a:spcPts val="561"/>
              </a:spcBef>
              <a:buClr>
                <a:srgbClr val="000000"/>
              </a:buClr>
              <a:buFont typeface="Arial"/>
              <a:buChar char="•"/>
            </a:pPr>
            <a:r>
              <a:rPr b="0" lang="en-IN" sz="4900" spc="-1" strike="noStrike">
                <a:solidFill>
                  <a:srgbClr val="000000"/>
                </a:solidFill>
                <a:latin typeface="Times New Roman"/>
              </a:rPr>
              <a:t>When the pipeline is in the playing state, data buffers flow from the source pad to the sink pad.</a:t>
            </a:r>
            <a:endParaRPr b="0" lang="en-IN" sz="4900" spc="-1" strike="noStrike">
              <a:latin typeface="Arial"/>
            </a:endParaRPr>
          </a:p>
          <a:p>
            <a:pPr>
              <a:lnSpc>
                <a:spcPct val="100000"/>
              </a:lnSpc>
              <a:spcBef>
                <a:spcPts val="561"/>
              </a:spcBef>
            </a:pPr>
            <a:endParaRPr b="0" lang="en-IN" sz="4900" spc="-1" strike="noStrike">
              <a:latin typeface="Arial"/>
            </a:endParaRPr>
          </a:p>
        </p:txBody>
      </p:sp>
      <p:sp>
        <p:nvSpPr>
          <p:cNvPr id="153" name="CustomShape 3"/>
          <p:cNvSpPr/>
          <p:nvPr/>
        </p:nvSpPr>
        <p:spPr>
          <a:xfrm>
            <a:off x="2819520" y="3733920"/>
            <a:ext cx="2992680" cy="1126440"/>
          </a:xfrm>
          <a:prstGeom prst="roundRect">
            <a:avLst>
              <a:gd name="adj" fmla="val 16667"/>
            </a:avLst>
          </a:prstGeom>
          <a:gradFill rotWithShape="0">
            <a:gsLst>
              <a:gs pos="0">
                <a:srgbClr val="3e7fcc"/>
              </a:gs>
              <a:gs pos="100000">
                <a:srgbClr val="a4c1ff">
                  <a:alpha val="0"/>
                </a:srgbClr>
              </a:gs>
            </a:gsLst>
            <a:lin ang="16200000"/>
          </a:gradFill>
          <a:ln>
            <a:solidFill>
              <a:srgbClr val="4a7ebb"/>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4" name="CustomShape 4"/>
          <p:cNvSpPr/>
          <p:nvPr/>
        </p:nvSpPr>
        <p:spPr>
          <a:xfrm>
            <a:off x="2819520" y="3962520"/>
            <a:ext cx="1156680" cy="533160"/>
          </a:xfrm>
          <a:prstGeom prst="rect">
            <a:avLst/>
          </a:prstGeom>
          <a:solidFill>
            <a:schemeClr val="accent2">
              <a:lumMod val="60000"/>
              <a:lumOff val="40000"/>
            </a:schemeClr>
          </a:solidFill>
          <a:ln>
            <a:solidFill>
              <a:srgbClr val="4a7ebb"/>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r>
              <a:rPr b="0" lang="en-IN" sz="2400" spc="-1" strike="noStrike">
                <a:solidFill>
                  <a:srgbClr val="000000"/>
                </a:solidFill>
                <a:latin typeface="Calibri"/>
              </a:rPr>
              <a:t>Sink</a:t>
            </a:r>
            <a:endParaRPr b="0" lang="en-IN" sz="2400" spc="-1" strike="noStrike">
              <a:latin typeface="Arial"/>
            </a:endParaRPr>
          </a:p>
        </p:txBody>
      </p:sp>
      <p:sp>
        <p:nvSpPr>
          <p:cNvPr id="155" name="CustomShape 5"/>
          <p:cNvSpPr/>
          <p:nvPr/>
        </p:nvSpPr>
        <p:spPr>
          <a:xfrm>
            <a:off x="4724280" y="3962520"/>
            <a:ext cx="1100880" cy="533160"/>
          </a:xfrm>
          <a:prstGeom prst="rect">
            <a:avLst/>
          </a:prstGeom>
          <a:solidFill>
            <a:schemeClr val="accent2">
              <a:lumMod val="60000"/>
              <a:lumOff val="40000"/>
            </a:schemeClr>
          </a:solidFill>
          <a:ln>
            <a:solidFill>
              <a:srgbClr val="4a7ebb"/>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r>
              <a:rPr b="0" lang="en-IN" sz="2400" spc="-1" strike="noStrike">
                <a:solidFill>
                  <a:srgbClr val="000000"/>
                </a:solidFill>
                <a:latin typeface="Calibri"/>
              </a:rPr>
              <a:t>Source</a:t>
            </a:r>
            <a:endParaRPr b="0" lang="en-IN" sz="2400" spc="-1" strike="noStrike">
              <a:latin typeface="Arial"/>
            </a:endParaRPr>
          </a:p>
        </p:txBody>
      </p:sp>
      <p:sp>
        <p:nvSpPr>
          <p:cNvPr id="156" name="CustomShape 6"/>
          <p:cNvSpPr/>
          <p:nvPr/>
        </p:nvSpPr>
        <p:spPr>
          <a:xfrm>
            <a:off x="2971800" y="4876920"/>
            <a:ext cx="2874240" cy="394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IN" sz="2000" spc="-1" strike="noStrike">
                <a:solidFill>
                  <a:srgbClr val="000000"/>
                </a:solidFill>
                <a:latin typeface="Apple Chancery"/>
              </a:rPr>
              <a:t>Gstreamer  elements</a:t>
            </a:r>
            <a:endParaRPr b="0" lang="en-IN" sz="2000" spc="-1" strike="noStrike">
              <a:latin typeface="Arial"/>
            </a:endParaRPr>
          </a:p>
        </p:txBody>
      </p:sp>
      <p:sp>
        <p:nvSpPr>
          <p:cNvPr id="157" name="CustomShape 7"/>
          <p:cNvSpPr/>
          <p:nvPr/>
        </p:nvSpPr>
        <p:spPr>
          <a:xfrm>
            <a:off x="313920" y="5486400"/>
            <a:ext cx="8635320" cy="1066320"/>
          </a:xfrm>
          <a:prstGeom prst="rect">
            <a:avLst/>
          </a:prstGeom>
          <a:noFill/>
          <a:ln>
            <a:noFill/>
          </a:ln>
        </p:spPr>
        <p:style>
          <a:lnRef idx="0"/>
          <a:fillRef idx="0"/>
          <a:effectRef idx="0"/>
          <a:fontRef idx="minor"/>
        </p:style>
        <p:txBody>
          <a:bodyPr lIns="90000" rIns="90000" tIns="45000" bIns="45000">
            <a:normAutofit/>
          </a:bodyPr>
          <a:p>
            <a:pPr marL="343080" indent="-342360" algn="just">
              <a:lnSpc>
                <a:spcPct val="100000"/>
              </a:lnSpc>
              <a:spcBef>
                <a:spcPts val="561"/>
              </a:spcBef>
              <a:buClr>
                <a:srgbClr val="000000"/>
              </a:buClr>
              <a:buFont typeface="Arial"/>
              <a:buChar char="•"/>
            </a:pPr>
            <a:r>
              <a:rPr b="0" lang="en-IN" sz="2100" spc="-1" strike="noStrike">
                <a:solidFill>
                  <a:srgbClr val="000000"/>
                </a:solidFill>
                <a:latin typeface="Times New Roman"/>
              </a:rPr>
              <a:t>The </a:t>
            </a:r>
            <a:r>
              <a:rPr b="0" lang="en-IN" sz="2000" spc="-1" strike="noStrike">
                <a:solidFill>
                  <a:srgbClr val="000000"/>
                </a:solidFill>
                <a:latin typeface="Times New Roman"/>
              </a:rPr>
              <a:t> number of source and sink pad varies depending on the element type.</a:t>
            </a:r>
            <a:endParaRPr b="0" lang="en-IN" sz="2000" spc="-1" strike="noStrike">
              <a:latin typeface="Arial"/>
            </a:endParaRPr>
          </a:p>
          <a:p>
            <a:pPr marL="343080" indent="-342360" algn="just">
              <a:lnSpc>
                <a:spcPct val="100000"/>
              </a:lnSpc>
              <a:spcBef>
                <a:spcPts val="561"/>
              </a:spcBef>
              <a:buClr>
                <a:srgbClr val="000000"/>
              </a:buClr>
              <a:buFont typeface="Arial"/>
              <a:buChar char="•"/>
            </a:pPr>
            <a:r>
              <a:rPr b="0" lang="en-IN" sz="2100" spc="-1" strike="noStrike">
                <a:solidFill>
                  <a:srgbClr val="000000"/>
                </a:solidFill>
                <a:latin typeface="Times New Roman"/>
              </a:rPr>
              <a:t>You can add/create additional sink or source pad.</a:t>
            </a:r>
            <a:endParaRPr b="0" lang="en-IN" sz="21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457200" y="167760"/>
            <a:ext cx="8228880" cy="89856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IN" sz="4000" spc="-1" strike="noStrike">
                <a:solidFill>
                  <a:srgbClr val="00b050"/>
                </a:solidFill>
                <a:latin typeface="Times New Roman"/>
              </a:rPr>
              <a:t>Creating gstreamer elements</a:t>
            </a:r>
            <a:endParaRPr b="0" lang="en-IN" sz="4000" spc="-1" strike="noStrike">
              <a:latin typeface="Arial"/>
            </a:endParaRPr>
          </a:p>
        </p:txBody>
      </p:sp>
      <p:sp>
        <p:nvSpPr>
          <p:cNvPr id="159" name="CustomShape 2"/>
          <p:cNvSpPr/>
          <p:nvPr/>
        </p:nvSpPr>
        <p:spPr>
          <a:xfrm>
            <a:off x="160560" y="1066680"/>
            <a:ext cx="8809200" cy="1603800"/>
          </a:xfrm>
          <a:prstGeom prst="rect">
            <a:avLst/>
          </a:prstGeom>
          <a:noFill/>
          <a:ln>
            <a:noFill/>
          </a:ln>
        </p:spPr>
        <p:style>
          <a:lnRef idx="0"/>
          <a:fillRef idx="0"/>
          <a:effectRef idx="0"/>
          <a:fontRef idx="minor"/>
        </p:style>
        <p:txBody>
          <a:bodyPr lIns="90000" rIns="90000" tIns="45000" bIns="45000">
            <a:normAutofit fontScale="88000"/>
          </a:bodyPr>
          <a:p>
            <a:pPr marL="343080" indent="-342360">
              <a:lnSpc>
                <a:spcPct val="100000"/>
              </a:lnSpc>
              <a:spcBef>
                <a:spcPts val="400"/>
              </a:spcBef>
              <a:buClr>
                <a:srgbClr val="000000"/>
              </a:buClr>
              <a:buFont typeface="Arial"/>
              <a:buChar char="•"/>
            </a:pPr>
            <a:r>
              <a:rPr b="0" lang="en-IN" sz="2200" spc="-1" strike="noStrike">
                <a:solidFill>
                  <a:srgbClr val="000000"/>
                </a:solidFill>
                <a:latin typeface="Times New Roman"/>
              </a:rPr>
              <a:t>  </a:t>
            </a:r>
            <a:r>
              <a:rPr b="0" lang="en-IN" sz="2200" spc="-1" strike="noStrike">
                <a:solidFill>
                  <a:srgbClr val="000000"/>
                </a:solidFill>
                <a:latin typeface="Times New Roman"/>
              </a:rPr>
              <a:t>example to create an element</a:t>
            </a:r>
            <a:endParaRPr b="0" lang="en-IN" sz="2200" spc="-1" strike="noStrike">
              <a:latin typeface="Arial"/>
            </a:endParaRPr>
          </a:p>
          <a:p>
            <a:pPr>
              <a:lnSpc>
                <a:spcPct val="100000"/>
              </a:lnSpc>
            </a:pPr>
            <a:r>
              <a:rPr b="0" lang="en-IN" sz="2200" spc="-1" strike="noStrike">
                <a:solidFill>
                  <a:srgbClr val="000000"/>
                </a:solidFill>
                <a:latin typeface="Times New Roman"/>
              </a:rPr>
              <a:t>Elements element_name = gst_element_factory_make (“plugin name”, “your defined name”)</a:t>
            </a:r>
            <a:endParaRPr b="0" lang="en-IN" sz="2200" spc="-1" strike="noStrike">
              <a:latin typeface="Arial"/>
            </a:endParaRPr>
          </a:p>
          <a:p>
            <a:pPr marL="343080" indent="-342360">
              <a:lnSpc>
                <a:spcPct val="100000"/>
              </a:lnSpc>
              <a:spcBef>
                <a:spcPts val="360"/>
              </a:spcBef>
              <a:buClr>
                <a:srgbClr val="000000"/>
              </a:buClr>
              <a:buFont typeface="Arial"/>
              <a:buChar char="•"/>
            </a:pPr>
            <a:r>
              <a:rPr b="0" lang="en-IN" sz="2200" spc="-1" strike="noStrike">
                <a:solidFill>
                  <a:srgbClr val="000000"/>
                </a:solidFill>
                <a:latin typeface="Times New Roman"/>
              </a:rPr>
              <a:t>set property of the element</a:t>
            </a:r>
            <a:endParaRPr b="0" lang="en-IN" sz="2200" spc="-1" strike="noStrike">
              <a:latin typeface="Arial"/>
            </a:endParaRPr>
          </a:p>
          <a:p>
            <a:pPr marL="343080" indent="-342360">
              <a:lnSpc>
                <a:spcPct val="100000"/>
              </a:lnSpc>
              <a:spcBef>
                <a:spcPts val="360"/>
              </a:spcBef>
              <a:buClr>
                <a:srgbClr val="000000"/>
              </a:buClr>
              <a:buFont typeface="Wingdings" charset="2"/>
              <a:buChar char=""/>
            </a:pPr>
            <a:r>
              <a:rPr b="0" lang="en-IN" sz="2200" spc="-1" strike="noStrike">
                <a:solidFill>
                  <a:srgbClr val="ff0000"/>
                </a:solidFill>
                <a:latin typeface="Times New Roman"/>
              </a:rPr>
              <a:t>g_object_set(“property”, “value”);</a:t>
            </a:r>
            <a:endParaRPr b="0" lang="en-IN" sz="2200" spc="-1" strike="noStrike">
              <a:latin typeface="Arial"/>
            </a:endParaRPr>
          </a:p>
          <a:p>
            <a:pPr>
              <a:lnSpc>
                <a:spcPct val="100000"/>
              </a:lnSpc>
            </a:pPr>
            <a:endParaRPr b="0" lang="en-IN" sz="2200" spc="-1" strike="noStrike">
              <a:latin typeface="Arial"/>
            </a:endParaRPr>
          </a:p>
        </p:txBody>
      </p:sp>
      <p:pic>
        <p:nvPicPr>
          <p:cNvPr id="160" name="Picture 4" descr=""/>
          <p:cNvPicPr/>
          <p:nvPr/>
        </p:nvPicPr>
        <p:blipFill>
          <a:blip r:embed="rId1"/>
          <a:stretch/>
        </p:blipFill>
        <p:spPr>
          <a:xfrm>
            <a:off x="1364760" y="2853360"/>
            <a:ext cx="741240" cy="673920"/>
          </a:xfrm>
          <a:prstGeom prst="rect">
            <a:avLst/>
          </a:prstGeom>
          <a:ln>
            <a:noFill/>
          </a:ln>
        </p:spPr>
      </p:pic>
      <p:sp>
        <p:nvSpPr>
          <p:cNvPr id="161" name="CustomShape 3"/>
          <p:cNvSpPr/>
          <p:nvPr/>
        </p:nvSpPr>
        <p:spPr>
          <a:xfrm>
            <a:off x="2683800" y="2984760"/>
            <a:ext cx="1316880" cy="409320"/>
          </a:xfrm>
          <a:prstGeom prst="roundRect">
            <a:avLst>
              <a:gd name="adj" fmla="val 16667"/>
            </a:avLst>
          </a:prstGeom>
          <a:gradFill rotWithShape="0">
            <a:gsLst>
              <a:gs pos="0">
                <a:srgbClr val="3e7fcc"/>
              </a:gs>
              <a:gs pos="100000">
                <a:srgbClr val="a4c1ff">
                  <a:alpha val="0"/>
                </a:srgbClr>
              </a:gs>
            </a:gsLst>
            <a:lin ang="16200000"/>
          </a:gradFill>
          <a:ln>
            <a:solidFill>
              <a:srgbClr val="4a7ebb"/>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r>
              <a:rPr b="0" lang="en-IN" sz="1800" spc="-1" strike="noStrike">
                <a:solidFill>
                  <a:srgbClr val="000000"/>
                </a:solidFill>
                <a:latin typeface="Calibri"/>
              </a:rPr>
              <a:t>Capture</a:t>
            </a:r>
            <a:endParaRPr b="0" lang="en-IN" sz="1800" spc="-1" strike="noStrike">
              <a:latin typeface="Arial"/>
            </a:endParaRPr>
          </a:p>
        </p:txBody>
      </p:sp>
      <p:sp>
        <p:nvSpPr>
          <p:cNvPr id="162" name="CustomShape 4"/>
          <p:cNvSpPr/>
          <p:nvPr/>
        </p:nvSpPr>
        <p:spPr>
          <a:xfrm flipV="1">
            <a:off x="2106360" y="3188160"/>
            <a:ext cx="57636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16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63" name="CustomShape 5"/>
          <p:cNvSpPr/>
          <p:nvPr/>
        </p:nvSpPr>
        <p:spPr>
          <a:xfrm>
            <a:off x="1364760" y="2844720"/>
            <a:ext cx="2746800" cy="685440"/>
          </a:xfrm>
          <a:prstGeom prst="rect">
            <a:avLst/>
          </a:prstGeom>
          <a:noFill/>
          <a:ln>
            <a:solidFill>
              <a:srgbClr val="008000"/>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64" name="CustomShape 6"/>
          <p:cNvSpPr/>
          <p:nvPr/>
        </p:nvSpPr>
        <p:spPr>
          <a:xfrm>
            <a:off x="5108760" y="2764440"/>
            <a:ext cx="1484280" cy="665640"/>
          </a:xfrm>
          <a:prstGeom prst="roundRect">
            <a:avLst>
              <a:gd name="adj" fmla="val 16667"/>
            </a:avLst>
          </a:prstGeom>
          <a:gradFill rotWithShape="0">
            <a:gsLst>
              <a:gs pos="0">
                <a:srgbClr val="3e7fcc"/>
              </a:gs>
              <a:gs pos="100000">
                <a:srgbClr val="a4c1ff">
                  <a:alpha val="0"/>
                </a:srgbClr>
              </a:gs>
            </a:gsLst>
            <a:lin ang="16200000"/>
          </a:gradFill>
          <a:ln>
            <a:solidFill>
              <a:srgbClr val="4a7ebb"/>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pic>
        <p:nvPicPr>
          <p:cNvPr id="165" name="Picture 9" descr=""/>
          <p:cNvPicPr/>
          <p:nvPr/>
        </p:nvPicPr>
        <p:blipFill>
          <a:blip r:embed="rId2"/>
          <a:stretch/>
        </p:blipFill>
        <p:spPr>
          <a:xfrm>
            <a:off x="5246280" y="2814120"/>
            <a:ext cx="595440" cy="560520"/>
          </a:xfrm>
          <a:prstGeom prst="rect">
            <a:avLst/>
          </a:prstGeom>
          <a:ln>
            <a:noFill/>
          </a:ln>
        </p:spPr>
      </p:pic>
      <p:sp>
        <p:nvSpPr>
          <p:cNvPr id="166" name="CustomShape 7"/>
          <p:cNvSpPr/>
          <p:nvPr/>
        </p:nvSpPr>
        <p:spPr>
          <a:xfrm>
            <a:off x="6636600" y="2814120"/>
            <a:ext cx="937080" cy="36432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0" lang="en-IN" sz="1800" spc="-1" strike="noStrike">
                <a:solidFill>
                  <a:srgbClr val="000000"/>
                </a:solidFill>
                <a:latin typeface="Calibri"/>
              </a:rPr>
              <a:t>source</a:t>
            </a:r>
            <a:endParaRPr b="0" lang="en-IN" sz="1800" spc="-1" strike="noStrike">
              <a:latin typeface="Arial"/>
            </a:endParaRPr>
          </a:p>
        </p:txBody>
      </p:sp>
      <p:sp>
        <p:nvSpPr>
          <p:cNvPr id="167" name="CustomShape 8"/>
          <p:cNvSpPr/>
          <p:nvPr/>
        </p:nvSpPr>
        <p:spPr>
          <a:xfrm>
            <a:off x="4330080" y="2999880"/>
            <a:ext cx="514800" cy="325800"/>
          </a:xfrm>
          <a:prstGeom prst="rightArrow">
            <a:avLst>
              <a:gd name="adj1" fmla="val 50000"/>
              <a:gd name="adj2" fmla="val 50000"/>
            </a:avLst>
          </a:prstGeom>
          <a:solidFill>
            <a:schemeClr val="accent4">
              <a:lumMod val="60000"/>
              <a:lumOff val="40000"/>
            </a:schemeClr>
          </a:solidFill>
          <a:ln>
            <a:solidFill>
              <a:schemeClr val="bg2">
                <a:lumMod val="50000"/>
              </a:schemeClr>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68" name="CustomShape 9"/>
          <p:cNvSpPr/>
          <p:nvPr/>
        </p:nvSpPr>
        <p:spPr>
          <a:xfrm>
            <a:off x="2025000" y="3760560"/>
            <a:ext cx="1316880" cy="409320"/>
          </a:xfrm>
          <a:prstGeom prst="roundRect">
            <a:avLst>
              <a:gd name="adj" fmla="val 16667"/>
            </a:avLst>
          </a:prstGeom>
          <a:gradFill rotWithShape="0">
            <a:gsLst>
              <a:gs pos="0">
                <a:srgbClr val="3e7fcc"/>
              </a:gs>
              <a:gs pos="100000">
                <a:srgbClr val="a4c1ff">
                  <a:alpha val="0"/>
                </a:srgbClr>
              </a:gs>
            </a:gsLst>
            <a:lin ang="16200000"/>
          </a:gradFill>
          <a:ln>
            <a:solidFill>
              <a:srgbClr val="4a7ebb"/>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r>
              <a:rPr b="0" lang="en-IN" sz="1800" spc="-1" strike="noStrike">
                <a:solidFill>
                  <a:srgbClr val="000000"/>
                </a:solidFill>
                <a:latin typeface="Calibri"/>
              </a:rPr>
              <a:t>Filter</a:t>
            </a:r>
            <a:endParaRPr b="0" lang="en-IN" sz="1800" spc="-1" strike="noStrike">
              <a:latin typeface="Arial"/>
            </a:endParaRPr>
          </a:p>
        </p:txBody>
      </p:sp>
      <p:sp>
        <p:nvSpPr>
          <p:cNvPr id="169" name="CustomShape 10"/>
          <p:cNvSpPr/>
          <p:nvPr/>
        </p:nvSpPr>
        <p:spPr>
          <a:xfrm>
            <a:off x="1364760" y="3622320"/>
            <a:ext cx="2746800" cy="685440"/>
          </a:xfrm>
          <a:prstGeom prst="rect">
            <a:avLst/>
          </a:prstGeom>
          <a:noFill/>
          <a:ln>
            <a:solidFill>
              <a:srgbClr val="008000"/>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0" name="CustomShape 11"/>
          <p:cNvSpPr/>
          <p:nvPr/>
        </p:nvSpPr>
        <p:spPr>
          <a:xfrm>
            <a:off x="4330080" y="3771720"/>
            <a:ext cx="514800" cy="325800"/>
          </a:xfrm>
          <a:prstGeom prst="rightArrow">
            <a:avLst>
              <a:gd name="adj1" fmla="val 50000"/>
              <a:gd name="adj2" fmla="val 50000"/>
            </a:avLst>
          </a:prstGeom>
          <a:solidFill>
            <a:schemeClr val="accent4">
              <a:lumMod val="60000"/>
              <a:lumOff val="40000"/>
            </a:schemeClr>
          </a:solidFill>
          <a:ln>
            <a:solidFill>
              <a:schemeClr val="bg2">
                <a:lumMod val="50000"/>
              </a:schemeClr>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grpSp>
        <p:nvGrpSpPr>
          <p:cNvPr id="171" name="Group 12"/>
          <p:cNvGrpSpPr/>
          <p:nvPr/>
        </p:nvGrpSpPr>
        <p:grpSpPr>
          <a:xfrm>
            <a:off x="5121360" y="3622320"/>
            <a:ext cx="1456560" cy="647640"/>
            <a:chOff x="5121360" y="3622320"/>
            <a:chExt cx="1456560" cy="647640"/>
          </a:xfrm>
        </p:grpSpPr>
        <p:sp>
          <p:nvSpPr>
            <p:cNvPr id="172" name="CustomShape 13"/>
            <p:cNvSpPr/>
            <p:nvPr/>
          </p:nvSpPr>
          <p:spPr>
            <a:xfrm>
              <a:off x="5121360" y="3622320"/>
              <a:ext cx="1456560" cy="647640"/>
            </a:xfrm>
            <a:prstGeom prst="roundRect">
              <a:avLst>
                <a:gd name="adj" fmla="val 16667"/>
              </a:avLst>
            </a:prstGeom>
            <a:gradFill rotWithShape="0">
              <a:gsLst>
                <a:gs pos="0">
                  <a:srgbClr val="3e7fcc"/>
                </a:gs>
                <a:gs pos="100000">
                  <a:srgbClr val="a4c1ff">
                    <a:alpha val="0"/>
                  </a:srgbClr>
                </a:gs>
              </a:gsLst>
              <a:lin ang="16200000"/>
            </a:gradFill>
            <a:ln>
              <a:solidFill>
                <a:srgbClr val="4a7ebb"/>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3" name="CustomShape 14"/>
            <p:cNvSpPr/>
            <p:nvPr/>
          </p:nvSpPr>
          <p:spPr>
            <a:xfrm>
              <a:off x="5121360" y="3793680"/>
              <a:ext cx="562680" cy="306360"/>
            </a:xfrm>
            <a:prstGeom prst="rect">
              <a:avLst/>
            </a:prstGeom>
            <a:solidFill>
              <a:schemeClr val="accent2">
                <a:lumMod val="60000"/>
                <a:lumOff val="40000"/>
              </a:schemeClr>
            </a:solidFill>
            <a:ln>
              <a:solidFill>
                <a:srgbClr val="4a7ebb"/>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r>
                <a:rPr b="0" lang="en-IN" sz="1200" spc="-1" strike="noStrike">
                  <a:solidFill>
                    <a:srgbClr val="000000"/>
                  </a:solidFill>
                  <a:latin typeface="Calibri"/>
                </a:rPr>
                <a:t>Sink</a:t>
              </a:r>
              <a:endParaRPr b="0" lang="en-IN" sz="1200" spc="-1" strike="noStrike">
                <a:latin typeface="Arial"/>
              </a:endParaRPr>
            </a:p>
          </p:txBody>
        </p:sp>
        <p:sp>
          <p:nvSpPr>
            <p:cNvPr id="174" name="CustomShape 15"/>
            <p:cNvSpPr/>
            <p:nvPr/>
          </p:nvSpPr>
          <p:spPr>
            <a:xfrm>
              <a:off x="6042240" y="3792600"/>
              <a:ext cx="535680" cy="306360"/>
            </a:xfrm>
            <a:prstGeom prst="rect">
              <a:avLst/>
            </a:prstGeom>
            <a:solidFill>
              <a:schemeClr val="accent2">
                <a:lumMod val="60000"/>
                <a:lumOff val="40000"/>
              </a:schemeClr>
            </a:solidFill>
            <a:ln>
              <a:solidFill>
                <a:srgbClr val="4a7ebb"/>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r>
                <a:rPr b="0" lang="en-IN" sz="1200" spc="-1" strike="noStrike">
                  <a:solidFill>
                    <a:srgbClr val="000000"/>
                  </a:solidFill>
                  <a:latin typeface="Calibri"/>
                </a:rPr>
                <a:t>Src</a:t>
              </a:r>
              <a:endParaRPr b="0" lang="en-IN" sz="1200" spc="-1" strike="noStrike">
                <a:latin typeface="Arial"/>
              </a:endParaRPr>
            </a:p>
          </p:txBody>
        </p:sp>
      </p:grpSp>
      <p:sp>
        <p:nvSpPr>
          <p:cNvPr id="175" name="CustomShape 16"/>
          <p:cNvSpPr/>
          <p:nvPr/>
        </p:nvSpPr>
        <p:spPr>
          <a:xfrm>
            <a:off x="6755040" y="3660480"/>
            <a:ext cx="711360" cy="36432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0" lang="en-IN" sz="1800" spc="-1" strike="noStrike">
                <a:solidFill>
                  <a:srgbClr val="000000"/>
                </a:solidFill>
                <a:latin typeface="Calibri"/>
              </a:rPr>
              <a:t>filter</a:t>
            </a:r>
            <a:endParaRPr b="0" lang="en-IN" sz="1800" spc="-1" strike="noStrike">
              <a:latin typeface="Arial"/>
            </a:endParaRPr>
          </a:p>
        </p:txBody>
      </p:sp>
      <p:sp>
        <p:nvSpPr>
          <p:cNvPr id="176" name="CustomShape 17"/>
          <p:cNvSpPr/>
          <p:nvPr/>
        </p:nvSpPr>
        <p:spPr>
          <a:xfrm>
            <a:off x="2040120" y="4540680"/>
            <a:ext cx="1316880" cy="409320"/>
          </a:xfrm>
          <a:prstGeom prst="roundRect">
            <a:avLst>
              <a:gd name="adj" fmla="val 16667"/>
            </a:avLst>
          </a:prstGeom>
          <a:gradFill rotWithShape="0">
            <a:gsLst>
              <a:gs pos="0">
                <a:srgbClr val="3e7fcc"/>
              </a:gs>
              <a:gs pos="100000">
                <a:srgbClr val="a4c1ff">
                  <a:alpha val="0"/>
                </a:srgbClr>
              </a:gs>
            </a:gsLst>
            <a:lin ang="16200000"/>
          </a:gradFill>
          <a:ln>
            <a:solidFill>
              <a:srgbClr val="4a7ebb"/>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r>
              <a:rPr b="0" lang="en-IN" sz="1800" spc="-1" strike="noStrike">
                <a:solidFill>
                  <a:srgbClr val="000000"/>
                </a:solidFill>
                <a:latin typeface="Calibri"/>
              </a:rPr>
              <a:t>Encode</a:t>
            </a:r>
            <a:endParaRPr b="0" lang="en-IN" sz="1800" spc="-1" strike="noStrike">
              <a:latin typeface="Arial"/>
            </a:endParaRPr>
          </a:p>
        </p:txBody>
      </p:sp>
      <p:sp>
        <p:nvSpPr>
          <p:cNvPr id="177" name="CustomShape 18"/>
          <p:cNvSpPr/>
          <p:nvPr/>
        </p:nvSpPr>
        <p:spPr>
          <a:xfrm>
            <a:off x="1379880" y="4402440"/>
            <a:ext cx="2746800" cy="685440"/>
          </a:xfrm>
          <a:prstGeom prst="rect">
            <a:avLst/>
          </a:prstGeom>
          <a:noFill/>
          <a:ln>
            <a:solidFill>
              <a:srgbClr val="008000"/>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8" name="CustomShape 19"/>
          <p:cNvSpPr/>
          <p:nvPr/>
        </p:nvSpPr>
        <p:spPr>
          <a:xfrm>
            <a:off x="4345200" y="4551840"/>
            <a:ext cx="514800" cy="325800"/>
          </a:xfrm>
          <a:prstGeom prst="rightArrow">
            <a:avLst>
              <a:gd name="adj1" fmla="val 50000"/>
              <a:gd name="adj2" fmla="val 50000"/>
            </a:avLst>
          </a:prstGeom>
          <a:solidFill>
            <a:schemeClr val="accent4">
              <a:lumMod val="60000"/>
              <a:lumOff val="40000"/>
            </a:schemeClr>
          </a:solidFill>
          <a:ln>
            <a:solidFill>
              <a:schemeClr val="bg2">
                <a:lumMod val="50000"/>
              </a:schemeClr>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grpSp>
        <p:nvGrpSpPr>
          <p:cNvPr id="179" name="Group 20"/>
          <p:cNvGrpSpPr/>
          <p:nvPr/>
        </p:nvGrpSpPr>
        <p:grpSpPr>
          <a:xfrm>
            <a:off x="5136480" y="4402440"/>
            <a:ext cx="1456560" cy="647640"/>
            <a:chOff x="5136480" y="4402440"/>
            <a:chExt cx="1456560" cy="647640"/>
          </a:xfrm>
        </p:grpSpPr>
        <p:sp>
          <p:nvSpPr>
            <p:cNvPr id="180" name="CustomShape 21"/>
            <p:cNvSpPr/>
            <p:nvPr/>
          </p:nvSpPr>
          <p:spPr>
            <a:xfrm>
              <a:off x="5136480" y="4402440"/>
              <a:ext cx="1456560" cy="647640"/>
            </a:xfrm>
            <a:prstGeom prst="roundRect">
              <a:avLst>
                <a:gd name="adj" fmla="val 16667"/>
              </a:avLst>
            </a:prstGeom>
            <a:gradFill rotWithShape="0">
              <a:gsLst>
                <a:gs pos="0">
                  <a:srgbClr val="3e7fcc"/>
                </a:gs>
                <a:gs pos="100000">
                  <a:srgbClr val="a4c1ff">
                    <a:alpha val="0"/>
                  </a:srgbClr>
                </a:gs>
              </a:gsLst>
              <a:lin ang="16200000"/>
            </a:gradFill>
            <a:ln>
              <a:solidFill>
                <a:srgbClr val="4a7ebb"/>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81" name="CustomShape 22"/>
            <p:cNvSpPr/>
            <p:nvPr/>
          </p:nvSpPr>
          <p:spPr>
            <a:xfrm>
              <a:off x="5136480" y="4574160"/>
              <a:ext cx="562680" cy="306360"/>
            </a:xfrm>
            <a:prstGeom prst="rect">
              <a:avLst/>
            </a:prstGeom>
            <a:solidFill>
              <a:schemeClr val="accent2">
                <a:lumMod val="60000"/>
                <a:lumOff val="40000"/>
              </a:schemeClr>
            </a:solidFill>
            <a:ln>
              <a:solidFill>
                <a:srgbClr val="4a7ebb"/>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r>
                <a:rPr b="0" lang="en-IN" sz="1200" spc="-1" strike="noStrike">
                  <a:solidFill>
                    <a:srgbClr val="000000"/>
                  </a:solidFill>
                  <a:latin typeface="Calibri"/>
                </a:rPr>
                <a:t>Sink</a:t>
              </a:r>
              <a:endParaRPr b="0" lang="en-IN" sz="1200" spc="-1" strike="noStrike">
                <a:latin typeface="Arial"/>
              </a:endParaRPr>
            </a:p>
          </p:txBody>
        </p:sp>
        <p:sp>
          <p:nvSpPr>
            <p:cNvPr id="182" name="CustomShape 23"/>
            <p:cNvSpPr/>
            <p:nvPr/>
          </p:nvSpPr>
          <p:spPr>
            <a:xfrm>
              <a:off x="6057360" y="4572720"/>
              <a:ext cx="535680" cy="306360"/>
            </a:xfrm>
            <a:prstGeom prst="rect">
              <a:avLst/>
            </a:prstGeom>
            <a:solidFill>
              <a:schemeClr val="accent2">
                <a:lumMod val="60000"/>
                <a:lumOff val="40000"/>
              </a:schemeClr>
            </a:solidFill>
            <a:ln>
              <a:solidFill>
                <a:srgbClr val="4a7ebb"/>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r>
                <a:rPr b="0" lang="en-IN" sz="1200" spc="-1" strike="noStrike">
                  <a:solidFill>
                    <a:srgbClr val="000000"/>
                  </a:solidFill>
                  <a:latin typeface="Calibri"/>
                </a:rPr>
                <a:t>Src</a:t>
              </a:r>
              <a:endParaRPr b="0" lang="en-IN" sz="1200" spc="-1" strike="noStrike">
                <a:latin typeface="Arial"/>
              </a:endParaRPr>
            </a:p>
          </p:txBody>
        </p:sp>
      </p:grpSp>
      <p:sp>
        <p:nvSpPr>
          <p:cNvPr id="183" name="CustomShape 24"/>
          <p:cNvSpPr/>
          <p:nvPr/>
        </p:nvSpPr>
        <p:spPr>
          <a:xfrm>
            <a:off x="6575400" y="4415040"/>
            <a:ext cx="1109160" cy="36432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0" lang="en-IN" sz="1800" spc="-1" strike="noStrike">
                <a:solidFill>
                  <a:srgbClr val="000000"/>
                </a:solidFill>
                <a:latin typeface="Calibri"/>
              </a:rPr>
              <a:t>encoder</a:t>
            </a:r>
            <a:endParaRPr b="0" lang="en-IN" sz="1800" spc="-1" strike="noStrike">
              <a:latin typeface="Arial"/>
            </a:endParaRPr>
          </a:p>
        </p:txBody>
      </p:sp>
      <p:sp>
        <p:nvSpPr>
          <p:cNvPr id="184" name="CustomShape 25"/>
          <p:cNvSpPr/>
          <p:nvPr/>
        </p:nvSpPr>
        <p:spPr>
          <a:xfrm>
            <a:off x="2040120" y="5334480"/>
            <a:ext cx="1316880" cy="409320"/>
          </a:xfrm>
          <a:prstGeom prst="roundRect">
            <a:avLst>
              <a:gd name="adj" fmla="val 16667"/>
            </a:avLst>
          </a:prstGeom>
          <a:gradFill rotWithShape="0">
            <a:gsLst>
              <a:gs pos="0">
                <a:srgbClr val="3e7fcc"/>
              </a:gs>
              <a:gs pos="100000">
                <a:srgbClr val="a4c1ff">
                  <a:alpha val="0"/>
                </a:srgbClr>
              </a:gs>
            </a:gsLst>
            <a:lin ang="16200000"/>
          </a:gradFill>
          <a:ln>
            <a:solidFill>
              <a:srgbClr val="4a7ebb"/>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r>
              <a:rPr b="0" lang="en-IN" sz="1800" spc="-1" strike="noStrike">
                <a:solidFill>
                  <a:srgbClr val="000000"/>
                </a:solidFill>
                <a:latin typeface="Calibri"/>
              </a:rPr>
              <a:t>Muxer</a:t>
            </a:r>
            <a:endParaRPr b="0" lang="en-IN" sz="1800" spc="-1" strike="noStrike">
              <a:latin typeface="Arial"/>
            </a:endParaRPr>
          </a:p>
        </p:txBody>
      </p:sp>
      <p:sp>
        <p:nvSpPr>
          <p:cNvPr id="185" name="CustomShape 26"/>
          <p:cNvSpPr/>
          <p:nvPr/>
        </p:nvSpPr>
        <p:spPr>
          <a:xfrm>
            <a:off x="1379880" y="5196240"/>
            <a:ext cx="2746800" cy="685440"/>
          </a:xfrm>
          <a:prstGeom prst="rect">
            <a:avLst/>
          </a:prstGeom>
          <a:noFill/>
          <a:ln>
            <a:solidFill>
              <a:srgbClr val="008000"/>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86" name="CustomShape 27"/>
          <p:cNvSpPr/>
          <p:nvPr/>
        </p:nvSpPr>
        <p:spPr>
          <a:xfrm>
            <a:off x="4345200" y="5345640"/>
            <a:ext cx="514800" cy="325800"/>
          </a:xfrm>
          <a:prstGeom prst="rightArrow">
            <a:avLst>
              <a:gd name="adj1" fmla="val 50000"/>
              <a:gd name="adj2" fmla="val 50000"/>
            </a:avLst>
          </a:prstGeom>
          <a:solidFill>
            <a:schemeClr val="accent4">
              <a:lumMod val="60000"/>
              <a:lumOff val="40000"/>
            </a:schemeClr>
          </a:solidFill>
          <a:ln>
            <a:solidFill>
              <a:schemeClr val="bg2">
                <a:lumMod val="50000"/>
              </a:schemeClr>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grpSp>
        <p:nvGrpSpPr>
          <p:cNvPr id="187" name="Group 28"/>
          <p:cNvGrpSpPr/>
          <p:nvPr/>
        </p:nvGrpSpPr>
        <p:grpSpPr>
          <a:xfrm>
            <a:off x="5136480" y="5196240"/>
            <a:ext cx="1456560" cy="750960"/>
            <a:chOff x="5136480" y="5196240"/>
            <a:chExt cx="1456560" cy="750960"/>
          </a:xfrm>
        </p:grpSpPr>
        <p:sp>
          <p:nvSpPr>
            <p:cNvPr id="188" name="CustomShape 29"/>
            <p:cNvSpPr/>
            <p:nvPr/>
          </p:nvSpPr>
          <p:spPr>
            <a:xfrm>
              <a:off x="5136480" y="5196240"/>
              <a:ext cx="1456560" cy="750960"/>
            </a:xfrm>
            <a:prstGeom prst="roundRect">
              <a:avLst>
                <a:gd name="adj" fmla="val 16667"/>
              </a:avLst>
            </a:prstGeom>
            <a:gradFill rotWithShape="0">
              <a:gsLst>
                <a:gs pos="0">
                  <a:srgbClr val="3e7fcc"/>
                </a:gs>
                <a:gs pos="100000">
                  <a:srgbClr val="a4c1ff">
                    <a:alpha val="0"/>
                  </a:srgbClr>
                </a:gs>
              </a:gsLst>
              <a:lin ang="16200000"/>
            </a:gradFill>
            <a:ln>
              <a:solidFill>
                <a:srgbClr val="4a7ebb"/>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89" name="CustomShape 30"/>
            <p:cNvSpPr/>
            <p:nvPr/>
          </p:nvSpPr>
          <p:spPr>
            <a:xfrm>
              <a:off x="5136480" y="5591520"/>
              <a:ext cx="562680" cy="270000"/>
            </a:xfrm>
            <a:prstGeom prst="rect">
              <a:avLst/>
            </a:prstGeom>
            <a:solidFill>
              <a:schemeClr val="accent2">
                <a:lumMod val="60000"/>
                <a:lumOff val="40000"/>
              </a:schemeClr>
            </a:solidFill>
            <a:ln>
              <a:solidFill>
                <a:srgbClr val="4a7ebb"/>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r>
                <a:rPr b="0" lang="en-IN" sz="1200" spc="-1" strike="noStrike">
                  <a:solidFill>
                    <a:srgbClr val="000000"/>
                  </a:solidFill>
                  <a:latin typeface="Calibri"/>
                </a:rPr>
                <a:t>Sink</a:t>
              </a:r>
              <a:endParaRPr b="0" lang="en-IN" sz="1200" spc="-1" strike="noStrike">
                <a:latin typeface="Arial"/>
              </a:endParaRPr>
            </a:p>
          </p:txBody>
        </p:sp>
        <p:sp>
          <p:nvSpPr>
            <p:cNvPr id="190" name="CustomShape 31"/>
            <p:cNvSpPr/>
            <p:nvPr/>
          </p:nvSpPr>
          <p:spPr>
            <a:xfrm>
              <a:off x="6057360" y="5366520"/>
              <a:ext cx="535680" cy="306360"/>
            </a:xfrm>
            <a:prstGeom prst="rect">
              <a:avLst/>
            </a:prstGeom>
            <a:solidFill>
              <a:schemeClr val="accent2">
                <a:lumMod val="60000"/>
                <a:lumOff val="40000"/>
              </a:schemeClr>
            </a:solidFill>
            <a:ln>
              <a:solidFill>
                <a:srgbClr val="4a7ebb"/>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r>
                <a:rPr b="0" lang="en-IN" sz="1200" spc="-1" strike="noStrike">
                  <a:solidFill>
                    <a:srgbClr val="000000"/>
                  </a:solidFill>
                  <a:latin typeface="Calibri"/>
                </a:rPr>
                <a:t>Src</a:t>
              </a:r>
              <a:endParaRPr b="0" lang="en-IN" sz="1200" spc="-1" strike="noStrike">
                <a:latin typeface="Arial"/>
              </a:endParaRPr>
            </a:p>
          </p:txBody>
        </p:sp>
      </p:grpSp>
      <p:sp>
        <p:nvSpPr>
          <p:cNvPr id="191" name="CustomShape 32"/>
          <p:cNvSpPr/>
          <p:nvPr/>
        </p:nvSpPr>
        <p:spPr>
          <a:xfrm>
            <a:off x="6711840" y="5181840"/>
            <a:ext cx="909720" cy="36432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0" lang="en-IN" sz="1800" spc="-1" strike="noStrike">
                <a:solidFill>
                  <a:srgbClr val="000000"/>
                </a:solidFill>
                <a:latin typeface="Calibri"/>
              </a:rPr>
              <a:t>muxer</a:t>
            </a:r>
            <a:endParaRPr b="0" lang="en-IN" sz="1800" spc="-1" strike="noStrike">
              <a:latin typeface="Arial"/>
            </a:endParaRPr>
          </a:p>
        </p:txBody>
      </p:sp>
      <p:sp>
        <p:nvSpPr>
          <p:cNvPr id="192" name="CustomShape 33"/>
          <p:cNvSpPr/>
          <p:nvPr/>
        </p:nvSpPr>
        <p:spPr>
          <a:xfrm>
            <a:off x="2025000" y="6012360"/>
            <a:ext cx="1316880" cy="409320"/>
          </a:xfrm>
          <a:prstGeom prst="roundRect">
            <a:avLst>
              <a:gd name="adj" fmla="val 16667"/>
            </a:avLst>
          </a:prstGeom>
          <a:gradFill rotWithShape="0">
            <a:gsLst>
              <a:gs pos="0">
                <a:srgbClr val="3e7fcc"/>
              </a:gs>
              <a:gs pos="100000">
                <a:srgbClr val="a4c1ff">
                  <a:alpha val="0"/>
                </a:srgbClr>
              </a:gs>
            </a:gsLst>
            <a:lin ang="16200000"/>
          </a:gradFill>
          <a:ln>
            <a:solidFill>
              <a:srgbClr val="4a7ebb"/>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r>
              <a:rPr b="0" lang="en-IN" sz="1800" spc="-1" strike="noStrike">
                <a:solidFill>
                  <a:srgbClr val="000000"/>
                </a:solidFill>
                <a:latin typeface="Calibri"/>
              </a:rPr>
              <a:t>Store</a:t>
            </a:r>
            <a:endParaRPr b="0" lang="en-IN" sz="1800" spc="-1" strike="noStrike">
              <a:latin typeface="Arial"/>
            </a:endParaRPr>
          </a:p>
        </p:txBody>
      </p:sp>
      <p:pic>
        <p:nvPicPr>
          <p:cNvPr id="193" name="Picture 28" descr=""/>
          <p:cNvPicPr/>
          <p:nvPr/>
        </p:nvPicPr>
        <p:blipFill>
          <a:blip r:embed="rId3"/>
          <a:stretch/>
        </p:blipFill>
        <p:spPr>
          <a:xfrm>
            <a:off x="3577680" y="5949000"/>
            <a:ext cx="755280" cy="502200"/>
          </a:xfrm>
          <a:prstGeom prst="rect">
            <a:avLst/>
          </a:prstGeom>
          <a:ln>
            <a:noFill/>
          </a:ln>
        </p:spPr>
      </p:pic>
      <p:sp>
        <p:nvSpPr>
          <p:cNvPr id="194" name="CustomShape 34"/>
          <p:cNvSpPr/>
          <p:nvPr/>
        </p:nvSpPr>
        <p:spPr>
          <a:xfrm>
            <a:off x="3342600" y="6217200"/>
            <a:ext cx="35640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16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95" name="CustomShape 35"/>
          <p:cNvSpPr/>
          <p:nvPr/>
        </p:nvSpPr>
        <p:spPr>
          <a:xfrm>
            <a:off x="1379880" y="5947920"/>
            <a:ext cx="2746800" cy="685440"/>
          </a:xfrm>
          <a:prstGeom prst="rect">
            <a:avLst/>
          </a:prstGeom>
          <a:noFill/>
          <a:ln>
            <a:solidFill>
              <a:srgbClr val="008000"/>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grpSp>
        <p:nvGrpSpPr>
          <p:cNvPr id="196" name="Group 36"/>
          <p:cNvGrpSpPr/>
          <p:nvPr/>
        </p:nvGrpSpPr>
        <p:grpSpPr>
          <a:xfrm>
            <a:off x="5136480" y="6012360"/>
            <a:ext cx="1441080" cy="647640"/>
            <a:chOff x="5136480" y="6012360"/>
            <a:chExt cx="1441080" cy="647640"/>
          </a:xfrm>
        </p:grpSpPr>
        <p:sp>
          <p:nvSpPr>
            <p:cNvPr id="197" name="CustomShape 37"/>
            <p:cNvSpPr/>
            <p:nvPr/>
          </p:nvSpPr>
          <p:spPr>
            <a:xfrm>
              <a:off x="5136480" y="6012360"/>
              <a:ext cx="1441080" cy="647640"/>
            </a:xfrm>
            <a:prstGeom prst="roundRect">
              <a:avLst>
                <a:gd name="adj" fmla="val 16667"/>
              </a:avLst>
            </a:prstGeom>
            <a:gradFill rotWithShape="0">
              <a:gsLst>
                <a:gs pos="0">
                  <a:srgbClr val="3e7fcc"/>
                </a:gs>
                <a:gs pos="100000">
                  <a:srgbClr val="a4c1ff">
                    <a:alpha val="0"/>
                  </a:srgbClr>
                </a:gs>
              </a:gsLst>
              <a:lin ang="16200000"/>
            </a:gradFill>
            <a:ln>
              <a:solidFill>
                <a:srgbClr val="4a7ebb"/>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98" name="CustomShape 38"/>
            <p:cNvSpPr/>
            <p:nvPr/>
          </p:nvSpPr>
          <p:spPr>
            <a:xfrm>
              <a:off x="5136480" y="6182640"/>
              <a:ext cx="549720" cy="306360"/>
            </a:xfrm>
            <a:prstGeom prst="rect">
              <a:avLst/>
            </a:prstGeom>
            <a:solidFill>
              <a:schemeClr val="accent2">
                <a:lumMod val="60000"/>
                <a:lumOff val="40000"/>
              </a:schemeClr>
            </a:solidFill>
            <a:ln>
              <a:solidFill>
                <a:srgbClr val="4a7ebb"/>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r>
                <a:rPr b="0" lang="en-IN" sz="1200" spc="-1" strike="noStrike">
                  <a:solidFill>
                    <a:srgbClr val="000000"/>
                  </a:solidFill>
                  <a:latin typeface="Calibri"/>
                </a:rPr>
                <a:t>Sink</a:t>
              </a:r>
              <a:endParaRPr b="0" lang="en-IN" sz="1200" spc="-1" strike="noStrike">
                <a:latin typeface="Arial"/>
              </a:endParaRPr>
            </a:p>
          </p:txBody>
        </p:sp>
      </p:grpSp>
      <p:pic>
        <p:nvPicPr>
          <p:cNvPr id="199" name="Picture 32" descr=""/>
          <p:cNvPicPr/>
          <p:nvPr/>
        </p:nvPicPr>
        <p:blipFill>
          <a:blip r:embed="rId4"/>
          <a:stretch/>
        </p:blipFill>
        <p:spPr>
          <a:xfrm>
            <a:off x="5812920" y="5999040"/>
            <a:ext cx="1001880" cy="647640"/>
          </a:xfrm>
          <a:prstGeom prst="rect">
            <a:avLst/>
          </a:prstGeom>
          <a:ln>
            <a:noFill/>
          </a:ln>
        </p:spPr>
      </p:pic>
      <p:sp>
        <p:nvSpPr>
          <p:cNvPr id="200" name="CustomShape 39"/>
          <p:cNvSpPr/>
          <p:nvPr/>
        </p:nvSpPr>
        <p:spPr>
          <a:xfrm>
            <a:off x="4345200" y="6190560"/>
            <a:ext cx="514800" cy="325800"/>
          </a:xfrm>
          <a:prstGeom prst="rightArrow">
            <a:avLst>
              <a:gd name="adj1" fmla="val 50000"/>
              <a:gd name="adj2" fmla="val 50000"/>
            </a:avLst>
          </a:prstGeom>
          <a:solidFill>
            <a:schemeClr val="accent4">
              <a:lumMod val="60000"/>
              <a:lumOff val="40000"/>
            </a:schemeClr>
          </a:solidFill>
          <a:ln>
            <a:solidFill>
              <a:schemeClr val="bg2">
                <a:lumMod val="50000"/>
              </a:schemeClr>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1" name="CustomShape 40"/>
          <p:cNvSpPr/>
          <p:nvPr/>
        </p:nvSpPr>
        <p:spPr>
          <a:xfrm>
            <a:off x="6819480" y="5957640"/>
            <a:ext cx="639720" cy="36432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0" lang="en-IN" sz="1800" spc="-1" strike="noStrike">
                <a:solidFill>
                  <a:srgbClr val="000000"/>
                </a:solidFill>
                <a:latin typeface="Calibri"/>
              </a:rPr>
              <a:t>sink</a:t>
            </a:r>
            <a:endParaRPr b="0" lang="en-IN" sz="1800" spc="-1" strike="noStrike">
              <a:latin typeface="Arial"/>
            </a:endParaRPr>
          </a:p>
        </p:txBody>
      </p:sp>
      <p:sp>
        <p:nvSpPr>
          <p:cNvPr id="202" name="CustomShape 41"/>
          <p:cNvSpPr/>
          <p:nvPr/>
        </p:nvSpPr>
        <p:spPr>
          <a:xfrm>
            <a:off x="6051960" y="2948760"/>
            <a:ext cx="535680" cy="306360"/>
          </a:xfrm>
          <a:prstGeom prst="rect">
            <a:avLst/>
          </a:prstGeom>
          <a:solidFill>
            <a:schemeClr val="accent2">
              <a:lumMod val="60000"/>
              <a:lumOff val="40000"/>
            </a:schemeClr>
          </a:solidFill>
          <a:ln>
            <a:solidFill>
              <a:srgbClr val="4a7ebb"/>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r>
              <a:rPr b="0" lang="en-IN" sz="1200" spc="-1" strike="noStrike">
                <a:solidFill>
                  <a:srgbClr val="000000"/>
                </a:solidFill>
                <a:latin typeface="Calibri"/>
              </a:rPr>
              <a:t>Src</a:t>
            </a:r>
            <a:endParaRPr b="0" lang="en-IN" sz="1200" spc="-1" strike="noStrike">
              <a:latin typeface="Arial"/>
            </a:endParaRPr>
          </a:p>
        </p:txBody>
      </p:sp>
      <p:sp>
        <p:nvSpPr>
          <p:cNvPr id="203" name="CustomShape 42"/>
          <p:cNvSpPr/>
          <p:nvPr/>
        </p:nvSpPr>
        <p:spPr>
          <a:xfrm>
            <a:off x="5139720" y="5289120"/>
            <a:ext cx="562680" cy="270000"/>
          </a:xfrm>
          <a:prstGeom prst="rect">
            <a:avLst/>
          </a:prstGeom>
          <a:solidFill>
            <a:schemeClr val="accent2">
              <a:lumMod val="60000"/>
              <a:lumOff val="40000"/>
            </a:schemeClr>
          </a:solidFill>
          <a:ln>
            <a:solidFill>
              <a:srgbClr val="4a7ebb"/>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r>
              <a:rPr b="0" lang="en-IN" sz="1200" spc="-1" strike="noStrike">
                <a:solidFill>
                  <a:srgbClr val="000000"/>
                </a:solidFill>
                <a:latin typeface="Calibri"/>
              </a:rPr>
              <a:t>Sink</a:t>
            </a:r>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IN" sz="4000" spc="-1" strike="noStrike">
                <a:solidFill>
                  <a:srgbClr val="00b050"/>
                </a:solidFill>
                <a:latin typeface="Times New Roman"/>
              </a:rPr>
              <a:t>Linking the elements </a:t>
            </a:r>
            <a:endParaRPr b="0" lang="en-IN" sz="4000" spc="-1" strike="noStrike">
              <a:latin typeface="Arial"/>
            </a:endParaRPr>
          </a:p>
        </p:txBody>
      </p:sp>
      <p:sp>
        <p:nvSpPr>
          <p:cNvPr id="205" name="CustomShape 2"/>
          <p:cNvSpPr/>
          <p:nvPr/>
        </p:nvSpPr>
        <p:spPr>
          <a:xfrm>
            <a:off x="227160" y="1533240"/>
            <a:ext cx="8635320" cy="1299960"/>
          </a:xfrm>
          <a:prstGeom prst="rect">
            <a:avLst/>
          </a:prstGeom>
          <a:noFill/>
          <a:ln>
            <a:noFill/>
          </a:ln>
        </p:spPr>
        <p:style>
          <a:lnRef idx="0"/>
          <a:fillRef idx="0"/>
          <a:effectRef idx="0"/>
          <a:fontRef idx="minor"/>
        </p:style>
        <p:txBody>
          <a:bodyPr lIns="90000" rIns="90000" tIns="45000" bIns="45000">
            <a:normAutofit/>
          </a:bodyPr>
          <a:p>
            <a:pPr marL="343080" indent="-342360" algn="just">
              <a:lnSpc>
                <a:spcPct val="100000"/>
              </a:lnSpc>
              <a:spcBef>
                <a:spcPts val="561"/>
              </a:spcBef>
              <a:buClr>
                <a:srgbClr val="000000"/>
              </a:buClr>
              <a:buFont typeface="Arial"/>
              <a:buChar char="•"/>
            </a:pPr>
            <a:r>
              <a:rPr b="0" lang="en-IN" sz="2100" spc="-1" strike="noStrike">
                <a:solidFill>
                  <a:srgbClr val="000000"/>
                </a:solidFill>
                <a:latin typeface="Times New Roman"/>
              </a:rPr>
              <a:t>You need to link the </a:t>
            </a:r>
            <a:r>
              <a:rPr b="0" lang="en-IN" sz="2100" spc="-1" strike="noStrike">
                <a:solidFill>
                  <a:srgbClr val="632523"/>
                </a:solidFill>
                <a:latin typeface="Times New Roman"/>
              </a:rPr>
              <a:t>elements</a:t>
            </a:r>
            <a:endParaRPr b="0" lang="en-IN" sz="2100" spc="-1" strike="noStrike">
              <a:latin typeface="Arial"/>
            </a:endParaRPr>
          </a:p>
          <a:p>
            <a:pPr lvl="1" marL="743040" indent="-285120" algn="just">
              <a:lnSpc>
                <a:spcPct val="100000"/>
              </a:lnSpc>
              <a:spcBef>
                <a:spcPts val="479"/>
              </a:spcBef>
              <a:buClr>
                <a:srgbClr val="000000"/>
              </a:buClr>
              <a:buFont typeface="Wingdings" charset="2"/>
              <a:buChar char=""/>
            </a:pPr>
            <a:r>
              <a:rPr b="0" lang="en-IN" sz="2100" spc="-1" strike="noStrike">
                <a:solidFill>
                  <a:srgbClr val="000000"/>
                </a:solidFill>
                <a:latin typeface="Times New Roman"/>
              </a:rPr>
              <a:t>Linking define whom is receiving and sending data to whom</a:t>
            </a:r>
            <a:endParaRPr b="0" lang="en-IN" sz="2100" spc="-1" strike="noStrike">
              <a:latin typeface="Arial"/>
            </a:endParaRPr>
          </a:p>
          <a:p>
            <a:pPr lvl="1" marL="743040" indent="-285120" algn="just">
              <a:lnSpc>
                <a:spcPct val="100000"/>
              </a:lnSpc>
              <a:spcBef>
                <a:spcPts val="479"/>
              </a:spcBef>
              <a:buClr>
                <a:srgbClr val="000000"/>
              </a:buClr>
              <a:buFont typeface="Wingdings" charset="2"/>
              <a:buChar char=""/>
            </a:pPr>
            <a:r>
              <a:rPr b="0" lang="en-IN" sz="2100" spc="-1" strike="noStrike">
                <a:solidFill>
                  <a:srgbClr val="000000"/>
                </a:solidFill>
                <a:latin typeface="Times New Roman"/>
              </a:rPr>
              <a:t>This is similar to linking the system modules</a:t>
            </a:r>
            <a:endParaRPr b="0" lang="en-IN" sz="2100" spc="-1" strike="noStrike">
              <a:latin typeface="Arial"/>
            </a:endParaRPr>
          </a:p>
          <a:p>
            <a:pPr algn="just">
              <a:lnSpc>
                <a:spcPct val="100000"/>
              </a:lnSpc>
              <a:spcBef>
                <a:spcPts val="641"/>
              </a:spcBef>
            </a:pPr>
            <a:endParaRPr b="0" lang="en-IN" sz="2100" spc="-1" strike="noStrike">
              <a:latin typeface="Arial"/>
            </a:endParaRPr>
          </a:p>
        </p:txBody>
      </p:sp>
      <p:pic>
        <p:nvPicPr>
          <p:cNvPr id="206" name="Picture 3" descr=""/>
          <p:cNvPicPr/>
          <p:nvPr/>
        </p:nvPicPr>
        <p:blipFill>
          <a:blip r:embed="rId1"/>
          <a:stretch/>
        </p:blipFill>
        <p:spPr>
          <a:xfrm>
            <a:off x="1364760" y="3382560"/>
            <a:ext cx="741240" cy="673920"/>
          </a:xfrm>
          <a:prstGeom prst="rect">
            <a:avLst/>
          </a:prstGeom>
          <a:ln>
            <a:noFill/>
          </a:ln>
        </p:spPr>
      </p:pic>
      <p:sp>
        <p:nvSpPr>
          <p:cNvPr id="207" name="CustomShape 3"/>
          <p:cNvSpPr/>
          <p:nvPr/>
        </p:nvSpPr>
        <p:spPr>
          <a:xfrm>
            <a:off x="2683800" y="3513960"/>
            <a:ext cx="1316880" cy="409320"/>
          </a:xfrm>
          <a:prstGeom prst="roundRect">
            <a:avLst>
              <a:gd name="adj" fmla="val 16667"/>
            </a:avLst>
          </a:prstGeom>
          <a:gradFill rotWithShape="0">
            <a:gsLst>
              <a:gs pos="0">
                <a:srgbClr val="3e7fcc"/>
              </a:gs>
              <a:gs pos="100000">
                <a:srgbClr val="a4c1ff">
                  <a:alpha val="0"/>
                </a:srgbClr>
              </a:gs>
            </a:gsLst>
            <a:lin ang="16200000"/>
          </a:gradFill>
          <a:ln>
            <a:solidFill>
              <a:srgbClr val="4a7ebb"/>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r>
              <a:rPr b="0" lang="en-IN" sz="1800" spc="-1" strike="noStrike">
                <a:solidFill>
                  <a:srgbClr val="000000"/>
                </a:solidFill>
                <a:latin typeface="Calibri"/>
              </a:rPr>
              <a:t>Capture</a:t>
            </a:r>
            <a:endParaRPr b="0" lang="en-IN" sz="1800" spc="-1" strike="noStrike">
              <a:latin typeface="Arial"/>
            </a:endParaRPr>
          </a:p>
        </p:txBody>
      </p:sp>
      <p:sp>
        <p:nvSpPr>
          <p:cNvPr id="208" name="CustomShape 4"/>
          <p:cNvSpPr/>
          <p:nvPr/>
        </p:nvSpPr>
        <p:spPr>
          <a:xfrm flipV="1">
            <a:off x="2106360" y="3717360"/>
            <a:ext cx="57636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16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09" name="CustomShape 5"/>
          <p:cNvSpPr/>
          <p:nvPr/>
        </p:nvSpPr>
        <p:spPr>
          <a:xfrm>
            <a:off x="1364760" y="3373920"/>
            <a:ext cx="2746800" cy="685440"/>
          </a:xfrm>
          <a:prstGeom prst="rect">
            <a:avLst/>
          </a:prstGeom>
          <a:noFill/>
          <a:ln>
            <a:solidFill>
              <a:srgbClr val="008000"/>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10" name="CustomShape 6"/>
          <p:cNvSpPr/>
          <p:nvPr/>
        </p:nvSpPr>
        <p:spPr>
          <a:xfrm>
            <a:off x="5407200" y="3520440"/>
            <a:ext cx="1316880" cy="409320"/>
          </a:xfrm>
          <a:prstGeom prst="roundRect">
            <a:avLst>
              <a:gd name="adj" fmla="val 16667"/>
            </a:avLst>
          </a:prstGeom>
          <a:gradFill rotWithShape="0">
            <a:gsLst>
              <a:gs pos="0">
                <a:srgbClr val="3e7fcc"/>
              </a:gs>
              <a:gs pos="100000">
                <a:srgbClr val="a4c1ff">
                  <a:alpha val="0"/>
                </a:srgbClr>
              </a:gs>
            </a:gsLst>
            <a:lin ang="16200000"/>
          </a:gradFill>
          <a:ln>
            <a:solidFill>
              <a:srgbClr val="4a7ebb"/>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r>
              <a:rPr b="0" lang="en-IN" sz="1800" spc="-1" strike="noStrike">
                <a:solidFill>
                  <a:srgbClr val="000000"/>
                </a:solidFill>
                <a:latin typeface="Calibri"/>
              </a:rPr>
              <a:t>Filter</a:t>
            </a:r>
            <a:endParaRPr b="0" lang="en-IN" sz="1800" spc="-1" strike="noStrike">
              <a:latin typeface="Arial"/>
            </a:endParaRPr>
          </a:p>
        </p:txBody>
      </p:sp>
      <p:sp>
        <p:nvSpPr>
          <p:cNvPr id="211" name="CustomShape 7"/>
          <p:cNvSpPr/>
          <p:nvPr/>
        </p:nvSpPr>
        <p:spPr>
          <a:xfrm>
            <a:off x="4746960" y="3382560"/>
            <a:ext cx="2194920" cy="685440"/>
          </a:xfrm>
          <a:prstGeom prst="rect">
            <a:avLst/>
          </a:prstGeom>
          <a:noFill/>
          <a:ln>
            <a:solidFill>
              <a:srgbClr val="008000"/>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12" name="CustomShape 8"/>
          <p:cNvSpPr/>
          <p:nvPr/>
        </p:nvSpPr>
        <p:spPr>
          <a:xfrm>
            <a:off x="4001400" y="3718800"/>
            <a:ext cx="1405080" cy="5760"/>
          </a:xfrm>
          <a:custGeom>
            <a:avLst/>
            <a:gdLst/>
            <a:ahLst/>
            <a:rect l="l" t="t" r="r" b="b"/>
            <a:pathLst>
              <a:path w="21600" h="21600">
                <a:moveTo>
                  <a:pt x="0" y="0"/>
                </a:moveTo>
                <a:lnTo>
                  <a:pt x="21600" y="21600"/>
                </a:lnTo>
              </a:path>
            </a:pathLst>
          </a:custGeom>
          <a:noFill/>
          <a:ln>
            <a:round/>
            <a:tailEnd len="med" type="triangle" w="med"/>
          </a:ln>
          <a:effectLst>
            <a:outerShdw blurRad="40000" dir="5400000" dist="2016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13" name="CustomShape 9"/>
          <p:cNvSpPr/>
          <p:nvPr/>
        </p:nvSpPr>
        <p:spPr>
          <a:xfrm>
            <a:off x="2627280" y="4368960"/>
            <a:ext cx="1484280" cy="665640"/>
          </a:xfrm>
          <a:prstGeom prst="roundRect">
            <a:avLst>
              <a:gd name="adj" fmla="val 16667"/>
            </a:avLst>
          </a:prstGeom>
          <a:gradFill rotWithShape="0">
            <a:gsLst>
              <a:gs pos="0">
                <a:srgbClr val="3e7fcc"/>
              </a:gs>
              <a:gs pos="100000">
                <a:srgbClr val="a4c1ff">
                  <a:alpha val="0"/>
                </a:srgbClr>
              </a:gs>
            </a:gsLst>
            <a:lin ang="16200000"/>
          </a:gradFill>
          <a:ln>
            <a:solidFill>
              <a:srgbClr val="4a7ebb"/>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pic>
        <p:nvPicPr>
          <p:cNvPr id="214" name="Picture 13" descr=""/>
          <p:cNvPicPr/>
          <p:nvPr/>
        </p:nvPicPr>
        <p:blipFill>
          <a:blip r:embed="rId2"/>
          <a:stretch/>
        </p:blipFill>
        <p:spPr>
          <a:xfrm>
            <a:off x="2764800" y="4418280"/>
            <a:ext cx="595440" cy="560520"/>
          </a:xfrm>
          <a:prstGeom prst="rect">
            <a:avLst/>
          </a:prstGeom>
          <a:ln>
            <a:noFill/>
          </a:ln>
        </p:spPr>
      </p:pic>
      <p:sp>
        <p:nvSpPr>
          <p:cNvPr id="215" name="CustomShape 10"/>
          <p:cNvSpPr/>
          <p:nvPr/>
        </p:nvSpPr>
        <p:spPr>
          <a:xfrm>
            <a:off x="3570480" y="4552920"/>
            <a:ext cx="535680" cy="306360"/>
          </a:xfrm>
          <a:prstGeom prst="rect">
            <a:avLst/>
          </a:prstGeom>
          <a:solidFill>
            <a:schemeClr val="accent2">
              <a:lumMod val="60000"/>
              <a:lumOff val="40000"/>
            </a:schemeClr>
          </a:solidFill>
          <a:ln>
            <a:solidFill>
              <a:srgbClr val="4a7ebb"/>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r>
              <a:rPr b="0" lang="en-IN" sz="1200" spc="-1" strike="noStrike">
                <a:solidFill>
                  <a:srgbClr val="000000"/>
                </a:solidFill>
                <a:latin typeface="Calibri"/>
              </a:rPr>
              <a:t>Src</a:t>
            </a:r>
            <a:endParaRPr b="0" lang="en-IN" sz="1200" spc="-1" strike="noStrike">
              <a:latin typeface="Arial"/>
            </a:endParaRPr>
          </a:p>
        </p:txBody>
      </p:sp>
      <p:grpSp>
        <p:nvGrpSpPr>
          <p:cNvPr id="216" name="Group 11"/>
          <p:cNvGrpSpPr/>
          <p:nvPr/>
        </p:nvGrpSpPr>
        <p:grpSpPr>
          <a:xfrm>
            <a:off x="4796280" y="4345920"/>
            <a:ext cx="1456560" cy="712440"/>
            <a:chOff x="4796280" y="4345920"/>
            <a:chExt cx="1456560" cy="712440"/>
          </a:xfrm>
        </p:grpSpPr>
        <p:sp>
          <p:nvSpPr>
            <p:cNvPr id="217" name="CustomShape 12"/>
            <p:cNvSpPr/>
            <p:nvPr/>
          </p:nvSpPr>
          <p:spPr>
            <a:xfrm>
              <a:off x="4796280" y="4345920"/>
              <a:ext cx="1456560" cy="712440"/>
            </a:xfrm>
            <a:prstGeom prst="roundRect">
              <a:avLst>
                <a:gd name="adj" fmla="val 16667"/>
              </a:avLst>
            </a:prstGeom>
            <a:gradFill rotWithShape="0">
              <a:gsLst>
                <a:gs pos="0">
                  <a:srgbClr val="3e7fcc"/>
                </a:gs>
                <a:gs pos="100000">
                  <a:srgbClr val="a4c1ff">
                    <a:alpha val="0"/>
                  </a:srgbClr>
                </a:gs>
              </a:gsLst>
              <a:lin ang="16200000"/>
            </a:gradFill>
            <a:ln>
              <a:solidFill>
                <a:srgbClr val="4a7ebb"/>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18" name="CustomShape 13"/>
            <p:cNvSpPr/>
            <p:nvPr/>
          </p:nvSpPr>
          <p:spPr>
            <a:xfrm>
              <a:off x="4796280" y="4534200"/>
              <a:ext cx="562680" cy="337320"/>
            </a:xfrm>
            <a:prstGeom prst="rect">
              <a:avLst/>
            </a:prstGeom>
            <a:solidFill>
              <a:schemeClr val="accent2">
                <a:lumMod val="60000"/>
                <a:lumOff val="40000"/>
              </a:schemeClr>
            </a:solidFill>
            <a:ln>
              <a:solidFill>
                <a:srgbClr val="4a7ebb"/>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r>
                <a:rPr b="0" lang="en-IN" sz="1200" spc="-1" strike="noStrike">
                  <a:solidFill>
                    <a:srgbClr val="000000"/>
                  </a:solidFill>
                  <a:latin typeface="Calibri"/>
                </a:rPr>
                <a:t>Sink</a:t>
              </a:r>
              <a:endParaRPr b="0" lang="en-IN" sz="1200" spc="-1" strike="noStrike">
                <a:latin typeface="Arial"/>
              </a:endParaRPr>
            </a:p>
          </p:txBody>
        </p:sp>
        <p:sp>
          <p:nvSpPr>
            <p:cNvPr id="219" name="CustomShape 14"/>
            <p:cNvSpPr/>
            <p:nvPr/>
          </p:nvSpPr>
          <p:spPr>
            <a:xfrm>
              <a:off x="5717160" y="4533120"/>
              <a:ext cx="535680" cy="337320"/>
            </a:xfrm>
            <a:prstGeom prst="rect">
              <a:avLst/>
            </a:prstGeom>
            <a:solidFill>
              <a:schemeClr val="accent2">
                <a:lumMod val="60000"/>
                <a:lumOff val="40000"/>
              </a:schemeClr>
            </a:solidFill>
            <a:ln>
              <a:solidFill>
                <a:srgbClr val="4a7ebb"/>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r>
                <a:rPr b="0" lang="en-IN" sz="1200" spc="-1" strike="noStrike">
                  <a:solidFill>
                    <a:srgbClr val="000000"/>
                  </a:solidFill>
                  <a:latin typeface="Calibri"/>
                </a:rPr>
                <a:t>Src</a:t>
              </a:r>
              <a:endParaRPr b="0" lang="en-IN" sz="1200" spc="-1" strike="noStrike">
                <a:latin typeface="Arial"/>
              </a:endParaRPr>
            </a:p>
          </p:txBody>
        </p:sp>
      </p:grpSp>
      <p:sp>
        <p:nvSpPr>
          <p:cNvPr id="220" name="CustomShape 15"/>
          <p:cNvSpPr/>
          <p:nvPr/>
        </p:nvSpPr>
        <p:spPr>
          <a:xfrm flipV="1">
            <a:off x="4106880" y="4701600"/>
            <a:ext cx="688680" cy="3240"/>
          </a:xfrm>
          <a:custGeom>
            <a:avLst/>
            <a:gdLst/>
            <a:ahLst/>
            <a:rect l="l" t="t" r="r" b="b"/>
            <a:pathLst>
              <a:path w="21600" h="21600">
                <a:moveTo>
                  <a:pt x="0" y="0"/>
                </a:moveTo>
                <a:lnTo>
                  <a:pt x="21600" y="21600"/>
                </a:lnTo>
              </a:path>
            </a:pathLst>
          </a:custGeom>
          <a:noFill/>
          <a:ln>
            <a:round/>
            <a:tailEnd len="med" type="triangle" w="med"/>
          </a:ln>
          <a:effectLst>
            <a:outerShdw blurRad="40000" dir="5400000" dist="2016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21" name="CustomShape 16"/>
          <p:cNvSpPr/>
          <p:nvPr/>
        </p:nvSpPr>
        <p:spPr>
          <a:xfrm flipV="1">
            <a:off x="6253200" y="4705560"/>
            <a:ext cx="688680" cy="3240"/>
          </a:xfrm>
          <a:custGeom>
            <a:avLst/>
            <a:gdLst/>
            <a:ahLst/>
            <a:rect l="l" t="t" r="r" b="b"/>
            <a:pathLst>
              <a:path w="21600" h="21600">
                <a:moveTo>
                  <a:pt x="0" y="0"/>
                </a:moveTo>
                <a:lnTo>
                  <a:pt x="21600" y="21600"/>
                </a:lnTo>
              </a:path>
            </a:pathLst>
          </a:custGeom>
          <a:noFill/>
          <a:ln>
            <a:round/>
            <a:tailEnd len="med" type="triangle" w="med"/>
          </a:ln>
          <a:effectLst>
            <a:outerShdw blurRad="40000" dir="5400000" dist="2016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22" name="CustomShape 17"/>
          <p:cNvSpPr/>
          <p:nvPr/>
        </p:nvSpPr>
        <p:spPr>
          <a:xfrm flipV="1">
            <a:off x="6750360" y="3714120"/>
            <a:ext cx="962640" cy="3240"/>
          </a:xfrm>
          <a:custGeom>
            <a:avLst/>
            <a:gdLst/>
            <a:ahLst/>
            <a:rect l="l" t="t" r="r" b="b"/>
            <a:pathLst>
              <a:path w="21600" h="21600">
                <a:moveTo>
                  <a:pt x="0" y="0"/>
                </a:moveTo>
                <a:lnTo>
                  <a:pt x="21600" y="21600"/>
                </a:lnTo>
              </a:path>
            </a:pathLst>
          </a:custGeom>
          <a:noFill/>
          <a:ln>
            <a:round/>
            <a:tailEnd len="med" type="triangle" w="med"/>
          </a:ln>
          <a:effectLst>
            <a:outerShdw blurRad="40000" dir="5400000" dist="2016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23" name="CustomShape 18"/>
          <p:cNvSpPr/>
          <p:nvPr/>
        </p:nvSpPr>
        <p:spPr>
          <a:xfrm>
            <a:off x="2620800" y="5124960"/>
            <a:ext cx="1721880" cy="3643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IN" sz="1800" spc="-1" strike="noStrike">
                <a:solidFill>
                  <a:srgbClr val="000000"/>
                </a:solidFill>
                <a:latin typeface="Calibri"/>
              </a:rPr>
              <a:t>Media Source</a:t>
            </a:r>
            <a:endParaRPr b="0" lang="en-IN" sz="1800" spc="-1" strike="noStrike">
              <a:latin typeface="Arial"/>
            </a:endParaRPr>
          </a:p>
        </p:txBody>
      </p:sp>
      <p:sp>
        <p:nvSpPr>
          <p:cNvPr id="224" name="CustomShape 19"/>
          <p:cNvSpPr/>
          <p:nvPr/>
        </p:nvSpPr>
        <p:spPr>
          <a:xfrm>
            <a:off x="4794480" y="5140800"/>
            <a:ext cx="1505520" cy="3643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IN" sz="1800" spc="-1" strike="noStrike">
                <a:solidFill>
                  <a:srgbClr val="000000"/>
                </a:solidFill>
                <a:latin typeface="Calibri"/>
              </a:rPr>
              <a:t>Media Filter</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IN" sz="4000" spc="-1" strike="noStrike">
                <a:solidFill>
                  <a:srgbClr val="00b050"/>
                </a:solidFill>
                <a:latin typeface="Times New Roman"/>
              </a:rPr>
              <a:t>Gstreamer  pipeline</a:t>
            </a:r>
            <a:endParaRPr b="0" lang="en-IN" sz="4000" spc="-1" strike="noStrike">
              <a:latin typeface="Arial"/>
            </a:endParaRPr>
          </a:p>
        </p:txBody>
      </p:sp>
      <p:sp>
        <p:nvSpPr>
          <p:cNvPr id="226" name="CustomShape 2"/>
          <p:cNvSpPr/>
          <p:nvPr/>
        </p:nvSpPr>
        <p:spPr>
          <a:xfrm>
            <a:off x="360000" y="4419720"/>
            <a:ext cx="8562240" cy="3427920"/>
          </a:xfrm>
          <a:prstGeom prst="rect">
            <a:avLst/>
          </a:prstGeom>
          <a:noFill/>
          <a:ln>
            <a:noFill/>
          </a:ln>
        </p:spPr>
        <p:style>
          <a:lnRef idx="0"/>
          <a:fillRef idx="0"/>
          <a:effectRef idx="0"/>
          <a:fontRef idx="minor"/>
        </p:style>
        <p:txBody>
          <a:bodyPr lIns="90000" rIns="90000" tIns="45000" bIns="45000">
            <a:noAutofit/>
          </a:bodyPr>
          <a:p>
            <a:pPr marL="343080" indent="-342360">
              <a:lnSpc>
                <a:spcPct val="100000"/>
              </a:lnSpc>
              <a:spcBef>
                <a:spcPts val="561"/>
              </a:spcBef>
              <a:buClr>
                <a:srgbClr val="000000"/>
              </a:buClr>
              <a:buFont typeface="Wingdings" charset="2"/>
              <a:buChar char=""/>
            </a:pPr>
            <a:r>
              <a:rPr b="0" lang="en-IN" sz="2000" spc="-1" strike="noStrike">
                <a:solidFill>
                  <a:srgbClr val="000000"/>
                </a:solidFill>
                <a:latin typeface="Times New Roman"/>
              </a:rPr>
              <a:t>example code for creating, and linking a pipeline</a:t>
            </a:r>
            <a:endParaRPr b="0" lang="en-IN" sz="2000" spc="-1" strike="noStrike">
              <a:latin typeface="Arial"/>
            </a:endParaRPr>
          </a:p>
          <a:p>
            <a:pPr marL="343080" indent="-342360">
              <a:lnSpc>
                <a:spcPct val="100000"/>
              </a:lnSpc>
              <a:spcBef>
                <a:spcPts val="561"/>
              </a:spcBef>
              <a:buClr>
                <a:srgbClr val="000000"/>
              </a:buClr>
              <a:buFont typeface="Wingdings" charset="2"/>
              <a:buChar char=""/>
            </a:pPr>
            <a:r>
              <a:rPr b="0" lang="en-IN" sz="2000" spc="-1" strike="noStrike">
                <a:solidFill>
                  <a:srgbClr val="ff0000"/>
                </a:solidFill>
                <a:latin typeface="Times New Roman"/>
              </a:rPr>
              <a:t>pipeline = gst_pipeline_new ("test-pipeline");</a:t>
            </a:r>
            <a:endParaRPr b="0" lang="en-IN" sz="2000" spc="-1" strike="noStrike">
              <a:latin typeface="Arial"/>
            </a:endParaRPr>
          </a:p>
          <a:p>
            <a:pPr marL="343080" indent="-342360">
              <a:lnSpc>
                <a:spcPct val="100000"/>
              </a:lnSpc>
              <a:spcBef>
                <a:spcPts val="561"/>
              </a:spcBef>
              <a:buClr>
                <a:srgbClr val="000000"/>
              </a:buClr>
              <a:buFont typeface="Wingdings" charset="2"/>
              <a:buChar char=""/>
            </a:pPr>
            <a:r>
              <a:rPr b="0" lang="en-IN" sz="2000" spc="-1" strike="noStrike">
                <a:solidFill>
                  <a:srgbClr val="ff0000"/>
                </a:solidFill>
                <a:latin typeface="Times New Roman"/>
              </a:rPr>
              <a:t>source = gst_element_factory_make ("videotestsrc", "source");</a:t>
            </a:r>
            <a:endParaRPr b="0" lang="en-IN" sz="2000" spc="-1" strike="noStrike">
              <a:latin typeface="Arial"/>
            </a:endParaRPr>
          </a:p>
          <a:p>
            <a:pPr marL="343080" indent="-342360">
              <a:lnSpc>
                <a:spcPct val="100000"/>
              </a:lnSpc>
              <a:spcBef>
                <a:spcPts val="561"/>
              </a:spcBef>
              <a:buClr>
                <a:srgbClr val="000000"/>
              </a:buClr>
              <a:buFont typeface="Wingdings" charset="2"/>
              <a:buChar char=""/>
            </a:pPr>
            <a:r>
              <a:rPr b="0" lang="en-IN" sz="2000" spc="-1" strike="noStrike">
                <a:solidFill>
                  <a:srgbClr val="ff0000"/>
                </a:solidFill>
                <a:latin typeface="Times New Roman"/>
                <a:ea typeface="Noto Sans CJK SC"/>
              </a:rPr>
              <a:t>gst_bin_add_many (GST_BIN (pipeline), source, filter,encoder, muxer, sink, NULL);</a:t>
            </a:r>
            <a:endParaRPr b="0" lang="en-IN" sz="2000" spc="-1" strike="noStrike">
              <a:latin typeface="Arial"/>
            </a:endParaRPr>
          </a:p>
          <a:p>
            <a:pPr marL="343080" indent="-342360">
              <a:lnSpc>
                <a:spcPct val="100000"/>
              </a:lnSpc>
              <a:spcBef>
                <a:spcPts val="561"/>
              </a:spcBef>
              <a:buClr>
                <a:srgbClr val="000000"/>
              </a:buClr>
              <a:buFont typeface="Wingdings" charset="2"/>
              <a:buChar char=""/>
            </a:pPr>
            <a:r>
              <a:rPr b="0" lang="en-IN" sz="2000" spc="-1" strike="noStrike">
                <a:solidFill>
                  <a:srgbClr val="ff0000"/>
                </a:solidFill>
                <a:latin typeface="Times New Roman"/>
                <a:ea typeface="Noto Sans CJK SC"/>
              </a:rPr>
              <a:t>gst_element_link (source, filter,encoder, muxer,sink);</a:t>
            </a:r>
            <a:endParaRPr b="0" lang="en-IN" sz="2000" spc="-1" strike="noStrike">
              <a:latin typeface="Arial"/>
            </a:endParaRPr>
          </a:p>
          <a:p>
            <a:pPr>
              <a:lnSpc>
                <a:spcPct val="100000"/>
              </a:lnSpc>
            </a:pPr>
            <a:endParaRPr b="0" lang="en-IN" sz="2000" spc="-1" strike="noStrike">
              <a:latin typeface="Arial"/>
            </a:endParaRPr>
          </a:p>
        </p:txBody>
      </p:sp>
      <p:pic>
        <p:nvPicPr>
          <p:cNvPr id="227" name="Picture 3" descr=""/>
          <p:cNvPicPr/>
          <p:nvPr/>
        </p:nvPicPr>
        <p:blipFill>
          <a:blip r:embed="rId1"/>
          <a:stretch/>
        </p:blipFill>
        <p:spPr>
          <a:xfrm>
            <a:off x="72360" y="1922400"/>
            <a:ext cx="864720" cy="812880"/>
          </a:xfrm>
          <a:prstGeom prst="rect">
            <a:avLst/>
          </a:prstGeom>
          <a:ln>
            <a:noFill/>
          </a:ln>
        </p:spPr>
      </p:pic>
      <p:sp>
        <p:nvSpPr>
          <p:cNvPr id="228" name="CustomShape 3"/>
          <p:cNvSpPr/>
          <p:nvPr/>
        </p:nvSpPr>
        <p:spPr>
          <a:xfrm>
            <a:off x="1611720" y="2081160"/>
            <a:ext cx="1536480" cy="493920"/>
          </a:xfrm>
          <a:prstGeom prst="roundRect">
            <a:avLst>
              <a:gd name="adj" fmla="val 16667"/>
            </a:avLst>
          </a:prstGeom>
          <a:gradFill rotWithShape="0">
            <a:gsLst>
              <a:gs pos="0">
                <a:srgbClr val="3e7fcc"/>
              </a:gs>
              <a:gs pos="100000">
                <a:srgbClr val="a4c1ff">
                  <a:alpha val="0"/>
                </a:srgbClr>
              </a:gs>
            </a:gsLst>
            <a:lin ang="16200000"/>
          </a:gradFill>
          <a:ln>
            <a:solidFill>
              <a:srgbClr val="4a7ebb"/>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r>
              <a:rPr b="0" lang="en-IN" sz="1800" spc="-1" strike="noStrike">
                <a:solidFill>
                  <a:srgbClr val="000000"/>
                </a:solidFill>
                <a:latin typeface="Calibri"/>
              </a:rPr>
              <a:t>Capture</a:t>
            </a:r>
            <a:endParaRPr b="0" lang="en-IN" sz="1800" spc="-1" strike="noStrike">
              <a:latin typeface="Arial"/>
            </a:endParaRPr>
          </a:p>
        </p:txBody>
      </p:sp>
      <p:sp>
        <p:nvSpPr>
          <p:cNvPr id="229" name="CustomShape 4"/>
          <p:cNvSpPr/>
          <p:nvPr/>
        </p:nvSpPr>
        <p:spPr>
          <a:xfrm>
            <a:off x="3528720" y="2081160"/>
            <a:ext cx="1536480" cy="493920"/>
          </a:xfrm>
          <a:prstGeom prst="roundRect">
            <a:avLst>
              <a:gd name="adj" fmla="val 16667"/>
            </a:avLst>
          </a:prstGeom>
          <a:gradFill rotWithShape="0">
            <a:gsLst>
              <a:gs pos="0">
                <a:srgbClr val="3e7fcc"/>
              </a:gs>
              <a:gs pos="100000">
                <a:srgbClr val="a4c1ff">
                  <a:alpha val="0"/>
                </a:srgbClr>
              </a:gs>
            </a:gsLst>
            <a:lin ang="16200000"/>
          </a:gradFill>
          <a:ln>
            <a:solidFill>
              <a:srgbClr val="4a7ebb"/>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r>
              <a:rPr b="0" lang="en-IN" sz="1800" spc="-1" strike="noStrike">
                <a:solidFill>
                  <a:srgbClr val="000000"/>
                </a:solidFill>
                <a:latin typeface="Calibri"/>
              </a:rPr>
              <a:t>Filter</a:t>
            </a:r>
            <a:endParaRPr b="0" lang="en-IN" sz="1800" spc="-1" strike="noStrike">
              <a:latin typeface="Arial"/>
            </a:endParaRPr>
          </a:p>
        </p:txBody>
      </p:sp>
      <p:sp>
        <p:nvSpPr>
          <p:cNvPr id="230" name="CustomShape 5"/>
          <p:cNvSpPr/>
          <p:nvPr/>
        </p:nvSpPr>
        <p:spPr>
          <a:xfrm>
            <a:off x="5605920" y="2081160"/>
            <a:ext cx="1536480" cy="493920"/>
          </a:xfrm>
          <a:prstGeom prst="roundRect">
            <a:avLst>
              <a:gd name="adj" fmla="val 16667"/>
            </a:avLst>
          </a:prstGeom>
          <a:gradFill rotWithShape="0">
            <a:gsLst>
              <a:gs pos="0">
                <a:srgbClr val="3e7fcc"/>
              </a:gs>
              <a:gs pos="100000">
                <a:srgbClr val="a4c1ff">
                  <a:alpha val="0"/>
                </a:srgbClr>
              </a:gs>
            </a:gsLst>
            <a:lin ang="16200000"/>
          </a:gradFill>
          <a:ln>
            <a:solidFill>
              <a:srgbClr val="4a7ebb"/>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r>
              <a:rPr b="0" lang="en-IN" sz="1800" spc="-1" strike="noStrike">
                <a:solidFill>
                  <a:srgbClr val="000000"/>
                </a:solidFill>
                <a:latin typeface="Calibri"/>
              </a:rPr>
              <a:t>Encode</a:t>
            </a:r>
            <a:endParaRPr b="0" lang="en-IN" sz="1800" spc="-1" strike="noStrike">
              <a:latin typeface="Arial"/>
            </a:endParaRPr>
          </a:p>
        </p:txBody>
      </p:sp>
      <p:sp>
        <p:nvSpPr>
          <p:cNvPr id="231" name="CustomShape 6"/>
          <p:cNvSpPr/>
          <p:nvPr/>
        </p:nvSpPr>
        <p:spPr>
          <a:xfrm>
            <a:off x="7482960" y="2081160"/>
            <a:ext cx="1536480" cy="493920"/>
          </a:xfrm>
          <a:prstGeom prst="roundRect">
            <a:avLst>
              <a:gd name="adj" fmla="val 16667"/>
            </a:avLst>
          </a:prstGeom>
          <a:gradFill rotWithShape="0">
            <a:gsLst>
              <a:gs pos="0">
                <a:srgbClr val="3e7fcc"/>
              </a:gs>
              <a:gs pos="100000">
                <a:srgbClr val="a4c1ff">
                  <a:alpha val="0"/>
                </a:srgbClr>
              </a:gs>
            </a:gsLst>
            <a:lin ang="16200000"/>
          </a:gradFill>
          <a:ln>
            <a:solidFill>
              <a:srgbClr val="4a7ebb"/>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r>
              <a:rPr b="0" lang="en-IN" sz="1800" spc="-1" strike="noStrike">
                <a:solidFill>
                  <a:srgbClr val="000000"/>
                </a:solidFill>
                <a:latin typeface="Calibri"/>
              </a:rPr>
              <a:t>Store</a:t>
            </a:r>
            <a:endParaRPr b="0" lang="en-IN" sz="1800" spc="-1" strike="noStrike">
              <a:latin typeface="Arial"/>
            </a:endParaRPr>
          </a:p>
        </p:txBody>
      </p:sp>
      <p:sp>
        <p:nvSpPr>
          <p:cNvPr id="232" name="CustomShape 7"/>
          <p:cNvSpPr/>
          <p:nvPr/>
        </p:nvSpPr>
        <p:spPr>
          <a:xfrm flipV="1">
            <a:off x="938160" y="2327040"/>
            <a:ext cx="67284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16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33" name="CustomShape 8"/>
          <p:cNvSpPr/>
          <p:nvPr/>
        </p:nvSpPr>
        <p:spPr>
          <a:xfrm>
            <a:off x="3148920" y="2328480"/>
            <a:ext cx="37908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16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34" name="CustomShape 9"/>
          <p:cNvSpPr/>
          <p:nvPr/>
        </p:nvSpPr>
        <p:spPr>
          <a:xfrm>
            <a:off x="5065920" y="2328480"/>
            <a:ext cx="53928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16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35" name="CustomShape 10"/>
          <p:cNvSpPr/>
          <p:nvPr/>
        </p:nvSpPr>
        <p:spPr>
          <a:xfrm>
            <a:off x="7143480" y="2328480"/>
            <a:ext cx="33876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16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36" name="CustomShape 11"/>
          <p:cNvSpPr/>
          <p:nvPr/>
        </p:nvSpPr>
        <p:spPr>
          <a:xfrm>
            <a:off x="41760" y="1610280"/>
            <a:ext cx="1165680" cy="3643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IN" sz="1800" spc="-1" strike="noStrike">
                <a:solidFill>
                  <a:srgbClr val="000000"/>
                </a:solidFill>
                <a:latin typeface="Calibri"/>
              </a:rPr>
              <a:t>Webcam</a:t>
            </a:r>
            <a:endParaRPr b="0" lang="en-IN" sz="1800" spc="-1" strike="noStrike">
              <a:latin typeface="Arial"/>
            </a:endParaRPr>
          </a:p>
        </p:txBody>
      </p:sp>
      <p:sp>
        <p:nvSpPr>
          <p:cNvPr id="237" name="CustomShape 12"/>
          <p:cNvSpPr/>
          <p:nvPr/>
        </p:nvSpPr>
        <p:spPr>
          <a:xfrm flipH="1" flipV="1">
            <a:off x="8615880" y="1794240"/>
            <a:ext cx="12600" cy="285480"/>
          </a:xfrm>
          <a:custGeom>
            <a:avLst/>
            <a:gdLst/>
            <a:ahLst/>
            <a:rect l="l" t="t" r="r" b="b"/>
            <a:pathLst>
              <a:path w="21600" h="21600">
                <a:moveTo>
                  <a:pt x="0" y="0"/>
                </a:moveTo>
                <a:lnTo>
                  <a:pt x="21600" y="21600"/>
                </a:lnTo>
              </a:path>
            </a:pathLst>
          </a:custGeom>
          <a:noFill/>
          <a:ln>
            <a:round/>
            <a:tailEnd len="med" type="triangle" w="med"/>
          </a:ln>
          <a:effectLst>
            <a:outerShdw blurRad="40000" dir="5400000" dist="20160" rotWithShape="0">
              <a:srgbClr val="000000">
                <a:alpha val="38000"/>
              </a:srgbClr>
            </a:outerShdw>
          </a:effectLst>
        </p:spPr>
        <p:style>
          <a:lnRef idx="2">
            <a:schemeClr val="accent1"/>
          </a:lnRef>
          <a:fillRef idx="0">
            <a:schemeClr val="accent1"/>
          </a:fillRef>
          <a:effectRef idx="1">
            <a:schemeClr val="accent1"/>
          </a:effectRef>
          <a:fontRef idx="minor"/>
        </p:style>
      </p:sp>
      <p:grpSp>
        <p:nvGrpSpPr>
          <p:cNvPr id="238" name="Group 13"/>
          <p:cNvGrpSpPr/>
          <p:nvPr/>
        </p:nvGrpSpPr>
        <p:grpSpPr>
          <a:xfrm>
            <a:off x="125640" y="3335400"/>
            <a:ext cx="1298520" cy="781560"/>
            <a:chOff x="125640" y="3335400"/>
            <a:chExt cx="1298520" cy="781560"/>
          </a:xfrm>
        </p:grpSpPr>
        <p:sp>
          <p:nvSpPr>
            <p:cNvPr id="239" name="CustomShape 14"/>
            <p:cNvSpPr/>
            <p:nvPr/>
          </p:nvSpPr>
          <p:spPr>
            <a:xfrm>
              <a:off x="125640" y="3335400"/>
              <a:ext cx="1298520" cy="781560"/>
            </a:xfrm>
            <a:prstGeom prst="roundRect">
              <a:avLst>
                <a:gd name="adj" fmla="val 16667"/>
              </a:avLst>
            </a:prstGeom>
            <a:gradFill rotWithShape="0">
              <a:gsLst>
                <a:gs pos="0">
                  <a:srgbClr val="3e7fcc"/>
                </a:gs>
                <a:gs pos="100000">
                  <a:srgbClr val="a4c1ff">
                    <a:alpha val="0"/>
                  </a:srgbClr>
                </a:gs>
              </a:gsLst>
              <a:lin ang="16200000"/>
            </a:gradFill>
            <a:ln>
              <a:solidFill>
                <a:srgbClr val="4a7ebb"/>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40" name="CustomShape 15"/>
            <p:cNvSpPr/>
            <p:nvPr/>
          </p:nvSpPr>
          <p:spPr>
            <a:xfrm>
              <a:off x="946800" y="3540600"/>
              <a:ext cx="477360" cy="369720"/>
            </a:xfrm>
            <a:prstGeom prst="rect">
              <a:avLst/>
            </a:prstGeom>
            <a:solidFill>
              <a:schemeClr val="accent2">
                <a:lumMod val="60000"/>
                <a:lumOff val="40000"/>
              </a:schemeClr>
            </a:solidFill>
            <a:ln>
              <a:solidFill>
                <a:srgbClr val="4a7ebb"/>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r>
                <a:rPr b="0" lang="en-IN" sz="1200" spc="-1" strike="noStrike">
                  <a:solidFill>
                    <a:srgbClr val="000000"/>
                  </a:solidFill>
                  <a:latin typeface="Calibri"/>
                </a:rPr>
                <a:t>Src</a:t>
              </a:r>
              <a:endParaRPr b="0" lang="en-IN" sz="1200" spc="-1" strike="noStrike">
                <a:latin typeface="Arial"/>
              </a:endParaRPr>
            </a:p>
          </p:txBody>
        </p:sp>
      </p:grpSp>
      <p:pic>
        <p:nvPicPr>
          <p:cNvPr id="241" name="Picture 17" descr=""/>
          <p:cNvPicPr/>
          <p:nvPr/>
        </p:nvPicPr>
        <p:blipFill>
          <a:blip r:embed="rId2"/>
          <a:stretch/>
        </p:blipFill>
        <p:spPr>
          <a:xfrm>
            <a:off x="259200" y="3474360"/>
            <a:ext cx="525960" cy="502920"/>
          </a:xfrm>
          <a:prstGeom prst="rect">
            <a:avLst/>
          </a:prstGeom>
          <a:ln>
            <a:noFill/>
          </a:ln>
        </p:spPr>
      </p:pic>
      <p:grpSp>
        <p:nvGrpSpPr>
          <p:cNvPr id="242" name="Group 16"/>
          <p:cNvGrpSpPr/>
          <p:nvPr/>
        </p:nvGrpSpPr>
        <p:grpSpPr>
          <a:xfrm>
            <a:off x="1658160" y="3337200"/>
            <a:ext cx="1699560" cy="781560"/>
            <a:chOff x="1658160" y="3337200"/>
            <a:chExt cx="1699560" cy="781560"/>
          </a:xfrm>
        </p:grpSpPr>
        <p:sp>
          <p:nvSpPr>
            <p:cNvPr id="243" name="CustomShape 17"/>
            <p:cNvSpPr/>
            <p:nvPr/>
          </p:nvSpPr>
          <p:spPr>
            <a:xfrm>
              <a:off x="1658160" y="3337200"/>
              <a:ext cx="1699200" cy="781560"/>
            </a:xfrm>
            <a:prstGeom prst="roundRect">
              <a:avLst>
                <a:gd name="adj" fmla="val 16667"/>
              </a:avLst>
            </a:prstGeom>
            <a:gradFill rotWithShape="0">
              <a:gsLst>
                <a:gs pos="0">
                  <a:srgbClr val="3e7fcc"/>
                </a:gs>
                <a:gs pos="100000">
                  <a:srgbClr val="a4c1ff">
                    <a:alpha val="0"/>
                  </a:srgbClr>
                </a:gs>
              </a:gsLst>
              <a:lin ang="16200000"/>
            </a:gradFill>
            <a:ln>
              <a:solidFill>
                <a:srgbClr val="4a7ebb"/>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44" name="CustomShape 18"/>
            <p:cNvSpPr/>
            <p:nvPr/>
          </p:nvSpPr>
          <p:spPr>
            <a:xfrm>
              <a:off x="1658160" y="3543840"/>
              <a:ext cx="656640" cy="369720"/>
            </a:xfrm>
            <a:prstGeom prst="rect">
              <a:avLst/>
            </a:prstGeom>
            <a:solidFill>
              <a:schemeClr val="accent2">
                <a:lumMod val="60000"/>
                <a:lumOff val="40000"/>
              </a:schemeClr>
            </a:solidFill>
            <a:ln>
              <a:solidFill>
                <a:srgbClr val="4a7ebb"/>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r>
                <a:rPr b="0" lang="en-IN" sz="1200" spc="-1" strike="noStrike">
                  <a:solidFill>
                    <a:srgbClr val="000000"/>
                  </a:solidFill>
                  <a:latin typeface="Calibri"/>
                </a:rPr>
                <a:t>Sink</a:t>
              </a:r>
              <a:endParaRPr b="0" lang="en-IN" sz="1200" spc="-1" strike="noStrike">
                <a:latin typeface="Arial"/>
              </a:endParaRPr>
            </a:p>
          </p:txBody>
        </p:sp>
        <p:sp>
          <p:nvSpPr>
            <p:cNvPr id="245" name="CustomShape 19"/>
            <p:cNvSpPr/>
            <p:nvPr/>
          </p:nvSpPr>
          <p:spPr>
            <a:xfrm>
              <a:off x="2732760" y="3542400"/>
              <a:ext cx="624960" cy="369720"/>
            </a:xfrm>
            <a:prstGeom prst="rect">
              <a:avLst/>
            </a:prstGeom>
            <a:solidFill>
              <a:schemeClr val="accent2">
                <a:lumMod val="60000"/>
                <a:lumOff val="40000"/>
              </a:schemeClr>
            </a:solidFill>
            <a:ln>
              <a:solidFill>
                <a:srgbClr val="4a7ebb"/>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r>
                <a:rPr b="0" lang="en-IN" sz="1200" spc="-1" strike="noStrike">
                  <a:solidFill>
                    <a:srgbClr val="000000"/>
                  </a:solidFill>
                  <a:latin typeface="Calibri"/>
                </a:rPr>
                <a:t>Src</a:t>
              </a:r>
              <a:endParaRPr b="0" lang="en-IN" sz="1200" spc="-1" strike="noStrike">
                <a:latin typeface="Arial"/>
              </a:endParaRPr>
            </a:p>
          </p:txBody>
        </p:sp>
      </p:grpSp>
      <p:grpSp>
        <p:nvGrpSpPr>
          <p:cNvPr id="246" name="Group 20"/>
          <p:cNvGrpSpPr/>
          <p:nvPr/>
        </p:nvGrpSpPr>
        <p:grpSpPr>
          <a:xfrm>
            <a:off x="3623040" y="3337200"/>
            <a:ext cx="1699560" cy="781560"/>
            <a:chOff x="3623040" y="3337200"/>
            <a:chExt cx="1699560" cy="781560"/>
          </a:xfrm>
        </p:grpSpPr>
        <p:sp>
          <p:nvSpPr>
            <p:cNvPr id="247" name="CustomShape 21"/>
            <p:cNvSpPr/>
            <p:nvPr/>
          </p:nvSpPr>
          <p:spPr>
            <a:xfrm>
              <a:off x="3623040" y="3337200"/>
              <a:ext cx="1699200" cy="781560"/>
            </a:xfrm>
            <a:prstGeom prst="roundRect">
              <a:avLst>
                <a:gd name="adj" fmla="val 16667"/>
              </a:avLst>
            </a:prstGeom>
            <a:gradFill rotWithShape="0">
              <a:gsLst>
                <a:gs pos="0">
                  <a:srgbClr val="3e7fcc"/>
                </a:gs>
                <a:gs pos="100000">
                  <a:srgbClr val="a4c1ff">
                    <a:alpha val="0"/>
                  </a:srgbClr>
                </a:gs>
              </a:gsLst>
              <a:lin ang="16200000"/>
            </a:gradFill>
            <a:ln>
              <a:solidFill>
                <a:srgbClr val="4a7ebb"/>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48" name="CustomShape 22"/>
            <p:cNvSpPr/>
            <p:nvPr/>
          </p:nvSpPr>
          <p:spPr>
            <a:xfrm>
              <a:off x="3623040" y="3543840"/>
              <a:ext cx="656640" cy="369720"/>
            </a:xfrm>
            <a:prstGeom prst="rect">
              <a:avLst/>
            </a:prstGeom>
            <a:solidFill>
              <a:schemeClr val="accent2">
                <a:lumMod val="60000"/>
                <a:lumOff val="40000"/>
              </a:schemeClr>
            </a:solidFill>
            <a:ln>
              <a:solidFill>
                <a:srgbClr val="4a7ebb"/>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r>
                <a:rPr b="0" lang="en-IN" sz="1200" spc="-1" strike="noStrike">
                  <a:solidFill>
                    <a:srgbClr val="000000"/>
                  </a:solidFill>
                  <a:latin typeface="Calibri"/>
                </a:rPr>
                <a:t>Sink</a:t>
              </a:r>
              <a:endParaRPr b="0" lang="en-IN" sz="1200" spc="-1" strike="noStrike">
                <a:latin typeface="Arial"/>
              </a:endParaRPr>
            </a:p>
          </p:txBody>
        </p:sp>
        <p:sp>
          <p:nvSpPr>
            <p:cNvPr id="249" name="CustomShape 23"/>
            <p:cNvSpPr/>
            <p:nvPr/>
          </p:nvSpPr>
          <p:spPr>
            <a:xfrm>
              <a:off x="4697640" y="3542400"/>
              <a:ext cx="624960" cy="369720"/>
            </a:xfrm>
            <a:prstGeom prst="rect">
              <a:avLst/>
            </a:prstGeom>
            <a:solidFill>
              <a:schemeClr val="accent2">
                <a:lumMod val="60000"/>
                <a:lumOff val="40000"/>
              </a:schemeClr>
            </a:solidFill>
            <a:ln>
              <a:solidFill>
                <a:srgbClr val="4a7ebb"/>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r>
                <a:rPr b="0" lang="en-IN" sz="1200" spc="-1" strike="noStrike">
                  <a:solidFill>
                    <a:srgbClr val="000000"/>
                  </a:solidFill>
                  <a:latin typeface="Calibri"/>
                </a:rPr>
                <a:t>Src</a:t>
              </a:r>
              <a:endParaRPr b="0" lang="en-IN" sz="1200" spc="-1" strike="noStrike">
                <a:latin typeface="Arial"/>
              </a:endParaRPr>
            </a:p>
          </p:txBody>
        </p:sp>
      </p:grpSp>
      <p:sp>
        <p:nvSpPr>
          <p:cNvPr id="250" name="CustomShape 24"/>
          <p:cNvSpPr/>
          <p:nvPr/>
        </p:nvSpPr>
        <p:spPr>
          <a:xfrm>
            <a:off x="-50760" y="2939400"/>
            <a:ext cx="1721880" cy="3643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IN" sz="1800" spc="-1" strike="noStrike">
                <a:solidFill>
                  <a:srgbClr val="000000"/>
                </a:solidFill>
                <a:latin typeface="Calibri"/>
              </a:rPr>
              <a:t>Media Source</a:t>
            </a:r>
            <a:endParaRPr b="0" lang="en-IN" sz="1800" spc="-1" strike="noStrike">
              <a:latin typeface="Arial"/>
            </a:endParaRPr>
          </a:p>
        </p:txBody>
      </p:sp>
      <p:sp>
        <p:nvSpPr>
          <p:cNvPr id="251" name="CustomShape 25"/>
          <p:cNvSpPr/>
          <p:nvPr/>
        </p:nvSpPr>
        <p:spPr>
          <a:xfrm>
            <a:off x="1765080" y="2927520"/>
            <a:ext cx="1505520" cy="3643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IN" sz="1800" spc="-1" strike="noStrike">
                <a:solidFill>
                  <a:srgbClr val="000000"/>
                </a:solidFill>
                <a:latin typeface="Calibri"/>
              </a:rPr>
              <a:t>Media Filter</a:t>
            </a:r>
            <a:endParaRPr b="0" lang="en-IN" sz="1800" spc="-1" strike="noStrike">
              <a:latin typeface="Arial"/>
            </a:endParaRPr>
          </a:p>
        </p:txBody>
      </p:sp>
      <p:sp>
        <p:nvSpPr>
          <p:cNvPr id="252" name="CustomShape 26"/>
          <p:cNvSpPr/>
          <p:nvPr/>
        </p:nvSpPr>
        <p:spPr>
          <a:xfrm>
            <a:off x="3542040" y="2911320"/>
            <a:ext cx="1872720" cy="3643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IN" sz="1800" spc="-1" strike="noStrike">
                <a:solidFill>
                  <a:srgbClr val="000000"/>
                </a:solidFill>
                <a:latin typeface="Calibri"/>
              </a:rPr>
              <a:t>Media Encoder</a:t>
            </a:r>
            <a:endParaRPr b="0" lang="en-IN" sz="1800" spc="-1" strike="noStrike">
              <a:latin typeface="Arial"/>
            </a:endParaRPr>
          </a:p>
        </p:txBody>
      </p:sp>
      <p:grpSp>
        <p:nvGrpSpPr>
          <p:cNvPr id="253" name="Group 27"/>
          <p:cNvGrpSpPr/>
          <p:nvPr/>
        </p:nvGrpSpPr>
        <p:grpSpPr>
          <a:xfrm>
            <a:off x="5647320" y="3336840"/>
            <a:ext cx="1699200" cy="781560"/>
            <a:chOff x="5647320" y="3336840"/>
            <a:chExt cx="1699200" cy="781560"/>
          </a:xfrm>
        </p:grpSpPr>
        <p:sp>
          <p:nvSpPr>
            <p:cNvPr id="254" name="CustomShape 28"/>
            <p:cNvSpPr/>
            <p:nvPr/>
          </p:nvSpPr>
          <p:spPr>
            <a:xfrm>
              <a:off x="5647320" y="3336840"/>
              <a:ext cx="1699200" cy="781560"/>
            </a:xfrm>
            <a:prstGeom prst="roundRect">
              <a:avLst>
                <a:gd name="adj" fmla="val 16667"/>
              </a:avLst>
            </a:prstGeom>
            <a:gradFill rotWithShape="0">
              <a:gsLst>
                <a:gs pos="0">
                  <a:srgbClr val="3e7fcc"/>
                </a:gs>
                <a:gs pos="100000">
                  <a:srgbClr val="a4c1ff">
                    <a:alpha val="0"/>
                  </a:srgbClr>
                </a:gs>
              </a:gsLst>
              <a:lin ang="16200000"/>
            </a:gradFill>
            <a:ln>
              <a:solidFill>
                <a:srgbClr val="4a7ebb"/>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55" name="CustomShape 29"/>
            <p:cNvSpPr/>
            <p:nvPr/>
          </p:nvSpPr>
          <p:spPr>
            <a:xfrm>
              <a:off x="5647320" y="3543480"/>
              <a:ext cx="656640" cy="369720"/>
            </a:xfrm>
            <a:prstGeom prst="rect">
              <a:avLst/>
            </a:prstGeom>
            <a:solidFill>
              <a:schemeClr val="accent2">
                <a:lumMod val="60000"/>
                <a:lumOff val="40000"/>
              </a:schemeClr>
            </a:solidFill>
            <a:ln>
              <a:solidFill>
                <a:srgbClr val="4a7ebb"/>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r>
                <a:rPr b="0" lang="en-IN" sz="1200" spc="-1" strike="noStrike">
                  <a:solidFill>
                    <a:srgbClr val="000000"/>
                  </a:solidFill>
                  <a:latin typeface="Calibri"/>
                </a:rPr>
                <a:t>Sink</a:t>
              </a:r>
              <a:endParaRPr b="0" lang="en-IN" sz="1200" spc="-1" strike="noStrike">
                <a:latin typeface="Arial"/>
              </a:endParaRPr>
            </a:p>
          </p:txBody>
        </p:sp>
        <p:sp>
          <p:nvSpPr>
            <p:cNvPr id="256" name="CustomShape 30"/>
            <p:cNvSpPr/>
            <p:nvPr/>
          </p:nvSpPr>
          <p:spPr>
            <a:xfrm>
              <a:off x="6721560" y="3542040"/>
              <a:ext cx="624960" cy="369720"/>
            </a:xfrm>
            <a:prstGeom prst="rect">
              <a:avLst/>
            </a:prstGeom>
            <a:solidFill>
              <a:schemeClr val="accent2">
                <a:lumMod val="60000"/>
                <a:lumOff val="40000"/>
              </a:schemeClr>
            </a:solidFill>
            <a:ln>
              <a:solidFill>
                <a:srgbClr val="4a7ebb"/>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r>
                <a:rPr b="0" lang="en-IN" sz="1200" spc="-1" strike="noStrike">
                  <a:solidFill>
                    <a:srgbClr val="000000"/>
                  </a:solidFill>
                  <a:latin typeface="Calibri"/>
                </a:rPr>
                <a:t>Src</a:t>
              </a:r>
              <a:endParaRPr b="0" lang="en-IN" sz="1200" spc="-1" strike="noStrike">
                <a:latin typeface="Arial"/>
              </a:endParaRPr>
            </a:p>
          </p:txBody>
        </p:sp>
      </p:grpSp>
      <p:sp>
        <p:nvSpPr>
          <p:cNvPr id="257" name="CustomShape 31"/>
          <p:cNvSpPr/>
          <p:nvPr/>
        </p:nvSpPr>
        <p:spPr>
          <a:xfrm>
            <a:off x="5603040" y="2924280"/>
            <a:ext cx="1642680" cy="3643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IN" sz="1800" spc="-1" strike="noStrike">
                <a:solidFill>
                  <a:srgbClr val="000000"/>
                </a:solidFill>
                <a:latin typeface="Calibri"/>
              </a:rPr>
              <a:t>Media Muxer</a:t>
            </a:r>
            <a:endParaRPr b="0" lang="en-IN" sz="1800" spc="-1" strike="noStrike">
              <a:latin typeface="Arial"/>
            </a:endParaRPr>
          </a:p>
        </p:txBody>
      </p:sp>
      <p:grpSp>
        <p:nvGrpSpPr>
          <p:cNvPr id="258" name="Group 32"/>
          <p:cNvGrpSpPr/>
          <p:nvPr/>
        </p:nvGrpSpPr>
        <p:grpSpPr>
          <a:xfrm>
            <a:off x="7571880" y="3336840"/>
            <a:ext cx="1427040" cy="781560"/>
            <a:chOff x="7571880" y="3336840"/>
            <a:chExt cx="1427040" cy="781560"/>
          </a:xfrm>
        </p:grpSpPr>
        <p:sp>
          <p:nvSpPr>
            <p:cNvPr id="259" name="CustomShape 33"/>
            <p:cNvSpPr/>
            <p:nvPr/>
          </p:nvSpPr>
          <p:spPr>
            <a:xfrm>
              <a:off x="7571880" y="3336840"/>
              <a:ext cx="1427040" cy="781560"/>
            </a:xfrm>
            <a:prstGeom prst="roundRect">
              <a:avLst>
                <a:gd name="adj" fmla="val 16667"/>
              </a:avLst>
            </a:prstGeom>
            <a:gradFill rotWithShape="0">
              <a:gsLst>
                <a:gs pos="0">
                  <a:srgbClr val="3e7fcc"/>
                </a:gs>
                <a:gs pos="100000">
                  <a:srgbClr val="a4c1ff">
                    <a:alpha val="0"/>
                  </a:srgbClr>
                </a:gs>
              </a:gsLst>
              <a:lin ang="16200000"/>
            </a:gradFill>
            <a:ln>
              <a:solidFill>
                <a:srgbClr val="4a7ebb"/>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60" name="CustomShape 34"/>
            <p:cNvSpPr/>
            <p:nvPr/>
          </p:nvSpPr>
          <p:spPr>
            <a:xfrm>
              <a:off x="7571880" y="3542040"/>
              <a:ext cx="641520" cy="369720"/>
            </a:xfrm>
            <a:prstGeom prst="rect">
              <a:avLst/>
            </a:prstGeom>
            <a:solidFill>
              <a:schemeClr val="accent2">
                <a:lumMod val="60000"/>
                <a:lumOff val="40000"/>
              </a:schemeClr>
            </a:solidFill>
            <a:ln>
              <a:solidFill>
                <a:srgbClr val="4a7ebb"/>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r>
                <a:rPr b="0" lang="en-IN" sz="1200" spc="-1" strike="noStrike">
                  <a:solidFill>
                    <a:srgbClr val="000000"/>
                  </a:solidFill>
                  <a:latin typeface="Calibri"/>
                </a:rPr>
                <a:t>Sink</a:t>
              </a:r>
              <a:endParaRPr b="0" lang="en-IN" sz="1200" spc="-1" strike="noStrike">
                <a:latin typeface="Arial"/>
              </a:endParaRPr>
            </a:p>
          </p:txBody>
        </p:sp>
      </p:grpSp>
      <p:sp>
        <p:nvSpPr>
          <p:cNvPr id="261" name="CustomShape 35"/>
          <p:cNvSpPr/>
          <p:nvPr/>
        </p:nvSpPr>
        <p:spPr>
          <a:xfrm>
            <a:off x="7541280" y="2964240"/>
            <a:ext cx="1424880" cy="3643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IN" sz="1800" spc="-1" strike="noStrike">
                <a:solidFill>
                  <a:srgbClr val="000000"/>
                </a:solidFill>
                <a:latin typeface="Calibri"/>
              </a:rPr>
              <a:t>Media Sink</a:t>
            </a:r>
            <a:endParaRPr b="0" lang="en-IN" sz="1800" spc="-1" strike="noStrike">
              <a:latin typeface="Arial"/>
            </a:endParaRPr>
          </a:p>
        </p:txBody>
      </p:sp>
      <p:sp>
        <p:nvSpPr>
          <p:cNvPr id="262" name="CustomShape 36"/>
          <p:cNvSpPr/>
          <p:nvPr/>
        </p:nvSpPr>
        <p:spPr>
          <a:xfrm>
            <a:off x="1424880" y="3726000"/>
            <a:ext cx="232560" cy="2520"/>
          </a:xfrm>
          <a:custGeom>
            <a:avLst/>
            <a:gdLst/>
            <a:ahLst/>
            <a:rect l="l" t="t" r="r" b="b"/>
            <a:pathLst>
              <a:path w="21600" h="21600">
                <a:moveTo>
                  <a:pt x="0" y="0"/>
                </a:moveTo>
                <a:lnTo>
                  <a:pt x="21600" y="21600"/>
                </a:lnTo>
              </a:path>
            </a:pathLst>
          </a:custGeom>
          <a:noFill/>
          <a:ln>
            <a:round/>
            <a:tailEnd len="med" type="triangle" w="med"/>
          </a:ln>
          <a:effectLst>
            <a:outerShdw blurRad="40000" dir="5400000" dist="2016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63" name="CustomShape 37"/>
          <p:cNvSpPr/>
          <p:nvPr/>
        </p:nvSpPr>
        <p:spPr>
          <a:xfrm>
            <a:off x="3358440" y="3727800"/>
            <a:ext cx="264240" cy="720"/>
          </a:xfrm>
          <a:custGeom>
            <a:avLst/>
            <a:gdLst/>
            <a:ahLst/>
            <a:rect l="l" t="t" r="r" b="b"/>
            <a:pathLst>
              <a:path w="21600" h="21600">
                <a:moveTo>
                  <a:pt x="0" y="0"/>
                </a:moveTo>
                <a:lnTo>
                  <a:pt x="21600" y="21600"/>
                </a:lnTo>
              </a:path>
            </a:pathLst>
          </a:custGeom>
          <a:noFill/>
          <a:ln>
            <a:round/>
            <a:tailEnd len="med" type="triangle" w="med"/>
          </a:ln>
          <a:effectLst>
            <a:outerShdw blurRad="40000" dir="5400000" dist="2016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64" name="CustomShape 38"/>
          <p:cNvSpPr/>
          <p:nvPr/>
        </p:nvSpPr>
        <p:spPr>
          <a:xfrm>
            <a:off x="5323320" y="3728160"/>
            <a:ext cx="32328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16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65" name="CustomShape 39"/>
          <p:cNvSpPr/>
          <p:nvPr/>
        </p:nvSpPr>
        <p:spPr>
          <a:xfrm>
            <a:off x="7347240" y="3727440"/>
            <a:ext cx="22392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160" rotWithShape="0">
              <a:srgbClr val="000000">
                <a:alpha val="38000"/>
              </a:srgbClr>
            </a:outerShdw>
          </a:effectLst>
        </p:spPr>
        <p:style>
          <a:lnRef idx="2">
            <a:schemeClr val="accent1"/>
          </a:lnRef>
          <a:fillRef idx="0">
            <a:schemeClr val="accent1"/>
          </a:fillRef>
          <a:effectRef idx="1">
            <a:schemeClr val="accent1"/>
          </a:effectRef>
          <a:fontRef idx="minor"/>
        </p:style>
      </p:sp>
      <p:pic>
        <p:nvPicPr>
          <p:cNvPr id="266" name="Picture 42" descr=""/>
          <p:cNvPicPr/>
          <p:nvPr/>
        </p:nvPicPr>
        <p:blipFill>
          <a:blip r:embed="rId3"/>
          <a:stretch/>
        </p:blipFill>
        <p:spPr>
          <a:xfrm>
            <a:off x="8283240" y="3391920"/>
            <a:ext cx="890640" cy="667800"/>
          </a:xfrm>
          <a:prstGeom prst="rect">
            <a:avLst/>
          </a:prstGeom>
          <a:ln>
            <a:noFill/>
          </a:ln>
        </p:spPr>
      </p:pic>
      <p:pic>
        <p:nvPicPr>
          <p:cNvPr id="267" name="Picture 43" descr=""/>
          <p:cNvPicPr/>
          <p:nvPr/>
        </p:nvPicPr>
        <p:blipFill>
          <a:blip r:embed="rId4"/>
          <a:stretch/>
        </p:blipFill>
        <p:spPr>
          <a:xfrm>
            <a:off x="8273160" y="1315800"/>
            <a:ext cx="881280" cy="60588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TextShape 1"/>
          <p:cNvSpPr txBox="1"/>
          <p:nvPr/>
        </p:nvSpPr>
        <p:spPr>
          <a:xfrm>
            <a:off x="457200" y="274680"/>
            <a:ext cx="8229240" cy="1142640"/>
          </a:xfrm>
          <a:prstGeom prst="rect">
            <a:avLst/>
          </a:prstGeom>
          <a:noFill/>
          <a:ln>
            <a:noFill/>
          </a:ln>
        </p:spPr>
        <p:txBody>
          <a:bodyPr anchor="ctr">
            <a:normAutofit/>
          </a:bodyPr>
          <a:p>
            <a:pPr>
              <a:lnSpc>
                <a:spcPct val="100000"/>
              </a:lnSpc>
            </a:pPr>
            <a:r>
              <a:rPr b="1" lang="en-US" sz="4000" spc="-1" strike="noStrike">
                <a:solidFill>
                  <a:srgbClr val="00b050"/>
                </a:solidFill>
                <a:latin typeface="Times New Roman"/>
              </a:rPr>
              <a:t>INITIALIZATION</a:t>
            </a:r>
            <a:endParaRPr b="0" lang="en-US" sz="4000" spc="-1" strike="noStrike">
              <a:solidFill>
                <a:srgbClr val="000000"/>
              </a:solidFill>
              <a:latin typeface="Calibri"/>
            </a:endParaRPr>
          </a:p>
        </p:txBody>
      </p:sp>
      <p:sp>
        <p:nvSpPr>
          <p:cNvPr id="269"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400"/>
              </a:spcBef>
              <a:buClr>
                <a:srgbClr val="000000"/>
              </a:buClr>
              <a:buFont typeface="Arial"/>
              <a:buChar char="•"/>
            </a:pPr>
            <a:r>
              <a:rPr b="0" lang="en-US" sz="2000" spc="-1" strike="noStrike">
                <a:solidFill>
                  <a:srgbClr val="000000"/>
                </a:solidFill>
                <a:latin typeface="Times New Roman"/>
              </a:rPr>
              <a:t>GStreamer is built on top of the GObject (for object orientation) and GLib (for common algorithms) libraries.</a:t>
            </a:r>
            <a:endParaRPr b="0" lang="en-US" sz="2000" spc="-1" strike="noStrike">
              <a:solidFill>
                <a:srgbClr val="000000"/>
              </a:solidFill>
              <a:latin typeface="Calibri"/>
            </a:endParaRPr>
          </a:p>
          <a:p>
            <a:pPr marL="343080" indent="-342720">
              <a:lnSpc>
                <a:spcPct val="100000"/>
              </a:lnSpc>
              <a:spcBef>
                <a:spcPts val="400"/>
              </a:spcBef>
              <a:buClr>
                <a:srgbClr val="000000"/>
              </a:buClr>
              <a:buFont typeface="Arial"/>
              <a:buChar char="•"/>
            </a:pPr>
            <a:r>
              <a:rPr b="0" lang="en-US" sz="2000" spc="-1" strike="noStrike">
                <a:solidFill>
                  <a:srgbClr val="000000"/>
                </a:solidFill>
                <a:latin typeface="Times New Roman"/>
              </a:rPr>
              <a:t> </a:t>
            </a:r>
            <a:r>
              <a:rPr b="0" lang="en-US" sz="2000" spc="-1" strike="noStrike">
                <a:solidFill>
                  <a:srgbClr val="000000"/>
                </a:solidFill>
                <a:latin typeface="Times New Roman"/>
              </a:rPr>
              <a:t>The GStreamer framework uses Gobjects.</a:t>
            </a:r>
            <a:endParaRPr b="0" lang="en-US" sz="2000" spc="-1" strike="noStrike">
              <a:solidFill>
                <a:srgbClr val="000000"/>
              </a:solidFill>
              <a:latin typeface="Calibri"/>
            </a:endParaRPr>
          </a:p>
          <a:p>
            <a:pPr marL="343080" indent="-342720">
              <a:lnSpc>
                <a:spcPct val="100000"/>
              </a:lnSpc>
              <a:spcBef>
                <a:spcPts val="400"/>
              </a:spcBef>
              <a:buClr>
                <a:srgbClr val="000000"/>
              </a:buClr>
              <a:buFont typeface="Arial"/>
              <a:buChar char="•"/>
            </a:pPr>
            <a:r>
              <a:rPr b="0" lang="en-US" sz="2000" spc="-1" strike="noStrike">
                <a:solidFill>
                  <a:srgbClr val="000000"/>
                </a:solidFill>
                <a:latin typeface="Times New Roman"/>
              </a:rPr>
              <a:t>You can always tell which library you are calling because all GStreamer functions, structures and types have the gst_ prefix, whereas GLib and GObject use g_.</a:t>
            </a:r>
            <a:endParaRPr b="0" lang="en-US" sz="2000" spc="-1" strike="noStrike">
              <a:solidFill>
                <a:srgbClr val="000000"/>
              </a:solidFill>
              <a:latin typeface="Calibri"/>
            </a:endParaRPr>
          </a:p>
          <a:p>
            <a:pPr marL="343080" indent="-342720">
              <a:lnSpc>
                <a:spcPct val="100000"/>
              </a:lnSpc>
              <a:spcBef>
                <a:spcPts val="400"/>
              </a:spcBef>
              <a:buClr>
                <a:srgbClr val="000000"/>
              </a:buClr>
              <a:buFont typeface="Arial"/>
              <a:buChar char="•"/>
            </a:pPr>
            <a:r>
              <a:rPr b="0" lang="en-US" sz="2000" spc="-1" strike="noStrike">
                <a:solidFill>
                  <a:srgbClr val="000000"/>
                </a:solidFill>
                <a:latin typeface="Times New Roman"/>
              </a:rPr>
              <a:t>The GStreamer library should be initialized with gst_init before it can be used.</a:t>
            </a:r>
            <a:endParaRPr b="0" lang="en-US" sz="2000" spc="-1" strike="noStrike">
              <a:solidFill>
                <a:srgbClr val="000000"/>
              </a:solidFill>
              <a:latin typeface="Calibri"/>
            </a:endParaRPr>
          </a:p>
          <a:p>
            <a:pPr lvl="1" marL="743040" indent="-285480">
              <a:lnSpc>
                <a:spcPct val="100000"/>
              </a:lnSpc>
              <a:spcBef>
                <a:spcPts val="400"/>
              </a:spcBef>
              <a:buClr>
                <a:srgbClr val="ff0000"/>
              </a:buClr>
              <a:buFont typeface="Wingdings" charset="2"/>
              <a:buChar char=""/>
            </a:pPr>
            <a:r>
              <a:rPr b="0" lang="en-US" sz="2000" spc="-1" strike="noStrike">
                <a:solidFill>
                  <a:srgbClr val="ff0000"/>
                </a:solidFill>
                <a:latin typeface="Times New Roman"/>
              </a:rPr>
              <a:t>gst_init (&amp;argc, &amp;argv);</a:t>
            </a:r>
            <a:endParaRPr b="0" lang="en-US" sz="2000" spc="-1" strike="noStrike">
              <a:solidFill>
                <a:srgbClr val="000000"/>
              </a:solidFill>
              <a:latin typeface="Calibri"/>
            </a:endParaRPr>
          </a:p>
          <a:p>
            <a:pPr marL="743040" indent="-285480">
              <a:lnSpc>
                <a:spcPct val="100000"/>
              </a:lnSpc>
              <a:spcBef>
                <a:spcPts val="400"/>
              </a:spcBef>
            </a:pPr>
            <a:endParaRPr b="0" lang="en-US" sz="2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TextShape 1"/>
          <p:cNvSpPr txBox="1"/>
          <p:nvPr/>
        </p:nvSpPr>
        <p:spPr>
          <a:xfrm>
            <a:off x="457200" y="152280"/>
            <a:ext cx="8229240" cy="990360"/>
          </a:xfrm>
          <a:prstGeom prst="rect">
            <a:avLst/>
          </a:prstGeom>
          <a:noFill/>
          <a:ln>
            <a:noFill/>
          </a:ln>
        </p:spPr>
        <p:txBody>
          <a:bodyPr anchor="ctr">
            <a:normAutofit/>
          </a:bodyPr>
          <a:p>
            <a:pPr>
              <a:lnSpc>
                <a:spcPct val="100000"/>
              </a:lnSpc>
            </a:pPr>
            <a:r>
              <a:rPr b="1" lang="en-US" sz="4000" spc="-1" strike="noStrike">
                <a:solidFill>
                  <a:srgbClr val="00b050"/>
                </a:solidFill>
                <a:latin typeface="Times New Roman"/>
              </a:rPr>
              <a:t>BUILDING THE PIPELINE</a:t>
            </a:r>
            <a:endParaRPr b="0" lang="en-US" sz="4000" spc="-1" strike="noStrike">
              <a:solidFill>
                <a:srgbClr val="000000"/>
              </a:solidFill>
              <a:latin typeface="Calibri"/>
            </a:endParaRPr>
          </a:p>
        </p:txBody>
      </p:sp>
      <p:sp>
        <p:nvSpPr>
          <p:cNvPr id="271" name="TextShape 2"/>
          <p:cNvSpPr txBox="1"/>
          <p:nvPr/>
        </p:nvSpPr>
        <p:spPr>
          <a:xfrm>
            <a:off x="457200" y="1219320"/>
            <a:ext cx="8229240" cy="5257440"/>
          </a:xfrm>
          <a:prstGeom prst="rect">
            <a:avLst/>
          </a:prstGeom>
          <a:noFill/>
          <a:ln>
            <a:noFill/>
          </a:ln>
        </p:spPr>
        <p:txBody>
          <a:bodyPr>
            <a:normAutofit/>
          </a:bodyPr>
          <a:p>
            <a:pPr marL="343080" indent="-342720">
              <a:lnSpc>
                <a:spcPct val="100000"/>
              </a:lnSpc>
              <a:spcBef>
                <a:spcPts val="400"/>
              </a:spcBef>
              <a:buClr>
                <a:srgbClr val="000000"/>
              </a:buClr>
              <a:buFont typeface="Arial"/>
              <a:buChar char="•"/>
            </a:pPr>
            <a:r>
              <a:rPr b="0" lang="en-US" sz="2000" spc="-1" strike="noStrike">
                <a:solidFill>
                  <a:srgbClr val="000000"/>
                </a:solidFill>
                <a:latin typeface="Times New Roman"/>
              </a:rPr>
              <a:t>In GStreamer you usually build the pipeline by manually assembling the individual elements, but, when the pipeline is easy enough, and you do not need any advanced features, you can take the shortcut: gst_parse_launch().</a:t>
            </a:r>
            <a:endParaRPr b="0" lang="en-US" sz="2000" spc="-1" strike="noStrike">
              <a:solidFill>
                <a:srgbClr val="000000"/>
              </a:solidFill>
              <a:latin typeface="Calibri"/>
            </a:endParaRPr>
          </a:p>
          <a:p>
            <a:pPr marL="343080" indent="-342720">
              <a:lnSpc>
                <a:spcPct val="100000"/>
              </a:lnSpc>
              <a:spcBef>
                <a:spcPts val="400"/>
              </a:spcBef>
              <a:buClr>
                <a:srgbClr val="000000"/>
              </a:buClr>
              <a:buFont typeface="Arial"/>
              <a:buChar char="•"/>
            </a:pPr>
            <a:r>
              <a:rPr b="0" lang="en-US" sz="2000" spc="-1" strike="noStrike">
                <a:solidFill>
                  <a:srgbClr val="000000"/>
                </a:solidFill>
                <a:latin typeface="Times New Roman"/>
              </a:rPr>
              <a:t>This function takes a textual representation of a pipeline and turns it into an actual pipeline.</a:t>
            </a:r>
            <a:endParaRPr b="0" lang="en-US" sz="2000" spc="-1" strike="noStrike">
              <a:solidFill>
                <a:srgbClr val="000000"/>
              </a:solidFill>
              <a:latin typeface="Calibri"/>
            </a:endParaRPr>
          </a:p>
          <a:p>
            <a:pPr lvl="1" marL="743040" indent="-285480">
              <a:lnSpc>
                <a:spcPct val="100000"/>
              </a:lnSpc>
              <a:spcBef>
                <a:spcPts val="400"/>
              </a:spcBef>
              <a:buClr>
                <a:srgbClr val="ff0000"/>
              </a:buClr>
              <a:buFont typeface="Wingdings" charset="2"/>
              <a:buChar char=""/>
            </a:pPr>
            <a:r>
              <a:rPr b="0" lang="en-US" sz="2000" spc="-1" strike="noStrike">
                <a:solidFill>
                  <a:srgbClr val="ff0000"/>
                </a:solidFill>
                <a:latin typeface="Times New Roman"/>
              </a:rPr>
              <a:t>pipeline = gst_parse_launch ("playbin uri=https://www.freedesktop.org/software/gstreamer-sdk/data/media/sintel_trailer-480p.webm", NULL);</a:t>
            </a:r>
            <a:endParaRPr b="0" lang="en-US" sz="2000" spc="-1" strike="noStrike">
              <a:solidFill>
                <a:srgbClr val="000000"/>
              </a:solidFill>
              <a:latin typeface="Calibri"/>
            </a:endParaRPr>
          </a:p>
          <a:p>
            <a:pPr marL="343080" indent="-342720">
              <a:lnSpc>
                <a:spcPct val="100000"/>
              </a:lnSpc>
              <a:spcBef>
                <a:spcPts val="400"/>
              </a:spcBef>
              <a:buClr>
                <a:srgbClr val="000000"/>
              </a:buClr>
              <a:buFont typeface="Arial"/>
              <a:buChar char="•"/>
            </a:pPr>
            <a:r>
              <a:rPr b="0" lang="en-US" sz="2000" spc="-1" strike="noStrike">
                <a:solidFill>
                  <a:srgbClr val="000000"/>
                </a:solidFill>
                <a:latin typeface="Times New Roman"/>
              </a:rPr>
              <a:t>Here we are building a pipeline composed of a single element called playbin.</a:t>
            </a:r>
            <a:endParaRPr b="0" lang="en-US" sz="2000" spc="-1" strike="noStrike">
              <a:solidFill>
                <a:srgbClr val="000000"/>
              </a:solidFill>
              <a:latin typeface="Calibri"/>
            </a:endParaRPr>
          </a:p>
          <a:p>
            <a:pPr marL="343080" indent="-342720">
              <a:lnSpc>
                <a:spcPct val="100000"/>
              </a:lnSpc>
              <a:spcBef>
                <a:spcPts val="400"/>
              </a:spcBef>
              <a:buClr>
                <a:srgbClr val="000000"/>
              </a:buClr>
              <a:buFont typeface="Arial"/>
              <a:buChar char="•"/>
            </a:pPr>
            <a:r>
              <a:rPr b="0" lang="en-US" sz="2000" spc="-1" strike="noStrike">
                <a:solidFill>
                  <a:srgbClr val="000000"/>
                </a:solidFill>
                <a:latin typeface="Times New Roman"/>
              </a:rPr>
              <a:t>playbin is a special element which acts as a source and as a sink, and is a whole pipeline. Internally, it creates and connects all the necessary elements to play your media.</a:t>
            </a:r>
            <a:endParaRPr b="0" lang="en-US" sz="2000" spc="-1" strike="noStrike">
              <a:solidFill>
                <a:srgbClr val="000000"/>
              </a:solidFill>
              <a:latin typeface="Calibri"/>
            </a:endParaRPr>
          </a:p>
          <a:p>
            <a:pPr marL="343080" indent="-342720">
              <a:lnSpc>
                <a:spcPct val="100000"/>
              </a:lnSpc>
              <a:spcBef>
                <a:spcPts val="400"/>
              </a:spcBef>
              <a:buClr>
                <a:srgbClr val="000000"/>
              </a:buClr>
              <a:buFont typeface="Arial"/>
              <a:buChar char="•"/>
            </a:pPr>
            <a:r>
              <a:rPr b="0" lang="en-US" sz="2000" spc="-1" strike="noStrike">
                <a:solidFill>
                  <a:srgbClr val="000000"/>
                </a:solidFill>
                <a:latin typeface="Times New Roman"/>
              </a:rPr>
              <a:t>we are only passing one parameter to playbin, which is the URI of the media we want to play.</a:t>
            </a:r>
            <a:endParaRPr b="0" lang="en-US" sz="2000" spc="-1" strike="noStrike">
              <a:solidFill>
                <a:srgbClr val="000000"/>
              </a:solidFill>
              <a:latin typeface="Calibri"/>
            </a:endParaRPr>
          </a:p>
          <a:p>
            <a:pPr>
              <a:lnSpc>
                <a:spcPct val="100000"/>
              </a:lnSpc>
              <a:spcBef>
                <a:spcPts val="400"/>
              </a:spcBef>
            </a:pPr>
            <a:endParaRPr b="0" lang="en-US" sz="2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1942</TotalTime>
  <Application>LibreOffice/6.3.2.2$Linux_X86_64 LibreOffice_project/30$Build-2</Application>
  <Words>708</Words>
  <Paragraphs>242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2020-11-10T03:00:58Z</dcterms:created>
  <dc:creator>jagati</dc:creator>
  <dc:description/>
  <dc:language>en-IN</dc:language>
  <cp:lastModifiedBy/>
  <dcterms:modified xsi:type="dcterms:W3CDTF">2020-11-30T10:22:52Z</dcterms:modified>
  <cp:revision>62</cp:revision>
  <dc:subject/>
  <dc:title>Gstreamer</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2</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27</vt:i4>
  </property>
</Properties>
</file>