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9" r:id="rId4"/>
    <p:sldId id="264" r:id="rId5"/>
    <p:sldId id="276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59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435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062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134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79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356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5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search?sa=X&amp;biw=1242&amp;bih=611&amp;q=NSE:INDIANB&amp;stick=H4sIAAAAAAAAAONgecRoxi3w8sc9YSndSWtOXmNU5-IKzsgvd80rySypFJLkYoOy-KV4ubj10_UNU0oqcpLMU3gASg3mDDsAAAA&amp;ved=0ahUKEwikmqzKu9TZAhUB3Y8KHXqYBTMQsRUI5wEwD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ianbank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r>
              <a:rPr lang="en-IN" sz="4400" b="1" dirty="0" smtClean="0">
                <a:solidFill>
                  <a:srgbClr val="FFFF00"/>
                </a:solidFill>
              </a:rPr>
              <a:t>Indian Bank </a:t>
            </a:r>
            <a:r>
              <a:rPr lang="en-IN" sz="2400" dirty="0" smtClean="0"/>
              <a:t>(Your Own Bank)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			</a:t>
            </a:r>
            <a:r>
              <a:rPr lang="en-IN" cap="none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Presented By 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– SHASHIKANT 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DEWANGAN</a:t>
            </a:r>
          </a:p>
          <a:p>
            <a:r>
              <a:rPr lang="en-IN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	</a:t>
            </a:r>
            <a:r>
              <a:rPr lang="en-IN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						(17125760061)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10" y="796463"/>
            <a:ext cx="5556311" cy="24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STOCK TREND: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82" y="1312084"/>
            <a:ext cx="8564211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TREND: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34" y="1313646"/>
            <a:ext cx="8397025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BETA VALUE: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DAILY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WEEKLY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MONTHLY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0.4518833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0.5608935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0.4613825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3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SERIES: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75808"/>
            <a:ext cx="8359070" cy="55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MODEL: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" y="1439589"/>
            <a:ext cx="8751999" cy="48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7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 PROFIT: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6" y="1532586"/>
            <a:ext cx="7946265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7" y="0"/>
            <a:ext cx="10753409" cy="61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170878"/>
            <a:ext cx="8761412" cy="5765181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 of bank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 </a:t>
            </a:r>
            <a:r>
              <a:rPr lang="en-IN" dirty="0" smtClean="0"/>
              <a:t>Public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Founded-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15 </a:t>
            </a:r>
            <a:r>
              <a:rPr lang="en-IN" dirty="0"/>
              <a:t>August </a:t>
            </a:r>
            <a:r>
              <a:rPr lang="en-IN" dirty="0" smtClean="0"/>
              <a:t>1907 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Headquartered-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Chennai</a:t>
            </a:r>
            <a:r>
              <a:rPr lang="en-IN" dirty="0" smtClean="0"/>
              <a:t>,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Founders</a:t>
            </a:r>
            <a:r>
              <a:rPr lang="en-IN" dirty="0" smtClean="0"/>
              <a:t>:-S</a:t>
            </a:r>
            <a:r>
              <a:rPr lang="en-IN" dirty="0"/>
              <a:t>. Rm. M. </a:t>
            </a:r>
            <a:r>
              <a:rPr lang="en-IN" dirty="0" err="1"/>
              <a:t>Annamalai</a:t>
            </a:r>
            <a:r>
              <a:rPr lang="en-IN" dirty="0"/>
              <a:t> </a:t>
            </a:r>
            <a:r>
              <a:rPr lang="en-IN" dirty="0" err="1"/>
              <a:t>Chettiar</a:t>
            </a:r>
            <a:r>
              <a:rPr lang="en-IN" dirty="0"/>
              <a:t>, V. </a:t>
            </a:r>
            <a:r>
              <a:rPr lang="en-IN" dirty="0" err="1"/>
              <a:t>Krishnaswamy</a:t>
            </a:r>
            <a:r>
              <a:rPr lang="en-IN" dirty="0"/>
              <a:t> </a:t>
            </a:r>
            <a:r>
              <a:rPr lang="en-IN" dirty="0" err="1"/>
              <a:t>Iyer</a:t>
            </a:r>
            <a:r>
              <a:rPr lang="en-IN" dirty="0"/>
              <a:t>, S. Rm. M. </a:t>
            </a:r>
            <a:r>
              <a:rPr lang="en-IN" dirty="0" err="1"/>
              <a:t>Ramaswami</a:t>
            </a:r>
            <a:r>
              <a:rPr lang="en-IN" dirty="0"/>
              <a:t> </a:t>
            </a:r>
            <a:r>
              <a:rPr lang="en-IN" dirty="0" err="1" smtClean="0"/>
              <a:t>Chettiar</a:t>
            </a:r>
            <a:endParaRPr lang="en-IN" dirty="0" smtClean="0"/>
          </a:p>
          <a:p>
            <a:r>
              <a:rPr lang="en-IN" i="1" dirty="0" smtClean="0"/>
              <a:t>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MD &amp; CEO</a:t>
            </a:r>
            <a:r>
              <a:rPr lang="en-IN" i="1" dirty="0" smtClean="0"/>
              <a:t> </a:t>
            </a:r>
            <a:r>
              <a:rPr lang="en-IN" dirty="0" smtClean="0"/>
              <a:t>Kishore  </a:t>
            </a:r>
            <a:r>
              <a:rPr lang="en-IN" dirty="0" err="1" smtClean="0"/>
              <a:t>Kharat</a:t>
            </a:r>
            <a:endParaRPr lang="en-IN" dirty="0" smtClean="0"/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Executive Directors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</a:t>
            </a:r>
            <a:r>
              <a:rPr lang="en-IN" i="1" dirty="0" smtClean="0"/>
              <a:t>M </a:t>
            </a:r>
            <a:r>
              <a:rPr lang="en-IN" i="1" dirty="0"/>
              <a:t>K Bhattacharya</a:t>
            </a:r>
            <a:r>
              <a:rPr lang="en-IN" dirty="0"/>
              <a:t> &amp; </a:t>
            </a:r>
            <a:r>
              <a:rPr lang="en-IN" i="1" dirty="0"/>
              <a:t>A S </a:t>
            </a:r>
            <a:r>
              <a:rPr lang="en-IN" i="1" dirty="0" smtClean="0"/>
              <a:t>Rajeev</a:t>
            </a:r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Industry-</a:t>
            </a:r>
            <a:r>
              <a:rPr lang="en-IN" dirty="0"/>
              <a:t>Banking, Financial </a:t>
            </a:r>
            <a:r>
              <a:rPr lang="en-IN" dirty="0" smtClean="0"/>
              <a:t>services</a:t>
            </a:r>
            <a:endParaRPr lang="en-IN" b="1" u="sng" dirty="0" smtClean="0"/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Subsidiaries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</a:t>
            </a:r>
            <a:r>
              <a:rPr lang="en-IN" dirty="0" smtClean="0"/>
              <a:t> </a:t>
            </a:r>
            <a:r>
              <a:rPr lang="en-IN" dirty="0" err="1"/>
              <a:t>Indbank</a:t>
            </a:r>
            <a:r>
              <a:rPr lang="en-IN" dirty="0"/>
              <a:t> Merchant Banking Svc, </a:t>
            </a:r>
            <a:r>
              <a:rPr lang="en-IN" dirty="0" err="1"/>
              <a:t>Ind</a:t>
            </a:r>
            <a:r>
              <a:rPr lang="en-IN" dirty="0"/>
              <a:t> Bank Housing, </a:t>
            </a:r>
            <a:r>
              <a:rPr lang="en-IN" dirty="0" smtClean="0"/>
              <a:t>Asset </a:t>
            </a:r>
            <a:r>
              <a:rPr lang="en-IN" dirty="0"/>
              <a:t>Management Arm, </a:t>
            </a:r>
            <a:r>
              <a:rPr lang="en-IN" dirty="0" err="1" smtClean="0"/>
              <a:t>saptagiri</a:t>
            </a:r>
            <a:r>
              <a:rPr lang="en-IN" dirty="0" smtClean="0"/>
              <a:t> </a:t>
            </a:r>
            <a:r>
              <a:rPr lang="en-IN" dirty="0" err="1" smtClean="0"/>
              <a:t>grameena</a:t>
            </a:r>
            <a:r>
              <a:rPr lang="en-IN" dirty="0" smtClean="0"/>
              <a:t> bank,</a:t>
            </a:r>
            <a:r>
              <a:rPr lang="sv-SE" dirty="0" smtClean="0"/>
              <a:t>Sri </a:t>
            </a:r>
            <a:r>
              <a:rPr lang="sv-SE" dirty="0"/>
              <a:t>Lanka Branch, IndianBank Singapore, Indfund Management </a:t>
            </a:r>
            <a:r>
              <a:rPr lang="sv-SE" dirty="0" smtClean="0"/>
              <a:t>Ltd</a:t>
            </a:r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Stock price-</a:t>
            </a:r>
            <a:r>
              <a:rPr lang="en-IN" b="1" dirty="0"/>
              <a:t> </a:t>
            </a:r>
            <a:r>
              <a:rPr lang="en-IN" dirty="0">
                <a:hlinkClick r:id="rId2"/>
              </a:rPr>
              <a:t>INDIANB</a:t>
            </a:r>
            <a:r>
              <a:rPr lang="en-IN" dirty="0"/>
              <a:t> (NSE) ₹ </a:t>
            </a:r>
            <a:r>
              <a:rPr lang="en-IN" dirty="0" smtClean="0"/>
              <a:t>290.25	</a:t>
            </a:r>
            <a:r>
              <a:rPr lang="en-IN" dirty="0"/>
              <a:t> </a:t>
            </a:r>
            <a:r>
              <a:rPr lang="en-IN" dirty="0" smtClean="0"/>
              <a:t>-0</a:t>
            </a:r>
            <a:r>
              <a:rPr lang="en-IN" dirty="0" smtClean="0"/>
              <a:t>.</a:t>
            </a:r>
            <a:r>
              <a:rPr lang="en-IN" dirty="0" smtClean="0"/>
              <a:t>50 (0.17%)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5 Mar, 11:04 AM IST</a:t>
            </a:r>
          </a:p>
          <a:p>
            <a:endParaRPr lang="en-IN" dirty="0" smtClean="0"/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290.25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87878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DD4B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sz="1900" b="0" i="0" u="none" strike="noStrike" cap="none" normalizeH="0" baseline="0" smtClean="0">
                <a:ln>
                  <a:noFill/>
                </a:ln>
                <a:solidFill>
                  <a:srgbClr val="DD4B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DD4B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.50 (0.17%)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DD4B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Price decrease"/>
          <p:cNvSpPr>
            <a:spLocks noChangeAspect="1" noChangeArrowheads="1"/>
          </p:cNvSpPr>
          <p:nvPr/>
        </p:nvSpPr>
        <p:spPr bwMode="auto">
          <a:xfrm>
            <a:off x="1209675" y="-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2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446049"/>
            <a:ext cx="8761412" cy="5573751"/>
          </a:xfrm>
        </p:spPr>
        <p:txBody>
          <a:bodyPr>
            <a:normAutofit fontScale="85000" lnSpcReduction="20000"/>
          </a:bodyPr>
          <a:lstStyle/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Revenue</a:t>
            </a:r>
            <a:r>
              <a:rPr lang="en-IN" dirty="0"/>
              <a:t>	</a:t>
            </a:r>
            <a:r>
              <a:rPr lang="en-IN" dirty="0" smtClean="0"/>
              <a:t> Increase</a:t>
            </a:r>
            <a:r>
              <a:rPr lang="en-IN" dirty="0"/>
              <a:t>₹7,370.16 </a:t>
            </a:r>
            <a:r>
              <a:rPr lang="en-IN" dirty="0" err="1"/>
              <a:t>crore</a:t>
            </a:r>
            <a:r>
              <a:rPr lang="en-IN" dirty="0"/>
              <a:t> (US$1.1 billion) (</a:t>
            </a:r>
            <a:r>
              <a:rPr lang="en-IN" dirty="0" smtClean="0"/>
              <a:t>2017 </a:t>
            </a:r>
            <a:r>
              <a:rPr lang="en-IN" dirty="0"/>
              <a:t>)</a:t>
            </a:r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Operating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income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Increase </a:t>
            </a:r>
            <a:r>
              <a:rPr lang="en-IN" dirty="0"/>
              <a:t>₹4,000.7 </a:t>
            </a:r>
            <a:r>
              <a:rPr lang="en-IN" dirty="0" err="1"/>
              <a:t>crore</a:t>
            </a:r>
            <a:r>
              <a:rPr lang="en-IN" dirty="0"/>
              <a:t> (US$610 million) (2017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Net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income-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N" dirty="0" smtClean="0"/>
              <a:t>Increase </a:t>
            </a:r>
            <a:r>
              <a:rPr lang="en-IN" dirty="0"/>
              <a:t>₹1,405.68 </a:t>
            </a:r>
            <a:r>
              <a:rPr lang="en-IN" dirty="0" err="1"/>
              <a:t>crore</a:t>
            </a:r>
            <a:r>
              <a:rPr lang="en-IN" dirty="0"/>
              <a:t> (US$220 million) (2017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assets-</a:t>
            </a:r>
            <a:r>
              <a:rPr lang="en-IN" dirty="0"/>
              <a:t>	Increase₹218,233.15 </a:t>
            </a:r>
            <a:r>
              <a:rPr lang="en-IN" dirty="0" err="1"/>
              <a:t>crore</a:t>
            </a:r>
            <a:r>
              <a:rPr lang="en-IN" dirty="0"/>
              <a:t> (US$33 billion) (2017</a:t>
            </a:r>
            <a:r>
              <a:rPr lang="en-IN" dirty="0" smtClean="0"/>
              <a:t>)</a:t>
            </a:r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Net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Profit-</a:t>
            </a:r>
            <a:r>
              <a:rPr lang="en-IN" dirty="0" smtClean="0"/>
              <a:t> </a:t>
            </a:r>
            <a:r>
              <a:rPr lang="en-IN" dirty="0"/>
              <a:t>Rs.1405.68 </a:t>
            </a:r>
            <a:r>
              <a:rPr lang="en-IN" dirty="0" err="1"/>
              <a:t>Crore</a:t>
            </a:r>
            <a:r>
              <a:rPr lang="en-IN" dirty="0"/>
              <a:t> for the year ended </a:t>
            </a:r>
            <a:r>
              <a:rPr lang="en-IN" dirty="0" smtClean="0"/>
              <a:t>31.03.2017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Branches</a:t>
            </a:r>
            <a:r>
              <a:rPr lang="en-IN" b="1" u="sng" dirty="0"/>
              <a:t>-</a:t>
            </a:r>
            <a:r>
              <a:rPr lang="en-IN" dirty="0"/>
              <a:t> </a:t>
            </a:r>
            <a:r>
              <a:rPr lang="en-IN" dirty="0" smtClean="0"/>
              <a:t>2682  in India.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ATMs</a:t>
            </a:r>
            <a:r>
              <a:rPr lang="en-IN" dirty="0" smtClean="0"/>
              <a:t>- </a:t>
            </a:r>
            <a:r>
              <a:rPr lang="en-IN" dirty="0"/>
              <a:t>3358</a:t>
            </a:r>
            <a:endParaRPr lang="en-IN" dirty="0" smtClean="0"/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Owner-</a:t>
            </a:r>
            <a:r>
              <a:rPr lang="en-IN" dirty="0"/>
              <a:t>	Government of India</a:t>
            </a:r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of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employees-</a:t>
            </a:r>
            <a:r>
              <a:rPr lang="en-IN" dirty="0" smtClean="0"/>
              <a:t>20,924 </a:t>
            </a:r>
            <a:r>
              <a:rPr lang="en-IN" dirty="0"/>
              <a:t>(2017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Capital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ratio-</a:t>
            </a:r>
            <a:r>
              <a:rPr lang="en-IN" dirty="0"/>
              <a:t>	13.20% 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Website-</a:t>
            </a:r>
            <a:r>
              <a:rPr lang="en-IN" dirty="0"/>
              <a:t>	</a:t>
            </a:r>
            <a:r>
              <a:rPr lang="en-IN" dirty="0" smtClean="0">
                <a:hlinkClick r:id="rId2"/>
              </a:rPr>
              <a:t>www.indianbank.in</a:t>
            </a:r>
            <a:endParaRPr lang="en-IN" dirty="0" smtClean="0"/>
          </a:p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International </a:t>
            </a:r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Presence-</a:t>
            </a:r>
          </a:p>
          <a:p>
            <a:r>
              <a:rPr lang="en-IN" dirty="0"/>
              <a:t>	Overseas branches in Singapore , Colombo including a Foreign Currency Banking Unit at Colombo and </a:t>
            </a:r>
            <a:r>
              <a:rPr lang="en-IN" dirty="0" smtClean="0"/>
              <a:t>Jaffna</a:t>
            </a:r>
          </a:p>
          <a:p>
            <a:r>
              <a:rPr lang="en-IN" dirty="0"/>
              <a:t>	227 Overseas Correspondent banks in 75 </a:t>
            </a:r>
            <a:r>
              <a:rPr lang="en-IN" dirty="0" smtClean="0"/>
              <a:t>countries</a:t>
            </a: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Payment Wallet-</a:t>
            </a:r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 smtClean="0"/>
              <a:t>Indipay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5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80586"/>
            <a:ext cx="8946541" cy="5467814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Products </a:t>
            </a:r>
            <a:r>
              <a:rPr lang="en-I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Consumer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Corporate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Finance and Insurance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Mortgage Loans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Investment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Merchant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Private Equity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Private Banking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Savings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wealth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Credit Cards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4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Stock Price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74" y="1291097"/>
            <a:ext cx="7935728" cy="50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Baskerville Old Face" panose="02020602080505020303" pitchFamily="18" charset="0"/>
              </a:rPr>
              <a:t>Revenue from Various operations &amp; income Segregation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853" y="1338147"/>
            <a:ext cx="7684920" cy="47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Baskerville Old Face" panose="02020602080505020303" pitchFamily="18" charset="0"/>
              </a:rPr>
              <a:t>Branch Distribution in India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49" y="1541014"/>
            <a:ext cx="7771803" cy="4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Baskerville Old Face" panose="02020602080505020303" pitchFamily="18" charset="0"/>
              </a:rPr>
              <a:t>Branch Network Distribution 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567" y="1853248"/>
            <a:ext cx="7506793" cy="42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5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Baskerville Old Face" panose="02020602080505020303" pitchFamily="18" charset="0"/>
              </a:rPr>
              <a:t>Positives and Negatives about Indian Bank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66" y="1853248"/>
            <a:ext cx="6546437" cy="4068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5656" y="6102045"/>
            <a:ext cx="6679581" cy="37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*</a:t>
            </a:r>
            <a:r>
              <a:rPr lang="en-IN" sz="1600" dirty="0" smtClean="0"/>
              <a:t>Return </a:t>
            </a:r>
            <a:r>
              <a:rPr lang="en-IN" sz="1600" dirty="0"/>
              <a:t>on equity (ROE) and return on assets (ROA</a:t>
            </a:r>
            <a:r>
              <a:rPr lang="en-IN" sz="1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911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144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Century Gothic</vt:lpstr>
      <vt:lpstr>Wingdings 3</vt:lpstr>
      <vt:lpstr>Ion</vt:lpstr>
      <vt:lpstr>    Indian Bank (Your Own Bank)</vt:lpstr>
      <vt:lpstr>PowerPoint Presentation</vt:lpstr>
      <vt:lpstr>PowerPoint Presentation</vt:lpstr>
      <vt:lpstr>PowerPoint Presentation</vt:lpstr>
      <vt:lpstr>Current Stock Price</vt:lpstr>
      <vt:lpstr>Revenue from Various operations &amp; income Segregation</vt:lpstr>
      <vt:lpstr>Branch Distribution in India</vt:lpstr>
      <vt:lpstr>Branch Network Distribution </vt:lpstr>
      <vt:lpstr>Positives and Negatives about Indian Bank</vt:lpstr>
      <vt:lpstr>STOCK TREND:</vt:lpstr>
      <vt:lpstr>MARKET TREND:</vt:lpstr>
      <vt:lpstr>BETA VALUE:</vt:lpstr>
      <vt:lpstr>TIME SERIES:</vt:lpstr>
      <vt:lpstr>ARIMA MODEL:</vt:lpstr>
      <vt:lpstr>NET PROFIT: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Bank</dc:title>
  <dc:creator>Administrator</dc:creator>
  <cp:lastModifiedBy>Administrator</cp:lastModifiedBy>
  <cp:revision>27</cp:revision>
  <dcterms:created xsi:type="dcterms:W3CDTF">2018-03-05T05:33:42Z</dcterms:created>
  <dcterms:modified xsi:type="dcterms:W3CDTF">2018-03-22T05:48:12Z</dcterms:modified>
</cp:coreProperties>
</file>