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162" autoAdjust="0"/>
  </p:normalViewPr>
  <p:slideViewPr>
    <p:cSldViewPr snapToGrid="0">
      <p:cViewPr varScale="1">
        <p:scale>
          <a:sx n="67" d="100"/>
          <a:sy n="67" d="100"/>
        </p:scale>
        <p:origin x="83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45D49-24DA-470E-9362-24E58AFC6496}" type="datetimeFigureOut">
              <a:rPr lang="en-IN" smtClean="0"/>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93921-EDC2-4FAC-A97E-9EE35F788688}" type="slidenum">
              <a:rPr lang="en-IN" smtClean="0"/>
              <a:t>‹#›</a:t>
            </a:fld>
            <a:endParaRPr lang="en-IN"/>
          </a:p>
        </p:txBody>
      </p:sp>
    </p:spTree>
    <p:extLst>
      <p:ext uri="{BB962C8B-B14F-4D97-AF65-F5344CB8AC3E}">
        <p14:creationId xmlns:p14="http://schemas.microsoft.com/office/powerpoint/2010/main" val="175183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193921-EDC2-4FAC-A97E-9EE35F788688}" type="slidenum">
              <a:rPr lang="en-IN" smtClean="0"/>
              <a:t>1</a:t>
            </a:fld>
            <a:endParaRPr lang="en-IN"/>
          </a:p>
        </p:txBody>
      </p:sp>
    </p:spTree>
    <p:extLst>
      <p:ext uri="{BB962C8B-B14F-4D97-AF65-F5344CB8AC3E}">
        <p14:creationId xmlns:p14="http://schemas.microsoft.com/office/powerpoint/2010/main" val="365338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160060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117834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3381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2128501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8241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2028949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349166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350572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45401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F981A-F42F-4709-8728-22D7188E60A7}"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205529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9F981A-F42F-4709-8728-22D7188E60A7}"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59386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9F981A-F42F-4709-8728-22D7188E60A7}"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117159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9F981A-F42F-4709-8728-22D7188E60A7}"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375161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F981A-F42F-4709-8728-22D7188E60A7}"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326024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9F981A-F42F-4709-8728-22D7188E60A7}"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654251-DCD1-43E4-9D52-E5957004274D}" type="slidenum">
              <a:rPr lang="en-IN" smtClean="0"/>
              <a:t>‹#›</a:t>
            </a:fld>
            <a:endParaRPr lang="en-IN"/>
          </a:p>
        </p:txBody>
      </p:sp>
    </p:spTree>
    <p:extLst>
      <p:ext uri="{BB962C8B-B14F-4D97-AF65-F5344CB8AC3E}">
        <p14:creationId xmlns:p14="http://schemas.microsoft.com/office/powerpoint/2010/main" val="60376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654251-DCD1-43E4-9D52-E5957004274D}" type="slidenum">
              <a:rPr lang="en-IN" smtClean="0"/>
              <a:t>‹#›</a:t>
            </a:fld>
            <a:endParaRPr lang="en-IN"/>
          </a:p>
        </p:txBody>
      </p:sp>
      <p:sp>
        <p:nvSpPr>
          <p:cNvPr id="5" name="Date Placeholder 4"/>
          <p:cNvSpPr>
            <a:spLocks noGrp="1"/>
          </p:cNvSpPr>
          <p:nvPr>
            <p:ph type="dt" sz="half" idx="10"/>
          </p:nvPr>
        </p:nvSpPr>
        <p:spPr/>
        <p:txBody>
          <a:bodyPr/>
          <a:lstStyle/>
          <a:p>
            <a:fld id="{5E9F981A-F42F-4709-8728-22D7188E60A7}" type="datetimeFigureOut">
              <a:rPr lang="en-IN" smtClean="0"/>
              <a:t>20-05-2023</a:t>
            </a:fld>
            <a:endParaRPr lang="en-IN"/>
          </a:p>
        </p:txBody>
      </p:sp>
    </p:spTree>
    <p:extLst>
      <p:ext uri="{BB962C8B-B14F-4D97-AF65-F5344CB8AC3E}">
        <p14:creationId xmlns:p14="http://schemas.microsoft.com/office/powerpoint/2010/main" val="120392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9F981A-F42F-4709-8728-22D7188E60A7}" type="datetimeFigureOut">
              <a:rPr lang="en-IN" smtClean="0"/>
              <a:t>20-05-2023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654251-DCD1-43E4-9D52-E5957004274D}" type="slidenum">
              <a:rPr lang="en-IN" smtClean="0"/>
              <a:t>‹#›</a:t>
            </a:fld>
            <a:endParaRPr lang="en-IN"/>
          </a:p>
        </p:txBody>
      </p:sp>
    </p:spTree>
    <p:extLst>
      <p:ext uri="{BB962C8B-B14F-4D97-AF65-F5344CB8AC3E}">
        <p14:creationId xmlns:p14="http://schemas.microsoft.com/office/powerpoint/2010/main" val="84852846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C4AD-31E5-4069-B746-438A52AFF0CF}"/>
              </a:ext>
            </a:extLst>
          </p:cNvPr>
          <p:cNvSpPr>
            <a:spLocks noGrp="1"/>
          </p:cNvSpPr>
          <p:nvPr>
            <p:ph type="ctrTitle"/>
          </p:nvPr>
        </p:nvSpPr>
        <p:spPr>
          <a:xfrm>
            <a:off x="1607078" y="2047347"/>
            <a:ext cx="8451321" cy="1646302"/>
          </a:xfrm>
        </p:spPr>
        <p:txBody>
          <a:bodyPr/>
          <a:lstStyle/>
          <a:p>
            <a:pPr algn="ctr"/>
            <a:r>
              <a:rPr lang="en-US" b="1" dirty="0"/>
              <a:t>Entertainer Data Analysis</a:t>
            </a:r>
            <a:endParaRPr lang="en-IN" b="1" dirty="0"/>
          </a:p>
        </p:txBody>
      </p:sp>
      <p:sp>
        <p:nvSpPr>
          <p:cNvPr id="4" name="Title 1">
            <a:extLst>
              <a:ext uri="{FF2B5EF4-FFF2-40B4-BE49-F238E27FC236}">
                <a16:creationId xmlns:a16="http://schemas.microsoft.com/office/drawing/2014/main" id="{01C174C9-60A6-4456-A064-E7176F2C328E}"/>
              </a:ext>
            </a:extLst>
          </p:cNvPr>
          <p:cNvSpPr txBox="1">
            <a:spLocks/>
          </p:cNvSpPr>
          <p:nvPr/>
        </p:nvSpPr>
        <p:spPr>
          <a:xfrm>
            <a:off x="8793690" y="6172200"/>
            <a:ext cx="3398310" cy="48848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tx1"/>
                </a:solidFill>
              </a:rPr>
              <a:t>By – Shashikant Maurya</a:t>
            </a:r>
            <a:endParaRPr lang="en-IN" sz="2400" dirty="0">
              <a:solidFill>
                <a:schemeClr val="tx1"/>
              </a:solidFill>
            </a:endParaRPr>
          </a:p>
        </p:txBody>
      </p:sp>
    </p:spTree>
    <p:extLst>
      <p:ext uri="{BB962C8B-B14F-4D97-AF65-F5344CB8AC3E}">
        <p14:creationId xmlns:p14="http://schemas.microsoft.com/office/powerpoint/2010/main" val="409049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C353-BCCA-458D-83E1-FC89D145F0A0}"/>
              </a:ext>
            </a:extLst>
          </p:cNvPr>
          <p:cNvSpPr>
            <a:spLocks noGrp="1"/>
          </p:cNvSpPr>
          <p:nvPr>
            <p:ph type="title"/>
          </p:nvPr>
        </p:nvSpPr>
        <p:spPr>
          <a:xfrm>
            <a:off x="677334" y="609600"/>
            <a:ext cx="8596668" cy="1019175"/>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B174EFA-F2B1-4B32-B6F4-398F03167131}"/>
              </a:ext>
            </a:extLst>
          </p:cNvPr>
          <p:cNvSpPr>
            <a:spLocks noGrp="1"/>
          </p:cNvSpPr>
          <p:nvPr>
            <p:ph idx="1"/>
          </p:nvPr>
        </p:nvSpPr>
        <p:spPr>
          <a:xfrm>
            <a:off x="677333" y="1774816"/>
            <a:ext cx="9138179" cy="4211636"/>
          </a:xfrm>
        </p:spPr>
        <p:txBody>
          <a:bodyPr>
            <a:normAutofit fontScale="92500"/>
          </a:bodyPr>
          <a:lstStyle/>
          <a:p>
            <a:r>
              <a:rPr lang="en-US" sz="1600" dirty="0">
                <a:solidFill>
                  <a:schemeClr val="tx1"/>
                </a:solidFill>
              </a:rPr>
              <a:t>Analyzing the demographic distribution of entertainers based on gender, birth year, and profession.</a:t>
            </a:r>
          </a:p>
          <a:p>
            <a:r>
              <a:rPr lang="en-US" sz="1600" dirty="0">
                <a:solidFill>
                  <a:schemeClr val="tx1"/>
                </a:solidFill>
              </a:rPr>
              <a:t>Exploring the relationship between breakthroughs/hit songs/award nominations and the year they occurred.</a:t>
            </a:r>
          </a:p>
          <a:p>
            <a:r>
              <a:rPr lang="en-US" sz="1600" dirty="0">
                <a:solidFill>
                  <a:schemeClr val="tx1"/>
                </a:solidFill>
              </a:rPr>
              <a:t>Understanding the career trajectory of entertainers by examining their first major awards and their last significant work.</a:t>
            </a:r>
          </a:p>
          <a:p>
            <a:r>
              <a:rPr lang="en-US" sz="1600" dirty="0">
                <a:solidFill>
                  <a:schemeClr val="tx1"/>
                </a:solidFill>
              </a:rPr>
              <a:t>Investigating the correlation between different types of awards (Oscar, Grammy, Emmy) and the total number of awards won.</a:t>
            </a:r>
          </a:p>
          <a:p>
            <a:r>
              <a:rPr lang="en-US" sz="1600" dirty="0">
                <a:solidFill>
                  <a:schemeClr val="tx1"/>
                </a:solidFill>
              </a:rPr>
              <a:t>Identifying the most successful entertainers based on the number of awards won and nominations received.</a:t>
            </a:r>
          </a:p>
          <a:p>
            <a:r>
              <a:rPr lang="en-US" sz="1600" dirty="0">
                <a:solidFill>
                  <a:schemeClr val="tx1"/>
                </a:solidFill>
              </a:rPr>
              <a:t>Visualizing the timeline of entertainers' careers, including their breakthroughs, major works, and eventual passing.</a:t>
            </a:r>
          </a:p>
          <a:p>
            <a:r>
              <a:rPr lang="en-US" sz="1600" dirty="0">
                <a:solidFill>
                  <a:schemeClr val="tx1"/>
                </a:solidFill>
              </a:rPr>
              <a:t>Analyzing the distribution of awards won from breakthroughs and exploring any patterns or trends.</a:t>
            </a:r>
          </a:p>
          <a:p>
            <a:r>
              <a:rPr lang="en-US" sz="1600" dirty="0">
                <a:solidFill>
                  <a:schemeClr val="tx1"/>
                </a:solidFill>
              </a:rPr>
              <a:t>Providing an overview of the overall awards landscape, including the total number of awards and nominations.</a:t>
            </a:r>
            <a:endParaRPr lang="en-IN" sz="1600" dirty="0">
              <a:solidFill>
                <a:schemeClr val="tx1"/>
              </a:solidFill>
            </a:endParaRPr>
          </a:p>
        </p:txBody>
      </p:sp>
    </p:spTree>
    <p:extLst>
      <p:ext uri="{BB962C8B-B14F-4D97-AF65-F5344CB8AC3E}">
        <p14:creationId xmlns:p14="http://schemas.microsoft.com/office/powerpoint/2010/main" val="31358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816C-BE2C-432E-AA2C-4500788AF33B}"/>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401B9735-0328-4AC9-8E0B-D04975DB18F7}"/>
              </a:ext>
            </a:extLst>
          </p:cNvPr>
          <p:cNvSpPr>
            <a:spLocks noGrp="1"/>
          </p:cNvSpPr>
          <p:nvPr>
            <p:ph idx="1"/>
          </p:nvPr>
        </p:nvSpPr>
        <p:spPr>
          <a:xfrm>
            <a:off x="677334" y="1488613"/>
            <a:ext cx="8596668" cy="4626437"/>
          </a:xfrm>
        </p:spPr>
        <p:txBody>
          <a:bodyPr>
            <a:noAutofit/>
          </a:bodyPr>
          <a:lstStyle/>
          <a:p>
            <a:r>
              <a:rPr lang="en-US" sz="1500" dirty="0">
                <a:solidFill>
                  <a:schemeClr val="tx1"/>
                </a:solidFill>
              </a:rPr>
              <a:t>Data-driven decision making: The dashboard provides valuable insights and analytics that can inform decision making in various areas related to entertainers, such as talent management, marketing, and industry trends.</a:t>
            </a:r>
          </a:p>
          <a:p>
            <a:endParaRPr lang="en-US" sz="1500" dirty="0">
              <a:solidFill>
                <a:schemeClr val="tx1"/>
              </a:solidFill>
            </a:endParaRPr>
          </a:p>
          <a:p>
            <a:r>
              <a:rPr lang="en-US" sz="1500" dirty="0">
                <a:solidFill>
                  <a:schemeClr val="tx1"/>
                </a:solidFill>
              </a:rPr>
              <a:t>Visual representation: Power BI allows you to present complex data in a visually appealing and interactive manner. Visualizations such as charts, graphs, and maps make it easier to understand patterns, trends, and correlations in the data.</a:t>
            </a:r>
          </a:p>
          <a:p>
            <a:endParaRPr lang="en-US" sz="1500" dirty="0">
              <a:solidFill>
                <a:schemeClr val="tx1"/>
              </a:solidFill>
            </a:endParaRPr>
          </a:p>
          <a:p>
            <a:r>
              <a:rPr lang="en-US" sz="1500" dirty="0">
                <a:solidFill>
                  <a:schemeClr val="tx1"/>
                </a:solidFill>
              </a:rPr>
              <a:t>Real-time data updates: Power BI can connect to live data sources, enabling real-time updates of the dashboard. This ensures that the analysis and insights are always up to date and reflect the most recent information.</a:t>
            </a:r>
          </a:p>
          <a:p>
            <a:endParaRPr lang="en-US" sz="1500" dirty="0">
              <a:solidFill>
                <a:schemeClr val="tx1"/>
              </a:solidFill>
            </a:endParaRPr>
          </a:p>
          <a:p>
            <a:r>
              <a:rPr lang="en-US" sz="1500" dirty="0">
                <a:solidFill>
                  <a:schemeClr val="tx1"/>
                </a:solidFill>
              </a:rPr>
              <a:t>Data exploration and drill-down capabilities: Users can explore the data and drill down into specific details or segments of interest. Interactive features like filtering, slicing, and drill-through options empower users to gain deeper insights from the data.</a:t>
            </a:r>
          </a:p>
          <a:p>
            <a:pPr marL="0" indent="0">
              <a:buNone/>
            </a:pPr>
            <a:endParaRPr lang="en-US" sz="1500" dirty="0">
              <a:solidFill>
                <a:schemeClr val="tx1"/>
              </a:solidFill>
            </a:endParaRPr>
          </a:p>
        </p:txBody>
      </p:sp>
    </p:spTree>
    <p:extLst>
      <p:ext uri="{BB962C8B-B14F-4D97-AF65-F5344CB8AC3E}">
        <p14:creationId xmlns:p14="http://schemas.microsoft.com/office/powerpoint/2010/main" val="120995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1195-3560-4249-803F-8A99DAA6A6BE}"/>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C9902808-D0DA-4327-B480-E3A68106A927}"/>
              </a:ext>
            </a:extLst>
          </p:cNvPr>
          <p:cNvPicPr>
            <a:picLocks noGrp="1" noChangeAspect="1"/>
          </p:cNvPicPr>
          <p:nvPr>
            <p:ph idx="1"/>
          </p:nvPr>
        </p:nvPicPr>
        <p:blipFill>
          <a:blip r:embed="rId2"/>
          <a:stretch>
            <a:fillRect/>
          </a:stretch>
        </p:blipFill>
        <p:spPr>
          <a:xfrm>
            <a:off x="262106" y="2445940"/>
            <a:ext cx="11667788" cy="1966119"/>
          </a:xfrm>
        </p:spPr>
      </p:pic>
    </p:spTree>
    <p:extLst>
      <p:ext uri="{BB962C8B-B14F-4D97-AF65-F5344CB8AC3E}">
        <p14:creationId xmlns:p14="http://schemas.microsoft.com/office/powerpoint/2010/main" val="377567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B1F8-995D-4B99-A56F-45C86B77115A}"/>
              </a:ext>
            </a:extLst>
          </p:cNvPr>
          <p:cNvSpPr>
            <a:spLocks noGrp="1"/>
          </p:cNvSpPr>
          <p:nvPr>
            <p:ph type="title"/>
          </p:nvPr>
        </p:nvSpPr>
        <p:spPr/>
        <p:txBody>
          <a:bodyPr/>
          <a:lstStyle/>
          <a:p>
            <a:r>
              <a:rPr lang="en-US" dirty="0"/>
              <a:t>Wireframe Design</a:t>
            </a:r>
            <a:endParaRPr lang="en-IN" dirty="0"/>
          </a:p>
        </p:txBody>
      </p:sp>
      <p:pic>
        <p:nvPicPr>
          <p:cNvPr id="5" name="Content Placeholder 4">
            <a:extLst>
              <a:ext uri="{FF2B5EF4-FFF2-40B4-BE49-F238E27FC236}">
                <a16:creationId xmlns:a16="http://schemas.microsoft.com/office/drawing/2014/main" id="{0D84BEE4-2170-448F-B128-EFBF06B725C1}"/>
              </a:ext>
            </a:extLst>
          </p:cNvPr>
          <p:cNvPicPr>
            <a:picLocks noGrp="1" noChangeAspect="1"/>
          </p:cNvPicPr>
          <p:nvPr>
            <p:ph idx="1"/>
          </p:nvPr>
        </p:nvPicPr>
        <p:blipFill>
          <a:blip r:embed="rId2"/>
          <a:stretch>
            <a:fillRect/>
          </a:stretch>
        </p:blipFill>
        <p:spPr>
          <a:xfrm>
            <a:off x="3713243" y="1433029"/>
            <a:ext cx="3887722" cy="5334317"/>
          </a:xfrm>
        </p:spPr>
      </p:pic>
    </p:spTree>
    <p:extLst>
      <p:ext uri="{BB962C8B-B14F-4D97-AF65-F5344CB8AC3E}">
        <p14:creationId xmlns:p14="http://schemas.microsoft.com/office/powerpoint/2010/main" val="255690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2806-D94B-486A-8805-35730F832D61}"/>
              </a:ext>
            </a:extLst>
          </p:cNvPr>
          <p:cNvSpPr>
            <a:spLocks noGrp="1"/>
          </p:cNvSpPr>
          <p:nvPr>
            <p:ph type="title"/>
          </p:nvPr>
        </p:nvSpPr>
        <p:spPr/>
        <p:txBody>
          <a:bodyPr/>
          <a:lstStyle/>
          <a:p>
            <a:pPr algn="ctr"/>
            <a:r>
              <a:rPr lang="en-US" dirty="0"/>
              <a:t>Q &amp; A</a:t>
            </a:r>
            <a:endParaRPr lang="en-IN" dirty="0"/>
          </a:p>
        </p:txBody>
      </p:sp>
      <p:sp>
        <p:nvSpPr>
          <p:cNvPr id="3" name="Content Placeholder 2">
            <a:extLst>
              <a:ext uri="{FF2B5EF4-FFF2-40B4-BE49-F238E27FC236}">
                <a16:creationId xmlns:a16="http://schemas.microsoft.com/office/drawing/2014/main" id="{CF130831-E25E-4B4D-82E6-361B42C13C03}"/>
              </a:ext>
            </a:extLst>
          </p:cNvPr>
          <p:cNvSpPr>
            <a:spLocks noGrp="1"/>
          </p:cNvSpPr>
          <p:nvPr>
            <p:ph idx="1"/>
          </p:nvPr>
        </p:nvSpPr>
        <p:spPr/>
        <p:txBody>
          <a:bodyPr>
            <a:normAutofit/>
          </a:bodyPr>
          <a:lstStyle/>
          <a:p>
            <a:pPr marL="0" indent="0">
              <a:buNone/>
            </a:pPr>
            <a:r>
              <a:rPr lang="en-US" sz="1600" dirty="0">
                <a:solidFill>
                  <a:schemeClr val="tx1"/>
                </a:solidFill>
              </a:rPr>
              <a:t>Q1. What is the data source for the Entertainer Data Analysis?</a:t>
            </a:r>
          </a:p>
          <a:p>
            <a:pPr marL="0" indent="0">
              <a:buNone/>
            </a:pPr>
            <a:r>
              <a:rPr lang="en-IN" sz="1600" dirty="0">
                <a:solidFill>
                  <a:schemeClr val="tx1"/>
                </a:solidFill>
              </a:rPr>
              <a:t>Ans: </a:t>
            </a:r>
            <a:r>
              <a:rPr lang="en-US" sz="1600" dirty="0">
                <a:solidFill>
                  <a:schemeClr val="tx1"/>
                </a:solidFill>
              </a:rPr>
              <a:t>The data source for the Entertainer Data Analysis is an Excel sheet provided by the client.</a:t>
            </a:r>
          </a:p>
          <a:p>
            <a:pPr marL="0" indent="0">
              <a:buNone/>
            </a:pPr>
            <a:endParaRPr lang="en-US" sz="1600" dirty="0">
              <a:solidFill>
                <a:schemeClr val="tx1"/>
              </a:solidFill>
            </a:endParaRPr>
          </a:p>
          <a:p>
            <a:pPr marL="0" indent="0">
              <a:buNone/>
            </a:pPr>
            <a:r>
              <a:rPr lang="en-US" sz="1600" dirty="0">
                <a:solidFill>
                  <a:schemeClr val="tx1"/>
                </a:solidFill>
              </a:rPr>
              <a:t>Q2. What are the key columns included in the Entertainer Data Analysis?</a:t>
            </a:r>
          </a:p>
          <a:p>
            <a:pPr marL="0" indent="0">
              <a:buNone/>
            </a:pPr>
            <a:r>
              <a:rPr lang="en-US" sz="1600" dirty="0">
                <a:solidFill>
                  <a:schemeClr val="tx1"/>
                </a:solidFill>
              </a:rPr>
              <a:t>Ans: The key columns in the Entertainer Data Analysis include Entertainer(Name), Gender, Birth Year, Year of Breakthrough/#1 Hit/Award Nomination, Breakthrough Name, Year of First Oscar/Grammy/Emmy, Year of Last Major Work (arguable), Year of Death, Award Won from Breakthrough, Total Awards won, Total Nominees, Profession, Oscar won, Grammy won, Emmy won, and Other Awards.</a:t>
            </a:r>
          </a:p>
          <a:p>
            <a:pPr marL="0" indent="0">
              <a:buNone/>
            </a:pPr>
            <a:endParaRPr lang="en-US" sz="1600" dirty="0">
              <a:solidFill>
                <a:schemeClr val="tx1"/>
              </a:solidFill>
            </a:endParaRPr>
          </a:p>
        </p:txBody>
      </p:sp>
    </p:spTree>
    <p:extLst>
      <p:ext uri="{BB962C8B-B14F-4D97-AF65-F5344CB8AC3E}">
        <p14:creationId xmlns:p14="http://schemas.microsoft.com/office/powerpoint/2010/main" val="25049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2806-D94B-486A-8805-35730F832D61}"/>
              </a:ext>
            </a:extLst>
          </p:cNvPr>
          <p:cNvSpPr>
            <a:spLocks noGrp="1"/>
          </p:cNvSpPr>
          <p:nvPr>
            <p:ph type="title"/>
          </p:nvPr>
        </p:nvSpPr>
        <p:spPr/>
        <p:txBody>
          <a:bodyPr/>
          <a:lstStyle/>
          <a:p>
            <a:pPr algn="ctr"/>
            <a:r>
              <a:rPr lang="en-US" dirty="0"/>
              <a:t>Q &amp; A</a:t>
            </a:r>
            <a:endParaRPr lang="en-IN" dirty="0"/>
          </a:p>
        </p:txBody>
      </p:sp>
      <p:sp>
        <p:nvSpPr>
          <p:cNvPr id="3" name="Content Placeholder 2">
            <a:extLst>
              <a:ext uri="{FF2B5EF4-FFF2-40B4-BE49-F238E27FC236}">
                <a16:creationId xmlns:a16="http://schemas.microsoft.com/office/drawing/2014/main" id="{CF130831-E25E-4B4D-82E6-361B42C13C03}"/>
              </a:ext>
            </a:extLst>
          </p:cNvPr>
          <p:cNvSpPr>
            <a:spLocks noGrp="1"/>
          </p:cNvSpPr>
          <p:nvPr>
            <p:ph idx="1"/>
          </p:nvPr>
        </p:nvSpPr>
        <p:spPr/>
        <p:txBody>
          <a:bodyPr>
            <a:normAutofit/>
          </a:bodyPr>
          <a:lstStyle/>
          <a:p>
            <a:pPr marL="0" indent="0">
              <a:buNone/>
            </a:pPr>
            <a:r>
              <a:rPr lang="en-US" sz="1600" dirty="0">
                <a:solidFill>
                  <a:schemeClr val="tx1"/>
                </a:solidFill>
              </a:rPr>
              <a:t>Q3. Can the Entertainer Data Analysis dashboard handle a large volume of data?</a:t>
            </a:r>
          </a:p>
          <a:p>
            <a:pPr marL="0" indent="0">
              <a:buNone/>
            </a:pPr>
            <a:r>
              <a:rPr lang="en-IN" sz="1600" dirty="0">
                <a:solidFill>
                  <a:schemeClr val="tx1"/>
                </a:solidFill>
              </a:rPr>
              <a:t>Ans: </a:t>
            </a:r>
            <a:r>
              <a:rPr lang="en-US" sz="1600" dirty="0">
                <a:solidFill>
                  <a:schemeClr val="tx1"/>
                </a:solidFill>
              </a:rPr>
              <a:t>Yes, Power BI is designed to handle large volumes of data. The performance of the Entertainer Data Analysis dashboard may depend on factors such as the data source, the complexity of the queries and calculations, and the hardware resources available.</a:t>
            </a:r>
          </a:p>
          <a:p>
            <a:pPr marL="0" indent="0">
              <a:buNone/>
            </a:pPr>
            <a:endParaRPr lang="en-US" sz="1600" dirty="0">
              <a:solidFill>
                <a:schemeClr val="tx1"/>
              </a:solidFill>
            </a:endParaRPr>
          </a:p>
          <a:p>
            <a:pPr marL="0" indent="0">
              <a:buNone/>
            </a:pPr>
            <a:r>
              <a:rPr lang="en-US" sz="1600" dirty="0">
                <a:solidFill>
                  <a:schemeClr val="tx1"/>
                </a:solidFill>
              </a:rPr>
              <a:t>Q4. How can the Entertainer Data Analysis dashboard help in decision-making in the entertainment industry?</a:t>
            </a:r>
          </a:p>
          <a:p>
            <a:pPr marL="0" indent="0">
              <a:buNone/>
            </a:pPr>
            <a:r>
              <a:rPr lang="en-US" sz="1600" dirty="0">
                <a:solidFill>
                  <a:schemeClr val="tx1"/>
                </a:solidFill>
              </a:rPr>
              <a:t>Ans: The Entertainer Data Analysis dashboard provides insights into various aspects of the entertainment industry, such as the success of entertainers, trends in awards and nominations, and the impact of breakthroughs. These insights can inform decision-making processes related to talent acquisition, project investments, marketing strategies, and overall industry trends.</a:t>
            </a:r>
          </a:p>
        </p:txBody>
      </p:sp>
    </p:spTree>
    <p:extLst>
      <p:ext uri="{BB962C8B-B14F-4D97-AF65-F5344CB8AC3E}">
        <p14:creationId xmlns:p14="http://schemas.microsoft.com/office/powerpoint/2010/main" val="385922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2806-D94B-486A-8805-35730F832D61}"/>
              </a:ext>
            </a:extLst>
          </p:cNvPr>
          <p:cNvSpPr>
            <a:spLocks noGrp="1"/>
          </p:cNvSpPr>
          <p:nvPr>
            <p:ph type="title"/>
          </p:nvPr>
        </p:nvSpPr>
        <p:spPr/>
        <p:txBody>
          <a:bodyPr/>
          <a:lstStyle/>
          <a:p>
            <a:pPr algn="ctr"/>
            <a:r>
              <a:rPr lang="en-US" dirty="0"/>
              <a:t>Q &amp; A</a:t>
            </a:r>
            <a:endParaRPr lang="en-IN" dirty="0"/>
          </a:p>
        </p:txBody>
      </p:sp>
      <p:sp>
        <p:nvSpPr>
          <p:cNvPr id="3" name="Content Placeholder 2">
            <a:extLst>
              <a:ext uri="{FF2B5EF4-FFF2-40B4-BE49-F238E27FC236}">
                <a16:creationId xmlns:a16="http://schemas.microsoft.com/office/drawing/2014/main" id="{CF130831-E25E-4B4D-82E6-361B42C13C03}"/>
              </a:ext>
            </a:extLst>
          </p:cNvPr>
          <p:cNvSpPr>
            <a:spLocks noGrp="1"/>
          </p:cNvSpPr>
          <p:nvPr>
            <p:ph idx="1"/>
          </p:nvPr>
        </p:nvSpPr>
        <p:spPr>
          <a:xfrm>
            <a:off x="1177387" y="2494756"/>
            <a:ext cx="8596668" cy="1868487"/>
          </a:xfrm>
        </p:spPr>
        <p:txBody>
          <a:bodyPr>
            <a:normAutofit/>
          </a:bodyPr>
          <a:lstStyle/>
          <a:p>
            <a:pPr marL="0" indent="0">
              <a:buNone/>
            </a:pPr>
            <a:r>
              <a:rPr lang="en-US" sz="1600" dirty="0">
                <a:solidFill>
                  <a:schemeClr val="tx1"/>
                </a:solidFill>
              </a:rPr>
              <a:t>Q5. Can the Entertainer Data Analysis dashboard be scheduled to refresh data at specific intervals?</a:t>
            </a:r>
          </a:p>
          <a:p>
            <a:pPr marL="0" indent="0">
              <a:buNone/>
            </a:pPr>
            <a:r>
              <a:rPr lang="en-IN" sz="1600" dirty="0">
                <a:solidFill>
                  <a:schemeClr val="tx1"/>
                </a:solidFill>
              </a:rPr>
              <a:t>Ans:</a:t>
            </a:r>
            <a:r>
              <a:rPr lang="en-US" sz="1600" dirty="0">
                <a:solidFill>
                  <a:schemeClr val="tx1"/>
                </a:solidFill>
              </a:rPr>
              <a:t>Yes, the Entertainer Data Analysis dashboard can be scheduled to automatically refresh data at specific intervals. This ensures that the dashboard always reflects the most up-to-date information, allowing users to stay informed with real-time data.</a:t>
            </a:r>
          </a:p>
          <a:p>
            <a:pPr marL="0" indent="0">
              <a:buNone/>
            </a:pPr>
            <a:endParaRPr lang="en-US" sz="1600" dirty="0">
              <a:solidFill>
                <a:schemeClr val="tx1"/>
              </a:solidFill>
            </a:endParaRPr>
          </a:p>
        </p:txBody>
      </p:sp>
    </p:spTree>
    <p:extLst>
      <p:ext uri="{BB962C8B-B14F-4D97-AF65-F5344CB8AC3E}">
        <p14:creationId xmlns:p14="http://schemas.microsoft.com/office/powerpoint/2010/main" val="9185405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TotalTime>
  <Words>644</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Entertainer Data Analysis</vt:lpstr>
      <vt:lpstr>Objective</vt:lpstr>
      <vt:lpstr>Benefits</vt:lpstr>
      <vt:lpstr>Architecture</vt:lpstr>
      <vt:lpstr>Wireframe Design</vt:lpstr>
      <vt:lpstr>Q &amp; A</vt:lpstr>
      <vt:lpstr>Q &amp; A</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dc:title>
  <dc:creator>Shashikant Maurya</dc:creator>
  <cp:lastModifiedBy>Shashikant Maurya</cp:lastModifiedBy>
  <cp:revision>4</cp:revision>
  <dcterms:created xsi:type="dcterms:W3CDTF">2023-05-20T16:04:21Z</dcterms:created>
  <dcterms:modified xsi:type="dcterms:W3CDTF">2023-05-20T16:22:33Z</dcterms:modified>
</cp:coreProperties>
</file>