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80" r:id="rId3"/>
    <p:sldId id="279" r:id="rId4"/>
    <p:sldId id="281" r:id="rId5"/>
    <p:sldId id="283" r:id="rId6"/>
    <p:sldId id="284" r:id="rId7"/>
    <p:sldId id="285" r:id="rId8"/>
    <p:sldId id="294" r:id="rId9"/>
    <p:sldId id="288" r:id="rId10"/>
    <p:sldId id="289" r:id="rId11"/>
    <p:sldId id="295" r:id="rId12"/>
    <p:sldId id="292" r:id="rId13"/>
    <p:sldId id="296" r:id="rId14"/>
    <p:sldId id="297" r:id="rId15"/>
    <p:sldId id="298" r:id="rId16"/>
    <p:sldId id="299" r:id="rId17"/>
    <p:sldId id="302" r:id="rId18"/>
    <p:sldId id="300" r:id="rId19"/>
    <p:sldId id="301"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7" d="100"/>
          <a:sy n="67" d="100"/>
        </p:scale>
        <p:origin x="644"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IN" sz="2400" b="1" i="0" dirty="0">
                <a:solidFill>
                  <a:srgbClr val="202C8F"/>
                </a:solidFill>
                <a:effectLst/>
                <a:latin typeface="Roboto" panose="020B0604020202020204" pitchFamily="2" charset="0"/>
              </a:rPr>
              <a:t>Myers-Briggs Type Indicator</a:t>
            </a:r>
            <a:br>
              <a:rPr lang="en-IN" sz="2400" b="0" i="0" dirty="0">
                <a:solidFill>
                  <a:srgbClr val="202C8F"/>
                </a:solidFill>
                <a:effectLst/>
                <a:latin typeface="Roboto" panose="020B0604020202020204" pitchFamily="2" charset="0"/>
              </a:rPr>
            </a:br>
            <a:r>
              <a:rPr lang="en-IN" sz="2400" b="0" i="0" dirty="0">
                <a:solidFill>
                  <a:srgbClr val="202C8F"/>
                </a:solidFill>
                <a:effectLst/>
                <a:latin typeface="Roboto" panose="020B0604020202020204" pitchFamily="2" charset="0"/>
              </a:rPr>
              <a:t>MY Angular -project</a:t>
            </a:r>
            <a:br>
              <a:rPr lang="en-US" sz="2400" dirty="0">
                <a:solidFill>
                  <a:srgbClr val="202C8F"/>
                </a:solidFill>
              </a:rPr>
            </a:br>
            <a:endParaRPr lang="en-US" sz="2400" dirty="0">
              <a:solidFill>
                <a:srgbClr val="202C8F"/>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N.SHASHIKANTH</a:t>
            </a:r>
          </a:p>
          <a:p>
            <a:r>
              <a:rPr lang="en-US" dirty="0"/>
              <a:t>19001180</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EECFFED2-F064-D3A4-A9C5-C65E849C3F7F}"/>
              </a:ext>
            </a:extLst>
          </p:cNvPr>
          <p:cNvPicPr>
            <a:picLocks noChangeAspect="1"/>
          </p:cNvPicPr>
          <p:nvPr/>
        </p:nvPicPr>
        <p:blipFill>
          <a:blip r:embed="rId2"/>
          <a:stretch>
            <a:fillRect/>
          </a:stretch>
        </p:blipFill>
        <p:spPr>
          <a:xfrm>
            <a:off x="4962525" y="1847849"/>
            <a:ext cx="7000876" cy="3751619"/>
          </a:xfrm>
          <a:prstGeom prst="rect">
            <a:avLst/>
          </a:prstGeom>
        </p:spPr>
      </p:pic>
      <p:sp>
        <p:nvSpPr>
          <p:cNvPr id="33" name="TextBox 32">
            <a:extLst>
              <a:ext uri="{FF2B5EF4-FFF2-40B4-BE49-F238E27FC236}">
                <a16:creationId xmlns:a16="http://schemas.microsoft.com/office/drawing/2014/main" id="{315E313D-1C77-14A1-7E24-45DEE81A5F38}"/>
              </a:ext>
            </a:extLst>
          </p:cNvPr>
          <p:cNvSpPr txBox="1"/>
          <p:nvPr/>
        </p:nvSpPr>
        <p:spPr>
          <a:xfrm>
            <a:off x="1419225" y="1839515"/>
            <a:ext cx="2847975" cy="4247317"/>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16 personality types description –cards after clicking any one personality</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
        <p:nvSpPr>
          <p:cNvPr id="35" name="TextBox 34">
            <a:extLst>
              <a:ext uri="{FF2B5EF4-FFF2-40B4-BE49-F238E27FC236}">
                <a16:creationId xmlns:a16="http://schemas.microsoft.com/office/drawing/2014/main" id="{1765E99B-9555-7586-BA70-0E904B526AA2}"/>
              </a:ext>
            </a:extLst>
          </p:cNvPr>
          <p:cNvSpPr txBox="1"/>
          <p:nvPr/>
        </p:nvSpPr>
        <p:spPr>
          <a:xfrm>
            <a:off x="2843211" y="757952"/>
            <a:ext cx="813911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User –Personality Type -</a:t>
            </a:r>
            <a:r>
              <a:rPr lang="en-IN" sz="3200" b="1" dirty="0"/>
              <a:t> description –cards </a:t>
            </a:r>
          </a:p>
        </p:txBody>
      </p:sp>
    </p:spTree>
    <p:extLst>
      <p:ext uri="{BB962C8B-B14F-4D97-AF65-F5344CB8AC3E}">
        <p14:creationId xmlns:p14="http://schemas.microsoft.com/office/powerpoint/2010/main" val="2502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D26A23-AE36-6347-45F1-842D7A857EBA}"/>
              </a:ext>
            </a:extLst>
          </p:cNvPr>
          <p:cNvPicPr>
            <a:picLocks noChangeAspect="1"/>
          </p:cNvPicPr>
          <p:nvPr/>
        </p:nvPicPr>
        <p:blipFill>
          <a:blip r:embed="rId2"/>
          <a:stretch>
            <a:fillRect/>
          </a:stretch>
        </p:blipFill>
        <p:spPr>
          <a:xfrm>
            <a:off x="4378960" y="1216113"/>
            <a:ext cx="7650480" cy="4425774"/>
          </a:xfrm>
          <a:prstGeom prst="rect">
            <a:avLst/>
          </a:prstGeom>
        </p:spPr>
      </p:pic>
      <p:sp>
        <p:nvSpPr>
          <p:cNvPr id="7" name="TextBox 6">
            <a:extLst>
              <a:ext uri="{FF2B5EF4-FFF2-40B4-BE49-F238E27FC236}">
                <a16:creationId xmlns:a16="http://schemas.microsoft.com/office/drawing/2014/main" id="{0B720203-2F88-3CA2-2B07-39F26B961756}"/>
              </a:ext>
            </a:extLst>
          </p:cNvPr>
          <p:cNvSpPr txBox="1"/>
          <p:nvPr/>
        </p:nvSpPr>
        <p:spPr>
          <a:xfrm>
            <a:off x="704850" y="1949440"/>
            <a:ext cx="3448050" cy="4801314"/>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sz="1800" dirty="0"/>
              <a:t>Pipe filter  </a:t>
            </a:r>
            <a:r>
              <a:rPr lang="en-IN" dirty="0"/>
              <a:t>16 personality types description –cards. Pipe is used to sort each personality </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IN" sz="1800" dirty="0"/>
              <a:t>pipes</a:t>
            </a:r>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IN" dirty="0"/>
              <a:t>Http get method</a:t>
            </a:r>
            <a:endParaRPr lang="en-IN" sz="1800" dirty="0"/>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US" dirty="0"/>
              <a:t>services</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
        <p:nvSpPr>
          <p:cNvPr id="9" name="TextBox 8">
            <a:extLst>
              <a:ext uri="{FF2B5EF4-FFF2-40B4-BE49-F238E27FC236}">
                <a16:creationId xmlns:a16="http://schemas.microsoft.com/office/drawing/2014/main" id="{363F728B-D361-3D00-EB08-ABFE17ED9A81}"/>
              </a:ext>
            </a:extLst>
          </p:cNvPr>
          <p:cNvSpPr txBox="1"/>
          <p:nvPr/>
        </p:nvSpPr>
        <p:spPr>
          <a:xfrm>
            <a:off x="3143250" y="510659"/>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User –Personality Type -</a:t>
            </a:r>
            <a:r>
              <a:rPr lang="en-IN" sz="2800" b="1" dirty="0"/>
              <a:t> pipes </a:t>
            </a:r>
          </a:p>
        </p:txBody>
      </p:sp>
    </p:spTree>
    <p:extLst>
      <p:ext uri="{BB962C8B-B14F-4D97-AF65-F5344CB8AC3E}">
        <p14:creationId xmlns:p14="http://schemas.microsoft.com/office/powerpoint/2010/main" val="9080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489835" y="470535"/>
            <a:ext cx="6766560" cy="768096"/>
          </a:xfrm>
        </p:spPr>
        <p:txBody>
          <a:bodyPr/>
          <a:lstStyle/>
          <a:p>
            <a:r>
              <a:rPr lang="en-US" sz="2800" b="1" dirty="0">
                <a:latin typeface="Times New Roman" panose="02020603050405020304" pitchFamily="18" charset="0"/>
                <a:cs typeface="Times New Roman" panose="02020603050405020304" pitchFamily="18" charset="0"/>
              </a:rPr>
              <a:t>User –Personality  Test</a:t>
            </a:r>
            <a:r>
              <a:rPr lang="en-IN" sz="2800" b="1" dirty="0"/>
              <a:t> </a:t>
            </a:r>
            <a:br>
              <a:rPr lang="en-IN" sz="2800" b="1" dirty="0"/>
            </a:br>
            <a:endParaRPr lang="en-US" sz="28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7899BF0A-7C52-8865-4846-BBD10D8EE7DB}"/>
              </a:ext>
            </a:extLst>
          </p:cNvPr>
          <p:cNvPicPr>
            <a:picLocks noChangeAspect="1"/>
          </p:cNvPicPr>
          <p:nvPr/>
        </p:nvPicPr>
        <p:blipFill>
          <a:blip r:embed="rId2"/>
          <a:stretch>
            <a:fillRect/>
          </a:stretch>
        </p:blipFill>
        <p:spPr>
          <a:xfrm>
            <a:off x="3952875" y="1448752"/>
            <a:ext cx="8162925" cy="4814888"/>
          </a:xfrm>
          <a:prstGeom prst="rect">
            <a:avLst/>
          </a:prstGeom>
        </p:spPr>
      </p:pic>
      <p:sp>
        <p:nvSpPr>
          <p:cNvPr id="9" name="TextBox 8">
            <a:extLst>
              <a:ext uri="{FF2B5EF4-FFF2-40B4-BE49-F238E27FC236}">
                <a16:creationId xmlns:a16="http://schemas.microsoft.com/office/drawing/2014/main" id="{3B33AAB2-FD2E-CE2A-7448-9FC593FC4479}"/>
              </a:ext>
            </a:extLst>
          </p:cNvPr>
          <p:cNvSpPr txBox="1"/>
          <p:nvPr/>
        </p:nvSpPr>
        <p:spPr>
          <a:xfrm>
            <a:off x="757238" y="1443841"/>
            <a:ext cx="3062287" cy="5355312"/>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personality test </a:t>
            </a:r>
          </a:p>
          <a:p>
            <a:pPr marL="342900" indent="-342900">
              <a:buFont typeface="Arial" panose="020B0604020202020204" pitchFamily="34" charset="0"/>
              <a:buChar char="•"/>
            </a:pPr>
            <a:r>
              <a:rPr lang="en-IN" dirty="0"/>
              <a:t>10 question based on that question personality type will display</a:t>
            </a:r>
          </a:p>
          <a:p>
            <a:pPr marL="342900" indent="-342900">
              <a:buFont typeface="Arial" panose="020B0604020202020204" pitchFamily="34" charset="0"/>
              <a:buChar char="•"/>
            </a:pPr>
            <a:r>
              <a:rPr lang="en-IN" sz="1800" dirty="0"/>
              <a:t>Submit button</a:t>
            </a:r>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IN" b="0" dirty="0">
                <a:effectLst/>
                <a:latin typeface="Consolas" panose="020B0609020204030204" pitchFamily="49" charset="0"/>
              </a:rPr>
              <a:t>Reactive Forms Module</a:t>
            </a:r>
          </a:p>
          <a:p>
            <a:pPr marL="342900" indent="-342900">
              <a:buFont typeface="Arial" panose="020B0604020202020204" pitchFamily="34" charset="0"/>
              <a:buChar char="•"/>
            </a:pPr>
            <a:r>
              <a:rPr lang="en-US" dirty="0"/>
              <a:t>Model based </a:t>
            </a:r>
            <a:r>
              <a:rPr lang="en-IN" sz="1800" dirty="0">
                <a:latin typeface="Times New Roman" panose="02020603050405020304" pitchFamily="18" charset="0"/>
                <a:cs typeface="Times New Roman" panose="02020603050405020304" pitchFamily="18" charset="0"/>
              </a:rPr>
              <a:t>approach</a:t>
            </a:r>
            <a:endParaRPr lang="en-US" dirty="0"/>
          </a:p>
          <a:p>
            <a:pPr marL="342900" indent="-342900">
              <a:buFont typeface="Arial" panose="020B0604020202020204" pitchFamily="34" charset="0"/>
              <a:buChar char="•"/>
            </a:pPr>
            <a:r>
              <a:rPr lang="en-IN" sz="1800" dirty="0"/>
              <a:t>Form validation </a:t>
            </a:r>
          </a:p>
          <a:p>
            <a:pPr marL="342900" indent="-342900">
              <a:buFont typeface="Arial" panose="020B0604020202020204" pitchFamily="34" charset="0"/>
              <a:buChar char="•"/>
            </a:pPr>
            <a:r>
              <a:rPr lang="en-US" dirty="0"/>
              <a:t>Structural Directives : *</a:t>
            </a:r>
            <a:r>
              <a:rPr lang="en-US" dirty="0" err="1"/>
              <a:t>ngIf</a:t>
            </a:r>
            <a:r>
              <a:rPr lang="en-US" dirty="0"/>
              <a:t> , *</a:t>
            </a:r>
            <a:r>
              <a:rPr lang="en-US" dirty="0" err="1"/>
              <a:t>ngFor</a:t>
            </a:r>
            <a:endParaRPr lang="en-US"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37260" y="594360"/>
            <a:ext cx="6766560" cy="768096"/>
          </a:xfrm>
        </p:spPr>
        <p:txBody>
          <a:bodyPr/>
          <a:lstStyle/>
          <a:p>
            <a:r>
              <a:rPr lang="en-US" sz="3600" b="1" dirty="0">
                <a:latin typeface="Times New Roman" panose="02020603050405020304" pitchFamily="18" charset="0"/>
                <a:cs typeface="Times New Roman" panose="02020603050405020304" pitchFamily="18" charset="0"/>
              </a:rPr>
              <a:t>User –Personality  Test</a:t>
            </a:r>
            <a:r>
              <a:rPr lang="en-IN" sz="3600" b="1" dirty="0"/>
              <a:t> </a:t>
            </a:r>
            <a:br>
              <a:rPr lang="en-IN" sz="3600" b="1" dirty="0"/>
            </a:b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9" name="TextBox 8">
            <a:extLst>
              <a:ext uri="{FF2B5EF4-FFF2-40B4-BE49-F238E27FC236}">
                <a16:creationId xmlns:a16="http://schemas.microsoft.com/office/drawing/2014/main" id="{3B33AAB2-FD2E-CE2A-7448-9FC593FC4479}"/>
              </a:ext>
            </a:extLst>
          </p:cNvPr>
          <p:cNvSpPr txBox="1"/>
          <p:nvPr/>
        </p:nvSpPr>
        <p:spPr>
          <a:xfrm>
            <a:off x="633412" y="1443841"/>
            <a:ext cx="3062287" cy="4801314"/>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Alert box with personality type  based on form validation </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IN" b="0" dirty="0">
                <a:effectLst/>
                <a:latin typeface="Consolas" panose="020B0609020204030204" pitchFamily="49" charset="0"/>
              </a:rPr>
              <a:t>Reactive Forms Module</a:t>
            </a:r>
          </a:p>
          <a:p>
            <a:pPr marL="342900" indent="-342900">
              <a:buFont typeface="Arial" panose="020B0604020202020204" pitchFamily="34" charset="0"/>
              <a:buChar char="•"/>
            </a:pPr>
            <a:r>
              <a:rPr lang="en-US" dirty="0"/>
              <a:t>Model based </a:t>
            </a:r>
            <a:r>
              <a:rPr lang="en-IN" sz="1800" dirty="0">
                <a:latin typeface="Times New Roman" panose="02020603050405020304" pitchFamily="18" charset="0"/>
                <a:cs typeface="Times New Roman" panose="02020603050405020304" pitchFamily="18" charset="0"/>
              </a:rPr>
              <a:t>approach</a:t>
            </a:r>
            <a:endParaRPr lang="en-US" dirty="0"/>
          </a:p>
          <a:p>
            <a:pPr marL="342900" indent="-342900">
              <a:buFont typeface="Arial" panose="020B0604020202020204" pitchFamily="34" charset="0"/>
              <a:buChar char="•"/>
            </a:pPr>
            <a:r>
              <a:rPr lang="en-IN" sz="1800" dirty="0"/>
              <a:t>Form validation </a:t>
            </a:r>
          </a:p>
          <a:p>
            <a:pPr marL="342900" indent="-342900">
              <a:buFont typeface="Arial" panose="020B0604020202020204" pitchFamily="34" charset="0"/>
              <a:buChar char="•"/>
            </a:pPr>
            <a:r>
              <a:rPr lang="en-US" dirty="0"/>
              <a:t>Structural Directives : *</a:t>
            </a:r>
            <a:r>
              <a:rPr lang="en-US" dirty="0" err="1"/>
              <a:t>ngIf</a:t>
            </a:r>
            <a:r>
              <a:rPr lang="en-US" dirty="0"/>
              <a:t> , *</a:t>
            </a:r>
            <a:r>
              <a:rPr lang="en-US" dirty="0" err="1"/>
              <a:t>ngFor</a:t>
            </a:r>
            <a:endParaRPr lang="en-US"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pic>
        <p:nvPicPr>
          <p:cNvPr id="4" name="Picture 3">
            <a:extLst>
              <a:ext uri="{FF2B5EF4-FFF2-40B4-BE49-F238E27FC236}">
                <a16:creationId xmlns:a16="http://schemas.microsoft.com/office/drawing/2014/main" id="{187D3B75-5633-B00A-0644-F3DD51D670F8}"/>
              </a:ext>
            </a:extLst>
          </p:cNvPr>
          <p:cNvPicPr>
            <a:picLocks noChangeAspect="1"/>
          </p:cNvPicPr>
          <p:nvPr/>
        </p:nvPicPr>
        <p:blipFill>
          <a:blip r:embed="rId2"/>
          <a:stretch>
            <a:fillRect/>
          </a:stretch>
        </p:blipFill>
        <p:spPr>
          <a:xfrm>
            <a:off x="3695699" y="1312559"/>
            <a:ext cx="8401051" cy="4741703"/>
          </a:xfrm>
          <a:prstGeom prst="rect">
            <a:avLst/>
          </a:prstGeom>
        </p:spPr>
      </p:pic>
    </p:spTree>
    <p:extLst>
      <p:ext uri="{BB962C8B-B14F-4D97-AF65-F5344CB8AC3E}">
        <p14:creationId xmlns:p14="http://schemas.microsoft.com/office/powerpoint/2010/main" val="24364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37260" y="584835"/>
            <a:ext cx="6766560" cy="768096"/>
          </a:xfrm>
        </p:spPr>
        <p:txBody>
          <a:bodyPr/>
          <a:lstStyle/>
          <a:p>
            <a:r>
              <a:rPr lang="en-US" sz="3600" b="1" dirty="0">
                <a:latin typeface="Times New Roman" panose="02020603050405020304" pitchFamily="18" charset="0"/>
                <a:cs typeface="Times New Roman" panose="02020603050405020304" pitchFamily="18" charset="0"/>
              </a:rPr>
              <a:t>User </a:t>
            </a:r>
            <a:r>
              <a:rPr lang="en-US" sz="3600" dirty="0">
                <a:latin typeface="Times New Roman" panose="02020603050405020304" pitchFamily="18" charset="0"/>
                <a:cs typeface="Times New Roman" panose="02020603050405020304" pitchFamily="18" charset="0"/>
              </a:rPr>
              <a:t>-Forum</a:t>
            </a:r>
            <a:br>
              <a:rPr lang="en-IN" sz="3600" b="1" dirty="0"/>
            </a:b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9" name="TextBox 8">
            <a:extLst>
              <a:ext uri="{FF2B5EF4-FFF2-40B4-BE49-F238E27FC236}">
                <a16:creationId xmlns:a16="http://schemas.microsoft.com/office/drawing/2014/main" id="{3B33AAB2-FD2E-CE2A-7448-9FC593FC4479}"/>
              </a:ext>
            </a:extLst>
          </p:cNvPr>
          <p:cNvSpPr txBox="1"/>
          <p:nvPr/>
        </p:nvSpPr>
        <p:spPr>
          <a:xfrm>
            <a:off x="490537" y="1443841"/>
            <a:ext cx="3062287" cy="4247317"/>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sz="1800" dirty="0"/>
              <a:t>Question input box</a:t>
            </a:r>
          </a:p>
          <a:p>
            <a:pPr marL="342900" indent="-342900">
              <a:buFont typeface="Arial" panose="020B0604020202020204" pitchFamily="34" charset="0"/>
              <a:buChar char="•"/>
            </a:pPr>
            <a:r>
              <a:rPr lang="en-IN" dirty="0"/>
              <a:t>Submit button</a:t>
            </a:r>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IN" b="0" dirty="0">
                <a:effectLst/>
                <a:latin typeface="Consolas" panose="020B0609020204030204" pitchFamily="49" charset="0"/>
              </a:rPr>
              <a:t>Reactive Forms Module</a:t>
            </a:r>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Get method</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p:txBody>
      </p:sp>
      <p:pic>
        <p:nvPicPr>
          <p:cNvPr id="6" name="Picture 5">
            <a:extLst>
              <a:ext uri="{FF2B5EF4-FFF2-40B4-BE49-F238E27FC236}">
                <a16:creationId xmlns:a16="http://schemas.microsoft.com/office/drawing/2014/main" id="{B62B490D-D524-2A7B-4EC0-5712D6A5F2CE}"/>
              </a:ext>
            </a:extLst>
          </p:cNvPr>
          <p:cNvPicPr>
            <a:picLocks noChangeAspect="1"/>
          </p:cNvPicPr>
          <p:nvPr/>
        </p:nvPicPr>
        <p:blipFill>
          <a:blip r:embed="rId2"/>
          <a:stretch>
            <a:fillRect/>
          </a:stretch>
        </p:blipFill>
        <p:spPr>
          <a:xfrm>
            <a:off x="4143375" y="1441936"/>
            <a:ext cx="7667626" cy="4237465"/>
          </a:xfrm>
          <a:prstGeom prst="rect">
            <a:avLst/>
          </a:prstGeom>
        </p:spPr>
      </p:pic>
    </p:spTree>
    <p:extLst>
      <p:ext uri="{BB962C8B-B14F-4D97-AF65-F5344CB8AC3E}">
        <p14:creationId xmlns:p14="http://schemas.microsoft.com/office/powerpoint/2010/main" val="3553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37260" y="594360"/>
            <a:ext cx="6766560" cy="768096"/>
          </a:xfrm>
        </p:spPr>
        <p:txBody>
          <a:bodyPr/>
          <a:lstStyle/>
          <a:p>
            <a:r>
              <a:rPr lang="en-US" sz="3600" b="1" dirty="0">
                <a:latin typeface="Times New Roman" panose="02020603050405020304" pitchFamily="18" charset="0"/>
                <a:cs typeface="Times New Roman" panose="02020603050405020304" pitchFamily="18" charset="0"/>
              </a:rPr>
              <a:t>User –</a:t>
            </a:r>
            <a:r>
              <a:rPr lang="en-US" sz="3600" dirty="0">
                <a:latin typeface="Times New Roman" panose="02020603050405020304" pitchFamily="18" charset="0"/>
                <a:cs typeface="Times New Roman" panose="02020603050405020304" pitchFamily="18" charset="0"/>
              </a:rPr>
              <a:t>Forum</a:t>
            </a:r>
            <a:r>
              <a:rPr lang="en-US" sz="3600" b="1" dirty="0">
                <a:latin typeface="Times New Roman" panose="02020603050405020304" pitchFamily="18" charset="0"/>
                <a:cs typeface="Times New Roman" panose="02020603050405020304" pitchFamily="18" charset="0"/>
              </a:rPr>
              <a:t>  response</a:t>
            </a:r>
            <a:r>
              <a:rPr lang="en-IN" sz="3600" b="1" dirty="0"/>
              <a:t> </a:t>
            </a:r>
            <a:br>
              <a:rPr lang="en-IN" sz="3600" b="1" dirty="0"/>
            </a:b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9" name="TextBox 8">
            <a:extLst>
              <a:ext uri="{FF2B5EF4-FFF2-40B4-BE49-F238E27FC236}">
                <a16:creationId xmlns:a16="http://schemas.microsoft.com/office/drawing/2014/main" id="{3B33AAB2-FD2E-CE2A-7448-9FC593FC4479}"/>
              </a:ext>
            </a:extLst>
          </p:cNvPr>
          <p:cNvSpPr txBox="1"/>
          <p:nvPr/>
        </p:nvSpPr>
        <p:spPr>
          <a:xfrm>
            <a:off x="633412" y="1443841"/>
            <a:ext cx="3062287" cy="4524315"/>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Answer</a:t>
            </a:r>
            <a:r>
              <a:rPr lang="en-IN" sz="1800" dirty="0"/>
              <a:t> input box</a:t>
            </a:r>
          </a:p>
          <a:p>
            <a:pPr marL="342900" indent="-342900">
              <a:buFont typeface="Arial" panose="020B0604020202020204" pitchFamily="34" charset="0"/>
              <a:buChar char="•"/>
            </a:pPr>
            <a:r>
              <a:rPr lang="en-IN" dirty="0"/>
              <a:t>Submit button</a:t>
            </a:r>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IN" b="0" dirty="0">
                <a:effectLst/>
                <a:latin typeface="Consolas" panose="020B0609020204030204" pitchFamily="49" charset="0"/>
              </a:rPr>
              <a:t>Reactive Forms Module</a:t>
            </a:r>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Get method</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pic>
        <p:nvPicPr>
          <p:cNvPr id="6" name="Picture 5">
            <a:extLst>
              <a:ext uri="{FF2B5EF4-FFF2-40B4-BE49-F238E27FC236}">
                <a16:creationId xmlns:a16="http://schemas.microsoft.com/office/drawing/2014/main" id="{03FA4D32-C972-340D-56EB-9B682735575E}"/>
              </a:ext>
            </a:extLst>
          </p:cNvPr>
          <p:cNvPicPr>
            <a:picLocks noChangeAspect="1"/>
          </p:cNvPicPr>
          <p:nvPr/>
        </p:nvPicPr>
        <p:blipFill>
          <a:blip r:embed="rId2"/>
          <a:stretch>
            <a:fillRect/>
          </a:stretch>
        </p:blipFill>
        <p:spPr>
          <a:xfrm>
            <a:off x="4038600" y="1743075"/>
            <a:ext cx="7800976" cy="4381500"/>
          </a:xfrm>
          <a:prstGeom prst="rect">
            <a:avLst/>
          </a:prstGeom>
        </p:spPr>
      </p:pic>
    </p:spTree>
    <p:extLst>
      <p:ext uri="{BB962C8B-B14F-4D97-AF65-F5344CB8AC3E}">
        <p14:creationId xmlns:p14="http://schemas.microsoft.com/office/powerpoint/2010/main" val="277165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37260" y="594360"/>
            <a:ext cx="6766560" cy="768096"/>
          </a:xfrm>
        </p:spPr>
        <p:txBody>
          <a:bodyPr/>
          <a:lstStyle/>
          <a:p>
            <a:r>
              <a:rPr lang="en-US" sz="3600" b="1" dirty="0">
                <a:latin typeface="Times New Roman" panose="02020603050405020304" pitchFamily="18" charset="0"/>
                <a:cs typeface="Times New Roman" panose="02020603050405020304" pitchFamily="18" charset="0"/>
              </a:rPr>
              <a:t>User –Personality  Test</a:t>
            </a:r>
            <a:r>
              <a:rPr lang="en-IN" sz="3600" b="1" dirty="0"/>
              <a:t> </a:t>
            </a:r>
            <a:br>
              <a:rPr lang="en-IN" sz="3600" b="1" dirty="0"/>
            </a:b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9" name="TextBox 8">
            <a:extLst>
              <a:ext uri="{FF2B5EF4-FFF2-40B4-BE49-F238E27FC236}">
                <a16:creationId xmlns:a16="http://schemas.microsoft.com/office/drawing/2014/main" id="{3B33AAB2-FD2E-CE2A-7448-9FC593FC4479}"/>
              </a:ext>
            </a:extLst>
          </p:cNvPr>
          <p:cNvSpPr txBox="1"/>
          <p:nvPr/>
        </p:nvSpPr>
        <p:spPr>
          <a:xfrm>
            <a:off x="633412" y="1443841"/>
            <a:ext cx="3062287" cy="3970318"/>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Alert box with personality type  based on form validation </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IN" b="0" dirty="0">
                <a:effectLst/>
                <a:latin typeface="Consolas" panose="020B0609020204030204" pitchFamily="49" charset="0"/>
              </a:rPr>
              <a:t>Reactive Forms Module</a:t>
            </a:r>
          </a:p>
          <a:p>
            <a:pPr marL="342900" indent="-342900">
              <a:buFont typeface="Arial" panose="020B0604020202020204" pitchFamily="34" charset="0"/>
              <a:buChar char="•"/>
            </a:pPr>
            <a:r>
              <a:rPr lang="en-US" dirty="0"/>
              <a:t>Model based </a:t>
            </a:r>
            <a:r>
              <a:rPr lang="en-IN" sz="1800" dirty="0">
                <a:latin typeface="Times New Roman" panose="02020603050405020304" pitchFamily="18" charset="0"/>
                <a:cs typeface="Times New Roman" panose="02020603050405020304" pitchFamily="18" charset="0"/>
              </a:rPr>
              <a:t>approach</a:t>
            </a:r>
            <a:endParaRPr lang="en-US" dirty="0"/>
          </a:p>
          <a:p>
            <a:pPr marL="342900" indent="-342900">
              <a:buFont typeface="Arial" panose="020B0604020202020204" pitchFamily="34" charset="0"/>
              <a:buChar char="•"/>
            </a:pPr>
            <a:r>
              <a:rPr lang="en-IN" sz="1800" dirty="0"/>
              <a:t>Form validation </a:t>
            </a:r>
          </a:p>
          <a:p>
            <a:pPr marL="342900" indent="-342900">
              <a:buFont typeface="Arial" panose="020B0604020202020204" pitchFamily="34" charset="0"/>
              <a:buChar char="•"/>
            </a:pPr>
            <a:endParaRPr lang="en-IN" sz="1800" dirty="0"/>
          </a:p>
        </p:txBody>
      </p:sp>
      <p:pic>
        <p:nvPicPr>
          <p:cNvPr id="4" name="Picture 3">
            <a:extLst>
              <a:ext uri="{FF2B5EF4-FFF2-40B4-BE49-F238E27FC236}">
                <a16:creationId xmlns:a16="http://schemas.microsoft.com/office/drawing/2014/main" id="{187D3B75-5633-B00A-0644-F3DD51D670F8}"/>
              </a:ext>
            </a:extLst>
          </p:cNvPr>
          <p:cNvPicPr>
            <a:picLocks noChangeAspect="1"/>
          </p:cNvPicPr>
          <p:nvPr/>
        </p:nvPicPr>
        <p:blipFill>
          <a:blip r:embed="rId2"/>
          <a:stretch>
            <a:fillRect/>
          </a:stretch>
        </p:blipFill>
        <p:spPr>
          <a:xfrm>
            <a:off x="3695699" y="1312559"/>
            <a:ext cx="8401051" cy="4741703"/>
          </a:xfrm>
          <a:prstGeom prst="rect">
            <a:avLst/>
          </a:prstGeom>
        </p:spPr>
      </p:pic>
    </p:spTree>
    <p:extLst>
      <p:ext uri="{BB962C8B-B14F-4D97-AF65-F5344CB8AC3E}">
        <p14:creationId xmlns:p14="http://schemas.microsoft.com/office/powerpoint/2010/main" val="321980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14EE08-8B8B-FF0C-8BEF-299E98FF110A}"/>
              </a:ext>
            </a:extLst>
          </p:cNvPr>
          <p:cNvSpPr txBox="1"/>
          <p:nvPr/>
        </p:nvSpPr>
        <p:spPr>
          <a:xfrm>
            <a:off x="3490913" y="2339459"/>
            <a:ext cx="6105524" cy="1323439"/>
          </a:xfrm>
          <a:prstGeom prst="rect">
            <a:avLst/>
          </a:prstGeom>
          <a:noFill/>
        </p:spPr>
        <p:txBody>
          <a:bodyPr wrap="square">
            <a:spAutoFit/>
          </a:bodyPr>
          <a:lstStyle/>
          <a:p>
            <a:r>
              <a:rPr lang="en-IN" sz="4000" dirty="0">
                <a:solidFill>
                  <a:srgbClr val="202C8F"/>
                </a:solidFill>
              </a:rPr>
              <a:t>ADMIN SIDE IMPLEMENTATION</a:t>
            </a:r>
          </a:p>
        </p:txBody>
      </p:sp>
    </p:spTree>
    <p:extLst>
      <p:ext uri="{BB962C8B-B14F-4D97-AF65-F5344CB8AC3E}">
        <p14:creationId xmlns:p14="http://schemas.microsoft.com/office/powerpoint/2010/main" val="350876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37260" y="594360"/>
            <a:ext cx="6766560" cy="768096"/>
          </a:xfrm>
        </p:spPr>
        <p:txBody>
          <a:bodyPr/>
          <a:lstStyle/>
          <a:p>
            <a:r>
              <a:rPr lang="en-US" sz="3600" dirty="0">
                <a:latin typeface="Times New Roman" panose="02020603050405020304" pitchFamily="18" charset="0"/>
                <a:cs typeface="Times New Roman" panose="02020603050405020304" pitchFamily="18" charset="0"/>
              </a:rPr>
              <a:t>Admin page</a:t>
            </a:r>
            <a:br>
              <a:rPr lang="en-IN" sz="3600" b="1" dirty="0"/>
            </a:b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9" name="TextBox 8">
            <a:extLst>
              <a:ext uri="{FF2B5EF4-FFF2-40B4-BE49-F238E27FC236}">
                <a16:creationId xmlns:a16="http://schemas.microsoft.com/office/drawing/2014/main" id="{3B33AAB2-FD2E-CE2A-7448-9FC593FC4479}"/>
              </a:ext>
            </a:extLst>
          </p:cNvPr>
          <p:cNvSpPr txBox="1"/>
          <p:nvPr/>
        </p:nvSpPr>
        <p:spPr>
          <a:xfrm>
            <a:off x="633412" y="1443841"/>
            <a:ext cx="3062287" cy="4524315"/>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sz="1800" dirty="0"/>
              <a:t>Post Memes we can select memes from the laptop</a:t>
            </a:r>
          </a:p>
          <a:p>
            <a:pPr marL="342900" indent="-342900">
              <a:buFont typeface="Arial" panose="020B0604020202020204" pitchFamily="34" charset="0"/>
              <a:buChar char="•"/>
            </a:pPr>
            <a:r>
              <a:rPr lang="en-IN" dirty="0"/>
              <a:t>Submit button</a:t>
            </a:r>
          </a:p>
          <a:p>
            <a:pPr marL="342900" indent="-342900">
              <a:buFont typeface="Arial" panose="020B0604020202020204" pitchFamily="34" charset="0"/>
              <a:buChar char="•"/>
            </a:pPr>
            <a:r>
              <a:rPr lang="en-IN" sz="1800" dirty="0"/>
              <a:t>That meme</a:t>
            </a:r>
            <a:r>
              <a:rPr lang="en-IN" dirty="0"/>
              <a:t> can reflect in blog page </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r>
              <a:rPr lang="en-US" dirty="0"/>
              <a:t>Service</a:t>
            </a:r>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sz="1800" dirty="0"/>
          </a:p>
        </p:txBody>
      </p:sp>
      <p:pic>
        <p:nvPicPr>
          <p:cNvPr id="6" name="Picture 5">
            <a:extLst>
              <a:ext uri="{FF2B5EF4-FFF2-40B4-BE49-F238E27FC236}">
                <a16:creationId xmlns:a16="http://schemas.microsoft.com/office/drawing/2014/main" id="{708CD041-EF47-ABC9-D5D6-6E265533FEF0}"/>
              </a:ext>
            </a:extLst>
          </p:cNvPr>
          <p:cNvPicPr>
            <a:picLocks noChangeAspect="1"/>
          </p:cNvPicPr>
          <p:nvPr/>
        </p:nvPicPr>
        <p:blipFill>
          <a:blip r:embed="rId2"/>
          <a:stretch>
            <a:fillRect/>
          </a:stretch>
        </p:blipFill>
        <p:spPr>
          <a:xfrm>
            <a:off x="4248150" y="1666874"/>
            <a:ext cx="7848600" cy="4305301"/>
          </a:xfrm>
          <a:prstGeom prst="rect">
            <a:avLst/>
          </a:prstGeom>
        </p:spPr>
      </p:pic>
    </p:spTree>
    <p:extLst>
      <p:ext uri="{BB962C8B-B14F-4D97-AF65-F5344CB8AC3E}">
        <p14:creationId xmlns:p14="http://schemas.microsoft.com/office/powerpoint/2010/main" val="350200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7B0EA65E-887D-9927-13E1-E27FD01AAF53}"/>
              </a:ext>
            </a:extLst>
          </p:cNvPr>
          <p:cNvSpPr>
            <a:spLocks noGrp="1"/>
          </p:cNvSpPr>
          <p:nvPr>
            <p:ph type="title"/>
          </p:nvPr>
        </p:nvSpPr>
        <p:spPr>
          <a:xfrm>
            <a:off x="199277" y="136525"/>
            <a:ext cx="11553827" cy="844312"/>
          </a:xfrm>
        </p:spPr>
        <p:txBody>
          <a:bodyPr/>
          <a:lstStyle/>
          <a:p>
            <a:pPr algn="ctr"/>
            <a:r>
              <a:rPr lang="en-US" dirty="0"/>
              <a:t>Concepts</a:t>
            </a:r>
          </a:p>
        </p:txBody>
      </p:sp>
      <p:sp>
        <p:nvSpPr>
          <p:cNvPr id="11" name="Slide Number Placeholder 16">
            <a:extLst>
              <a:ext uri="{FF2B5EF4-FFF2-40B4-BE49-F238E27FC236}">
                <a16:creationId xmlns:a16="http://schemas.microsoft.com/office/drawing/2014/main" id="{79328B14-3DDC-2128-A042-72742479C0C8}"/>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19</a:t>
            </a:fld>
            <a:endParaRPr lang="en-US" noProof="0" dirty="0"/>
          </a:p>
        </p:txBody>
      </p:sp>
      <p:sp>
        <p:nvSpPr>
          <p:cNvPr id="12" name="TextBox 11">
            <a:extLst>
              <a:ext uri="{FF2B5EF4-FFF2-40B4-BE49-F238E27FC236}">
                <a16:creationId xmlns:a16="http://schemas.microsoft.com/office/drawing/2014/main" id="{ED5A6E05-5C1C-0499-49E0-4FC6A3A50F1B}"/>
              </a:ext>
            </a:extLst>
          </p:cNvPr>
          <p:cNvSpPr txBox="1"/>
          <p:nvPr/>
        </p:nvSpPr>
        <p:spPr>
          <a:xfrm>
            <a:off x="1038225" y="1095196"/>
            <a:ext cx="4076700" cy="400110"/>
          </a:xfrm>
          <a:prstGeom prst="rect">
            <a:avLst/>
          </a:prstGeom>
          <a:noFill/>
        </p:spPr>
        <p:txBody>
          <a:bodyPr wrap="square" rtlCol="0">
            <a:spAutoFit/>
          </a:bodyPr>
          <a:lstStyle/>
          <a:p>
            <a:pPr algn="ctr"/>
            <a:r>
              <a:rPr lang="en-US" sz="2000" b="1" dirty="0"/>
              <a:t>Implemented</a:t>
            </a:r>
            <a:endParaRPr lang="en-IN" sz="2000" b="1" dirty="0"/>
          </a:p>
        </p:txBody>
      </p:sp>
      <p:sp>
        <p:nvSpPr>
          <p:cNvPr id="13" name="TextBox 12">
            <a:extLst>
              <a:ext uri="{FF2B5EF4-FFF2-40B4-BE49-F238E27FC236}">
                <a16:creationId xmlns:a16="http://schemas.microsoft.com/office/drawing/2014/main" id="{54EE408F-E480-2200-9E45-CB5E720C5891}"/>
              </a:ext>
            </a:extLst>
          </p:cNvPr>
          <p:cNvSpPr txBox="1"/>
          <p:nvPr/>
        </p:nvSpPr>
        <p:spPr>
          <a:xfrm>
            <a:off x="6200775" y="1323975"/>
            <a:ext cx="4076700" cy="400110"/>
          </a:xfrm>
          <a:prstGeom prst="rect">
            <a:avLst/>
          </a:prstGeom>
          <a:noFill/>
        </p:spPr>
        <p:txBody>
          <a:bodyPr wrap="square" rtlCol="0">
            <a:spAutoFit/>
          </a:bodyPr>
          <a:lstStyle/>
          <a:p>
            <a:pPr algn="ctr"/>
            <a:r>
              <a:rPr lang="en-US" sz="2000" b="1" dirty="0"/>
              <a:t>Not - Implemented</a:t>
            </a:r>
            <a:endParaRPr lang="en-IN" sz="2000" b="1" dirty="0"/>
          </a:p>
        </p:txBody>
      </p:sp>
      <p:sp>
        <p:nvSpPr>
          <p:cNvPr id="14" name="TextBox 13">
            <a:extLst>
              <a:ext uri="{FF2B5EF4-FFF2-40B4-BE49-F238E27FC236}">
                <a16:creationId xmlns:a16="http://schemas.microsoft.com/office/drawing/2014/main" id="{9A6348D3-094B-4A17-7D32-5418F0912EF5}"/>
              </a:ext>
            </a:extLst>
          </p:cNvPr>
          <p:cNvSpPr txBox="1"/>
          <p:nvPr/>
        </p:nvSpPr>
        <p:spPr>
          <a:xfrm>
            <a:off x="1181100" y="1702335"/>
            <a:ext cx="4667250" cy="3693319"/>
          </a:xfrm>
          <a:prstGeom prst="rect">
            <a:avLst/>
          </a:prstGeom>
          <a:noFill/>
        </p:spPr>
        <p:txBody>
          <a:bodyPr wrap="square" rtlCol="0">
            <a:spAutoFit/>
          </a:bodyPr>
          <a:lstStyle/>
          <a:p>
            <a:pPr marL="342900" indent="-342900">
              <a:buFont typeface="Arial" panose="020B0604020202020204" pitchFamily="34" charset="0"/>
              <a:buChar char="•"/>
            </a:pPr>
            <a:r>
              <a:rPr lang="en-US" dirty="0"/>
              <a:t>Used Component Hierarchy</a:t>
            </a:r>
          </a:p>
          <a:p>
            <a:pPr marL="342900" indent="-342900">
              <a:buFont typeface="Arial" panose="020B0604020202020204" pitchFamily="34" charset="0"/>
              <a:buChar char="•"/>
            </a:pPr>
            <a:r>
              <a:rPr lang="en-US" dirty="0"/>
              <a:t>Used services</a:t>
            </a:r>
          </a:p>
          <a:p>
            <a:pPr marL="342900" indent="-342900">
              <a:buFont typeface="Arial" panose="020B0604020202020204" pitchFamily="34" charset="0"/>
              <a:buChar char="•"/>
            </a:pPr>
            <a:r>
              <a:rPr lang="en-US" dirty="0"/>
              <a:t>Used pipes</a:t>
            </a:r>
          </a:p>
          <a:p>
            <a:pPr marL="342900" indent="-342900">
              <a:buFont typeface="Arial" panose="020B0604020202020204" pitchFamily="34" charset="0"/>
              <a:buChar char="•"/>
            </a:pPr>
            <a:r>
              <a:rPr lang="en-US" dirty="0"/>
              <a:t>For UI components, used angular material </a:t>
            </a:r>
          </a:p>
          <a:p>
            <a:pPr marL="342900" indent="-342900">
              <a:buFont typeface="Arial" panose="020B0604020202020204" pitchFamily="34" charset="0"/>
              <a:buChar char="•"/>
            </a:pPr>
            <a:r>
              <a:rPr lang="en-US" dirty="0"/>
              <a:t>Data maintained in Json-server API</a:t>
            </a:r>
          </a:p>
          <a:p>
            <a:pPr marL="342900" indent="-342900">
              <a:buFont typeface="Arial" panose="020B0604020202020204" pitchFamily="34" charset="0"/>
              <a:buChar char="•"/>
            </a:pPr>
            <a:r>
              <a:rPr lang="en-IN" dirty="0"/>
              <a:t>Used Routing parameters</a:t>
            </a:r>
          </a:p>
          <a:p>
            <a:pPr marL="342900" indent="-342900">
              <a:buFont typeface="Arial" panose="020B0604020202020204" pitchFamily="34" charset="0"/>
              <a:buChar char="•"/>
            </a:pPr>
            <a:r>
              <a:rPr lang="en-IN" dirty="0"/>
              <a:t>Implemented Lazy loading</a:t>
            </a:r>
          </a:p>
          <a:p>
            <a:pPr marL="342900" indent="-342900">
              <a:buFont typeface="Arial" panose="020B0604020202020204" pitchFamily="34" charset="0"/>
              <a:buChar char="•"/>
            </a:pPr>
            <a:r>
              <a:rPr lang="en-IN" dirty="0"/>
              <a:t>Used both Template based &amp; Model based approach</a:t>
            </a:r>
          </a:p>
          <a:p>
            <a:pPr marL="342900" indent="-342900">
              <a:buFont typeface="Arial" panose="020B0604020202020204" pitchFamily="34" charset="0"/>
              <a:buChar char="•"/>
            </a:pPr>
            <a:r>
              <a:rPr lang="en-IN" dirty="0"/>
              <a:t>Implemented Multiple user flow</a:t>
            </a:r>
          </a:p>
          <a:p>
            <a:pPr marL="342900" indent="-342900">
              <a:buFont typeface="Arial" panose="020B0604020202020204" pitchFamily="34" charset="0"/>
              <a:buChar char="•"/>
            </a:pPr>
            <a:r>
              <a:rPr lang="en-IN" dirty="0"/>
              <a:t>Effective handling of multiple modules </a:t>
            </a:r>
          </a:p>
          <a:p>
            <a:pPr marL="342900" indent="-342900">
              <a:buFont typeface="Arial" panose="020B0604020202020204" pitchFamily="34" charset="0"/>
              <a:buChar char="•"/>
            </a:pPr>
            <a:r>
              <a:rPr lang="en-IN" dirty="0"/>
              <a:t>Internationalization</a:t>
            </a:r>
          </a:p>
          <a:p>
            <a:pPr marL="342900" indent="-342900">
              <a:buFont typeface="Arial" panose="020B0604020202020204" pitchFamily="34" charset="0"/>
              <a:buChar char="•"/>
            </a:pPr>
            <a:r>
              <a:rPr lang="en-IN" dirty="0"/>
              <a:t>Complex feature implementation </a:t>
            </a:r>
          </a:p>
        </p:txBody>
      </p:sp>
      <p:sp>
        <p:nvSpPr>
          <p:cNvPr id="15" name="TextBox 14">
            <a:extLst>
              <a:ext uri="{FF2B5EF4-FFF2-40B4-BE49-F238E27FC236}">
                <a16:creationId xmlns:a16="http://schemas.microsoft.com/office/drawing/2014/main" id="{906E3DBA-AB7D-7AE8-9B9A-D4AD06B4AE89}"/>
              </a:ext>
            </a:extLst>
          </p:cNvPr>
          <p:cNvSpPr txBox="1"/>
          <p:nvPr/>
        </p:nvSpPr>
        <p:spPr>
          <a:xfrm>
            <a:off x="6924675" y="1971675"/>
            <a:ext cx="3943350" cy="646331"/>
          </a:xfrm>
          <a:prstGeom prst="rect">
            <a:avLst/>
          </a:prstGeom>
          <a:noFill/>
        </p:spPr>
        <p:txBody>
          <a:bodyPr wrap="square" rtlCol="0">
            <a:spAutoFit/>
          </a:bodyPr>
          <a:lstStyle/>
          <a:p>
            <a:pPr marL="342900" indent="-342900">
              <a:buFont typeface="Arial" panose="020B0604020202020204" pitchFamily="34" charset="0"/>
              <a:buChar char="•"/>
            </a:pPr>
            <a:r>
              <a:rPr lang="en-US" dirty="0"/>
              <a:t>Security implementation</a:t>
            </a:r>
          </a:p>
          <a:p>
            <a:pPr marL="342900" indent="-342900">
              <a:buFont typeface="Arial" panose="020B0604020202020204" pitchFamily="34" charset="0"/>
              <a:buChar char="•"/>
            </a:pPr>
            <a:r>
              <a:rPr lang="en-US" dirty="0"/>
              <a:t>Custom directives</a:t>
            </a:r>
            <a:endParaRPr lang="en-IN" dirty="0"/>
          </a:p>
        </p:txBody>
      </p:sp>
    </p:spTree>
    <p:extLst>
      <p:ext uri="{BB962C8B-B14F-4D97-AF65-F5344CB8AC3E}">
        <p14:creationId xmlns:p14="http://schemas.microsoft.com/office/powerpoint/2010/main" val="104471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91203" y="12090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34028" y="2727452"/>
            <a:ext cx="6766560" cy="2700528"/>
          </a:xfrm>
        </p:spPr>
        <p:txBody>
          <a:bodyPr/>
          <a:lstStyle/>
          <a:p>
            <a:r>
              <a:rPr lang="en-US" sz="1600" b="1" i="0" dirty="0">
                <a:solidFill>
                  <a:srgbClr val="202C8F"/>
                </a:solidFill>
                <a:effectLst/>
                <a:latin typeface="Times New Roman" panose="02020603050405020304" pitchFamily="18" charset="0"/>
                <a:cs typeface="Times New Roman" panose="02020603050405020304" pitchFamily="18" charset="0"/>
              </a:rPr>
              <a:t>Welcome to our innovative personality testing application! Are you ready to uncover the fascinating facets of your personality and gain a deeper understanding of yourself? Our tool is designed to provide you with valuable insights into your unique blend of traits and tendencies, giving you the clarity and confidence to navigate life with greater ease. Whether you're a free spirit or a logical thinker, our application will help you discover the aspects of your personality that make you, well... you! So, let's get started – take the first step towards unlocking your full potential today</a:t>
            </a:r>
            <a:endParaRPr lang="en-US" sz="1600" dirty="0">
              <a:solidFill>
                <a:srgbClr val="202C8F"/>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165223" y="2918079"/>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27761" y="353901"/>
            <a:ext cx="5693664" cy="768096"/>
          </a:xfrm>
        </p:spPr>
        <p:txBody>
          <a:bodyPr/>
          <a:lstStyle/>
          <a:p>
            <a:r>
              <a:rPr lang="en-US" dirty="0"/>
              <a:t>Login Page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808736" y="1257300"/>
            <a:ext cx="3591814" cy="4413972"/>
          </a:xfrm>
        </p:spPr>
        <p:txBody>
          <a:bodyPr/>
          <a:lstStyle/>
          <a:p>
            <a:r>
              <a:rPr lang="en-IN" sz="1600" b="1" dirty="0">
                <a:latin typeface="Times New Roman" panose="02020603050405020304" pitchFamily="18" charset="0"/>
                <a:cs typeface="Times New Roman" panose="02020603050405020304" pitchFamily="18" charset="0"/>
              </a:rPr>
              <a:t>Functionalities</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SignIn</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SignUp</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Sign in button</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Techniques used</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Template based approach</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Validation </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Material Module</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Toggle Function</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Lazy loading</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 Get, post</a:t>
            </a:r>
          </a:p>
          <a:p>
            <a:endParaRPr lang="en-US"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63A6927-E67D-9786-4770-48FD5628C68D}"/>
              </a:ext>
            </a:extLst>
          </p:cNvPr>
          <p:cNvPicPr>
            <a:picLocks noChangeAspect="1"/>
          </p:cNvPicPr>
          <p:nvPr/>
        </p:nvPicPr>
        <p:blipFill>
          <a:blip r:embed="rId2"/>
          <a:stretch>
            <a:fillRect/>
          </a:stretch>
        </p:blipFill>
        <p:spPr>
          <a:xfrm>
            <a:off x="4029075" y="1121997"/>
            <a:ext cx="8048624" cy="4549275"/>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819274" y="2660904"/>
            <a:ext cx="7705725" cy="1396746"/>
          </a:xfrm>
        </p:spPr>
        <p:txBody>
          <a:bodyPr/>
          <a:lstStyle/>
          <a:p>
            <a:r>
              <a:rPr lang="en-IN" dirty="0"/>
              <a:t>USER SIDE IMPLEMENTATION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288417" y="920877"/>
            <a:ext cx="4883658" cy="768096"/>
          </a:xfrm>
        </p:spPr>
        <p:txBody>
          <a:bodyPr/>
          <a:lstStyle/>
          <a:p>
            <a:r>
              <a:rPr lang="en-US" sz="3600" dirty="0"/>
              <a:t>User – Menu bar </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35268CA-5AC8-1988-F428-A1D0AE6C1D73}"/>
              </a:ext>
            </a:extLst>
          </p:cNvPr>
          <p:cNvSpPr>
            <a:spLocks noGrp="1"/>
          </p:cNvSpPr>
          <p:nvPr>
            <p:ph sz="half" idx="1"/>
          </p:nvPr>
        </p:nvSpPr>
        <p:spPr>
          <a:xfrm>
            <a:off x="110872" y="2103120"/>
            <a:ext cx="4032504" cy="4434840"/>
          </a:xfrm>
        </p:spPr>
        <p:txBody>
          <a:bodyPr/>
          <a:lstStyle/>
          <a:p>
            <a:r>
              <a:rPr lang="en-IN" b="1" dirty="0">
                <a:latin typeface="Times New Roman" panose="02020603050405020304" pitchFamily="18" charset="0"/>
                <a:cs typeface="Times New Roman" panose="02020603050405020304" pitchFamily="18" charset="0"/>
              </a:rPr>
              <a:t>Functionalities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Language button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Home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Blog</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Personality Type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Personality Test</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Forum</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Techniques used</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i18N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Material module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Mat-toolbar</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F44BDE2-F977-ABF0-FC98-A867C15044B0}"/>
              </a:ext>
            </a:extLst>
          </p:cNvPr>
          <p:cNvPicPr>
            <a:picLocks noChangeAspect="1"/>
          </p:cNvPicPr>
          <p:nvPr/>
        </p:nvPicPr>
        <p:blipFill>
          <a:blip r:embed="rId2"/>
          <a:stretch>
            <a:fillRect/>
          </a:stretch>
        </p:blipFill>
        <p:spPr>
          <a:xfrm>
            <a:off x="3142657" y="1688973"/>
            <a:ext cx="7674316" cy="405955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06527" y="941197"/>
            <a:ext cx="4336923" cy="907923"/>
          </a:xfrm>
        </p:spPr>
        <p:txBody>
          <a:bodyPr/>
          <a:lstStyle/>
          <a:p>
            <a:r>
              <a:rPr lang="en-US" sz="3600" dirty="0"/>
              <a:t>User - Home</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31E11B2-6B69-8AE3-BBC5-1FE0D25D5EE2}"/>
              </a:ext>
            </a:extLst>
          </p:cNvPr>
          <p:cNvSpPr>
            <a:spLocks noGrp="1"/>
          </p:cNvSpPr>
          <p:nvPr>
            <p:ph sz="half" idx="1"/>
          </p:nvPr>
        </p:nvSpPr>
        <p:spPr>
          <a:xfrm>
            <a:off x="581216" y="2886074"/>
            <a:ext cx="2739771" cy="1390651"/>
          </a:xfrm>
        </p:spPr>
        <p:txBody>
          <a:bodyPr/>
          <a:lstStyle/>
          <a:p>
            <a:r>
              <a:rPr lang="en-IN" sz="1800" b="1" dirty="0"/>
              <a:t>Functionalities</a:t>
            </a:r>
          </a:p>
          <a:p>
            <a:pPr marL="0" indent="0">
              <a:buNone/>
            </a:pPr>
            <a:r>
              <a:rPr lang="en-IN" dirty="0"/>
              <a:t>Introduction about the web-application</a:t>
            </a: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268C3D15-BDAB-3C21-75E2-3D692858492F}"/>
              </a:ext>
            </a:extLst>
          </p:cNvPr>
          <p:cNvPicPr>
            <a:picLocks noChangeAspect="1"/>
          </p:cNvPicPr>
          <p:nvPr/>
        </p:nvPicPr>
        <p:blipFill>
          <a:blip r:embed="rId2"/>
          <a:stretch>
            <a:fillRect/>
          </a:stretch>
        </p:blipFill>
        <p:spPr>
          <a:xfrm>
            <a:off x="3495675" y="1849120"/>
            <a:ext cx="8615680" cy="441960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621792" y="987552"/>
            <a:ext cx="4679823" cy="768096"/>
          </a:xfrm>
        </p:spPr>
        <p:txBody>
          <a:bodyPr/>
          <a:lstStyle/>
          <a:p>
            <a:r>
              <a:rPr lang="en-US" sz="4000" dirty="0"/>
              <a:t>User – Blog</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38" name="Picture 37">
            <a:extLst>
              <a:ext uri="{FF2B5EF4-FFF2-40B4-BE49-F238E27FC236}">
                <a16:creationId xmlns:a16="http://schemas.microsoft.com/office/drawing/2014/main" id="{D2835CB8-5BEC-2E6A-2EAF-62B93272DAD2}"/>
              </a:ext>
            </a:extLst>
          </p:cNvPr>
          <p:cNvPicPr>
            <a:picLocks noChangeAspect="1"/>
          </p:cNvPicPr>
          <p:nvPr/>
        </p:nvPicPr>
        <p:blipFill>
          <a:blip r:embed="rId2"/>
          <a:stretch>
            <a:fillRect/>
          </a:stretch>
        </p:blipFill>
        <p:spPr>
          <a:xfrm>
            <a:off x="5135954" y="1824109"/>
            <a:ext cx="6970321" cy="3817258"/>
          </a:xfrm>
          <a:prstGeom prst="rect">
            <a:avLst/>
          </a:prstGeom>
        </p:spPr>
      </p:pic>
      <p:sp>
        <p:nvSpPr>
          <p:cNvPr id="40" name="TextBox 39">
            <a:extLst>
              <a:ext uri="{FF2B5EF4-FFF2-40B4-BE49-F238E27FC236}">
                <a16:creationId xmlns:a16="http://schemas.microsoft.com/office/drawing/2014/main" id="{4F217127-A101-E8CB-B3B9-065A03A7A7FC}"/>
              </a:ext>
            </a:extLst>
          </p:cNvPr>
          <p:cNvSpPr txBox="1"/>
          <p:nvPr/>
        </p:nvSpPr>
        <p:spPr>
          <a:xfrm>
            <a:off x="883444" y="2364939"/>
            <a:ext cx="3117056" cy="3970318"/>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dirty="0"/>
              <a:t>Memes </a:t>
            </a:r>
            <a:r>
              <a:rPr lang="en-IN" sz="1800" dirty="0"/>
              <a:t> image</a:t>
            </a:r>
          </a:p>
          <a:p>
            <a:pPr marL="342900" indent="-342900">
              <a:buFont typeface="Arial" panose="020B0604020202020204" pitchFamily="34" charset="0"/>
              <a:buChar char="•"/>
            </a:pPr>
            <a:r>
              <a:rPr lang="en-IN" sz="1800" dirty="0"/>
              <a:t>Comment section</a:t>
            </a:r>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IN" b="0" dirty="0">
                <a:effectLst/>
                <a:latin typeface="Consolas" panose="020B0609020204030204" pitchFamily="49" charset="0"/>
              </a:rPr>
              <a:t>Dialog</a:t>
            </a:r>
            <a:endParaRPr lang="en-IN" sz="1800" dirty="0"/>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Get method</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174117" y="1032010"/>
            <a:ext cx="5921883" cy="768096"/>
          </a:xfrm>
        </p:spPr>
        <p:txBody>
          <a:bodyPr/>
          <a:lstStyle/>
          <a:p>
            <a:r>
              <a:rPr lang="en-US" sz="3200" dirty="0">
                <a:latin typeface="Times New Roman" panose="02020603050405020304" pitchFamily="18" charset="0"/>
                <a:cs typeface="Times New Roman" panose="02020603050405020304" pitchFamily="18" charset="0"/>
              </a:rPr>
              <a:t>User – Blog- comment</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38" name="Picture 37">
            <a:extLst>
              <a:ext uri="{FF2B5EF4-FFF2-40B4-BE49-F238E27FC236}">
                <a16:creationId xmlns:a16="http://schemas.microsoft.com/office/drawing/2014/main" id="{D2835CB8-5BEC-2E6A-2EAF-62B93272DAD2}"/>
              </a:ext>
            </a:extLst>
          </p:cNvPr>
          <p:cNvPicPr>
            <a:picLocks noChangeAspect="1"/>
          </p:cNvPicPr>
          <p:nvPr/>
        </p:nvPicPr>
        <p:blipFill>
          <a:blip r:embed="rId2"/>
          <a:stretch>
            <a:fillRect/>
          </a:stretch>
        </p:blipFill>
        <p:spPr>
          <a:xfrm>
            <a:off x="4783529" y="1824109"/>
            <a:ext cx="6970321" cy="3817258"/>
          </a:xfrm>
          <a:prstGeom prst="rect">
            <a:avLst/>
          </a:prstGeom>
        </p:spPr>
      </p:pic>
      <p:sp>
        <p:nvSpPr>
          <p:cNvPr id="40" name="TextBox 39">
            <a:extLst>
              <a:ext uri="{FF2B5EF4-FFF2-40B4-BE49-F238E27FC236}">
                <a16:creationId xmlns:a16="http://schemas.microsoft.com/office/drawing/2014/main" id="{4F217127-A101-E8CB-B3B9-065A03A7A7FC}"/>
              </a:ext>
            </a:extLst>
          </p:cNvPr>
          <p:cNvSpPr txBox="1"/>
          <p:nvPr/>
        </p:nvSpPr>
        <p:spPr>
          <a:xfrm>
            <a:off x="883444" y="2364939"/>
            <a:ext cx="3117056" cy="3970318"/>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sz="1800" dirty="0"/>
              <a:t>Comment section</a:t>
            </a:r>
          </a:p>
          <a:p>
            <a:r>
              <a:rPr lang="en-IN" sz="1800" dirty="0"/>
              <a:t>We can click comment section and add comment to page</a:t>
            </a:r>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r>
              <a:rPr lang="en-IN" b="0" dirty="0">
                <a:effectLst/>
                <a:latin typeface="Consolas" panose="020B0609020204030204" pitchFamily="49" charset="0"/>
              </a:rPr>
              <a:t>Dialog</a:t>
            </a:r>
            <a:endParaRPr lang="en-IN" sz="1800" dirty="0"/>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Get method</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Tree>
    <p:extLst>
      <p:ext uri="{BB962C8B-B14F-4D97-AF65-F5344CB8AC3E}">
        <p14:creationId xmlns:p14="http://schemas.microsoft.com/office/powerpoint/2010/main" val="362017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F0BBD076-2F20-517E-57A3-220FE577F6C4}"/>
              </a:ext>
            </a:extLst>
          </p:cNvPr>
          <p:cNvSpPr txBox="1"/>
          <p:nvPr/>
        </p:nvSpPr>
        <p:spPr>
          <a:xfrm>
            <a:off x="828675" y="853559"/>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User –Personality Type</a:t>
            </a:r>
            <a:endParaRPr lang="en-IN" sz="3600" dirty="0"/>
          </a:p>
        </p:txBody>
      </p:sp>
      <p:pic>
        <p:nvPicPr>
          <p:cNvPr id="48" name="Picture 47">
            <a:extLst>
              <a:ext uri="{FF2B5EF4-FFF2-40B4-BE49-F238E27FC236}">
                <a16:creationId xmlns:a16="http://schemas.microsoft.com/office/drawing/2014/main" id="{3E09F9CB-6510-8C40-16E1-3251FD59589E}"/>
              </a:ext>
            </a:extLst>
          </p:cNvPr>
          <p:cNvPicPr>
            <a:picLocks noChangeAspect="1"/>
          </p:cNvPicPr>
          <p:nvPr/>
        </p:nvPicPr>
        <p:blipFill>
          <a:blip r:embed="rId2"/>
          <a:stretch>
            <a:fillRect/>
          </a:stretch>
        </p:blipFill>
        <p:spPr>
          <a:xfrm>
            <a:off x="5010149" y="1499891"/>
            <a:ext cx="6886575" cy="4081760"/>
          </a:xfrm>
          <a:prstGeom prst="rect">
            <a:avLst/>
          </a:prstGeom>
        </p:spPr>
      </p:pic>
      <p:sp>
        <p:nvSpPr>
          <p:cNvPr id="50" name="TextBox 49">
            <a:extLst>
              <a:ext uri="{FF2B5EF4-FFF2-40B4-BE49-F238E27FC236}">
                <a16:creationId xmlns:a16="http://schemas.microsoft.com/office/drawing/2014/main" id="{B4E539C4-3BEB-1DE7-B4BA-C400649FF1D9}"/>
              </a:ext>
            </a:extLst>
          </p:cNvPr>
          <p:cNvSpPr txBox="1"/>
          <p:nvPr/>
        </p:nvSpPr>
        <p:spPr>
          <a:xfrm>
            <a:off x="628650" y="1744266"/>
            <a:ext cx="3133725" cy="4524315"/>
          </a:xfrm>
          <a:prstGeom prst="rect">
            <a:avLst/>
          </a:prstGeom>
          <a:noFill/>
        </p:spPr>
        <p:txBody>
          <a:bodyPr wrap="square">
            <a:spAutoFit/>
          </a:bodyPr>
          <a:lstStyle/>
          <a:p>
            <a:r>
              <a:rPr lang="en-IN" sz="1800" b="1" dirty="0"/>
              <a:t>Functionalities</a:t>
            </a:r>
          </a:p>
          <a:p>
            <a:pPr marL="342900" indent="-342900">
              <a:buFont typeface="Arial" panose="020B0604020202020204" pitchFamily="34" charset="0"/>
              <a:buChar char="•"/>
            </a:pPr>
            <a:r>
              <a:rPr lang="en-IN" sz="1800" dirty="0"/>
              <a:t>Pipe filter</a:t>
            </a:r>
          </a:p>
          <a:p>
            <a:pPr marL="342900" indent="-342900">
              <a:buFont typeface="Arial" panose="020B0604020202020204" pitchFamily="34" charset="0"/>
              <a:buChar char="•"/>
            </a:pPr>
            <a:r>
              <a:rPr lang="en-IN" dirty="0"/>
              <a:t>16 personality types description –cards each personality</a:t>
            </a:r>
            <a:endParaRPr lang="en-IN" sz="1800" dirty="0"/>
          </a:p>
          <a:p>
            <a:endParaRPr lang="en-IN" sz="1800" dirty="0"/>
          </a:p>
          <a:p>
            <a:r>
              <a:rPr lang="en-IN" sz="1800" b="1" dirty="0"/>
              <a:t>Techniques used</a:t>
            </a:r>
          </a:p>
          <a:p>
            <a:pPr marL="342900" indent="-342900">
              <a:buFont typeface="Arial" panose="020B0604020202020204" pitchFamily="34" charset="0"/>
              <a:buChar char="•"/>
            </a:pPr>
            <a:r>
              <a:rPr lang="en-IN" sz="1800" dirty="0"/>
              <a:t>Routing parameters </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Material Module</a:t>
            </a:r>
          </a:p>
          <a:p>
            <a:pPr marL="342900" indent="-342900">
              <a:buFont typeface="Arial" panose="020B0604020202020204" pitchFamily="34" charset="0"/>
              <a:buChar char="•"/>
            </a:pPr>
            <a:r>
              <a:rPr lang="en-IN" sz="1800" dirty="0"/>
              <a:t>Http Get method</a:t>
            </a:r>
          </a:p>
          <a:p>
            <a:pPr marL="342900" indent="-342900">
              <a:buFont typeface="Arial" panose="020B0604020202020204" pitchFamily="34" charset="0"/>
              <a:buChar char="•"/>
            </a:pPr>
            <a:r>
              <a:rPr lang="en-IN" sz="1800" dirty="0"/>
              <a:t>Http post method</a:t>
            </a:r>
          </a:p>
          <a:p>
            <a:pPr marL="342900" indent="-342900">
              <a:buFont typeface="Arial" panose="020B0604020202020204" pitchFamily="34" charset="0"/>
              <a:buChar char="•"/>
            </a:pPr>
            <a:r>
              <a:rPr lang="en-US" dirty="0"/>
              <a:t>Used output directive for router navigation.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Tree>
    <p:extLst>
      <p:ext uri="{BB962C8B-B14F-4D97-AF65-F5344CB8AC3E}">
        <p14:creationId xmlns:p14="http://schemas.microsoft.com/office/powerpoint/2010/main" val="16004945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{58D0F78C-69B8-46E7-9B81-8666DA76EACD}tf78438558_win32</Template>
  <TotalTime>0</TotalTime>
  <Words>667</Words>
  <Application>Microsoft Office PowerPoint</Application>
  <PresentationFormat>Widescreen</PresentationFormat>
  <Paragraphs>194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Consolas</vt:lpstr>
      <vt:lpstr>Roboto</vt:lpstr>
      <vt:lpstr>Sabon Next LT</vt:lpstr>
      <vt:lpstr>Times New Roman</vt:lpstr>
      <vt:lpstr>Office Theme</vt:lpstr>
      <vt:lpstr>Myers-Briggs Type Indicator MY Angular -project </vt:lpstr>
      <vt:lpstr>Introduction</vt:lpstr>
      <vt:lpstr>Login Page </vt:lpstr>
      <vt:lpstr>USER SIDE IMPLEMENTATION</vt:lpstr>
      <vt:lpstr>User – Menu bar </vt:lpstr>
      <vt:lpstr>User - Home</vt:lpstr>
      <vt:lpstr>User – Blog</vt:lpstr>
      <vt:lpstr>User – Blog- comment</vt:lpstr>
      <vt:lpstr>PowerPoint Presentation</vt:lpstr>
      <vt:lpstr>PowerPoint Presentation</vt:lpstr>
      <vt:lpstr>PowerPoint Presentation</vt:lpstr>
      <vt:lpstr>User –Personality  Test  </vt:lpstr>
      <vt:lpstr>User –Personality  Test  </vt:lpstr>
      <vt:lpstr>User -Forum </vt:lpstr>
      <vt:lpstr>User –Forum  response  </vt:lpstr>
      <vt:lpstr>User –Personality  Test  </vt:lpstr>
      <vt:lpstr>PowerPoint Presentation</vt:lpstr>
      <vt:lpstr>Admin page </vt:lpstr>
      <vt:lpstr>Concepts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Myers-Briggs Type Indicator MY Angular -project </dc:title>
  <dc:subject/>
  <dc:creator>Shashikanth Nuthanaganti</dc:creator>
  <cp:lastModifiedBy>Shashikanth Nuthanaganti</cp:lastModifiedBy>
  <cp:revision>1</cp:revision>
  <dcterms:created xsi:type="dcterms:W3CDTF">2023-05-10T08:57:28Z</dcterms:created>
  <dcterms:modified xsi:type="dcterms:W3CDTF">2023-05-11T07:29:03Z</dcterms:modified>
</cp:coreProperties>
</file>