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9144000"/>
  <p:notesSz cx="6858000" cy="9144000"/>
  <p:embeddedFontLst>
    <p:embeddedFont>
      <p:font typeface="Libre Baskerville"/>
      <p:regular r:id="rId31"/>
      <p:bold r:id="rId32"/>
      <p: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3B4A1B8-B90D-46DE-B2BB-7AC1560326E3}">
  <a:tblStyle styleId="{33B4A1B8-B90D-46DE-B2BB-7AC1560326E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CF1E6"/>
          </a:solidFill>
        </a:fill>
      </a:tcStyle>
    </a:wholeTbl>
    <a:band1H>
      <a:tcTxStyle/>
      <a:tcStyle>
        <a:fill>
          <a:solidFill>
            <a:srgbClr val="F9E2CA"/>
          </a:solidFill>
        </a:fill>
      </a:tcStyle>
    </a:band1H>
    <a:band2H>
      <a:tcTxStyle/>
    </a:band2H>
    <a:band1V>
      <a:tcTxStyle/>
      <a:tcStyle>
        <a:fill>
          <a:solidFill>
            <a:srgbClr val="F9E2C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A74D6BF3-C10A-43C1-94FA-20A7810F34E6}" styleName="Table_1">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12700">
              <a:solidFill>
                <a:schemeClr val="accen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ibreBaskerville-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LibreBaskerville-italic.fntdata"/><Relationship Id="rId10" Type="http://schemas.openxmlformats.org/officeDocument/2006/relationships/slide" Target="slides/slide4.xml"/><Relationship Id="rId32" Type="http://schemas.openxmlformats.org/officeDocument/2006/relationships/font" Target="fonts/LibreBaskerville-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92cec0852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92cec0852_0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892cec0852_0_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892cec0852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92cec0852_0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892cec0852_0_1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8" name="Shape 18"/>
        <p:cNvGrpSpPr/>
        <p:nvPr/>
      </p:nvGrpSpPr>
      <p:grpSpPr>
        <a:xfrm>
          <a:off x="0" y="0"/>
          <a:ext cx="0" cy="0"/>
          <a:chOff x="0" y="0"/>
          <a:chExt cx="0" cy="0"/>
        </a:xfrm>
      </p:grpSpPr>
      <p:sp>
        <p:nvSpPr>
          <p:cNvPr id="19" name="Google Shape;19;p2"/>
          <p:cNvSpPr/>
          <p:nvPr/>
        </p:nvSpPr>
        <p:spPr>
          <a:xfrm>
            <a:off x="2381"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txBox="1"/>
          <p:nvPr>
            <p:ph type="ctrTitle"/>
          </p:nvPr>
        </p:nvSpPr>
        <p:spPr>
          <a:xfrm>
            <a:off x="822960" y="758952"/>
            <a:ext cx="7543800" cy="1450848"/>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262626"/>
              </a:buClr>
              <a:buSzPts val="5400"/>
              <a:buFont typeface="Calibri"/>
              <a:buNone/>
              <a:defRPr sz="54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825038" y="3505200"/>
            <a:ext cx="7543800" cy="2093420"/>
          </a:xfrm>
          <a:prstGeom prst="rect">
            <a:avLst/>
          </a:prstGeom>
          <a:noFill/>
          <a:ln>
            <a:noFill/>
          </a:ln>
        </p:spPr>
        <p:txBody>
          <a:bodyPr anchorCtr="0" anchor="t" bIns="45700" lIns="91425" spcFirstLastPara="1" rIns="91425" wrap="square" tIns="45700">
            <a:noAutofit/>
          </a:bodyPr>
          <a:lstStyle>
            <a:lvl1pPr lvl="0" algn="l">
              <a:lnSpc>
                <a:spcPct val="90000"/>
              </a:lnSpc>
              <a:spcBef>
                <a:spcPts val="1200"/>
              </a:spcBef>
              <a:spcAft>
                <a:spcPts val="0"/>
              </a:spcAft>
              <a:buClr>
                <a:schemeClr val="dk2"/>
              </a:buClr>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2"/>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2"/>
          <p:cNvCxnSpPr/>
          <p:nvPr/>
        </p:nvCxnSpPr>
        <p:spPr>
          <a:xfrm>
            <a:off x="905744" y="220980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7" name="Shape 27"/>
        <p:cNvGrpSpPr/>
        <p:nvPr/>
      </p:nvGrpSpPr>
      <p:grpSpPr>
        <a:xfrm>
          <a:off x="0" y="0"/>
          <a:ext cx="0" cy="0"/>
          <a:chOff x="0" y="0"/>
          <a:chExt cx="0" cy="0"/>
        </a:xfrm>
      </p:grpSpPr>
      <p:sp>
        <p:nvSpPr>
          <p:cNvPr id="28" name="Google Shape;28;p3"/>
          <p:cNvSpPr txBox="1"/>
          <p:nvPr>
            <p:ph type="title"/>
          </p:nvPr>
        </p:nvSpPr>
        <p:spPr>
          <a:xfrm>
            <a:off x="822960" y="286605"/>
            <a:ext cx="7543800" cy="780196"/>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 type="body"/>
          </p:nvPr>
        </p:nvSpPr>
        <p:spPr>
          <a:xfrm>
            <a:off x="822960" y="1219200"/>
            <a:ext cx="7543800" cy="4649894"/>
          </a:xfrm>
          <a:prstGeom prst="rect">
            <a:avLst/>
          </a:prstGeom>
          <a:noFill/>
          <a:ln>
            <a:noFill/>
          </a:ln>
        </p:spPr>
        <p:txBody>
          <a:bodyPr anchorCtr="0" anchor="t" bIns="45700" lIns="0" spcFirstLastPara="1" rIns="0" wrap="square" tIns="45700">
            <a:noAutofit/>
          </a:bodyPr>
          <a:lstStyle>
            <a:lvl1pPr indent="-406400" lvl="0" marL="457200" algn="l">
              <a:lnSpc>
                <a:spcPct val="90000"/>
              </a:lnSpc>
              <a:spcBef>
                <a:spcPts val="1200"/>
              </a:spcBef>
              <a:spcAft>
                <a:spcPts val="0"/>
              </a:spcAft>
              <a:buClr>
                <a:srgbClr val="3F3F3F"/>
              </a:buClr>
              <a:buSzPts val="2800"/>
              <a:buChar char=" "/>
              <a:defRPr sz="2800">
                <a:latin typeface="Libre Baskerville"/>
                <a:ea typeface="Libre Baskerville"/>
                <a:cs typeface="Libre Baskerville"/>
                <a:sym typeface="Libre Baskerville"/>
              </a:defRPr>
            </a:lvl1pPr>
            <a:lvl2pPr indent="-381000" lvl="1" marL="914400" algn="l">
              <a:lnSpc>
                <a:spcPct val="90000"/>
              </a:lnSpc>
              <a:spcBef>
                <a:spcPts val="200"/>
              </a:spcBef>
              <a:spcAft>
                <a:spcPts val="0"/>
              </a:spcAft>
              <a:buSzPts val="2400"/>
              <a:buChar char="◦"/>
              <a:defRPr sz="2400">
                <a:latin typeface="Libre Baskerville"/>
                <a:ea typeface="Libre Baskerville"/>
                <a:cs typeface="Libre Baskerville"/>
                <a:sym typeface="Libre Baskerville"/>
              </a:defRPr>
            </a:lvl2pPr>
            <a:lvl3pPr indent="-342900" lvl="2" marL="1371600" algn="l">
              <a:lnSpc>
                <a:spcPct val="90000"/>
              </a:lnSpc>
              <a:spcBef>
                <a:spcPts val="400"/>
              </a:spcBef>
              <a:spcAft>
                <a:spcPts val="0"/>
              </a:spcAft>
              <a:buSzPts val="1800"/>
              <a:buChar char="◦"/>
              <a:defRPr sz="1800">
                <a:latin typeface="Libre Baskerville"/>
                <a:ea typeface="Libre Baskerville"/>
                <a:cs typeface="Libre Baskerville"/>
                <a:sym typeface="Libre Baskerville"/>
              </a:defRPr>
            </a:lvl3pPr>
            <a:lvl4pPr indent="-342900" lvl="3" marL="1828800" algn="l">
              <a:lnSpc>
                <a:spcPct val="90000"/>
              </a:lnSpc>
              <a:spcBef>
                <a:spcPts val="400"/>
              </a:spcBef>
              <a:spcAft>
                <a:spcPts val="0"/>
              </a:spcAft>
              <a:buSzPts val="1800"/>
              <a:buChar char="◦"/>
              <a:defRPr sz="1800">
                <a:latin typeface="Libre Baskerville"/>
                <a:ea typeface="Libre Baskerville"/>
                <a:cs typeface="Libre Baskerville"/>
                <a:sym typeface="Libre Baskerville"/>
              </a:defRPr>
            </a:lvl4pPr>
            <a:lvl5pPr indent="-342900" lvl="4" marL="2286000" algn="l">
              <a:lnSpc>
                <a:spcPct val="90000"/>
              </a:lnSpc>
              <a:spcBef>
                <a:spcPts val="400"/>
              </a:spcBef>
              <a:spcAft>
                <a:spcPts val="0"/>
              </a:spcAft>
              <a:buSzPts val="1800"/>
              <a:buChar char="◦"/>
              <a:defRPr sz="1800">
                <a:latin typeface="Libre Baskerville"/>
                <a:ea typeface="Libre Baskerville"/>
                <a:cs typeface="Libre Baskerville"/>
                <a:sym typeface="Libre Baskerville"/>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 name="Google Shape;30;p3"/>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3" name="Google Shape;33;p3"/>
          <p:cNvCxnSpPr/>
          <p:nvPr/>
        </p:nvCxnSpPr>
        <p:spPr>
          <a:xfrm>
            <a:off x="895149" y="1066800"/>
            <a:ext cx="74752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34" name="Shape 34"/>
        <p:cNvGrpSpPr/>
        <p:nvPr/>
      </p:nvGrpSpPr>
      <p:grpSpPr>
        <a:xfrm>
          <a:off x="0" y="0"/>
          <a:ext cx="0" cy="0"/>
          <a:chOff x="0" y="0"/>
          <a:chExt cx="0" cy="0"/>
        </a:xfrm>
      </p:grpSpPr>
      <p:sp>
        <p:nvSpPr>
          <p:cNvPr id="35" name="Google Shape;35;p4"/>
          <p:cNvSpPr/>
          <p:nvPr/>
        </p:nvSpPr>
        <p:spPr>
          <a:xfrm>
            <a:off x="13" y="0"/>
            <a:ext cx="3038093"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3030053" y="0"/>
            <a:ext cx="48006"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txBox="1"/>
          <p:nvPr>
            <p:ph type="title"/>
          </p:nvPr>
        </p:nvSpPr>
        <p:spPr>
          <a:xfrm>
            <a:off x="342900" y="594359"/>
            <a:ext cx="2400300" cy="228600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3600450" y="731520"/>
            <a:ext cx="4869180" cy="5257800"/>
          </a:xfrm>
          <a:prstGeom prst="rect">
            <a:avLst/>
          </a:prstGeom>
          <a:noFill/>
          <a:ln>
            <a:noFill/>
          </a:ln>
        </p:spPr>
        <p:txBody>
          <a:bodyPr anchorCtr="0" anchor="t" bIns="45700" lIns="0" spcFirstLastPara="1" rIns="0" wrap="square" tIns="45700">
            <a:noAutofit/>
          </a:bodyPr>
          <a:lstStyle>
            <a:lvl1pPr indent="-381000" lvl="0" marL="457200" algn="l">
              <a:lnSpc>
                <a:spcPct val="90000"/>
              </a:lnSpc>
              <a:spcBef>
                <a:spcPts val="1200"/>
              </a:spcBef>
              <a:spcAft>
                <a:spcPts val="0"/>
              </a:spcAft>
              <a:buClr>
                <a:srgbClr val="3F3F3F"/>
              </a:buClr>
              <a:buSzPts val="2400"/>
              <a:buChar char=" "/>
              <a:defRPr sz="2400">
                <a:latin typeface="Libre Baskerville"/>
                <a:ea typeface="Libre Baskerville"/>
                <a:cs typeface="Libre Baskerville"/>
                <a:sym typeface="Libre Baskerville"/>
              </a:defRPr>
            </a:lvl1pPr>
            <a:lvl2pPr indent="-355600" lvl="1" marL="914400" algn="l">
              <a:lnSpc>
                <a:spcPct val="90000"/>
              </a:lnSpc>
              <a:spcBef>
                <a:spcPts val="200"/>
              </a:spcBef>
              <a:spcAft>
                <a:spcPts val="0"/>
              </a:spcAft>
              <a:buSzPts val="2000"/>
              <a:buChar char="◦"/>
              <a:defRPr sz="2000">
                <a:latin typeface="Libre Baskerville"/>
                <a:ea typeface="Libre Baskerville"/>
                <a:cs typeface="Libre Baskerville"/>
                <a:sym typeface="Libre Baskerville"/>
              </a:defRPr>
            </a:lvl2pPr>
            <a:lvl3pPr indent="-330200" lvl="2" marL="1371600" algn="l">
              <a:lnSpc>
                <a:spcPct val="90000"/>
              </a:lnSpc>
              <a:spcBef>
                <a:spcPts val="400"/>
              </a:spcBef>
              <a:spcAft>
                <a:spcPts val="0"/>
              </a:spcAft>
              <a:buSzPts val="1600"/>
              <a:buChar char="◦"/>
              <a:defRPr sz="1600">
                <a:latin typeface="Libre Baskerville"/>
                <a:ea typeface="Libre Baskerville"/>
                <a:cs typeface="Libre Baskerville"/>
                <a:sym typeface="Libre Baskerville"/>
              </a:defRPr>
            </a:lvl3pPr>
            <a:lvl4pPr indent="-330200" lvl="3" marL="1828800" algn="l">
              <a:lnSpc>
                <a:spcPct val="90000"/>
              </a:lnSpc>
              <a:spcBef>
                <a:spcPts val="400"/>
              </a:spcBef>
              <a:spcAft>
                <a:spcPts val="0"/>
              </a:spcAft>
              <a:buSzPts val="1600"/>
              <a:buChar char="◦"/>
              <a:defRPr sz="1600">
                <a:latin typeface="Libre Baskerville"/>
                <a:ea typeface="Libre Baskerville"/>
                <a:cs typeface="Libre Baskerville"/>
                <a:sym typeface="Libre Baskerville"/>
              </a:defRPr>
            </a:lvl4pPr>
            <a:lvl5pPr indent="-330200" lvl="4" marL="2286000" algn="l">
              <a:lnSpc>
                <a:spcPct val="90000"/>
              </a:lnSpc>
              <a:spcBef>
                <a:spcPts val="400"/>
              </a:spcBef>
              <a:spcAft>
                <a:spcPts val="0"/>
              </a:spcAft>
              <a:buSzPts val="1600"/>
              <a:buChar char="◦"/>
              <a:defRPr sz="1600">
                <a:latin typeface="Libre Baskerville"/>
                <a:ea typeface="Libre Baskerville"/>
                <a:cs typeface="Libre Baskerville"/>
                <a:sym typeface="Libre Baskerville"/>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9" name="Google Shape;39;p4"/>
          <p:cNvSpPr txBox="1"/>
          <p:nvPr>
            <p:ph idx="2" type="body"/>
          </p:nvPr>
        </p:nvSpPr>
        <p:spPr>
          <a:xfrm>
            <a:off x="342900" y="2926080"/>
            <a:ext cx="2400300" cy="337912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Clr>
                <a:srgbClr val="FFFFFF"/>
              </a:buClr>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40" name="Google Shape;40;p4"/>
          <p:cNvSpPr txBox="1"/>
          <p:nvPr>
            <p:ph idx="10" type="dt"/>
          </p:nvPr>
        </p:nvSpPr>
        <p:spPr>
          <a:xfrm>
            <a:off x="349134" y="6459786"/>
            <a:ext cx="196388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1" type="ftr"/>
          </p:nvPr>
        </p:nvSpPr>
        <p:spPr>
          <a:xfrm>
            <a:off x="3600450" y="6459786"/>
            <a:ext cx="34861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50" u="none" cap="none" strike="noStrike">
                <a:solidFill>
                  <a:schemeClr val="dk2"/>
                </a:solidFill>
                <a:latin typeface="Calibri"/>
                <a:ea typeface="Calibri"/>
                <a:cs typeface="Calibri"/>
                <a:sym typeface="Calibri"/>
              </a:defRPr>
            </a:lvl1pPr>
            <a:lvl2pPr indent="0" lvl="1" marL="0" algn="r">
              <a:spcBef>
                <a:spcPts val="0"/>
              </a:spcBef>
              <a:buNone/>
              <a:defRPr b="0" i="0" sz="1050" u="none" cap="none" strike="noStrike">
                <a:solidFill>
                  <a:schemeClr val="dk2"/>
                </a:solidFill>
                <a:latin typeface="Calibri"/>
                <a:ea typeface="Calibri"/>
                <a:cs typeface="Calibri"/>
                <a:sym typeface="Calibri"/>
              </a:defRPr>
            </a:lvl2pPr>
            <a:lvl3pPr indent="0" lvl="2" marL="0" algn="r">
              <a:spcBef>
                <a:spcPts val="0"/>
              </a:spcBef>
              <a:buNone/>
              <a:defRPr b="0" i="0" sz="1050" u="none" cap="none" strike="noStrike">
                <a:solidFill>
                  <a:schemeClr val="dk2"/>
                </a:solidFill>
                <a:latin typeface="Calibri"/>
                <a:ea typeface="Calibri"/>
                <a:cs typeface="Calibri"/>
                <a:sym typeface="Calibri"/>
              </a:defRPr>
            </a:lvl3pPr>
            <a:lvl4pPr indent="0" lvl="3" marL="0" algn="r">
              <a:spcBef>
                <a:spcPts val="0"/>
              </a:spcBef>
              <a:buNone/>
              <a:defRPr b="0" i="0" sz="1050" u="none" cap="none" strike="noStrike">
                <a:solidFill>
                  <a:schemeClr val="dk2"/>
                </a:solidFill>
                <a:latin typeface="Calibri"/>
                <a:ea typeface="Calibri"/>
                <a:cs typeface="Calibri"/>
                <a:sym typeface="Calibri"/>
              </a:defRPr>
            </a:lvl4pPr>
            <a:lvl5pPr indent="0" lvl="4" marL="0" algn="r">
              <a:spcBef>
                <a:spcPts val="0"/>
              </a:spcBef>
              <a:buNone/>
              <a:defRPr b="0" i="0" sz="1050" u="none" cap="none" strike="noStrike">
                <a:solidFill>
                  <a:schemeClr val="dk2"/>
                </a:solidFill>
                <a:latin typeface="Calibri"/>
                <a:ea typeface="Calibri"/>
                <a:cs typeface="Calibri"/>
                <a:sym typeface="Calibri"/>
              </a:defRPr>
            </a:lvl5pPr>
            <a:lvl6pPr indent="0" lvl="5" marL="0" algn="r">
              <a:spcBef>
                <a:spcPts val="0"/>
              </a:spcBef>
              <a:buNone/>
              <a:defRPr b="0" i="0" sz="1050" u="none" cap="none" strike="noStrike">
                <a:solidFill>
                  <a:schemeClr val="dk2"/>
                </a:solidFill>
                <a:latin typeface="Calibri"/>
                <a:ea typeface="Calibri"/>
                <a:cs typeface="Calibri"/>
                <a:sym typeface="Calibri"/>
              </a:defRPr>
            </a:lvl6pPr>
            <a:lvl7pPr indent="0" lvl="6" marL="0" algn="r">
              <a:spcBef>
                <a:spcPts val="0"/>
              </a:spcBef>
              <a:buNone/>
              <a:defRPr b="0" i="0" sz="1050" u="none" cap="none" strike="noStrike">
                <a:solidFill>
                  <a:schemeClr val="dk2"/>
                </a:solidFill>
                <a:latin typeface="Calibri"/>
                <a:ea typeface="Calibri"/>
                <a:cs typeface="Calibri"/>
                <a:sym typeface="Calibri"/>
              </a:defRPr>
            </a:lvl7pPr>
            <a:lvl8pPr indent="0" lvl="7" marL="0" algn="r">
              <a:spcBef>
                <a:spcPts val="0"/>
              </a:spcBef>
              <a:buNone/>
              <a:defRPr b="0" i="0" sz="1050" u="none" cap="none" strike="noStrike">
                <a:solidFill>
                  <a:schemeClr val="dk2"/>
                </a:solidFill>
                <a:latin typeface="Calibri"/>
                <a:ea typeface="Calibri"/>
                <a:cs typeface="Calibri"/>
                <a:sym typeface="Calibri"/>
              </a:defRPr>
            </a:lvl8pPr>
            <a:lvl9pPr indent="0" lvl="8" marL="0" algn="r">
              <a:spcBef>
                <a:spcPts val="0"/>
              </a:spcBef>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5"/>
          <p:cNvSpPr txBox="1"/>
          <p:nvPr>
            <p:ph type="title"/>
          </p:nvPr>
        </p:nvSpPr>
        <p:spPr>
          <a:xfrm>
            <a:off x="822960" y="286605"/>
            <a:ext cx="7543800" cy="780196"/>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5"/>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48" name="Shape 48"/>
        <p:cNvGrpSpPr/>
        <p:nvPr/>
      </p:nvGrpSpPr>
      <p:grpSpPr>
        <a:xfrm>
          <a:off x="0" y="0"/>
          <a:ext cx="0" cy="0"/>
          <a:chOff x="0" y="0"/>
          <a:chExt cx="0" cy="0"/>
        </a:xfrm>
      </p:grpSpPr>
      <p:sp>
        <p:nvSpPr>
          <p:cNvPr id="49" name="Google Shape;49;p6"/>
          <p:cNvSpPr/>
          <p:nvPr/>
        </p:nvSpPr>
        <p:spPr>
          <a:xfrm>
            <a:off x="2381"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
          <p:cNvSpPr/>
          <p:nvPr/>
        </p:nvSpPr>
        <p:spPr>
          <a:xfrm>
            <a:off x="11"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1" y="6400800"/>
            <a:ext cx="9144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0" y="6334316"/>
            <a:ext cx="9144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822960" y="286605"/>
            <a:ext cx="7543800" cy="780196"/>
          </a:xfrm>
          <a:prstGeom prst="rect">
            <a:avLst/>
          </a:prstGeom>
          <a:noFill/>
          <a:ln>
            <a:noFill/>
          </a:ln>
        </p:spPr>
        <p:txBody>
          <a:bodyPr anchorCtr="0" anchor="b" bIns="45700" lIns="91425" spcFirstLastPara="1" rIns="91425" wrap="square" tIns="45700">
            <a:no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822960" y="1219200"/>
            <a:ext cx="7543800" cy="4649894"/>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rgbClr val="3F3F3F"/>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1"/>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1"/>
          <p:cNvCxnSpPr/>
          <p:nvPr/>
        </p:nvCxnSpPr>
        <p:spPr>
          <a:xfrm>
            <a:off x="895149" y="1066800"/>
            <a:ext cx="747522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starlinkindia.com/wp-content/uploads/2017/01/CANTEEN-MANAGEMENT-SYSTEM.pdf" TargetMode="External"/><Relationship Id="rId4" Type="http://schemas.openxmlformats.org/officeDocument/2006/relationships/hyperlink" Target="https://ijetae.com/files/Volume5Issue1/IJETAE_0115_75.pdf" TargetMode="External"/><Relationship Id="rId5" Type="http://schemas.openxmlformats.org/officeDocument/2006/relationships/hyperlink" Target="http://www.ijsrp.org/research-paper-0413/ijsrp-p1605.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7" name="Shape 57"/>
        <p:cNvGrpSpPr/>
        <p:nvPr/>
      </p:nvGrpSpPr>
      <p:grpSpPr>
        <a:xfrm>
          <a:off x="0" y="0"/>
          <a:ext cx="0" cy="0"/>
          <a:chOff x="0" y="0"/>
          <a:chExt cx="0" cy="0"/>
        </a:xfrm>
      </p:grpSpPr>
      <p:sp>
        <p:nvSpPr>
          <p:cNvPr id="58" name="Google Shape;58;p7"/>
          <p:cNvSpPr txBox="1"/>
          <p:nvPr>
            <p:ph type="ctrTitle"/>
          </p:nvPr>
        </p:nvSpPr>
        <p:spPr>
          <a:xfrm>
            <a:off x="914400" y="304800"/>
            <a:ext cx="7467600" cy="1828800"/>
          </a:xfrm>
          <a:prstGeom prst="rect">
            <a:avLst/>
          </a:prstGeom>
          <a:noFill/>
          <a:ln>
            <a:noFill/>
          </a:ln>
        </p:spPr>
        <p:txBody>
          <a:bodyPr anchorCtr="0" anchor="b" bIns="45700" lIns="91425" spcFirstLastPara="1" rIns="91425" wrap="square" tIns="45700">
            <a:noAutofit/>
          </a:bodyPr>
          <a:lstStyle/>
          <a:p>
            <a:pPr indent="0" lvl="0" marL="0" rtl="0" algn="ctr">
              <a:lnSpc>
                <a:spcPct val="105000"/>
              </a:lnSpc>
              <a:spcBef>
                <a:spcPts val="0"/>
              </a:spcBef>
              <a:spcAft>
                <a:spcPts val="0"/>
              </a:spcAft>
              <a:buClr>
                <a:schemeClr val="dk1"/>
              </a:buClr>
              <a:buSzPts val="1100"/>
              <a:buFont typeface="Arial"/>
              <a:buNone/>
            </a:pPr>
            <a:r>
              <a:t/>
            </a:r>
            <a:endParaRPr b="1" sz="3800">
              <a:solidFill>
                <a:schemeClr val="dk1"/>
              </a:solidFill>
              <a:latin typeface="Times New Roman"/>
              <a:ea typeface="Times New Roman"/>
              <a:cs typeface="Times New Roman"/>
              <a:sym typeface="Times New Roman"/>
            </a:endParaRPr>
          </a:p>
          <a:p>
            <a:pPr indent="0" lvl="0" marL="0" rtl="0" algn="ctr">
              <a:lnSpc>
                <a:spcPct val="105000"/>
              </a:lnSpc>
              <a:spcBef>
                <a:spcPts val="1000"/>
              </a:spcBef>
              <a:spcAft>
                <a:spcPts val="1000"/>
              </a:spcAft>
              <a:buClr>
                <a:schemeClr val="dk1"/>
              </a:buClr>
              <a:buSzPts val="1100"/>
              <a:buFont typeface="Arial"/>
              <a:buNone/>
            </a:pPr>
            <a:r>
              <a:rPr b="1" lang="en-US" sz="3800">
                <a:solidFill>
                  <a:schemeClr val="dk1"/>
                </a:solidFill>
                <a:latin typeface="Times New Roman"/>
                <a:ea typeface="Times New Roman"/>
                <a:cs typeface="Times New Roman"/>
                <a:sym typeface="Times New Roman"/>
              </a:rPr>
              <a:t>N-Eats WebApp For Night Canteen Management</a:t>
            </a:r>
            <a:endParaRPr/>
          </a:p>
        </p:txBody>
      </p:sp>
      <p:sp>
        <p:nvSpPr>
          <p:cNvPr id="59" name="Google Shape;59;p7"/>
          <p:cNvSpPr txBox="1"/>
          <p:nvPr>
            <p:ph idx="1" type="subTitle"/>
          </p:nvPr>
        </p:nvSpPr>
        <p:spPr>
          <a:xfrm>
            <a:off x="914400" y="3048000"/>
            <a:ext cx="7391400" cy="2743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b="1" lang="en-US" sz="3000">
                <a:solidFill>
                  <a:schemeClr val="dk1"/>
                </a:solidFill>
                <a:latin typeface="Times New Roman"/>
                <a:ea typeface="Times New Roman"/>
                <a:cs typeface="Times New Roman"/>
                <a:sym typeface="Times New Roman"/>
              </a:rPr>
              <a:t>V R Sandeep (181IT151)</a:t>
            </a:r>
            <a:endParaRPr b="1" sz="3000">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b="1" lang="en-US" sz="3000">
                <a:solidFill>
                  <a:schemeClr val="dk1"/>
                </a:solidFill>
                <a:latin typeface="Times New Roman"/>
                <a:ea typeface="Times New Roman"/>
                <a:cs typeface="Times New Roman"/>
                <a:sym typeface="Times New Roman"/>
              </a:rPr>
              <a:t>Shashikantha  (181IT242)</a:t>
            </a:r>
            <a:endParaRPr b="1" sz="4000"/>
          </a:p>
        </p:txBody>
      </p:sp>
      <p:sp>
        <p:nvSpPr>
          <p:cNvPr id="60" name="Google Shape;60;p7"/>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6-Feb-19</a:t>
            </a:r>
            <a:endParaRPr/>
          </a:p>
        </p:txBody>
      </p:sp>
      <p:sp>
        <p:nvSpPr>
          <p:cNvPr id="61" name="Google Shape;61;p7"/>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IR PROJECT MIDSEM EVALUATION</a:t>
            </a:r>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0" name="Shape 130"/>
        <p:cNvGrpSpPr/>
        <p:nvPr/>
      </p:nvGrpSpPr>
      <p:grpSpPr>
        <a:xfrm>
          <a:off x="0" y="0"/>
          <a:ext cx="0" cy="0"/>
          <a:chOff x="0" y="0"/>
          <a:chExt cx="0" cy="0"/>
        </a:xfrm>
      </p:grpSpPr>
      <p:sp>
        <p:nvSpPr>
          <p:cNvPr id="131" name="Google Shape;131;p16"/>
          <p:cNvSpPr txBox="1"/>
          <p:nvPr>
            <p:ph type="title"/>
          </p:nvPr>
        </p:nvSpPr>
        <p:spPr>
          <a:xfrm>
            <a:off x="822960" y="286605"/>
            <a:ext cx="7543800" cy="780196"/>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b="1" lang="en-US"/>
              <a:t>Proposed Model</a:t>
            </a:r>
            <a:endParaRPr b="1"/>
          </a:p>
        </p:txBody>
      </p:sp>
      <p:sp>
        <p:nvSpPr>
          <p:cNvPr id="132" name="Google Shape;132;p16"/>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6-Feb-19</a:t>
            </a:r>
            <a:endParaRPr/>
          </a:p>
        </p:txBody>
      </p:sp>
      <p:sp>
        <p:nvSpPr>
          <p:cNvPr id="133" name="Google Shape;133;p16"/>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IR PROJECT MIDSEM EVALUATION</a:t>
            </a:r>
            <a:endParaRPr/>
          </a:p>
        </p:txBody>
      </p:sp>
      <p:pic>
        <p:nvPicPr>
          <p:cNvPr id="134" name="Google Shape;134;p16"/>
          <p:cNvPicPr preferRelativeResize="0"/>
          <p:nvPr/>
        </p:nvPicPr>
        <p:blipFill>
          <a:blip r:embed="rId3">
            <a:alphaModFix/>
          </a:blip>
          <a:stretch>
            <a:fillRect/>
          </a:stretch>
        </p:blipFill>
        <p:spPr>
          <a:xfrm>
            <a:off x="1096713" y="1157375"/>
            <a:ext cx="6996283" cy="51135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822960" y="286605"/>
            <a:ext cx="7543800" cy="780196"/>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Methodology </a:t>
            </a:r>
            <a:endParaRPr/>
          </a:p>
        </p:txBody>
      </p:sp>
      <p:sp>
        <p:nvSpPr>
          <p:cNvPr id="140" name="Google Shape;140;p17"/>
          <p:cNvSpPr txBox="1"/>
          <p:nvPr>
            <p:ph idx="1" type="body"/>
          </p:nvPr>
        </p:nvSpPr>
        <p:spPr>
          <a:xfrm>
            <a:off x="822950" y="999125"/>
            <a:ext cx="7543800" cy="5171400"/>
          </a:xfrm>
          <a:prstGeom prst="rect">
            <a:avLst/>
          </a:prstGeom>
          <a:noFill/>
          <a:ln>
            <a:noFill/>
          </a:ln>
        </p:spPr>
        <p:txBody>
          <a:bodyPr anchorCtr="0" anchor="t" bIns="45700" lIns="0" spcFirstLastPara="1" rIns="0" wrap="square" tIns="45700">
            <a:noAutofit/>
          </a:bodyPr>
          <a:lstStyle/>
          <a:p>
            <a:pPr indent="0" lvl="0" marL="91440" rtl="0" algn="l">
              <a:lnSpc>
                <a:spcPct val="115000"/>
              </a:lnSpc>
              <a:spcBef>
                <a:spcPts val="0"/>
              </a:spcBef>
              <a:spcAft>
                <a:spcPts val="0"/>
              </a:spcAft>
              <a:buClr>
                <a:srgbClr val="3F3F3F"/>
              </a:buClr>
              <a:buSzPts val="2800"/>
              <a:buNone/>
            </a:pPr>
            <a:r>
              <a:rPr lang="en-US" sz="2200"/>
              <a:t>Our project consists of three modules. All the core logic is written in angular components itself, as angular and firebase are from google. We can combine all api and backend handling in the angular typescript files itself. Angular fire 2 library provides lot of functionality for getting normal updates or real time updates using functions which are implemented using nodejs. It also has the extended support for angular map, this packages is enclosed in a library known as agm/core(angular google map). For real time update we have used the “angular/fire2” socket function which listens to the endpoint for checking the update and returns values when a change occurs.</a:t>
            </a:r>
            <a:endParaRPr sz="2200"/>
          </a:p>
        </p:txBody>
      </p:sp>
      <p:sp>
        <p:nvSpPr>
          <p:cNvPr id="141" name="Google Shape;141;p17"/>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6-Feb-19</a:t>
            </a:r>
            <a:endParaRPr/>
          </a:p>
        </p:txBody>
      </p:sp>
      <p:sp>
        <p:nvSpPr>
          <p:cNvPr id="142" name="Google Shape;142;p17"/>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IR PROJECT MIDSEM EVALUATION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8"/>
          <p:cNvSpPr txBox="1"/>
          <p:nvPr>
            <p:ph type="title"/>
          </p:nvPr>
        </p:nvSpPr>
        <p:spPr>
          <a:xfrm>
            <a:off x="822960" y="286605"/>
            <a:ext cx="7543800" cy="780196"/>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Methodology </a:t>
            </a:r>
            <a:endParaRPr/>
          </a:p>
        </p:txBody>
      </p:sp>
      <p:sp>
        <p:nvSpPr>
          <p:cNvPr id="148" name="Google Shape;148;p18"/>
          <p:cNvSpPr txBox="1"/>
          <p:nvPr>
            <p:ph idx="1" type="body"/>
          </p:nvPr>
        </p:nvSpPr>
        <p:spPr>
          <a:xfrm>
            <a:off x="822960" y="1104000"/>
            <a:ext cx="7543800" cy="4650000"/>
          </a:xfrm>
          <a:prstGeom prst="rect">
            <a:avLst/>
          </a:prstGeom>
          <a:noFill/>
          <a:ln>
            <a:noFill/>
          </a:ln>
        </p:spPr>
        <p:txBody>
          <a:bodyPr anchorCtr="0" anchor="t" bIns="45700" lIns="0" spcFirstLastPara="1" rIns="0" wrap="square" tIns="45700">
            <a:noAutofit/>
          </a:bodyPr>
          <a:lstStyle/>
          <a:p>
            <a:pPr indent="0" lvl="0" marL="0" rtl="0" algn="l">
              <a:lnSpc>
                <a:spcPct val="115000"/>
              </a:lnSpc>
              <a:spcBef>
                <a:spcPts val="0"/>
              </a:spcBef>
              <a:spcAft>
                <a:spcPts val="0"/>
              </a:spcAft>
              <a:buClr>
                <a:srgbClr val="3F3F3F"/>
              </a:buClr>
              <a:buSzPts val="2800"/>
              <a:buNone/>
            </a:pPr>
            <a:r>
              <a:rPr lang="en-US" sz="2200"/>
              <a:t>The customer module has all the customer related component and handling functions. Merchant module has everything related to merchant side application and all the handling functions. Auth module has separate directory for handling the authentication related to user and merchant. There are other two applications in this project apart from the main application; one for the sending email to confirm the delivery boy’s registration, and another to track the delivery boy’s location. Email server is implemented using  nodemailer, and Geo-tracking app is hosted using firebase hosting. This can be used on both mobile and pc but mobile has higher accuracy when sending location coordinated</a:t>
            </a:r>
            <a:endParaRPr sz="2200"/>
          </a:p>
        </p:txBody>
      </p:sp>
      <p:sp>
        <p:nvSpPr>
          <p:cNvPr id="149" name="Google Shape;149;p18"/>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6-Feb-19</a:t>
            </a:r>
            <a:endParaRPr/>
          </a:p>
        </p:txBody>
      </p:sp>
      <p:sp>
        <p:nvSpPr>
          <p:cNvPr id="150" name="Google Shape;150;p18"/>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IR PROJECT MIDSEM EVALUATION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9"/>
          <p:cNvSpPr txBox="1"/>
          <p:nvPr>
            <p:ph type="title"/>
          </p:nvPr>
        </p:nvSpPr>
        <p:spPr>
          <a:xfrm>
            <a:off x="822960" y="286605"/>
            <a:ext cx="7543800" cy="780196"/>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Methodology </a:t>
            </a:r>
            <a:endParaRPr/>
          </a:p>
        </p:txBody>
      </p:sp>
      <p:sp>
        <p:nvSpPr>
          <p:cNvPr id="156" name="Google Shape;156;p19"/>
          <p:cNvSpPr txBox="1"/>
          <p:nvPr>
            <p:ph idx="1" type="body"/>
          </p:nvPr>
        </p:nvSpPr>
        <p:spPr>
          <a:xfrm>
            <a:off x="822950" y="1219200"/>
            <a:ext cx="7543800" cy="5077200"/>
          </a:xfrm>
          <a:prstGeom prst="rect">
            <a:avLst/>
          </a:prstGeom>
          <a:noFill/>
          <a:ln>
            <a:noFill/>
          </a:ln>
        </p:spPr>
        <p:txBody>
          <a:bodyPr anchorCtr="0" anchor="t" bIns="45700" lIns="0" spcFirstLastPara="1" rIns="0" wrap="square" tIns="45700">
            <a:noAutofit/>
          </a:bodyPr>
          <a:lstStyle/>
          <a:p>
            <a:pPr indent="0" lvl="0" marL="91440" rtl="0" algn="l">
              <a:lnSpc>
                <a:spcPct val="115000"/>
              </a:lnSpc>
              <a:spcBef>
                <a:spcPts val="0"/>
              </a:spcBef>
              <a:spcAft>
                <a:spcPts val="0"/>
              </a:spcAft>
              <a:buClr>
                <a:srgbClr val="3F3F3F"/>
              </a:buClr>
              <a:buSzPts val="2800"/>
              <a:buNone/>
            </a:pPr>
            <a:r>
              <a:rPr lang="en-US" sz="2200"/>
              <a:t>Customer in our project is the normal user orders food from night canteen. Merchants are those who run the night canteen</a:t>
            </a:r>
            <a:r>
              <a:rPr lang="en-US" sz="2200"/>
              <a:t> and they can register themselves with our app. They have various features to add, update and delete products. Another component of our project is the ‘delivery boy order confirmation app’ where delivery boy can send his location coordinates to the database and update the order status after delivering it to the user. Another component used is email server which is used for giving the id of delivery boy when he is registered by merchant.This mail server is built on NodeJS.</a:t>
            </a:r>
            <a:endParaRPr sz="2200"/>
          </a:p>
        </p:txBody>
      </p:sp>
      <p:sp>
        <p:nvSpPr>
          <p:cNvPr id="157" name="Google Shape;157;p19"/>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6-Feb-19</a:t>
            </a:r>
            <a:endParaRPr/>
          </a:p>
        </p:txBody>
      </p:sp>
      <p:sp>
        <p:nvSpPr>
          <p:cNvPr id="158" name="Google Shape;158;p19"/>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IR PROJECT MIDSEM EVALUATION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0"/>
          <p:cNvSpPr txBox="1"/>
          <p:nvPr>
            <p:ph type="title"/>
          </p:nvPr>
        </p:nvSpPr>
        <p:spPr>
          <a:xfrm>
            <a:off x="822960" y="286605"/>
            <a:ext cx="7543800" cy="780196"/>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Proposed modifications </a:t>
            </a:r>
            <a:endParaRPr/>
          </a:p>
        </p:txBody>
      </p:sp>
      <p:sp>
        <p:nvSpPr>
          <p:cNvPr id="164" name="Google Shape;164;p20"/>
          <p:cNvSpPr txBox="1"/>
          <p:nvPr>
            <p:ph idx="1" type="body"/>
          </p:nvPr>
        </p:nvSpPr>
        <p:spPr>
          <a:xfrm>
            <a:off x="800110" y="1104050"/>
            <a:ext cx="7543800" cy="4650000"/>
          </a:xfrm>
          <a:prstGeom prst="rect">
            <a:avLst/>
          </a:prstGeom>
          <a:noFill/>
          <a:ln>
            <a:noFill/>
          </a:ln>
        </p:spPr>
        <p:txBody>
          <a:bodyPr anchorCtr="0" anchor="t" bIns="45700" lIns="0" spcFirstLastPara="1" rIns="0" wrap="square" tIns="45700">
            <a:noAutofit/>
          </a:bodyPr>
          <a:lstStyle/>
          <a:p>
            <a:pPr indent="-368300" lvl="0" marL="457200" rtl="0" algn="l">
              <a:lnSpc>
                <a:spcPct val="115000"/>
              </a:lnSpc>
              <a:spcBef>
                <a:spcPts val="0"/>
              </a:spcBef>
              <a:spcAft>
                <a:spcPts val="0"/>
              </a:spcAft>
              <a:buSzPts val="2200"/>
              <a:buAutoNum type="arabicParenR"/>
            </a:pPr>
            <a:r>
              <a:rPr lang="en-US" sz="2200"/>
              <a:t>Replace the existing Email verification for the delivery guy with mobile phone verification</a:t>
            </a:r>
            <a:r>
              <a:rPr lang="en-US" sz="2200"/>
              <a:t> </a:t>
            </a:r>
            <a:endParaRPr sz="2200"/>
          </a:p>
          <a:p>
            <a:pPr indent="-368300" lvl="0" marL="457200" rtl="0" algn="l">
              <a:lnSpc>
                <a:spcPct val="115000"/>
              </a:lnSpc>
              <a:spcBef>
                <a:spcPts val="0"/>
              </a:spcBef>
              <a:spcAft>
                <a:spcPts val="0"/>
              </a:spcAft>
              <a:buSzPts val="2200"/>
              <a:buAutoNum type="arabicParenR"/>
            </a:pPr>
            <a:r>
              <a:rPr lang="en-US" sz="2200"/>
              <a:t>Insert real data based on Night canteen menu into the database</a:t>
            </a:r>
            <a:endParaRPr sz="2200"/>
          </a:p>
        </p:txBody>
      </p:sp>
      <p:sp>
        <p:nvSpPr>
          <p:cNvPr id="165" name="Google Shape;165;p20"/>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6-Feb-19</a:t>
            </a:r>
            <a:endParaRPr/>
          </a:p>
        </p:txBody>
      </p:sp>
      <p:sp>
        <p:nvSpPr>
          <p:cNvPr id="166" name="Google Shape;166;p20"/>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IR PROJECT MIDSEM EVALUATION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1"/>
          <p:cNvSpPr txBox="1"/>
          <p:nvPr>
            <p:ph type="title"/>
          </p:nvPr>
        </p:nvSpPr>
        <p:spPr>
          <a:xfrm>
            <a:off x="822960" y="286605"/>
            <a:ext cx="7543800" cy="780196"/>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Work Done</a:t>
            </a:r>
            <a:endParaRPr/>
          </a:p>
        </p:txBody>
      </p:sp>
      <p:sp>
        <p:nvSpPr>
          <p:cNvPr id="172" name="Google Shape;172;p21"/>
          <p:cNvSpPr txBox="1"/>
          <p:nvPr>
            <p:ph idx="1" type="body"/>
          </p:nvPr>
        </p:nvSpPr>
        <p:spPr>
          <a:xfrm>
            <a:off x="822960" y="1219200"/>
            <a:ext cx="7543800" cy="4649894"/>
          </a:xfrm>
          <a:prstGeom prst="rect">
            <a:avLst/>
          </a:prstGeom>
          <a:noFill/>
          <a:ln>
            <a:noFill/>
          </a:ln>
        </p:spPr>
        <p:txBody>
          <a:bodyPr anchorCtr="0" anchor="t" bIns="45700" lIns="0" spcFirstLastPara="1" rIns="0" wrap="square" tIns="45700">
            <a:noAutofit/>
          </a:bodyPr>
          <a:lstStyle/>
          <a:p>
            <a:pPr indent="-368300" lvl="0" marL="457200" rtl="0" algn="l">
              <a:lnSpc>
                <a:spcPct val="115000"/>
              </a:lnSpc>
              <a:spcBef>
                <a:spcPts val="0"/>
              </a:spcBef>
              <a:spcAft>
                <a:spcPts val="0"/>
              </a:spcAft>
              <a:buSzPts val="2200"/>
              <a:buChar char="●"/>
            </a:pPr>
            <a:r>
              <a:rPr lang="en-US" sz="2200"/>
              <a:t>Designing the auth directory and allowing the user to register. There are two options for registering the user. User can register as merchant or customer and the register component handles both the operations. Once the user is registered, he can login to his account and this is handled by the login component.</a:t>
            </a:r>
            <a:endParaRPr sz="2200"/>
          </a:p>
          <a:p>
            <a:pPr indent="-368300" lvl="0" marL="457200" rtl="0" algn="l">
              <a:lnSpc>
                <a:spcPct val="115000"/>
              </a:lnSpc>
              <a:spcBef>
                <a:spcPts val="0"/>
              </a:spcBef>
              <a:spcAft>
                <a:spcPts val="0"/>
              </a:spcAft>
              <a:buSzPts val="2200"/>
              <a:buChar char="●"/>
            </a:pPr>
            <a:r>
              <a:rPr lang="en-US" sz="2200"/>
              <a:t>Designed a customer page which lists all the available merchants</a:t>
            </a:r>
            <a:endParaRPr sz="2200"/>
          </a:p>
          <a:p>
            <a:pPr indent="-368300" lvl="0" marL="457200" rtl="0" algn="l">
              <a:lnSpc>
                <a:spcPct val="115000"/>
              </a:lnSpc>
              <a:spcBef>
                <a:spcPts val="0"/>
              </a:spcBef>
              <a:spcAft>
                <a:spcPts val="0"/>
              </a:spcAft>
              <a:buSzPts val="2200"/>
              <a:buChar char="●"/>
            </a:pPr>
            <a:r>
              <a:rPr lang="en-US" sz="2200"/>
              <a:t>Designed the product page for showing all the products to customer .</a:t>
            </a:r>
            <a:endParaRPr sz="2200"/>
          </a:p>
          <a:p>
            <a:pPr indent="-368300" lvl="0" marL="457200" rtl="0" algn="l">
              <a:lnSpc>
                <a:spcPct val="115000"/>
              </a:lnSpc>
              <a:spcBef>
                <a:spcPts val="0"/>
              </a:spcBef>
              <a:spcAft>
                <a:spcPts val="0"/>
              </a:spcAft>
              <a:buSzPts val="2200"/>
              <a:buChar char="●"/>
            </a:pPr>
            <a:r>
              <a:rPr lang="en-US" sz="2200"/>
              <a:t>The user can add products into the cart and further can either increment or decrement the quantity of the product</a:t>
            </a:r>
            <a:endParaRPr sz="2200"/>
          </a:p>
          <a:p>
            <a:pPr indent="0" lvl="0" marL="0" rtl="0" algn="l">
              <a:lnSpc>
                <a:spcPct val="90000"/>
              </a:lnSpc>
              <a:spcBef>
                <a:spcPts val="0"/>
              </a:spcBef>
              <a:spcAft>
                <a:spcPts val="0"/>
              </a:spcAft>
              <a:buNone/>
            </a:pPr>
            <a:r>
              <a:t/>
            </a:r>
            <a:endParaRPr sz="2200"/>
          </a:p>
        </p:txBody>
      </p:sp>
      <p:sp>
        <p:nvSpPr>
          <p:cNvPr id="173" name="Google Shape;173;p21"/>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6-Feb-19</a:t>
            </a:r>
            <a:endParaRPr/>
          </a:p>
        </p:txBody>
      </p:sp>
      <p:sp>
        <p:nvSpPr>
          <p:cNvPr id="174" name="Google Shape;174;p21"/>
          <p:cNvSpPr txBox="1"/>
          <p:nvPr>
            <p:ph idx="11" type="ftr"/>
          </p:nvPr>
        </p:nvSpPr>
        <p:spPr>
          <a:xfrm>
            <a:off x="2764639" y="6459786"/>
            <a:ext cx="36171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IR PROJECT MIDSEM EVALUATION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2"/>
          <p:cNvSpPr txBox="1"/>
          <p:nvPr>
            <p:ph type="title"/>
          </p:nvPr>
        </p:nvSpPr>
        <p:spPr>
          <a:xfrm>
            <a:off x="822960" y="286605"/>
            <a:ext cx="7543800" cy="780196"/>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Work Done</a:t>
            </a:r>
            <a:endParaRPr/>
          </a:p>
        </p:txBody>
      </p:sp>
      <p:sp>
        <p:nvSpPr>
          <p:cNvPr id="180" name="Google Shape;180;p22"/>
          <p:cNvSpPr txBox="1"/>
          <p:nvPr>
            <p:ph idx="1" type="body"/>
          </p:nvPr>
        </p:nvSpPr>
        <p:spPr>
          <a:xfrm>
            <a:off x="822960" y="1219200"/>
            <a:ext cx="7543800" cy="4649894"/>
          </a:xfrm>
          <a:prstGeom prst="rect">
            <a:avLst/>
          </a:prstGeom>
          <a:noFill/>
          <a:ln>
            <a:noFill/>
          </a:ln>
        </p:spPr>
        <p:txBody>
          <a:bodyPr anchorCtr="0" anchor="t" bIns="45700" lIns="0" spcFirstLastPara="1" rIns="0" wrap="square" tIns="45700">
            <a:noAutofit/>
          </a:bodyPr>
          <a:lstStyle/>
          <a:p>
            <a:pPr indent="-368300" lvl="0" marL="457200" rtl="0" algn="l">
              <a:lnSpc>
                <a:spcPct val="115000"/>
              </a:lnSpc>
              <a:spcBef>
                <a:spcPts val="0"/>
              </a:spcBef>
              <a:spcAft>
                <a:spcPts val="0"/>
              </a:spcAft>
              <a:buSzPts val="2200"/>
              <a:buChar char="●"/>
            </a:pPr>
            <a:r>
              <a:rPr lang="en-US" sz="2200"/>
              <a:t>C</a:t>
            </a:r>
            <a:r>
              <a:rPr lang="en-US" sz="2200"/>
              <a:t>heckout page for the customer to check their cart status and attributes before placing the order.</a:t>
            </a:r>
            <a:endParaRPr sz="2200"/>
          </a:p>
          <a:p>
            <a:pPr indent="-368300" lvl="0" marL="457200" rtl="0" algn="l">
              <a:lnSpc>
                <a:spcPct val="115000"/>
              </a:lnSpc>
              <a:spcBef>
                <a:spcPts val="0"/>
              </a:spcBef>
              <a:spcAft>
                <a:spcPts val="0"/>
              </a:spcAft>
              <a:buSzPts val="2200"/>
              <a:buChar char="●"/>
            </a:pPr>
            <a:r>
              <a:rPr lang="en-US" sz="2200"/>
              <a:t>Address component for getting the address details of the customer and once the address is confirmed by the user enable the paypal checkout button and redirect the user to payment gateway. Once transaction is successful, show the ‘order successfully placed’ dialogue with the order id</a:t>
            </a:r>
            <a:endParaRPr sz="2200"/>
          </a:p>
          <a:p>
            <a:pPr indent="-368300" lvl="0" marL="457200" rtl="0" algn="l">
              <a:lnSpc>
                <a:spcPct val="115000"/>
              </a:lnSpc>
              <a:spcBef>
                <a:spcPts val="0"/>
              </a:spcBef>
              <a:spcAft>
                <a:spcPts val="0"/>
              </a:spcAft>
              <a:buSzPts val="2200"/>
              <a:buChar char="●"/>
            </a:pPr>
            <a:r>
              <a:rPr lang="en-US" sz="2200"/>
              <a:t>Designed the order and ordered details component for getting the orders and orderdetails of a selected order respectively .</a:t>
            </a:r>
            <a:endParaRPr sz="2200"/>
          </a:p>
          <a:p>
            <a:pPr indent="0" lvl="0" marL="457200" rtl="0" algn="l">
              <a:lnSpc>
                <a:spcPct val="115000"/>
              </a:lnSpc>
              <a:spcBef>
                <a:spcPts val="0"/>
              </a:spcBef>
              <a:spcAft>
                <a:spcPts val="0"/>
              </a:spcAft>
              <a:buNone/>
            </a:pPr>
            <a:r>
              <a:t/>
            </a:r>
            <a:endParaRPr sz="2200"/>
          </a:p>
        </p:txBody>
      </p:sp>
      <p:sp>
        <p:nvSpPr>
          <p:cNvPr id="181" name="Google Shape;181;p22"/>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6-Feb-19</a:t>
            </a:r>
            <a:endParaRPr/>
          </a:p>
        </p:txBody>
      </p:sp>
      <p:sp>
        <p:nvSpPr>
          <p:cNvPr id="182" name="Google Shape;182;p22"/>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IR PROJECT MIDSEM EVALUATION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3"/>
          <p:cNvSpPr txBox="1"/>
          <p:nvPr>
            <p:ph type="title"/>
          </p:nvPr>
        </p:nvSpPr>
        <p:spPr>
          <a:xfrm>
            <a:off x="822960" y="286605"/>
            <a:ext cx="7543800" cy="780196"/>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Work Done</a:t>
            </a:r>
            <a:endParaRPr/>
          </a:p>
        </p:txBody>
      </p:sp>
      <p:sp>
        <p:nvSpPr>
          <p:cNvPr id="188" name="Google Shape;188;p23"/>
          <p:cNvSpPr txBox="1"/>
          <p:nvPr>
            <p:ph idx="1" type="body"/>
          </p:nvPr>
        </p:nvSpPr>
        <p:spPr>
          <a:xfrm>
            <a:off x="822960" y="1219200"/>
            <a:ext cx="7543800" cy="4649894"/>
          </a:xfrm>
          <a:prstGeom prst="rect">
            <a:avLst/>
          </a:prstGeom>
          <a:noFill/>
          <a:ln>
            <a:noFill/>
          </a:ln>
        </p:spPr>
        <p:txBody>
          <a:bodyPr anchorCtr="0" anchor="t" bIns="45700" lIns="0" spcFirstLastPara="1" rIns="0" wrap="square" tIns="45700">
            <a:noAutofit/>
          </a:bodyPr>
          <a:lstStyle/>
          <a:p>
            <a:pPr indent="-368300" lvl="0" marL="457200" rtl="0" algn="l">
              <a:lnSpc>
                <a:spcPct val="115000"/>
              </a:lnSpc>
              <a:spcBef>
                <a:spcPts val="0"/>
              </a:spcBef>
              <a:spcAft>
                <a:spcPts val="0"/>
              </a:spcAft>
              <a:buSzPts val="2200"/>
              <a:buChar char="●"/>
            </a:pPr>
            <a:r>
              <a:rPr lang="en-US" sz="2200"/>
              <a:t>Provide the option for checking the </a:t>
            </a:r>
            <a:r>
              <a:rPr lang="en-US" sz="2200"/>
              <a:t>order details</a:t>
            </a:r>
            <a:r>
              <a:rPr lang="en-US" sz="2200"/>
              <a:t> such as payment details, </a:t>
            </a:r>
            <a:r>
              <a:rPr lang="en-US" sz="2200"/>
              <a:t>address</a:t>
            </a:r>
            <a:r>
              <a:rPr lang="en-US" sz="2200"/>
              <a:t> details and track the delivery guy’s location if the order is accepted by the merchant.</a:t>
            </a:r>
            <a:endParaRPr sz="2200"/>
          </a:p>
          <a:p>
            <a:pPr indent="-368300" lvl="0" marL="457200" rtl="0" algn="l">
              <a:lnSpc>
                <a:spcPct val="115000"/>
              </a:lnSpc>
              <a:spcBef>
                <a:spcPts val="0"/>
              </a:spcBef>
              <a:spcAft>
                <a:spcPts val="0"/>
              </a:spcAft>
              <a:buSzPts val="2200"/>
              <a:buChar char="●"/>
            </a:pPr>
            <a:r>
              <a:rPr lang="en-US" sz="2200"/>
              <a:t>Designed a real time chat functionality where a customer and the merchant can interact with each other</a:t>
            </a:r>
            <a:endParaRPr sz="2200"/>
          </a:p>
          <a:p>
            <a:pPr indent="-368300" lvl="0" marL="457200" rtl="0" algn="l">
              <a:lnSpc>
                <a:spcPct val="115000"/>
              </a:lnSpc>
              <a:spcBef>
                <a:spcPts val="0"/>
              </a:spcBef>
              <a:spcAft>
                <a:spcPts val="0"/>
              </a:spcAft>
              <a:buSzPts val="2200"/>
              <a:buChar char="●"/>
            </a:pPr>
            <a:r>
              <a:rPr lang="en-US" sz="2200"/>
              <a:t>Designed the component for </a:t>
            </a:r>
            <a:r>
              <a:rPr lang="en-US" sz="2200"/>
              <a:t>merchant</a:t>
            </a:r>
            <a:r>
              <a:rPr lang="en-US" sz="2200"/>
              <a:t> to add, deleted or update a new product.</a:t>
            </a:r>
            <a:endParaRPr sz="2200"/>
          </a:p>
          <a:p>
            <a:pPr indent="-368300" lvl="0" marL="457200" rtl="0" algn="l">
              <a:lnSpc>
                <a:spcPct val="115000"/>
              </a:lnSpc>
              <a:spcBef>
                <a:spcPts val="0"/>
              </a:spcBef>
              <a:spcAft>
                <a:spcPts val="0"/>
              </a:spcAft>
              <a:buSzPts val="2200"/>
              <a:buChar char="●"/>
            </a:pPr>
            <a:r>
              <a:rPr lang="en-US" sz="2200"/>
              <a:t>Designed the component for getting all the </a:t>
            </a:r>
            <a:r>
              <a:rPr lang="en-US" sz="2200"/>
              <a:t>registered </a:t>
            </a:r>
            <a:r>
              <a:rPr lang="en-US" sz="2200"/>
              <a:t>product for a particular merchant</a:t>
            </a:r>
            <a:endParaRPr sz="2200"/>
          </a:p>
        </p:txBody>
      </p:sp>
      <p:sp>
        <p:nvSpPr>
          <p:cNvPr id="189" name="Google Shape;189;p23"/>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6-Feb-19</a:t>
            </a:r>
            <a:endParaRPr/>
          </a:p>
        </p:txBody>
      </p:sp>
      <p:sp>
        <p:nvSpPr>
          <p:cNvPr id="190" name="Google Shape;190;p23"/>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IR PROJECT MIDSEM EVALUATION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822960" y="286605"/>
            <a:ext cx="7543800" cy="780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Work Done</a:t>
            </a:r>
            <a:endParaRPr sz="3300"/>
          </a:p>
        </p:txBody>
      </p:sp>
      <p:sp>
        <p:nvSpPr>
          <p:cNvPr id="197" name="Google Shape;197;p24"/>
          <p:cNvSpPr txBox="1"/>
          <p:nvPr>
            <p:ph idx="1" type="body"/>
          </p:nvPr>
        </p:nvSpPr>
        <p:spPr>
          <a:xfrm>
            <a:off x="822950" y="1219200"/>
            <a:ext cx="7543800" cy="5057100"/>
          </a:xfrm>
          <a:prstGeom prst="rect">
            <a:avLst/>
          </a:prstGeom>
        </p:spPr>
        <p:txBody>
          <a:bodyPr anchorCtr="0" anchor="t" bIns="45700" lIns="0" spcFirstLastPara="1" rIns="0" wrap="square" tIns="45700">
            <a:noAutofit/>
          </a:bodyPr>
          <a:lstStyle/>
          <a:p>
            <a:pPr indent="-368300" lvl="0" marL="457200" rtl="0" algn="l">
              <a:lnSpc>
                <a:spcPct val="115000"/>
              </a:lnSpc>
              <a:spcBef>
                <a:spcPts val="1200"/>
              </a:spcBef>
              <a:spcAft>
                <a:spcPts val="0"/>
              </a:spcAft>
              <a:buSzPts val="2200"/>
              <a:buChar char="●"/>
            </a:pPr>
            <a:r>
              <a:rPr lang="en-US" sz="2200"/>
              <a:t>We have created the option for viewing the orders of the </a:t>
            </a:r>
            <a:r>
              <a:rPr lang="en-US" sz="2200"/>
              <a:t>particular</a:t>
            </a:r>
            <a:r>
              <a:rPr lang="en-US" sz="2200"/>
              <a:t> merchant and orderdetails of the particular order </a:t>
            </a:r>
            <a:endParaRPr sz="2200"/>
          </a:p>
          <a:p>
            <a:pPr indent="-368300" lvl="0" marL="457200" rtl="0" algn="l">
              <a:lnSpc>
                <a:spcPct val="115000"/>
              </a:lnSpc>
              <a:spcBef>
                <a:spcPts val="0"/>
              </a:spcBef>
              <a:spcAft>
                <a:spcPts val="0"/>
              </a:spcAft>
              <a:buSzPts val="2200"/>
              <a:buChar char="●"/>
            </a:pPr>
            <a:r>
              <a:rPr lang="en-US" sz="2200"/>
              <a:t>Merchant can select the delivery boy while confirming the order.</a:t>
            </a:r>
            <a:endParaRPr sz="2200"/>
          </a:p>
          <a:p>
            <a:pPr indent="-368300" lvl="0" marL="457200" rtl="0" algn="l">
              <a:lnSpc>
                <a:spcPct val="115000"/>
              </a:lnSpc>
              <a:spcBef>
                <a:spcPts val="0"/>
              </a:spcBef>
              <a:spcAft>
                <a:spcPts val="0"/>
              </a:spcAft>
              <a:buSzPts val="2200"/>
              <a:buChar char="●"/>
            </a:pPr>
            <a:r>
              <a:rPr lang="en-US" sz="2200"/>
              <a:t>Once the delivery boy is registered by a merchant, a verification email is sent to the delivery guy with his id</a:t>
            </a:r>
            <a:endParaRPr sz="2200"/>
          </a:p>
          <a:p>
            <a:pPr indent="-368300" lvl="0" marL="457200" rtl="0" algn="l">
              <a:lnSpc>
                <a:spcPct val="115000"/>
              </a:lnSpc>
              <a:spcBef>
                <a:spcPts val="0"/>
              </a:spcBef>
              <a:spcAft>
                <a:spcPts val="0"/>
              </a:spcAft>
              <a:buSzPts val="2200"/>
              <a:buChar char="●"/>
            </a:pPr>
            <a:r>
              <a:rPr lang="en-US" sz="2200"/>
              <a:t>We also have an angular app hosted on Firebase hosting which has the option for updating the delivery details of the particular order by delivery boy, and have the option for sending the location info to backend .</a:t>
            </a:r>
            <a:endParaRPr sz="2200"/>
          </a:p>
          <a:p>
            <a:pPr indent="0" lvl="0" marL="457200" rtl="0" algn="l">
              <a:lnSpc>
                <a:spcPct val="115000"/>
              </a:lnSpc>
              <a:spcBef>
                <a:spcPts val="1200"/>
              </a:spcBef>
              <a:spcAft>
                <a:spcPts val="200"/>
              </a:spcAft>
              <a:buNone/>
            </a:pPr>
            <a:r>
              <a:t/>
            </a:r>
            <a:endParaRPr sz="2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822960" y="286605"/>
            <a:ext cx="7543800" cy="780196"/>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Results and Analysis</a:t>
            </a:r>
            <a:endParaRPr/>
          </a:p>
        </p:txBody>
      </p:sp>
      <p:sp>
        <p:nvSpPr>
          <p:cNvPr id="203" name="Google Shape;203;p25"/>
          <p:cNvSpPr txBox="1"/>
          <p:nvPr>
            <p:ph idx="1" type="body"/>
          </p:nvPr>
        </p:nvSpPr>
        <p:spPr>
          <a:xfrm>
            <a:off x="822960" y="1219200"/>
            <a:ext cx="7543800" cy="4649894"/>
          </a:xfrm>
          <a:prstGeom prst="rect">
            <a:avLst/>
          </a:prstGeom>
          <a:noFill/>
          <a:ln>
            <a:noFill/>
          </a:ln>
        </p:spPr>
        <p:txBody>
          <a:bodyPr anchorCtr="0" anchor="t" bIns="45700" lIns="0" spcFirstLastPara="1" rIns="0" wrap="square" tIns="45700">
            <a:noAutofit/>
          </a:bodyPr>
          <a:lstStyle/>
          <a:p>
            <a:pPr indent="-368300" lvl="0" marL="457200" rtl="0" algn="l">
              <a:lnSpc>
                <a:spcPct val="10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The final application follows the MVC pattern to handle all queries. We have models defined in the application which help us to handle data in an object oriented fashion. </a:t>
            </a:r>
            <a:endParaRPr sz="2200">
              <a:solidFill>
                <a:schemeClr val="dk1"/>
              </a:solidFill>
              <a:latin typeface="Times New Roman"/>
              <a:ea typeface="Times New Roman"/>
              <a:cs typeface="Times New Roman"/>
              <a:sym typeface="Times New Roman"/>
            </a:endParaRPr>
          </a:p>
          <a:p>
            <a:pPr indent="-368300" lvl="0" marL="457200" rtl="0" algn="l">
              <a:lnSpc>
                <a:spcPct val="10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We wanted a database which can handle both general and real time data so we chose Firebase Firestore. </a:t>
            </a:r>
            <a:endParaRPr sz="2200">
              <a:solidFill>
                <a:schemeClr val="dk1"/>
              </a:solidFill>
              <a:latin typeface="Times New Roman"/>
              <a:ea typeface="Times New Roman"/>
              <a:cs typeface="Times New Roman"/>
              <a:sym typeface="Times New Roman"/>
            </a:endParaRPr>
          </a:p>
          <a:p>
            <a:pPr indent="-368300" lvl="0" marL="457200" rtl="0" algn="l">
              <a:lnSpc>
                <a:spcPct val="10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The best thing about this database is that it is very similar to MongoDB which we had learnt as a part of our curriculum. </a:t>
            </a:r>
            <a:endParaRPr sz="2200">
              <a:solidFill>
                <a:schemeClr val="dk1"/>
              </a:solidFill>
              <a:latin typeface="Times New Roman"/>
              <a:ea typeface="Times New Roman"/>
              <a:cs typeface="Times New Roman"/>
              <a:sym typeface="Times New Roman"/>
            </a:endParaRPr>
          </a:p>
          <a:p>
            <a:pPr indent="-368300" lvl="0" marL="457200" rtl="0" algn="l">
              <a:lnSpc>
                <a:spcPct val="10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The concept of collections was made use of extensively, to perform CRUD operations. </a:t>
            </a:r>
            <a:endParaRPr sz="2200">
              <a:solidFill>
                <a:schemeClr val="dk1"/>
              </a:solidFill>
              <a:latin typeface="Times New Roman"/>
              <a:ea typeface="Times New Roman"/>
              <a:cs typeface="Times New Roman"/>
              <a:sym typeface="Times New Roman"/>
            </a:endParaRPr>
          </a:p>
          <a:p>
            <a:pPr indent="-368300" lvl="0" marL="457200" rtl="0" algn="l">
              <a:lnSpc>
                <a:spcPct val="10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We have used Angular to build our Views which helped us achieve dynamic web pages which load data without having the need to refresh. This immensely increases the user experience. </a:t>
            </a:r>
            <a:endParaRPr sz="2200">
              <a:solidFill>
                <a:schemeClr val="dk1"/>
              </a:solidFill>
              <a:latin typeface="Times New Roman"/>
              <a:ea typeface="Times New Roman"/>
              <a:cs typeface="Times New Roman"/>
              <a:sym typeface="Times New Roman"/>
            </a:endParaRPr>
          </a:p>
          <a:p>
            <a:pPr indent="0" lvl="0" marL="91440" rtl="0" algn="l">
              <a:spcBef>
                <a:spcPts val="1000"/>
              </a:spcBef>
              <a:spcAft>
                <a:spcPts val="0"/>
              </a:spcAft>
              <a:buClr>
                <a:srgbClr val="3F3F3F"/>
              </a:buClr>
              <a:buSzPts val="2800"/>
              <a:buFont typeface="Arial"/>
              <a:buNone/>
            </a:pPr>
            <a:r>
              <a:t/>
            </a:r>
            <a:endParaRPr sz="2200"/>
          </a:p>
          <a:p>
            <a:pPr indent="0" lvl="0" marL="0" rtl="0" algn="l">
              <a:lnSpc>
                <a:spcPct val="115000"/>
              </a:lnSpc>
              <a:spcBef>
                <a:spcPts val="0"/>
              </a:spcBef>
              <a:spcAft>
                <a:spcPts val="1000"/>
              </a:spcAft>
              <a:buClr>
                <a:schemeClr val="dk1"/>
              </a:buClr>
              <a:buSzPts val="1100"/>
              <a:buFont typeface="Arial"/>
              <a:buNone/>
            </a:pPr>
            <a:r>
              <a:t/>
            </a:r>
            <a:endParaRPr sz="2200">
              <a:solidFill>
                <a:schemeClr val="dk1"/>
              </a:solidFill>
              <a:latin typeface="Times New Roman"/>
              <a:ea typeface="Times New Roman"/>
              <a:cs typeface="Times New Roman"/>
              <a:sym typeface="Times New Roman"/>
            </a:endParaRPr>
          </a:p>
        </p:txBody>
      </p:sp>
      <p:sp>
        <p:nvSpPr>
          <p:cNvPr id="204" name="Google Shape;204;p25"/>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6-Feb-19</a:t>
            </a:r>
            <a:endParaRPr/>
          </a:p>
        </p:txBody>
      </p:sp>
      <p:sp>
        <p:nvSpPr>
          <p:cNvPr id="205" name="Google Shape;205;p25"/>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IR PROJECT MIDSEM EVALUATION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5" name="Shape 65"/>
        <p:cNvGrpSpPr/>
        <p:nvPr/>
      </p:nvGrpSpPr>
      <p:grpSpPr>
        <a:xfrm>
          <a:off x="0" y="0"/>
          <a:ext cx="0" cy="0"/>
          <a:chOff x="0" y="0"/>
          <a:chExt cx="0" cy="0"/>
        </a:xfrm>
      </p:grpSpPr>
      <p:sp>
        <p:nvSpPr>
          <p:cNvPr id="66" name="Google Shape;66;p8"/>
          <p:cNvSpPr txBox="1"/>
          <p:nvPr>
            <p:ph type="title"/>
          </p:nvPr>
        </p:nvSpPr>
        <p:spPr>
          <a:xfrm>
            <a:off x="822960" y="286605"/>
            <a:ext cx="7543800" cy="780196"/>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b="1" lang="en-US"/>
              <a:t>Agenda </a:t>
            </a:r>
            <a:endParaRPr b="1"/>
          </a:p>
        </p:txBody>
      </p:sp>
      <p:sp>
        <p:nvSpPr>
          <p:cNvPr id="67" name="Google Shape;67;p8"/>
          <p:cNvSpPr txBox="1"/>
          <p:nvPr>
            <p:ph idx="1" type="body"/>
          </p:nvPr>
        </p:nvSpPr>
        <p:spPr>
          <a:xfrm>
            <a:off x="822960" y="1219200"/>
            <a:ext cx="7543800" cy="4649894"/>
          </a:xfrm>
          <a:prstGeom prst="rect">
            <a:avLst/>
          </a:prstGeom>
          <a:noFill/>
          <a:ln>
            <a:noFill/>
          </a:ln>
        </p:spPr>
        <p:txBody>
          <a:bodyPr anchorCtr="0" anchor="t" bIns="45700" lIns="0" spcFirstLastPara="1" rIns="0" wrap="square" tIns="45700">
            <a:noAutofit/>
          </a:bodyPr>
          <a:lstStyle/>
          <a:p>
            <a:pPr indent="-514350" lvl="0" marL="514350" rtl="0" algn="l">
              <a:lnSpc>
                <a:spcPct val="70000"/>
              </a:lnSpc>
              <a:spcBef>
                <a:spcPts val="0"/>
              </a:spcBef>
              <a:spcAft>
                <a:spcPts val="0"/>
              </a:spcAft>
              <a:buClr>
                <a:srgbClr val="3F3F3F"/>
              </a:buClr>
              <a:buSzPts val="2170"/>
              <a:buFont typeface="Calibri"/>
              <a:buAutoNum type="romanUcPeriod"/>
            </a:pPr>
            <a:r>
              <a:rPr b="1" lang="en-US" sz="2170"/>
              <a:t>Introduction</a:t>
            </a:r>
            <a:endParaRPr/>
          </a:p>
          <a:p>
            <a:pPr indent="-514350" lvl="0" marL="514350" rtl="0" algn="l">
              <a:lnSpc>
                <a:spcPct val="70000"/>
              </a:lnSpc>
              <a:spcBef>
                <a:spcPts val="1400"/>
              </a:spcBef>
              <a:spcAft>
                <a:spcPts val="0"/>
              </a:spcAft>
              <a:buClr>
                <a:srgbClr val="3F3F3F"/>
              </a:buClr>
              <a:buSzPts val="2170"/>
              <a:buFont typeface="Calibri"/>
              <a:buAutoNum type="romanUcPeriod"/>
            </a:pPr>
            <a:r>
              <a:rPr b="1" lang="en-US" sz="2170"/>
              <a:t>Literature Survey</a:t>
            </a:r>
            <a:endParaRPr/>
          </a:p>
          <a:p>
            <a:pPr indent="-514350" lvl="0" marL="514350" rtl="0" algn="l">
              <a:lnSpc>
                <a:spcPct val="70000"/>
              </a:lnSpc>
              <a:spcBef>
                <a:spcPts val="1400"/>
              </a:spcBef>
              <a:spcAft>
                <a:spcPts val="0"/>
              </a:spcAft>
              <a:buClr>
                <a:srgbClr val="3F3F3F"/>
              </a:buClr>
              <a:buSzPts val="2170"/>
              <a:buFont typeface="Calibri"/>
              <a:buAutoNum type="romanUcPeriod"/>
            </a:pPr>
            <a:r>
              <a:rPr b="1" lang="en-US" sz="2170"/>
              <a:t>Outcome of Literature Survey</a:t>
            </a:r>
            <a:endParaRPr/>
          </a:p>
          <a:p>
            <a:pPr indent="-514350" lvl="0" marL="514350" rtl="0" algn="l">
              <a:lnSpc>
                <a:spcPct val="70000"/>
              </a:lnSpc>
              <a:spcBef>
                <a:spcPts val="1400"/>
              </a:spcBef>
              <a:spcAft>
                <a:spcPts val="0"/>
              </a:spcAft>
              <a:buClr>
                <a:srgbClr val="3F3F3F"/>
              </a:buClr>
              <a:buSzPts val="2170"/>
              <a:buFont typeface="Calibri"/>
              <a:buAutoNum type="romanUcPeriod"/>
            </a:pPr>
            <a:r>
              <a:rPr b="1" lang="en-US" sz="2170"/>
              <a:t>Motivation</a:t>
            </a:r>
            <a:endParaRPr/>
          </a:p>
          <a:p>
            <a:pPr indent="-514350" lvl="0" marL="514350" rtl="0" algn="l">
              <a:lnSpc>
                <a:spcPct val="70000"/>
              </a:lnSpc>
              <a:spcBef>
                <a:spcPts val="1400"/>
              </a:spcBef>
              <a:spcAft>
                <a:spcPts val="0"/>
              </a:spcAft>
              <a:buClr>
                <a:srgbClr val="3F3F3F"/>
              </a:buClr>
              <a:buSzPts val="2170"/>
              <a:buFont typeface="Calibri"/>
              <a:buAutoNum type="romanUcPeriod"/>
            </a:pPr>
            <a:r>
              <a:rPr b="1" lang="en-US" sz="2170"/>
              <a:t>Problem Statement </a:t>
            </a:r>
            <a:endParaRPr/>
          </a:p>
          <a:p>
            <a:pPr indent="-514350" lvl="0" marL="514350" rtl="0" algn="l">
              <a:lnSpc>
                <a:spcPct val="70000"/>
              </a:lnSpc>
              <a:spcBef>
                <a:spcPts val="1400"/>
              </a:spcBef>
              <a:spcAft>
                <a:spcPts val="0"/>
              </a:spcAft>
              <a:buClr>
                <a:srgbClr val="3F3F3F"/>
              </a:buClr>
              <a:buSzPts val="2170"/>
              <a:buFont typeface="Calibri"/>
              <a:buAutoNum type="romanUcPeriod"/>
            </a:pPr>
            <a:r>
              <a:rPr b="1" lang="en-US" sz="2170"/>
              <a:t>Objectives</a:t>
            </a:r>
            <a:endParaRPr/>
          </a:p>
          <a:p>
            <a:pPr indent="-514350" lvl="0" marL="514350" rtl="0" algn="l">
              <a:lnSpc>
                <a:spcPct val="70000"/>
              </a:lnSpc>
              <a:spcBef>
                <a:spcPts val="1400"/>
              </a:spcBef>
              <a:spcAft>
                <a:spcPts val="0"/>
              </a:spcAft>
              <a:buClr>
                <a:srgbClr val="3F3F3F"/>
              </a:buClr>
              <a:buSzPts val="2170"/>
              <a:buFont typeface="Calibri"/>
              <a:buAutoNum type="romanUcPeriod"/>
            </a:pPr>
            <a:r>
              <a:rPr b="1" lang="en-US" sz="2170"/>
              <a:t>Proposed Work</a:t>
            </a:r>
            <a:endParaRPr/>
          </a:p>
          <a:p>
            <a:pPr indent="-514350" lvl="0" marL="514350" rtl="0" algn="l">
              <a:lnSpc>
                <a:spcPct val="70000"/>
              </a:lnSpc>
              <a:spcBef>
                <a:spcPts val="1400"/>
              </a:spcBef>
              <a:spcAft>
                <a:spcPts val="0"/>
              </a:spcAft>
              <a:buClr>
                <a:srgbClr val="3F3F3F"/>
              </a:buClr>
              <a:buSzPts val="2170"/>
              <a:buFont typeface="Calibri"/>
              <a:buAutoNum type="romanUcPeriod"/>
            </a:pPr>
            <a:r>
              <a:rPr b="1" lang="en-US" sz="2170"/>
              <a:t>Conclusion</a:t>
            </a:r>
            <a:endParaRPr/>
          </a:p>
          <a:p>
            <a:pPr indent="-514350" lvl="0" marL="514350" rtl="0" algn="l">
              <a:lnSpc>
                <a:spcPct val="70000"/>
              </a:lnSpc>
              <a:spcBef>
                <a:spcPts val="1400"/>
              </a:spcBef>
              <a:spcAft>
                <a:spcPts val="0"/>
              </a:spcAft>
              <a:buClr>
                <a:srgbClr val="3F3F3F"/>
              </a:buClr>
              <a:buSzPts val="2170"/>
              <a:buFont typeface="Calibri"/>
              <a:buAutoNum type="romanUcPeriod"/>
            </a:pPr>
            <a:r>
              <a:rPr b="1" lang="en-US" sz="2170"/>
              <a:t>Timeline of Project</a:t>
            </a:r>
            <a:endParaRPr/>
          </a:p>
          <a:p>
            <a:pPr indent="-514350" lvl="0" marL="514350" rtl="0" algn="l">
              <a:lnSpc>
                <a:spcPct val="70000"/>
              </a:lnSpc>
              <a:spcBef>
                <a:spcPts val="1400"/>
              </a:spcBef>
              <a:spcAft>
                <a:spcPts val="0"/>
              </a:spcAft>
              <a:buClr>
                <a:srgbClr val="3F3F3F"/>
              </a:buClr>
              <a:buSzPts val="2170"/>
              <a:buFont typeface="Calibri"/>
              <a:buAutoNum type="romanUcPeriod"/>
            </a:pPr>
            <a:r>
              <a:rPr b="1" lang="en-US" sz="2170"/>
              <a:t>Individual Contribution</a:t>
            </a:r>
            <a:endParaRPr/>
          </a:p>
          <a:p>
            <a:pPr indent="-514350" lvl="0" marL="514350" rtl="0" algn="l">
              <a:lnSpc>
                <a:spcPct val="70000"/>
              </a:lnSpc>
              <a:spcBef>
                <a:spcPts val="1400"/>
              </a:spcBef>
              <a:spcAft>
                <a:spcPts val="0"/>
              </a:spcAft>
              <a:buClr>
                <a:srgbClr val="3F3F3F"/>
              </a:buClr>
              <a:buSzPts val="2170"/>
              <a:buFont typeface="Calibri"/>
              <a:buAutoNum type="romanUcPeriod"/>
            </a:pPr>
            <a:r>
              <a:rPr b="1" lang="en-US" sz="2170"/>
              <a:t>References</a:t>
            </a:r>
            <a:endParaRPr/>
          </a:p>
        </p:txBody>
      </p:sp>
      <p:sp>
        <p:nvSpPr>
          <p:cNvPr id="68" name="Google Shape;68;p8"/>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6-Feb-19</a:t>
            </a:r>
            <a:endParaRPr/>
          </a:p>
        </p:txBody>
      </p:sp>
      <p:sp>
        <p:nvSpPr>
          <p:cNvPr id="69" name="Google Shape;69;p8"/>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IR PROJECT MIDSEM EVALUATION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822960" y="286605"/>
            <a:ext cx="7543800" cy="780196"/>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Results and Analysis</a:t>
            </a:r>
            <a:endParaRPr/>
          </a:p>
        </p:txBody>
      </p:sp>
      <p:sp>
        <p:nvSpPr>
          <p:cNvPr id="211" name="Google Shape;211;p26"/>
          <p:cNvSpPr txBox="1"/>
          <p:nvPr>
            <p:ph idx="1" type="body"/>
          </p:nvPr>
        </p:nvSpPr>
        <p:spPr>
          <a:xfrm>
            <a:off x="822960" y="1219200"/>
            <a:ext cx="7543800" cy="4649894"/>
          </a:xfrm>
          <a:prstGeom prst="rect">
            <a:avLst/>
          </a:prstGeom>
          <a:noFill/>
          <a:ln>
            <a:noFill/>
          </a:ln>
        </p:spPr>
        <p:txBody>
          <a:bodyPr anchorCtr="0" anchor="t" bIns="45700" lIns="0" spcFirstLastPara="1" rIns="0" wrap="square" tIns="45700">
            <a:noAutofit/>
          </a:bodyPr>
          <a:lstStyle/>
          <a:p>
            <a:pPr indent="-368300" lvl="0" marL="457200" rtl="0" algn="l">
              <a:lnSpc>
                <a:spcPct val="10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We also built an Email server which can be used to send confirmation emails, we plan to further extend this to mobile messages for notification.</a:t>
            </a:r>
            <a:endParaRPr sz="2200">
              <a:solidFill>
                <a:schemeClr val="dk1"/>
              </a:solidFill>
              <a:latin typeface="Times New Roman"/>
              <a:ea typeface="Times New Roman"/>
              <a:cs typeface="Times New Roman"/>
              <a:sym typeface="Times New Roman"/>
            </a:endParaRPr>
          </a:p>
          <a:p>
            <a:pPr indent="-368300" lvl="0" marL="457200" rtl="0" algn="l">
              <a:lnSpc>
                <a:spcPct val="10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We built a delivery guy exclusive application which can send in the location coordinates in real time thus enriching the overall user experience.</a:t>
            </a:r>
            <a:endParaRPr sz="2200">
              <a:solidFill>
                <a:schemeClr val="dk1"/>
              </a:solidFill>
              <a:latin typeface="Times New Roman"/>
              <a:ea typeface="Times New Roman"/>
              <a:cs typeface="Times New Roman"/>
              <a:sym typeface="Times New Roman"/>
            </a:endParaRPr>
          </a:p>
          <a:p>
            <a:pPr indent="-368300" lvl="0" marL="457200" rtl="0" algn="l">
              <a:lnSpc>
                <a:spcPct val="10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We have run the application multiple times with various types of inputs and ensured that it does not crash or produce exception for any user action</a:t>
            </a:r>
            <a:endParaRPr sz="2200">
              <a:solidFill>
                <a:schemeClr val="dk1"/>
              </a:solidFill>
              <a:latin typeface="Times New Roman"/>
              <a:ea typeface="Times New Roman"/>
              <a:cs typeface="Times New Roman"/>
              <a:sym typeface="Times New Roman"/>
            </a:endParaRPr>
          </a:p>
          <a:p>
            <a:pPr indent="-368300" lvl="0" marL="457200" rtl="0" algn="l">
              <a:lnSpc>
                <a:spcPct val="10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We have made the application as user friendly as possible and hope to deploy it once college reopens</a:t>
            </a:r>
            <a:endParaRPr sz="2200">
              <a:solidFill>
                <a:schemeClr val="dk1"/>
              </a:solidFill>
              <a:latin typeface="Times New Roman"/>
              <a:ea typeface="Times New Roman"/>
              <a:cs typeface="Times New Roman"/>
              <a:sym typeface="Times New Roman"/>
            </a:endParaRPr>
          </a:p>
          <a:p>
            <a:pPr indent="0" lvl="0" marL="457200" rtl="0" algn="l">
              <a:lnSpc>
                <a:spcPct val="100000"/>
              </a:lnSpc>
              <a:spcBef>
                <a:spcPts val="1000"/>
              </a:spcBef>
              <a:spcAft>
                <a:spcPts val="0"/>
              </a:spcAft>
              <a:buNone/>
            </a:pPr>
            <a:r>
              <a:t/>
            </a:r>
            <a:endParaRPr sz="2200">
              <a:solidFill>
                <a:schemeClr val="dk1"/>
              </a:solidFill>
              <a:latin typeface="Times New Roman"/>
              <a:ea typeface="Times New Roman"/>
              <a:cs typeface="Times New Roman"/>
              <a:sym typeface="Times New Roman"/>
            </a:endParaRPr>
          </a:p>
          <a:p>
            <a:pPr indent="0" lvl="0" marL="91440" rtl="0" algn="l">
              <a:lnSpc>
                <a:spcPct val="90000"/>
              </a:lnSpc>
              <a:spcBef>
                <a:spcPts val="1000"/>
              </a:spcBef>
              <a:spcAft>
                <a:spcPts val="0"/>
              </a:spcAft>
              <a:buClr>
                <a:srgbClr val="3F3F3F"/>
              </a:buClr>
              <a:buSzPts val="2800"/>
              <a:buNone/>
            </a:pPr>
            <a:r>
              <a:t/>
            </a:r>
            <a:endParaRPr sz="1400">
              <a:solidFill>
                <a:schemeClr val="dk1"/>
              </a:solidFill>
              <a:latin typeface="Times New Roman"/>
              <a:ea typeface="Times New Roman"/>
              <a:cs typeface="Times New Roman"/>
              <a:sym typeface="Times New Roman"/>
            </a:endParaRPr>
          </a:p>
        </p:txBody>
      </p:sp>
      <p:sp>
        <p:nvSpPr>
          <p:cNvPr id="212" name="Google Shape;212;p26"/>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6-Feb-19</a:t>
            </a:r>
            <a:endParaRPr/>
          </a:p>
        </p:txBody>
      </p:sp>
      <p:sp>
        <p:nvSpPr>
          <p:cNvPr id="213" name="Google Shape;213;p26"/>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IR PROJECT MIDSEM EVALUATION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7" name="Shape 217"/>
        <p:cNvGrpSpPr/>
        <p:nvPr/>
      </p:nvGrpSpPr>
      <p:grpSpPr>
        <a:xfrm>
          <a:off x="0" y="0"/>
          <a:ext cx="0" cy="0"/>
          <a:chOff x="0" y="0"/>
          <a:chExt cx="0" cy="0"/>
        </a:xfrm>
      </p:grpSpPr>
      <p:sp>
        <p:nvSpPr>
          <p:cNvPr id="218" name="Google Shape;218;p27"/>
          <p:cNvSpPr txBox="1"/>
          <p:nvPr>
            <p:ph type="title"/>
          </p:nvPr>
        </p:nvSpPr>
        <p:spPr>
          <a:xfrm>
            <a:off x="822960" y="286605"/>
            <a:ext cx="7543800" cy="780196"/>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b="1" lang="en-US"/>
              <a:t>Timeline</a:t>
            </a:r>
            <a:r>
              <a:rPr b="1" lang="en-US"/>
              <a:t> of Project</a:t>
            </a:r>
            <a:endParaRPr b="1"/>
          </a:p>
        </p:txBody>
      </p:sp>
      <p:graphicFrame>
        <p:nvGraphicFramePr>
          <p:cNvPr id="219" name="Google Shape;219;p27"/>
          <p:cNvGraphicFramePr/>
          <p:nvPr/>
        </p:nvGraphicFramePr>
        <p:xfrm>
          <a:off x="990600" y="1384600"/>
          <a:ext cx="3000000" cy="3000000"/>
        </p:xfrm>
        <a:graphic>
          <a:graphicData uri="http://schemas.openxmlformats.org/drawingml/2006/table">
            <a:tbl>
              <a:tblPr bandRow="1" firstRow="1">
                <a:noFill/>
                <a:tableStyleId>{A74D6BF3-C10A-43C1-94FA-20A7810F34E6}</a:tableStyleId>
              </a:tblPr>
              <a:tblGrid>
                <a:gridCol w="1417325"/>
                <a:gridCol w="1417325"/>
                <a:gridCol w="1417325"/>
                <a:gridCol w="1417325"/>
                <a:gridCol w="1417325"/>
              </a:tblGrid>
              <a:tr h="743400">
                <a:tc>
                  <a:txBody>
                    <a:bodyPr/>
                    <a:lstStyle/>
                    <a:p>
                      <a:pPr indent="0" lvl="0" marL="0" marR="0" rtl="0" algn="ctr">
                        <a:spcBef>
                          <a:spcPts val="0"/>
                        </a:spcBef>
                        <a:spcAft>
                          <a:spcPts val="0"/>
                        </a:spcAft>
                        <a:buNone/>
                      </a:pPr>
                      <a:r>
                        <a:rPr lang="en-US" sz="1800" u="none" cap="none" strike="noStrike"/>
                        <a:t>Milestones</a:t>
                      </a:r>
                      <a:endParaRPr b="1" sz="1800" u="none" cap="none" strike="noStrike">
                        <a:solidFill>
                          <a:schemeClr val="lt1"/>
                        </a:solidFill>
                        <a:latin typeface="Times New Roman"/>
                        <a:ea typeface="Times New Roman"/>
                        <a:cs typeface="Times New Roman"/>
                        <a:sym typeface="Times New Roman"/>
                      </a:endParaRPr>
                    </a:p>
                  </a:txBody>
                  <a:tcPr marT="9525" marB="0" marR="9525" marL="9525" anchor="ctr"/>
                </a:tc>
                <a:tc>
                  <a:txBody>
                    <a:bodyPr/>
                    <a:lstStyle/>
                    <a:p>
                      <a:pPr indent="0" lvl="0" marL="0" marR="0" rtl="0" algn="ctr">
                        <a:spcBef>
                          <a:spcPts val="0"/>
                        </a:spcBef>
                        <a:spcAft>
                          <a:spcPts val="0"/>
                        </a:spcAft>
                        <a:buNone/>
                      </a:pPr>
                      <a:r>
                        <a:rPr lang="en-US" sz="1800" u="none" cap="none" strike="noStrike"/>
                        <a:t>Jan 2018</a:t>
                      </a:r>
                      <a:endParaRPr b="1" sz="1800" u="none" cap="none" strike="noStrike">
                        <a:solidFill>
                          <a:schemeClr val="lt1"/>
                        </a:solidFill>
                        <a:latin typeface="Times New Roman"/>
                        <a:ea typeface="Times New Roman"/>
                        <a:cs typeface="Times New Roman"/>
                        <a:sym typeface="Times New Roman"/>
                      </a:endParaRPr>
                    </a:p>
                  </a:txBody>
                  <a:tcPr marT="9525" marB="0" marR="9525" marL="9525" anchor="ctr"/>
                </a:tc>
                <a:tc>
                  <a:txBody>
                    <a:bodyPr/>
                    <a:lstStyle/>
                    <a:p>
                      <a:pPr indent="0" lvl="0" marL="0" marR="0" rtl="0" algn="ctr">
                        <a:spcBef>
                          <a:spcPts val="0"/>
                        </a:spcBef>
                        <a:spcAft>
                          <a:spcPts val="0"/>
                        </a:spcAft>
                        <a:buNone/>
                      </a:pPr>
                      <a:r>
                        <a:rPr lang="en-US" sz="1800" u="none" cap="none" strike="noStrike"/>
                        <a:t>Feb 2018</a:t>
                      </a:r>
                      <a:endParaRPr b="1" sz="1800" u="none" cap="none" strike="noStrike">
                        <a:solidFill>
                          <a:schemeClr val="lt1"/>
                        </a:solidFill>
                        <a:latin typeface="Times New Roman"/>
                        <a:ea typeface="Times New Roman"/>
                        <a:cs typeface="Times New Roman"/>
                        <a:sym typeface="Times New Roman"/>
                      </a:endParaRPr>
                    </a:p>
                  </a:txBody>
                  <a:tcPr marT="9525" marB="0" marR="9525" marL="9525" anchor="ctr"/>
                </a:tc>
                <a:tc>
                  <a:txBody>
                    <a:bodyPr/>
                    <a:lstStyle/>
                    <a:p>
                      <a:pPr indent="0" lvl="0" marL="0" marR="0" rtl="0" algn="ctr">
                        <a:spcBef>
                          <a:spcPts val="0"/>
                        </a:spcBef>
                        <a:spcAft>
                          <a:spcPts val="0"/>
                        </a:spcAft>
                        <a:buNone/>
                      </a:pPr>
                      <a:r>
                        <a:rPr lang="en-US" sz="1800" u="none" cap="none" strike="noStrike"/>
                        <a:t>Mar 2018</a:t>
                      </a:r>
                      <a:endParaRPr b="1" sz="1800" u="none" cap="none" strike="noStrike">
                        <a:solidFill>
                          <a:schemeClr val="lt1"/>
                        </a:solidFill>
                        <a:latin typeface="Times New Roman"/>
                        <a:ea typeface="Times New Roman"/>
                        <a:cs typeface="Times New Roman"/>
                        <a:sym typeface="Times New Roman"/>
                      </a:endParaRPr>
                    </a:p>
                  </a:txBody>
                  <a:tcPr marT="9525" marB="0" marR="9525" marL="9525" anchor="ctr"/>
                </a:tc>
                <a:tc>
                  <a:txBody>
                    <a:bodyPr/>
                    <a:lstStyle/>
                    <a:p>
                      <a:pPr indent="0" lvl="0" marL="0" marR="0" rtl="0" algn="ctr">
                        <a:spcBef>
                          <a:spcPts val="0"/>
                        </a:spcBef>
                        <a:spcAft>
                          <a:spcPts val="0"/>
                        </a:spcAft>
                        <a:buNone/>
                      </a:pPr>
                      <a:r>
                        <a:rPr lang="en-US" sz="1800" u="none" cap="none" strike="noStrike"/>
                        <a:t>April 2018</a:t>
                      </a:r>
                      <a:endParaRPr b="1" sz="1800" u="none" cap="none" strike="noStrike">
                        <a:solidFill>
                          <a:schemeClr val="lt1"/>
                        </a:solidFill>
                        <a:latin typeface="Times New Roman"/>
                        <a:ea typeface="Times New Roman"/>
                        <a:cs typeface="Times New Roman"/>
                        <a:sym typeface="Times New Roman"/>
                      </a:endParaRPr>
                    </a:p>
                  </a:txBody>
                  <a:tcPr marT="9525" marB="0" marR="9525" marL="9525" anchor="ctr"/>
                </a:tc>
              </a:tr>
              <a:tr h="918175">
                <a:tc>
                  <a:txBody>
                    <a:bodyPr/>
                    <a:lstStyle/>
                    <a:p>
                      <a:pPr indent="0" lvl="0" marL="0" marR="0" rtl="0" algn="ctr">
                        <a:spcBef>
                          <a:spcPts val="0"/>
                        </a:spcBef>
                        <a:spcAft>
                          <a:spcPts val="0"/>
                        </a:spcAft>
                        <a:buNone/>
                      </a:pPr>
                      <a:r>
                        <a:rPr b="1" lang="en-US">
                          <a:solidFill>
                            <a:srgbClr val="000000"/>
                          </a:solidFill>
                        </a:rPr>
                        <a:t>Project proposal and choosing framework</a:t>
                      </a:r>
                      <a:endParaRPr b="1" i="0" sz="14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rPr b="1" lang="en-US">
                          <a:solidFill>
                            <a:srgbClr val="000000"/>
                          </a:solidFill>
                        </a:rPr>
                        <a:t>Started</a:t>
                      </a:r>
                      <a:endParaRPr b="1">
                        <a:solidFill>
                          <a:srgbClr val="000000"/>
                        </a:solidFill>
                      </a:endParaRPr>
                    </a:p>
                    <a:p>
                      <a:pPr indent="0" lvl="0" marL="0" marR="0" rtl="0" algn="ctr">
                        <a:spcBef>
                          <a:spcPts val="0"/>
                        </a:spcBef>
                        <a:spcAft>
                          <a:spcPts val="0"/>
                        </a:spcAft>
                        <a:buNone/>
                      </a:pPr>
                      <a:r>
                        <a:rPr b="1" lang="en-US">
                          <a:solidFill>
                            <a:srgbClr val="000000"/>
                          </a:solidFill>
                        </a:rPr>
                        <a:t>Completed</a:t>
                      </a:r>
                      <a:endParaRPr b="1">
                        <a:solidFill>
                          <a:srgbClr val="000000"/>
                        </a:solidFill>
                      </a:endParaRPr>
                    </a:p>
                  </a:txBody>
                  <a:tcPr marT="9525" marB="0" marR="9525" marL="9525" anchor="ctr"/>
                </a:tc>
                <a:tc>
                  <a:txBody>
                    <a:bodyPr/>
                    <a:lstStyle/>
                    <a:p>
                      <a:pPr indent="0" lvl="0" marL="0" marR="0" rtl="0" algn="ctr">
                        <a:spcBef>
                          <a:spcPts val="0"/>
                        </a:spcBef>
                        <a:spcAft>
                          <a:spcPts val="0"/>
                        </a:spcAft>
                        <a:buNone/>
                      </a:pPr>
                      <a:r>
                        <a:t/>
                      </a:r>
                      <a:endParaRPr b="1" i="0" sz="14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t/>
                      </a:r>
                      <a:endParaRPr b="1" i="0" sz="14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t/>
                      </a:r>
                      <a:endParaRPr b="1" i="0" sz="1400" u="none" cap="none" strike="noStrike">
                        <a:solidFill>
                          <a:srgbClr val="000000"/>
                        </a:solidFill>
                        <a:latin typeface="Calibri"/>
                        <a:ea typeface="Calibri"/>
                        <a:cs typeface="Calibri"/>
                        <a:sym typeface="Calibri"/>
                      </a:endParaRPr>
                    </a:p>
                  </a:txBody>
                  <a:tcPr marT="9525" marB="0" marR="9525" marL="9525" anchor="ctr"/>
                </a:tc>
              </a:tr>
              <a:tr h="743400">
                <a:tc>
                  <a:txBody>
                    <a:bodyPr/>
                    <a:lstStyle/>
                    <a:p>
                      <a:pPr indent="0" lvl="0" marL="0" marR="0" rtl="0" algn="ctr">
                        <a:spcBef>
                          <a:spcPts val="0"/>
                        </a:spcBef>
                        <a:spcAft>
                          <a:spcPts val="0"/>
                        </a:spcAft>
                        <a:buNone/>
                      </a:pPr>
                      <a:r>
                        <a:rPr b="1" lang="en-US">
                          <a:solidFill>
                            <a:srgbClr val="000000"/>
                          </a:solidFill>
                        </a:rPr>
                        <a:t>Authentication module</a:t>
                      </a:r>
                      <a:endParaRPr b="1" i="0" sz="14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t/>
                      </a:r>
                      <a:endParaRPr b="1" i="0" sz="14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rPr b="1" lang="en-US">
                          <a:solidFill>
                            <a:srgbClr val="000000"/>
                          </a:solidFill>
                        </a:rPr>
                        <a:t>Started</a:t>
                      </a:r>
                      <a:endParaRPr b="1">
                        <a:solidFill>
                          <a:srgbClr val="000000"/>
                        </a:solidFill>
                      </a:endParaRPr>
                    </a:p>
                    <a:p>
                      <a:pPr indent="0" lvl="0" marL="0" marR="0" rtl="0" algn="ctr">
                        <a:spcBef>
                          <a:spcPts val="0"/>
                        </a:spcBef>
                        <a:spcAft>
                          <a:spcPts val="0"/>
                        </a:spcAft>
                        <a:buNone/>
                      </a:pPr>
                      <a:r>
                        <a:rPr b="1" lang="en-US">
                          <a:solidFill>
                            <a:srgbClr val="000000"/>
                          </a:solidFill>
                        </a:rPr>
                        <a:t>Completed</a:t>
                      </a:r>
                      <a:endParaRPr b="1">
                        <a:solidFill>
                          <a:srgbClr val="000000"/>
                        </a:solidFill>
                      </a:endParaRPr>
                    </a:p>
                  </a:txBody>
                  <a:tcPr marT="9525" marB="0" marR="9525" marL="9525" anchor="ctr"/>
                </a:tc>
                <a:tc>
                  <a:txBody>
                    <a:bodyPr/>
                    <a:lstStyle/>
                    <a:p>
                      <a:pPr indent="0" lvl="0" marL="0" marR="0" rtl="0" algn="ctr">
                        <a:spcBef>
                          <a:spcPts val="0"/>
                        </a:spcBef>
                        <a:spcAft>
                          <a:spcPts val="0"/>
                        </a:spcAft>
                        <a:buNone/>
                      </a:pPr>
                      <a:r>
                        <a:t/>
                      </a:r>
                      <a:endParaRPr b="1" i="0" sz="14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t/>
                      </a:r>
                      <a:endParaRPr b="1" i="0" sz="1400" u="none" cap="none" strike="noStrike">
                        <a:solidFill>
                          <a:srgbClr val="000000"/>
                        </a:solidFill>
                        <a:latin typeface="Calibri"/>
                        <a:ea typeface="Calibri"/>
                        <a:cs typeface="Calibri"/>
                        <a:sym typeface="Calibri"/>
                      </a:endParaRPr>
                    </a:p>
                  </a:txBody>
                  <a:tcPr marT="9525" marB="0" marR="9525" marL="9525" anchor="ctr"/>
                </a:tc>
              </a:tr>
              <a:tr h="743400">
                <a:tc>
                  <a:txBody>
                    <a:bodyPr/>
                    <a:lstStyle/>
                    <a:p>
                      <a:pPr indent="0" lvl="0" marL="0" marR="0" rtl="0" algn="ctr">
                        <a:spcBef>
                          <a:spcPts val="0"/>
                        </a:spcBef>
                        <a:spcAft>
                          <a:spcPts val="0"/>
                        </a:spcAft>
                        <a:buNone/>
                      </a:pPr>
                      <a:r>
                        <a:rPr b="1" lang="en-US">
                          <a:solidFill>
                            <a:srgbClr val="000000"/>
                          </a:solidFill>
                        </a:rPr>
                        <a:t>User Module</a:t>
                      </a:r>
                      <a:endParaRPr b="1" i="0" sz="14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t/>
                      </a:r>
                      <a:endParaRPr b="1" i="0" sz="14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rPr b="1" lang="en-US">
                          <a:solidFill>
                            <a:srgbClr val="000000"/>
                          </a:solidFill>
                        </a:rPr>
                        <a:t>Started</a:t>
                      </a:r>
                      <a:endParaRPr b="1" i="0" sz="14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rPr b="1" lang="en-US">
                          <a:solidFill>
                            <a:srgbClr val="000000"/>
                          </a:solidFill>
                        </a:rPr>
                        <a:t>Completed</a:t>
                      </a:r>
                      <a:endParaRPr b="1" i="0" sz="14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t/>
                      </a:r>
                      <a:endParaRPr b="1" i="0" sz="1400" u="none" cap="none" strike="noStrike">
                        <a:solidFill>
                          <a:srgbClr val="000000"/>
                        </a:solidFill>
                        <a:latin typeface="Calibri"/>
                        <a:ea typeface="Calibri"/>
                        <a:cs typeface="Calibri"/>
                        <a:sym typeface="Calibri"/>
                      </a:endParaRPr>
                    </a:p>
                  </a:txBody>
                  <a:tcPr marT="9525" marB="0" marR="9525" marL="9525" anchor="ctr"/>
                </a:tc>
              </a:tr>
              <a:tr h="743400">
                <a:tc>
                  <a:txBody>
                    <a:bodyPr/>
                    <a:lstStyle/>
                    <a:p>
                      <a:pPr indent="0" lvl="0" marL="0" marR="0" rtl="0" algn="ctr">
                        <a:spcBef>
                          <a:spcPts val="0"/>
                        </a:spcBef>
                        <a:spcAft>
                          <a:spcPts val="0"/>
                        </a:spcAft>
                        <a:buNone/>
                      </a:pPr>
                      <a:r>
                        <a:rPr b="1" lang="en-US">
                          <a:solidFill>
                            <a:srgbClr val="000000"/>
                          </a:solidFill>
                        </a:rPr>
                        <a:t>Merchant module</a:t>
                      </a:r>
                      <a:endParaRPr b="1" i="0" sz="14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t/>
                      </a:r>
                      <a:endParaRPr b="1" i="0" sz="14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t/>
                      </a:r>
                      <a:endParaRPr b="1" i="0" sz="14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rPr b="1" lang="en-US">
                          <a:solidFill>
                            <a:srgbClr val="000000"/>
                          </a:solidFill>
                        </a:rPr>
                        <a:t>Started </a:t>
                      </a:r>
                      <a:endParaRPr b="1">
                        <a:solidFill>
                          <a:srgbClr val="000000"/>
                        </a:solidFill>
                      </a:endParaRPr>
                    </a:p>
                    <a:p>
                      <a:pPr indent="0" lvl="0" marL="0" marR="0" rtl="0" algn="ctr">
                        <a:spcBef>
                          <a:spcPts val="0"/>
                        </a:spcBef>
                        <a:spcAft>
                          <a:spcPts val="0"/>
                        </a:spcAft>
                        <a:buNone/>
                      </a:pPr>
                      <a:r>
                        <a:rPr b="1" lang="en-US">
                          <a:solidFill>
                            <a:srgbClr val="000000"/>
                          </a:solidFill>
                        </a:rPr>
                        <a:t>Completed</a:t>
                      </a:r>
                      <a:endParaRPr b="1">
                        <a:solidFill>
                          <a:srgbClr val="000000"/>
                        </a:solidFill>
                      </a:endParaRPr>
                    </a:p>
                  </a:txBody>
                  <a:tcPr marT="9525" marB="0" marR="9525" marL="9525" anchor="ctr"/>
                </a:tc>
                <a:tc>
                  <a:txBody>
                    <a:bodyPr/>
                    <a:lstStyle/>
                    <a:p>
                      <a:pPr indent="0" lvl="0" marL="0" marR="0" rtl="0" algn="ctr">
                        <a:spcBef>
                          <a:spcPts val="0"/>
                        </a:spcBef>
                        <a:spcAft>
                          <a:spcPts val="0"/>
                        </a:spcAft>
                        <a:buNone/>
                      </a:pPr>
                      <a:r>
                        <a:t/>
                      </a:r>
                      <a:endParaRPr b="1" i="0" sz="1400" u="none" cap="none" strike="noStrike">
                        <a:solidFill>
                          <a:srgbClr val="000000"/>
                        </a:solidFill>
                        <a:latin typeface="Calibri"/>
                        <a:ea typeface="Calibri"/>
                        <a:cs typeface="Calibri"/>
                        <a:sym typeface="Calibri"/>
                      </a:endParaRPr>
                    </a:p>
                  </a:txBody>
                  <a:tcPr marT="9525" marB="0" marR="9525" marL="9525" anchor="ctr"/>
                </a:tc>
              </a:tr>
              <a:tr h="743400">
                <a:tc>
                  <a:txBody>
                    <a:bodyPr/>
                    <a:lstStyle/>
                    <a:p>
                      <a:pPr indent="0" lvl="0" marL="0" rtl="0" algn="ctr">
                        <a:spcBef>
                          <a:spcPts val="0"/>
                        </a:spcBef>
                        <a:spcAft>
                          <a:spcPts val="0"/>
                        </a:spcAft>
                        <a:buClr>
                          <a:schemeClr val="dk1"/>
                        </a:buClr>
                        <a:buFont typeface="Arial"/>
                        <a:buNone/>
                      </a:pPr>
                      <a:r>
                        <a:rPr b="1" lang="en-US"/>
                        <a:t>Delivery guy module and Email server</a:t>
                      </a:r>
                      <a:endParaRPr/>
                    </a:p>
                  </a:txBody>
                  <a:tcPr marT="9525" marB="0" marR="9525" marL="9525" anchor="ctr"/>
                </a:tc>
                <a:tc>
                  <a:txBody>
                    <a:bodyPr/>
                    <a:lstStyle/>
                    <a:p>
                      <a:pPr indent="0" lvl="0" marL="0" marR="0" rtl="0" algn="ctr">
                        <a:spcBef>
                          <a:spcPts val="0"/>
                        </a:spcBef>
                        <a:spcAft>
                          <a:spcPts val="0"/>
                        </a:spcAft>
                        <a:buNone/>
                      </a:pPr>
                      <a:r>
                        <a:t/>
                      </a:r>
                      <a:endParaRPr b="1" i="0" sz="14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t/>
                      </a:r>
                      <a:endParaRPr b="1" i="0" sz="14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rPr b="1" lang="en-US">
                          <a:solidFill>
                            <a:srgbClr val="000000"/>
                          </a:solidFill>
                        </a:rPr>
                        <a:t>Started</a:t>
                      </a:r>
                      <a:endParaRPr b="1">
                        <a:solidFill>
                          <a:srgbClr val="000000"/>
                        </a:solidFill>
                      </a:endParaRPr>
                    </a:p>
                  </a:txBody>
                  <a:tcPr marT="9525" marB="0" marR="9525" marL="9525" anchor="ctr"/>
                </a:tc>
                <a:tc>
                  <a:txBody>
                    <a:bodyPr/>
                    <a:lstStyle/>
                    <a:p>
                      <a:pPr indent="0" lvl="0" marL="0" marR="0" rtl="0" algn="ctr">
                        <a:spcBef>
                          <a:spcPts val="0"/>
                        </a:spcBef>
                        <a:spcAft>
                          <a:spcPts val="0"/>
                        </a:spcAft>
                        <a:buNone/>
                      </a:pPr>
                      <a:r>
                        <a:rPr b="1" lang="en-US">
                          <a:solidFill>
                            <a:srgbClr val="000000"/>
                          </a:solidFill>
                        </a:rPr>
                        <a:t>Completed</a:t>
                      </a:r>
                      <a:endParaRPr b="1">
                        <a:solidFill>
                          <a:srgbClr val="000000"/>
                        </a:solidFill>
                      </a:endParaRPr>
                    </a:p>
                    <a:p>
                      <a:pPr indent="0" lvl="0" marL="0" marR="0" rtl="0" algn="ctr">
                        <a:spcBef>
                          <a:spcPts val="0"/>
                        </a:spcBef>
                        <a:spcAft>
                          <a:spcPts val="0"/>
                        </a:spcAft>
                        <a:buNone/>
                      </a:pPr>
                      <a:r>
                        <a:t/>
                      </a:r>
                      <a:endParaRPr b="1">
                        <a:solidFill>
                          <a:srgbClr val="000000"/>
                        </a:solidFill>
                      </a:endParaRPr>
                    </a:p>
                  </a:txBody>
                  <a:tcPr marT="9525" marB="0" marR="9525" marL="9525" anchor="ctr"/>
                </a:tc>
              </a:tr>
            </a:tbl>
          </a:graphicData>
        </a:graphic>
      </p:graphicFrame>
      <p:sp>
        <p:nvSpPr>
          <p:cNvPr id="220" name="Google Shape;220;p27"/>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6-Feb-19</a:t>
            </a:r>
            <a:endParaRPr/>
          </a:p>
        </p:txBody>
      </p:sp>
      <p:sp>
        <p:nvSpPr>
          <p:cNvPr id="221" name="Google Shape;221;p27"/>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IR PROJECT MIDSEM EVALUATION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822960" y="286605"/>
            <a:ext cx="7543800" cy="780196"/>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b="1" lang="en-US"/>
              <a:t>Individual Contribution</a:t>
            </a:r>
            <a:endParaRPr b="1"/>
          </a:p>
        </p:txBody>
      </p:sp>
      <p:sp>
        <p:nvSpPr>
          <p:cNvPr id="227" name="Google Shape;227;p28"/>
          <p:cNvSpPr txBox="1"/>
          <p:nvPr>
            <p:ph idx="1" type="body"/>
          </p:nvPr>
        </p:nvSpPr>
        <p:spPr>
          <a:xfrm>
            <a:off x="822950" y="1219200"/>
            <a:ext cx="7910100" cy="4650000"/>
          </a:xfrm>
          <a:prstGeom prst="rect">
            <a:avLst/>
          </a:prstGeom>
          <a:noFill/>
          <a:ln>
            <a:noFill/>
          </a:ln>
        </p:spPr>
        <p:txBody>
          <a:bodyPr anchorCtr="0" anchor="t" bIns="45700" lIns="0" spcFirstLastPara="1" rIns="0" wrap="square" tIns="45700">
            <a:noAutofit/>
          </a:bodyPr>
          <a:lstStyle/>
          <a:p>
            <a:pPr indent="0" lvl="0" marL="91440" rtl="0" algn="l">
              <a:lnSpc>
                <a:spcPct val="90000"/>
              </a:lnSpc>
              <a:spcBef>
                <a:spcPts val="0"/>
              </a:spcBef>
              <a:spcAft>
                <a:spcPts val="0"/>
              </a:spcAft>
              <a:buClr>
                <a:srgbClr val="3F3F3F"/>
              </a:buClr>
              <a:buSzPts val="2800"/>
              <a:buNone/>
            </a:pPr>
            <a:r>
              <a:rPr lang="en-US" sz="2200"/>
              <a:t>V R Sandeep: </a:t>
            </a:r>
            <a:endParaRPr sz="2200"/>
          </a:p>
          <a:p>
            <a:pPr indent="-368300" lvl="0" marL="457200" rtl="0" algn="l">
              <a:lnSpc>
                <a:spcPct val="115000"/>
              </a:lnSpc>
              <a:spcBef>
                <a:spcPts val="0"/>
              </a:spcBef>
              <a:spcAft>
                <a:spcPts val="0"/>
              </a:spcAft>
              <a:buSzPts val="2200"/>
              <a:buChar char="●"/>
            </a:pPr>
            <a:r>
              <a:rPr lang="en-US" sz="2200"/>
              <a:t>Designed the real time geo-location app. </a:t>
            </a:r>
            <a:endParaRPr sz="2200"/>
          </a:p>
          <a:p>
            <a:pPr indent="-368300" lvl="0" marL="457200" rtl="0" algn="l">
              <a:lnSpc>
                <a:spcPct val="115000"/>
              </a:lnSpc>
              <a:spcBef>
                <a:spcPts val="0"/>
              </a:spcBef>
              <a:spcAft>
                <a:spcPts val="0"/>
              </a:spcAft>
              <a:buSzPts val="2200"/>
              <a:buChar char="●"/>
            </a:pPr>
            <a:r>
              <a:rPr lang="en-US" sz="2200"/>
              <a:t>Designed the merchant update product component </a:t>
            </a:r>
            <a:endParaRPr sz="2200"/>
          </a:p>
          <a:p>
            <a:pPr indent="-368300" lvl="0" marL="457200" rtl="0" algn="l">
              <a:lnSpc>
                <a:spcPct val="115000"/>
              </a:lnSpc>
              <a:spcBef>
                <a:spcPts val="0"/>
              </a:spcBef>
              <a:spcAft>
                <a:spcPts val="0"/>
              </a:spcAft>
              <a:buSzPts val="2200"/>
              <a:buChar char="●"/>
            </a:pPr>
            <a:r>
              <a:rPr lang="en-US" sz="2200"/>
              <a:t>Designed order details component for both merchant and customer along with google map info rendering</a:t>
            </a:r>
            <a:endParaRPr sz="2200"/>
          </a:p>
          <a:p>
            <a:pPr indent="-368300" lvl="0" marL="457200" rtl="0" algn="l">
              <a:lnSpc>
                <a:spcPct val="115000"/>
              </a:lnSpc>
              <a:spcBef>
                <a:spcPts val="0"/>
              </a:spcBef>
              <a:spcAft>
                <a:spcPts val="0"/>
              </a:spcAft>
              <a:buSzPts val="2200"/>
              <a:buChar char="●"/>
            </a:pPr>
            <a:r>
              <a:rPr lang="en-US" sz="2200"/>
              <a:t>Designed auth module for login</a:t>
            </a:r>
            <a:endParaRPr sz="2200"/>
          </a:p>
          <a:p>
            <a:pPr indent="-368300" lvl="0" marL="457200" rtl="0" algn="l">
              <a:lnSpc>
                <a:spcPct val="115000"/>
              </a:lnSpc>
              <a:spcBef>
                <a:spcPts val="0"/>
              </a:spcBef>
              <a:spcAft>
                <a:spcPts val="0"/>
              </a:spcAft>
              <a:buSzPts val="2200"/>
              <a:buChar char="●"/>
            </a:pPr>
            <a:r>
              <a:rPr lang="en-US" sz="2200"/>
              <a:t>Designed the assign delivery boy component for assigning the delivery boy for the order.</a:t>
            </a:r>
            <a:endParaRPr sz="2200"/>
          </a:p>
          <a:p>
            <a:pPr indent="-368300" lvl="0" marL="457200" rtl="0" algn="l">
              <a:lnSpc>
                <a:spcPct val="115000"/>
              </a:lnSpc>
              <a:spcBef>
                <a:spcPts val="0"/>
              </a:spcBef>
              <a:spcAft>
                <a:spcPts val="0"/>
              </a:spcAft>
              <a:buSzPts val="2200"/>
              <a:buChar char="●"/>
            </a:pPr>
            <a:r>
              <a:rPr lang="en-US" sz="2200"/>
              <a:t>Designed show merchant component for displaying the merchant</a:t>
            </a:r>
            <a:endParaRPr sz="2200"/>
          </a:p>
          <a:p>
            <a:pPr indent="-368300" lvl="0" marL="457200" rtl="0" algn="l">
              <a:lnSpc>
                <a:spcPct val="115000"/>
              </a:lnSpc>
              <a:spcBef>
                <a:spcPts val="0"/>
              </a:spcBef>
              <a:spcAft>
                <a:spcPts val="0"/>
              </a:spcAft>
              <a:buSzPts val="2200"/>
              <a:buChar char="●"/>
            </a:pPr>
            <a:r>
              <a:rPr lang="en-US" sz="2200"/>
              <a:t>Designed payment detail </a:t>
            </a:r>
            <a:r>
              <a:rPr lang="en-US" sz="2200"/>
              <a:t>component</a:t>
            </a:r>
            <a:r>
              <a:rPr lang="en-US" sz="2200"/>
              <a:t> for </a:t>
            </a:r>
            <a:r>
              <a:rPr lang="en-US" sz="2200"/>
              <a:t>getting</a:t>
            </a:r>
            <a:r>
              <a:rPr lang="en-US" sz="2200"/>
              <a:t> the payment details.</a:t>
            </a:r>
            <a:endParaRPr sz="2200"/>
          </a:p>
        </p:txBody>
      </p:sp>
      <p:sp>
        <p:nvSpPr>
          <p:cNvPr id="228" name="Google Shape;228;p28"/>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IR PROJECT MIDSEM EVALUATION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822960" y="286605"/>
            <a:ext cx="7543800" cy="780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b="1" lang="en-US"/>
              <a:t>Individual Contribution</a:t>
            </a:r>
            <a:endParaRPr/>
          </a:p>
        </p:txBody>
      </p:sp>
      <p:sp>
        <p:nvSpPr>
          <p:cNvPr id="235" name="Google Shape;235;p29"/>
          <p:cNvSpPr txBox="1"/>
          <p:nvPr>
            <p:ph idx="1" type="body"/>
          </p:nvPr>
        </p:nvSpPr>
        <p:spPr>
          <a:xfrm>
            <a:off x="822960" y="1219200"/>
            <a:ext cx="7543800" cy="4650000"/>
          </a:xfrm>
          <a:prstGeom prst="rect">
            <a:avLst/>
          </a:prstGeom>
        </p:spPr>
        <p:txBody>
          <a:bodyPr anchorCtr="0" anchor="t" bIns="45700" lIns="0" spcFirstLastPara="1" rIns="0" wrap="square" tIns="45700">
            <a:noAutofit/>
          </a:bodyPr>
          <a:lstStyle/>
          <a:p>
            <a:pPr indent="0" lvl="0" marL="0" rtl="0" algn="l">
              <a:spcBef>
                <a:spcPts val="0"/>
              </a:spcBef>
              <a:spcAft>
                <a:spcPts val="0"/>
              </a:spcAft>
              <a:buClr>
                <a:schemeClr val="dk1"/>
              </a:buClr>
              <a:buSzPts val="1100"/>
              <a:buFont typeface="Arial"/>
              <a:buNone/>
            </a:pPr>
            <a:r>
              <a:rPr lang="en-US" sz="2200"/>
              <a:t>Shashikantha:</a:t>
            </a:r>
            <a:endParaRPr sz="2200"/>
          </a:p>
          <a:p>
            <a:pPr indent="-368300" lvl="0" marL="457200" rtl="0" algn="l">
              <a:lnSpc>
                <a:spcPct val="115000"/>
              </a:lnSpc>
              <a:spcBef>
                <a:spcPts val="0"/>
              </a:spcBef>
              <a:spcAft>
                <a:spcPts val="0"/>
              </a:spcAft>
              <a:buSzPts val="2200"/>
              <a:buChar char="●"/>
            </a:pPr>
            <a:r>
              <a:rPr lang="en-US" sz="2200"/>
              <a:t>Designed the email server for sending email</a:t>
            </a:r>
            <a:endParaRPr sz="2200"/>
          </a:p>
          <a:p>
            <a:pPr indent="-368300" lvl="0" marL="457200" rtl="0" algn="l">
              <a:lnSpc>
                <a:spcPct val="115000"/>
              </a:lnSpc>
              <a:spcBef>
                <a:spcPts val="0"/>
              </a:spcBef>
              <a:spcAft>
                <a:spcPts val="0"/>
              </a:spcAft>
              <a:buSzPts val="2200"/>
              <a:buChar char="●"/>
            </a:pPr>
            <a:r>
              <a:rPr lang="en-US" sz="2200"/>
              <a:t>Designed  authentication for registering.</a:t>
            </a:r>
            <a:endParaRPr sz="2200"/>
          </a:p>
          <a:p>
            <a:pPr indent="-368300" lvl="0" marL="457200" rtl="0" algn="l">
              <a:lnSpc>
                <a:spcPct val="115000"/>
              </a:lnSpc>
              <a:spcBef>
                <a:spcPts val="0"/>
              </a:spcBef>
              <a:spcAft>
                <a:spcPts val="0"/>
              </a:spcAft>
              <a:buSzPts val="2200"/>
              <a:buChar char="●"/>
            </a:pPr>
            <a:r>
              <a:rPr lang="en-US" sz="2200"/>
              <a:t>Designed the product for selecting and cart update</a:t>
            </a:r>
            <a:endParaRPr sz="2200"/>
          </a:p>
          <a:p>
            <a:pPr indent="-368300" lvl="0" marL="457200" rtl="0" algn="l">
              <a:lnSpc>
                <a:spcPct val="115000"/>
              </a:lnSpc>
              <a:spcBef>
                <a:spcPts val="0"/>
              </a:spcBef>
              <a:spcAft>
                <a:spcPts val="0"/>
              </a:spcAft>
              <a:buSzPts val="2200"/>
              <a:buChar char="●"/>
            </a:pPr>
            <a:r>
              <a:rPr lang="en-US" sz="2200"/>
              <a:t>Integrated the payment gateway with paypal for placing the order</a:t>
            </a:r>
            <a:endParaRPr sz="2200"/>
          </a:p>
          <a:p>
            <a:pPr indent="-368300" lvl="0" marL="457200" rtl="0" algn="l">
              <a:lnSpc>
                <a:spcPct val="115000"/>
              </a:lnSpc>
              <a:spcBef>
                <a:spcPts val="0"/>
              </a:spcBef>
              <a:spcAft>
                <a:spcPts val="0"/>
              </a:spcAft>
              <a:buSzPts val="2200"/>
              <a:buChar char="●"/>
            </a:pPr>
            <a:r>
              <a:rPr lang="en-US" sz="2200"/>
              <a:t>Implemented the all alert boxes for giving the danger message and others messages.</a:t>
            </a:r>
            <a:endParaRPr sz="2200"/>
          </a:p>
          <a:p>
            <a:pPr indent="-368300" lvl="0" marL="457200" rtl="0" algn="l">
              <a:lnSpc>
                <a:spcPct val="115000"/>
              </a:lnSpc>
              <a:spcBef>
                <a:spcPts val="0"/>
              </a:spcBef>
              <a:spcAft>
                <a:spcPts val="0"/>
              </a:spcAft>
              <a:buSzPts val="2200"/>
              <a:buChar char="●"/>
            </a:pPr>
            <a:r>
              <a:rPr lang="en-US" sz="2200"/>
              <a:t>Designed the update product component for adding the product into database</a:t>
            </a:r>
            <a:endParaRPr sz="2200"/>
          </a:p>
          <a:p>
            <a:pPr indent="-368300" lvl="0" marL="457200" rtl="0" algn="l">
              <a:lnSpc>
                <a:spcPct val="115000"/>
              </a:lnSpc>
              <a:spcBef>
                <a:spcPts val="0"/>
              </a:spcBef>
              <a:spcAft>
                <a:spcPts val="0"/>
              </a:spcAft>
              <a:buSzPts val="2200"/>
              <a:buChar char="●"/>
            </a:pPr>
            <a:r>
              <a:rPr lang="en-US" sz="2200"/>
              <a:t>Designed chat service for both merchant and customer  </a:t>
            </a:r>
            <a:br>
              <a:rPr lang="en-US" sz="2200"/>
            </a:b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9" name="Shape 239"/>
        <p:cNvGrpSpPr/>
        <p:nvPr/>
      </p:nvGrpSpPr>
      <p:grpSpPr>
        <a:xfrm>
          <a:off x="0" y="0"/>
          <a:ext cx="0" cy="0"/>
          <a:chOff x="0" y="0"/>
          <a:chExt cx="0" cy="0"/>
        </a:xfrm>
      </p:grpSpPr>
      <p:sp>
        <p:nvSpPr>
          <p:cNvPr id="240" name="Google Shape;240;p30"/>
          <p:cNvSpPr txBox="1"/>
          <p:nvPr>
            <p:ph type="title"/>
          </p:nvPr>
        </p:nvSpPr>
        <p:spPr>
          <a:xfrm>
            <a:off x="342900" y="594359"/>
            <a:ext cx="2400300" cy="22860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FFFFFF"/>
              </a:buClr>
              <a:buSzPts val="3600"/>
              <a:buFont typeface="Calibri"/>
              <a:buNone/>
            </a:pPr>
            <a:r>
              <a:rPr b="1" lang="en-US"/>
              <a:t>References</a:t>
            </a:r>
            <a:endParaRPr b="1"/>
          </a:p>
        </p:txBody>
      </p:sp>
      <p:sp>
        <p:nvSpPr>
          <p:cNvPr id="241" name="Google Shape;241;p30"/>
          <p:cNvSpPr txBox="1"/>
          <p:nvPr>
            <p:ph idx="1" type="body"/>
          </p:nvPr>
        </p:nvSpPr>
        <p:spPr>
          <a:xfrm>
            <a:off x="3600450" y="731520"/>
            <a:ext cx="4869180" cy="5257800"/>
          </a:xfrm>
          <a:prstGeom prst="rect">
            <a:avLst/>
          </a:prstGeom>
          <a:noFill/>
          <a:ln>
            <a:noFill/>
          </a:ln>
        </p:spPr>
        <p:txBody>
          <a:bodyPr anchorCtr="0" anchor="t" bIns="45700" lIns="0" spcFirstLastPara="1" rIns="0" wrap="square" tIns="45700">
            <a:noAutofit/>
          </a:bodyPr>
          <a:lstStyle/>
          <a:p>
            <a:pPr indent="-355600" lvl="0" marL="457200" rtl="0" algn="l">
              <a:lnSpc>
                <a:spcPct val="100000"/>
              </a:lnSpc>
              <a:spcBef>
                <a:spcPts val="0"/>
              </a:spcBef>
              <a:spcAft>
                <a:spcPts val="0"/>
              </a:spcAft>
              <a:buSzPts val="2000"/>
              <a:buAutoNum type="arabicParenR"/>
            </a:pPr>
            <a:r>
              <a:rPr lang="en-US" sz="2000">
                <a:solidFill>
                  <a:schemeClr val="dk1"/>
                </a:solidFill>
                <a:latin typeface="Times New Roman"/>
                <a:ea typeface="Times New Roman"/>
                <a:cs typeface="Times New Roman"/>
                <a:sym typeface="Times New Roman"/>
              </a:rPr>
              <a:t>Starlink Private Ltd “Canteen Management System”, </a:t>
            </a:r>
            <a:r>
              <a:rPr lang="en-US" sz="2000" u="sng">
                <a:solidFill>
                  <a:srgbClr val="1155CC"/>
                </a:solidFill>
                <a:latin typeface="Times New Roman"/>
                <a:ea typeface="Times New Roman"/>
                <a:cs typeface="Times New Roman"/>
                <a:sym typeface="Times New Roman"/>
                <a:hlinkClick r:id="rId3"/>
              </a:rPr>
              <a:t>https://www.starlinkindia.com/wp-content/uploads/2017/01/CANTEEN-MANAGEMENT-SYSTEM.pdf</a:t>
            </a:r>
            <a:endParaRPr sz="2000"/>
          </a:p>
          <a:p>
            <a:pPr indent="-355600" lvl="0" marL="457200" rtl="0" algn="l">
              <a:lnSpc>
                <a:spcPct val="100000"/>
              </a:lnSpc>
              <a:spcBef>
                <a:spcPts val="1000"/>
              </a:spcBef>
              <a:spcAft>
                <a:spcPts val="0"/>
              </a:spcAft>
              <a:buSzPts val="2000"/>
              <a:buFont typeface="Times New Roman"/>
              <a:buAutoNum type="arabicParenR"/>
            </a:pPr>
            <a:r>
              <a:rPr lang="en-US" sz="2000">
                <a:latin typeface="Times New Roman"/>
                <a:ea typeface="Times New Roman"/>
                <a:cs typeface="Times New Roman"/>
                <a:sym typeface="Times New Roman"/>
              </a:rPr>
              <a:t> Ajinkya Kumar jadhav “Development of wireless ordering system for hotel” in international journal of emerging technology and advanced engineering 2015 </a:t>
            </a:r>
            <a:r>
              <a:rPr lang="en-US" sz="2000" u="sng">
                <a:solidFill>
                  <a:srgbClr val="0000FF"/>
                </a:solidFill>
                <a:latin typeface="Times New Roman"/>
                <a:ea typeface="Times New Roman"/>
                <a:cs typeface="Times New Roman"/>
                <a:sym typeface="Times New Roman"/>
                <a:hlinkClick r:id="rId4"/>
              </a:rPr>
              <a:t>https://ijetae.com/files/Volume5Issue1/IJETAE_0115_75.pdf</a:t>
            </a:r>
            <a:endParaRPr sz="2000">
              <a:solidFill>
                <a:srgbClr val="0000FF"/>
              </a:solidFill>
              <a:latin typeface="Times New Roman"/>
              <a:ea typeface="Times New Roman"/>
              <a:cs typeface="Times New Roman"/>
              <a:sym typeface="Times New Roman"/>
            </a:endParaRPr>
          </a:p>
          <a:p>
            <a:pPr indent="0" lvl="0" marL="457200" rtl="0" algn="l">
              <a:lnSpc>
                <a:spcPct val="100000"/>
              </a:lnSpc>
              <a:spcBef>
                <a:spcPts val="1000"/>
              </a:spcBef>
              <a:spcAft>
                <a:spcPts val="1000"/>
              </a:spcAft>
              <a:buNone/>
            </a:pPr>
            <a:r>
              <a:t/>
            </a:r>
            <a:endParaRPr sz="2000">
              <a:latin typeface="Times New Roman"/>
              <a:ea typeface="Times New Roman"/>
              <a:cs typeface="Times New Roman"/>
              <a:sym typeface="Times New Roman"/>
            </a:endParaRPr>
          </a:p>
        </p:txBody>
      </p:sp>
      <p:sp>
        <p:nvSpPr>
          <p:cNvPr id="242" name="Google Shape;242;p30"/>
          <p:cNvSpPr txBox="1"/>
          <p:nvPr>
            <p:ph idx="2" type="body"/>
          </p:nvPr>
        </p:nvSpPr>
        <p:spPr>
          <a:xfrm>
            <a:off x="342900" y="2926080"/>
            <a:ext cx="2400300" cy="337912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400"/>
              </a:spcBef>
              <a:spcAft>
                <a:spcPts val="0"/>
              </a:spcAft>
              <a:buClr>
                <a:srgbClr val="C00000"/>
              </a:buClr>
              <a:buSzPts val="2000"/>
              <a:buFont typeface="Noto Sans Symbols"/>
              <a:buNone/>
            </a:pPr>
            <a:r>
              <a:rPr b="1" lang="en-US" sz="2000"/>
              <a:t>Ashutosh bhargav “Digital ordering system for restaurants using android” in international journal of scientific and research publication 2013. (</a:t>
            </a:r>
            <a:r>
              <a:rPr lang="en-US" sz="1100" u="sng">
                <a:solidFill>
                  <a:srgbClr val="FFFFFF"/>
                </a:solidFill>
                <a:latin typeface="Arial"/>
                <a:ea typeface="Arial"/>
                <a:cs typeface="Arial"/>
                <a:sym typeface="Arial"/>
                <a:hlinkClick r:id="rId5"/>
              </a:rPr>
              <a:t>http://www.ijsrp.org/research-paper-0413/ijsrp-p1605.pdf</a:t>
            </a:r>
            <a:r>
              <a:rPr b="1" lang="en-US" sz="2000"/>
              <a:t>)</a:t>
            </a:r>
            <a:endParaRPr b="1" sz="2000"/>
          </a:p>
        </p:txBody>
      </p:sp>
      <p:sp>
        <p:nvSpPr>
          <p:cNvPr id="243" name="Google Shape;243;p30"/>
          <p:cNvSpPr txBox="1"/>
          <p:nvPr>
            <p:ph idx="10" type="dt"/>
          </p:nvPr>
        </p:nvSpPr>
        <p:spPr>
          <a:xfrm>
            <a:off x="349134" y="6459786"/>
            <a:ext cx="1963883"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6-Feb-19</a:t>
            </a:r>
            <a:endParaRPr/>
          </a:p>
        </p:txBody>
      </p:sp>
      <p:sp>
        <p:nvSpPr>
          <p:cNvPr id="244" name="Google Shape;244;p30"/>
          <p:cNvSpPr txBox="1"/>
          <p:nvPr>
            <p:ph idx="11" type="ftr"/>
          </p:nvPr>
        </p:nvSpPr>
        <p:spPr>
          <a:xfrm>
            <a:off x="3600450" y="6459786"/>
            <a:ext cx="348615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IR PROJECT MIDSEM EVALUATION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3" name="Shape 73"/>
        <p:cNvGrpSpPr/>
        <p:nvPr/>
      </p:nvGrpSpPr>
      <p:grpSpPr>
        <a:xfrm>
          <a:off x="0" y="0"/>
          <a:ext cx="0" cy="0"/>
          <a:chOff x="0" y="0"/>
          <a:chExt cx="0" cy="0"/>
        </a:xfrm>
      </p:grpSpPr>
      <p:sp>
        <p:nvSpPr>
          <p:cNvPr id="74" name="Google Shape;74;p9"/>
          <p:cNvSpPr txBox="1"/>
          <p:nvPr>
            <p:ph type="title"/>
          </p:nvPr>
        </p:nvSpPr>
        <p:spPr>
          <a:xfrm>
            <a:off x="822960" y="286605"/>
            <a:ext cx="7543800" cy="780196"/>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b="1" lang="en-US"/>
              <a:t>Introduction</a:t>
            </a:r>
            <a:endParaRPr b="1"/>
          </a:p>
        </p:txBody>
      </p:sp>
      <p:sp>
        <p:nvSpPr>
          <p:cNvPr id="75" name="Google Shape;75;p9"/>
          <p:cNvSpPr txBox="1"/>
          <p:nvPr>
            <p:ph idx="1" type="body"/>
          </p:nvPr>
        </p:nvSpPr>
        <p:spPr>
          <a:xfrm>
            <a:off x="822960" y="1219200"/>
            <a:ext cx="7543800" cy="4649894"/>
          </a:xfrm>
          <a:prstGeom prst="rect">
            <a:avLst/>
          </a:prstGeom>
          <a:noFill/>
          <a:ln>
            <a:noFill/>
          </a:ln>
        </p:spPr>
        <p:txBody>
          <a:bodyPr anchorCtr="0" anchor="t" bIns="45700" lIns="0" spcFirstLastPara="1" rIns="0"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200">
                <a:solidFill>
                  <a:schemeClr val="dk1"/>
                </a:solidFill>
                <a:latin typeface="Times New Roman"/>
                <a:ea typeface="Times New Roman"/>
                <a:cs typeface="Times New Roman"/>
                <a:sym typeface="Times New Roman"/>
              </a:rPr>
              <a:t>This project deals with designing and implementing a system for handling the night canteens in the campus. The aim of this project is at computerizing the manual process of management and delivery services of the night canteens in the campus.To order from the night canteen, the present system involves calling the NC(night canteen) and ordering from it, but most of the time the call can’t reach, owing to the number of calls the merchant is receiving. Also, ordering through a phone call is prone to errors as there are chances of getting the wrong order. </a:t>
            </a:r>
            <a:r>
              <a:rPr lang="en-US" sz="2200">
                <a:solidFill>
                  <a:schemeClr val="dk1"/>
                </a:solidFill>
                <a:latin typeface="Times New Roman"/>
                <a:ea typeface="Times New Roman"/>
                <a:cs typeface="Times New Roman"/>
                <a:sym typeface="Times New Roman"/>
              </a:rPr>
              <a:t>We Aim</a:t>
            </a:r>
            <a:r>
              <a:rPr lang="en-US" sz="2200">
                <a:solidFill>
                  <a:schemeClr val="dk1"/>
                </a:solidFill>
                <a:latin typeface="Times New Roman"/>
                <a:ea typeface="Times New Roman"/>
                <a:cs typeface="Times New Roman"/>
                <a:sym typeface="Times New Roman"/>
              </a:rPr>
              <a:t> to develop this project to remove all this hurdles and problem. Frontend user interface is implemented using Angular. The core logic for manipulating is written in the typescript files of Angular, we have used Angular Firestore library to interact with the backend</a:t>
            </a:r>
            <a:endParaRPr sz="5200"/>
          </a:p>
        </p:txBody>
      </p:sp>
      <p:sp>
        <p:nvSpPr>
          <p:cNvPr id="76" name="Google Shape;76;p9"/>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6-Feb-19</a:t>
            </a:r>
            <a:endParaRPr/>
          </a:p>
        </p:txBody>
      </p:sp>
      <p:sp>
        <p:nvSpPr>
          <p:cNvPr id="77" name="Google Shape;77;p9"/>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IR PROJECT MIDSEM EVALUATION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1" name="Shape 81"/>
        <p:cNvGrpSpPr/>
        <p:nvPr/>
      </p:nvGrpSpPr>
      <p:grpSpPr>
        <a:xfrm>
          <a:off x="0" y="0"/>
          <a:ext cx="0" cy="0"/>
          <a:chOff x="0" y="0"/>
          <a:chExt cx="0" cy="0"/>
        </a:xfrm>
      </p:grpSpPr>
      <p:sp>
        <p:nvSpPr>
          <p:cNvPr id="82" name="Google Shape;82;p10"/>
          <p:cNvSpPr txBox="1"/>
          <p:nvPr>
            <p:ph type="title"/>
          </p:nvPr>
        </p:nvSpPr>
        <p:spPr>
          <a:xfrm>
            <a:off x="822960" y="286605"/>
            <a:ext cx="7543800" cy="780196"/>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b="1" lang="en-US"/>
              <a:t>Literature Review</a:t>
            </a:r>
            <a:endParaRPr b="1"/>
          </a:p>
        </p:txBody>
      </p:sp>
      <p:sp>
        <p:nvSpPr>
          <p:cNvPr id="83" name="Google Shape;83;p10"/>
          <p:cNvSpPr txBox="1"/>
          <p:nvPr>
            <p:ph idx="1" type="body"/>
          </p:nvPr>
        </p:nvSpPr>
        <p:spPr>
          <a:xfrm>
            <a:off x="822950" y="1862424"/>
            <a:ext cx="7543800" cy="4006800"/>
          </a:xfrm>
          <a:prstGeom prst="rect">
            <a:avLst/>
          </a:prstGeom>
          <a:noFill/>
          <a:ln>
            <a:noFill/>
          </a:ln>
        </p:spPr>
        <p:txBody>
          <a:bodyPr anchorCtr="0" anchor="t" bIns="45700" lIns="0" spcFirstLastPara="1" rIns="0" wrap="square" tIns="45700">
            <a:noAutofit/>
          </a:bodyPr>
          <a:lstStyle/>
          <a:p>
            <a:pPr indent="0" lvl="0" marL="91440" rtl="0" algn="l">
              <a:lnSpc>
                <a:spcPct val="90000"/>
              </a:lnSpc>
              <a:spcBef>
                <a:spcPts val="0"/>
              </a:spcBef>
              <a:spcAft>
                <a:spcPts val="0"/>
              </a:spcAft>
              <a:buClr>
                <a:srgbClr val="3F3F3F"/>
              </a:buClr>
              <a:buSzPts val="2800"/>
              <a:buNone/>
            </a:pPr>
            <a:r>
              <a:t/>
            </a:r>
            <a:endParaRPr/>
          </a:p>
        </p:txBody>
      </p:sp>
      <p:graphicFrame>
        <p:nvGraphicFramePr>
          <p:cNvPr id="84" name="Google Shape;84;p10"/>
          <p:cNvGraphicFramePr/>
          <p:nvPr/>
        </p:nvGraphicFramePr>
        <p:xfrm>
          <a:off x="822938" y="1170486"/>
          <a:ext cx="3000000" cy="3000000"/>
        </p:xfrm>
        <a:graphic>
          <a:graphicData uri="http://schemas.openxmlformats.org/drawingml/2006/table">
            <a:tbl>
              <a:tblPr>
                <a:noFill/>
                <a:tableStyleId>{33B4A1B8-B90D-46DE-B2BB-7AC1560326E3}</a:tableStyleId>
              </a:tblPr>
              <a:tblGrid>
                <a:gridCol w="1416350"/>
                <a:gridCol w="2047725"/>
                <a:gridCol w="1802750"/>
                <a:gridCol w="2140000"/>
              </a:tblGrid>
              <a:tr h="748125">
                <a:tc>
                  <a:txBody>
                    <a:bodyPr/>
                    <a:lstStyle/>
                    <a:p>
                      <a:pPr indent="0" lvl="0" marL="0" marR="0" rtl="0" algn="ctr">
                        <a:spcBef>
                          <a:spcPts val="0"/>
                        </a:spcBef>
                        <a:spcAft>
                          <a:spcPts val="0"/>
                        </a:spcAft>
                        <a:buNone/>
                      </a:pPr>
                      <a:r>
                        <a:rPr b="1" lang="en-US" sz="2000" u="none" cap="none" strike="noStrike"/>
                        <a:t>Authors</a:t>
                      </a:r>
                      <a:endParaRPr b="1" i="0" sz="2000" u="none" cap="none" strike="noStrike">
                        <a:solidFill>
                          <a:srgbClr val="000000"/>
                        </a:solidFill>
                        <a:latin typeface="Calibri"/>
                        <a:ea typeface="Calibri"/>
                        <a:cs typeface="Calibri"/>
                        <a:sym typeface="Calibri"/>
                      </a:endParaRPr>
                    </a:p>
                  </a:txBody>
                  <a:tcPr marT="9525" marB="0" marR="9525" marL="9525" anchor="ctr">
                    <a:solidFill>
                      <a:schemeClr val="accent1"/>
                    </a:solidFill>
                  </a:tcPr>
                </a:tc>
                <a:tc>
                  <a:txBody>
                    <a:bodyPr/>
                    <a:lstStyle/>
                    <a:p>
                      <a:pPr indent="0" lvl="0" marL="0" marR="0" rtl="0" algn="ctr">
                        <a:spcBef>
                          <a:spcPts val="0"/>
                        </a:spcBef>
                        <a:spcAft>
                          <a:spcPts val="0"/>
                        </a:spcAft>
                        <a:buNone/>
                      </a:pPr>
                      <a:r>
                        <a:rPr b="1" lang="en-US" sz="2000" u="none" cap="none" strike="noStrike"/>
                        <a:t>Methodology</a:t>
                      </a:r>
                      <a:endParaRPr b="1" i="0" sz="2000" u="none" cap="none" strike="noStrike">
                        <a:solidFill>
                          <a:srgbClr val="000000"/>
                        </a:solidFill>
                        <a:latin typeface="Calibri"/>
                        <a:ea typeface="Calibri"/>
                        <a:cs typeface="Calibri"/>
                        <a:sym typeface="Calibri"/>
                      </a:endParaRPr>
                    </a:p>
                  </a:txBody>
                  <a:tcPr marT="9525" marB="0" marR="9525" marL="9525" anchor="ctr">
                    <a:solidFill>
                      <a:schemeClr val="accent1"/>
                    </a:solidFill>
                  </a:tcPr>
                </a:tc>
                <a:tc>
                  <a:txBody>
                    <a:bodyPr/>
                    <a:lstStyle/>
                    <a:p>
                      <a:pPr indent="0" lvl="0" marL="0" marR="0" rtl="0" algn="ctr">
                        <a:spcBef>
                          <a:spcPts val="0"/>
                        </a:spcBef>
                        <a:spcAft>
                          <a:spcPts val="0"/>
                        </a:spcAft>
                        <a:buNone/>
                      </a:pPr>
                      <a:r>
                        <a:rPr b="1" lang="en-US" sz="2000" u="none" cap="none" strike="noStrike"/>
                        <a:t>Advantages</a:t>
                      </a:r>
                      <a:endParaRPr b="1" i="0" sz="2000" u="none" cap="none" strike="noStrike">
                        <a:solidFill>
                          <a:srgbClr val="000000"/>
                        </a:solidFill>
                        <a:latin typeface="Calibri"/>
                        <a:ea typeface="Calibri"/>
                        <a:cs typeface="Calibri"/>
                        <a:sym typeface="Calibri"/>
                      </a:endParaRPr>
                    </a:p>
                  </a:txBody>
                  <a:tcPr marT="9525" marB="0" marR="9525" marL="9525" anchor="ctr">
                    <a:solidFill>
                      <a:schemeClr val="accent1"/>
                    </a:solidFill>
                  </a:tcPr>
                </a:tc>
                <a:tc>
                  <a:txBody>
                    <a:bodyPr/>
                    <a:lstStyle/>
                    <a:p>
                      <a:pPr indent="0" lvl="0" marL="0" marR="0" rtl="0" algn="ctr">
                        <a:spcBef>
                          <a:spcPts val="0"/>
                        </a:spcBef>
                        <a:spcAft>
                          <a:spcPts val="0"/>
                        </a:spcAft>
                        <a:buNone/>
                      </a:pPr>
                      <a:r>
                        <a:rPr b="1" lang="en-US" sz="2000" u="none" cap="none" strike="noStrike"/>
                        <a:t>Limitations</a:t>
                      </a:r>
                      <a:endParaRPr b="1" i="0" sz="2000" u="none" cap="none" strike="noStrike">
                        <a:solidFill>
                          <a:srgbClr val="000000"/>
                        </a:solidFill>
                        <a:latin typeface="Calibri"/>
                        <a:ea typeface="Calibri"/>
                        <a:cs typeface="Calibri"/>
                        <a:sym typeface="Calibri"/>
                      </a:endParaRPr>
                    </a:p>
                  </a:txBody>
                  <a:tcPr marT="9525" marB="0" marR="9525" marL="9525" anchor="ctr">
                    <a:solidFill>
                      <a:schemeClr val="accent1"/>
                    </a:solidFill>
                  </a:tcPr>
                </a:tc>
              </a:tr>
              <a:tr h="1860775">
                <a:tc>
                  <a:txBody>
                    <a:bodyPr/>
                    <a:lstStyle/>
                    <a:p>
                      <a:pPr indent="0" lvl="0" marL="0" marR="0" rtl="0" algn="ctr">
                        <a:lnSpc>
                          <a:spcPct val="115000"/>
                        </a:lnSpc>
                        <a:spcBef>
                          <a:spcPts val="0"/>
                        </a:spcBef>
                        <a:spcAft>
                          <a:spcPts val="0"/>
                        </a:spcAft>
                        <a:buNone/>
                      </a:pPr>
                      <a:r>
                        <a:rPr lang="en-US" sz="2000">
                          <a:solidFill>
                            <a:srgbClr val="000000"/>
                          </a:solidFill>
                        </a:rPr>
                        <a:t>Ashutosh Bhargave, Niranjan Jadhav</a:t>
                      </a:r>
                      <a:endParaRPr b="0" i="0" sz="20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rPr lang="en-US" sz="1700">
                          <a:solidFill>
                            <a:srgbClr val="000000"/>
                          </a:solidFill>
                          <a:latin typeface="Times New Roman"/>
                          <a:ea typeface="Times New Roman"/>
                          <a:cs typeface="Times New Roman"/>
                          <a:sym typeface="Times New Roman"/>
                        </a:rPr>
                        <a:t>Android App is build using Android studio which can make orders to the restaurant. It is secure since it has authentication. SQLite database is used to store the orders in the device. </a:t>
                      </a:r>
                      <a:endParaRPr i="0" sz="1700" u="none" cap="none" strike="noStrike">
                        <a:solidFill>
                          <a:srgbClr val="000000"/>
                        </a:solidFill>
                        <a:latin typeface="Times New Roman"/>
                        <a:ea typeface="Times New Roman"/>
                        <a:cs typeface="Times New Roman"/>
                        <a:sym typeface="Times New Roman"/>
                      </a:endParaRPr>
                    </a:p>
                  </a:txBody>
                  <a:tcPr marT="9525" marB="0" marR="9525" marL="9525" anchor="ctr"/>
                </a:tc>
                <a:tc>
                  <a:txBody>
                    <a:bodyPr/>
                    <a:lstStyle/>
                    <a:p>
                      <a:pPr indent="0" lvl="0" marL="0" marR="0" rtl="0" algn="ctr">
                        <a:spcBef>
                          <a:spcPts val="0"/>
                        </a:spcBef>
                        <a:spcAft>
                          <a:spcPts val="0"/>
                        </a:spcAft>
                        <a:buNone/>
                      </a:pPr>
                      <a:r>
                        <a:rPr lang="en-US" sz="1700">
                          <a:solidFill>
                            <a:srgbClr val="000000"/>
                          </a:solidFill>
                        </a:rPr>
                        <a:t>Since the main application is based in an android device, the user can order items on the go and also has the mobile messaging feature for notifications</a:t>
                      </a:r>
                      <a:endParaRPr b="0" i="0" sz="17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rPr lang="en-US" sz="1600">
                          <a:solidFill>
                            <a:srgbClr val="000000"/>
                          </a:solidFill>
                        </a:rPr>
                        <a:t>People on pc can’t use this application since it is android based. It also doesn’t have the delivery guy tracking feature. There is no messaging feature so the user has to call the restaurant for order information</a:t>
                      </a:r>
                      <a:endParaRPr b="0" i="0" sz="1600" u="none" cap="none" strike="noStrike">
                        <a:solidFill>
                          <a:srgbClr val="000000"/>
                        </a:solidFill>
                        <a:latin typeface="Calibri"/>
                        <a:ea typeface="Calibri"/>
                        <a:cs typeface="Calibri"/>
                        <a:sym typeface="Calibri"/>
                      </a:endParaRPr>
                    </a:p>
                  </a:txBody>
                  <a:tcPr marT="9525" marB="0" marR="9525" marL="9525" anchor="ctr"/>
                </a:tc>
              </a:tr>
              <a:tr h="1914100">
                <a:tc>
                  <a:txBody>
                    <a:bodyPr/>
                    <a:lstStyle/>
                    <a:p>
                      <a:pPr indent="0" lvl="0" marL="0" marR="0" rtl="0" algn="ctr">
                        <a:lnSpc>
                          <a:spcPct val="115000"/>
                        </a:lnSpc>
                        <a:spcBef>
                          <a:spcPts val="0"/>
                        </a:spcBef>
                        <a:spcAft>
                          <a:spcPts val="0"/>
                        </a:spcAft>
                        <a:buNone/>
                      </a:pPr>
                      <a:r>
                        <a:rPr lang="en-US" sz="2100">
                          <a:solidFill>
                            <a:srgbClr val="000000"/>
                          </a:solidFill>
                        </a:rPr>
                        <a:t>Starlink Communcation Pvt Ltd</a:t>
                      </a:r>
                      <a:endParaRPr b="0" i="0" sz="21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rPr lang="en-US">
                          <a:solidFill>
                            <a:srgbClr val="000000"/>
                          </a:solidFill>
                        </a:rPr>
                        <a:t>This app uses a local database wherein the user has to place an order from the restaurant. It makes use of SQL database to store all the information in a systematic order</a:t>
                      </a:r>
                      <a:endParaRPr b="0" i="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rPr lang="en-US">
                          <a:solidFill>
                            <a:srgbClr val="000000"/>
                          </a:solidFill>
                        </a:rPr>
                        <a:t>This method is much better than the paper based manual process of ordering. Existence of database also means that all the previous  records can be stored for future references</a:t>
                      </a:r>
                      <a:endParaRPr b="0" i="0" sz="20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rPr lang="en-US">
                          <a:solidFill>
                            <a:srgbClr val="000000"/>
                          </a:solidFill>
                        </a:rPr>
                        <a:t>This app can be used only from the restaurant and not from the comfort of our room which is an obbvious disadvantage</a:t>
                      </a:r>
                      <a:endParaRPr b="0" i="0" u="none" cap="none" strike="noStrike">
                        <a:solidFill>
                          <a:srgbClr val="000000"/>
                        </a:solidFill>
                        <a:latin typeface="Calibri"/>
                        <a:ea typeface="Calibri"/>
                        <a:cs typeface="Calibri"/>
                        <a:sym typeface="Calibri"/>
                      </a:endParaRPr>
                    </a:p>
                  </a:txBody>
                  <a:tcPr marT="9525" marB="0" marR="9525" marL="9525" anchor="ctr"/>
                </a:tc>
              </a:tr>
            </a:tbl>
          </a:graphicData>
        </a:graphic>
      </p:graphicFrame>
      <p:sp>
        <p:nvSpPr>
          <p:cNvPr id="85" name="Google Shape;85;p10"/>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6-Feb-19</a:t>
            </a:r>
            <a:endParaRPr/>
          </a:p>
        </p:txBody>
      </p:sp>
      <p:sp>
        <p:nvSpPr>
          <p:cNvPr id="86" name="Google Shape;86;p10"/>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IR PROJECT MIDSEM EVALUATION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0" name="Shape 90"/>
        <p:cNvGrpSpPr/>
        <p:nvPr/>
      </p:nvGrpSpPr>
      <p:grpSpPr>
        <a:xfrm>
          <a:off x="0" y="0"/>
          <a:ext cx="0" cy="0"/>
          <a:chOff x="0" y="0"/>
          <a:chExt cx="0" cy="0"/>
        </a:xfrm>
      </p:grpSpPr>
      <p:sp>
        <p:nvSpPr>
          <p:cNvPr id="91" name="Google Shape;91;p11"/>
          <p:cNvSpPr txBox="1"/>
          <p:nvPr>
            <p:ph type="title"/>
          </p:nvPr>
        </p:nvSpPr>
        <p:spPr>
          <a:xfrm>
            <a:off x="822960" y="386005"/>
            <a:ext cx="7543800" cy="7803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b="1" lang="en-US"/>
              <a:t>Outcome of Literature Review</a:t>
            </a:r>
            <a:endParaRPr b="1"/>
          </a:p>
        </p:txBody>
      </p:sp>
      <p:sp>
        <p:nvSpPr>
          <p:cNvPr id="92" name="Google Shape;92;p11"/>
          <p:cNvSpPr txBox="1"/>
          <p:nvPr>
            <p:ph idx="1" type="body"/>
          </p:nvPr>
        </p:nvSpPr>
        <p:spPr>
          <a:xfrm>
            <a:off x="822960" y="1219200"/>
            <a:ext cx="7543800" cy="4649894"/>
          </a:xfrm>
          <a:prstGeom prst="rect">
            <a:avLst/>
          </a:prstGeom>
          <a:noFill/>
          <a:ln>
            <a:noFill/>
          </a:ln>
        </p:spPr>
        <p:txBody>
          <a:bodyPr anchorCtr="0" anchor="t" bIns="45700" lIns="0" spcFirstLastPara="1" rIns="0" wrap="square" tIns="45700">
            <a:noAutofit/>
          </a:bodyPr>
          <a:lstStyle/>
          <a:p>
            <a:pPr indent="0" lvl="0" marL="91440" rtl="0" algn="l">
              <a:lnSpc>
                <a:spcPct val="115000"/>
              </a:lnSpc>
              <a:spcBef>
                <a:spcPts val="0"/>
              </a:spcBef>
              <a:spcAft>
                <a:spcPts val="0"/>
              </a:spcAft>
              <a:buClr>
                <a:srgbClr val="3F3F3F"/>
              </a:buClr>
              <a:buSzPts val="2800"/>
              <a:buNone/>
            </a:pPr>
            <a:r>
              <a:rPr lang="en-US" sz="2200"/>
              <a:t>After referring to the above mentioned papers we concluded that though both the applications provided the basic functionality to order products, neither of them had real time messaging feature or delivery guy tracking feature. Both the papers made use of local database thus were unable to perform any operations involving </a:t>
            </a:r>
            <a:r>
              <a:rPr lang="en-US" sz="2200"/>
              <a:t>real time</a:t>
            </a:r>
            <a:r>
              <a:rPr lang="en-US" sz="2200"/>
              <a:t> data. We decided to use a realtime database to implement the features that we had proposed </a:t>
            </a:r>
            <a:endParaRPr sz="2200"/>
          </a:p>
        </p:txBody>
      </p:sp>
      <p:sp>
        <p:nvSpPr>
          <p:cNvPr id="93" name="Google Shape;93;p11"/>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6-Feb-19</a:t>
            </a:r>
            <a:endParaRPr/>
          </a:p>
        </p:txBody>
      </p:sp>
      <p:sp>
        <p:nvSpPr>
          <p:cNvPr id="94" name="Google Shape;94;p11"/>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IR PROJECT MIDSEM EVALUATION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8" name="Shape 98"/>
        <p:cNvGrpSpPr/>
        <p:nvPr/>
      </p:nvGrpSpPr>
      <p:grpSpPr>
        <a:xfrm>
          <a:off x="0" y="0"/>
          <a:ext cx="0" cy="0"/>
          <a:chOff x="0" y="0"/>
          <a:chExt cx="0" cy="0"/>
        </a:xfrm>
      </p:grpSpPr>
      <p:sp>
        <p:nvSpPr>
          <p:cNvPr id="99" name="Google Shape;99;p12"/>
          <p:cNvSpPr txBox="1"/>
          <p:nvPr>
            <p:ph type="title"/>
          </p:nvPr>
        </p:nvSpPr>
        <p:spPr>
          <a:xfrm>
            <a:off x="822960" y="286605"/>
            <a:ext cx="7543800" cy="780196"/>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b="1" lang="en-US"/>
              <a:t>Issues and Challenges</a:t>
            </a:r>
            <a:endParaRPr b="1"/>
          </a:p>
        </p:txBody>
      </p:sp>
      <p:sp>
        <p:nvSpPr>
          <p:cNvPr id="100" name="Google Shape;100;p12"/>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6-Feb-19</a:t>
            </a:r>
            <a:endParaRPr/>
          </a:p>
        </p:txBody>
      </p:sp>
      <p:sp>
        <p:nvSpPr>
          <p:cNvPr id="101" name="Google Shape;101;p12"/>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IR PROJECT MIDSEM EVALUATION</a:t>
            </a:r>
            <a:endParaRPr/>
          </a:p>
        </p:txBody>
      </p:sp>
      <p:sp>
        <p:nvSpPr>
          <p:cNvPr id="102" name="Google Shape;102;p12"/>
          <p:cNvSpPr txBox="1"/>
          <p:nvPr/>
        </p:nvSpPr>
        <p:spPr>
          <a:xfrm>
            <a:off x="468775" y="1388950"/>
            <a:ext cx="8055900" cy="47559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The issue that we faced when downloading the “angular/fire” library which is updated to “angular/fire2”. We faced version mismatch problem during the design of the web application but after changing the “angular/fire” version we were able to continue our work.</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Another problem we faced is asynchronous http calls in angular. After using rxjs and firebase supported library we were able to resolve this issue.</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Designing cart page was challenging since we had to handle the logic of dynamically increasing and decreasing cart items in the UI</a:t>
            </a:r>
            <a:endParaRPr sz="2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4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400">
              <a:latin typeface="Times New Roman"/>
              <a:ea typeface="Times New Roman"/>
              <a:cs typeface="Times New Roman"/>
              <a:sym typeface="Times New Roman"/>
            </a:endParaRPr>
          </a:p>
          <a:p>
            <a:pPr indent="0" lvl="0" marL="457200" rtl="0" algn="l">
              <a:spcBef>
                <a:spcPts val="0"/>
              </a:spcBef>
              <a:spcAft>
                <a:spcPts val="0"/>
              </a:spcAft>
              <a:buNone/>
            </a:pPr>
            <a:r>
              <a:t/>
            </a:r>
            <a:endParaRPr sz="22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6" name="Shape 106"/>
        <p:cNvGrpSpPr/>
        <p:nvPr/>
      </p:nvGrpSpPr>
      <p:grpSpPr>
        <a:xfrm>
          <a:off x="0" y="0"/>
          <a:ext cx="0" cy="0"/>
          <a:chOff x="0" y="0"/>
          <a:chExt cx="0" cy="0"/>
        </a:xfrm>
      </p:grpSpPr>
      <p:sp>
        <p:nvSpPr>
          <p:cNvPr id="107" name="Google Shape;107;p13"/>
          <p:cNvSpPr txBox="1"/>
          <p:nvPr>
            <p:ph type="title"/>
          </p:nvPr>
        </p:nvSpPr>
        <p:spPr>
          <a:xfrm>
            <a:off x="822960" y="286605"/>
            <a:ext cx="7543800" cy="780196"/>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b="1" lang="en-US"/>
              <a:t>Motivation</a:t>
            </a:r>
            <a:endParaRPr b="1"/>
          </a:p>
        </p:txBody>
      </p:sp>
      <p:sp>
        <p:nvSpPr>
          <p:cNvPr id="108" name="Google Shape;108;p13"/>
          <p:cNvSpPr txBox="1"/>
          <p:nvPr>
            <p:ph idx="1" type="body"/>
          </p:nvPr>
        </p:nvSpPr>
        <p:spPr>
          <a:xfrm>
            <a:off x="927135" y="1358100"/>
            <a:ext cx="7543800" cy="4650000"/>
          </a:xfrm>
          <a:prstGeom prst="rect">
            <a:avLst/>
          </a:prstGeom>
          <a:noFill/>
          <a:ln>
            <a:noFill/>
          </a:ln>
        </p:spPr>
        <p:txBody>
          <a:bodyPr anchorCtr="0" anchor="t" bIns="45700" lIns="0" spcFirstLastPara="1" rIns="0"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200">
                <a:solidFill>
                  <a:schemeClr val="dk1"/>
                </a:solidFill>
                <a:latin typeface="Times New Roman"/>
                <a:ea typeface="Times New Roman"/>
                <a:cs typeface="Times New Roman"/>
                <a:sym typeface="Times New Roman"/>
              </a:rPr>
              <a:t>To order from the night canteen, the present system involves calling the NC(night canteen) and ordering from it, but most of the time the call can’t reach, owing to the number of calls the merchant is receiving. Also, ordering through a phone call is prone to errors as there are chances of getting the wrong order. In order to resolve this issue we came up with idea of </a:t>
            </a:r>
            <a:r>
              <a:rPr lang="en-US" sz="2200">
                <a:solidFill>
                  <a:schemeClr val="dk1"/>
                </a:solidFill>
                <a:latin typeface="Times New Roman"/>
                <a:ea typeface="Times New Roman"/>
                <a:cs typeface="Times New Roman"/>
                <a:sym typeface="Times New Roman"/>
              </a:rPr>
              <a:t>designing</a:t>
            </a:r>
            <a:r>
              <a:rPr lang="en-US" sz="2200">
                <a:solidFill>
                  <a:schemeClr val="dk1"/>
                </a:solidFill>
                <a:latin typeface="Times New Roman"/>
                <a:ea typeface="Times New Roman"/>
                <a:cs typeface="Times New Roman"/>
                <a:sym typeface="Times New Roman"/>
              </a:rPr>
              <a:t> the real time </a:t>
            </a:r>
            <a:r>
              <a:rPr lang="en-US" sz="2200">
                <a:solidFill>
                  <a:schemeClr val="dk1"/>
                </a:solidFill>
                <a:latin typeface="Times New Roman"/>
                <a:ea typeface="Times New Roman"/>
                <a:cs typeface="Times New Roman"/>
                <a:sym typeface="Times New Roman"/>
              </a:rPr>
              <a:t>web app</a:t>
            </a:r>
            <a:r>
              <a:rPr lang="en-US" sz="2200">
                <a:solidFill>
                  <a:schemeClr val="dk1"/>
                </a:solidFill>
                <a:latin typeface="Times New Roman"/>
                <a:ea typeface="Times New Roman"/>
                <a:cs typeface="Times New Roman"/>
                <a:sym typeface="Times New Roman"/>
              </a:rPr>
              <a:t> for ordering from night canteens and other shops of nitk.Which will </a:t>
            </a:r>
            <a:r>
              <a:rPr lang="en-US" sz="2200">
                <a:solidFill>
                  <a:schemeClr val="dk1"/>
                </a:solidFill>
                <a:latin typeface="Times New Roman"/>
                <a:ea typeface="Times New Roman"/>
                <a:cs typeface="Times New Roman"/>
                <a:sym typeface="Times New Roman"/>
              </a:rPr>
              <a:t>automate</a:t>
            </a:r>
            <a:r>
              <a:rPr lang="en-US" sz="2200">
                <a:solidFill>
                  <a:schemeClr val="dk1"/>
                </a:solidFill>
                <a:latin typeface="Times New Roman"/>
                <a:ea typeface="Times New Roman"/>
                <a:cs typeface="Times New Roman"/>
                <a:sym typeface="Times New Roman"/>
              </a:rPr>
              <a:t> the </a:t>
            </a:r>
            <a:r>
              <a:rPr lang="en-US" sz="2200">
                <a:solidFill>
                  <a:schemeClr val="dk1"/>
                </a:solidFill>
                <a:latin typeface="Times New Roman"/>
                <a:ea typeface="Times New Roman"/>
                <a:cs typeface="Times New Roman"/>
                <a:sym typeface="Times New Roman"/>
              </a:rPr>
              <a:t>ordering</a:t>
            </a:r>
            <a:r>
              <a:rPr lang="en-US" sz="2200">
                <a:solidFill>
                  <a:schemeClr val="dk1"/>
                </a:solidFill>
                <a:latin typeface="Times New Roman"/>
                <a:ea typeface="Times New Roman"/>
                <a:cs typeface="Times New Roman"/>
                <a:sym typeface="Times New Roman"/>
              </a:rPr>
              <a:t>,billing and other process.The </a:t>
            </a:r>
            <a:r>
              <a:rPr lang="en-US" sz="2200">
                <a:solidFill>
                  <a:schemeClr val="dk1"/>
                </a:solidFill>
                <a:latin typeface="Times New Roman"/>
                <a:ea typeface="Times New Roman"/>
                <a:cs typeface="Times New Roman"/>
                <a:sym typeface="Times New Roman"/>
              </a:rPr>
              <a:t>other</a:t>
            </a:r>
            <a:r>
              <a:rPr lang="en-US" sz="2200">
                <a:solidFill>
                  <a:schemeClr val="dk1"/>
                </a:solidFill>
                <a:latin typeface="Times New Roman"/>
                <a:ea typeface="Times New Roman"/>
                <a:cs typeface="Times New Roman"/>
                <a:sym typeface="Times New Roman"/>
              </a:rPr>
              <a:t> motivation is to explore the realtime supports for </a:t>
            </a:r>
            <a:r>
              <a:rPr lang="en-US" sz="2200">
                <a:solidFill>
                  <a:schemeClr val="dk1"/>
                </a:solidFill>
                <a:latin typeface="Times New Roman"/>
                <a:ea typeface="Times New Roman"/>
                <a:cs typeface="Times New Roman"/>
                <a:sym typeface="Times New Roman"/>
              </a:rPr>
              <a:t>web application</a:t>
            </a:r>
            <a:r>
              <a:rPr lang="en-US" sz="2200">
                <a:solidFill>
                  <a:schemeClr val="dk1"/>
                </a:solidFill>
                <a:latin typeface="Times New Roman"/>
                <a:ea typeface="Times New Roman"/>
                <a:cs typeface="Times New Roman"/>
                <a:sym typeface="Times New Roman"/>
              </a:rPr>
              <a:t> by google and implementing it. Exploring the google’s api supports for maps and using it </a:t>
            </a:r>
            <a:r>
              <a:rPr lang="en-US" sz="2200">
                <a:solidFill>
                  <a:schemeClr val="dk1"/>
                </a:solidFill>
                <a:latin typeface="Times New Roman"/>
                <a:ea typeface="Times New Roman"/>
                <a:cs typeface="Times New Roman"/>
                <a:sym typeface="Times New Roman"/>
              </a:rPr>
              <a:t>efficiently</a:t>
            </a:r>
            <a:r>
              <a:rPr lang="en-US" sz="2200">
                <a:solidFill>
                  <a:schemeClr val="dk1"/>
                </a:solidFill>
                <a:latin typeface="Times New Roman"/>
                <a:ea typeface="Times New Roman"/>
                <a:cs typeface="Times New Roman"/>
                <a:sym typeface="Times New Roman"/>
              </a:rPr>
              <a:t> and implementing it in the angular and displaying the </a:t>
            </a:r>
            <a:r>
              <a:rPr lang="en-US" sz="2200">
                <a:solidFill>
                  <a:schemeClr val="dk1"/>
                </a:solidFill>
                <a:latin typeface="Times New Roman"/>
                <a:ea typeface="Times New Roman"/>
                <a:cs typeface="Times New Roman"/>
                <a:sym typeface="Times New Roman"/>
              </a:rPr>
              <a:t>real time</a:t>
            </a:r>
            <a:r>
              <a:rPr lang="en-US" sz="2200">
                <a:solidFill>
                  <a:schemeClr val="dk1"/>
                </a:solidFill>
                <a:latin typeface="Times New Roman"/>
                <a:ea typeface="Times New Roman"/>
                <a:cs typeface="Times New Roman"/>
                <a:sym typeface="Times New Roman"/>
              </a:rPr>
              <a:t> location to the user.</a:t>
            </a:r>
            <a:endParaRPr sz="3600">
              <a:latin typeface="Times New Roman"/>
              <a:ea typeface="Times New Roman"/>
              <a:cs typeface="Times New Roman"/>
              <a:sym typeface="Times New Roman"/>
            </a:endParaRPr>
          </a:p>
        </p:txBody>
      </p:sp>
      <p:sp>
        <p:nvSpPr>
          <p:cNvPr id="109" name="Google Shape;109;p13"/>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6-Feb-19</a:t>
            </a:r>
            <a:endParaRPr/>
          </a:p>
        </p:txBody>
      </p:sp>
      <p:sp>
        <p:nvSpPr>
          <p:cNvPr id="110" name="Google Shape;110;p13"/>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IR PROJECT MIDSEM EVALUATION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4" name="Shape 114"/>
        <p:cNvGrpSpPr/>
        <p:nvPr/>
      </p:nvGrpSpPr>
      <p:grpSpPr>
        <a:xfrm>
          <a:off x="0" y="0"/>
          <a:ext cx="0" cy="0"/>
          <a:chOff x="0" y="0"/>
          <a:chExt cx="0" cy="0"/>
        </a:xfrm>
      </p:grpSpPr>
      <p:sp>
        <p:nvSpPr>
          <p:cNvPr id="115" name="Google Shape;115;p14"/>
          <p:cNvSpPr txBox="1"/>
          <p:nvPr>
            <p:ph type="title"/>
          </p:nvPr>
        </p:nvSpPr>
        <p:spPr>
          <a:xfrm>
            <a:off x="822960" y="286605"/>
            <a:ext cx="7543800" cy="780196"/>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b="1" lang="en-US"/>
              <a:t>Problem Statement</a:t>
            </a:r>
            <a:endParaRPr b="1"/>
          </a:p>
        </p:txBody>
      </p:sp>
      <p:sp>
        <p:nvSpPr>
          <p:cNvPr id="116" name="Google Shape;116;p14"/>
          <p:cNvSpPr txBox="1"/>
          <p:nvPr>
            <p:ph idx="1" type="body"/>
          </p:nvPr>
        </p:nvSpPr>
        <p:spPr>
          <a:xfrm>
            <a:off x="807725" y="1282534"/>
            <a:ext cx="7528500" cy="4023300"/>
          </a:xfrm>
          <a:prstGeom prst="rect">
            <a:avLst/>
          </a:prstGeom>
          <a:noFill/>
          <a:ln>
            <a:noFill/>
          </a:ln>
        </p:spPr>
        <p:txBody>
          <a:bodyPr anchorCtr="0" anchor="t" bIns="45700" lIns="0" spcFirstLastPara="1" rIns="0" wrap="square" tIns="45700">
            <a:noAutofit/>
          </a:bodyPr>
          <a:lstStyle/>
          <a:p>
            <a:pPr indent="-177800" lvl="0" marL="91440" rtl="0" algn="l">
              <a:lnSpc>
                <a:spcPct val="90000"/>
              </a:lnSpc>
              <a:spcBef>
                <a:spcPts val="0"/>
              </a:spcBef>
              <a:spcAft>
                <a:spcPts val="0"/>
              </a:spcAft>
              <a:buClr>
                <a:srgbClr val="C00000"/>
              </a:buClr>
              <a:buSzPts val="2800"/>
              <a:buFont typeface="Noto Sans Symbols"/>
              <a:buChar char="❖"/>
            </a:pPr>
            <a:r>
              <a:rPr b="1" lang="en-US"/>
              <a:t> To design a Night Canteen management web application which has the features for the user to place an order, and also let the merchants accept the order and complete it. It also provides the functionality for the user to track the delivery guy’s location. It must handle notifications for operations such as placing an order, order completion and also delivery guy registration acknowledgement.</a:t>
            </a:r>
            <a:endParaRPr b="1"/>
          </a:p>
          <a:p>
            <a:pPr indent="0" lvl="0" marL="91440" rtl="0" algn="l">
              <a:lnSpc>
                <a:spcPct val="90000"/>
              </a:lnSpc>
              <a:spcBef>
                <a:spcPts val="0"/>
              </a:spcBef>
              <a:spcAft>
                <a:spcPts val="0"/>
              </a:spcAft>
              <a:buNone/>
            </a:pPr>
            <a:r>
              <a:t/>
            </a:r>
            <a:endParaRPr b="1"/>
          </a:p>
          <a:p>
            <a:pPr indent="0" lvl="0" marL="0" rtl="0" algn="ctr">
              <a:lnSpc>
                <a:spcPct val="90000"/>
              </a:lnSpc>
              <a:spcBef>
                <a:spcPts val="1400"/>
              </a:spcBef>
              <a:spcAft>
                <a:spcPts val="0"/>
              </a:spcAft>
              <a:buClr>
                <a:srgbClr val="3F3F3F"/>
              </a:buClr>
              <a:buSzPts val="2800"/>
              <a:buNone/>
            </a:pPr>
            <a:r>
              <a:rPr lang="en-US"/>
              <a:t>	</a:t>
            </a:r>
            <a:endParaRPr/>
          </a:p>
          <a:p>
            <a:pPr indent="0" lvl="0" marL="91440" rtl="0" algn="l">
              <a:lnSpc>
                <a:spcPct val="90000"/>
              </a:lnSpc>
              <a:spcBef>
                <a:spcPts val="1400"/>
              </a:spcBef>
              <a:spcAft>
                <a:spcPts val="0"/>
              </a:spcAft>
              <a:buClr>
                <a:srgbClr val="3F3F3F"/>
              </a:buClr>
              <a:buSzPts val="2800"/>
              <a:buNone/>
            </a:pPr>
            <a:r>
              <a:t/>
            </a:r>
            <a:endParaRPr/>
          </a:p>
        </p:txBody>
      </p:sp>
      <p:sp>
        <p:nvSpPr>
          <p:cNvPr id="117" name="Google Shape;117;p14"/>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6-Feb-19</a:t>
            </a:r>
            <a:endParaRPr/>
          </a:p>
        </p:txBody>
      </p:sp>
      <p:sp>
        <p:nvSpPr>
          <p:cNvPr id="118" name="Google Shape;118;p14"/>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IR PROJECT MIDSEM EVALUATION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2" name="Shape 122"/>
        <p:cNvGrpSpPr/>
        <p:nvPr/>
      </p:nvGrpSpPr>
      <p:grpSpPr>
        <a:xfrm>
          <a:off x="0" y="0"/>
          <a:ext cx="0" cy="0"/>
          <a:chOff x="0" y="0"/>
          <a:chExt cx="0" cy="0"/>
        </a:xfrm>
      </p:grpSpPr>
      <p:sp>
        <p:nvSpPr>
          <p:cNvPr id="123" name="Google Shape;123;p15"/>
          <p:cNvSpPr txBox="1"/>
          <p:nvPr>
            <p:ph type="title"/>
          </p:nvPr>
        </p:nvSpPr>
        <p:spPr>
          <a:xfrm>
            <a:off x="822960" y="286605"/>
            <a:ext cx="7543800" cy="780196"/>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b="1" lang="en-US"/>
              <a:t>Research Objectives</a:t>
            </a:r>
            <a:endParaRPr b="1"/>
          </a:p>
        </p:txBody>
      </p:sp>
      <p:sp>
        <p:nvSpPr>
          <p:cNvPr id="124" name="Google Shape;124;p15"/>
          <p:cNvSpPr txBox="1"/>
          <p:nvPr>
            <p:ph idx="1" type="body"/>
          </p:nvPr>
        </p:nvSpPr>
        <p:spPr>
          <a:xfrm>
            <a:off x="822960" y="1219200"/>
            <a:ext cx="7543800" cy="4649894"/>
          </a:xfrm>
          <a:prstGeom prst="rect">
            <a:avLst/>
          </a:prstGeom>
          <a:noFill/>
          <a:ln>
            <a:noFill/>
          </a:ln>
        </p:spPr>
        <p:txBody>
          <a:bodyPr anchorCtr="0" anchor="t" bIns="45700" lIns="0" spcFirstLastPara="1" rIns="0" wrap="square" tIns="45700">
            <a:noAutofit/>
          </a:bodyPr>
          <a:lstStyle/>
          <a:p>
            <a:pPr indent="-368300" lvl="0" marL="457200" rtl="0" algn="just">
              <a:lnSpc>
                <a:spcPct val="90000"/>
              </a:lnSpc>
              <a:spcBef>
                <a:spcPts val="0"/>
              </a:spcBef>
              <a:spcAft>
                <a:spcPts val="0"/>
              </a:spcAft>
              <a:buSzPts val="2200"/>
              <a:buAutoNum type="arabicPeriod"/>
            </a:pPr>
            <a:r>
              <a:rPr lang="en-US" sz="2200"/>
              <a:t>Using and learning the angular material library in angular project and providing the flexible interface to user and using the best practices of UI/UX design.</a:t>
            </a:r>
            <a:endParaRPr sz="2200"/>
          </a:p>
          <a:p>
            <a:pPr indent="-368300" lvl="0" marL="457200" rtl="0" algn="just">
              <a:lnSpc>
                <a:spcPct val="90000"/>
              </a:lnSpc>
              <a:spcBef>
                <a:spcPts val="0"/>
              </a:spcBef>
              <a:spcAft>
                <a:spcPts val="0"/>
              </a:spcAft>
              <a:buSzPts val="2200"/>
              <a:buAutoNum type="arabicPeriod"/>
            </a:pPr>
            <a:r>
              <a:rPr lang="en-US" sz="2200"/>
              <a:t>Implementing the real time library support for the angular project and using it for real time query. </a:t>
            </a:r>
            <a:endParaRPr sz="2200"/>
          </a:p>
          <a:p>
            <a:pPr indent="-368300" lvl="0" marL="457200" rtl="0" algn="just">
              <a:lnSpc>
                <a:spcPct val="90000"/>
              </a:lnSpc>
              <a:spcBef>
                <a:spcPts val="0"/>
              </a:spcBef>
              <a:spcAft>
                <a:spcPts val="0"/>
              </a:spcAft>
              <a:buSzPts val="2200"/>
              <a:buAutoNum type="arabicPeriod"/>
            </a:pPr>
            <a:r>
              <a:rPr lang="en-US" sz="2200"/>
              <a:t>Sending the location of the delivery boy in </a:t>
            </a:r>
            <a:r>
              <a:rPr lang="en-US" sz="2200"/>
              <a:t>real time</a:t>
            </a:r>
            <a:r>
              <a:rPr lang="en-US" sz="2200"/>
              <a:t> into the backend server for update in database.</a:t>
            </a:r>
            <a:endParaRPr sz="2200"/>
          </a:p>
          <a:p>
            <a:pPr indent="-368300" lvl="0" marL="457200" rtl="0" algn="just">
              <a:lnSpc>
                <a:spcPct val="90000"/>
              </a:lnSpc>
              <a:spcBef>
                <a:spcPts val="0"/>
              </a:spcBef>
              <a:spcAft>
                <a:spcPts val="0"/>
              </a:spcAft>
              <a:buSzPts val="2200"/>
              <a:buAutoNum type="arabicPeriod"/>
            </a:pPr>
            <a:r>
              <a:rPr lang="en-US" sz="2200"/>
              <a:t>Implementing the message service for both users and merchant using the websockets based function in angularfire2</a:t>
            </a:r>
            <a:endParaRPr sz="2200"/>
          </a:p>
        </p:txBody>
      </p:sp>
      <p:sp>
        <p:nvSpPr>
          <p:cNvPr id="125" name="Google Shape;125;p15"/>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6-Feb-19</a:t>
            </a:r>
            <a:endParaRPr/>
          </a:p>
        </p:txBody>
      </p:sp>
      <p:sp>
        <p:nvSpPr>
          <p:cNvPr id="126" name="Google Shape;126;p15"/>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IR PROJECT MIDSEM EVALUATION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