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miter/>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itchFamily="34" charset="0"/>
          <a:ea typeface="SimSun" pitchFamily="2" charset="-122"/>
        </a:defRPr>
      </a:lvl2pPr>
      <a:lvl3pPr algn="l" rtl="0" fontAlgn="base">
        <a:spcBef>
          <a:spcPct val="0"/>
        </a:spcBef>
        <a:spcAft>
          <a:spcPct val="0"/>
        </a:spcAft>
        <a:defRPr sz="3600">
          <a:solidFill>
            <a:schemeClr val="tx1"/>
          </a:solidFill>
          <a:latin typeface="Arial" pitchFamily="34" charset="0"/>
          <a:ea typeface="SimSun" pitchFamily="2" charset="-122"/>
        </a:defRPr>
      </a:lvl3pPr>
      <a:lvl4pPr algn="l" rtl="0" fontAlgn="base">
        <a:spcBef>
          <a:spcPct val="0"/>
        </a:spcBef>
        <a:spcAft>
          <a:spcPct val="0"/>
        </a:spcAft>
        <a:defRPr sz="3600">
          <a:solidFill>
            <a:schemeClr val="tx1"/>
          </a:solidFill>
          <a:latin typeface="Arial" pitchFamily="34" charset="0"/>
          <a:ea typeface="SimSun" pitchFamily="2" charset="-122"/>
        </a:defRPr>
      </a:lvl4pPr>
      <a:lvl5pPr algn="l" rtl="0" fontAlgn="base">
        <a:spcBef>
          <a:spcPct val="0"/>
        </a:spcBef>
        <a:spcAft>
          <a:spcPct val="0"/>
        </a:spcAft>
        <a:defRPr sz="3600">
          <a:solidFill>
            <a:schemeClr val="tx1"/>
          </a:solidFill>
          <a:latin typeface="Arial" pitchFamily="34" charset="0"/>
          <a:ea typeface="SimSun" pitchFamily="2" charset="-122"/>
        </a:defRPr>
      </a:lvl5pPr>
      <a:lvl6pPr marL="457200" algn="l" rtl="0" fontAlgn="base">
        <a:spcBef>
          <a:spcPct val="0"/>
        </a:spcBef>
        <a:spcAft>
          <a:spcPct val="0"/>
        </a:spcAft>
        <a:defRPr sz="3600">
          <a:solidFill>
            <a:schemeClr val="tx1"/>
          </a:solidFill>
          <a:latin typeface="Arial" pitchFamily="34" charset="0"/>
          <a:ea typeface="SimSun" pitchFamily="2" charset="-122"/>
        </a:defRPr>
      </a:lvl6pPr>
      <a:lvl7pPr marL="914400" algn="l" rtl="0" fontAlgn="base">
        <a:spcBef>
          <a:spcPct val="0"/>
        </a:spcBef>
        <a:spcAft>
          <a:spcPct val="0"/>
        </a:spcAft>
        <a:defRPr sz="3600">
          <a:solidFill>
            <a:schemeClr val="tx1"/>
          </a:solidFill>
          <a:latin typeface="Arial" pitchFamily="34" charset="0"/>
          <a:ea typeface="SimSun" pitchFamily="2" charset="-122"/>
        </a:defRPr>
      </a:lvl7pPr>
      <a:lvl8pPr marL="1371600" algn="l" rtl="0" fontAlgn="base">
        <a:spcBef>
          <a:spcPct val="0"/>
        </a:spcBef>
        <a:spcAft>
          <a:spcPct val="0"/>
        </a:spcAft>
        <a:defRPr sz="3600">
          <a:solidFill>
            <a:schemeClr val="tx1"/>
          </a:solidFill>
          <a:latin typeface="Arial" pitchFamily="34" charset="0"/>
          <a:ea typeface="SimSun" pitchFamily="2" charset="-122"/>
        </a:defRPr>
      </a:lvl8pPr>
      <a:lvl9pPr marL="1828800" algn="l" rtl="0" fontAlgn="base">
        <a:spcBef>
          <a:spcPct val="0"/>
        </a:spcBef>
        <a:spcAft>
          <a:spcPct val="0"/>
        </a:spcAft>
        <a:defRPr sz="3600">
          <a:solidFill>
            <a:schemeClr val="tx1"/>
          </a:solidFill>
          <a:latin typeface="Arial"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solidFill>
                  <a:srgbClr val="0070C0"/>
                </a:solidFill>
                <a:latin typeface="Berlin Sans FB Demi" charset="0"/>
              </a:rPr>
              <a:t>Emergency Call Button</a:t>
            </a:r>
            <a:endParaRPr lang="en-IN" altLang="en-US">
              <a:solidFill>
                <a:srgbClr val="0070C0"/>
              </a:solidFill>
              <a:latin typeface="Berlin Sans FB Demi" charset="0"/>
            </a:endParaRPr>
          </a:p>
        </p:txBody>
      </p:sp>
      <p:sp>
        <p:nvSpPr>
          <p:cNvPr id="3" name="Subtitle 2"/>
          <p:cNvSpPr>
            <a:spLocks noGrp="1"/>
          </p:cNvSpPr>
          <p:nvPr>
            <p:ph type="subTitle" idx="1"/>
          </p:nvPr>
        </p:nvSpPr>
        <p:spPr>
          <a:xfrm>
            <a:off x="998220" y="3000375"/>
            <a:ext cx="5424805" cy="981075"/>
          </a:xfrm>
        </p:spPr>
        <p:txBody>
          <a:bodyPr/>
          <a:p>
            <a:pPr algn="just"/>
            <a:r>
              <a:rPr lang="en-US" sz="2400" b="1">
                <a:latin typeface="Gloucester MT Extra Condensed" charset="0"/>
                <a:ea typeface="HYSWLongFangSong" charset="0"/>
              </a:rPr>
              <a:t>What is Emergency Call Button??</a:t>
            </a:r>
            <a:endParaRPr lang="en-US" sz="2400" b="1">
              <a:latin typeface="Gloucester MT Extra Condensed" charset="0"/>
              <a:ea typeface="HYSWLongFangSong" charset="0"/>
            </a:endParaRPr>
          </a:p>
          <a:p>
            <a:pPr algn="just"/>
            <a:r>
              <a:rPr lang="en-US" sz="1800">
                <a:latin typeface="Gloucester MT Extra Condensed" charset="0"/>
                <a:ea typeface="HYSWLongFangSong" charset="0"/>
              </a:rPr>
              <a:t>Well its an android app which can call for emergency to helping organisations, like blood connect, women's cell, police, fire, etc ready to help the people in time of need. </a:t>
            </a:r>
            <a:r>
              <a:rPr lang="en-IN" altLang="en-US" sz="1800">
                <a:latin typeface="Gloucester MT Extra Condensed" charset="0"/>
                <a:ea typeface="HYSWLongFangSong" charset="0"/>
              </a:rPr>
              <a:t>Will prove to be of great</a:t>
            </a:r>
            <a:r>
              <a:rPr lang="en-US" sz="1800">
                <a:latin typeface="Gloucester MT Extra Condensed" charset="0"/>
                <a:ea typeface="HYSWLongFangSong" charset="0"/>
              </a:rPr>
              <a:t> help </a:t>
            </a:r>
            <a:r>
              <a:rPr lang="en-IN" altLang="en-US" sz="1800">
                <a:latin typeface="Gloucester MT Extra Condensed" charset="0"/>
                <a:ea typeface="HYSWLongFangSong" charset="0"/>
              </a:rPr>
              <a:t>for</a:t>
            </a:r>
            <a:r>
              <a:rPr lang="en-US" sz="1800">
                <a:latin typeface="Gloucester MT Extra Condensed" charset="0"/>
                <a:ea typeface="HYSWLongFangSong" charset="0"/>
              </a:rPr>
              <a:t> the women at the time when someone is trying to harass them.</a:t>
            </a:r>
            <a:endParaRPr lang="en-US" sz="1800">
              <a:latin typeface="Gloucester MT Extra Condensed" charset="0"/>
              <a:ea typeface="HYSWLongFangSong" charset="0"/>
            </a:endParaRPr>
          </a:p>
        </p:txBody>
      </p:sp>
      <p:pic>
        <p:nvPicPr>
          <p:cNvPr id="4" name="Picture 3" descr="Screenshot_2016-10-02-15-41-19-113_com.example.trio.loc2"/>
          <p:cNvPicPr>
            <a:picLocks noChangeAspect="1"/>
          </p:cNvPicPr>
          <p:nvPr/>
        </p:nvPicPr>
        <p:blipFill>
          <a:blip r:embed="rId1"/>
          <a:srcRect/>
          <a:stretch>
            <a:fillRect/>
          </a:stretch>
        </p:blipFill>
        <p:spPr>
          <a:xfrm>
            <a:off x="8209280" y="623570"/>
            <a:ext cx="3240032" cy="57600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609600" y="457200"/>
            <a:ext cx="10972800" cy="582613"/>
          </a:xfrm>
        </p:spPr>
        <p:txBody>
          <a:bodyPr/>
          <a:p>
            <a:r>
              <a:rPr lang="en-US" sz="2800" b="1">
                <a:sym typeface="+mn-ea"/>
              </a:rPr>
              <a:t>How it works?</a:t>
            </a:r>
            <a:endParaRPr lang="en-US" sz="2800" b="1">
              <a:sym typeface="+mn-ea"/>
            </a:endParaRPr>
          </a:p>
        </p:txBody>
      </p:sp>
      <p:sp>
        <p:nvSpPr>
          <p:cNvPr id="9" name="Content Placeholder 8"/>
          <p:cNvSpPr>
            <a:spLocks noGrp="1"/>
          </p:cNvSpPr>
          <p:nvPr>
            <p:ph idx="1"/>
          </p:nvPr>
        </p:nvSpPr>
        <p:spPr>
          <a:xfrm>
            <a:off x="611505" y="1295400"/>
            <a:ext cx="10827385" cy="1114425"/>
          </a:xfrm>
        </p:spPr>
        <p:txBody>
          <a:bodyPr/>
          <a:p>
            <a:pPr marL="0" indent="0" algn="just">
              <a:buNone/>
            </a:pPr>
            <a:r>
              <a:rPr lang="en-US" sz="1800">
                <a:sym typeface="+mn-ea"/>
              </a:rPr>
              <a:t>When the victim will open the app, app </a:t>
            </a:r>
            <a:r>
              <a:rPr lang="en-IN" altLang="en-US" sz="1800">
                <a:sym typeface="+mn-ea"/>
              </a:rPr>
              <a:t>will </a:t>
            </a:r>
            <a:r>
              <a:rPr lang="en-US" sz="1800">
                <a:sym typeface="+mn-ea"/>
              </a:rPr>
              <a:t>try to locate its position, if the victims position gets determined it will be displayed on the  app screen. </a:t>
            </a:r>
            <a:r>
              <a:rPr lang="en-US" sz="1800"/>
              <a:t>So, that he/she can know about it. and can call for help on a click!! of a button.</a:t>
            </a:r>
            <a:endParaRPr lang="en-US" sz="1800"/>
          </a:p>
        </p:txBody>
      </p:sp>
      <p:sp>
        <p:nvSpPr>
          <p:cNvPr id="10" name="Text Box 9"/>
          <p:cNvSpPr txBox="1"/>
          <p:nvPr/>
        </p:nvSpPr>
        <p:spPr>
          <a:xfrm>
            <a:off x="619760" y="2376170"/>
            <a:ext cx="10848975" cy="1767840"/>
          </a:xfrm>
          <a:prstGeom prst="rect">
            <a:avLst/>
          </a:prstGeom>
          <a:noFill/>
        </p:spPr>
        <p:txBody>
          <a:bodyPr wrap="square" rtlCol="0">
            <a:spAutoFit/>
          </a:bodyPr>
          <a:p>
            <a:r>
              <a:rPr lang="en-US" sz="2800" b="1"/>
              <a:t>How it will help the organisations?</a:t>
            </a:r>
            <a:endParaRPr lang="en-US" sz="2800" b="1"/>
          </a:p>
          <a:p>
            <a:endParaRPr lang="en-US" sz="2800" b="1"/>
          </a:p>
          <a:p>
            <a:pPr algn="just"/>
            <a:r>
              <a:rPr lang="en-US"/>
              <a:t>They can easily distribute this app on Play store, and they will get to know about the victims phone no, as well as exact location where he/she needs help, </a:t>
            </a:r>
            <a:r>
              <a:rPr lang="en-IN" altLang="en-US"/>
              <a:t>S</a:t>
            </a:r>
            <a:r>
              <a:rPr lang="en-US"/>
              <a:t>o, their process of working will really become fast and they could manage it very easily. </a:t>
            </a:r>
            <a:r>
              <a:rPr lang="en-IN" altLang="en-US"/>
              <a:t>They can add as many numbers how much they want to subscribe.</a:t>
            </a:r>
            <a:endParaRPr lang="en-IN" altLang="en-US"/>
          </a:p>
        </p:txBody>
      </p:sp>
      <p:sp>
        <p:nvSpPr>
          <p:cNvPr id="11" name="Text Box 10"/>
          <p:cNvSpPr txBox="1"/>
          <p:nvPr/>
        </p:nvSpPr>
        <p:spPr>
          <a:xfrm>
            <a:off x="714375" y="4376420"/>
            <a:ext cx="10677525" cy="1767840"/>
          </a:xfrm>
          <a:prstGeom prst="rect">
            <a:avLst/>
          </a:prstGeom>
          <a:noFill/>
        </p:spPr>
        <p:txBody>
          <a:bodyPr wrap="square" rtlCol="0">
            <a:spAutoFit/>
          </a:bodyPr>
          <a:p>
            <a:r>
              <a:rPr lang="en-US" sz="2800" b="1"/>
              <a:t>How it is better than cal</a:t>
            </a:r>
            <a:r>
              <a:rPr lang="en-IN" altLang="en-US" sz="2800" b="1"/>
              <a:t>l</a:t>
            </a:r>
            <a:r>
              <a:rPr lang="en-US" sz="2800" b="1"/>
              <a:t>ing the organisation and tell them the problem?</a:t>
            </a:r>
            <a:endParaRPr lang="en-US" sz="2800" b="1"/>
          </a:p>
          <a:p>
            <a:pPr algn="just"/>
            <a:r>
              <a:rPr lang="en-US"/>
              <a:t>Actually People at the times of need do not have sufficient time to call and explain what problem are they facing?Different organisations can have their own apps and according to the problem they can send the send the message to the relevant organisation.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Now, lets talk about our benefits?</a:t>
            </a:r>
            <a:endParaRPr lang="en-IN" altLang="en-US" b="1"/>
          </a:p>
        </p:txBody>
      </p:sp>
      <p:sp>
        <p:nvSpPr>
          <p:cNvPr id="3" name="Content Placeholder 2"/>
          <p:cNvSpPr>
            <a:spLocks noGrp="1"/>
          </p:cNvSpPr>
          <p:nvPr>
            <p:ph idx="1"/>
          </p:nvPr>
        </p:nvSpPr>
        <p:spPr>
          <a:xfrm>
            <a:off x="609600" y="1174750"/>
            <a:ext cx="10972800" cy="1397000"/>
          </a:xfrm>
        </p:spPr>
        <p:txBody>
          <a:bodyPr/>
          <a:p>
            <a:pPr algn="just"/>
            <a:r>
              <a:rPr lang="en-IN" altLang="en-US" sz="1800"/>
              <a:t>At a completely zero manufacturing cost, as all the APIs used are from Google which are available for free.</a:t>
            </a:r>
            <a:endParaRPr lang="en-IN" altLang="en-US" sz="1800"/>
          </a:p>
          <a:p>
            <a:pPr algn="just"/>
            <a:r>
              <a:rPr lang="en-IN" altLang="en-US" sz="1800"/>
              <a:t>No need to modify the core app code for different organisation, one single code will work out for all of them.</a:t>
            </a:r>
            <a:endParaRPr lang="en-IN" altLang="en-US" sz="1800"/>
          </a:p>
          <a:p>
            <a:pPr algn="just"/>
            <a:r>
              <a:rPr lang="en-IN" altLang="en-US" sz="1800"/>
              <a:t>There is no need to maintain any database to store things. So, we dont need to maintain anything from time to time</a:t>
            </a:r>
            <a:endParaRPr lang="en-IN" altLang="en-US" sz="1800"/>
          </a:p>
          <a:p>
            <a:endParaRPr lang="en-IN" altLang="en-US"/>
          </a:p>
          <a:p>
            <a:endParaRPr lang="en-IN" altLang="en-US"/>
          </a:p>
        </p:txBody>
      </p:sp>
      <p:sp>
        <p:nvSpPr>
          <p:cNvPr id="4" name="Text Box 3"/>
          <p:cNvSpPr txBox="1"/>
          <p:nvPr/>
        </p:nvSpPr>
        <p:spPr>
          <a:xfrm>
            <a:off x="742315" y="3403600"/>
            <a:ext cx="10758805" cy="1767840"/>
          </a:xfrm>
          <a:prstGeom prst="rect">
            <a:avLst/>
          </a:prstGeom>
          <a:noFill/>
        </p:spPr>
        <p:txBody>
          <a:bodyPr wrap="square" rtlCol="0">
            <a:spAutoFit/>
          </a:bodyPr>
          <a:p>
            <a:r>
              <a:rPr lang="en-IN" altLang="en-US" sz="2800" b="1"/>
              <a:t>Our plan on how to earn money from this?</a:t>
            </a:r>
            <a:endParaRPr lang="en-IN" altLang="en-US" sz="2800" b="1"/>
          </a:p>
          <a:p>
            <a:endParaRPr lang="en-IN" altLang="en-US" sz="2800" b="1"/>
          </a:p>
          <a:p>
            <a:pPr algn="just"/>
            <a:r>
              <a:rPr lang="en-IN" altLang="en-US"/>
              <a:t>Well at initial stage we will roll out a demo app at free of cost.</a:t>
            </a:r>
            <a:endParaRPr lang="en-IN" altLang="en-US"/>
          </a:p>
          <a:p>
            <a:pPr algn="just"/>
            <a:r>
              <a:rPr lang="en-IN" altLang="en-US"/>
              <a:t>After the demo period we will sell our app to organisation with an another app for the organisation members to plan up which member will go where?</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latin typeface="Eras Bold ITC" charset="0"/>
              </a:rPr>
              <a:t>Our future plan?</a:t>
            </a:r>
            <a:endParaRPr lang="en-IN" altLang="en-US" sz="4000" b="1">
              <a:latin typeface="Eras Bold ITC" charset="0"/>
            </a:endParaRPr>
          </a:p>
        </p:txBody>
      </p:sp>
      <p:sp>
        <p:nvSpPr>
          <p:cNvPr id="3" name="Content Placeholder 2"/>
          <p:cNvSpPr>
            <a:spLocks noGrp="1"/>
          </p:cNvSpPr>
          <p:nvPr>
            <p:ph idx="1"/>
          </p:nvPr>
        </p:nvSpPr>
        <p:spPr>
          <a:xfrm>
            <a:off x="629920" y="1561465"/>
            <a:ext cx="10972800" cy="2322195"/>
          </a:xfrm>
        </p:spPr>
        <p:txBody>
          <a:bodyPr/>
          <a:p>
            <a:pPr algn="just">
              <a:buFont typeface="Wingdings" charset="0"/>
              <a:buChar char="Ø"/>
            </a:pPr>
            <a:r>
              <a:rPr lang="en-US" sz="2000">
                <a:latin typeface="Comic Sans MS" charset="0"/>
              </a:rPr>
              <a:t>At present the app used to send an sms to the help-line no. of the organisation, but we were also planning to implement an facebook group for the organisaton such that they get an updated details on facebook group, i.e. who called from where??</a:t>
            </a:r>
            <a:endParaRPr lang="en-US" sz="2000">
              <a:latin typeface="Comic Sans MS" charset="0"/>
            </a:endParaRPr>
          </a:p>
          <a:p>
            <a:pPr algn="just">
              <a:buFont typeface="Wingdings" charset="0"/>
              <a:buChar char="Ø"/>
            </a:pPr>
            <a:endParaRPr lang="en-US" sz="2400">
              <a:latin typeface="Comic Sans MS" charset="0"/>
            </a:endParaRPr>
          </a:p>
          <a:p>
            <a:pPr algn="just">
              <a:buFont typeface="Wingdings" charset="0"/>
              <a:buChar char="Ø"/>
            </a:pPr>
            <a:r>
              <a:rPr lang="en-IN" altLang="en-US" sz="2000">
                <a:latin typeface="Comic Sans MS" charset="0"/>
              </a:rPr>
              <a:t>Due to limitation of time right now we had created the app only for the consumer side not for the organisation side which will be provided to them after the demo period. </a:t>
            </a:r>
            <a:endParaRPr lang="en-IN" altLang="en-US" sz="2000">
              <a:latin typeface="Comic Sans M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90880" y="579120"/>
            <a:ext cx="10668000" cy="1188720"/>
          </a:xfrm>
          <a:prstGeom prst="rect">
            <a:avLst/>
          </a:prstGeom>
          <a:noFill/>
        </p:spPr>
        <p:txBody>
          <a:bodyPr wrap="square" rtlCol="0">
            <a:spAutoFit/>
          </a:bodyPr>
          <a:p>
            <a:r>
              <a:rPr lang="en-IN" altLang="en-US" sz="7200">
                <a:latin typeface="Berlin Sans FB Demi" charset="0"/>
              </a:rPr>
              <a:t>Thank You...</a:t>
            </a:r>
            <a:endParaRPr lang="en-IN" altLang="en-US" sz="7200">
              <a:latin typeface="Berlin Sans FB Demi" charset="0"/>
            </a:endParaRPr>
          </a:p>
        </p:txBody>
      </p:sp>
      <p:sp>
        <p:nvSpPr>
          <p:cNvPr id="5" name="Text Box 4"/>
          <p:cNvSpPr txBox="1"/>
          <p:nvPr/>
        </p:nvSpPr>
        <p:spPr>
          <a:xfrm>
            <a:off x="6573520" y="3616960"/>
            <a:ext cx="5080000" cy="852805"/>
          </a:xfrm>
          <a:prstGeom prst="rect">
            <a:avLst/>
          </a:prstGeom>
          <a:noFill/>
        </p:spPr>
        <p:txBody>
          <a:bodyPr wrap="square" rtlCol="0">
            <a:spAutoFit/>
          </a:bodyPr>
          <a:p>
            <a:r>
              <a:rPr lang="en-IN" altLang="en-US" sz="2400">
                <a:latin typeface="Comic Sans MS" charset="0"/>
              </a:rPr>
              <a:t>~ Shashi Kant Gupta (160645)</a:t>
            </a:r>
            <a:endParaRPr lang="en-IN" altLang="en-US" sz="2400">
              <a:latin typeface="Comic Sans MS" charset="0"/>
            </a:endParaRPr>
          </a:p>
          <a:p>
            <a:r>
              <a:rPr lang="en-IN" altLang="en-US" sz="2400">
                <a:latin typeface="Comic Sans MS" charset="0"/>
              </a:rPr>
              <a:t>~ Vaibhav Mittal (160767)</a:t>
            </a:r>
            <a:endParaRPr lang="en-IN" altLang="en-US" sz="2400">
              <a:latin typeface="Comic Sans MS"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2350</Words>
  <Application>WPS Presentation</Application>
  <PresentationFormat>Widescreen</PresentationFormat>
  <Paragraphs>40</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Orange Waves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Call Button</dc:title>
  <dc:creator>Auras</dc:creator>
  <cp:lastModifiedBy>Auras</cp:lastModifiedBy>
  <cp:revision>3</cp:revision>
  <dcterms:created xsi:type="dcterms:W3CDTF">2016-10-02T11:48:14Z</dcterms:created>
  <dcterms:modified xsi:type="dcterms:W3CDTF">2016-10-02T12:05:50Z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