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8" r:id="rId3"/>
    <p:sldId id="259" r:id="rId4"/>
    <p:sldId id="260" r:id="rId5"/>
    <p:sldId id="262" r:id="rId6"/>
    <p:sldId id="264" r:id="rId7"/>
    <p:sldId id="265" r:id="rId8"/>
    <p:sldId id="267" r:id="rId9"/>
    <p:sldId id="280" r:id="rId10"/>
    <p:sldId id="268" r:id="rId11"/>
    <p:sldId id="270" r:id="rId12"/>
    <p:sldId id="272" r:id="rId13"/>
    <p:sldId id="273" r:id="rId14"/>
    <p:sldId id="274" r:id="rId15"/>
    <p:sldId id="281" r:id="rId16"/>
    <p:sldId id="27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75" d="100"/>
          <a:sy n="75" d="100"/>
        </p:scale>
        <p:origin x="417"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B30FD-6282-451C-B500-C1F116A830B5}"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255550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B30FD-6282-451C-B500-C1F116A830B5}"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1028272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B30FD-6282-451C-B500-C1F116A830B5}"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988266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B30FD-6282-451C-B500-C1F116A830B5}"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228951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B30FD-6282-451C-B500-C1F116A830B5}"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31130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FB30FD-6282-451C-B500-C1F116A830B5}"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235584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B30FD-6282-451C-B500-C1F116A830B5}"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96920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B30FD-6282-451C-B500-C1F116A830B5}"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83754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B30FD-6282-451C-B500-C1F116A830B5}"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171744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B30FD-6282-451C-B500-C1F116A830B5}"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157105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FB30FD-6282-451C-B500-C1F116A830B5}"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219899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FB30FD-6282-451C-B500-C1F116A830B5}"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F5630-421E-4732-847A-4007DA099824}" type="slidenum">
              <a:rPr lang="en-US" smtClean="0"/>
              <a:t>‹#›</a:t>
            </a:fld>
            <a:endParaRPr lang="en-US"/>
          </a:p>
        </p:txBody>
      </p:sp>
    </p:spTree>
    <p:extLst>
      <p:ext uri="{BB962C8B-B14F-4D97-AF65-F5344CB8AC3E}">
        <p14:creationId xmlns:p14="http://schemas.microsoft.com/office/powerpoint/2010/main" val="253427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B30FD-6282-451C-B500-C1F116A830B5}" type="datetimeFigureOut">
              <a:rPr lang="en-US" smtClean="0"/>
              <a:t>6/7/2024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F5630-421E-4732-847A-4007DA099824}" type="slidenum">
              <a:rPr lang="en-US" smtClean="0"/>
              <a:t>‹#›</a:t>
            </a:fld>
            <a:endParaRPr lang="en-US"/>
          </a:p>
        </p:txBody>
      </p:sp>
    </p:spTree>
    <p:extLst>
      <p:ext uri="{BB962C8B-B14F-4D97-AF65-F5344CB8AC3E}">
        <p14:creationId xmlns:p14="http://schemas.microsoft.com/office/powerpoint/2010/main" val="233737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199" y="1193499"/>
            <a:ext cx="10072255" cy="409547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800" b="1" kern="1400" dirty="0" smtClean="0">
                <a:solidFill>
                  <a:schemeClr val="accent2">
                    <a:lumMod val="50000"/>
                  </a:schemeClr>
                </a:solidFill>
                <a:latin typeface="Algerian" panose="04020705040A02060702" pitchFamily="82" charset="0"/>
              </a:rPr>
              <a:t>User </a:t>
            </a:r>
            <a:r>
              <a:rPr lang="en-US" sz="4800" b="1" kern="1400" dirty="0">
                <a:solidFill>
                  <a:schemeClr val="accent2">
                    <a:lumMod val="50000"/>
                  </a:schemeClr>
                </a:solidFill>
                <a:latin typeface="Algerian" panose="04020705040A02060702" pitchFamily="82" charset="0"/>
              </a:rPr>
              <a:t>Engagement Analysis for Restaurant success</a:t>
            </a:r>
            <a:endParaRPr lang="en-US" sz="4800" b="1" dirty="0">
              <a:latin typeface="Algerian" panose="04020705040A02060702" pitchFamily="82" charset="0"/>
            </a:endParaRPr>
          </a:p>
        </p:txBody>
      </p:sp>
    </p:spTree>
    <p:extLst>
      <p:ext uri="{BB962C8B-B14F-4D97-AF65-F5344CB8AC3E}">
        <p14:creationId xmlns:p14="http://schemas.microsoft.com/office/powerpoint/2010/main" val="1409034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2800" b="0" i="0" u="none" strike="noStrike" baseline="0" dirty="0" smtClean="0">
                <a:solidFill>
                  <a:schemeClr val="accent2">
                    <a:lumMod val="50000"/>
                  </a:schemeClr>
                </a:solidFill>
                <a:latin typeface="Arial Black" panose="020B0A04020102020204" pitchFamily="34" charset="0"/>
              </a:rPr>
              <a:t>Do restaurants with higher engagement tend to have higher ratings?</a:t>
            </a:r>
          </a:p>
        </p:txBody>
      </p:sp>
      <p:sp>
        <p:nvSpPr>
          <p:cNvPr id="3" name="Text Placeholder 2"/>
          <p:cNvSpPr>
            <a:spLocks noGrp="1"/>
          </p:cNvSpPr>
          <p:nvPr>
            <p:ph type="body" idx="1"/>
          </p:nvPr>
        </p:nvSpPr>
        <p:spPr/>
        <p:txBody>
          <a:bodyPr/>
          <a:lstStyle/>
          <a:p>
            <a:pPr marR="0" lvl="0" rtl="0"/>
            <a:r>
              <a:rPr lang="en-US" sz="1800" b="0" i="0" u="none" strike="noStrike" baseline="0" dirty="0" smtClean="0">
                <a:latin typeface="Arial Narrow" panose="020B0606020202030204" pitchFamily="34" charset="0"/>
              </a:rPr>
              <a:t>Data shows a general increase in average review, check-in, and tip counts as ratings improve from 1 to 4 stars.</a:t>
            </a:r>
          </a:p>
          <a:p>
            <a:pPr marR="0" lvl="0" rtl="0"/>
            <a:r>
              <a:rPr lang="en-US" sz="1800" b="0" i="0" u="none" strike="noStrike" baseline="0" dirty="0" smtClean="0">
                <a:latin typeface="Arial Narrow" panose="020B0606020202030204" pitchFamily="34" charset="0"/>
              </a:rPr>
              <a:t>Restaurants rated 4 stars exhibit the highest engagement and shows a downward trend for rating above 4.</a:t>
            </a:r>
          </a:p>
          <a:p>
            <a:pPr marR="0" lvl="0" rtl="0"/>
            <a:r>
              <a:rPr lang="en-US" sz="1800" b="0" i="0" u="none" strike="noStrike" baseline="0" dirty="0" smtClean="0">
                <a:latin typeface="Arial Narrow" panose="020B0606020202030204" pitchFamily="34" charset="0"/>
              </a:rPr>
              <a:t>The drop in engagement at 5.0 stars might suggest either a saturation point where fewer customers feel compelled to add theirs a saturation point where fewer customers feel compelled to add theirs reviews, or a selectivity where only a small, satisfied audience frequents these establishments.</a:t>
            </a:r>
            <a:r>
              <a:rPr lang="en-US" b="0" i="0" u="none" strike="noStrike" baseline="0" dirty="0" smtClean="0">
                <a:solidFill>
                  <a:srgbClr val="2E74B5"/>
                </a:solidFill>
                <a:latin typeface="Times New Roman" panose="02020603050405020304" pitchFamily="18" charset="0"/>
              </a:rPr>
              <a:t>	</a:t>
            </a: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p:txBody>
      </p:sp>
      <p:pic>
        <p:nvPicPr>
          <p:cNvPr id="4" name="Picture 3"/>
          <p:cNvPicPr/>
          <p:nvPr/>
        </p:nvPicPr>
        <p:blipFill>
          <a:blip r:embed="rId2"/>
          <a:stretch>
            <a:fillRect/>
          </a:stretch>
        </p:blipFill>
        <p:spPr>
          <a:xfrm>
            <a:off x="5658852" y="3565340"/>
            <a:ext cx="5943600" cy="2221865"/>
          </a:xfrm>
          <a:prstGeom prst="rect">
            <a:avLst/>
          </a:prstGeom>
        </p:spPr>
      </p:pic>
    </p:spTree>
    <p:extLst>
      <p:ext uri="{BB962C8B-B14F-4D97-AF65-F5344CB8AC3E}">
        <p14:creationId xmlns:p14="http://schemas.microsoft.com/office/powerpoint/2010/main" val="3412408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2800" b="0" i="0" u="none" strike="noStrike" baseline="0" dirty="0" smtClean="0">
                <a:solidFill>
                  <a:schemeClr val="accent2">
                    <a:lumMod val="50000"/>
                  </a:schemeClr>
                </a:solidFill>
                <a:latin typeface="Arial Black" panose="020B0A04020102020204" pitchFamily="34" charset="0"/>
              </a:rPr>
              <a:t>Is there a correlation between the number of reviews, tips and check-ins for a business?</a:t>
            </a:r>
          </a:p>
        </p:txBody>
      </p:sp>
      <p:sp>
        <p:nvSpPr>
          <p:cNvPr id="3" name="Text Placeholder 2"/>
          <p:cNvSpPr>
            <a:spLocks noGrp="1"/>
          </p:cNvSpPr>
          <p:nvPr>
            <p:ph type="body" idx="1"/>
          </p:nvPr>
        </p:nvSpPr>
        <p:spPr/>
        <p:txBody>
          <a:bodyPr/>
          <a:lstStyle/>
          <a:p>
            <a:pPr marR="0" lvl="0" rtl="0"/>
            <a:r>
              <a:rPr lang="en-US" sz="1800" b="0" i="0" u="none" strike="noStrike" baseline="0" dirty="0" smtClean="0">
                <a:latin typeface="Arial Narrow" panose="020B0606020202030204" pitchFamily="34" charset="0"/>
              </a:rPr>
              <a:t>These correlations suggest that user engagement across different platforms (reviews, tips, and check-inns) is interlinked; higher activity in one area tends to be associated with higher activity in others.</a:t>
            </a:r>
          </a:p>
          <a:p>
            <a:pPr marR="0" lvl="0" rtl="0"/>
            <a:r>
              <a:rPr lang="en-US" sz="1800" b="0" i="0" u="none" strike="noStrike" baseline="0" dirty="0" smtClean="0">
                <a:latin typeface="Arial Narrow" panose="020B0606020202030204" pitchFamily="34" charset="0"/>
              </a:rPr>
              <a:t>Business should focus on strategies that boost all types of user engagement, as increases in one type engagement are likely to drive increases in others, enhancing overall visibility in others, enhancing overall and interaction with customers.</a:t>
            </a:r>
            <a:r>
              <a:rPr lang="en-US" b="0" i="0" u="none" strike="noStrike" baseline="0" dirty="0" smtClean="0">
                <a:latin typeface="Arial Narrow" panose="020B0606020202030204" pitchFamily="34" charset="0"/>
              </a:rPr>
              <a:t>	</a:t>
            </a:r>
            <a:r>
              <a:rPr lang="en-US" b="0" i="0" u="none" strike="noStrike" baseline="0" dirty="0" smtClean="0">
                <a:solidFill>
                  <a:srgbClr val="2E74B5"/>
                </a:solidFill>
                <a:latin typeface="Arial Narrow" panose="020B0606020202030204" pitchFamily="34" charset="0"/>
              </a:rPr>
              <a:t> </a:t>
            </a: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p:txBody>
      </p:sp>
      <p:pic>
        <p:nvPicPr>
          <p:cNvPr id="4" name="Picture 3"/>
          <p:cNvPicPr/>
          <p:nvPr/>
        </p:nvPicPr>
        <p:blipFill>
          <a:blip r:embed="rId2"/>
          <a:stretch>
            <a:fillRect/>
          </a:stretch>
        </p:blipFill>
        <p:spPr>
          <a:xfrm>
            <a:off x="6437376" y="2971800"/>
            <a:ext cx="4837176" cy="3785616"/>
          </a:xfrm>
          <a:prstGeom prst="rect">
            <a:avLst/>
          </a:prstGeom>
        </p:spPr>
      </p:pic>
    </p:spTree>
    <p:extLst>
      <p:ext uri="{BB962C8B-B14F-4D97-AF65-F5344CB8AC3E}">
        <p14:creationId xmlns:p14="http://schemas.microsoft.com/office/powerpoint/2010/main" val="234162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2800" b="0" i="0" u="none" strike="noStrike" baseline="0" dirty="0" smtClean="0">
                <a:solidFill>
                  <a:schemeClr val="accent2">
                    <a:lumMod val="50000"/>
                  </a:schemeClr>
                </a:solidFill>
                <a:latin typeface="Arial Black" panose="020B0A04020102020204" pitchFamily="34" charset="0"/>
              </a:rPr>
              <a:t>Is there a difference in the user engagement between high-rated and low-rated businesses?</a:t>
            </a:r>
          </a:p>
        </p:txBody>
      </p:sp>
      <p:sp>
        <p:nvSpPr>
          <p:cNvPr id="3" name="Text Placeholder 2"/>
          <p:cNvSpPr>
            <a:spLocks noGrp="1"/>
          </p:cNvSpPr>
          <p:nvPr>
            <p:ph type="body" idx="1"/>
          </p:nvPr>
        </p:nvSpPr>
        <p:spPr/>
        <p:txBody>
          <a:bodyPr>
            <a:normAutofit/>
          </a:bodyPr>
          <a:lstStyle/>
          <a:p>
            <a:pPr marR="0" lvl="0" rtl="0"/>
            <a:r>
              <a:rPr lang="en-US" sz="1800" b="0" i="0" u="none" strike="noStrike" baseline="0" dirty="0" smtClean="0">
                <a:latin typeface="Arial Narrow" panose="020B0606020202030204" pitchFamily="34" charset="0"/>
              </a:rPr>
              <a:t>Data indicates a clear correlation between higher ratings and increased user engagement across reviews, tips, and check-ins.</a:t>
            </a:r>
          </a:p>
          <a:p>
            <a:pPr marR="0" lvl="0" rtl="0"/>
            <a:r>
              <a:rPr lang="en-US" sz="1800" b="0" i="0" u="none" strike="noStrike" baseline="0" dirty="0" smtClean="0">
                <a:latin typeface="Arial Narrow" panose="020B0606020202030204" pitchFamily="34" charset="0"/>
              </a:rPr>
              <a:t>This pattern underscores the importance of maintaining high service and quality standards, as these appears to drive more reviews, check-ins, and tips, which are critical metrics of customer engagement and satisfaction.</a:t>
            </a:r>
          </a:p>
        </p:txBody>
      </p:sp>
      <p:pic>
        <p:nvPicPr>
          <p:cNvPr id="4" name="Picture 3"/>
          <p:cNvPicPr/>
          <p:nvPr/>
        </p:nvPicPr>
        <p:blipFill>
          <a:blip r:embed="rId2"/>
          <a:stretch>
            <a:fillRect/>
          </a:stretch>
        </p:blipFill>
        <p:spPr>
          <a:xfrm>
            <a:off x="5852922" y="3496246"/>
            <a:ext cx="4653534" cy="1793749"/>
          </a:xfrm>
          <a:prstGeom prst="rect">
            <a:avLst/>
          </a:prstGeom>
        </p:spPr>
      </p:pic>
    </p:spTree>
    <p:extLst>
      <p:ext uri="{BB962C8B-B14F-4D97-AF65-F5344CB8AC3E}">
        <p14:creationId xmlns:p14="http://schemas.microsoft.com/office/powerpoint/2010/main" val="2471286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2800" b="0" i="0" u="none" strike="noStrike" baseline="0" dirty="0" smtClean="0">
                <a:solidFill>
                  <a:schemeClr val="accent2">
                    <a:lumMod val="50000"/>
                  </a:schemeClr>
                </a:solidFill>
                <a:latin typeface="Arial Black" panose="020B0A04020102020204" pitchFamily="34" charset="0"/>
              </a:rPr>
              <a:t>How do the success metrics of restaurants vary across different states and cities?</a:t>
            </a:r>
          </a:p>
        </p:txBody>
      </p:sp>
      <p:sp>
        <p:nvSpPr>
          <p:cNvPr id="3" name="Text Placeholder 2"/>
          <p:cNvSpPr>
            <a:spLocks noGrp="1"/>
          </p:cNvSpPr>
          <p:nvPr>
            <p:ph type="body" idx="1"/>
          </p:nvPr>
        </p:nvSpPr>
        <p:spPr/>
        <p:txBody>
          <a:bodyPr/>
          <a:lstStyle/>
          <a:p>
            <a:pPr marR="0" lvl="0" rtl="0"/>
            <a:r>
              <a:rPr lang="en-US" sz="1800" b="0" i="0" u="none" strike="noStrike" baseline="0" dirty="0" smtClean="0">
                <a:latin typeface="Arial Narrow" panose="020B0606020202030204" pitchFamily="34" charset="0"/>
              </a:rPr>
              <a:t>Philadelphia emerges as the top city with the highest success score, indicating a combination of high ratings and active user engagement.</a:t>
            </a:r>
          </a:p>
          <a:p>
            <a:pPr marR="0" lvl="0" rtl="0"/>
            <a:r>
              <a:rPr lang="en-US" sz="1800" b="0" i="0" u="none" strike="noStrike" baseline="0" dirty="0" smtClean="0">
                <a:latin typeface="Arial Narrow" panose="020B0606020202030204" pitchFamily="34" charset="0"/>
              </a:rPr>
              <a:t>Following Philadelphia, Tampa, </a:t>
            </a:r>
            <a:r>
              <a:rPr lang="en-US" sz="1800" b="0" i="0" u="none" strike="noStrike" baseline="0" dirty="0" err="1" smtClean="0">
                <a:latin typeface="Arial Narrow" panose="020B0606020202030204" pitchFamily="34" charset="0"/>
              </a:rPr>
              <a:t>Indianpolis</a:t>
            </a:r>
            <a:r>
              <a:rPr lang="en-US" sz="1800" b="0" i="0" u="none" strike="noStrike" baseline="0" dirty="0" smtClean="0">
                <a:latin typeface="Arial Narrow" panose="020B0606020202030204" pitchFamily="34" charset="0"/>
              </a:rPr>
              <a:t>, and </a:t>
            </a:r>
            <a:r>
              <a:rPr lang="en-US" sz="1800" b="0" i="0" u="none" strike="noStrike" baseline="0" dirty="0" err="1" smtClean="0">
                <a:latin typeface="Arial Narrow" panose="020B0606020202030204" pitchFamily="34" charset="0"/>
              </a:rPr>
              <a:t>Tuscon</a:t>
            </a:r>
            <a:r>
              <a:rPr lang="en-US" sz="1800" b="0" i="0" u="none" strike="noStrike" baseline="0" dirty="0" smtClean="0">
                <a:latin typeface="Arial Narrow" panose="020B0606020202030204" pitchFamily="34" charset="0"/>
              </a:rPr>
              <a:t> rank among the top cities with </a:t>
            </a:r>
            <a:r>
              <a:rPr lang="en-US" sz="1800" b="0" i="0" u="none" strike="noStrike" baseline="0" dirty="0" err="1" smtClean="0">
                <a:latin typeface="Arial Narrow" panose="020B0606020202030204" pitchFamily="34" charset="0"/>
              </a:rPr>
              <a:t>significants</a:t>
            </a:r>
            <a:r>
              <a:rPr lang="en-US" sz="1800" b="0" i="0" u="none" strike="noStrike" baseline="0" dirty="0" smtClean="0">
                <a:latin typeface="Arial Narrow" panose="020B0606020202030204" pitchFamily="34" charset="0"/>
              </a:rPr>
              <a:t> thriving restaurants scenes in these areas</a:t>
            </a:r>
            <a:r>
              <a:rPr lang="en-US" sz="1800" b="0" i="0" u="none" strike="noStrike" baseline="0" dirty="0" smtClean="0">
                <a:latin typeface="Arial Narrow" panose="020B0606020202030204" pitchFamily="34" charset="0"/>
              </a:rPr>
              <a:t>.</a:t>
            </a:r>
            <a:endParaRPr lang="en-US" sz="1800" b="0" i="0" u="none" strike="noStrike" baseline="0" dirty="0" smtClean="0">
              <a:latin typeface="Arial Narrow" panose="020B0606020202030204" pitchFamily="34" charset="0"/>
            </a:endParaRPr>
          </a:p>
        </p:txBody>
      </p:sp>
      <p:pic>
        <p:nvPicPr>
          <p:cNvPr id="4" name="Picture 3"/>
          <p:cNvPicPr/>
          <p:nvPr/>
        </p:nvPicPr>
        <p:blipFill>
          <a:blip r:embed="rId2"/>
          <a:stretch>
            <a:fillRect/>
          </a:stretch>
        </p:blipFill>
        <p:spPr>
          <a:xfrm>
            <a:off x="4925568" y="2863215"/>
            <a:ext cx="5943600" cy="3448685"/>
          </a:xfrm>
          <a:prstGeom prst="rect">
            <a:avLst/>
          </a:prstGeom>
        </p:spPr>
      </p:pic>
    </p:spTree>
    <p:extLst>
      <p:ext uri="{BB962C8B-B14F-4D97-AF65-F5344CB8AC3E}">
        <p14:creationId xmlns:p14="http://schemas.microsoft.com/office/powerpoint/2010/main" val="1209099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208" y="445198"/>
            <a:ext cx="10515600" cy="1325563"/>
          </a:xfrm>
        </p:spPr>
        <p:txBody>
          <a:bodyPr>
            <a:normAutofit/>
          </a:bodyPr>
          <a:lstStyle/>
          <a:p>
            <a:pPr marR="0" rtl="0"/>
            <a:r>
              <a:rPr lang="en-US" sz="2800" b="0" i="0" u="none" strike="noStrike" baseline="0" dirty="0" smtClean="0">
                <a:solidFill>
                  <a:schemeClr val="accent2">
                    <a:lumMod val="50000"/>
                  </a:schemeClr>
                </a:solidFill>
                <a:latin typeface="Arial Black" panose="020B0A04020102020204" pitchFamily="34" charset="0"/>
              </a:rPr>
              <a:t>Are there any patterns in user engagement overtime for successful businesses compared to less successful ones?</a:t>
            </a:r>
          </a:p>
        </p:txBody>
      </p:sp>
      <p:sp>
        <p:nvSpPr>
          <p:cNvPr id="3" name="Text Placeholder 2"/>
          <p:cNvSpPr>
            <a:spLocks noGrp="1"/>
          </p:cNvSpPr>
          <p:nvPr>
            <p:ph type="body" idx="1"/>
          </p:nvPr>
        </p:nvSpPr>
        <p:spPr>
          <a:xfrm>
            <a:off x="902208" y="1770761"/>
            <a:ext cx="10515600" cy="4351338"/>
          </a:xfrm>
        </p:spPr>
        <p:txBody>
          <a:bodyPr>
            <a:noAutofit/>
          </a:bodyPr>
          <a:lstStyle/>
          <a:p>
            <a:pPr marR="0" lvl="0" rtl="0"/>
            <a:r>
              <a:rPr lang="en-US" sz="1800" b="0" i="0" u="none" strike="noStrike" baseline="0" dirty="0" smtClean="0">
                <a:latin typeface="Arial Narrow" panose="020B0606020202030204" pitchFamily="34" charset="0"/>
              </a:rPr>
              <a:t>Successful businesses, particularly those with higher ratings (above 3.5), exhibit consistent and possibly increasing user engagement overtime.</a:t>
            </a:r>
          </a:p>
          <a:p>
            <a:pPr marR="0" lvl="0" rtl="0"/>
            <a:r>
              <a:rPr lang="en-US" sz="1800" b="0" i="0" u="none" strike="noStrike" baseline="0" dirty="0" smtClean="0">
                <a:latin typeface="Arial Narrow" panose="020B0606020202030204" pitchFamily="34" charset="0"/>
              </a:rPr>
              <a:t>High rated restaurants maintain steady or growing level of user engagement over time, reflecting ongoing interest and satisfaction</a:t>
            </a:r>
            <a:r>
              <a:rPr lang="en-US" sz="1800" b="0" i="0" u="none" strike="noStrike" baseline="0" dirty="0" smtClean="0">
                <a:latin typeface="Arial Narrow" panose="020B0606020202030204" pitchFamily="34" charset="0"/>
              </a:rPr>
              <a:t>.</a:t>
            </a:r>
            <a:endParaRPr lang="en-US" sz="1800" b="0" i="0" u="none" strike="noStrike" baseline="0" dirty="0" smtClean="0">
              <a:latin typeface="Arial Narrow" panose="020B0606020202030204" pitchFamily="34" charset="0"/>
            </a:endParaRPr>
          </a:p>
        </p:txBody>
      </p:sp>
      <p:pic>
        <p:nvPicPr>
          <p:cNvPr id="4" name="Picture 3"/>
          <p:cNvPicPr/>
          <p:nvPr/>
        </p:nvPicPr>
        <p:blipFill>
          <a:blip r:embed="rId2"/>
          <a:stretch>
            <a:fillRect/>
          </a:stretch>
        </p:blipFill>
        <p:spPr>
          <a:xfrm>
            <a:off x="3910584" y="2705227"/>
            <a:ext cx="7062216" cy="4152773"/>
          </a:xfrm>
          <a:prstGeom prst="rect">
            <a:avLst/>
          </a:prstGeom>
        </p:spPr>
      </p:pic>
    </p:spTree>
    <p:extLst>
      <p:ext uri="{BB962C8B-B14F-4D97-AF65-F5344CB8AC3E}">
        <p14:creationId xmlns:p14="http://schemas.microsoft.com/office/powerpoint/2010/main" val="2511144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2">
                    <a:lumMod val="50000"/>
                  </a:schemeClr>
                </a:solidFill>
                <a:latin typeface="Arial Black" panose="020B0A04020102020204" pitchFamily="34" charset="0"/>
              </a:rPr>
              <a:t>Trend</a:t>
            </a:r>
            <a:r>
              <a:rPr lang="en-US" sz="2800" b="0" i="0" u="none" strike="noStrike" baseline="0" dirty="0" smtClean="0">
                <a:solidFill>
                  <a:srgbClr val="2E74B5"/>
                </a:solidFill>
                <a:latin typeface="Arial Black" panose="020B0A04020102020204" pitchFamily="34" charset="0"/>
              </a:rPr>
              <a:t> </a:t>
            </a:r>
            <a:r>
              <a:rPr lang="en-US" sz="2800" dirty="0">
                <a:solidFill>
                  <a:schemeClr val="accent2">
                    <a:lumMod val="50000"/>
                  </a:schemeClr>
                </a:solidFill>
                <a:latin typeface="Arial Black" panose="020B0A04020102020204" pitchFamily="34" charset="0"/>
              </a:rPr>
              <a:t>and Seasonality Analysis</a:t>
            </a:r>
            <a:endParaRPr lang="en-US" sz="2800" dirty="0">
              <a:solidFill>
                <a:schemeClr val="accent2">
                  <a:lumMod val="50000"/>
                </a:schemeClr>
              </a:solidFill>
              <a:latin typeface="Arial Black" panose="020B0A04020102020204" pitchFamily="34" charset="0"/>
            </a:endParaRPr>
          </a:p>
        </p:txBody>
      </p:sp>
      <p:sp>
        <p:nvSpPr>
          <p:cNvPr id="3" name="Content Placeholder 2"/>
          <p:cNvSpPr>
            <a:spLocks noGrp="1"/>
          </p:cNvSpPr>
          <p:nvPr>
            <p:ph sz="half" idx="1"/>
          </p:nvPr>
        </p:nvSpPr>
        <p:spPr/>
        <p:txBody>
          <a:bodyPr/>
          <a:lstStyle/>
          <a:p>
            <a:pPr marL="0" indent="0">
              <a:buNone/>
            </a:pPr>
            <a:r>
              <a:rPr lang="en-US" b="0" i="0" u="none" strike="noStrike" baseline="0" dirty="0" smtClean="0">
                <a:latin typeface="Arial Narrow" panose="020B0606020202030204" pitchFamily="34" charset="0"/>
              </a:rPr>
              <a:t>Tip Count</a:t>
            </a:r>
          </a:p>
          <a:p>
            <a:pPr marL="0" indent="0">
              <a:buNone/>
            </a:pPr>
            <a:endParaRPr lang="en-US" b="0" i="0" u="none" strike="noStrike" baseline="0" dirty="0" smtClean="0">
              <a:latin typeface="Calibri Light" panose="020F0302020204030204" pitchFamily="34" charset="0"/>
            </a:endParaRPr>
          </a:p>
        </p:txBody>
      </p:sp>
      <p:sp>
        <p:nvSpPr>
          <p:cNvPr id="4" name="Content Placeholder 3"/>
          <p:cNvSpPr>
            <a:spLocks noGrp="1"/>
          </p:cNvSpPr>
          <p:nvPr>
            <p:ph sz="half" idx="2"/>
          </p:nvPr>
        </p:nvSpPr>
        <p:spPr/>
        <p:txBody>
          <a:bodyPr/>
          <a:lstStyle/>
          <a:p>
            <a:pPr marL="0" lvl="0" indent="0">
              <a:buNone/>
            </a:pPr>
            <a:r>
              <a:rPr lang="en-US" b="0" i="0" u="none" strike="noStrike" baseline="0" dirty="0" smtClean="0">
                <a:latin typeface="Arial Narrow" panose="020B0606020202030204" pitchFamily="34" charset="0"/>
              </a:rPr>
              <a:t>Review Count</a:t>
            </a:r>
          </a:p>
          <a:p>
            <a:pPr marL="0" lvl="0" indent="0">
              <a:buNone/>
            </a:pPr>
            <a:endParaRPr lang="en-US" b="0" i="0" u="none" strike="noStrike" baseline="0" dirty="0" smtClean="0">
              <a:latin typeface="Arial Narrow" panose="020B0606020202030204" pitchFamily="34" charset="0"/>
            </a:endParaRPr>
          </a:p>
        </p:txBody>
      </p:sp>
      <p:pic>
        <p:nvPicPr>
          <p:cNvPr id="5" name="Picture 4"/>
          <p:cNvPicPr/>
          <p:nvPr/>
        </p:nvPicPr>
        <p:blipFill>
          <a:blip r:embed="rId2"/>
          <a:stretch>
            <a:fillRect/>
          </a:stretch>
        </p:blipFill>
        <p:spPr>
          <a:xfrm>
            <a:off x="838200" y="2465197"/>
            <a:ext cx="5068824" cy="3377819"/>
          </a:xfrm>
          <a:prstGeom prst="rect">
            <a:avLst/>
          </a:prstGeom>
        </p:spPr>
      </p:pic>
      <p:pic>
        <p:nvPicPr>
          <p:cNvPr id="6" name="Picture 5"/>
          <p:cNvPicPr/>
          <p:nvPr/>
        </p:nvPicPr>
        <p:blipFill>
          <a:blip r:embed="rId3"/>
          <a:stretch>
            <a:fillRect/>
          </a:stretch>
        </p:blipFill>
        <p:spPr>
          <a:xfrm>
            <a:off x="6096001" y="2465197"/>
            <a:ext cx="5324856" cy="3465703"/>
          </a:xfrm>
          <a:prstGeom prst="rect">
            <a:avLst/>
          </a:prstGeom>
        </p:spPr>
      </p:pic>
    </p:spTree>
    <p:extLst>
      <p:ext uri="{BB962C8B-B14F-4D97-AF65-F5344CB8AC3E}">
        <p14:creationId xmlns:p14="http://schemas.microsoft.com/office/powerpoint/2010/main" val="2256583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2">
                    <a:lumMod val="50000"/>
                  </a:schemeClr>
                </a:solidFill>
                <a:latin typeface="Arial Black" panose="020B0A04020102020204" pitchFamily="34" charset="0"/>
              </a:rPr>
              <a:t>How </a:t>
            </a:r>
            <a:r>
              <a:rPr lang="en-US" sz="2800" dirty="0">
                <a:solidFill>
                  <a:schemeClr val="accent2">
                    <a:lumMod val="50000"/>
                  </a:schemeClr>
                </a:solidFill>
                <a:latin typeface="Arial Black" panose="020B0A04020102020204" pitchFamily="34" charset="0"/>
              </a:rPr>
              <a:t>does the sentiment of reviews and tips (useful, funny, cool) correlate with the success metrics of restaurants?</a:t>
            </a:r>
          </a:p>
        </p:txBody>
      </p:sp>
      <p:sp>
        <p:nvSpPr>
          <p:cNvPr id="3" name="Text Placeholder 2"/>
          <p:cNvSpPr>
            <a:spLocks noGrp="1"/>
          </p:cNvSpPr>
          <p:nvPr>
            <p:ph type="body" idx="1"/>
          </p:nvPr>
        </p:nvSpPr>
        <p:spPr/>
        <p:txBody>
          <a:bodyPr/>
          <a:lstStyle/>
          <a:p>
            <a:pPr marR="0" lvl="0" rtl="0"/>
            <a:r>
              <a:rPr lang="en-US" sz="1800" dirty="0">
                <a:latin typeface="Arial Narrow" panose="020B0606020202030204" pitchFamily="34" charset="0"/>
              </a:rPr>
              <a:t>“useful”, ”funny”, and “cool” are attributes associated with user reviews. They represent the feedback provided by users about the usefulness, humor, or coolness of a particular review.</a:t>
            </a:r>
          </a:p>
          <a:p>
            <a:pPr marR="0" lvl="0" rtl="0"/>
            <a:r>
              <a:rPr lang="en-US" sz="1800" dirty="0">
                <a:latin typeface="Arial Narrow" panose="020B0606020202030204" pitchFamily="34" charset="0"/>
              </a:rPr>
              <a:t>Higher counts of useful, funny, and cool reviews suggest greater user engagement and satisfaction, which are key factors contributing to a restaurant’s success</a:t>
            </a:r>
            <a:r>
              <a:rPr lang="en-US" sz="1800" dirty="0" smtClean="0">
                <a:latin typeface="Arial Narrow" panose="020B0606020202030204" pitchFamily="34" charset="0"/>
              </a:rPr>
              <a:t>.</a:t>
            </a:r>
            <a:endParaRPr lang="en-US" sz="1800" dirty="0">
              <a:latin typeface="Arial Narrow" panose="020B0606020202030204" pitchFamily="34" charset="0"/>
            </a:endParaRPr>
          </a:p>
        </p:txBody>
      </p:sp>
      <p:pic>
        <p:nvPicPr>
          <p:cNvPr id="4" name="Picture 3"/>
          <p:cNvPicPr/>
          <p:nvPr/>
        </p:nvPicPr>
        <p:blipFill>
          <a:blip r:embed="rId2"/>
          <a:stretch>
            <a:fillRect/>
          </a:stretch>
        </p:blipFill>
        <p:spPr>
          <a:xfrm>
            <a:off x="5318950" y="3059049"/>
            <a:ext cx="4236529" cy="3341751"/>
          </a:xfrm>
          <a:prstGeom prst="rect">
            <a:avLst/>
          </a:prstGeom>
        </p:spPr>
      </p:pic>
    </p:spTree>
    <p:extLst>
      <p:ext uri="{BB962C8B-B14F-4D97-AF65-F5344CB8AC3E}">
        <p14:creationId xmlns:p14="http://schemas.microsoft.com/office/powerpoint/2010/main" val="2908193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837"/>
            <a:ext cx="10515600" cy="1325563"/>
          </a:xfrm>
        </p:spPr>
        <p:txBody>
          <a:bodyPr>
            <a:normAutofit/>
          </a:bodyPr>
          <a:lstStyle/>
          <a:p>
            <a:pPr marR="0" rtl="0"/>
            <a:r>
              <a:rPr lang="en-US" sz="2800" dirty="0">
                <a:solidFill>
                  <a:schemeClr val="accent2">
                    <a:lumMod val="50000"/>
                  </a:schemeClr>
                </a:solidFill>
                <a:latin typeface="Arial Black" panose="020B0A04020102020204" pitchFamily="34" charset="0"/>
              </a:rPr>
              <a:t>Is there any differences in engagement of elite users and non elite users?</a:t>
            </a:r>
          </a:p>
        </p:txBody>
      </p:sp>
      <p:sp>
        <p:nvSpPr>
          <p:cNvPr id="3" name="Text Placeholder 2"/>
          <p:cNvSpPr>
            <a:spLocks noGrp="1"/>
          </p:cNvSpPr>
          <p:nvPr>
            <p:ph type="body" idx="1"/>
          </p:nvPr>
        </p:nvSpPr>
        <p:spPr>
          <a:xfrm>
            <a:off x="838200" y="1435608"/>
            <a:ext cx="10515600" cy="4741355"/>
          </a:xfrm>
        </p:spPr>
        <p:txBody>
          <a:bodyPr/>
          <a:lstStyle/>
          <a:p>
            <a:pPr marR="0" lvl="0" rtl="0"/>
            <a:r>
              <a:rPr lang="en-US" sz="1800" dirty="0">
                <a:latin typeface="Arial Narrow" panose="020B0606020202030204" pitchFamily="34" charset="0"/>
              </a:rPr>
              <a:t>Elite users are individuals who have been recognized and awarded the “Elite” status by Yelp for their active and high-quality contributions.</a:t>
            </a:r>
          </a:p>
          <a:p>
            <a:pPr marR="0" lvl="0" rtl="0"/>
            <a:r>
              <a:rPr lang="en-US" sz="1800" dirty="0">
                <a:latin typeface="Arial Narrow" panose="020B0606020202030204" pitchFamily="34" charset="0"/>
              </a:rPr>
              <a:t>Elite users, despite being significantly fewer in number, contribute a substantial proportion of the total review count compared to non-elite users.</a:t>
            </a:r>
          </a:p>
          <a:p>
            <a:pPr marR="0" lvl="0" rtl="0"/>
            <a:r>
              <a:rPr lang="en-US" sz="1800" dirty="0">
                <a:latin typeface="Arial Narrow" panose="020B0606020202030204" pitchFamily="34" charset="0"/>
              </a:rPr>
              <a:t>Establishing a positive relationship with elite users can lead to repeat visit and loyalty, as they are more likely to continue supporting businesses they have had good experiences with.</a:t>
            </a: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p:txBody>
      </p:sp>
      <p:pic>
        <p:nvPicPr>
          <p:cNvPr id="4" name="Picture 3"/>
          <p:cNvPicPr/>
          <p:nvPr/>
        </p:nvPicPr>
        <p:blipFill>
          <a:blip r:embed="rId2"/>
          <a:stretch>
            <a:fillRect/>
          </a:stretch>
        </p:blipFill>
        <p:spPr>
          <a:xfrm>
            <a:off x="4468368" y="3423412"/>
            <a:ext cx="5943600" cy="3004820"/>
          </a:xfrm>
          <a:prstGeom prst="rect">
            <a:avLst/>
          </a:prstGeom>
        </p:spPr>
      </p:pic>
    </p:spTree>
    <p:extLst>
      <p:ext uri="{BB962C8B-B14F-4D97-AF65-F5344CB8AC3E}">
        <p14:creationId xmlns:p14="http://schemas.microsoft.com/office/powerpoint/2010/main" val="3310129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138"/>
            <a:ext cx="10515600" cy="1325563"/>
          </a:xfrm>
        </p:spPr>
        <p:txBody>
          <a:bodyPr>
            <a:normAutofit/>
          </a:bodyPr>
          <a:lstStyle/>
          <a:p>
            <a:pPr marR="0" rtl="0"/>
            <a:r>
              <a:rPr lang="en-US" sz="2800" dirty="0">
                <a:solidFill>
                  <a:schemeClr val="accent2">
                    <a:lumMod val="50000"/>
                  </a:schemeClr>
                </a:solidFill>
                <a:latin typeface="Arial Black" panose="020B0A04020102020204" pitchFamily="34" charset="0"/>
              </a:rPr>
              <a:t>Busiest Hours</a:t>
            </a:r>
          </a:p>
        </p:txBody>
      </p:sp>
      <p:sp>
        <p:nvSpPr>
          <p:cNvPr id="3" name="Text Placeholder 2"/>
          <p:cNvSpPr>
            <a:spLocks noGrp="1"/>
          </p:cNvSpPr>
          <p:nvPr>
            <p:ph type="body" idx="1"/>
          </p:nvPr>
        </p:nvSpPr>
        <p:spPr>
          <a:xfrm>
            <a:off x="838200" y="954500"/>
            <a:ext cx="10515600" cy="4351338"/>
          </a:xfrm>
        </p:spPr>
        <p:txBody>
          <a:bodyPr/>
          <a:lstStyle/>
          <a:p>
            <a:pPr marR="0" lvl="0" rtl="0"/>
            <a:r>
              <a:rPr lang="en-US" sz="1800" dirty="0">
                <a:latin typeface="Arial Narrow" panose="020B0606020202030204" pitchFamily="34" charset="0"/>
              </a:rPr>
              <a:t>The busiest hours for restaurants, based on user engagement, span from 4pm to 1am.</a:t>
            </a:r>
          </a:p>
          <a:p>
            <a:pPr marR="0" lvl="0" rtl="0"/>
            <a:r>
              <a:rPr lang="en-US" sz="1800" dirty="0">
                <a:latin typeface="Arial Narrow" panose="020B0606020202030204" pitchFamily="34" charset="0"/>
              </a:rPr>
              <a:t>Knowing the peak hours allows business to optimize their staffing levels and resource allocation during these times to ensure efficient operations and quality service delivery.</a:t>
            </a:r>
          </a:p>
          <a:p>
            <a:pPr marR="0" lvl="0" rtl="0"/>
            <a:r>
              <a:rPr lang="en-US" sz="1800" dirty="0">
                <a:latin typeface="Arial Narrow" panose="020B0606020202030204" pitchFamily="34" charset="0"/>
              </a:rPr>
              <a:t>The concentration of user engagement during the evening and night hours suggests a higher demand for dining out during these times, potentially driven by factors such as work schedules, social gatherings, and leisure activities.</a:t>
            </a: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p:txBody>
      </p:sp>
      <p:pic>
        <p:nvPicPr>
          <p:cNvPr id="4" name="Picture 3"/>
          <p:cNvPicPr/>
          <p:nvPr/>
        </p:nvPicPr>
        <p:blipFill>
          <a:blip r:embed="rId2"/>
          <a:stretch>
            <a:fillRect/>
          </a:stretch>
        </p:blipFill>
        <p:spPr>
          <a:xfrm>
            <a:off x="3444240" y="2398649"/>
            <a:ext cx="7711440" cy="4002151"/>
          </a:xfrm>
          <a:prstGeom prst="rect">
            <a:avLst/>
          </a:prstGeom>
        </p:spPr>
      </p:pic>
    </p:spTree>
    <p:extLst>
      <p:ext uri="{BB962C8B-B14F-4D97-AF65-F5344CB8AC3E}">
        <p14:creationId xmlns:p14="http://schemas.microsoft.com/office/powerpoint/2010/main" val="744453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2">
                    <a:lumMod val="50000"/>
                  </a:schemeClr>
                </a:solidFill>
                <a:latin typeface="Arial Black" panose="020B0A04020102020204" pitchFamily="34" charset="0"/>
              </a:rPr>
              <a:t>Recommendations</a:t>
            </a:r>
          </a:p>
        </p:txBody>
      </p:sp>
      <p:sp>
        <p:nvSpPr>
          <p:cNvPr id="3" name="Text Placeholder 2"/>
          <p:cNvSpPr>
            <a:spLocks noGrp="1"/>
          </p:cNvSpPr>
          <p:nvPr>
            <p:ph type="body" idx="1"/>
          </p:nvPr>
        </p:nvSpPr>
        <p:spPr>
          <a:xfrm>
            <a:off x="838200" y="1316736"/>
            <a:ext cx="10515600" cy="4860227"/>
          </a:xfrm>
        </p:spPr>
        <p:txBody>
          <a:bodyPr>
            <a:normAutofit/>
          </a:bodyPr>
          <a:lstStyle/>
          <a:p>
            <a:pPr>
              <a:lnSpc>
                <a:spcPct val="110000"/>
              </a:lnSpc>
            </a:pPr>
            <a:r>
              <a:rPr lang="en-US" sz="1900" dirty="0">
                <a:latin typeface="Arial Narrow" panose="020B0606020202030204" pitchFamily="34" charset="0"/>
              </a:rPr>
              <a:t>Utilizing insights from the analysis of various metrics such as user engagement, sentiment of reviews, peak hours, and the impact of elite users, businesses can make informed decisions to drive success.</a:t>
            </a:r>
          </a:p>
          <a:p>
            <a:pPr>
              <a:lnSpc>
                <a:spcPct val="110000"/>
              </a:lnSpc>
            </a:pPr>
            <a:r>
              <a:rPr lang="en-US" sz="1900" dirty="0">
                <a:latin typeface="Arial Narrow" panose="020B0606020202030204" pitchFamily="34" charset="0"/>
              </a:rPr>
              <a:t>Collaborating with elite users and leveraging their influence can amplify promotional efforts, increase brand awareness, and drive customer acquisition.</a:t>
            </a:r>
          </a:p>
          <a:p>
            <a:pPr>
              <a:lnSpc>
                <a:spcPct val="110000"/>
              </a:lnSpc>
            </a:pPr>
            <a:r>
              <a:rPr lang="en-US" sz="1900" dirty="0">
                <a:latin typeface="Arial Narrow" panose="020B0606020202030204" pitchFamily="34" charset="0"/>
              </a:rPr>
              <a:t>Businesses can adjust their operating hours or introduce special promotions to capitalize on the increased demand during peak hours.</a:t>
            </a:r>
          </a:p>
          <a:p>
            <a:pPr>
              <a:lnSpc>
                <a:spcPct val="110000"/>
              </a:lnSpc>
            </a:pPr>
            <a:r>
              <a:rPr lang="en-US" sz="1900" dirty="0">
                <a:latin typeface="Arial Narrow" panose="020B0606020202030204" pitchFamily="34" charset="0"/>
              </a:rPr>
              <a:t>Less successful businesses may need to focus on strategies to enhance user engagement over time, such as improving service quality, responding to customer feedback.</a:t>
            </a:r>
          </a:p>
          <a:p>
            <a:pPr>
              <a:lnSpc>
                <a:spcPct val="110000"/>
              </a:lnSpc>
            </a:pPr>
            <a:r>
              <a:rPr lang="en-US" sz="1900" dirty="0">
                <a:latin typeface="Arial Narrow" panose="020B0606020202030204" pitchFamily="34" charset="0"/>
              </a:rPr>
              <a:t>Cities with high success scores presents opportunities for restaurant chains to expand or invest further.</a:t>
            </a:r>
          </a:p>
          <a:p>
            <a:pPr>
              <a:lnSpc>
                <a:spcPct val="110000"/>
              </a:lnSpc>
            </a:pPr>
            <a:endParaRPr lang="en-US" sz="1900" dirty="0">
              <a:latin typeface="Arial Narrow" panose="020B0606020202030204" pitchFamily="34" charset="0"/>
            </a:endParaRPr>
          </a:p>
          <a:p>
            <a:pPr marL="0" marR="0" lvl="0" indent="0" rtl="0">
              <a:buNone/>
            </a:pPr>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3328064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208" y="1855597"/>
            <a:ext cx="10515600" cy="1325563"/>
          </a:xfrm>
        </p:spPr>
        <p:txBody>
          <a:bodyPr>
            <a:normAutofit/>
          </a:bodyPr>
          <a:lstStyle/>
          <a:p>
            <a:pPr marR="0" algn="ctr" rtl="0"/>
            <a:r>
              <a:rPr lang="en-US" sz="8800" b="0" i="0" u="none" strike="noStrike" baseline="0" dirty="0" smtClean="0">
                <a:solidFill>
                  <a:schemeClr val="accent2">
                    <a:lumMod val="50000"/>
                  </a:schemeClr>
                </a:solidFill>
                <a:latin typeface="Arial Black" panose="020B0A04020102020204" pitchFamily="34" charset="0"/>
              </a:rPr>
              <a:t>ABOUT YELP</a:t>
            </a:r>
          </a:p>
        </p:txBody>
      </p:sp>
      <p:sp>
        <p:nvSpPr>
          <p:cNvPr id="3" name="Text Placeholder 2"/>
          <p:cNvSpPr>
            <a:spLocks noGrp="1"/>
          </p:cNvSpPr>
          <p:nvPr>
            <p:ph type="body" idx="1"/>
          </p:nvPr>
        </p:nvSpPr>
        <p:spPr>
          <a:xfrm>
            <a:off x="902208" y="3581273"/>
            <a:ext cx="10515600" cy="1639951"/>
          </a:xfrm>
        </p:spPr>
        <p:txBody>
          <a:bodyPr>
            <a:normAutofit/>
          </a:bodyPr>
          <a:lstStyle/>
          <a:p>
            <a:pPr marL="0" marR="0" lvl="0" indent="0" rtl="0">
              <a:buNone/>
            </a:pPr>
            <a:r>
              <a:rPr lang="en-US" sz="2000" b="1" i="0" u="none" strike="noStrike" baseline="0" dirty="0" smtClean="0">
                <a:latin typeface="Arial Black" panose="020B0A04020102020204" pitchFamily="34" charset="0"/>
              </a:rPr>
              <a:t>Yelp is a web and mobile platform that functions as a crowd – sourced </a:t>
            </a:r>
            <a:r>
              <a:rPr lang="en-US" sz="2000" i="0" u="none" strike="noStrike" baseline="0" dirty="0" smtClean="0">
                <a:latin typeface="Arial Black" panose="020B0A04020102020204" pitchFamily="34" charset="0"/>
              </a:rPr>
              <a:t>local business review site. Users can submit. Users can submit reviews, photo, and tip about businesses, while also browsing information and ratings left by others</a:t>
            </a:r>
            <a:r>
              <a:rPr lang="en-US" sz="2000" b="1" i="0" u="none" strike="noStrike" baseline="0" dirty="0" smtClean="0">
                <a:latin typeface="Arial Black" panose="020B0A04020102020204" pitchFamily="34" charset="0"/>
              </a:rPr>
              <a:t>. </a:t>
            </a:r>
          </a:p>
        </p:txBody>
      </p:sp>
    </p:spTree>
    <p:extLst>
      <p:ext uri="{BB962C8B-B14F-4D97-AF65-F5344CB8AC3E}">
        <p14:creationId xmlns:p14="http://schemas.microsoft.com/office/powerpoint/2010/main" val="51832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8357"/>
            <a:ext cx="10515600" cy="1325563"/>
          </a:xfrm>
        </p:spPr>
        <p:txBody>
          <a:bodyPr>
            <a:normAutofit/>
          </a:bodyPr>
          <a:lstStyle/>
          <a:p>
            <a:pPr marR="0" rtl="0"/>
            <a:r>
              <a:rPr lang="en-US" sz="8800" b="0" i="0" u="none" strike="noStrike" baseline="0" dirty="0" smtClean="0">
                <a:solidFill>
                  <a:schemeClr val="accent2">
                    <a:lumMod val="50000"/>
                  </a:schemeClr>
                </a:solidFill>
                <a:latin typeface="Arial Black" panose="020B0A04020102020204" pitchFamily="34" charset="0"/>
              </a:rPr>
              <a:t>AGENDA</a:t>
            </a:r>
          </a:p>
        </p:txBody>
      </p:sp>
      <p:sp>
        <p:nvSpPr>
          <p:cNvPr id="3" name="Text Placeholder 2"/>
          <p:cNvSpPr>
            <a:spLocks noGrp="1"/>
          </p:cNvSpPr>
          <p:nvPr>
            <p:ph type="body" idx="1"/>
          </p:nvPr>
        </p:nvSpPr>
        <p:spPr>
          <a:xfrm>
            <a:off x="838200" y="3017519"/>
            <a:ext cx="10515600" cy="3159443"/>
          </a:xfrm>
        </p:spPr>
        <p:txBody>
          <a:bodyPr/>
          <a:lstStyle/>
          <a:p>
            <a:pPr marR="0" lvl="0" rtl="0"/>
            <a:r>
              <a:rPr lang="en-US" b="0" i="0" u="none" strike="noStrike" baseline="0" dirty="0" smtClean="0">
                <a:latin typeface="Arial Narrow" panose="020B0606020202030204" pitchFamily="34" charset="0"/>
              </a:rPr>
              <a:t>Problem Statement</a:t>
            </a:r>
          </a:p>
          <a:p>
            <a:pPr marR="0" lvl="0" rtl="0"/>
            <a:r>
              <a:rPr lang="en-US" i="0" u="none" strike="noStrike" baseline="0" dirty="0" smtClean="0">
                <a:latin typeface="Arial Narrow" panose="020B0606020202030204" pitchFamily="34" charset="0"/>
              </a:rPr>
              <a:t>Research Objectives</a:t>
            </a:r>
          </a:p>
          <a:p>
            <a:pPr marR="0" lvl="0" rtl="0"/>
            <a:r>
              <a:rPr lang="en-US" b="0" i="0" u="none" strike="noStrike" baseline="0" dirty="0" smtClean="0">
                <a:latin typeface="Arial Narrow" panose="020B0606020202030204" pitchFamily="34" charset="0"/>
              </a:rPr>
              <a:t>Hypothesis</a:t>
            </a:r>
          </a:p>
          <a:p>
            <a:pPr marR="0" lvl="0" rtl="0"/>
            <a:r>
              <a:rPr lang="en-US" b="0" i="0" u="none" strike="noStrike" baseline="0" dirty="0" smtClean="0">
                <a:latin typeface="Arial Narrow" panose="020B0606020202030204" pitchFamily="34" charset="0"/>
              </a:rPr>
              <a:t>Data Overview</a:t>
            </a:r>
          </a:p>
          <a:p>
            <a:pPr marR="0" lvl="0" rtl="0"/>
            <a:r>
              <a:rPr lang="en-US" b="0" i="0" u="none" strike="noStrike" baseline="0" dirty="0" smtClean="0">
                <a:latin typeface="Arial Narrow" panose="020B0606020202030204" pitchFamily="34" charset="0"/>
              </a:rPr>
              <a:t>Analysis and Findings</a:t>
            </a:r>
          </a:p>
          <a:p>
            <a:pPr marR="0" lvl="0" rtl="0"/>
            <a:r>
              <a:rPr lang="en-US" b="0" i="0" u="none" strike="noStrike" baseline="0" dirty="0" smtClean="0">
                <a:latin typeface="Arial Narrow" panose="020B0606020202030204" pitchFamily="34" charset="0"/>
              </a:rPr>
              <a:t>Recommendations</a:t>
            </a: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3597119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solidFill>
                  <a:schemeClr val="accent2">
                    <a:lumMod val="50000"/>
                  </a:schemeClr>
                </a:solidFill>
                <a:latin typeface="Arial Black" panose="020B0A04020102020204" pitchFamily="34" charset="0"/>
              </a:rPr>
              <a:t>Problem Statement</a:t>
            </a:r>
          </a:p>
        </p:txBody>
      </p:sp>
      <p:sp>
        <p:nvSpPr>
          <p:cNvPr id="3" name="Text Placeholder 2"/>
          <p:cNvSpPr>
            <a:spLocks noGrp="1"/>
          </p:cNvSpPr>
          <p:nvPr>
            <p:ph type="body" idx="1"/>
          </p:nvPr>
        </p:nvSpPr>
        <p:spPr/>
        <p:txBody>
          <a:bodyPr/>
          <a:lstStyle/>
          <a:p>
            <a:pPr marL="0" marR="0" lvl="0" indent="0" rtl="0">
              <a:buNone/>
            </a:pPr>
            <a:r>
              <a:rPr lang="en-US" i="0" u="none" strike="noStrike" baseline="0" dirty="0" smtClean="0">
                <a:latin typeface="Arial Narrow" panose="020B0606020202030204" pitchFamily="34" charset="0"/>
              </a:rPr>
              <a:t>In a competitive market like the restaurant industry, understanding the factors that influence business success is crucial for stakeholders. Utilizing the Yelp dataset, this project aims to investigate the relationship between user engagement (reviews, tip, and check-ins) and business success metrics (review count, ratings) for restaurants</a:t>
            </a:r>
            <a:r>
              <a:rPr lang="en-US" i="0" u="none" strike="noStrike" baseline="0" dirty="0" smtClean="0">
                <a:latin typeface="Arial Narrow" panose="020B0606020202030204" pitchFamily="34" charset="0"/>
              </a:rPr>
              <a:t>.</a:t>
            </a:r>
            <a:endParaRPr lang="en-US" i="0" u="none" strike="noStrike" baseline="0" dirty="0" smtClean="0">
              <a:latin typeface="Arial Narrow" panose="020B0606020202030204" pitchFamily="34" charset="0"/>
            </a:endParaRPr>
          </a:p>
        </p:txBody>
      </p:sp>
    </p:spTree>
    <p:extLst>
      <p:ext uri="{BB962C8B-B14F-4D97-AF65-F5344CB8AC3E}">
        <p14:creationId xmlns:p14="http://schemas.microsoft.com/office/powerpoint/2010/main" val="748651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chemeClr val="accent2">
                    <a:lumMod val="50000"/>
                  </a:schemeClr>
                </a:solidFill>
                <a:latin typeface="Arial Black" panose="020B0A04020102020204" pitchFamily="34" charset="0"/>
              </a:rPr>
              <a:t>Research Objectives</a:t>
            </a:r>
          </a:p>
        </p:txBody>
      </p:sp>
      <p:sp>
        <p:nvSpPr>
          <p:cNvPr id="3" name="Text Placeholder 2"/>
          <p:cNvSpPr>
            <a:spLocks noGrp="1"/>
          </p:cNvSpPr>
          <p:nvPr>
            <p:ph type="body" idx="1"/>
          </p:nvPr>
        </p:nvSpPr>
        <p:spPr/>
        <p:txBody>
          <a:bodyPr/>
          <a:lstStyle/>
          <a:p>
            <a:pPr marL="0" marR="0" lvl="0" indent="0" rtl="0">
              <a:buNone/>
            </a:pPr>
            <a:r>
              <a:rPr lang="en-US" b="0" i="0" u="none" strike="noStrike" baseline="0" dirty="0" smtClean="0">
                <a:solidFill>
                  <a:srgbClr val="2E74B5"/>
                </a:solidFill>
                <a:latin typeface="Calibri Light" panose="020F0302020204030204" pitchFamily="34" charset="0"/>
              </a:rPr>
              <a:t> </a:t>
            </a: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80873336"/>
              </p:ext>
            </p:extLst>
          </p:nvPr>
        </p:nvGraphicFramePr>
        <p:xfrm>
          <a:off x="832104" y="1837944"/>
          <a:ext cx="10670085" cy="3209544"/>
        </p:xfrm>
        <a:graphic>
          <a:graphicData uri="http://schemas.openxmlformats.org/drawingml/2006/table">
            <a:tbl>
              <a:tblPr firstRow="1" bandRow="1">
                <a:tableStyleId>{5C22544A-7EE6-4342-B048-85BDC9FD1C3A}</a:tableStyleId>
              </a:tblPr>
              <a:tblGrid>
                <a:gridCol w="3556695">
                  <a:extLst>
                    <a:ext uri="{9D8B030D-6E8A-4147-A177-3AD203B41FA5}">
                      <a16:colId xmlns:a16="http://schemas.microsoft.com/office/drawing/2014/main" val="1693503035"/>
                    </a:ext>
                  </a:extLst>
                </a:gridCol>
                <a:gridCol w="3556695">
                  <a:extLst>
                    <a:ext uri="{9D8B030D-6E8A-4147-A177-3AD203B41FA5}">
                      <a16:colId xmlns:a16="http://schemas.microsoft.com/office/drawing/2014/main" val="934453325"/>
                    </a:ext>
                  </a:extLst>
                </a:gridCol>
                <a:gridCol w="3556695">
                  <a:extLst>
                    <a:ext uri="{9D8B030D-6E8A-4147-A177-3AD203B41FA5}">
                      <a16:colId xmlns:a16="http://schemas.microsoft.com/office/drawing/2014/main" val="1369497154"/>
                    </a:ext>
                  </a:extLst>
                </a:gridCol>
              </a:tblGrid>
              <a:tr h="3209544">
                <a:tc>
                  <a:txBody>
                    <a:bodyPr/>
                    <a:lstStyle/>
                    <a:p>
                      <a:pPr marL="0" marR="0" lvl="0" indent="0" algn="l" defTabSz="914400" rtl="0" eaLnBrk="1" fontAlgn="base" latinLnBrk="0" hangingPunct="1">
                        <a:lnSpc>
                          <a:spcPts val="1350"/>
                        </a:lnSpc>
                        <a:spcBef>
                          <a:spcPct val="0"/>
                        </a:spcBef>
                        <a:spcAft>
                          <a:spcPct val="0"/>
                        </a:spcAft>
                        <a:buClrTx/>
                        <a:buSzTx/>
                        <a:buFontTx/>
                        <a:buNone/>
                        <a:tabLst/>
                        <a:defRPr/>
                      </a:pPr>
                      <a:endParaRPr lang="en-US" sz="1800" b="1" kern="1200" dirty="0" smtClean="0">
                        <a:solidFill>
                          <a:schemeClr val="tx1"/>
                        </a:solidFill>
                        <a:latin typeface="Arial Narrow" panose="020B0606020202030204" pitchFamily="34" charset="0"/>
                        <a:ea typeface="+mn-ea"/>
                        <a:cs typeface="+mn-cs"/>
                      </a:endParaRPr>
                    </a:p>
                    <a:p>
                      <a:pPr marL="0" marR="0" lvl="0" indent="0" algn="l" defTabSz="914400" rtl="0" eaLnBrk="1" fontAlgn="base" latinLnBrk="0" hangingPunct="1">
                        <a:lnSpc>
                          <a:spcPts val="1350"/>
                        </a:lnSpc>
                        <a:spcBef>
                          <a:spcPct val="0"/>
                        </a:spcBef>
                        <a:spcAft>
                          <a:spcPct val="0"/>
                        </a:spcAft>
                        <a:buClrTx/>
                        <a:buSzTx/>
                        <a:buFontTx/>
                        <a:buNone/>
                        <a:tabLst/>
                        <a:defRPr/>
                      </a:pPr>
                      <a:r>
                        <a:rPr lang="en-US" sz="1800" b="1" kern="1200" dirty="0" smtClean="0">
                          <a:solidFill>
                            <a:schemeClr val="tx1"/>
                          </a:solidFill>
                          <a:latin typeface="Arial Narrow" panose="020B0606020202030204" pitchFamily="34" charset="0"/>
                          <a:ea typeface="+mn-ea"/>
                          <a:cs typeface="+mn-cs"/>
                        </a:rPr>
                        <a:t>Quantify the correlation between user engagement (reviews, tips, </a:t>
                      </a:r>
                      <a:r>
                        <a:rPr lang="en-US" sz="1800" b="1" kern="1200" dirty="0" smtClean="0">
                          <a:solidFill>
                            <a:schemeClr val="tx1"/>
                          </a:solidFill>
                          <a:latin typeface="Arial Narrow" panose="020B0606020202030204" pitchFamily="34" charset="0"/>
                          <a:ea typeface="+mn-ea"/>
                          <a:cs typeface="+mn-cs"/>
                        </a:rPr>
                        <a:t>check-    ins</a:t>
                      </a:r>
                      <a:r>
                        <a:rPr lang="en-US" sz="1800" b="1" kern="1200" dirty="0" smtClean="0">
                          <a:solidFill>
                            <a:schemeClr val="tx1"/>
                          </a:solidFill>
                          <a:latin typeface="Arial Narrow" panose="020B0606020202030204" pitchFamily="34" charset="0"/>
                          <a:ea typeface="+mn-ea"/>
                          <a:cs typeface="+mn-cs"/>
                        </a:rPr>
                        <a:t>) and review count/average star rating.</a:t>
                      </a:r>
                    </a:p>
                    <a:p>
                      <a:pPr marL="0" marR="0" lvl="0" indent="0" algn="l" defTabSz="914400" rtl="0" eaLnBrk="1" fontAlgn="base" latinLnBrk="0" hangingPunct="1">
                        <a:lnSpc>
                          <a:spcPts val="1350"/>
                        </a:lnSpc>
                        <a:spcBef>
                          <a:spcPct val="0"/>
                        </a:spcBef>
                        <a:spcAft>
                          <a:spcPct val="0"/>
                        </a:spcAft>
                        <a:buClrTx/>
                        <a:buSzTx/>
                        <a:buFontTx/>
                        <a:buNone/>
                        <a:tabLst/>
                        <a:defRPr/>
                      </a:pPr>
                      <a:endParaRPr lang="en-US" sz="1800" b="1" kern="1200" dirty="0">
                        <a:solidFill>
                          <a:schemeClr val="tx1"/>
                        </a:solidFill>
                        <a:latin typeface="Arial Narrow" panose="020B060602020203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ts val="1350"/>
                        </a:lnSpc>
                        <a:spcBef>
                          <a:spcPct val="0"/>
                        </a:spcBef>
                        <a:spcAft>
                          <a:spcPct val="0"/>
                        </a:spcAft>
                        <a:buClrTx/>
                        <a:buSzTx/>
                        <a:buFontTx/>
                        <a:buNone/>
                        <a:tabLst/>
                        <a:defRPr/>
                      </a:pPr>
                      <a:endParaRPr lang="en-US" sz="1800" b="1" kern="1200" dirty="0" smtClean="0">
                        <a:solidFill>
                          <a:schemeClr val="tx1"/>
                        </a:solidFill>
                        <a:latin typeface="Arial Narrow" panose="020B0606020202030204" pitchFamily="34" charset="0"/>
                        <a:ea typeface="+mn-ea"/>
                        <a:cs typeface="+mn-cs"/>
                      </a:endParaRPr>
                    </a:p>
                    <a:p>
                      <a:pPr marL="0" marR="0" lvl="0" indent="0" algn="l" defTabSz="914400" rtl="0" eaLnBrk="1" fontAlgn="base" latinLnBrk="0" hangingPunct="1">
                        <a:lnSpc>
                          <a:spcPts val="1350"/>
                        </a:lnSpc>
                        <a:spcBef>
                          <a:spcPct val="0"/>
                        </a:spcBef>
                        <a:spcAft>
                          <a:spcPct val="0"/>
                        </a:spcAft>
                        <a:buClrTx/>
                        <a:buSzTx/>
                        <a:buFontTx/>
                        <a:buNone/>
                        <a:tabLst/>
                        <a:defRPr/>
                      </a:pPr>
                      <a:r>
                        <a:rPr lang="en-US" sz="1800" b="1" kern="1200" dirty="0" smtClean="0">
                          <a:solidFill>
                            <a:schemeClr val="tx1"/>
                          </a:solidFill>
                          <a:latin typeface="Arial Narrow" panose="020B0606020202030204" pitchFamily="34" charset="0"/>
                          <a:ea typeface="+mn-ea"/>
                          <a:cs typeface="+mn-cs"/>
                        </a:rPr>
                        <a:t> Analyze </a:t>
                      </a:r>
                      <a:r>
                        <a:rPr lang="en-US" sz="1800" b="1" kern="1200" dirty="0" smtClean="0">
                          <a:solidFill>
                            <a:schemeClr val="tx1"/>
                          </a:solidFill>
                          <a:latin typeface="Arial Narrow" panose="020B0606020202030204" pitchFamily="34" charset="0"/>
                          <a:ea typeface="+mn-ea"/>
                          <a:cs typeface="+mn-cs"/>
                        </a:rPr>
                        <a:t>the impact of review count </a:t>
                      </a:r>
                      <a:r>
                        <a:rPr lang="en-US" sz="1800" b="1" kern="1200" dirty="0" smtClean="0">
                          <a:solidFill>
                            <a:schemeClr val="tx1"/>
                          </a:solidFill>
                          <a:latin typeface="Arial Narrow" panose="020B0606020202030204" pitchFamily="34" charset="0"/>
                          <a:ea typeface="+mn-ea"/>
                          <a:cs typeface="+mn-cs"/>
                        </a:rPr>
                        <a:t>         and </a:t>
                      </a:r>
                      <a:r>
                        <a:rPr lang="en-US" sz="1800" b="1" kern="1200" dirty="0" smtClean="0">
                          <a:solidFill>
                            <a:schemeClr val="tx1"/>
                          </a:solidFill>
                          <a:latin typeface="Arial Narrow" panose="020B0606020202030204" pitchFamily="34" charset="0"/>
                          <a:ea typeface="+mn-ea"/>
                          <a:cs typeface="+mn-cs"/>
                        </a:rPr>
                        <a:t>average star rating.</a:t>
                      </a:r>
                    </a:p>
                    <a:p>
                      <a:pPr marL="0" marR="0" lvl="0" indent="0" algn="l" defTabSz="914400" rtl="0" eaLnBrk="1" fontAlgn="base" latinLnBrk="0" hangingPunct="1">
                        <a:lnSpc>
                          <a:spcPts val="1350"/>
                        </a:lnSpc>
                        <a:spcBef>
                          <a:spcPct val="0"/>
                        </a:spcBef>
                        <a:spcAft>
                          <a:spcPct val="0"/>
                        </a:spcAft>
                        <a:buClrTx/>
                        <a:buSzTx/>
                        <a:buFontTx/>
                        <a:buNone/>
                        <a:tabLst/>
                        <a:defRPr/>
                      </a:pPr>
                      <a:endParaRPr lang="en-US" altLang="en-US" sz="1800" b="1" kern="1200" dirty="0" smtClean="0">
                        <a:solidFill>
                          <a:schemeClr val="bg1"/>
                        </a:solidFill>
                        <a:latin typeface="Arial Narrow" panose="020B0606020202030204" pitchFamily="34" charset="0"/>
                        <a:ea typeface="+mn-ea"/>
                        <a:cs typeface="+mn-cs"/>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ts val="1350"/>
                        </a:lnSpc>
                        <a:spcBef>
                          <a:spcPct val="0"/>
                        </a:spcBef>
                        <a:spcAft>
                          <a:spcPct val="0"/>
                        </a:spcAft>
                        <a:buClrTx/>
                        <a:buSzTx/>
                        <a:buFontTx/>
                        <a:buNone/>
                        <a:tabLst/>
                        <a:defRPr/>
                      </a:pPr>
                      <a:endParaRPr lang="en-US" altLang="en-US" sz="1800" b="1" kern="1200" dirty="0" smtClean="0">
                        <a:solidFill>
                          <a:schemeClr val="tx1"/>
                        </a:solidFill>
                        <a:latin typeface="Arial Narrow" panose="020B0606020202030204" pitchFamily="34" charset="0"/>
                        <a:ea typeface="+mn-ea"/>
                        <a:cs typeface="+mn-cs"/>
                      </a:endParaRPr>
                    </a:p>
                    <a:p>
                      <a:pPr marL="0" marR="0" lvl="0" indent="0" algn="l" defTabSz="914400" rtl="0" eaLnBrk="1" fontAlgn="base" latinLnBrk="0" hangingPunct="1">
                        <a:lnSpc>
                          <a:spcPts val="1350"/>
                        </a:lnSpc>
                        <a:spcBef>
                          <a:spcPct val="0"/>
                        </a:spcBef>
                        <a:spcAft>
                          <a:spcPct val="0"/>
                        </a:spcAft>
                        <a:buClrTx/>
                        <a:buSzTx/>
                        <a:buFontTx/>
                        <a:buNone/>
                        <a:tabLst/>
                        <a:defRPr/>
                      </a:pPr>
                      <a:r>
                        <a:rPr lang="en-US" altLang="en-US" sz="1800" b="1" kern="1200" dirty="0" smtClean="0">
                          <a:solidFill>
                            <a:schemeClr val="tx1"/>
                          </a:solidFill>
                          <a:latin typeface="Arial Narrow" panose="020B0606020202030204" pitchFamily="34" charset="0"/>
                          <a:ea typeface="+mn-ea"/>
                          <a:cs typeface="+mn-cs"/>
                        </a:rPr>
                        <a:t>  Time </a:t>
                      </a:r>
                      <a:r>
                        <a:rPr lang="en-US" altLang="en-US" sz="1800" b="1" kern="1200" dirty="0" smtClean="0">
                          <a:solidFill>
                            <a:schemeClr val="tx1"/>
                          </a:solidFill>
                          <a:latin typeface="Arial Narrow" panose="020B0606020202030204" pitchFamily="34" charset="0"/>
                          <a:ea typeface="+mn-ea"/>
                          <a:cs typeface="+mn-cs"/>
                        </a:rPr>
                        <a:t>Trends in User Engagement</a:t>
                      </a:r>
                    </a:p>
                    <a:p>
                      <a:pPr marL="0" marR="0" lvl="0" indent="0" algn="l" defTabSz="914400" rtl="0" eaLnBrk="1" fontAlgn="base" latinLnBrk="0" hangingPunct="1">
                        <a:lnSpc>
                          <a:spcPts val="1350"/>
                        </a:lnSpc>
                        <a:spcBef>
                          <a:spcPct val="0"/>
                        </a:spcBef>
                        <a:spcAft>
                          <a:spcPct val="0"/>
                        </a:spcAft>
                        <a:buClrTx/>
                        <a:buSzTx/>
                        <a:buFontTx/>
                        <a:buNone/>
                        <a:tabLst/>
                        <a:defRPr/>
                      </a:pPr>
                      <a:endParaRPr lang="en-US" altLang="en-US" sz="1800" b="1" kern="1200" dirty="0" smtClean="0">
                        <a:solidFill>
                          <a:schemeClr val="tx1"/>
                        </a:solidFill>
                        <a:latin typeface="Arial Narrow" panose="020B0606020202030204" pitchFamily="34" charset="0"/>
                        <a:ea typeface="+mn-ea"/>
                        <a:cs typeface="+mn-cs"/>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7171198"/>
                  </a:ext>
                </a:extLst>
              </a:tr>
            </a:tbl>
          </a:graphicData>
        </a:graphic>
      </p:graphicFrame>
    </p:spTree>
    <p:extLst>
      <p:ext uri="{BB962C8B-B14F-4D97-AF65-F5344CB8AC3E}">
        <p14:creationId xmlns:p14="http://schemas.microsoft.com/office/powerpoint/2010/main" val="3302927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56" y="328549"/>
            <a:ext cx="10448544" cy="1325563"/>
          </a:xfrm>
        </p:spPr>
        <p:txBody>
          <a:bodyPr>
            <a:normAutofit/>
          </a:bodyPr>
          <a:lstStyle/>
          <a:p>
            <a:pPr marR="0" rtl="0"/>
            <a:r>
              <a:rPr lang="en-US" b="0" i="0" u="none" strike="noStrike" baseline="0" dirty="0" smtClean="0">
                <a:solidFill>
                  <a:schemeClr val="accent2">
                    <a:lumMod val="50000"/>
                  </a:schemeClr>
                </a:solidFill>
                <a:latin typeface="Arial Black" panose="020B0A04020102020204" pitchFamily="34" charset="0"/>
              </a:rPr>
              <a:t>Hypothesis</a:t>
            </a:r>
          </a:p>
        </p:txBody>
      </p:sp>
      <p:sp>
        <p:nvSpPr>
          <p:cNvPr id="3" name="Text Placeholder 2"/>
          <p:cNvSpPr>
            <a:spLocks noGrp="1"/>
          </p:cNvSpPr>
          <p:nvPr>
            <p:ph type="body" idx="1"/>
          </p:nvPr>
        </p:nvSpPr>
        <p:spPr/>
        <p:txBody>
          <a:bodyPr/>
          <a:lstStyle/>
          <a:p>
            <a:r>
              <a:rPr lang="en-US" dirty="0">
                <a:latin typeface="Arial Narrow" panose="020B0606020202030204" pitchFamily="34" charset="0"/>
              </a:rPr>
              <a:t>Higher levels of user engagement (more reviews, tips, and check-ins) correlate with higher review counts and ratings for restaurants.</a:t>
            </a:r>
          </a:p>
          <a:p>
            <a:r>
              <a:rPr lang="en-US" dirty="0">
                <a:latin typeface="Arial Narrow" panose="020B0606020202030204" pitchFamily="34" charset="0"/>
              </a:rPr>
              <a:t>Positive sentiments expressed in reviews and tips contributes to higher overall ratings and review counts for restaurants.</a:t>
            </a:r>
          </a:p>
          <a:p>
            <a:r>
              <a:rPr lang="en-US" dirty="0">
                <a:latin typeface="Arial Narrow" panose="020B0606020202030204" pitchFamily="34" charset="0"/>
              </a:rPr>
              <a:t>Consistent engagement over time is positively associated with sustained business success for </a:t>
            </a:r>
            <a:r>
              <a:rPr lang="en-US" dirty="0" err="1">
                <a:latin typeface="Arial Narrow" panose="020B0606020202030204" pitchFamily="34" charset="0"/>
              </a:rPr>
              <a:t>restaurnats</a:t>
            </a:r>
            <a:r>
              <a:rPr lang="en-US" dirty="0">
                <a:latin typeface="Arial Narrow" panose="020B0606020202030204" pitchFamily="34" charset="0"/>
              </a:rPr>
              <a:t>.</a:t>
            </a: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3018615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solidFill>
                  <a:schemeClr val="accent2">
                    <a:lumMod val="50000"/>
                  </a:schemeClr>
                </a:solidFill>
                <a:latin typeface="Arial Black" panose="020B0A04020102020204" pitchFamily="34" charset="0"/>
              </a:rPr>
              <a:t>Data Overview</a:t>
            </a:r>
          </a:p>
        </p:txBody>
      </p:sp>
      <p:sp>
        <p:nvSpPr>
          <p:cNvPr id="3" name="Text Placeholder 2"/>
          <p:cNvSpPr>
            <a:spLocks noGrp="1"/>
          </p:cNvSpPr>
          <p:nvPr>
            <p:ph type="body" idx="1"/>
          </p:nvPr>
        </p:nvSpPr>
        <p:spPr/>
        <p:txBody>
          <a:bodyPr/>
          <a:lstStyle/>
          <a:p>
            <a:pPr marR="0" lvl="0"/>
            <a:r>
              <a:rPr lang="en-US" dirty="0">
                <a:latin typeface="Arial Narrow" panose="020B0606020202030204" pitchFamily="34" charset="0"/>
              </a:rPr>
              <a:t>This dataset is a subset of Yelp and has information about businesses across 8 metropolitan areas in the USA and Canada.</a:t>
            </a:r>
          </a:p>
          <a:p>
            <a:pPr marR="0" lvl="0"/>
            <a:r>
              <a:rPr lang="en-US" dirty="0">
                <a:latin typeface="Arial Narrow" panose="020B0606020202030204" pitchFamily="34" charset="0"/>
              </a:rPr>
              <a:t>The original data is shared by Yelp as JSON files.</a:t>
            </a:r>
          </a:p>
          <a:p>
            <a:pPr marR="0" lvl="0"/>
            <a:r>
              <a:rPr lang="en-US" dirty="0">
                <a:latin typeface="Arial Narrow" panose="020B0606020202030204" pitchFamily="34" charset="0"/>
              </a:rPr>
              <a:t>The five JSON files are business, review, user, tip and </a:t>
            </a:r>
            <a:r>
              <a:rPr lang="en-US" dirty="0" err="1">
                <a:latin typeface="Arial Narrow" panose="020B0606020202030204" pitchFamily="34" charset="0"/>
              </a:rPr>
              <a:t>checkin</a:t>
            </a:r>
            <a:r>
              <a:rPr lang="en-US" dirty="0">
                <a:latin typeface="Arial Narrow" panose="020B0606020202030204" pitchFamily="34" charset="0"/>
              </a:rPr>
              <a:t>.</a:t>
            </a:r>
          </a:p>
          <a:p>
            <a:pPr marR="0" lvl="0"/>
            <a:r>
              <a:rPr lang="en-US" dirty="0">
                <a:latin typeface="Arial Narrow" panose="020B0606020202030204" pitchFamily="34" charset="0"/>
              </a:rPr>
              <a:t>The JSON files are stored in the databases for easy retrieval of data</a:t>
            </a:r>
            <a:r>
              <a:rPr lang="en-US" dirty="0">
                <a:latin typeface="Calibri Light" panose="020F0302020204030204" pitchFamily="34" charset="0"/>
              </a:rPr>
              <a:t>.</a:t>
            </a:r>
          </a:p>
          <a:p>
            <a:pPr marR="0" lvl="0" rtl="0"/>
            <a:endParaRPr lang="en-US" b="0" i="0" u="none" strike="noStrike" baseline="0" dirty="0" smtClean="0">
              <a:solidFill>
                <a:srgbClr val="2E74B5"/>
              </a:solidFill>
              <a:latin typeface="Calibri Light" panose="020F0302020204030204" pitchFamily="34"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1858593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126" y="0"/>
            <a:ext cx="10515600" cy="1325563"/>
          </a:xfrm>
        </p:spPr>
        <p:txBody>
          <a:bodyPr>
            <a:normAutofit/>
          </a:bodyPr>
          <a:lstStyle/>
          <a:p>
            <a:pPr marR="0" rtl="0"/>
            <a:r>
              <a:rPr lang="en-US" sz="3200" b="0" i="0" u="none" strike="noStrike" baseline="0" dirty="0" smtClean="0">
                <a:solidFill>
                  <a:schemeClr val="accent2">
                    <a:lumMod val="50000"/>
                  </a:schemeClr>
                </a:solidFill>
                <a:latin typeface="Arial Black" panose="020B0A04020102020204" pitchFamily="34" charset="0"/>
              </a:rPr>
              <a:t>Analysis and Findings</a:t>
            </a:r>
          </a:p>
        </p:txBody>
      </p:sp>
      <p:sp>
        <p:nvSpPr>
          <p:cNvPr id="3" name="Text Placeholder 2"/>
          <p:cNvSpPr>
            <a:spLocks noGrp="1"/>
          </p:cNvSpPr>
          <p:nvPr>
            <p:ph type="body" idx="1"/>
          </p:nvPr>
        </p:nvSpPr>
        <p:spPr>
          <a:xfrm>
            <a:off x="810126" y="1187116"/>
            <a:ext cx="10543674" cy="4989847"/>
          </a:xfrm>
        </p:spPr>
        <p:txBody>
          <a:bodyPr>
            <a:normAutofit/>
          </a:bodyPr>
          <a:lstStyle/>
          <a:p>
            <a:pPr>
              <a:lnSpc>
                <a:spcPct val="110000"/>
              </a:lnSpc>
            </a:pPr>
            <a:r>
              <a:rPr lang="en-US" dirty="0">
                <a:latin typeface="Arial Narrow" panose="020B0606020202030204" pitchFamily="34" charset="0"/>
              </a:rPr>
              <a:t>Out of 150k businesses, 35k are </a:t>
            </a:r>
            <a:r>
              <a:rPr lang="en-US" dirty="0" err="1">
                <a:latin typeface="Arial Narrow" panose="020B0606020202030204" pitchFamily="34" charset="0"/>
              </a:rPr>
              <a:t>restaurantsbusiness</a:t>
            </a:r>
            <a:r>
              <a:rPr lang="en-US" dirty="0">
                <a:latin typeface="Arial Narrow" panose="020B0606020202030204" pitchFamily="34" charset="0"/>
              </a:rPr>
              <a:t> and are open.</a:t>
            </a:r>
          </a:p>
          <a:p>
            <a:pPr>
              <a:lnSpc>
                <a:spcPct val="110000"/>
              </a:lnSpc>
            </a:pPr>
            <a:r>
              <a:rPr lang="en-US" dirty="0">
                <a:latin typeface="Arial Narrow" panose="020B0606020202030204" pitchFamily="34" charset="0"/>
              </a:rPr>
              <a:t>Table showing distribution of business success metrics (review count and average rating): </a:t>
            </a: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L="0" lvl="0" indent="0">
              <a:lnSpc>
                <a:spcPct val="110000"/>
              </a:lnSpc>
              <a:spcBef>
                <a:spcPct val="0"/>
              </a:spcBef>
              <a:buNone/>
            </a:pPr>
            <a:endParaRPr lang="en-US" sz="17600" dirty="0">
              <a:solidFill>
                <a:srgbClr val="2E74B5"/>
              </a:solidFill>
              <a:latin typeface="Calibri Light" panose="020F0302020204030204" pitchFamily="34" charset="0"/>
              <a:ea typeface="+mj-ea"/>
              <a:cs typeface="+mj-cs"/>
            </a:endParaRPr>
          </a:p>
          <a:p>
            <a:pPr marL="0" lvl="0" indent="0">
              <a:lnSpc>
                <a:spcPct val="110000"/>
              </a:lnSpc>
              <a:spcBef>
                <a:spcPct val="0"/>
              </a:spcBef>
              <a:buNone/>
            </a:pPr>
            <a:endParaRPr lang="en-US" sz="17600" dirty="0" smtClean="0">
              <a:solidFill>
                <a:srgbClr val="2E74B5"/>
              </a:solidFill>
              <a:latin typeface="Calibri Light" panose="020F0302020204030204" pitchFamily="34" charset="0"/>
              <a:ea typeface="+mj-ea"/>
              <a:cs typeface="+mj-cs"/>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a:p>
            <a:pPr marR="0" lvl="0" rtl="0"/>
            <a:endParaRPr lang="en-US" b="0" i="0" u="none" strike="noStrike" baseline="0" dirty="0" smtClean="0">
              <a:solidFill>
                <a:srgbClr val="2E74B5"/>
              </a:solidFill>
              <a:latin typeface="Times New Roman" panose="02020603050405020304" pitchFamily="18" charset="0"/>
            </a:endParaRPr>
          </a:p>
        </p:txBody>
      </p:sp>
      <p:pic>
        <p:nvPicPr>
          <p:cNvPr id="4" name="Picture 3"/>
          <p:cNvPicPr/>
          <p:nvPr/>
        </p:nvPicPr>
        <p:blipFill>
          <a:blip r:embed="rId2"/>
          <a:stretch>
            <a:fillRect/>
          </a:stretch>
        </p:blipFill>
        <p:spPr>
          <a:xfrm>
            <a:off x="7014410" y="2188244"/>
            <a:ext cx="4311316" cy="4180472"/>
          </a:xfrm>
          <a:prstGeom prst="rect">
            <a:avLst/>
          </a:prstGeom>
        </p:spPr>
      </p:pic>
    </p:spTree>
    <p:extLst>
      <p:ext uri="{BB962C8B-B14F-4D97-AF65-F5344CB8AC3E}">
        <p14:creationId xmlns:p14="http://schemas.microsoft.com/office/powerpoint/2010/main" val="2982083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14413" y="734679"/>
            <a:ext cx="5157787" cy="823912"/>
          </a:xfrm>
        </p:spPr>
        <p:txBody>
          <a:bodyPr>
            <a:normAutofit/>
          </a:bodyPr>
          <a:lstStyle/>
          <a:p>
            <a:r>
              <a:rPr lang="en-US" sz="3200" dirty="0">
                <a:solidFill>
                  <a:schemeClr val="accent2">
                    <a:lumMod val="50000"/>
                  </a:schemeClr>
                </a:solidFill>
              </a:rPr>
              <a:t>HIGHEST RATING</a:t>
            </a:r>
          </a:p>
        </p:txBody>
      </p:sp>
      <p:sp>
        <p:nvSpPr>
          <p:cNvPr id="5" name="Text Placeholder 4"/>
          <p:cNvSpPr>
            <a:spLocks noGrp="1"/>
          </p:cNvSpPr>
          <p:nvPr>
            <p:ph type="body" sz="quarter" idx="3"/>
          </p:nvPr>
        </p:nvSpPr>
        <p:spPr>
          <a:xfrm>
            <a:off x="6316579" y="734679"/>
            <a:ext cx="5183188" cy="823912"/>
          </a:xfrm>
        </p:spPr>
        <p:txBody>
          <a:bodyPr>
            <a:normAutofit/>
          </a:bodyPr>
          <a:lstStyle/>
          <a:p>
            <a:r>
              <a:rPr lang="en-US" sz="3200" dirty="0">
                <a:solidFill>
                  <a:schemeClr val="accent2">
                    <a:lumMod val="50000"/>
                  </a:schemeClr>
                </a:solidFill>
              </a:rPr>
              <a:t>HIGHEST REVIEW COUNT</a:t>
            </a:r>
          </a:p>
        </p:txBody>
      </p:sp>
      <p:pic>
        <p:nvPicPr>
          <p:cNvPr id="7" name="Content Placeholder 6"/>
          <p:cNvPicPr>
            <a:picLocks noGrp="1"/>
          </p:cNvPicPr>
          <p:nvPr>
            <p:ph sz="half" idx="2"/>
          </p:nvPr>
        </p:nvPicPr>
        <p:blipFill>
          <a:blip r:embed="rId2"/>
          <a:stretch>
            <a:fillRect/>
          </a:stretch>
        </p:blipFill>
        <p:spPr>
          <a:xfrm>
            <a:off x="1014413" y="1967130"/>
            <a:ext cx="4201111" cy="3477110"/>
          </a:xfrm>
          <a:prstGeom prst="rect">
            <a:avLst/>
          </a:prstGeom>
        </p:spPr>
      </p:pic>
      <p:pic>
        <p:nvPicPr>
          <p:cNvPr id="8" name="Content Placeholder 7"/>
          <p:cNvPicPr>
            <a:picLocks noGrp="1"/>
          </p:cNvPicPr>
          <p:nvPr>
            <p:ph sz="quarter" idx="4"/>
          </p:nvPr>
        </p:nvPicPr>
        <p:blipFill>
          <a:blip r:embed="rId3"/>
          <a:stretch>
            <a:fillRect/>
          </a:stretch>
        </p:blipFill>
        <p:spPr>
          <a:xfrm>
            <a:off x="6316579" y="1759652"/>
            <a:ext cx="3261612" cy="3684588"/>
          </a:xfrm>
          <a:prstGeom prst="rect">
            <a:avLst/>
          </a:prstGeom>
        </p:spPr>
      </p:pic>
    </p:spTree>
    <p:extLst>
      <p:ext uri="{BB962C8B-B14F-4D97-AF65-F5344CB8AC3E}">
        <p14:creationId xmlns:p14="http://schemas.microsoft.com/office/powerpoint/2010/main" val="2569502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74</TotalTime>
  <Words>1096</Words>
  <Application>Microsoft Office PowerPoint</Application>
  <PresentationFormat>Widescreen</PresentationFormat>
  <Paragraphs>251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Arial Black</vt:lpstr>
      <vt:lpstr>Arial Narrow</vt:lpstr>
      <vt:lpstr>Calibri</vt:lpstr>
      <vt:lpstr>Calibri Light</vt:lpstr>
      <vt:lpstr>Times New Roman</vt:lpstr>
      <vt:lpstr>Office Theme</vt:lpstr>
      <vt:lpstr>PowerPoint Presentation</vt:lpstr>
      <vt:lpstr>ABOUT YELP</vt:lpstr>
      <vt:lpstr>AGENDA</vt:lpstr>
      <vt:lpstr>Problem Statement</vt:lpstr>
      <vt:lpstr>Research Objectives</vt:lpstr>
      <vt:lpstr>Hypothesis</vt:lpstr>
      <vt:lpstr>Data Overview</vt:lpstr>
      <vt:lpstr>Analysis and Findings</vt:lpstr>
      <vt:lpstr>PowerPoint Presentation</vt:lpstr>
      <vt:lpstr>Do restaurants with higher engagement tend to have higher ratings?</vt:lpstr>
      <vt:lpstr>Is there a correlation between the number of reviews, tips and check-ins for a business?</vt:lpstr>
      <vt:lpstr>Is there a difference in the user engagement between high-rated and low-rated businesses?</vt:lpstr>
      <vt:lpstr>How do the success metrics of restaurants vary across different states and cities?</vt:lpstr>
      <vt:lpstr>Are there any patterns in user engagement overtime for successful businesses compared to less successful ones?</vt:lpstr>
      <vt:lpstr>Trend and Seasonality Analysis</vt:lpstr>
      <vt:lpstr>How does the sentiment of reviews and tips (useful, funny, cool) correlate with the success metrics of restaurants?</vt:lpstr>
      <vt:lpstr>Is there any differences in engagement of elite users and non elite users?</vt:lpstr>
      <vt:lpstr>Busiest Hours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Engagement Analysis for Restaurant success</dc:title>
  <dc:creator>Shashi Kumar Saw</dc:creator>
  <cp:lastModifiedBy>Shashi Kumar Saw</cp:lastModifiedBy>
  <cp:revision>9</cp:revision>
  <dcterms:created xsi:type="dcterms:W3CDTF">2024-06-07T17:30:42Z</dcterms:created>
  <dcterms:modified xsi:type="dcterms:W3CDTF">2024-06-07T18:49:13Z</dcterms:modified>
</cp:coreProperties>
</file>