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83" r:id="rId12"/>
    <p:sldId id="270" r:id="rId13"/>
    <p:sldId id="269" r:id="rId14"/>
    <p:sldId id="271" r:id="rId15"/>
    <p:sldId id="272" r:id="rId16"/>
    <p:sldId id="274" r:id="rId17"/>
    <p:sldId id="275" r:id="rId18"/>
    <p:sldId id="273" r:id="rId19"/>
    <p:sldId id="277" r:id="rId20"/>
    <p:sldId id="276" r:id="rId21"/>
    <p:sldId id="278" r:id="rId22"/>
    <p:sldId id="279" r:id="rId23"/>
    <p:sldId id="280" r:id="rId24"/>
    <p:sldId id="282"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E8307-5B27-4D4F-B498-D417FF90B15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94770FB-E31D-4C76-AEAE-4548CE23CA42}">
      <dgm:prSet/>
      <dgm:spPr/>
      <dgm:t>
        <a:bodyPr/>
        <a:lstStyle/>
        <a:p>
          <a:r>
            <a:rPr lang="en-US" baseline="0"/>
            <a:t>Here there are two special types of Dequeues </a:t>
          </a:r>
          <a:endParaRPr lang="en-US"/>
        </a:p>
      </dgm:t>
    </dgm:pt>
    <dgm:pt modelId="{91382632-3182-4F2F-88CD-4312FFE1EC85}" type="parTrans" cxnId="{11E6D7C5-3890-493B-8411-18D96EB081A0}">
      <dgm:prSet/>
      <dgm:spPr/>
      <dgm:t>
        <a:bodyPr/>
        <a:lstStyle/>
        <a:p>
          <a:endParaRPr lang="en-US"/>
        </a:p>
      </dgm:t>
    </dgm:pt>
    <dgm:pt modelId="{F9EAB805-C4A1-4732-BD9C-343E4B72591B}" type="sibTrans" cxnId="{11E6D7C5-3890-493B-8411-18D96EB081A0}">
      <dgm:prSet/>
      <dgm:spPr/>
      <dgm:t>
        <a:bodyPr/>
        <a:lstStyle/>
        <a:p>
          <a:endParaRPr lang="en-US"/>
        </a:p>
      </dgm:t>
    </dgm:pt>
    <dgm:pt modelId="{8BFA8834-9015-4258-8AFA-AF9C677A5566}">
      <dgm:prSet/>
      <dgm:spPr/>
      <dgm:t>
        <a:bodyPr/>
        <a:lstStyle/>
        <a:p>
          <a:r>
            <a:rPr lang="en-US" baseline="0"/>
            <a:t>1. Input Restricted Dequeue</a:t>
          </a:r>
          <a:endParaRPr lang="en-US"/>
        </a:p>
      </dgm:t>
    </dgm:pt>
    <dgm:pt modelId="{9E8E4626-D7CF-44E5-9970-64B14F5CE3BC}" type="parTrans" cxnId="{A60FFCF1-00EB-4DF8-BB16-BE2652D7EA92}">
      <dgm:prSet/>
      <dgm:spPr/>
      <dgm:t>
        <a:bodyPr/>
        <a:lstStyle/>
        <a:p>
          <a:endParaRPr lang="en-US"/>
        </a:p>
      </dgm:t>
    </dgm:pt>
    <dgm:pt modelId="{15372B31-AD3C-47A8-906A-77EFEDD0D5D9}" type="sibTrans" cxnId="{A60FFCF1-00EB-4DF8-BB16-BE2652D7EA92}">
      <dgm:prSet/>
      <dgm:spPr/>
      <dgm:t>
        <a:bodyPr/>
        <a:lstStyle/>
        <a:p>
          <a:endParaRPr lang="en-US"/>
        </a:p>
      </dgm:t>
    </dgm:pt>
    <dgm:pt modelId="{0573F676-A080-4263-889A-51EB5A0D11BB}">
      <dgm:prSet/>
      <dgm:spPr/>
      <dgm:t>
        <a:bodyPr/>
        <a:lstStyle/>
        <a:p>
          <a:r>
            <a:rPr lang="en-US" baseline="0" dirty="0"/>
            <a:t>Input restricted means elements can be inserted to the queue by either front or rear but not both but deletion can be done by both ends.</a:t>
          </a:r>
          <a:endParaRPr lang="en-US" dirty="0"/>
        </a:p>
      </dgm:t>
    </dgm:pt>
    <dgm:pt modelId="{5DD2ABAD-C3C1-4093-9198-CD7EA4A8B2E9}" type="parTrans" cxnId="{83694B55-68A1-4FD5-9107-2B7BF31E6671}">
      <dgm:prSet/>
      <dgm:spPr/>
      <dgm:t>
        <a:bodyPr/>
        <a:lstStyle/>
        <a:p>
          <a:endParaRPr lang="en-US"/>
        </a:p>
      </dgm:t>
    </dgm:pt>
    <dgm:pt modelId="{092AD7E0-D83B-406D-9107-E60465469310}" type="sibTrans" cxnId="{83694B55-68A1-4FD5-9107-2B7BF31E6671}">
      <dgm:prSet/>
      <dgm:spPr/>
      <dgm:t>
        <a:bodyPr/>
        <a:lstStyle/>
        <a:p>
          <a:endParaRPr lang="en-US"/>
        </a:p>
      </dgm:t>
    </dgm:pt>
    <dgm:pt modelId="{698694F5-C47D-46FB-ADC8-0F4D222B89A9}">
      <dgm:prSet/>
      <dgm:spPr/>
      <dgm:t>
        <a:bodyPr/>
        <a:lstStyle/>
        <a:p>
          <a:r>
            <a:rPr lang="en-US" baseline="0"/>
            <a:t>2. OUTPUT Restricted dequeue</a:t>
          </a:r>
          <a:endParaRPr lang="en-US"/>
        </a:p>
      </dgm:t>
    </dgm:pt>
    <dgm:pt modelId="{1B484D0F-047C-455B-9C2C-366A39C24B16}" type="parTrans" cxnId="{A78DEB27-8526-49D3-BB1C-75B76CD3C158}">
      <dgm:prSet/>
      <dgm:spPr/>
      <dgm:t>
        <a:bodyPr/>
        <a:lstStyle/>
        <a:p>
          <a:endParaRPr lang="en-US"/>
        </a:p>
      </dgm:t>
    </dgm:pt>
    <dgm:pt modelId="{59F9D1DF-D0FB-4023-83E2-861B6F0AEB6A}" type="sibTrans" cxnId="{A78DEB27-8526-49D3-BB1C-75B76CD3C158}">
      <dgm:prSet/>
      <dgm:spPr/>
      <dgm:t>
        <a:bodyPr/>
        <a:lstStyle/>
        <a:p>
          <a:endParaRPr lang="en-US"/>
        </a:p>
      </dgm:t>
    </dgm:pt>
    <dgm:pt modelId="{C69C5553-5AB4-48AD-8130-6AA2DB97A7DB}">
      <dgm:prSet/>
      <dgm:spPr/>
      <dgm:t>
        <a:bodyPr/>
        <a:lstStyle/>
        <a:p>
          <a:r>
            <a:rPr lang="en-US" baseline="0"/>
            <a:t>Output restricted means elements can be deleted from the queue by either front or rear but not both but insertion can be performed by both ends. </a:t>
          </a:r>
          <a:endParaRPr lang="en-US"/>
        </a:p>
      </dgm:t>
    </dgm:pt>
    <dgm:pt modelId="{1AB1F0A7-8339-4C2B-A8B7-F84C662F4112}" type="parTrans" cxnId="{F8A037AC-A21D-4EFB-8EB8-578DC1C42420}">
      <dgm:prSet/>
      <dgm:spPr/>
      <dgm:t>
        <a:bodyPr/>
        <a:lstStyle/>
        <a:p>
          <a:endParaRPr lang="en-US"/>
        </a:p>
      </dgm:t>
    </dgm:pt>
    <dgm:pt modelId="{02A93F19-F737-4F70-B54C-52F55686913E}" type="sibTrans" cxnId="{F8A037AC-A21D-4EFB-8EB8-578DC1C42420}">
      <dgm:prSet/>
      <dgm:spPr/>
      <dgm:t>
        <a:bodyPr/>
        <a:lstStyle/>
        <a:p>
          <a:endParaRPr lang="en-US"/>
        </a:p>
      </dgm:t>
    </dgm:pt>
    <dgm:pt modelId="{974F0537-2812-432D-AC4D-1680BA945B4D}" type="pres">
      <dgm:prSet presAssocID="{C02E8307-5B27-4D4F-B498-D417FF90B159}" presName="linear" presStyleCnt="0">
        <dgm:presLayoutVars>
          <dgm:animLvl val="lvl"/>
          <dgm:resizeHandles val="exact"/>
        </dgm:presLayoutVars>
      </dgm:prSet>
      <dgm:spPr/>
    </dgm:pt>
    <dgm:pt modelId="{F8A16914-33EF-41FF-9BC5-EC3486174B84}" type="pres">
      <dgm:prSet presAssocID="{994770FB-E31D-4C76-AEAE-4548CE23CA42}" presName="parentText" presStyleLbl="node1" presStyleIdx="0" presStyleCnt="5">
        <dgm:presLayoutVars>
          <dgm:chMax val="0"/>
          <dgm:bulletEnabled val="1"/>
        </dgm:presLayoutVars>
      </dgm:prSet>
      <dgm:spPr/>
    </dgm:pt>
    <dgm:pt modelId="{53965B54-CBA3-463C-9588-BB26167DD236}" type="pres">
      <dgm:prSet presAssocID="{F9EAB805-C4A1-4732-BD9C-343E4B72591B}" presName="spacer" presStyleCnt="0"/>
      <dgm:spPr/>
    </dgm:pt>
    <dgm:pt modelId="{514F18B2-61E4-410C-BAD2-66737522D16A}" type="pres">
      <dgm:prSet presAssocID="{8BFA8834-9015-4258-8AFA-AF9C677A5566}" presName="parentText" presStyleLbl="node1" presStyleIdx="1" presStyleCnt="5">
        <dgm:presLayoutVars>
          <dgm:chMax val="0"/>
          <dgm:bulletEnabled val="1"/>
        </dgm:presLayoutVars>
      </dgm:prSet>
      <dgm:spPr/>
    </dgm:pt>
    <dgm:pt modelId="{42105D3A-381E-4F34-940A-2980B630C11E}" type="pres">
      <dgm:prSet presAssocID="{15372B31-AD3C-47A8-906A-77EFEDD0D5D9}" presName="spacer" presStyleCnt="0"/>
      <dgm:spPr/>
    </dgm:pt>
    <dgm:pt modelId="{C0B99D53-E321-4832-A5C0-B39ECFCD831F}" type="pres">
      <dgm:prSet presAssocID="{0573F676-A080-4263-889A-51EB5A0D11BB}" presName="parentText" presStyleLbl="node1" presStyleIdx="2" presStyleCnt="5">
        <dgm:presLayoutVars>
          <dgm:chMax val="0"/>
          <dgm:bulletEnabled val="1"/>
        </dgm:presLayoutVars>
      </dgm:prSet>
      <dgm:spPr/>
    </dgm:pt>
    <dgm:pt modelId="{739DF407-9664-4636-9FC7-5E3808068A2B}" type="pres">
      <dgm:prSet presAssocID="{092AD7E0-D83B-406D-9107-E60465469310}" presName="spacer" presStyleCnt="0"/>
      <dgm:spPr/>
    </dgm:pt>
    <dgm:pt modelId="{BBCED994-3D40-4EDF-8FDB-91DB6529D12F}" type="pres">
      <dgm:prSet presAssocID="{698694F5-C47D-46FB-ADC8-0F4D222B89A9}" presName="parentText" presStyleLbl="node1" presStyleIdx="3" presStyleCnt="5">
        <dgm:presLayoutVars>
          <dgm:chMax val="0"/>
          <dgm:bulletEnabled val="1"/>
        </dgm:presLayoutVars>
      </dgm:prSet>
      <dgm:spPr/>
    </dgm:pt>
    <dgm:pt modelId="{C3F6DC88-82AE-440D-83F9-4B047B2B44C1}" type="pres">
      <dgm:prSet presAssocID="{59F9D1DF-D0FB-4023-83E2-861B6F0AEB6A}" presName="spacer" presStyleCnt="0"/>
      <dgm:spPr/>
    </dgm:pt>
    <dgm:pt modelId="{5BC2AF61-CECC-4B52-B59A-FF009595D88A}" type="pres">
      <dgm:prSet presAssocID="{C69C5553-5AB4-48AD-8130-6AA2DB97A7DB}" presName="parentText" presStyleLbl="node1" presStyleIdx="4" presStyleCnt="5">
        <dgm:presLayoutVars>
          <dgm:chMax val="0"/>
          <dgm:bulletEnabled val="1"/>
        </dgm:presLayoutVars>
      </dgm:prSet>
      <dgm:spPr/>
    </dgm:pt>
  </dgm:ptLst>
  <dgm:cxnLst>
    <dgm:cxn modelId="{AB01E10D-1116-4092-B27A-E4738DFB94FA}" type="presOf" srcId="{C02E8307-5B27-4D4F-B498-D417FF90B159}" destId="{974F0537-2812-432D-AC4D-1680BA945B4D}" srcOrd="0" destOrd="0" presId="urn:microsoft.com/office/officeart/2005/8/layout/vList2"/>
    <dgm:cxn modelId="{A32FD11F-AD24-4D00-91CB-F08C2B31AF03}" type="presOf" srcId="{698694F5-C47D-46FB-ADC8-0F4D222B89A9}" destId="{BBCED994-3D40-4EDF-8FDB-91DB6529D12F}" srcOrd="0" destOrd="0" presId="urn:microsoft.com/office/officeart/2005/8/layout/vList2"/>
    <dgm:cxn modelId="{D1113525-02CC-4092-827E-94938E4E7088}" type="presOf" srcId="{0573F676-A080-4263-889A-51EB5A0D11BB}" destId="{C0B99D53-E321-4832-A5C0-B39ECFCD831F}" srcOrd="0" destOrd="0" presId="urn:microsoft.com/office/officeart/2005/8/layout/vList2"/>
    <dgm:cxn modelId="{A78DEB27-8526-49D3-BB1C-75B76CD3C158}" srcId="{C02E8307-5B27-4D4F-B498-D417FF90B159}" destId="{698694F5-C47D-46FB-ADC8-0F4D222B89A9}" srcOrd="3" destOrd="0" parTransId="{1B484D0F-047C-455B-9C2C-366A39C24B16}" sibTransId="{59F9D1DF-D0FB-4023-83E2-861B6F0AEB6A}"/>
    <dgm:cxn modelId="{EC945E38-319E-4857-B513-3F93CDCBCE9D}" type="presOf" srcId="{C69C5553-5AB4-48AD-8130-6AA2DB97A7DB}" destId="{5BC2AF61-CECC-4B52-B59A-FF009595D88A}" srcOrd="0" destOrd="0" presId="urn:microsoft.com/office/officeart/2005/8/layout/vList2"/>
    <dgm:cxn modelId="{83694B55-68A1-4FD5-9107-2B7BF31E6671}" srcId="{C02E8307-5B27-4D4F-B498-D417FF90B159}" destId="{0573F676-A080-4263-889A-51EB5A0D11BB}" srcOrd="2" destOrd="0" parTransId="{5DD2ABAD-C3C1-4093-9198-CD7EA4A8B2E9}" sibTransId="{092AD7E0-D83B-406D-9107-E60465469310}"/>
    <dgm:cxn modelId="{06E08881-0A43-4CB1-AAF3-D2B32668934D}" type="presOf" srcId="{8BFA8834-9015-4258-8AFA-AF9C677A5566}" destId="{514F18B2-61E4-410C-BAD2-66737522D16A}" srcOrd="0" destOrd="0" presId="urn:microsoft.com/office/officeart/2005/8/layout/vList2"/>
    <dgm:cxn modelId="{F8A037AC-A21D-4EFB-8EB8-578DC1C42420}" srcId="{C02E8307-5B27-4D4F-B498-D417FF90B159}" destId="{C69C5553-5AB4-48AD-8130-6AA2DB97A7DB}" srcOrd="4" destOrd="0" parTransId="{1AB1F0A7-8339-4C2B-A8B7-F84C662F4112}" sibTransId="{02A93F19-F737-4F70-B54C-52F55686913E}"/>
    <dgm:cxn modelId="{11E6D7C5-3890-493B-8411-18D96EB081A0}" srcId="{C02E8307-5B27-4D4F-B498-D417FF90B159}" destId="{994770FB-E31D-4C76-AEAE-4548CE23CA42}" srcOrd="0" destOrd="0" parTransId="{91382632-3182-4F2F-88CD-4312FFE1EC85}" sibTransId="{F9EAB805-C4A1-4732-BD9C-343E4B72591B}"/>
    <dgm:cxn modelId="{739C15E5-F816-4C3E-A110-E4E2B3621A3E}" type="presOf" srcId="{994770FB-E31D-4C76-AEAE-4548CE23CA42}" destId="{F8A16914-33EF-41FF-9BC5-EC3486174B84}" srcOrd="0" destOrd="0" presId="urn:microsoft.com/office/officeart/2005/8/layout/vList2"/>
    <dgm:cxn modelId="{A60FFCF1-00EB-4DF8-BB16-BE2652D7EA92}" srcId="{C02E8307-5B27-4D4F-B498-D417FF90B159}" destId="{8BFA8834-9015-4258-8AFA-AF9C677A5566}" srcOrd="1" destOrd="0" parTransId="{9E8E4626-D7CF-44E5-9970-64B14F5CE3BC}" sibTransId="{15372B31-AD3C-47A8-906A-77EFEDD0D5D9}"/>
    <dgm:cxn modelId="{B98F53EC-A1E3-4A14-81E3-550236445D97}" type="presParOf" srcId="{974F0537-2812-432D-AC4D-1680BA945B4D}" destId="{F8A16914-33EF-41FF-9BC5-EC3486174B84}" srcOrd="0" destOrd="0" presId="urn:microsoft.com/office/officeart/2005/8/layout/vList2"/>
    <dgm:cxn modelId="{47803447-2F6E-4809-ABB1-9D96A4396CC9}" type="presParOf" srcId="{974F0537-2812-432D-AC4D-1680BA945B4D}" destId="{53965B54-CBA3-463C-9588-BB26167DD236}" srcOrd="1" destOrd="0" presId="urn:microsoft.com/office/officeart/2005/8/layout/vList2"/>
    <dgm:cxn modelId="{A401134D-A2B1-4DCE-9A7E-A603223776C6}" type="presParOf" srcId="{974F0537-2812-432D-AC4D-1680BA945B4D}" destId="{514F18B2-61E4-410C-BAD2-66737522D16A}" srcOrd="2" destOrd="0" presId="urn:microsoft.com/office/officeart/2005/8/layout/vList2"/>
    <dgm:cxn modelId="{D5B156D3-E70B-43D4-A3A6-D9CCE257EA9F}" type="presParOf" srcId="{974F0537-2812-432D-AC4D-1680BA945B4D}" destId="{42105D3A-381E-4F34-940A-2980B630C11E}" srcOrd="3" destOrd="0" presId="urn:microsoft.com/office/officeart/2005/8/layout/vList2"/>
    <dgm:cxn modelId="{1D9A73F8-119B-40BA-93F7-BEDD4CF47ACD}" type="presParOf" srcId="{974F0537-2812-432D-AC4D-1680BA945B4D}" destId="{C0B99D53-E321-4832-A5C0-B39ECFCD831F}" srcOrd="4" destOrd="0" presId="urn:microsoft.com/office/officeart/2005/8/layout/vList2"/>
    <dgm:cxn modelId="{FBD035D5-C378-400F-9BD2-D8E37C4F5A4F}" type="presParOf" srcId="{974F0537-2812-432D-AC4D-1680BA945B4D}" destId="{739DF407-9664-4636-9FC7-5E3808068A2B}" srcOrd="5" destOrd="0" presId="urn:microsoft.com/office/officeart/2005/8/layout/vList2"/>
    <dgm:cxn modelId="{957630D7-03E7-4931-89BD-032711804C73}" type="presParOf" srcId="{974F0537-2812-432D-AC4D-1680BA945B4D}" destId="{BBCED994-3D40-4EDF-8FDB-91DB6529D12F}" srcOrd="6" destOrd="0" presId="urn:microsoft.com/office/officeart/2005/8/layout/vList2"/>
    <dgm:cxn modelId="{B79C604A-CE89-4F4A-88AB-3B9330A7A77C}" type="presParOf" srcId="{974F0537-2812-432D-AC4D-1680BA945B4D}" destId="{C3F6DC88-82AE-440D-83F9-4B047B2B44C1}" srcOrd="7" destOrd="0" presId="urn:microsoft.com/office/officeart/2005/8/layout/vList2"/>
    <dgm:cxn modelId="{FF60AEA1-2539-4950-933D-59B0D5F0DDAD}" type="presParOf" srcId="{974F0537-2812-432D-AC4D-1680BA945B4D}" destId="{5BC2AF61-CECC-4B52-B59A-FF009595D88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CD765C-526E-4E39-BA83-ABDD87AA5F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7A9BB7-02EF-4608-8B64-410DDD9782C5}">
      <dgm:prSet/>
      <dgm:spPr/>
      <dgm:t>
        <a:bodyPr/>
        <a:lstStyle/>
        <a:p>
          <a:pPr>
            <a:lnSpc>
              <a:spcPct val="100000"/>
            </a:lnSpc>
          </a:pPr>
          <a:r>
            <a:rPr lang="en-US" baseline="0"/>
            <a:t>Queues: Deques can be used to implement queues. In a queue, elements are added to the rear of the queue and removed from the front of the queue</a:t>
          </a:r>
          <a:endParaRPr lang="en-US"/>
        </a:p>
      </dgm:t>
    </dgm:pt>
    <dgm:pt modelId="{1D62E934-0E3B-4549-93B7-5112A7DDD5D9}" type="parTrans" cxnId="{2EC73774-5DE6-4211-9436-4D69139B54A1}">
      <dgm:prSet/>
      <dgm:spPr/>
      <dgm:t>
        <a:bodyPr/>
        <a:lstStyle/>
        <a:p>
          <a:endParaRPr lang="en-US"/>
        </a:p>
      </dgm:t>
    </dgm:pt>
    <dgm:pt modelId="{E0F7989C-BCA6-45BE-AC0B-35080B82155E}" type="sibTrans" cxnId="{2EC73774-5DE6-4211-9436-4D69139B54A1}">
      <dgm:prSet/>
      <dgm:spPr/>
      <dgm:t>
        <a:bodyPr/>
        <a:lstStyle/>
        <a:p>
          <a:endParaRPr lang="en-US"/>
        </a:p>
      </dgm:t>
    </dgm:pt>
    <dgm:pt modelId="{B566964B-4314-4296-B6DA-EFB35ED2A293}">
      <dgm:prSet/>
      <dgm:spPr/>
      <dgm:t>
        <a:bodyPr/>
        <a:lstStyle/>
        <a:p>
          <a:pPr>
            <a:lnSpc>
              <a:spcPct val="100000"/>
            </a:lnSpc>
          </a:pPr>
          <a:r>
            <a:rPr lang="en-US" baseline="0"/>
            <a:t>Stacks: Deques can be used to implement stacks. In a stack, elements are added to the top of the stack and removed from the top of the stack</a:t>
          </a:r>
          <a:endParaRPr lang="en-US"/>
        </a:p>
      </dgm:t>
    </dgm:pt>
    <dgm:pt modelId="{7D21ADC8-34DA-4713-B03C-812BDB2B986A}" type="parTrans" cxnId="{82901B8F-A0B7-495C-A160-F265687B4BFD}">
      <dgm:prSet/>
      <dgm:spPr/>
      <dgm:t>
        <a:bodyPr/>
        <a:lstStyle/>
        <a:p>
          <a:endParaRPr lang="en-US"/>
        </a:p>
      </dgm:t>
    </dgm:pt>
    <dgm:pt modelId="{1D047D87-1EB4-4BC7-8995-DB12A325E217}" type="sibTrans" cxnId="{82901B8F-A0B7-495C-A160-F265687B4BFD}">
      <dgm:prSet/>
      <dgm:spPr/>
      <dgm:t>
        <a:bodyPr/>
        <a:lstStyle/>
        <a:p>
          <a:endParaRPr lang="en-US"/>
        </a:p>
      </dgm:t>
    </dgm:pt>
    <dgm:pt modelId="{F959366D-8404-44D7-9552-255B1654F061}">
      <dgm:prSet/>
      <dgm:spPr/>
      <dgm:t>
        <a:bodyPr/>
        <a:lstStyle/>
        <a:p>
          <a:pPr>
            <a:lnSpc>
              <a:spcPct val="100000"/>
            </a:lnSpc>
          </a:pPr>
          <a:r>
            <a:rPr lang="en-US" baseline="0"/>
            <a:t>Undo operations: Deques can store a list of undo operations. This can be useful in applications where users can change data and then want to undo those changes</a:t>
          </a:r>
          <a:endParaRPr lang="en-US"/>
        </a:p>
      </dgm:t>
    </dgm:pt>
    <dgm:pt modelId="{CF715157-1FF1-4766-923C-0893F732F0D4}" type="parTrans" cxnId="{6921C3C1-D0B8-4912-AE37-6139EF67E0CD}">
      <dgm:prSet/>
      <dgm:spPr/>
      <dgm:t>
        <a:bodyPr/>
        <a:lstStyle/>
        <a:p>
          <a:endParaRPr lang="en-US"/>
        </a:p>
      </dgm:t>
    </dgm:pt>
    <dgm:pt modelId="{D4B562C9-B8F7-4FB1-A0B1-59F783F6738D}" type="sibTrans" cxnId="{6921C3C1-D0B8-4912-AE37-6139EF67E0CD}">
      <dgm:prSet/>
      <dgm:spPr/>
      <dgm:t>
        <a:bodyPr/>
        <a:lstStyle/>
        <a:p>
          <a:endParaRPr lang="en-US"/>
        </a:p>
      </dgm:t>
    </dgm:pt>
    <dgm:pt modelId="{015C5929-FEBC-48BD-AD2B-782FD96A94B5}">
      <dgm:prSet/>
      <dgm:spPr/>
      <dgm:t>
        <a:bodyPr/>
        <a:lstStyle/>
        <a:p>
          <a:pPr>
            <a:lnSpc>
              <a:spcPct val="100000"/>
            </a:lnSpc>
          </a:pPr>
          <a:r>
            <a:rPr lang="en-US" baseline="0"/>
            <a:t>BFS: Deques can be used to implement breadthfirst search (BFS). BFS is a graph traversal algorithm that visits all the nodes in a graph in a breadth-first order</a:t>
          </a:r>
          <a:endParaRPr lang="en-US"/>
        </a:p>
      </dgm:t>
    </dgm:pt>
    <dgm:pt modelId="{A303E36B-24A7-48EA-9876-09976A3DF8A9}" type="parTrans" cxnId="{9513FE34-7258-4E4D-8CF7-16B45A705A9B}">
      <dgm:prSet/>
      <dgm:spPr/>
      <dgm:t>
        <a:bodyPr/>
        <a:lstStyle/>
        <a:p>
          <a:endParaRPr lang="en-US"/>
        </a:p>
      </dgm:t>
    </dgm:pt>
    <dgm:pt modelId="{C18FAE79-2C5D-4DDE-AAD0-3DC818864F6F}" type="sibTrans" cxnId="{9513FE34-7258-4E4D-8CF7-16B45A705A9B}">
      <dgm:prSet/>
      <dgm:spPr/>
      <dgm:t>
        <a:bodyPr/>
        <a:lstStyle/>
        <a:p>
          <a:endParaRPr lang="en-US"/>
        </a:p>
      </dgm:t>
    </dgm:pt>
    <dgm:pt modelId="{42EE132A-6DCB-428B-995E-B8D0147547E1}">
      <dgm:prSet/>
      <dgm:spPr/>
      <dgm:t>
        <a:bodyPr/>
        <a:lstStyle/>
        <a:p>
          <a:pPr>
            <a:lnSpc>
              <a:spcPct val="100000"/>
            </a:lnSpc>
          </a:pPr>
          <a:r>
            <a:rPr lang="en-US" baseline="0"/>
            <a:t>Caching: Deques can be used to cache frequently accessed data. This can improve the performance of applications by reducing the number of times that data needs to be retrieved from slower storage devices</a:t>
          </a:r>
          <a:endParaRPr lang="en-US"/>
        </a:p>
      </dgm:t>
    </dgm:pt>
    <dgm:pt modelId="{66E50A92-4C30-4575-8922-D54D2D8F79BD}" type="parTrans" cxnId="{57840D53-E8FF-40C8-A7E9-D9B359D3C359}">
      <dgm:prSet/>
      <dgm:spPr/>
      <dgm:t>
        <a:bodyPr/>
        <a:lstStyle/>
        <a:p>
          <a:endParaRPr lang="en-US"/>
        </a:p>
      </dgm:t>
    </dgm:pt>
    <dgm:pt modelId="{13A2284C-11F3-42F8-B5F6-91BB6D19CCCB}" type="sibTrans" cxnId="{57840D53-E8FF-40C8-A7E9-D9B359D3C359}">
      <dgm:prSet/>
      <dgm:spPr/>
      <dgm:t>
        <a:bodyPr/>
        <a:lstStyle/>
        <a:p>
          <a:endParaRPr lang="en-US"/>
        </a:p>
      </dgm:t>
    </dgm:pt>
    <dgm:pt modelId="{2C11F3E1-CB73-4B38-ACFB-8C087519E20E}" type="pres">
      <dgm:prSet presAssocID="{50CD765C-526E-4E39-BA83-ABDD87AA5F69}" presName="root" presStyleCnt="0">
        <dgm:presLayoutVars>
          <dgm:dir/>
          <dgm:resizeHandles val="exact"/>
        </dgm:presLayoutVars>
      </dgm:prSet>
      <dgm:spPr/>
    </dgm:pt>
    <dgm:pt modelId="{A396951E-A060-40D6-9D5D-A1C8C287A1D4}" type="pres">
      <dgm:prSet presAssocID="{CC7A9BB7-02EF-4608-8B64-410DDD9782C5}" presName="compNode" presStyleCnt="0"/>
      <dgm:spPr/>
    </dgm:pt>
    <dgm:pt modelId="{91C1B121-D84E-424E-BA5A-AA4BA9C7D987}" type="pres">
      <dgm:prSet presAssocID="{CC7A9BB7-02EF-4608-8B64-410DDD9782C5}" presName="bgRect" presStyleLbl="bgShp" presStyleIdx="0" presStyleCnt="5"/>
      <dgm:spPr/>
    </dgm:pt>
    <dgm:pt modelId="{6FF62C6D-E9A3-4153-B2C2-BC2508C404C1}" type="pres">
      <dgm:prSet presAssocID="{CC7A9BB7-02EF-4608-8B64-410DDD9782C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B575D128-75A6-4941-94C5-CBF1753CD6FD}" type="pres">
      <dgm:prSet presAssocID="{CC7A9BB7-02EF-4608-8B64-410DDD9782C5}" presName="spaceRect" presStyleCnt="0"/>
      <dgm:spPr/>
    </dgm:pt>
    <dgm:pt modelId="{ABF52908-CFB2-4636-9A8D-574F5309732A}" type="pres">
      <dgm:prSet presAssocID="{CC7A9BB7-02EF-4608-8B64-410DDD9782C5}" presName="parTx" presStyleLbl="revTx" presStyleIdx="0" presStyleCnt="5">
        <dgm:presLayoutVars>
          <dgm:chMax val="0"/>
          <dgm:chPref val="0"/>
        </dgm:presLayoutVars>
      </dgm:prSet>
      <dgm:spPr/>
    </dgm:pt>
    <dgm:pt modelId="{780712A7-EDCA-4B55-A16A-1F0DA8B3B814}" type="pres">
      <dgm:prSet presAssocID="{E0F7989C-BCA6-45BE-AC0B-35080B82155E}" presName="sibTrans" presStyleCnt="0"/>
      <dgm:spPr/>
    </dgm:pt>
    <dgm:pt modelId="{9317EABD-2870-4AF1-965C-120A667FC453}" type="pres">
      <dgm:prSet presAssocID="{B566964B-4314-4296-B6DA-EFB35ED2A293}" presName="compNode" presStyleCnt="0"/>
      <dgm:spPr/>
    </dgm:pt>
    <dgm:pt modelId="{60613FBA-67F6-4C6E-9900-0B10A5229CC2}" type="pres">
      <dgm:prSet presAssocID="{B566964B-4314-4296-B6DA-EFB35ED2A293}" presName="bgRect" presStyleLbl="bgShp" presStyleIdx="1" presStyleCnt="5"/>
      <dgm:spPr/>
    </dgm:pt>
    <dgm:pt modelId="{E83343A8-C87B-489A-B398-FDE231536F4A}" type="pres">
      <dgm:prSet presAssocID="{B566964B-4314-4296-B6DA-EFB35ED2A2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429D87D9-3D1D-4C32-A61B-5610F2134898}" type="pres">
      <dgm:prSet presAssocID="{B566964B-4314-4296-B6DA-EFB35ED2A293}" presName="spaceRect" presStyleCnt="0"/>
      <dgm:spPr/>
    </dgm:pt>
    <dgm:pt modelId="{1D86550D-F9F8-4FE1-9C8D-6BF70C9540AD}" type="pres">
      <dgm:prSet presAssocID="{B566964B-4314-4296-B6DA-EFB35ED2A293}" presName="parTx" presStyleLbl="revTx" presStyleIdx="1" presStyleCnt="5">
        <dgm:presLayoutVars>
          <dgm:chMax val="0"/>
          <dgm:chPref val="0"/>
        </dgm:presLayoutVars>
      </dgm:prSet>
      <dgm:spPr/>
    </dgm:pt>
    <dgm:pt modelId="{56BBA474-2500-49C1-A244-02E6E86BAE6E}" type="pres">
      <dgm:prSet presAssocID="{1D047D87-1EB4-4BC7-8995-DB12A325E217}" presName="sibTrans" presStyleCnt="0"/>
      <dgm:spPr/>
    </dgm:pt>
    <dgm:pt modelId="{FBBFF26A-9637-466B-B975-4229123DE40A}" type="pres">
      <dgm:prSet presAssocID="{F959366D-8404-44D7-9552-255B1654F061}" presName="compNode" presStyleCnt="0"/>
      <dgm:spPr/>
    </dgm:pt>
    <dgm:pt modelId="{0BE0A764-8526-4B74-8C86-0C0C1C67E7FB}" type="pres">
      <dgm:prSet presAssocID="{F959366D-8404-44D7-9552-255B1654F061}" presName="bgRect" presStyleLbl="bgShp" presStyleIdx="2" presStyleCnt="5"/>
      <dgm:spPr/>
    </dgm:pt>
    <dgm:pt modelId="{BF9CEB76-8E37-408F-AF4F-0760A617D95A}" type="pres">
      <dgm:prSet presAssocID="{F959366D-8404-44D7-9552-255B1654F0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ck"/>
        </a:ext>
      </dgm:extLst>
    </dgm:pt>
    <dgm:pt modelId="{F3B6A68C-F2E2-4270-A855-F5E431A6136A}" type="pres">
      <dgm:prSet presAssocID="{F959366D-8404-44D7-9552-255B1654F061}" presName="spaceRect" presStyleCnt="0"/>
      <dgm:spPr/>
    </dgm:pt>
    <dgm:pt modelId="{8CFDEEEB-8FEC-4C49-9962-B50C90E770C3}" type="pres">
      <dgm:prSet presAssocID="{F959366D-8404-44D7-9552-255B1654F061}" presName="parTx" presStyleLbl="revTx" presStyleIdx="2" presStyleCnt="5">
        <dgm:presLayoutVars>
          <dgm:chMax val="0"/>
          <dgm:chPref val="0"/>
        </dgm:presLayoutVars>
      </dgm:prSet>
      <dgm:spPr/>
    </dgm:pt>
    <dgm:pt modelId="{654AC07F-688F-4C3B-997E-15FDF50722DF}" type="pres">
      <dgm:prSet presAssocID="{D4B562C9-B8F7-4FB1-A0B1-59F783F6738D}" presName="sibTrans" presStyleCnt="0"/>
      <dgm:spPr/>
    </dgm:pt>
    <dgm:pt modelId="{D9009FA8-A3FC-4841-B58A-82C5700C2255}" type="pres">
      <dgm:prSet presAssocID="{015C5929-FEBC-48BD-AD2B-782FD96A94B5}" presName="compNode" presStyleCnt="0"/>
      <dgm:spPr/>
    </dgm:pt>
    <dgm:pt modelId="{67E68CA0-9404-48E4-923D-F02C236DCFCD}" type="pres">
      <dgm:prSet presAssocID="{015C5929-FEBC-48BD-AD2B-782FD96A94B5}" presName="bgRect" presStyleLbl="bgShp" presStyleIdx="3" presStyleCnt="5"/>
      <dgm:spPr/>
    </dgm:pt>
    <dgm:pt modelId="{CE0B6880-2205-493C-A170-C43644FA26FC}" type="pres">
      <dgm:prSet presAssocID="{015C5929-FEBC-48BD-AD2B-782FD96A94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rawing Compass"/>
        </a:ext>
      </dgm:extLst>
    </dgm:pt>
    <dgm:pt modelId="{7517E4F6-E14F-4874-9587-1F0C55A88893}" type="pres">
      <dgm:prSet presAssocID="{015C5929-FEBC-48BD-AD2B-782FD96A94B5}" presName="spaceRect" presStyleCnt="0"/>
      <dgm:spPr/>
    </dgm:pt>
    <dgm:pt modelId="{CE3FBDF1-288A-48E2-B04E-21994D5DC8FD}" type="pres">
      <dgm:prSet presAssocID="{015C5929-FEBC-48BD-AD2B-782FD96A94B5}" presName="parTx" presStyleLbl="revTx" presStyleIdx="3" presStyleCnt="5">
        <dgm:presLayoutVars>
          <dgm:chMax val="0"/>
          <dgm:chPref val="0"/>
        </dgm:presLayoutVars>
      </dgm:prSet>
      <dgm:spPr/>
    </dgm:pt>
    <dgm:pt modelId="{C4A966C5-E11B-481E-84F1-D7A88F297568}" type="pres">
      <dgm:prSet presAssocID="{C18FAE79-2C5D-4DDE-AAD0-3DC818864F6F}" presName="sibTrans" presStyleCnt="0"/>
      <dgm:spPr/>
    </dgm:pt>
    <dgm:pt modelId="{0C32C5EE-1695-42AC-BBA5-920B9FF73537}" type="pres">
      <dgm:prSet presAssocID="{42EE132A-6DCB-428B-995E-B8D0147547E1}" presName="compNode" presStyleCnt="0"/>
      <dgm:spPr/>
    </dgm:pt>
    <dgm:pt modelId="{20210C94-C607-4008-8048-DB49A7D372C2}" type="pres">
      <dgm:prSet presAssocID="{42EE132A-6DCB-428B-995E-B8D0147547E1}" presName="bgRect" presStyleLbl="bgShp" presStyleIdx="4" presStyleCnt="5"/>
      <dgm:spPr/>
    </dgm:pt>
    <dgm:pt modelId="{F66A85A1-4630-40AD-8593-8E7DA9A05078}" type="pres">
      <dgm:prSet presAssocID="{42EE132A-6DCB-428B-995E-B8D0147547E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AED90F5C-85C5-48C7-AEB6-50E348C89CAA}" type="pres">
      <dgm:prSet presAssocID="{42EE132A-6DCB-428B-995E-B8D0147547E1}" presName="spaceRect" presStyleCnt="0"/>
      <dgm:spPr/>
    </dgm:pt>
    <dgm:pt modelId="{7C84876E-13F5-4D95-B656-679B353B5385}" type="pres">
      <dgm:prSet presAssocID="{42EE132A-6DCB-428B-995E-B8D0147547E1}" presName="parTx" presStyleLbl="revTx" presStyleIdx="4" presStyleCnt="5">
        <dgm:presLayoutVars>
          <dgm:chMax val="0"/>
          <dgm:chPref val="0"/>
        </dgm:presLayoutVars>
      </dgm:prSet>
      <dgm:spPr/>
    </dgm:pt>
  </dgm:ptLst>
  <dgm:cxnLst>
    <dgm:cxn modelId="{B1641A20-6275-4807-BC47-5A46AACC5FC9}" type="presOf" srcId="{015C5929-FEBC-48BD-AD2B-782FD96A94B5}" destId="{CE3FBDF1-288A-48E2-B04E-21994D5DC8FD}" srcOrd="0" destOrd="0" presId="urn:microsoft.com/office/officeart/2018/2/layout/IconVerticalSolidList"/>
    <dgm:cxn modelId="{9513FE34-7258-4E4D-8CF7-16B45A705A9B}" srcId="{50CD765C-526E-4E39-BA83-ABDD87AA5F69}" destId="{015C5929-FEBC-48BD-AD2B-782FD96A94B5}" srcOrd="3" destOrd="0" parTransId="{A303E36B-24A7-48EA-9876-09976A3DF8A9}" sibTransId="{C18FAE79-2C5D-4DDE-AAD0-3DC818864F6F}"/>
    <dgm:cxn modelId="{B2C5B440-9312-4360-A726-1BF291350066}" type="presOf" srcId="{B566964B-4314-4296-B6DA-EFB35ED2A293}" destId="{1D86550D-F9F8-4FE1-9C8D-6BF70C9540AD}" srcOrd="0" destOrd="0" presId="urn:microsoft.com/office/officeart/2018/2/layout/IconVerticalSolidList"/>
    <dgm:cxn modelId="{57840D53-E8FF-40C8-A7E9-D9B359D3C359}" srcId="{50CD765C-526E-4E39-BA83-ABDD87AA5F69}" destId="{42EE132A-6DCB-428B-995E-B8D0147547E1}" srcOrd="4" destOrd="0" parTransId="{66E50A92-4C30-4575-8922-D54D2D8F79BD}" sibTransId="{13A2284C-11F3-42F8-B5F6-91BB6D19CCCB}"/>
    <dgm:cxn modelId="{2EC73774-5DE6-4211-9436-4D69139B54A1}" srcId="{50CD765C-526E-4E39-BA83-ABDD87AA5F69}" destId="{CC7A9BB7-02EF-4608-8B64-410DDD9782C5}" srcOrd="0" destOrd="0" parTransId="{1D62E934-0E3B-4549-93B7-5112A7DDD5D9}" sibTransId="{E0F7989C-BCA6-45BE-AC0B-35080B82155E}"/>
    <dgm:cxn modelId="{83996E8A-4F0A-457B-B7DD-B984E3A9451C}" type="presOf" srcId="{50CD765C-526E-4E39-BA83-ABDD87AA5F69}" destId="{2C11F3E1-CB73-4B38-ACFB-8C087519E20E}" srcOrd="0" destOrd="0" presId="urn:microsoft.com/office/officeart/2018/2/layout/IconVerticalSolidList"/>
    <dgm:cxn modelId="{82901B8F-A0B7-495C-A160-F265687B4BFD}" srcId="{50CD765C-526E-4E39-BA83-ABDD87AA5F69}" destId="{B566964B-4314-4296-B6DA-EFB35ED2A293}" srcOrd="1" destOrd="0" parTransId="{7D21ADC8-34DA-4713-B03C-812BDB2B986A}" sibTransId="{1D047D87-1EB4-4BC7-8995-DB12A325E217}"/>
    <dgm:cxn modelId="{82FA279A-BE4F-49C7-9367-D3C5119A8431}" type="presOf" srcId="{CC7A9BB7-02EF-4608-8B64-410DDD9782C5}" destId="{ABF52908-CFB2-4636-9A8D-574F5309732A}" srcOrd="0" destOrd="0" presId="urn:microsoft.com/office/officeart/2018/2/layout/IconVerticalSolidList"/>
    <dgm:cxn modelId="{3DA050B6-0BC2-4DD6-85AC-547D15A5A277}" type="presOf" srcId="{42EE132A-6DCB-428B-995E-B8D0147547E1}" destId="{7C84876E-13F5-4D95-B656-679B353B5385}" srcOrd="0" destOrd="0" presId="urn:microsoft.com/office/officeart/2018/2/layout/IconVerticalSolidList"/>
    <dgm:cxn modelId="{65EDC7BF-29CB-44D0-9596-446A9C230280}" type="presOf" srcId="{F959366D-8404-44D7-9552-255B1654F061}" destId="{8CFDEEEB-8FEC-4C49-9962-B50C90E770C3}" srcOrd="0" destOrd="0" presId="urn:microsoft.com/office/officeart/2018/2/layout/IconVerticalSolidList"/>
    <dgm:cxn modelId="{6921C3C1-D0B8-4912-AE37-6139EF67E0CD}" srcId="{50CD765C-526E-4E39-BA83-ABDD87AA5F69}" destId="{F959366D-8404-44D7-9552-255B1654F061}" srcOrd="2" destOrd="0" parTransId="{CF715157-1FF1-4766-923C-0893F732F0D4}" sibTransId="{D4B562C9-B8F7-4FB1-A0B1-59F783F6738D}"/>
    <dgm:cxn modelId="{035E2ED7-13DE-48A4-B1F1-471B6B2999A7}" type="presParOf" srcId="{2C11F3E1-CB73-4B38-ACFB-8C087519E20E}" destId="{A396951E-A060-40D6-9D5D-A1C8C287A1D4}" srcOrd="0" destOrd="0" presId="urn:microsoft.com/office/officeart/2018/2/layout/IconVerticalSolidList"/>
    <dgm:cxn modelId="{1F3FCBFC-5B20-4019-B83D-56AB266EB4AD}" type="presParOf" srcId="{A396951E-A060-40D6-9D5D-A1C8C287A1D4}" destId="{91C1B121-D84E-424E-BA5A-AA4BA9C7D987}" srcOrd="0" destOrd="0" presId="urn:microsoft.com/office/officeart/2018/2/layout/IconVerticalSolidList"/>
    <dgm:cxn modelId="{B8922E59-A60B-4044-AAFC-00D3AA2EAE75}" type="presParOf" srcId="{A396951E-A060-40D6-9D5D-A1C8C287A1D4}" destId="{6FF62C6D-E9A3-4153-B2C2-BC2508C404C1}" srcOrd="1" destOrd="0" presId="urn:microsoft.com/office/officeart/2018/2/layout/IconVerticalSolidList"/>
    <dgm:cxn modelId="{8C2C3B44-4C2A-4027-B876-47FA125175F2}" type="presParOf" srcId="{A396951E-A060-40D6-9D5D-A1C8C287A1D4}" destId="{B575D128-75A6-4941-94C5-CBF1753CD6FD}" srcOrd="2" destOrd="0" presId="urn:microsoft.com/office/officeart/2018/2/layout/IconVerticalSolidList"/>
    <dgm:cxn modelId="{749F5C42-B406-41A6-BB50-4FAF04C98C2C}" type="presParOf" srcId="{A396951E-A060-40D6-9D5D-A1C8C287A1D4}" destId="{ABF52908-CFB2-4636-9A8D-574F5309732A}" srcOrd="3" destOrd="0" presId="urn:microsoft.com/office/officeart/2018/2/layout/IconVerticalSolidList"/>
    <dgm:cxn modelId="{9AFFC60E-3831-4CC6-B788-8D8EB8A8A10C}" type="presParOf" srcId="{2C11F3E1-CB73-4B38-ACFB-8C087519E20E}" destId="{780712A7-EDCA-4B55-A16A-1F0DA8B3B814}" srcOrd="1" destOrd="0" presId="urn:microsoft.com/office/officeart/2018/2/layout/IconVerticalSolidList"/>
    <dgm:cxn modelId="{10164FBB-FE48-4D5D-9DB7-5ECC1DFE15DD}" type="presParOf" srcId="{2C11F3E1-CB73-4B38-ACFB-8C087519E20E}" destId="{9317EABD-2870-4AF1-965C-120A667FC453}" srcOrd="2" destOrd="0" presId="urn:microsoft.com/office/officeart/2018/2/layout/IconVerticalSolidList"/>
    <dgm:cxn modelId="{79B7E604-AE2D-4B33-AF74-BF8C5116CD65}" type="presParOf" srcId="{9317EABD-2870-4AF1-965C-120A667FC453}" destId="{60613FBA-67F6-4C6E-9900-0B10A5229CC2}" srcOrd="0" destOrd="0" presId="urn:microsoft.com/office/officeart/2018/2/layout/IconVerticalSolidList"/>
    <dgm:cxn modelId="{1BB4FEA5-4DDE-4657-AB23-B4C1A8C9C9AB}" type="presParOf" srcId="{9317EABD-2870-4AF1-965C-120A667FC453}" destId="{E83343A8-C87B-489A-B398-FDE231536F4A}" srcOrd="1" destOrd="0" presId="urn:microsoft.com/office/officeart/2018/2/layout/IconVerticalSolidList"/>
    <dgm:cxn modelId="{EA7230B8-9C28-473F-A2C1-7C558E7E30DF}" type="presParOf" srcId="{9317EABD-2870-4AF1-965C-120A667FC453}" destId="{429D87D9-3D1D-4C32-A61B-5610F2134898}" srcOrd="2" destOrd="0" presId="urn:microsoft.com/office/officeart/2018/2/layout/IconVerticalSolidList"/>
    <dgm:cxn modelId="{445D64BD-7057-40F2-A088-C4F2C0E8EA64}" type="presParOf" srcId="{9317EABD-2870-4AF1-965C-120A667FC453}" destId="{1D86550D-F9F8-4FE1-9C8D-6BF70C9540AD}" srcOrd="3" destOrd="0" presId="urn:microsoft.com/office/officeart/2018/2/layout/IconVerticalSolidList"/>
    <dgm:cxn modelId="{C44DD344-00A4-416F-8600-43867641E5BF}" type="presParOf" srcId="{2C11F3E1-CB73-4B38-ACFB-8C087519E20E}" destId="{56BBA474-2500-49C1-A244-02E6E86BAE6E}" srcOrd="3" destOrd="0" presId="urn:microsoft.com/office/officeart/2018/2/layout/IconVerticalSolidList"/>
    <dgm:cxn modelId="{9D99E334-7E80-4BD4-A90F-F723BBBBE802}" type="presParOf" srcId="{2C11F3E1-CB73-4B38-ACFB-8C087519E20E}" destId="{FBBFF26A-9637-466B-B975-4229123DE40A}" srcOrd="4" destOrd="0" presId="urn:microsoft.com/office/officeart/2018/2/layout/IconVerticalSolidList"/>
    <dgm:cxn modelId="{8D437D01-4057-4697-A42B-25EA29C78AFF}" type="presParOf" srcId="{FBBFF26A-9637-466B-B975-4229123DE40A}" destId="{0BE0A764-8526-4B74-8C86-0C0C1C67E7FB}" srcOrd="0" destOrd="0" presId="urn:microsoft.com/office/officeart/2018/2/layout/IconVerticalSolidList"/>
    <dgm:cxn modelId="{20785C3B-74AB-44F4-A2A1-50FC402CFBCD}" type="presParOf" srcId="{FBBFF26A-9637-466B-B975-4229123DE40A}" destId="{BF9CEB76-8E37-408F-AF4F-0760A617D95A}" srcOrd="1" destOrd="0" presId="urn:microsoft.com/office/officeart/2018/2/layout/IconVerticalSolidList"/>
    <dgm:cxn modelId="{42F0722D-8ADB-4B8E-8D94-1B4880B1EDB4}" type="presParOf" srcId="{FBBFF26A-9637-466B-B975-4229123DE40A}" destId="{F3B6A68C-F2E2-4270-A855-F5E431A6136A}" srcOrd="2" destOrd="0" presId="urn:microsoft.com/office/officeart/2018/2/layout/IconVerticalSolidList"/>
    <dgm:cxn modelId="{DBF5845C-0EC2-4AB6-A02E-C93E0153AED1}" type="presParOf" srcId="{FBBFF26A-9637-466B-B975-4229123DE40A}" destId="{8CFDEEEB-8FEC-4C49-9962-B50C90E770C3}" srcOrd="3" destOrd="0" presId="urn:microsoft.com/office/officeart/2018/2/layout/IconVerticalSolidList"/>
    <dgm:cxn modelId="{022C6B34-6A50-4294-A94D-F907E2AC98F9}" type="presParOf" srcId="{2C11F3E1-CB73-4B38-ACFB-8C087519E20E}" destId="{654AC07F-688F-4C3B-997E-15FDF50722DF}" srcOrd="5" destOrd="0" presId="urn:microsoft.com/office/officeart/2018/2/layout/IconVerticalSolidList"/>
    <dgm:cxn modelId="{290F17CD-75EF-4294-8BF7-B4D0B2E11796}" type="presParOf" srcId="{2C11F3E1-CB73-4B38-ACFB-8C087519E20E}" destId="{D9009FA8-A3FC-4841-B58A-82C5700C2255}" srcOrd="6" destOrd="0" presId="urn:microsoft.com/office/officeart/2018/2/layout/IconVerticalSolidList"/>
    <dgm:cxn modelId="{30B432BB-4E80-4325-92A4-631C4A9563AF}" type="presParOf" srcId="{D9009FA8-A3FC-4841-B58A-82C5700C2255}" destId="{67E68CA0-9404-48E4-923D-F02C236DCFCD}" srcOrd="0" destOrd="0" presId="urn:microsoft.com/office/officeart/2018/2/layout/IconVerticalSolidList"/>
    <dgm:cxn modelId="{9CA23296-A928-4AF2-A211-F16BE20BB95F}" type="presParOf" srcId="{D9009FA8-A3FC-4841-B58A-82C5700C2255}" destId="{CE0B6880-2205-493C-A170-C43644FA26FC}" srcOrd="1" destOrd="0" presId="urn:microsoft.com/office/officeart/2018/2/layout/IconVerticalSolidList"/>
    <dgm:cxn modelId="{0CCCBC65-4766-4815-AA0A-51A3C6E7873B}" type="presParOf" srcId="{D9009FA8-A3FC-4841-B58A-82C5700C2255}" destId="{7517E4F6-E14F-4874-9587-1F0C55A88893}" srcOrd="2" destOrd="0" presId="urn:microsoft.com/office/officeart/2018/2/layout/IconVerticalSolidList"/>
    <dgm:cxn modelId="{2594E161-3B0D-40B5-A7A5-402B5997FDFC}" type="presParOf" srcId="{D9009FA8-A3FC-4841-B58A-82C5700C2255}" destId="{CE3FBDF1-288A-48E2-B04E-21994D5DC8FD}" srcOrd="3" destOrd="0" presId="urn:microsoft.com/office/officeart/2018/2/layout/IconVerticalSolidList"/>
    <dgm:cxn modelId="{34D7819B-A92F-447D-90C8-BBBD80D108E1}" type="presParOf" srcId="{2C11F3E1-CB73-4B38-ACFB-8C087519E20E}" destId="{C4A966C5-E11B-481E-84F1-D7A88F297568}" srcOrd="7" destOrd="0" presId="urn:microsoft.com/office/officeart/2018/2/layout/IconVerticalSolidList"/>
    <dgm:cxn modelId="{DDCB7A5D-8C6F-4AB9-A5F6-8DAC1498E654}" type="presParOf" srcId="{2C11F3E1-CB73-4B38-ACFB-8C087519E20E}" destId="{0C32C5EE-1695-42AC-BBA5-920B9FF73537}" srcOrd="8" destOrd="0" presId="urn:microsoft.com/office/officeart/2018/2/layout/IconVerticalSolidList"/>
    <dgm:cxn modelId="{40E5EC9E-0417-4A9E-A80B-5B0D59A818F2}" type="presParOf" srcId="{0C32C5EE-1695-42AC-BBA5-920B9FF73537}" destId="{20210C94-C607-4008-8048-DB49A7D372C2}" srcOrd="0" destOrd="0" presId="urn:microsoft.com/office/officeart/2018/2/layout/IconVerticalSolidList"/>
    <dgm:cxn modelId="{91C285EC-76F5-4A7B-BFBC-31597DDFB54F}" type="presParOf" srcId="{0C32C5EE-1695-42AC-BBA5-920B9FF73537}" destId="{F66A85A1-4630-40AD-8593-8E7DA9A05078}" srcOrd="1" destOrd="0" presId="urn:microsoft.com/office/officeart/2018/2/layout/IconVerticalSolidList"/>
    <dgm:cxn modelId="{AD6BE5C5-A784-401D-B196-43D544AEEA41}" type="presParOf" srcId="{0C32C5EE-1695-42AC-BBA5-920B9FF73537}" destId="{AED90F5C-85C5-48C7-AEB6-50E348C89CAA}" srcOrd="2" destOrd="0" presId="urn:microsoft.com/office/officeart/2018/2/layout/IconVerticalSolidList"/>
    <dgm:cxn modelId="{ABDF9EC1-4F42-4F45-B821-25818D836BB7}" type="presParOf" srcId="{0C32C5EE-1695-42AC-BBA5-920B9FF73537}" destId="{7C84876E-13F5-4D95-B656-679B353B53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16914-33EF-41FF-9BC5-EC3486174B84}">
      <dsp:nvSpPr>
        <dsp:cNvPr id="0" name=""/>
        <dsp:cNvSpPr/>
      </dsp:nvSpPr>
      <dsp:spPr>
        <a:xfrm>
          <a:off x="0" y="660182"/>
          <a:ext cx="6683374" cy="618143"/>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Here there are two special types of Dequeues </a:t>
          </a:r>
          <a:endParaRPr lang="en-US" sz="1700" kern="1200"/>
        </a:p>
      </dsp:txBody>
      <dsp:txXfrm>
        <a:off x="30175" y="690357"/>
        <a:ext cx="6623024" cy="557793"/>
      </dsp:txXfrm>
    </dsp:sp>
    <dsp:sp modelId="{514F18B2-61E4-410C-BAD2-66737522D16A}">
      <dsp:nvSpPr>
        <dsp:cNvPr id="0" name=""/>
        <dsp:cNvSpPr/>
      </dsp:nvSpPr>
      <dsp:spPr>
        <a:xfrm>
          <a:off x="0" y="1327286"/>
          <a:ext cx="6683374" cy="618143"/>
        </a:xfrm>
        <a:prstGeom prst="roundRect">
          <a:avLst/>
        </a:prstGeom>
        <a:gradFill rotWithShape="0">
          <a:gsLst>
            <a:gs pos="0">
              <a:schemeClr val="accent2">
                <a:hueOff val="-590236"/>
                <a:satOff val="-5383"/>
                <a:lumOff val="-980"/>
                <a:alphaOff val="0"/>
                <a:tint val="94000"/>
                <a:satMod val="100000"/>
                <a:lumMod val="108000"/>
              </a:schemeClr>
            </a:gs>
            <a:gs pos="50000">
              <a:schemeClr val="accent2">
                <a:hueOff val="-590236"/>
                <a:satOff val="-5383"/>
                <a:lumOff val="-980"/>
                <a:alphaOff val="0"/>
                <a:tint val="98000"/>
                <a:shade val="100000"/>
                <a:satMod val="100000"/>
                <a:lumMod val="100000"/>
              </a:schemeClr>
            </a:gs>
            <a:gs pos="100000">
              <a:schemeClr val="accent2">
                <a:hueOff val="-590236"/>
                <a:satOff val="-5383"/>
                <a:lumOff val="-98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1. Input Restricted Dequeue</a:t>
          </a:r>
          <a:endParaRPr lang="en-US" sz="1700" kern="1200"/>
        </a:p>
      </dsp:txBody>
      <dsp:txXfrm>
        <a:off x="30175" y="1357461"/>
        <a:ext cx="6623024" cy="557793"/>
      </dsp:txXfrm>
    </dsp:sp>
    <dsp:sp modelId="{C0B99D53-E321-4832-A5C0-B39ECFCD831F}">
      <dsp:nvSpPr>
        <dsp:cNvPr id="0" name=""/>
        <dsp:cNvSpPr/>
      </dsp:nvSpPr>
      <dsp:spPr>
        <a:xfrm>
          <a:off x="0" y="1994390"/>
          <a:ext cx="6683374" cy="618143"/>
        </a:xfrm>
        <a:prstGeom prst="roundRect">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t>Input restricted means elements can be inserted to the queue by either front or rear but not both but deletion can be done by both ends.</a:t>
          </a:r>
          <a:endParaRPr lang="en-US" sz="1700" kern="1200" dirty="0"/>
        </a:p>
      </dsp:txBody>
      <dsp:txXfrm>
        <a:off x="30175" y="2024565"/>
        <a:ext cx="6623024" cy="557793"/>
      </dsp:txXfrm>
    </dsp:sp>
    <dsp:sp modelId="{BBCED994-3D40-4EDF-8FDB-91DB6529D12F}">
      <dsp:nvSpPr>
        <dsp:cNvPr id="0" name=""/>
        <dsp:cNvSpPr/>
      </dsp:nvSpPr>
      <dsp:spPr>
        <a:xfrm>
          <a:off x="0" y="2661494"/>
          <a:ext cx="6683374" cy="618143"/>
        </a:xfrm>
        <a:prstGeom prst="roundRect">
          <a:avLst/>
        </a:prstGeom>
        <a:gradFill rotWithShape="0">
          <a:gsLst>
            <a:gs pos="0">
              <a:schemeClr val="accent2">
                <a:hueOff val="-1770708"/>
                <a:satOff val="-16148"/>
                <a:lumOff val="-2941"/>
                <a:alphaOff val="0"/>
                <a:tint val="94000"/>
                <a:satMod val="100000"/>
                <a:lumMod val="108000"/>
              </a:schemeClr>
            </a:gs>
            <a:gs pos="50000">
              <a:schemeClr val="accent2">
                <a:hueOff val="-1770708"/>
                <a:satOff val="-16148"/>
                <a:lumOff val="-2941"/>
                <a:alphaOff val="0"/>
                <a:tint val="98000"/>
                <a:shade val="100000"/>
                <a:satMod val="100000"/>
                <a:lumMod val="100000"/>
              </a:schemeClr>
            </a:gs>
            <a:gs pos="100000">
              <a:schemeClr val="accent2">
                <a:hueOff val="-1770708"/>
                <a:satOff val="-16148"/>
                <a:lumOff val="-294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2. OUTPUT Restricted dequeue</a:t>
          </a:r>
          <a:endParaRPr lang="en-US" sz="1700" kern="1200"/>
        </a:p>
      </dsp:txBody>
      <dsp:txXfrm>
        <a:off x="30175" y="2691669"/>
        <a:ext cx="6623024" cy="557793"/>
      </dsp:txXfrm>
    </dsp:sp>
    <dsp:sp modelId="{5BC2AF61-CECC-4B52-B59A-FF009595D88A}">
      <dsp:nvSpPr>
        <dsp:cNvPr id="0" name=""/>
        <dsp:cNvSpPr/>
      </dsp:nvSpPr>
      <dsp:spPr>
        <a:xfrm>
          <a:off x="0" y="3328598"/>
          <a:ext cx="6683374" cy="618143"/>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Output restricted means elements can be deleted from the queue by either front or rear but not both but insertion can be performed by both ends. </a:t>
          </a:r>
          <a:endParaRPr lang="en-US" sz="1700" kern="1200"/>
        </a:p>
      </dsp:txBody>
      <dsp:txXfrm>
        <a:off x="30175" y="3358773"/>
        <a:ext cx="6623024" cy="557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1B121-D84E-424E-BA5A-AA4BA9C7D987}">
      <dsp:nvSpPr>
        <dsp:cNvPr id="0" name=""/>
        <dsp:cNvSpPr/>
      </dsp:nvSpPr>
      <dsp:spPr>
        <a:xfrm>
          <a:off x="0" y="4249"/>
          <a:ext cx="10363826" cy="9052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62C6D-E9A3-4153-B2C2-BC2508C404C1}">
      <dsp:nvSpPr>
        <dsp:cNvPr id="0" name=""/>
        <dsp:cNvSpPr/>
      </dsp:nvSpPr>
      <dsp:spPr>
        <a:xfrm>
          <a:off x="273825" y="207921"/>
          <a:ext cx="497864" cy="4978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52908-CFB2-4636-9A8D-574F5309732A}">
      <dsp:nvSpPr>
        <dsp:cNvPr id="0" name=""/>
        <dsp:cNvSpPr/>
      </dsp:nvSpPr>
      <dsp:spPr>
        <a:xfrm>
          <a:off x="1045515" y="4249"/>
          <a:ext cx="9318310" cy="905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01" tIns="95801" rIns="95801" bIns="95801" numCol="1" spcCol="1270" anchor="ctr" anchorCtr="0">
          <a:noAutofit/>
        </a:bodyPr>
        <a:lstStyle/>
        <a:p>
          <a:pPr marL="0" lvl="0" indent="0" algn="l" defTabSz="755650">
            <a:lnSpc>
              <a:spcPct val="100000"/>
            </a:lnSpc>
            <a:spcBef>
              <a:spcPct val="0"/>
            </a:spcBef>
            <a:spcAft>
              <a:spcPct val="35000"/>
            </a:spcAft>
            <a:buNone/>
          </a:pPr>
          <a:r>
            <a:rPr lang="en-US" sz="1700" kern="1200" baseline="0"/>
            <a:t>Queues: Deques can be used to implement queues. In a queue, elements are added to the rear of the queue and removed from the front of the queue</a:t>
          </a:r>
          <a:endParaRPr lang="en-US" sz="1700" kern="1200"/>
        </a:p>
      </dsp:txBody>
      <dsp:txXfrm>
        <a:off x="1045515" y="4249"/>
        <a:ext cx="9318310" cy="905207"/>
      </dsp:txXfrm>
    </dsp:sp>
    <dsp:sp modelId="{60613FBA-67F6-4C6E-9900-0B10A5229CC2}">
      <dsp:nvSpPr>
        <dsp:cNvPr id="0" name=""/>
        <dsp:cNvSpPr/>
      </dsp:nvSpPr>
      <dsp:spPr>
        <a:xfrm>
          <a:off x="0" y="1135759"/>
          <a:ext cx="10363826" cy="9052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3343A8-C87B-489A-B398-FDE231536F4A}">
      <dsp:nvSpPr>
        <dsp:cNvPr id="0" name=""/>
        <dsp:cNvSpPr/>
      </dsp:nvSpPr>
      <dsp:spPr>
        <a:xfrm>
          <a:off x="273825" y="1339431"/>
          <a:ext cx="497864" cy="4978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6550D-F9F8-4FE1-9C8D-6BF70C9540AD}">
      <dsp:nvSpPr>
        <dsp:cNvPr id="0" name=""/>
        <dsp:cNvSpPr/>
      </dsp:nvSpPr>
      <dsp:spPr>
        <a:xfrm>
          <a:off x="1045515" y="1135759"/>
          <a:ext cx="9318310" cy="905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01" tIns="95801" rIns="95801" bIns="95801" numCol="1" spcCol="1270" anchor="ctr" anchorCtr="0">
          <a:noAutofit/>
        </a:bodyPr>
        <a:lstStyle/>
        <a:p>
          <a:pPr marL="0" lvl="0" indent="0" algn="l" defTabSz="755650">
            <a:lnSpc>
              <a:spcPct val="100000"/>
            </a:lnSpc>
            <a:spcBef>
              <a:spcPct val="0"/>
            </a:spcBef>
            <a:spcAft>
              <a:spcPct val="35000"/>
            </a:spcAft>
            <a:buNone/>
          </a:pPr>
          <a:r>
            <a:rPr lang="en-US" sz="1700" kern="1200" baseline="0"/>
            <a:t>Stacks: Deques can be used to implement stacks. In a stack, elements are added to the top of the stack and removed from the top of the stack</a:t>
          </a:r>
          <a:endParaRPr lang="en-US" sz="1700" kern="1200"/>
        </a:p>
      </dsp:txBody>
      <dsp:txXfrm>
        <a:off x="1045515" y="1135759"/>
        <a:ext cx="9318310" cy="905207"/>
      </dsp:txXfrm>
    </dsp:sp>
    <dsp:sp modelId="{0BE0A764-8526-4B74-8C86-0C0C1C67E7FB}">
      <dsp:nvSpPr>
        <dsp:cNvPr id="0" name=""/>
        <dsp:cNvSpPr/>
      </dsp:nvSpPr>
      <dsp:spPr>
        <a:xfrm>
          <a:off x="0" y="2267269"/>
          <a:ext cx="10363826" cy="9052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CEB76-8E37-408F-AF4F-0760A617D95A}">
      <dsp:nvSpPr>
        <dsp:cNvPr id="0" name=""/>
        <dsp:cNvSpPr/>
      </dsp:nvSpPr>
      <dsp:spPr>
        <a:xfrm>
          <a:off x="273825" y="2470941"/>
          <a:ext cx="497864" cy="4978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DEEEB-8FEC-4C49-9962-B50C90E770C3}">
      <dsp:nvSpPr>
        <dsp:cNvPr id="0" name=""/>
        <dsp:cNvSpPr/>
      </dsp:nvSpPr>
      <dsp:spPr>
        <a:xfrm>
          <a:off x="1045515" y="2267269"/>
          <a:ext cx="9318310" cy="905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01" tIns="95801" rIns="95801" bIns="95801" numCol="1" spcCol="1270" anchor="ctr" anchorCtr="0">
          <a:noAutofit/>
        </a:bodyPr>
        <a:lstStyle/>
        <a:p>
          <a:pPr marL="0" lvl="0" indent="0" algn="l" defTabSz="755650">
            <a:lnSpc>
              <a:spcPct val="100000"/>
            </a:lnSpc>
            <a:spcBef>
              <a:spcPct val="0"/>
            </a:spcBef>
            <a:spcAft>
              <a:spcPct val="35000"/>
            </a:spcAft>
            <a:buNone/>
          </a:pPr>
          <a:r>
            <a:rPr lang="en-US" sz="1700" kern="1200" baseline="0"/>
            <a:t>Undo operations: Deques can store a list of undo operations. This can be useful in applications where users can change data and then want to undo those changes</a:t>
          </a:r>
          <a:endParaRPr lang="en-US" sz="1700" kern="1200"/>
        </a:p>
      </dsp:txBody>
      <dsp:txXfrm>
        <a:off x="1045515" y="2267269"/>
        <a:ext cx="9318310" cy="905207"/>
      </dsp:txXfrm>
    </dsp:sp>
    <dsp:sp modelId="{67E68CA0-9404-48E4-923D-F02C236DCFCD}">
      <dsp:nvSpPr>
        <dsp:cNvPr id="0" name=""/>
        <dsp:cNvSpPr/>
      </dsp:nvSpPr>
      <dsp:spPr>
        <a:xfrm>
          <a:off x="0" y="3398779"/>
          <a:ext cx="10363826" cy="9052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B6880-2205-493C-A170-C43644FA26FC}">
      <dsp:nvSpPr>
        <dsp:cNvPr id="0" name=""/>
        <dsp:cNvSpPr/>
      </dsp:nvSpPr>
      <dsp:spPr>
        <a:xfrm>
          <a:off x="273825" y="3602451"/>
          <a:ext cx="497864" cy="4978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3FBDF1-288A-48E2-B04E-21994D5DC8FD}">
      <dsp:nvSpPr>
        <dsp:cNvPr id="0" name=""/>
        <dsp:cNvSpPr/>
      </dsp:nvSpPr>
      <dsp:spPr>
        <a:xfrm>
          <a:off x="1045515" y="3398779"/>
          <a:ext cx="9318310" cy="905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01" tIns="95801" rIns="95801" bIns="95801" numCol="1" spcCol="1270" anchor="ctr" anchorCtr="0">
          <a:noAutofit/>
        </a:bodyPr>
        <a:lstStyle/>
        <a:p>
          <a:pPr marL="0" lvl="0" indent="0" algn="l" defTabSz="755650">
            <a:lnSpc>
              <a:spcPct val="100000"/>
            </a:lnSpc>
            <a:spcBef>
              <a:spcPct val="0"/>
            </a:spcBef>
            <a:spcAft>
              <a:spcPct val="35000"/>
            </a:spcAft>
            <a:buNone/>
          </a:pPr>
          <a:r>
            <a:rPr lang="en-US" sz="1700" kern="1200" baseline="0"/>
            <a:t>BFS: Deques can be used to implement breadthfirst search (BFS). BFS is a graph traversal algorithm that visits all the nodes in a graph in a breadth-first order</a:t>
          </a:r>
          <a:endParaRPr lang="en-US" sz="1700" kern="1200"/>
        </a:p>
      </dsp:txBody>
      <dsp:txXfrm>
        <a:off x="1045515" y="3398779"/>
        <a:ext cx="9318310" cy="905207"/>
      </dsp:txXfrm>
    </dsp:sp>
    <dsp:sp modelId="{20210C94-C607-4008-8048-DB49A7D372C2}">
      <dsp:nvSpPr>
        <dsp:cNvPr id="0" name=""/>
        <dsp:cNvSpPr/>
      </dsp:nvSpPr>
      <dsp:spPr>
        <a:xfrm>
          <a:off x="0" y="4530289"/>
          <a:ext cx="10363826" cy="9052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A85A1-4630-40AD-8593-8E7DA9A05078}">
      <dsp:nvSpPr>
        <dsp:cNvPr id="0" name=""/>
        <dsp:cNvSpPr/>
      </dsp:nvSpPr>
      <dsp:spPr>
        <a:xfrm>
          <a:off x="273825" y="4733961"/>
          <a:ext cx="497864" cy="4978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84876E-13F5-4D95-B656-679B353B5385}">
      <dsp:nvSpPr>
        <dsp:cNvPr id="0" name=""/>
        <dsp:cNvSpPr/>
      </dsp:nvSpPr>
      <dsp:spPr>
        <a:xfrm>
          <a:off x="1045515" y="4530289"/>
          <a:ext cx="9318310" cy="905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01" tIns="95801" rIns="95801" bIns="95801" numCol="1" spcCol="1270" anchor="ctr" anchorCtr="0">
          <a:noAutofit/>
        </a:bodyPr>
        <a:lstStyle/>
        <a:p>
          <a:pPr marL="0" lvl="0" indent="0" algn="l" defTabSz="755650">
            <a:lnSpc>
              <a:spcPct val="100000"/>
            </a:lnSpc>
            <a:spcBef>
              <a:spcPct val="0"/>
            </a:spcBef>
            <a:spcAft>
              <a:spcPct val="35000"/>
            </a:spcAft>
            <a:buNone/>
          </a:pPr>
          <a:r>
            <a:rPr lang="en-US" sz="1700" kern="1200" baseline="0"/>
            <a:t>Caching: Deques can be used to cache frequently accessed data. This can improve the performance of applications by reducing the number of times that data needs to be retrieved from slower storage devices</a:t>
          </a:r>
          <a:endParaRPr lang="en-US" sz="1700" kern="1200"/>
        </a:p>
      </dsp:txBody>
      <dsp:txXfrm>
        <a:off x="1045515" y="4530289"/>
        <a:ext cx="9318310" cy="9052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DA82A-39C7-49FB-A67D-7D707228D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2CD4A931-5C3B-42CB-A737-3132BE79B8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3D abstract blue and gold cube illustration">
            <a:extLst>
              <a:ext uri="{FF2B5EF4-FFF2-40B4-BE49-F238E27FC236}">
                <a16:creationId xmlns:a16="http://schemas.microsoft.com/office/drawing/2014/main" id="{048BC536-C4E6-2DDD-2954-C1E07C64AFD9}"/>
              </a:ext>
            </a:extLst>
          </p:cNvPr>
          <p:cNvPicPr>
            <a:picLocks noChangeAspect="1"/>
          </p:cNvPicPr>
          <p:nvPr/>
        </p:nvPicPr>
        <p:blipFill rotWithShape="1">
          <a:blip r:embed="rId3"/>
          <a:srcRect l="20232" r="37102"/>
          <a:stretch/>
        </p:blipFill>
        <p:spPr>
          <a:xfrm>
            <a:off x="7315200" y="10"/>
            <a:ext cx="4876800" cy="6857990"/>
          </a:xfrm>
          <a:prstGeom prst="rect">
            <a:avLst/>
          </a:prstGeom>
        </p:spPr>
      </p:pic>
      <p:sp>
        <p:nvSpPr>
          <p:cNvPr id="13" name="Rectangle 12">
            <a:extLst>
              <a:ext uri="{FF2B5EF4-FFF2-40B4-BE49-F238E27FC236}">
                <a16:creationId xmlns:a16="http://schemas.microsoft.com/office/drawing/2014/main" id="{3DD7481A-E218-44F3-8B5F-C0988542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1970391-3328-4422-B0A8-3FE6BE64E1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3B98F49-B21C-4599-FBB0-1EB509590296}"/>
              </a:ext>
            </a:extLst>
          </p:cNvPr>
          <p:cNvSpPr>
            <a:spLocks noGrp="1"/>
          </p:cNvSpPr>
          <p:nvPr>
            <p:ph type="ctrTitle"/>
          </p:nvPr>
        </p:nvSpPr>
        <p:spPr>
          <a:xfrm>
            <a:off x="981075" y="1358901"/>
            <a:ext cx="5280026" cy="2730498"/>
          </a:xfrm>
        </p:spPr>
        <p:txBody>
          <a:bodyPr>
            <a:normAutofit/>
          </a:bodyPr>
          <a:lstStyle/>
          <a:p>
            <a:r>
              <a:rPr lang="en-US" dirty="0"/>
              <a:t>Dequeue Data structure</a:t>
            </a:r>
          </a:p>
        </p:txBody>
      </p:sp>
    </p:spTree>
    <p:extLst>
      <p:ext uri="{BB962C8B-B14F-4D97-AF65-F5344CB8AC3E}">
        <p14:creationId xmlns:p14="http://schemas.microsoft.com/office/powerpoint/2010/main" val="233777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808D542C-3BB0-BC94-96BC-44A2832628E1}"/>
              </a:ext>
            </a:extLst>
          </p:cNvPr>
          <p:cNvSpPr>
            <a:spLocks noGrp="1"/>
          </p:cNvSpPr>
          <p:nvPr>
            <p:ph type="title"/>
          </p:nvPr>
        </p:nvSpPr>
        <p:spPr>
          <a:xfrm>
            <a:off x="7570382" y="1358901"/>
            <a:ext cx="3707844" cy="2730498"/>
          </a:xfrm>
        </p:spPr>
        <p:txBody>
          <a:bodyPr vert="horz" lIns="91440" tIns="45720" rIns="91440" bIns="45720" rtlCol="0" anchor="b">
            <a:normAutofit/>
          </a:bodyPr>
          <a:lstStyle/>
          <a:p>
            <a:r>
              <a:rPr lang="en-US" sz="4400" dirty="0"/>
              <a:t>OPERATION SPECIFICATION</a:t>
            </a:r>
          </a:p>
        </p:txBody>
      </p:sp>
      <p:pic>
        <p:nvPicPr>
          <p:cNvPr id="6" name="Picture 5">
            <a:extLst>
              <a:ext uri="{FF2B5EF4-FFF2-40B4-BE49-F238E27FC236}">
                <a16:creationId xmlns:a16="http://schemas.microsoft.com/office/drawing/2014/main" id="{04DA317F-70F9-F30A-C803-1B8081C5F1B3}"/>
              </a:ext>
            </a:extLst>
          </p:cNvPr>
          <p:cNvPicPr>
            <a:picLocks noChangeAspect="1"/>
          </p:cNvPicPr>
          <p:nvPr/>
        </p:nvPicPr>
        <p:blipFill>
          <a:blip r:embed="rId4"/>
          <a:stretch>
            <a:fillRect/>
          </a:stretch>
        </p:blipFill>
        <p:spPr>
          <a:xfrm>
            <a:off x="0" y="0"/>
            <a:ext cx="6971412" cy="6858000"/>
          </a:xfrm>
          <a:prstGeom prst="rect">
            <a:avLst/>
          </a:prstGeom>
        </p:spPr>
      </p:pic>
    </p:spTree>
    <p:extLst>
      <p:ext uri="{BB962C8B-B14F-4D97-AF65-F5344CB8AC3E}">
        <p14:creationId xmlns:p14="http://schemas.microsoft.com/office/powerpoint/2010/main" val="372315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a:extLst>
              <a:ext uri="{FF2B5EF4-FFF2-40B4-BE49-F238E27FC236}">
                <a16:creationId xmlns:a16="http://schemas.microsoft.com/office/drawing/2014/main" id="{78A20B43-EA35-4D51-8E25-05F8B334E9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60" name="Rectangle 59">
            <a:extLst>
              <a:ext uri="{FF2B5EF4-FFF2-40B4-BE49-F238E27FC236}">
                <a16:creationId xmlns:a16="http://schemas.microsoft.com/office/drawing/2014/main" id="{E8F78CD3-3AA0-4A00-BC30-E7DFA1D7B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a:extLst>
              <a:ext uri="{FF2B5EF4-FFF2-40B4-BE49-F238E27FC236}">
                <a16:creationId xmlns:a16="http://schemas.microsoft.com/office/drawing/2014/main" id="{192457A4-8B99-46FB-BF0A-D5B157A0B0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194B22-1778-CF78-2908-3FF3FBFD96BC}"/>
              </a:ext>
            </a:extLst>
          </p:cNvPr>
          <p:cNvSpPr txBox="1"/>
          <p:nvPr/>
        </p:nvSpPr>
        <p:spPr>
          <a:xfrm>
            <a:off x="981074" y="957486"/>
            <a:ext cx="5614603" cy="313191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dirty="0">
                <a:latin typeface="+mj-lt"/>
                <a:ea typeface="+mj-ea"/>
                <a:cs typeface="+mj-cs"/>
              </a:rPr>
              <a:t>Contiguous</a:t>
            </a:r>
            <a:r>
              <a:rPr lang="en-US" sz="4800" b="1" i="0" cap="all" dirty="0">
                <a:latin typeface="+mj-lt"/>
                <a:ea typeface="+mj-ea"/>
                <a:cs typeface="+mj-cs"/>
              </a:rPr>
              <a:t> implementation</a:t>
            </a:r>
            <a:endParaRPr lang="en-US" sz="4800" cap="all" dirty="0">
              <a:latin typeface="+mj-lt"/>
              <a:ea typeface="+mj-ea"/>
              <a:cs typeface="+mj-cs"/>
            </a:endParaRPr>
          </a:p>
        </p:txBody>
      </p:sp>
      <p:sp>
        <p:nvSpPr>
          <p:cNvPr id="64" name="Rounded Rectangle 10">
            <a:extLst>
              <a:ext uri="{FF2B5EF4-FFF2-40B4-BE49-F238E27FC236}">
                <a16:creationId xmlns:a16="http://schemas.microsoft.com/office/drawing/2014/main" id="{B0A9D226-B625-4206-9FB0-37D3270ED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957486"/>
            <a:ext cx="425212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51" name="Graphic 50" descr="Checkmark">
            <a:extLst>
              <a:ext uri="{FF2B5EF4-FFF2-40B4-BE49-F238E27FC236}">
                <a16:creationId xmlns:a16="http://schemas.microsoft.com/office/drawing/2014/main" id="{4615F8CF-1640-13C6-B151-6714CDE5F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39933" y="1759565"/>
            <a:ext cx="3336236" cy="3336236"/>
          </a:xfrm>
          <a:prstGeom prst="rect">
            <a:avLst/>
          </a:prstGeom>
          <a:scene3d>
            <a:camera prst="orthographicFront"/>
            <a:lightRig rig="threePt" dir="t">
              <a:rot lat="0" lon="0" rev="2700000"/>
            </a:lightRig>
          </a:scene3d>
          <a:sp3d contourW="6350">
            <a:bevelT h="38100"/>
            <a:contourClr>
              <a:srgbClr val="C0C0C0"/>
            </a:contourClr>
          </a:sp3d>
        </p:spPr>
      </p:pic>
      <p:pic>
        <p:nvPicPr>
          <p:cNvPr id="66" name="Picture 65">
            <a:extLst>
              <a:ext uri="{FF2B5EF4-FFF2-40B4-BE49-F238E27FC236}">
                <a16:creationId xmlns:a16="http://schemas.microsoft.com/office/drawing/2014/main" id="{E3F63679-BE61-4725-A526-F83473824D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607" y="0"/>
            <a:ext cx="12192000" cy="6858000"/>
          </a:xfrm>
          <a:prstGeom prst="rect">
            <a:avLst/>
          </a:prstGeom>
        </p:spPr>
      </p:pic>
    </p:spTree>
    <p:extLst>
      <p:ext uri="{BB962C8B-B14F-4D97-AF65-F5344CB8AC3E}">
        <p14:creationId xmlns:p14="http://schemas.microsoft.com/office/powerpoint/2010/main" val="105982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51"/>
                                        </p:tgtEl>
                                        <p:attrNameLst>
                                          <p:attrName>style.visibility</p:attrName>
                                        </p:attrNameLst>
                                      </p:cBhvr>
                                      <p:to>
                                        <p:strVal val="visible"/>
                                      </p:to>
                                    </p:set>
                                    <p:animEffect transition="in" filter="fade">
                                      <p:cBhvr>
                                        <p:cTn id="7" dur="7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702602" y="528028"/>
            <a:ext cx="7442520" cy="6186309"/>
          </a:xfrm>
          <a:prstGeom prst="rect">
            <a:avLst/>
          </a:prstGeom>
          <a:noFill/>
        </p:spPr>
        <p:txBody>
          <a:bodyPr wrap="square">
            <a:spAutoFit/>
          </a:bodyPr>
          <a:lstStyle/>
          <a:p>
            <a:pPr algn="ctr"/>
            <a:r>
              <a:rPr lang="en-US" sz="3600" b="1" dirty="0">
                <a:latin typeface="Arial" panose="020B0604020202020204" pitchFamily="34" charset="0"/>
                <a:cs typeface="Arial" panose="020B0604020202020204" pitchFamily="34" charset="0"/>
              </a:rPr>
              <a:t>Create Dequeue</a:t>
            </a:r>
          </a:p>
          <a:p>
            <a:pPr algn="ctr"/>
            <a:endParaRPr lang="en-US" sz="2400" dirty="0"/>
          </a:p>
          <a:p>
            <a:pPr lvl="5"/>
            <a:r>
              <a:rPr lang="en-US" sz="2400" dirty="0"/>
              <a:t>public class Dequeue  { </a:t>
            </a:r>
          </a:p>
          <a:p>
            <a:pPr lvl="5"/>
            <a:r>
              <a:rPr lang="en-US" sz="2400" dirty="0"/>
              <a:t>private int front; </a:t>
            </a:r>
          </a:p>
          <a:p>
            <a:pPr lvl="5"/>
            <a:r>
              <a:rPr lang="en-US" sz="2400" dirty="0"/>
              <a:t>private int rear; </a:t>
            </a:r>
          </a:p>
          <a:p>
            <a:pPr lvl="5"/>
            <a:r>
              <a:rPr lang="en-US" sz="2400" dirty="0"/>
              <a:t>int </a:t>
            </a:r>
            <a:r>
              <a:rPr lang="en-US" sz="2400" dirty="0" err="1"/>
              <a:t>maxSize</a:t>
            </a:r>
            <a:r>
              <a:rPr lang="en-US" sz="2400" dirty="0"/>
              <a:t>; </a:t>
            </a:r>
          </a:p>
          <a:p>
            <a:pPr lvl="5"/>
            <a:r>
              <a:rPr lang="en-US" sz="2400" dirty="0"/>
              <a:t>int count; </a:t>
            </a:r>
          </a:p>
          <a:p>
            <a:pPr lvl="5"/>
            <a:r>
              <a:rPr lang="en-US" sz="2400" dirty="0"/>
              <a:t>int dequeue[]; </a:t>
            </a:r>
          </a:p>
          <a:p>
            <a:pPr lvl="5"/>
            <a:r>
              <a:rPr lang="en-US" sz="2400" dirty="0"/>
              <a:t>public Dequeue(int size) { </a:t>
            </a:r>
          </a:p>
          <a:p>
            <a:pPr lvl="5"/>
            <a:r>
              <a:rPr lang="en-US" sz="2400" dirty="0" err="1"/>
              <a:t>maxSize</a:t>
            </a:r>
            <a:r>
              <a:rPr lang="en-US" sz="2400" dirty="0"/>
              <a:t> = size; </a:t>
            </a:r>
          </a:p>
          <a:p>
            <a:pPr lvl="5"/>
            <a:r>
              <a:rPr lang="en-US" sz="2400" dirty="0"/>
              <a:t>dequeue = new int[</a:t>
            </a:r>
            <a:r>
              <a:rPr lang="en-US" sz="2400" dirty="0" err="1"/>
              <a:t>maxSize</a:t>
            </a:r>
            <a:r>
              <a:rPr lang="en-US" sz="2400" dirty="0"/>
              <a:t>]; </a:t>
            </a:r>
          </a:p>
          <a:p>
            <a:pPr lvl="5"/>
            <a:r>
              <a:rPr lang="en-US" sz="2400" dirty="0"/>
              <a:t>front = -1; </a:t>
            </a:r>
          </a:p>
          <a:p>
            <a:pPr lvl="5"/>
            <a:r>
              <a:rPr lang="en-US" sz="2400" dirty="0"/>
              <a:t>rear = -1; </a:t>
            </a:r>
          </a:p>
          <a:p>
            <a:pPr lvl="5"/>
            <a:r>
              <a:rPr lang="en-US" sz="2400" dirty="0"/>
              <a:t>count = 0; </a:t>
            </a:r>
          </a:p>
          <a:p>
            <a:pPr lvl="5"/>
            <a:r>
              <a:rPr lang="en-US" sz="2400" dirty="0"/>
              <a:t>	} </a:t>
            </a:r>
          </a:p>
          <a:p>
            <a:pPr lvl="5"/>
            <a:r>
              <a:rPr lang="en-US" sz="2400" dirty="0"/>
              <a:t>} </a:t>
            </a:r>
          </a:p>
        </p:txBody>
      </p:sp>
    </p:spTree>
    <p:extLst>
      <p:ext uri="{BB962C8B-B14F-4D97-AF65-F5344CB8AC3E}">
        <p14:creationId xmlns:p14="http://schemas.microsoft.com/office/powerpoint/2010/main" val="287932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886247" y="612844"/>
            <a:ext cx="7900100" cy="6001643"/>
          </a:xfrm>
          <a:prstGeom prst="rect">
            <a:avLst/>
          </a:prstGeom>
          <a:noFill/>
        </p:spPr>
        <p:txBody>
          <a:bodyPr wrap="square">
            <a:spAutoFit/>
          </a:bodyPr>
          <a:lstStyle/>
          <a:p>
            <a:pPr lvl="2"/>
            <a:r>
              <a:rPr lang="en-US" sz="3200" b="1" dirty="0">
                <a:latin typeface="Arial" panose="020B0604020202020204" pitchFamily="34" charset="0"/>
                <a:cs typeface="Arial" panose="020B0604020202020204" pitchFamily="34" charset="0"/>
              </a:rPr>
              <a:t>Check Dequeue is empty </a:t>
            </a:r>
          </a:p>
          <a:p>
            <a:pPr lvl="4"/>
            <a:r>
              <a:rPr lang="en-US" sz="2400" dirty="0"/>
              <a:t>public </a:t>
            </a:r>
            <a:r>
              <a:rPr lang="en-US" sz="2400" dirty="0" err="1"/>
              <a:t>boolean</a:t>
            </a:r>
            <a:r>
              <a:rPr lang="en-US" sz="2400" dirty="0"/>
              <a:t> </a:t>
            </a:r>
            <a:r>
              <a:rPr lang="en-US" sz="2400" dirty="0" err="1"/>
              <a:t>IsDequeueEmpty</a:t>
            </a:r>
            <a:r>
              <a:rPr lang="en-US" sz="2400" dirty="0"/>
              <a:t>() {</a:t>
            </a:r>
          </a:p>
          <a:p>
            <a:pPr lvl="4"/>
            <a:r>
              <a:rPr lang="en-US" sz="2400" dirty="0"/>
              <a:t> return (front == -1) &amp;&amp; (rear == -1) ;</a:t>
            </a:r>
          </a:p>
          <a:p>
            <a:pPr lvl="4"/>
            <a:r>
              <a:rPr lang="en-US" sz="2400" dirty="0"/>
              <a:t> }</a:t>
            </a:r>
          </a:p>
          <a:p>
            <a:pPr algn="ctr"/>
            <a:endParaRPr lang="en-US" sz="2400" dirty="0"/>
          </a:p>
          <a:p>
            <a:r>
              <a:rPr lang="en-US" sz="2400" dirty="0"/>
              <a:t>		</a:t>
            </a:r>
            <a:r>
              <a:rPr lang="en-US" sz="3200" b="1" dirty="0">
                <a:latin typeface="Arial" panose="020B0604020202020204" pitchFamily="34" charset="0"/>
                <a:cs typeface="Arial" panose="020B0604020202020204" pitchFamily="34" charset="0"/>
              </a:rPr>
              <a:t>Check Dequeue is full </a:t>
            </a:r>
          </a:p>
          <a:p>
            <a:pPr lvl="4"/>
            <a:r>
              <a:rPr lang="en-US" sz="2400" dirty="0"/>
              <a:t>public </a:t>
            </a:r>
            <a:r>
              <a:rPr lang="en-US" sz="2400" dirty="0" err="1"/>
              <a:t>boolean</a:t>
            </a:r>
            <a:r>
              <a:rPr lang="en-US" sz="2400" dirty="0"/>
              <a:t> </a:t>
            </a:r>
            <a:r>
              <a:rPr lang="en-US" sz="2400" dirty="0" err="1"/>
              <a:t>IsDequeueFull</a:t>
            </a:r>
            <a:r>
              <a:rPr lang="en-US" sz="2400" dirty="0"/>
              <a:t>() { </a:t>
            </a:r>
          </a:p>
          <a:p>
            <a:pPr lvl="4"/>
            <a:r>
              <a:rPr lang="en-US" sz="2400" dirty="0"/>
              <a:t>return (front == rear + 1)|| </a:t>
            </a:r>
          </a:p>
          <a:p>
            <a:pPr lvl="4"/>
            <a:r>
              <a:rPr lang="en-US" sz="2400" dirty="0"/>
              <a:t>(front == 0 &amp;&amp; rear == maxSize-1); </a:t>
            </a:r>
          </a:p>
          <a:p>
            <a:pPr lvl="4"/>
            <a:r>
              <a:rPr lang="en-US" sz="2400" dirty="0"/>
              <a:t>}</a:t>
            </a:r>
          </a:p>
          <a:p>
            <a:pPr lvl="4"/>
            <a:endParaRPr lang="en-US" sz="2400" dirty="0"/>
          </a:p>
          <a:p>
            <a:r>
              <a:rPr lang="en-US" sz="3200" b="1" dirty="0">
                <a:latin typeface="Arial" panose="020B0604020202020204" pitchFamily="34" charset="0"/>
                <a:cs typeface="Arial" panose="020B0604020202020204" pitchFamily="34" charset="0"/>
              </a:rPr>
              <a:t>		Size of the Dequeue </a:t>
            </a:r>
          </a:p>
          <a:p>
            <a:pPr lvl="4"/>
            <a:r>
              <a:rPr lang="en-US" sz="2400" dirty="0"/>
              <a:t>public void size() {</a:t>
            </a:r>
          </a:p>
          <a:p>
            <a:pPr lvl="4"/>
            <a:r>
              <a:rPr lang="en-US" sz="2400" dirty="0"/>
              <a:t> </a:t>
            </a:r>
            <a:r>
              <a:rPr lang="en-US" sz="2400" dirty="0" err="1"/>
              <a:t>System.out.println</a:t>
            </a:r>
            <a:r>
              <a:rPr lang="en-US" sz="2400" dirty="0"/>
              <a:t>("Dequeue size is: " + count); </a:t>
            </a:r>
          </a:p>
          <a:p>
            <a:pPr lvl="4"/>
            <a:r>
              <a:rPr lang="en-US" sz="2400" dirty="0"/>
              <a:t>} </a:t>
            </a:r>
          </a:p>
        </p:txBody>
      </p:sp>
    </p:spTree>
    <p:extLst>
      <p:ext uri="{BB962C8B-B14F-4D97-AF65-F5344CB8AC3E}">
        <p14:creationId xmlns:p14="http://schemas.microsoft.com/office/powerpoint/2010/main" val="48159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309063" y="0"/>
            <a:ext cx="7442520" cy="6924973"/>
          </a:xfrm>
          <a:prstGeom prst="rect">
            <a:avLst/>
          </a:prstGeom>
          <a:noFill/>
        </p:spPr>
        <p:txBody>
          <a:bodyPr wrap="square">
            <a:spAutoFit/>
          </a:bodyPr>
          <a:lstStyle/>
          <a:p>
            <a:pPr algn="ctr"/>
            <a:r>
              <a:rPr lang="en-US" sz="3600" b="1" dirty="0">
                <a:latin typeface="Arial" panose="020B0604020202020204" pitchFamily="34" charset="0"/>
                <a:cs typeface="Arial" panose="020B0604020202020204" pitchFamily="34" charset="0"/>
              </a:rPr>
              <a:t>Insert Front </a:t>
            </a:r>
          </a:p>
          <a:p>
            <a:pPr lvl="4"/>
            <a:r>
              <a:rPr lang="en-US" sz="2400" dirty="0"/>
              <a:t>public void </a:t>
            </a:r>
            <a:r>
              <a:rPr lang="en-US" sz="2400" dirty="0" err="1"/>
              <a:t>InsertFront</a:t>
            </a:r>
            <a:r>
              <a:rPr lang="en-US" sz="2400" dirty="0"/>
              <a:t>(int data) { </a:t>
            </a:r>
          </a:p>
          <a:p>
            <a:pPr lvl="4"/>
            <a:r>
              <a:rPr lang="en-US" sz="2400" dirty="0"/>
              <a:t>if(</a:t>
            </a:r>
            <a:r>
              <a:rPr lang="en-US" sz="2400" dirty="0" err="1"/>
              <a:t>IsDequeueFull</a:t>
            </a:r>
            <a:r>
              <a:rPr lang="en-US" sz="2400" dirty="0"/>
              <a:t>()) { </a:t>
            </a:r>
          </a:p>
          <a:p>
            <a:pPr lvl="4"/>
            <a:r>
              <a:rPr lang="en-US" sz="2400" dirty="0" err="1"/>
              <a:t>System.out.println</a:t>
            </a:r>
            <a:r>
              <a:rPr lang="en-US" sz="2400" dirty="0"/>
              <a:t>("Dequeue is Full"); </a:t>
            </a:r>
          </a:p>
          <a:p>
            <a:pPr lvl="4"/>
            <a:r>
              <a:rPr lang="en-US" sz="2400" dirty="0"/>
              <a:t>} else if (</a:t>
            </a:r>
            <a:r>
              <a:rPr lang="en-US" sz="2400" dirty="0" err="1"/>
              <a:t>IsDequeueEmpty</a:t>
            </a:r>
            <a:r>
              <a:rPr lang="en-US" sz="2400" dirty="0"/>
              <a:t>()) { </a:t>
            </a:r>
          </a:p>
          <a:p>
            <a:pPr lvl="4"/>
            <a:r>
              <a:rPr lang="en-US" sz="2400" dirty="0"/>
              <a:t>front = 0; </a:t>
            </a:r>
          </a:p>
          <a:p>
            <a:pPr lvl="4"/>
            <a:r>
              <a:rPr lang="en-US" sz="2400" dirty="0"/>
              <a:t>rear = 0; </a:t>
            </a:r>
          </a:p>
          <a:p>
            <a:pPr lvl="4"/>
            <a:r>
              <a:rPr lang="en-US" sz="2400" dirty="0"/>
              <a:t>dequeue[front] = data; </a:t>
            </a:r>
          </a:p>
          <a:p>
            <a:pPr lvl="4"/>
            <a:r>
              <a:rPr lang="en-US" sz="2400" dirty="0"/>
              <a:t>count++; </a:t>
            </a:r>
          </a:p>
          <a:p>
            <a:pPr lvl="4"/>
            <a:r>
              <a:rPr lang="en-US" sz="2400" dirty="0"/>
              <a:t>} else if (front == 0) { </a:t>
            </a:r>
          </a:p>
          <a:p>
            <a:pPr lvl="4"/>
            <a:r>
              <a:rPr lang="en-US" sz="2400" dirty="0"/>
              <a:t>front = </a:t>
            </a:r>
            <a:r>
              <a:rPr lang="en-US" sz="2400" dirty="0" err="1"/>
              <a:t>maxSize</a:t>
            </a:r>
            <a:r>
              <a:rPr lang="en-US" sz="2400" dirty="0"/>
              <a:t> - 1; </a:t>
            </a:r>
          </a:p>
          <a:p>
            <a:pPr lvl="4"/>
            <a:r>
              <a:rPr lang="en-US" sz="2400" dirty="0"/>
              <a:t>dequeue[front] = data; </a:t>
            </a:r>
          </a:p>
          <a:p>
            <a:pPr lvl="4"/>
            <a:r>
              <a:rPr lang="en-US" sz="2400" dirty="0"/>
              <a:t>count++; </a:t>
            </a:r>
          </a:p>
          <a:p>
            <a:pPr lvl="4"/>
            <a:r>
              <a:rPr lang="en-US" sz="2400" dirty="0"/>
              <a:t>}else { </a:t>
            </a:r>
          </a:p>
          <a:p>
            <a:pPr lvl="4"/>
            <a:r>
              <a:rPr lang="en-US" sz="2400" dirty="0"/>
              <a:t>front--; </a:t>
            </a:r>
          </a:p>
          <a:p>
            <a:pPr lvl="4"/>
            <a:r>
              <a:rPr lang="en-US" sz="2400" dirty="0"/>
              <a:t>dequeue[front] = data; </a:t>
            </a:r>
          </a:p>
          <a:p>
            <a:pPr lvl="4"/>
            <a:r>
              <a:rPr lang="en-US" sz="2400" dirty="0"/>
              <a:t>count++; </a:t>
            </a:r>
          </a:p>
          <a:p>
            <a:pPr lvl="4"/>
            <a:r>
              <a:rPr lang="en-US" sz="2400" dirty="0"/>
              <a:t>} } </a:t>
            </a:r>
          </a:p>
        </p:txBody>
      </p:sp>
      <p:sp>
        <p:nvSpPr>
          <p:cNvPr id="5" name="Rectangle 4">
            <a:extLst>
              <a:ext uri="{FF2B5EF4-FFF2-40B4-BE49-F238E27FC236}">
                <a16:creationId xmlns:a16="http://schemas.microsoft.com/office/drawing/2014/main" id="{46ECCF1B-E649-2E92-7829-F87002ABA280}"/>
              </a:ext>
            </a:extLst>
          </p:cNvPr>
          <p:cNvSpPr/>
          <p:nvPr/>
        </p:nvSpPr>
        <p:spPr>
          <a:xfrm>
            <a:off x="8063428" y="2889244"/>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irect Access Storage 10">
            <a:extLst>
              <a:ext uri="{FF2B5EF4-FFF2-40B4-BE49-F238E27FC236}">
                <a16:creationId xmlns:a16="http://schemas.microsoft.com/office/drawing/2014/main" id="{A0D0E0DB-2150-5EC1-8DCB-92EB4A40928F}"/>
              </a:ext>
            </a:extLst>
          </p:cNvPr>
          <p:cNvSpPr/>
          <p:nvPr/>
        </p:nvSpPr>
        <p:spPr>
          <a:xfrm>
            <a:off x="8147267" y="288924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B8AA86-E684-ED3B-8622-C46B0F8C5A78}"/>
              </a:ext>
            </a:extLst>
          </p:cNvPr>
          <p:cNvSpPr/>
          <p:nvPr/>
        </p:nvSpPr>
        <p:spPr>
          <a:xfrm>
            <a:off x="8069264" y="4291735"/>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a:extLst>
              <a:ext uri="{FF2B5EF4-FFF2-40B4-BE49-F238E27FC236}">
                <a16:creationId xmlns:a16="http://schemas.microsoft.com/office/drawing/2014/main" id="{D84BA2BF-35BA-1810-9CD7-BF0CBA2B932C}"/>
              </a:ext>
            </a:extLst>
          </p:cNvPr>
          <p:cNvSpPr/>
          <p:nvPr/>
        </p:nvSpPr>
        <p:spPr>
          <a:xfrm>
            <a:off x="8580744" y="429173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irect Access Storage 13">
            <a:extLst>
              <a:ext uri="{FF2B5EF4-FFF2-40B4-BE49-F238E27FC236}">
                <a16:creationId xmlns:a16="http://schemas.microsoft.com/office/drawing/2014/main" id="{5B7DA8BC-3FC4-233E-C171-FD0B937005CB}"/>
              </a:ext>
            </a:extLst>
          </p:cNvPr>
          <p:cNvSpPr/>
          <p:nvPr/>
        </p:nvSpPr>
        <p:spPr>
          <a:xfrm>
            <a:off x="8383017" y="429173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irect Access Storage 14">
            <a:extLst>
              <a:ext uri="{FF2B5EF4-FFF2-40B4-BE49-F238E27FC236}">
                <a16:creationId xmlns:a16="http://schemas.microsoft.com/office/drawing/2014/main" id="{D9EB607D-C933-0D82-8986-3B38C2826803}"/>
              </a:ext>
            </a:extLst>
          </p:cNvPr>
          <p:cNvSpPr/>
          <p:nvPr/>
        </p:nvSpPr>
        <p:spPr>
          <a:xfrm>
            <a:off x="8153103" y="4291732"/>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215694-F851-0901-84D1-2BA0CA5D7E16}"/>
              </a:ext>
            </a:extLst>
          </p:cNvPr>
          <p:cNvSpPr/>
          <p:nvPr/>
        </p:nvSpPr>
        <p:spPr>
          <a:xfrm>
            <a:off x="8071692" y="5686928"/>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irect Access Storage 16">
            <a:extLst>
              <a:ext uri="{FF2B5EF4-FFF2-40B4-BE49-F238E27FC236}">
                <a16:creationId xmlns:a16="http://schemas.microsoft.com/office/drawing/2014/main" id="{0C48F22E-F8BD-2166-BD1A-8A848D985D1C}"/>
              </a:ext>
            </a:extLst>
          </p:cNvPr>
          <p:cNvSpPr/>
          <p:nvPr/>
        </p:nvSpPr>
        <p:spPr>
          <a:xfrm>
            <a:off x="9745925" y="568089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irect Access Storage 17">
            <a:extLst>
              <a:ext uri="{FF2B5EF4-FFF2-40B4-BE49-F238E27FC236}">
                <a16:creationId xmlns:a16="http://schemas.microsoft.com/office/drawing/2014/main" id="{E4484F07-18D1-4160-2985-074BB7F80AF4}"/>
              </a:ext>
            </a:extLst>
          </p:cNvPr>
          <p:cNvSpPr/>
          <p:nvPr/>
        </p:nvSpPr>
        <p:spPr>
          <a:xfrm>
            <a:off x="9540090" y="568692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irect Access Storage 18">
            <a:extLst>
              <a:ext uri="{FF2B5EF4-FFF2-40B4-BE49-F238E27FC236}">
                <a16:creationId xmlns:a16="http://schemas.microsoft.com/office/drawing/2014/main" id="{E9C6F1F2-46F2-5D49-3CBF-2BAA33040802}"/>
              </a:ext>
            </a:extLst>
          </p:cNvPr>
          <p:cNvSpPr/>
          <p:nvPr/>
        </p:nvSpPr>
        <p:spPr>
          <a:xfrm>
            <a:off x="9314326" y="568089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089C84-6221-202D-79D9-6E5890257D11}"/>
              </a:ext>
            </a:extLst>
          </p:cNvPr>
          <p:cNvSpPr/>
          <p:nvPr/>
        </p:nvSpPr>
        <p:spPr>
          <a:xfrm>
            <a:off x="8055827" y="1355282"/>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irect Access Storage 20">
            <a:extLst>
              <a:ext uri="{FF2B5EF4-FFF2-40B4-BE49-F238E27FC236}">
                <a16:creationId xmlns:a16="http://schemas.microsoft.com/office/drawing/2014/main" id="{3BA8DEFE-D3FB-4AEE-B68A-9D2220A539DA}"/>
              </a:ext>
            </a:extLst>
          </p:cNvPr>
          <p:cNvSpPr/>
          <p:nvPr/>
        </p:nvSpPr>
        <p:spPr>
          <a:xfrm>
            <a:off x="8549066" y="135528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irect Access Storage 21">
            <a:extLst>
              <a:ext uri="{FF2B5EF4-FFF2-40B4-BE49-F238E27FC236}">
                <a16:creationId xmlns:a16="http://schemas.microsoft.com/office/drawing/2014/main" id="{46573381-013E-4414-0CBC-0F4882DCFD75}"/>
              </a:ext>
            </a:extLst>
          </p:cNvPr>
          <p:cNvSpPr/>
          <p:nvPr/>
        </p:nvSpPr>
        <p:spPr>
          <a:xfrm>
            <a:off x="8351339" y="135528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irect Access Storage 22">
            <a:extLst>
              <a:ext uri="{FF2B5EF4-FFF2-40B4-BE49-F238E27FC236}">
                <a16:creationId xmlns:a16="http://schemas.microsoft.com/office/drawing/2014/main" id="{DBFB72FF-65C3-62A9-0CA5-79CD6DEEBB43}"/>
              </a:ext>
            </a:extLst>
          </p:cNvPr>
          <p:cNvSpPr/>
          <p:nvPr/>
        </p:nvSpPr>
        <p:spPr>
          <a:xfrm>
            <a:off x="8143489" y="1355282"/>
            <a:ext cx="166806"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Direct Access Storage 23">
            <a:extLst>
              <a:ext uri="{FF2B5EF4-FFF2-40B4-BE49-F238E27FC236}">
                <a16:creationId xmlns:a16="http://schemas.microsoft.com/office/drawing/2014/main" id="{408196A2-7EA6-B703-92D9-0AEAF1482FD5}"/>
              </a:ext>
            </a:extLst>
          </p:cNvPr>
          <p:cNvSpPr/>
          <p:nvPr/>
        </p:nvSpPr>
        <p:spPr>
          <a:xfrm>
            <a:off x="8746793" y="135528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irect Access Storage 24">
            <a:extLst>
              <a:ext uri="{FF2B5EF4-FFF2-40B4-BE49-F238E27FC236}">
                <a16:creationId xmlns:a16="http://schemas.microsoft.com/office/drawing/2014/main" id="{15A74D95-9406-1413-B0E3-A457EC820444}"/>
              </a:ext>
            </a:extLst>
          </p:cNvPr>
          <p:cNvSpPr/>
          <p:nvPr/>
        </p:nvSpPr>
        <p:spPr>
          <a:xfrm>
            <a:off x="9385293" y="135528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Direct Access Storage 25">
            <a:extLst>
              <a:ext uri="{FF2B5EF4-FFF2-40B4-BE49-F238E27FC236}">
                <a16:creationId xmlns:a16="http://schemas.microsoft.com/office/drawing/2014/main" id="{972B18F9-FBC4-F887-8090-BC9DD4610526}"/>
              </a:ext>
            </a:extLst>
          </p:cNvPr>
          <p:cNvSpPr/>
          <p:nvPr/>
        </p:nvSpPr>
        <p:spPr>
          <a:xfrm>
            <a:off x="9187566" y="1355280"/>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Direct Access Storage 26">
            <a:extLst>
              <a:ext uri="{FF2B5EF4-FFF2-40B4-BE49-F238E27FC236}">
                <a16:creationId xmlns:a16="http://schemas.microsoft.com/office/drawing/2014/main" id="{5108A790-8938-9973-48EA-0EE4DC9B090C}"/>
              </a:ext>
            </a:extLst>
          </p:cNvPr>
          <p:cNvSpPr/>
          <p:nvPr/>
        </p:nvSpPr>
        <p:spPr>
          <a:xfrm>
            <a:off x="8979716" y="1355279"/>
            <a:ext cx="166806"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Direct Access Storage 27">
            <a:extLst>
              <a:ext uri="{FF2B5EF4-FFF2-40B4-BE49-F238E27FC236}">
                <a16:creationId xmlns:a16="http://schemas.microsoft.com/office/drawing/2014/main" id="{BC9A4A6A-EA62-1F73-E54E-A280884D9229}"/>
              </a:ext>
            </a:extLst>
          </p:cNvPr>
          <p:cNvSpPr/>
          <p:nvPr/>
        </p:nvSpPr>
        <p:spPr>
          <a:xfrm>
            <a:off x="9583020" y="1355278"/>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irect Access Storage 28">
            <a:extLst>
              <a:ext uri="{FF2B5EF4-FFF2-40B4-BE49-F238E27FC236}">
                <a16:creationId xmlns:a16="http://schemas.microsoft.com/office/drawing/2014/main" id="{CF24F123-3AD6-D35F-E34D-18D5AF794A60}"/>
              </a:ext>
            </a:extLst>
          </p:cNvPr>
          <p:cNvSpPr/>
          <p:nvPr/>
        </p:nvSpPr>
        <p:spPr>
          <a:xfrm>
            <a:off x="10194432" y="1355279"/>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irect Access Storage 29">
            <a:extLst>
              <a:ext uri="{FF2B5EF4-FFF2-40B4-BE49-F238E27FC236}">
                <a16:creationId xmlns:a16="http://schemas.microsoft.com/office/drawing/2014/main" id="{D7612573-A3A8-33C0-F304-EFBA8F676EB8}"/>
              </a:ext>
            </a:extLst>
          </p:cNvPr>
          <p:cNvSpPr/>
          <p:nvPr/>
        </p:nvSpPr>
        <p:spPr>
          <a:xfrm>
            <a:off x="9996705" y="1355278"/>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irect Access Storage 30">
            <a:extLst>
              <a:ext uri="{FF2B5EF4-FFF2-40B4-BE49-F238E27FC236}">
                <a16:creationId xmlns:a16="http://schemas.microsoft.com/office/drawing/2014/main" id="{E7E6EEF9-5AAA-B018-4D19-A38286DA92AC}"/>
              </a:ext>
            </a:extLst>
          </p:cNvPr>
          <p:cNvSpPr/>
          <p:nvPr/>
        </p:nvSpPr>
        <p:spPr>
          <a:xfrm>
            <a:off x="9788855" y="1355277"/>
            <a:ext cx="166806"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Direct Access Storage 31">
            <a:extLst>
              <a:ext uri="{FF2B5EF4-FFF2-40B4-BE49-F238E27FC236}">
                <a16:creationId xmlns:a16="http://schemas.microsoft.com/office/drawing/2014/main" id="{87FA16AD-6FE2-5B11-F04F-FF04EF93216E}"/>
              </a:ext>
            </a:extLst>
          </p:cNvPr>
          <p:cNvSpPr/>
          <p:nvPr/>
        </p:nvSpPr>
        <p:spPr>
          <a:xfrm>
            <a:off x="10392159" y="1355276"/>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irect Access Storage 32">
            <a:extLst>
              <a:ext uri="{FF2B5EF4-FFF2-40B4-BE49-F238E27FC236}">
                <a16:creationId xmlns:a16="http://schemas.microsoft.com/office/drawing/2014/main" id="{D86A992C-FAE2-AC46-33E4-3276ACCFBE1C}"/>
              </a:ext>
            </a:extLst>
          </p:cNvPr>
          <p:cNvSpPr/>
          <p:nvPr/>
        </p:nvSpPr>
        <p:spPr>
          <a:xfrm>
            <a:off x="11078877" y="135527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Direct Access Storage 33">
            <a:extLst>
              <a:ext uri="{FF2B5EF4-FFF2-40B4-BE49-F238E27FC236}">
                <a16:creationId xmlns:a16="http://schemas.microsoft.com/office/drawing/2014/main" id="{6F19CEEE-75FF-7FAD-B3C1-A9A8F1980D42}"/>
              </a:ext>
            </a:extLst>
          </p:cNvPr>
          <p:cNvSpPr/>
          <p:nvPr/>
        </p:nvSpPr>
        <p:spPr>
          <a:xfrm>
            <a:off x="10847780" y="136255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Direct Access Storage 34">
            <a:extLst>
              <a:ext uri="{FF2B5EF4-FFF2-40B4-BE49-F238E27FC236}">
                <a16:creationId xmlns:a16="http://schemas.microsoft.com/office/drawing/2014/main" id="{4D8C942F-D7CC-1082-8B62-A4DF610A2EBF}"/>
              </a:ext>
            </a:extLst>
          </p:cNvPr>
          <p:cNvSpPr/>
          <p:nvPr/>
        </p:nvSpPr>
        <p:spPr>
          <a:xfrm>
            <a:off x="10640555" y="1355275"/>
            <a:ext cx="166806"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Direct Access Storage 35">
            <a:extLst>
              <a:ext uri="{FF2B5EF4-FFF2-40B4-BE49-F238E27FC236}">
                <a16:creationId xmlns:a16="http://schemas.microsoft.com/office/drawing/2014/main" id="{192C610B-A10E-1774-D4C9-2ED9BFC6052B}"/>
              </a:ext>
            </a:extLst>
          </p:cNvPr>
          <p:cNvSpPr/>
          <p:nvPr/>
        </p:nvSpPr>
        <p:spPr>
          <a:xfrm>
            <a:off x="11321147" y="136255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Direct Access Storage 36">
            <a:extLst>
              <a:ext uri="{FF2B5EF4-FFF2-40B4-BE49-F238E27FC236}">
                <a16:creationId xmlns:a16="http://schemas.microsoft.com/office/drawing/2014/main" id="{F371D265-AB52-72A4-1A1F-41AB5CB0364F}"/>
              </a:ext>
            </a:extLst>
          </p:cNvPr>
          <p:cNvSpPr/>
          <p:nvPr/>
        </p:nvSpPr>
        <p:spPr>
          <a:xfrm>
            <a:off x="11383000" y="4291732"/>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Direct Access Storage 37">
            <a:extLst>
              <a:ext uri="{FF2B5EF4-FFF2-40B4-BE49-F238E27FC236}">
                <a16:creationId xmlns:a16="http://schemas.microsoft.com/office/drawing/2014/main" id="{31463296-9B85-8FE7-DDBB-AEFA45ED00F8}"/>
              </a:ext>
            </a:extLst>
          </p:cNvPr>
          <p:cNvSpPr/>
          <p:nvPr/>
        </p:nvSpPr>
        <p:spPr>
          <a:xfrm>
            <a:off x="9066493" y="568089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D2FD734-8A9D-6A26-D63A-C4F7CDACFA27}"/>
              </a:ext>
            </a:extLst>
          </p:cNvPr>
          <p:cNvSpPr txBox="1"/>
          <p:nvPr/>
        </p:nvSpPr>
        <p:spPr>
          <a:xfrm>
            <a:off x="7474149" y="145374"/>
            <a:ext cx="413973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F-Front</a:t>
            </a:r>
          </a:p>
        </p:txBody>
      </p:sp>
      <p:sp>
        <p:nvSpPr>
          <p:cNvPr id="41" name="TextBox 40">
            <a:extLst>
              <a:ext uri="{FF2B5EF4-FFF2-40B4-BE49-F238E27FC236}">
                <a16:creationId xmlns:a16="http://schemas.microsoft.com/office/drawing/2014/main" id="{CB0FEFA6-1D6F-9FBB-97EA-64F018A2DD6A}"/>
              </a:ext>
            </a:extLst>
          </p:cNvPr>
          <p:cNvSpPr txBox="1"/>
          <p:nvPr/>
        </p:nvSpPr>
        <p:spPr>
          <a:xfrm>
            <a:off x="11539321" y="1327017"/>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48" name="TextBox 47">
            <a:extLst>
              <a:ext uri="{FF2B5EF4-FFF2-40B4-BE49-F238E27FC236}">
                <a16:creationId xmlns:a16="http://schemas.microsoft.com/office/drawing/2014/main" id="{63CA5EBF-106B-665B-D1A5-2C868F5B496A}"/>
              </a:ext>
            </a:extLst>
          </p:cNvPr>
          <p:cNvSpPr txBox="1"/>
          <p:nvPr/>
        </p:nvSpPr>
        <p:spPr>
          <a:xfrm>
            <a:off x="8560559" y="5680893"/>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49" name="TextBox 48">
            <a:extLst>
              <a:ext uri="{FF2B5EF4-FFF2-40B4-BE49-F238E27FC236}">
                <a16:creationId xmlns:a16="http://schemas.microsoft.com/office/drawing/2014/main" id="{D5C84EB8-436A-8B76-77FF-1822E3A9FBF9}"/>
              </a:ext>
            </a:extLst>
          </p:cNvPr>
          <p:cNvSpPr txBox="1"/>
          <p:nvPr/>
        </p:nvSpPr>
        <p:spPr>
          <a:xfrm>
            <a:off x="11586955" y="4248926"/>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50" name="TextBox 49">
            <a:extLst>
              <a:ext uri="{FF2B5EF4-FFF2-40B4-BE49-F238E27FC236}">
                <a16:creationId xmlns:a16="http://schemas.microsoft.com/office/drawing/2014/main" id="{D8AB21A5-BC11-25B3-BBD3-60E38909F3C3}"/>
              </a:ext>
            </a:extLst>
          </p:cNvPr>
          <p:cNvSpPr txBox="1"/>
          <p:nvPr/>
        </p:nvSpPr>
        <p:spPr>
          <a:xfrm>
            <a:off x="7551412" y="2853704"/>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51" name="TextBox 50">
            <a:extLst>
              <a:ext uri="{FF2B5EF4-FFF2-40B4-BE49-F238E27FC236}">
                <a16:creationId xmlns:a16="http://schemas.microsoft.com/office/drawing/2014/main" id="{6BA3FFD0-96EF-DC67-B2A4-1E3194723D26}"/>
              </a:ext>
            </a:extLst>
          </p:cNvPr>
          <p:cNvSpPr txBox="1"/>
          <p:nvPr/>
        </p:nvSpPr>
        <p:spPr>
          <a:xfrm>
            <a:off x="8284202" y="2885333"/>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52" name="TextBox 51">
            <a:extLst>
              <a:ext uri="{FF2B5EF4-FFF2-40B4-BE49-F238E27FC236}">
                <a16:creationId xmlns:a16="http://schemas.microsoft.com/office/drawing/2014/main" id="{DE145903-5B97-A4E9-8719-9CE663828403}"/>
              </a:ext>
            </a:extLst>
          </p:cNvPr>
          <p:cNvSpPr txBox="1"/>
          <p:nvPr/>
        </p:nvSpPr>
        <p:spPr>
          <a:xfrm>
            <a:off x="8727474" y="4272051"/>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53" name="TextBox 52">
            <a:extLst>
              <a:ext uri="{FF2B5EF4-FFF2-40B4-BE49-F238E27FC236}">
                <a16:creationId xmlns:a16="http://schemas.microsoft.com/office/drawing/2014/main" id="{03641A12-75FC-F781-9F84-CD5904316C50}"/>
              </a:ext>
            </a:extLst>
          </p:cNvPr>
          <p:cNvSpPr txBox="1"/>
          <p:nvPr/>
        </p:nvSpPr>
        <p:spPr>
          <a:xfrm>
            <a:off x="9872258" y="5694225"/>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54" name="TextBox 53">
            <a:extLst>
              <a:ext uri="{FF2B5EF4-FFF2-40B4-BE49-F238E27FC236}">
                <a16:creationId xmlns:a16="http://schemas.microsoft.com/office/drawing/2014/main" id="{A95C1500-9FE8-FFF6-0A52-7D4A8F48B20E}"/>
              </a:ext>
            </a:extLst>
          </p:cNvPr>
          <p:cNvSpPr txBox="1"/>
          <p:nvPr/>
        </p:nvSpPr>
        <p:spPr>
          <a:xfrm>
            <a:off x="7516801" y="1293524"/>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55" name="TextBox 54">
            <a:extLst>
              <a:ext uri="{FF2B5EF4-FFF2-40B4-BE49-F238E27FC236}">
                <a16:creationId xmlns:a16="http://schemas.microsoft.com/office/drawing/2014/main" id="{4B43E3B9-AE5F-70AD-32AC-F0BB676F580B}"/>
              </a:ext>
            </a:extLst>
          </p:cNvPr>
          <p:cNvSpPr txBox="1"/>
          <p:nvPr/>
        </p:nvSpPr>
        <p:spPr>
          <a:xfrm>
            <a:off x="7458284" y="599151"/>
            <a:ext cx="413973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R-Rear</a:t>
            </a:r>
          </a:p>
        </p:txBody>
      </p:sp>
      <p:sp>
        <p:nvSpPr>
          <p:cNvPr id="58" name="TextBox 57">
            <a:extLst>
              <a:ext uri="{FF2B5EF4-FFF2-40B4-BE49-F238E27FC236}">
                <a16:creationId xmlns:a16="http://schemas.microsoft.com/office/drawing/2014/main" id="{CD728242-23E3-E230-F30C-54956FFEC933}"/>
              </a:ext>
            </a:extLst>
          </p:cNvPr>
          <p:cNvSpPr txBox="1"/>
          <p:nvPr/>
        </p:nvSpPr>
        <p:spPr>
          <a:xfrm>
            <a:off x="7544573" y="4236620"/>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59" name="TextBox 58">
            <a:extLst>
              <a:ext uri="{FF2B5EF4-FFF2-40B4-BE49-F238E27FC236}">
                <a16:creationId xmlns:a16="http://schemas.microsoft.com/office/drawing/2014/main" id="{10D9B3FC-068D-A534-8346-BE85C5928D90}"/>
              </a:ext>
            </a:extLst>
          </p:cNvPr>
          <p:cNvSpPr txBox="1"/>
          <p:nvPr/>
        </p:nvSpPr>
        <p:spPr>
          <a:xfrm>
            <a:off x="8797547" y="5683192"/>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Tree>
    <p:extLst>
      <p:ext uri="{BB962C8B-B14F-4D97-AF65-F5344CB8AC3E}">
        <p14:creationId xmlns:p14="http://schemas.microsoft.com/office/powerpoint/2010/main" val="79682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barn(inVertical)">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barn(inVertical)">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58"/>
                                        </p:tgtEl>
                                      </p:cBhvr>
                                    </p:animEffect>
                                    <p:set>
                                      <p:cBhvr>
                                        <p:cTn id="29" dur="1" fill="hold">
                                          <p:stCondLst>
                                            <p:cond delay="499"/>
                                          </p:stCondLst>
                                        </p:cTn>
                                        <p:tgtEl>
                                          <p:spTgt spid="5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59"/>
                                        </p:tgtEl>
                                      </p:cBhvr>
                                    </p:animEffect>
                                    <p:set>
                                      <p:cBhvr>
                                        <p:cTn id="39" dur="1" fill="hold">
                                          <p:stCondLst>
                                            <p:cond delay="499"/>
                                          </p:stCondLst>
                                        </p:cTn>
                                        <p:tgtEl>
                                          <p:spTgt spid="5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0-#ppt_w/2"/>
                                          </p:val>
                                        </p:tav>
                                        <p:tav tm="100000">
                                          <p:val>
                                            <p:strVal val="#ppt_x"/>
                                          </p:val>
                                        </p:tav>
                                      </p:tavLst>
                                    </p:anim>
                                    <p:anim calcmode="lin" valueType="num">
                                      <p:cBhvr additive="base">
                                        <p:cTn id="45"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randombar(horizontal)">
                                      <p:cBhvr>
                                        <p:cTn id="5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7" grpId="0" animBg="1"/>
      <p:bldP spid="38" grpId="0" animBg="1"/>
      <p:bldP spid="48" grpId="0"/>
      <p:bldP spid="49" grpId="0"/>
      <p:bldP spid="50" grpId="0"/>
      <p:bldP spid="51" grpId="0"/>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471108" y="381965"/>
            <a:ext cx="7442520" cy="5262979"/>
          </a:xfrm>
          <a:prstGeom prst="rect">
            <a:avLst/>
          </a:prstGeom>
          <a:noFill/>
        </p:spPr>
        <p:txBody>
          <a:bodyPr wrap="square">
            <a:spAutoFit/>
          </a:bodyPr>
          <a:lstStyle/>
          <a:p>
            <a:pPr algn="ctr"/>
            <a:r>
              <a:rPr lang="en-US" sz="3600" b="1" dirty="0">
                <a:latin typeface="Arial" panose="020B0604020202020204" pitchFamily="34" charset="0"/>
                <a:cs typeface="Arial" panose="020B0604020202020204" pitchFamily="34" charset="0"/>
              </a:rPr>
              <a:t>Insert Rear </a:t>
            </a:r>
          </a:p>
          <a:p>
            <a:pPr algn="ctr"/>
            <a:endParaRPr lang="en-US" sz="3600" b="1" dirty="0">
              <a:latin typeface="Arial" panose="020B0604020202020204" pitchFamily="34" charset="0"/>
              <a:cs typeface="Arial" panose="020B0604020202020204" pitchFamily="34" charset="0"/>
            </a:endParaRPr>
          </a:p>
          <a:p>
            <a:pPr lvl="4"/>
            <a:r>
              <a:rPr lang="en-US" sz="2400" dirty="0"/>
              <a:t>public void </a:t>
            </a:r>
            <a:r>
              <a:rPr lang="en-US" sz="2400" dirty="0" err="1"/>
              <a:t>InsertRear</a:t>
            </a:r>
            <a:r>
              <a:rPr lang="en-US" sz="2400" dirty="0"/>
              <a:t>(int data) {  </a:t>
            </a:r>
          </a:p>
          <a:p>
            <a:pPr lvl="4"/>
            <a:r>
              <a:rPr lang="en-US" sz="2400" dirty="0"/>
              <a:t>if(</a:t>
            </a:r>
            <a:r>
              <a:rPr lang="en-US" sz="2400" dirty="0" err="1"/>
              <a:t>IsDequeueFull</a:t>
            </a:r>
            <a:r>
              <a:rPr lang="en-US" sz="2400" dirty="0"/>
              <a:t>()){ </a:t>
            </a:r>
          </a:p>
          <a:p>
            <a:pPr lvl="4"/>
            <a:r>
              <a:rPr lang="en-US" sz="2400" dirty="0" err="1"/>
              <a:t>System.out.println</a:t>
            </a:r>
            <a:r>
              <a:rPr lang="en-US" sz="2400" dirty="0"/>
              <a:t>("Dequeue is full."); </a:t>
            </a:r>
          </a:p>
          <a:p>
            <a:pPr lvl="4"/>
            <a:r>
              <a:rPr lang="en-US" sz="2400" dirty="0"/>
              <a:t>} else if (</a:t>
            </a:r>
            <a:r>
              <a:rPr lang="en-US" sz="2400" dirty="0" err="1"/>
              <a:t>IsDequeueEmpty</a:t>
            </a:r>
            <a:r>
              <a:rPr lang="en-US" sz="2400" dirty="0"/>
              <a:t>()) { </a:t>
            </a:r>
          </a:p>
          <a:p>
            <a:pPr lvl="4"/>
            <a:r>
              <a:rPr lang="en-US" sz="2400" dirty="0"/>
              <a:t>front = rear = 0; </a:t>
            </a:r>
          </a:p>
          <a:p>
            <a:pPr lvl="4"/>
            <a:r>
              <a:rPr lang="en-US" sz="2400" dirty="0"/>
              <a:t>dequeue[rear] = data; </a:t>
            </a:r>
          </a:p>
          <a:p>
            <a:pPr lvl="4"/>
            <a:r>
              <a:rPr lang="en-US" sz="2400" dirty="0"/>
              <a:t>count++; </a:t>
            </a:r>
          </a:p>
          <a:p>
            <a:pPr lvl="4"/>
            <a:r>
              <a:rPr lang="en-US" sz="2400" dirty="0"/>
              <a:t>} else { </a:t>
            </a:r>
          </a:p>
          <a:p>
            <a:pPr lvl="4"/>
            <a:r>
              <a:rPr lang="en-US" sz="2400" dirty="0"/>
              <a:t>rear = (rear + 1) % </a:t>
            </a:r>
            <a:r>
              <a:rPr lang="en-US" sz="2400" dirty="0" err="1"/>
              <a:t>maxSize</a:t>
            </a:r>
            <a:r>
              <a:rPr lang="en-US" sz="2400" dirty="0"/>
              <a:t>; </a:t>
            </a:r>
          </a:p>
          <a:p>
            <a:pPr lvl="4"/>
            <a:r>
              <a:rPr lang="en-US" sz="2400" dirty="0"/>
              <a:t>dequeue[rear] = data; count++; </a:t>
            </a:r>
          </a:p>
          <a:p>
            <a:pPr lvl="4"/>
            <a:r>
              <a:rPr lang="en-US" sz="2400" dirty="0"/>
              <a:t>} }</a:t>
            </a:r>
          </a:p>
        </p:txBody>
      </p:sp>
      <p:sp>
        <p:nvSpPr>
          <p:cNvPr id="49" name="Rectangle 48">
            <a:extLst>
              <a:ext uri="{FF2B5EF4-FFF2-40B4-BE49-F238E27FC236}">
                <a16:creationId xmlns:a16="http://schemas.microsoft.com/office/drawing/2014/main" id="{9508A0B9-1942-A7A5-D610-AC643175594B}"/>
              </a:ext>
            </a:extLst>
          </p:cNvPr>
          <p:cNvSpPr/>
          <p:nvPr/>
        </p:nvSpPr>
        <p:spPr>
          <a:xfrm>
            <a:off x="8063428" y="2889244"/>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Direct Access Storage 49">
            <a:extLst>
              <a:ext uri="{FF2B5EF4-FFF2-40B4-BE49-F238E27FC236}">
                <a16:creationId xmlns:a16="http://schemas.microsoft.com/office/drawing/2014/main" id="{8A8A6770-FC96-E1E3-58A0-7A9954398B38}"/>
              </a:ext>
            </a:extLst>
          </p:cNvPr>
          <p:cNvSpPr/>
          <p:nvPr/>
        </p:nvSpPr>
        <p:spPr>
          <a:xfrm>
            <a:off x="8147267" y="288924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C132092-9088-90CF-373E-46DC051AD762}"/>
              </a:ext>
            </a:extLst>
          </p:cNvPr>
          <p:cNvSpPr/>
          <p:nvPr/>
        </p:nvSpPr>
        <p:spPr>
          <a:xfrm>
            <a:off x="8069264" y="4291735"/>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irect Access Storage 51">
            <a:extLst>
              <a:ext uri="{FF2B5EF4-FFF2-40B4-BE49-F238E27FC236}">
                <a16:creationId xmlns:a16="http://schemas.microsoft.com/office/drawing/2014/main" id="{88ACD3FB-6C6F-BEED-623C-B547ECBE895E}"/>
              </a:ext>
            </a:extLst>
          </p:cNvPr>
          <p:cNvSpPr/>
          <p:nvPr/>
        </p:nvSpPr>
        <p:spPr>
          <a:xfrm>
            <a:off x="11371042" y="429173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Direct Access Storage 52">
            <a:extLst>
              <a:ext uri="{FF2B5EF4-FFF2-40B4-BE49-F238E27FC236}">
                <a16:creationId xmlns:a16="http://schemas.microsoft.com/office/drawing/2014/main" id="{BE9AB033-D5A6-CC70-F732-486D1539EA7A}"/>
              </a:ext>
            </a:extLst>
          </p:cNvPr>
          <p:cNvSpPr/>
          <p:nvPr/>
        </p:nvSpPr>
        <p:spPr>
          <a:xfrm>
            <a:off x="11173312" y="429173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Direct Access Storage 53">
            <a:extLst>
              <a:ext uri="{FF2B5EF4-FFF2-40B4-BE49-F238E27FC236}">
                <a16:creationId xmlns:a16="http://schemas.microsoft.com/office/drawing/2014/main" id="{DA40B4F8-3FCB-A317-C408-2735D5373635}"/>
              </a:ext>
            </a:extLst>
          </p:cNvPr>
          <p:cNvSpPr/>
          <p:nvPr/>
        </p:nvSpPr>
        <p:spPr>
          <a:xfrm>
            <a:off x="10943398" y="429173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0820A7D-0C69-A6D9-ED87-3FA700A9E3F7}"/>
              </a:ext>
            </a:extLst>
          </p:cNvPr>
          <p:cNvSpPr/>
          <p:nvPr/>
        </p:nvSpPr>
        <p:spPr>
          <a:xfrm>
            <a:off x="8071692" y="5686928"/>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Direct Access Storage 55">
            <a:extLst>
              <a:ext uri="{FF2B5EF4-FFF2-40B4-BE49-F238E27FC236}">
                <a16:creationId xmlns:a16="http://schemas.microsoft.com/office/drawing/2014/main" id="{94B7C573-5F24-4932-FB9F-D7A9BBED8E65}"/>
              </a:ext>
            </a:extLst>
          </p:cNvPr>
          <p:cNvSpPr/>
          <p:nvPr/>
        </p:nvSpPr>
        <p:spPr>
          <a:xfrm>
            <a:off x="9745925" y="568089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Direct Access Storage 56">
            <a:extLst>
              <a:ext uri="{FF2B5EF4-FFF2-40B4-BE49-F238E27FC236}">
                <a16:creationId xmlns:a16="http://schemas.microsoft.com/office/drawing/2014/main" id="{7877BAB9-7B9F-90DE-9A5F-AD1EE6A03668}"/>
              </a:ext>
            </a:extLst>
          </p:cNvPr>
          <p:cNvSpPr/>
          <p:nvPr/>
        </p:nvSpPr>
        <p:spPr>
          <a:xfrm>
            <a:off x="9540090" y="568692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a:extLst>
              <a:ext uri="{FF2B5EF4-FFF2-40B4-BE49-F238E27FC236}">
                <a16:creationId xmlns:a16="http://schemas.microsoft.com/office/drawing/2014/main" id="{F566CFAE-2CB9-F3B0-F7AD-4322582CDF9E}"/>
              </a:ext>
            </a:extLst>
          </p:cNvPr>
          <p:cNvSpPr/>
          <p:nvPr/>
        </p:nvSpPr>
        <p:spPr>
          <a:xfrm>
            <a:off x="9314326" y="568089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BE7B8AA-02A5-A089-0AE8-016B2CAD05FA}"/>
              </a:ext>
            </a:extLst>
          </p:cNvPr>
          <p:cNvSpPr/>
          <p:nvPr/>
        </p:nvSpPr>
        <p:spPr>
          <a:xfrm>
            <a:off x="8055827" y="1355282"/>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Direct Access Storage 59">
            <a:extLst>
              <a:ext uri="{FF2B5EF4-FFF2-40B4-BE49-F238E27FC236}">
                <a16:creationId xmlns:a16="http://schemas.microsoft.com/office/drawing/2014/main" id="{CD668446-B7ED-6D59-1F34-6422066774AF}"/>
              </a:ext>
            </a:extLst>
          </p:cNvPr>
          <p:cNvSpPr/>
          <p:nvPr/>
        </p:nvSpPr>
        <p:spPr>
          <a:xfrm>
            <a:off x="8549066" y="135528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Direct Access Storage 60">
            <a:extLst>
              <a:ext uri="{FF2B5EF4-FFF2-40B4-BE49-F238E27FC236}">
                <a16:creationId xmlns:a16="http://schemas.microsoft.com/office/drawing/2014/main" id="{0CBD717A-F832-97E2-2BB3-FCD74D689D83}"/>
              </a:ext>
            </a:extLst>
          </p:cNvPr>
          <p:cNvSpPr/>
          <p:nvPr/>
        </p:nvSpPr>
        <p:spPr>
          <a:xfrm>
            <a:off x="8351339" y="135528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Direct Access Storage 61">
            <a:extLst>
              <a:ext uri="{FF2B5EF4-FFF2-40B4-BE49-F238E27FC236}">
                <a16:creationId xmlns:a16="http://schemas.microsoft.com/office/drawing/2014/main" id="{FB849130-EDE6-FD36-AAC9-944920BD9D72}"/>
              </a:ext>
            </a:extLst>
          </p:cNvPr>
          <p:cNvSpPr/>
          <p:nvPr/>
        </p:nvSpPr>
        <p:spPr>
          <a:xfrm>
            <a:off x="8143489" y="1355282"/>
            <a:ext cx="166806"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lowchart: Direct Access Storage 62">
            <a:extLst>
              <a:ext uri="{FF2B5EF4-FFF2-40B4-BE49-F238E27FC236}">
                <a16:creationId xmlns:a16="http://schemas.microsoft.com/office/drawing/2014/main" id="{76120ACE-99D5-3BF4-00E9-C074B2F0F7EE}"/>
              </a:ext>
            </a:extLst>
          </p:cNvPr>
          <p:cNvSpPr/>
          <p:nvPr/>
        </p:nvSpPr>
        <p:spPr>
          <a:xfrm>
            <a:off x="8746793" y="135528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Direct Access Storage 63">
            <a:extLst>
              <a:ext uri="{FF2B5EF4-FFF2-40B4-BE49-F238E27FC236}">
                <a16:creationId xmlns:a16="http://schemas.microsoft.com/office/drawing/2014/main" id="{ACE06C5E-CB64-1080-92A6-3E432EF77B6F}"/>
              </a:ext>
            </a:extLst>
          </p:cNvPr>
          <p:cNvSpPr/>
          <p:nvPr/>
        </p:nvSpPr>
        <p:spPr>
          <a:xfrm>
            <a:off x="9385293" y="135528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Direct Access Storage 64">
            <a:extLst>
              <a:ext uri="{FF2B5EF4-FFF2-40B4-BE49-F238E27FC236}">
                <a16:creationId xmlns:a16="http://schemas.microsoft.com/office/drawing/2014/main" id="{FC432094-2E53-DBD1-B1BD-31894C2E9116}"/>
              </a:ext>
            </a:extLst>
          </p:cNvPr>
          <p:cNvSpPr/>
          <p:nvPr/>
        </p:nvSpPr>
        <p:spPr>
          <a:xfrm>
            <a:off x="9187566" y="1355280"/>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Direct Access Storage 65">
            <a:extLst>
              <a:ext uri="{FF2B5EF4-FFF2-40B4-BE49-F238E27FC236}">
                <a16:creationId xmlns:a16="http://schemas.microsoft.com/office/drawing/2014/main" id="{75A98138-1372-BCAC-0822-84F1EA1684D8}"/>
              </a:ext>
            </a:extLst>
          </p:cNvPr>
          <p:cNvSpPr/>
          <p:nvPr/>
        </p:nvSpPr>
        <p:spPr>
          <a:xfrm>
            <a:off x="8979716" y="1355279"/>
            <a:ext cx="166806"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lowchart: Direct Access Storage 66">
            <a:extLst>
              <a:ext uri="{FF2B5EF4-FFF2-40B4-BE49-F238E27FC236}">
                <a16:creationId xmlns:a16="http://schemas.microsoft.com/office/drawing/2014/main" id="{068526D7-E1A4-BD57-2AEB-24AB5391753F}"/>
              </a:ext>
            </a:extLst>
          </p:cNvPr>
          <p:cNvSpPr/>
          <p:nvPr/>
        </p:nvSpPr>
        <p:spPr>
          <a:xfrm>
            <a:off x="9583020" y="1355278"/>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Direct Access Storage 67">
            <a:extLst>
              <a:ext uri="{FF2B5EF4-FFF2-40B4-BE49-F238E27FC236}">
                <a16:creationId xmlns:a16="http://schemas.microsoft.com/office/drawing/2014/main" id="{690DBFBC-FED3-EFCA-5A0F-33C7F0CE488E}"/>
              </a:ext>
            </a:extLst>
          </p:cNvPr>
          <p:cNvSpPr/>
          <p:nvPr/>
        </p:nvSpPr>
        <p:spPr>
          <a:xfrm>
            <a:off x="10194432" y="1355279"/>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Direct Access Storage 68">
            <a:extLst>
              <a:ext uri="{FF2B5EF4-FFF2-40B4-BE49-F238E27FC236}">
                <a16:creationId xmlns:a16="http://schemas.microsoft.com/office/drawing/2014/main" id="{5D114BE1-7592-1DF7-D89C-B328E0F53F7D}"/>
              </a:ext>
            </a:extLst>
          </p:cNvPr>
          <p:cNvSpPr/>
          <p:nvPr/>
        </p:nvSpPr>
        <p:spPr>
          <a:xfrm>
            <a:off x="9996705" y="1355278"/>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Direct Access Storage 69">
            <a:extLst>
              <a:ext uri="{FF2B5EF4-FFF2-40B4-BE49-F238E27FC236}">
                <a16:creationId xmlns:a16="http://schemas.microsoft.com/office/drawing/2014/main" id="{CD00245C-E0E7-475E-C031-057A4E54025D}"/>
              </a:ext>
            </a:extLst>
          </p:cNvPr>
          <p:cNvSpPr/>
          <p:nvPr/>
        </p:nvSpPr>
        <p:spPr>
          <a:xfrm>
            <a:off x="9788855" y="1355277"/>
            <a:ext cx="166806"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lowchart: Direct Access Storage 70">
            <a:extLst>
              <a:ext uri="{FF2B5EF4-FFF2-40B4-BE49-F238E27FC236}">
                <a16:creationId xmlns:a16="http://schemas.microsoft.com/office/drawing/2014/main" id="{A181B53D-B902-82A7-AD31-9A8A0F008759}"/>
              </a:ext>
            </a:extLst>
          </p:cNvPr>
          <p:cNvSpPr/>
          <p:nvPr/>
        </p:nvSpPr>
        <p:spPr>
          <a:xfrm>
            <a:off x="10392159" y="1355276"/>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Direct Access Storage 71">
            <a:extLst>
              <a:ext uri="{FF2B5EF4-FFF2-40B4-BE49-F238E27FC236}">
                <a16:creationId xmlns:a16="http://schemas.microsoft.com/office/drawing/2014/main" id="{F02F82F6-B024-A03F-5782-940D4FF41691}"/>
              </a:ext>
            </a:extLst>
          </p:cNvPr>
          <p:cNvSpPr/>
          <p:nvPr/>
        </p:nvSpPr>
        <p:spPr>
          <a:xfrm>
            <a:off x="11078877" y="135527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Direct Access Storage 72">
            <a:extLst>
              <a:ext uri="{FF2B5EF4-FFF2-40B4-BE49-F238E27FC236}">
                <a16:creationId xmlns:a16="http://schemas.microsoft.com/office/drawing/2014/main" id="{365417DE-50F1-03E1-F535-C8B62FFDC1E2}"/>
              </a:ext>
            </a:extLst>
          </p:cNvPr>
          <p:cNvSpPr/>
          <p:nvPr/>
        </p:nvSpPr>
        <p:spPr>
          <a:xfrm>
            <a:off x="10847780" y="136255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Direct Access Storage 73">
            <a:extLst>
              <a:ext uri="{FF2B5EF4-FFF2-40B4-BE49-F238E27FC236}">
                <a16:creationId xmlns:a16="http://schemas.microsoft.com/office/drawing/2014/main" id="{09A90CA9-20AA-8B73-E390-48349115540C}"/>
              </a:ext>
            </a:extLst>
          </p:cNvPr>
          <p:cNvSpPr/>
          <p:nvPr/>
        </p:nvSpPr>
        <p:spPr>
          <a:xfrm>
            <a:off x="10640555" y="1355275"/>
            <a:ext cx="166806"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lowchart: Direct Access Storage 74">
            <a:extLst>
              <a:ext uri="{FF2B5EF4-FFF2-40B4-BE49-F238E27FC236}">
                <a16:creationId xmlns:a16="http://schemas.microsoft.com/office/drawing/2014/main" id="{9BA915E3-5F25-E573-C3F9-19A1579A5479}"/>
              </a:ext>
            </a:extLst>
          </p:cNvPr>
          <p:cNvSpPr/>
          <p:nvPr/>
        </p:nvSpPr>
        <p:spPr>
          <a:xfrm>
            <a:off x="11321147" y="136255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Direct Access Storage 76">
            <a:extLst>
              <a:ext uri="{FF2B5EF4-FFF2-40B4-BE49-F238E27FC236}">
                <a16:creationId xmlns:a16="http://schemas.microsoft.com/office/drawing/2014/main" id="{E846FAB5-9AB3-BCEE-5DEC-365A313B77D0}"/>
              </a:ext>
            </a:extLst>
          </p:cNvPr>
          <p:cNvSpPr/>
          <p:nvPr/>
        </p:nvSpPr>
        <p:spPr>
          <a:xfrm>
            <a:off x="9066493" y="568089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E7079713-B416-399D-89C6-895B9893F191}"/>
              </a:ext>
            </a:extLst>
          </p:cNvPr>
          <p:cNvSpPr txBox="1"/>
          <p:nvPr/>
        </p:nvSpPr>
        <p:spPr>
          <a:xfrm>
            <a:off x="11539263" y="1350299"/>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79" name="TextBox 78">
            <a:extLst>
              <a:ext uri="{FF2B5EF4-FFF2-40B4-BE49-F238E27FC236}">
                <a16:creationId xmlns:a16="http://schemas.microsoft.com/office/drawing/2014/main" id="{ECE6516E-5336-7436-6617-2FE5B5A33D4A}"/>
              </a:ext>
            </a:extLst>
          </p:cNvPr>
          <p:cNvSpPr txBox="1"/>
          <p:nvPr/>
        </p:nvSpPr>
        <p:spPr>
          <a:xfrm>
            <a:off x="8560559" y="5680893"/>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81" name="TextBox 80">
            <a:extLst>
              <a:ext uri="{FF2B5EF4-FFF2-40B4-BE49-F238E27FC236}">
                <a16:creationId xmlns:a16="http://schemas.microsoft.com/office/drawing/2014/main" id="{12A3F7F4-F22D-5737-5E87-587859D7E5FC}"/>
              </a:ext>
            </a:extLst>
          </p:cNvPr>
          <p:cNvSpPr txBox="1"/>
          <p:nvPr/>
        </p:nvSpPr>
        <p:spPr>
          <a:xfrm>
            <a:off x="7551412" y="2853704"/>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82" name="TextBox 81">
            <a:extLst>
              <a:ext uri="{FF2B5EF4-FFF2-40B4-BE49-F238E27FC236}">
                <a16:creationId xmlns:a16="http://schemas.microsoft.com/office/drawing/2014/main" id="{AF7769A5-CCD2-F3B6-8811-E09E9B949410}"/>
              </a:ext>
            </a:extLst>
          </p:cNvPr>
          <p:cNvSpPr txBox="1"/>
          <p:nvPr/>
        </p:nvSpPr>
        <p:spPr>
          <a:xfrm>
            <a:off x="8284202" y="2885333"/>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84" name="TextBox 83">
            <a:extLst>
              <a:ext uri="{FF2B5EF4-FFF2-40B4-BE49-F238E27FC236}">
                <a16:creationId xmlns:a16="http://schemas.microsoft.com/office/drawing/2014/main" id="{F84C23A8-2AD4-C2C2-E245-BCFA6ABADCF7}"/>
              </a:ext>
            </a:extLst>
          </p:cNvPr>
          <p:cNvSpPr txBox="1"/>
          <p:nvPr/>
        </p:nvSpPr>
        <p:spPr>
          <a:xfrm>
            <a:off x="9872258" y="5694225"/>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85" name="TextBox 84">
            <a:extLst>
              <a:ext uri="{FF2B5EF4-FFF2-40B4-BE49-F238E27FC236}">
                <a16:creationId xmlns:a16="http://schemas.microsoft.com/office/drawing/2014/main" id="{D7BFEBB6-14F6-93DA-9A3C-9037FA43A1A2}"/>
              </a:ext>
            </a:extLst>
          </p:cNvPr>
          <p:cNvSpPr txBox="1"/>
          <p:nvPr/>
        </p:nvSpPr>
        <p:spPr>
          <a:xfrm>
            <a:off x="7516801" y="1293524"/>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86" name="TextBox 85">
            <a:extLst>
              <a:ext uri="{FF2B5EF4-FFF2-40B4-BE49-F238E27FC236}">
                <a16:creationId xmlns:a16="http://schemas.microsoft.com/office/drawing/2014/main" id="{C51992FC-545F-9BAA-271A-90546278C5A1}"/>
              </a:ext>
            </a:extLst>
          </p:cNvPr>
          <p:cNvSpPr txBox="1"/>
          <p:nvPr/>
        </p:nvSpPr>
        <p:spPr>
          <a:xfrm>
            <a:off x="7458284" y="599151"/>
            <a:ext cx="413973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R-Rear</a:t>
            </a:r>
          </a:p>
        </p:txBody>
      </p:sp>
      <p:sp>
        <p:nvSpPr>
          <p:cNvPr id="87" name="TextBox 86">
            <a:extLst>
              <a:ext uri="{FF2B5EF4-FFF2-40B4-BE49-F238E27FC236}">
                <a16:creationId xmlns:a16="http://schemas.microsoft.com/office/drawing/2014/main" id="{8FB0FC7D-EA16-DA1C-C2D6-BBE70F4DD4B3}"/>
              </a:ext>
            </a:extLst>
          </p:cNvPr>
          <p:cNvSpPr txBox="1"/>
          <p:nvPr/>
        </p:nvSpPr>
        <p:spPr>
          <a:xfrm>
            <a:off x="11548772" y="4220660"/>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89" name="TextBox 88">
            <a:extLst>
              <a:ext uri="{FF2B5EF4-FFF2-40B4-BE49-F238E27FC236}">
                <a16:creationId xmlns:a16="http://schemas.microsoft.com/office/drawing/2014/main" id="{8F749C5F-FDB3-B5B5-1783-8000A2B26E31}"/>
              </a:ext>
            </a:extLst>
          </p:cNvPr>
          <p:cNvSpPr txBox="1"/>
          <p:nvPr/>
        </p:nvSpPr>
        <p:spPr>
          <a:xfrm>
            <a:off x="7474149" y="145374"/>
            <a:ext cx="413973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F-Front</a:t>
            </a:r>
          </a:p>
        </p:txBody>
      </p:sp>
      <p:sp>
        <p:nvSpPr>
          <p:cNvPr id="90" name="TextBox 89">
            <a:extLst>
              <a:ext uri="{FF2B5EF4-FFF2-40B4-BE49-F238E27FC236}">
                <a16:creationId xmlns:a16="http://schemas.microsoft.com/office/drawing/2014/main" id="{82FA2A59-404E-F934-5944-C2597C57F167}"/>
              </a:ext>
            </a:extLst>
          </p:cNvPr>
          <p:cNvSpPr txBox="1"/>
          <p:nvPr/>
        </p:nvSpPr>
        <p:spPr>
          <a:xfrm>
            <a:off x="10448836" y="4275950"/>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91" name="Flowchart: Direct Access Storage 90">
            <a:extLst>
              <a:ext uri="{FF2B5EF4-FFF2-40B4-BE49-F238E27FC236}">
                <a16:creationId xmlns:a16="http://schemas.microsoft.com/office/drawing/2014/main" id="{9023B586-D286-0E42-F2BA-227A0154DAA2}"/>
              </a:ext>
            </a:extLst>
          </p:cNvPr>
          <p:cNvSpPr/>
          <p:nvPr/>
        </p:nvSpPr>
        <p:spPr>
          <a:xfrm>
            <a:off x="8148689" y="428443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285B7AC3-72AA-4366-802F-06EC10F09B1C}"/>
              </a:ext>
            </a:extLst>
          </p:cNvPr>
          <p:cNvSpPr txBox="1"/>
          <p:nvPr/>
        </p:nvSpPr>
        <p:spPr>
          <a:xfrm>
            <a:off x="8284202" y="4204002"/>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94" name="Flowchart: Direct Access Storage 93">
            <a:extLst>
              <a:ext uri="{FF2B5EF4-FFF2-40B4-BE49-F238E27FC236}">
                <a16:creationId xmlns:a16="http://schemas.microsoft.com/office/drawing/2014/main" id="{983E290B-EF2D-300E-F13F-C3F622E5836F}"/>
              </a:ext>
            </a:extLst>
          </p:cNvPr>
          <p:cNvSpPr/>
          <p:nvPr/>
        </p:nvSpPr>
        <p:spPr>
          <a:xfrm>
            <a:off x="9956938" y="568089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7B5B257F-6CC9-385C-ABD1-9D3E5388D106}"/>
              </a:ext>
            </a:extLst>
          </p:cNvPr>
          <p:cNvSpPr txBox="1"/>
          <p:nvPr/>
        </p:nvSpPr>
        <p:spPr>
          <a:xfrm>
            <a:off x="10083883" y="5682352"/>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Tree>
    <p:extLst>
      <p:ext uri="{BB962C8B-B14F-4D97-AF65-F5344CB8AC3E}">
        <p14:creationId xmlns:p14="http://schemas.microsoft.com/office/powerpoint/2010/main" val="291278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barn(inVertical)">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barn(inVertical)">
                                      <p:cBhvr>
                                        <p:cTn id="18" dur="5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500" fill="hold"/>
                                        <p:tgtEl>
                                          <p:spTgt spid="91"/>
                                        </p:tgtEl>
                                        <p:attrNameLst>
                                          <p:attrName>ppt_x</p:attrName>
                                        </p:attrNameLst>
                                      </p:cBhvr>
                                      <p:tavLst>
                                        <p:tav tm="0">
                                          <p:val>
                                            <p:strVal val="0-#ppt_w/2"/>
                                          </p:val>
                                        </p:tav>
                                        <p:tav tm="100000">
                                          <p:val>
                                            <p:strVal val="#ppt_x"/>
                                          </p:val>
                                        </p:tav>
                                      </p:tavLst>
                                    </p:anim>
                                    <p:anim calcmode="lin" valueType="num">
                                      <p:cBhvr additive="base">
                                        <p:cTn id="24"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7"/>
                                        </p:tgtEl>
                                      </p:cBhvr>
                                    </p:animEffect>
                                    <p:set>
                                      <p:cBhvr>
                                        <p:cTn id="29" dur="1" fill="hold">
                                          <p:stCondLst>
                                            <p:cond delay="499"/>
                                          </p:stCondLst>
                                        </p:cTn>
                                        <p:tgtEl>
                                          <p:spTgt spid="8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randombar(horizontal)">
                                      <p:cBhvr>
                                        <p:cTn id="34" dur="500"/>
                                        <p:tgtEl>
                                          <p:spTgt spid="9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94"/>
                                        </p:tgtEl>
                                        <p:attrNameLst>
                                          <p:attrName>style.visibility</p:attrName>
                                        </p:attrNameLst>
                                      </p:cBhvr>
                                      <p:to>
                                        <p:strVal val="visible"/>
                                      </p:to>
                                    </p:set>
                                    <p:anim calcmode="lin" valueType="num">
                                      <p:cBhvr additive="base">
                                        <p:cTn id="39" dur="500" fill="hold"/>
                                        <p:tgtEl>
                                          <p:spTgt spid="94"/>
                                        </p:tgtEl>
                                        <p:attrNameLst>
                                          <p:attrName>ppt_x</p:attrName>
                                        </p:attrNameLst>
                                      </p:cBhvr>
                                      <p:tavLst>
                                        <p:tav tm="0">
                                          <p:val>
                                            <p:strVal val="1+#ppt_w/2"/>
                                          </p:val>
                                        </p:tav>
                                        <p:tav tm="100000">
                                          <p:val>
                                            <p:strVal val="#ppt_x"/>
                                          </p:val>
                                        </p:tav>
                                      </p:tavLst>
                                    </p:anim>
                                    <p:anim calcmode="lin" valueType="num">
                                      <p:cBhvr additive="base">
                                        <p:cTn id="40"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84"/>
                                        </p:tgtEl>
                                      </p:cBhvr>
                                    </p:animEffect>
                                    <p:set>
                                      <p:cBhvr>
                                        <p:cTn id="45" dur="1" fill="hold">
                                          <p:stCondLst>
                                            <p:cond delay="499"/>
                                          </p:stCondLst>
                                        </p:cTn>
                                        <p:tgtEl>
                                          <p:spTgt spid="8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randombar(horizontal)">
                                      <p:cBhvr>
                                        <p:cTn id="5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81" grpId="0"/>
      <p:bldP spid="82" grpId="0"/>
      <p:bldP spid="84" grpId="0"/>
      <p:bldP spid="87" grpId="0"/>
      <p:bldP spid="91" grpId="0" animBg="1"/>
      <p:bldP spid="93" grpId="0"/>
      <p:bldP spid="94" grpId="0" animBg="1"/>
      <p:bldP spid="9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471108" y="381965"/>
            <a:ext cx="7442520" cy="6555641"/>
          </a:xfrm>
          <a:prstGeom prst="rect">
            <a:avLst/>
          </a:prstGeom>
          <a:noFill/>
        </p:spPr>
        <p:txBody>
          <a:bodyPr wrap="square">
            <a:spAutoFit/>
          </a:bodyPr>
          <a:lstStyle/>
          <a:p>
            <a:pPr algn="ctr"/>
            <a:r>
              <a:rPr lang="en-US" sz="3600" b="1" dirty="0">
                <a:latin typeface="Arial" panose="020B0604020202020204" pitchFamily="34" charset="0"/>
                <a:cs typeface="Arial" panose="020B0604020202020204" pitchFamily="34" charset="0"/>
              </a:rPr>
              <a:t>Delete Front</a:t>
            </a:r>
            <a:r>
              <a:rPr lang="en-US" sz="2400" dirty="0"/>
              <a:t> </a:t>
            </a:r>
          </a:p>
          <a:p>
            <a:pPr algn="ctr"/>
            <a:endParaRPr lang="en-US" sz="2400" dirty="0"/>
          </a:p>
          <a:p>
            <a:pPr lvl="5"/>
            <a:r>
              <a:rPr lang="en-US" sz="2400" dirty="0"/>
              <a:t>public int </a:t>
            </a:r>
            <a:r>
              <a:rPr lang="en-US" sz="2400" dirty="0" err="1"/>
              <a:t>DeleteFront</a:t>
            </a:r>
            <a:r>
              <a:rPr lang="en-US" sz="2400" dirty="0"/>
              <a:t>() { </a:t>
            </a:r>
          </a:p>
          <a:p>
            <a:pPr lvl="5"/>
            <a:r>
              <a:rPr lang="en-US" sz="2400" dirty="0"/>
              <a:t>int delete; </a:t>
            </a:r>
          </a:p>
          <a:p>
            <a:pPr lvl="5"/>
            <a:r>
              <a:rPr lang="en-US" sz="2400" dirty="0"/>
              <a:t>if(</a:t>
            </a:r>
            <a:r>
              <a:rPr lang="en-US" sz="2400" dirty="0" err="1"/>
              <a:t>IsDequeueEmpty</a:t>
            </a:r>
            <a:r>
              <a:rPr lang="en-US" sz="2400" dirty="0"/>
              <a:t>()) { </a:t>
            </a:r>
          </a:p>
          <a:p>
            <a:pPr lvl="5"/>
            <a:r>
              <a:rPr lang="en-US" sz="2400" dirty="0" err="1"/>
              <a:t>System.out.println</a:t>
            </a:r>
            <a:r>
              <a:rPr lang="en-US" sz="2400" dirty="0"/>
              <a:t>("Dequeue is empty."); </a:t>
            </a:r>
          </a:p>
          <a:p>
            <a:pPr lvl="5"/>
            <a:r>
              <a:rPr lang="en-US" sz="2400" dirty="0"/>
              <a:t>return 0; </a:t>
            </a:r>
          </a:p>
          <a:p>
            <a:pPr lvl="5"/>
            <a:r>
              <a:rPr lang="en-US" sz="2400" dirty="0"/>
              <a:t>} else if (front == rear) { </a:t>
            </a:r>
          </a:p>
          <a:p>
            <a:pPr lvl="5"/>
            <a:r>
              <a:rPr lang="en-US" sz="2400" dirty="0"/>
              <a:t>delete = dequeue[front]; </a:t>
            </a:r>
          </a:p>
          <a:p>
            <a:pPr lvl="5"/>
            <a:r>
              <a:rPr lang="en-US" sz="2400" dirty="0"/>
              <a:t>front = rear = -1; </a:t>
            </a:r>
          </a:p>
          <a:p>
            <a:pPr lvl="5"/>
            <a:r>
              <a:rPr lang="en-US" sz="2400" dirty="0"/>
              <a:t>count--;</a:t>
            </a:r>
          </a:p>
          <a:p>
            <a:pPr lvl="5"/>
            <a:r>
              <a:rPr lang="en-US" sz="2400" dirty="0"/>
              <a:t> return delete; </a:t>
            </a:r>
          </a:p>
          <a:p>
            <a:pPr lvl="5"/>
            <a:r>
              <a:rPr lang="en-US" sz="2400" dirty="0"/>
              <a:t>} else { </a:t>
            </a:r>
          </a:p>
          <a:p>
            <a:pPr lvl="5"/>
            <a:r>
              <a:rPr lang="en-US" sz="2400" dirty="0"/>
              <a:t>delete = dequeue[front]; </a:t>
            </a:r>
          </a:p>
          <a:p>
            <a:pPr lvl="5"/>
            <a:r>
              <a:rPr lang="en-US" sz="2400" dirty="0"/>
              <a:t>front = (front + 1) % </a:t>
            </a:r>
            <a:r>
              <a:rPr lang="en-US" sz="2400" dirty="0" err="1"/>
              <a:t>maxSize</a:t>
            </a:r>
            <a:r>
              <a:rPr lang="en-US" sz="2400" dirty="0"/>
              <a:t>; </a:t>
            </a:r>
          </a:p>
          <a:p>
            <a:pPr lvl="5"/>
            <a:r>
              <a:rPr lang="en-US" sz="2400" dirty="0"/>
              <a:t>count--; </a:t>
            </a:r>
          </a:p>
          <a:p>
            <a:pPr lvl="5"/>
            <a:r>
              <a:rPr lang="en-US" sz="2400" dirty="0"/>
              <a:t>return delete;    } } </a:t>
            </a:r>
          </a:p>
        </p:txBody>
      </p:sp>
      <p:sp>
        <p:nvSpPr>
          <p:cNvPr id="2" name="Rectangle 1">
            <a:extLst>
              <a:ext uri="{FF2B5EF4-FFF2-40B4-BE49-F238E27FC236}">
                <a16:creationId xmlns:a16="http://schemas.microsoft.com/office/drawing/2014/main" id="{DB22661B-74D0-32EE-34F9-BE608BCD7F59}"/>
              </a:ext>
            </a:extLst>
          </p:cNvPr>
          <p:cNvSpPr/>
          <p:nvPr/>
        </p:nvSpPr>
        <p:spPr>
          <a:xfrm>
            <a:off x="8063428" y="2889244"/>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Direct Access Storage 2">
            <a:extLst>
              <a:ext uri="{FF2B5EF4-FFF2-40B4-BE49-F238E27FC236}">
                <a16:creationId xmlns:a16="http://schemas.microsoft.com/office/drawing/2014/main" id="{74FA68D4-51E5-3F53-2FB4-1011CA1A4E01}"/>
              </a:ext>
            </a:extLst>
          </p:cNvPr>
          <p:cNvSpPr/>
          <p:nvPr/>
        </p:nvSpPr>
        <p:spPr>
          <a:xfrm>
            <a:off x="9596944" y="289654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836C0EA-4CA5-BFFC-DF28-497344D8B5B9}"/>
              </a:ext>
            </a:extLst>
          </p:cNvPr>
          <p:cNvSpPr/>
          <p:nvPr/>
        </p:nvSpPr>
        <p:spPr>
          <a:xfrm>
            <a:off x="8069264" y="4291735"/>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irect Access Storage 4">
            <a:extLst>
              <a:ext uri="{FF2B5EF4-FFF2-40B4-BE49-F238E27FC236}">
                <a16:creationId xmlns:a16="http://schemas.microsoft.com/office/drawing/2014/main" id="{454BBF42-B077-A6DC-54A1-16FD6F0E20D3}"/>
              </a:ext>
            </a:extLst>
          </p:cNvPr>
          <p:cNvSpPr/>
          <p:nvPr/>
        </p:nvSpPr>
        <p:spPr>
          <a:xfrm>
            <a:off x="9745925" y="4283942"/>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irect Access Storage 5">
            <a:extLst>
              <a:ext uri="{FF2B5EF4-FFF2-40B4-BE49-F238E27FC236}">
                <a16:creationId xmlns:a16="http://schemas.microsoft.com/office/drawing/2014/main" id="{E186F2CB-17D3-B06A-F7C2-3D5DCF0E2B09}"/>
              </a:ext>
            </a:extLst>
          </p:cNvPr>
          <p:cNvSpPr/>
          <p:nvPr/>
        </p:nvSpPr>
        <p:spPr>
          <a:xfrm>
            <a:off x="9548198" y="428394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a:extLst>
              <a:ext uri="{FF2B5EF4-FFF2-40B4-BE49-F238E27FC236}">
                <a16:creationId xmlns:a16="http://schemas.microsoft.com/office/drawing/2014/main" id="{E72AB50C-06F5-05B0-ED4C-03E50037F37B}"/>
              </a:ext>
            </a:extLst>
          </p:cNvPr>
          <p:cNvSpPr/>
          <p:nvPr/>
        </p:nvSpPr>
        <p:spPr>
          <a:xfrm>
            <a:off x="9318284" y="4283940"/>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F6537C-373F-4BE0-A445-7225F73D9586}"/>
              </a:ext>
            </a:extLst>
          </p:cNvPr>
          <p:cNvSpPr/>
          <p:nvPr/>
        </p:nvSpPr>
        <p:spPr>
          <a:xfrm>
            <a:off x="8071692" y="5686928"/>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irect Access Storage 9">
            <a:extLst>
              <a:ext uri="{FF2B5EF4-FFF2-40B4-BE49-F238E27FC236}">
                <a16:creationId xmlns:a16="http://schemas.microsoft.com/office/drawing/2014/main" id="{B5CB22C8-291F-1DF4-CA75-7743D9531913}"/>
              </a:ext>
            </a:extLst>
          </p:cNvPr>
          <p:cNvSpPr/>
          <p:nvPr/>
        </p:nvSpPr>
        <p:spPr>
          <a:xfrm>
            <a:off x="8813770" y="569682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irect Access Storage 10">
            <a:extLst>
              <a:ext uri="{FF2B5EF4-FFF2-40B4-BE49-F238E27FC236}">
                <a16:creationId xmlns:a16="http://schemas.microsoft.com/office/drawing/2014/main" id="{9AEC6F5C-F3B4-7707-F387-4E8A898D1729}"/>
              </a:ext>
            </a:extLst>
          </p:cNvPr>
          <p:cNvSpPr/>
          <p:nvPr/>
        </p:nvSpPr>
        <p:spPr>
          <a:xfrm>
            <a:off x="8607935" y="5702851"/>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a:extLst>
              <a:ext uri="{FF2B5EF4-FFF2-40B4-BE49-F238E27FC236}">
                <a16:creationId xmlns:a16="http://schemas.microsoft.com/office/drawing/2014/main" id="{AE7988C0-2BE9-0D2E-FE38-29DF17F2B87F}"/>
              </a:ext>
            </a:extLst>
          </p:cNvPr>
          <p:cNvSpPr/>
          <p:nvPr/>
        </p:nvSpPr>
        <p:spPr>
          <a:xfrm>
            <a:off x="8382171" y="5696820"/>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509D43-061F-6303-E3DD-8A20982A86BD}"/>
              </a:ext>
            </a:extLst>
          </p:cNvPr>
          <p:cNvSpPr/>
          <p:nvPr/>
        </p:nvSpPr>
        <p:spPr>
          <a:xfrm>
            <a:off x="8055827" y="1355282"/>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irect Access Storage 30">
            <a:extLst>
              <a:ext uri="{FF2B5EF4-FFF2-40B4-BE49-F238E27FC236}">
                <a16:creationId xmlns:a16="http://schemas.microsoft.com/office/drawing/2014/main" id="{5B3DA3EC-F61D-C91D-468B-CCA11BE6C332}"/>
              </a:ext>
            </a:extLst>
          </p:cNvPr>
          <p:cNvSpPr/>
          <p:nvPr/>
        </p:nvSpPr>
        <p:spPr>
          <a:xfrm>
            <a:off x="8134338" y="5696819"/>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FE0532D-691A-C02E-B3D8-F36836F345AA}"/>
              </a:ext>
            </a:extLst>
          </p:cNvPr>
          <p:cNvSpPr txBox="1"/>
          <p:nvPr/>
        </p:nvSpPr>
        <p:spPr>
          <a:xfrm>
            <a:off x="7628404" y="5696819"/>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35" name="TextBox 34">
            <a:extLst>
              <a:ext uri="{FF2B5EF4-FFF2-40B4-BE49-F238E27FC236}">
                <a16:creationId xmlns:a16="http://schemas.microsoft.com/office/drawing/2014/main" id="{A3645DFD-408A-D89B-7FB1-F90391B603F5}"/>
              </a:ext>
            </a:extLst>
          </p:cNvPr>
          <p:cNvSpPr txBox="1"/>
          <p:nvPr/>
        </p:nvSpPr>
        <p:spPr>
          <a:xfrm>
            <a:off x="9001089" y="2861004"/>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36" name="TextBox 35">
            <a:extLst>
              <a:ext uri="{FF2B5EF4-FFF2-40B4-BE49-F238E27FC236}">
                <a16:creationId xmlns:a16="http://schemas.microsoft.com/office/drawing/2014/main" id="{246591C0-1E08-12D4-5F93-C8545AF1D7DB}"/>
              </a:ext>
            </a:extLst>
          </p:cNvPr>
          <p:cNvSpPr txBox="1"/>
          <p:nvPr/>
        </p:nvSpPr>
        <p:spPr>
          <a:xfrm>
            <a:off x="9733879" y="2892633"/>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37" name="TextBox 36">
            <a:extLst>
              <a:ext uri="{FF2B5EF4-FFF2-40B4-BE49-F238E27FC236}">
                <a16:creationId xmlns:a16="http://schemas.microsoft.com/office/drawing/2014/main" id="{BF9122E0-AB90-02A9-420C-5B2A156C46C8}"/>
              </a:ext>
            </a:extLst>
          </p:cNvPr>
          <p:cNvSpPr txBox="1"/>
          <p:nvPr/>
        </p:nvSpPr>
        <p:spPr>
          <a:xfrm>
            <a:off x="9892655" y="4264259"/>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38" name="TextBox 37">
            <a:extLst>
              <a:ext uri="{FF2B5EF4-FFF2-40B4-BE49-F238E27FC236}">
                <a16:creationId xmlns:a16="http://schemas.microsoft.com/office/drawing/2014/main" id="{664D4A9C-CC26-D971-F6D2-AA7002B16065}"/>
              </a:ext>
            </a:extLst>
          </p:cNvPr>
          <p:cNvSpPr txBox="1"/>
          <p:nvPr/>
        </p:nvSpPr>
        <p:spPr>
          <a:xfrm>
            <a:off x="8940103" y="5710151"/>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40" name="TextBox 39">
            <a:extLst>
              <a:ext uri="{FF2B5EF4-FFF2-40B4-BE49-F238E27FC236}">
                <a16:creationId xmlns:a16="http://schemas.microsoft.com/office/drawing/2014/main" id="{76554717-F785-7A6A-E35E-188C085744CA}"/>
              </a:ext>
            </a:extLst>
          </p:cNvPr>
          <p:cNvSpPr txBox="1"/>
          <p:nvPr/>
        </p:nvSpPr>
        <p:spPr>
          <a:xfrm>
            <a:off x="7458284" y="599151"/>
            <a:ext cx="413973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R-Rear</a:t>
            </a:r>
          </a:p>
        </p:txBody>
      </p:sp>
      <p:sp>
        <p:nvSpPr>
          <p:cNvPr id="41" name="TextBox 40">
            <a:extLst>
              <a:ext uri="{FF2B5EF4-FFF2-40B4-BE49-F238E27FC236}">
                <a16:creationId xmlns:a16="http://schemas.microsoft.com/office/drawing/2014/main" id="{A1CA3D0D-84BA-FF4A-8D64-7CFE5E807E2D}"/>
              </a:ext>
            </a:extLst>
          </p:cNvPr>
          <p:cNvSpPr txBox="1"/>
          <p:nvPr/>
        </p:nvSpPr>
        <p:spPr>
          <a:xfrm>
            <a:off x="8715960" y="4298196"/>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48" name="TextBox 47">
            <a:extLst>
              <a:ext uri="{FF2B5EF4-FFF2-40B4-BE49-F238E27FC236}">
                <a16:creationId xmlns:a16="http://schemas.microsoft.com/office/drawing/2014/main" id="{B7EA6170-983A-2D54-1B4A-01E3620C7DAF}"/>
              </a:ext>
            </a:extLst>
          </p:cNvPr>
          <p:cNvSpPr txBox="1"/>
          <p:nvPr/>
        </p:nvSpPr>
        <p:spPr>
          <a:xfrm>
            <a:off x="10902252" y="5744226"/>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49" name="TextBox 48">
            <a:extLst>
              <a:ext uri="{FF2B5EF4-FFF2-40B4-BE49-F238E27FC236}">
                <a16:creationId xmlns:a16="http://schemas.microsoft.com/office/drawing/2014/main" id="{8FB68768-3123-F852-95D6-95958A7AB928}"/>
              </a:ext>
            </a:extLst>
          </p:cNvPr>
          <p:cNvSpPr txBox="1"/>
          <p:nvPr/>
        </p:nvSpPr>
        <p:spPr>
          <a:xfrm>
            <a:off x="7474149" y="145374"/>
            <a:ext cx="413973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F-Front</a:t>
            </a:r>
          </a:p>
        </p:txBody>
      </p:sp>
      <p:sp>
        <p:nvSpPr>
          <p:cNvPr id="50" name="TextBox 49">
            <a:extLst>
              <a:ext uri="{FF2B5EF4-FFF2-40B4-BE49-F238E27FC236}">
                <a16:creationId xmlns:a16="http://schemas.microsoft.com/office/drawing/2014/main" id="{26696F27-C935-AD29-6FB0-79C418F78049}"/>
              </a:ext>
            </a:extLst>
          </p:cNvPr>
          <p:cNvSpPr txBox="1"/>
          <p:nvPr/>
        </p:nvSpPr>
        <p:spPr>
          <a:xfrm>
            <a:off x="9067942" y="2436993"/>
            <a:ext cx="201600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F=R=-1</a:t>
            </a:r>
          </a:p>
        </p:txBody>
      </p:sp>
      <p:sp>
        <p:nvSpPr>
          <p:cNvPr id="52" name="TextBox 51">
            <a:extLst>
              <a:ext uri="{FF2B5EF4-FFF2-40B4-BE49-F238E27FC236}">
                <a16:creationId xmlns:a16="http://schemas.microsoft.com/office/drawing/2014/main" id="{85A6E138-2633-0A26-F3E6-689C7F8207A9}"/>
              </a:ext>
            </a:extLst>
          </p:cNvPr>
          <p:cNvSpPr txBox="1"/>
          <p:nvPr/>
        </p:nvSpPr>
        <p:spPr>
          <a:xfrm>
            <a:off x="9031493" y="879378"/>
            <a:ext cx="201600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F=R=-1</a:t>
            </a:r>
          </a:p>
        </p:txBody>
      </p:sp>
      <p:sp>
        <p:nvSpPr>
          <p:cNvPr id="53" name="TextBox 52">
            <a:extLst>
              <a:ext uri="{FF2B5EF4-FFF2-40B4-BE49-F238E27FC236}">
                <a16:creationId xmlns:a16="http://schemas.microsoft.com/office/drawing/2014/main" id="{56BE3855-047D-EAA1-3FC7-59996C9E49A9}"/>
              </a:ext>
            </a:extLst>
          </p:cNvPr>
          <p:cNvSpPr txBox="1"/>
          <p:nvPr/>
        </p:nvSpPr>
        <p:spPr>
          <a:xfrm>
            <a:off x="9047461" y="4264259"/>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54" name="Flowchart: Direct Access Storage 53">
            <a:extLst>
              <a:ext uri="{FF2B5EF4-FFF2-40B4-BE49-F238E27FC236}">
                <a16:creationId xmlns:a16="http://schemas.microsoft.com/office/drawing/2014/main" id="{6484AC01-6E38-8412-DDAF-A8E6B14D4DEC}"/>
              </a:ext>
            </a:extLst>
          </p:cNvPr>
          <p:cNvSpPr/>
          <p:nvPr/>
        </p:nvSpPr>
        <p:spPr>
          <a:xfrm>
            <a:off x="11377930" y="569066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11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0-ppt_w/2"/>
                                          </p:val>
                                        </p:tav>
                                      </p:tavLst>
                                    </p:anim>
                                    <p:anim calcmode="lin" valueType="num">
                                      <p:cBhvr additive="base">
                                        <p:cTn id="7" dur="500"/>
                                        <p:tgtEl>
                                          <p:spTgt spid="3"/>
                                        </p:tgtEl>
                                        <p:attrNameLst>
                                          <p:attrName>ppt_y</p:attrName>
                                        </p:attrNameLst>
                                      </p:cBhvr>
                                      <p:tavLst>
                                        <p:tav tm="0">
                                          <p:val>
                                            <p:strVal val="ppt_y"/>
                                          </p:val>
                                        </p:tav>
                                        <p:tav tm="100000">
                                          <p:val>
                                            <p:strVal val="ppt_y"/>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36"/>
                                        </p:tgtEl>
                                      </p:cBhvr>
                                    </p:animEffect>
                                    <p:set>
                                      <p:cBhvr>
                                        <p:cTn id="18" dur="1" fill="hold">
                                          <p:stCondLst>
                                            <p:cond delay="499"/>
                                          </p:stCondLst>
                                        </p:cTn>
                                        <p:tgtEl>
                                          <p:spTgt spid="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xit" presetSubtype="8" fill="hold" grpId="0" nodeType="clickEffect">
                                  <p:stCondLst>
                                    <p:cond delay="0"/>
                                  </p:stCondLst>
                                  <p:childTnLst>
                                    <p:anim calcmode="lin" valueType="num">
                                      <p:cBhvr additive="base">
                                        <p:cTn id="27" dur="500"/>
                                        <p:tgtEl>
                                          <p:spTgt spid="8"/>
                                        </p:tgtEl>
                                        <p:attrNameLst>
                                          <p:attrName>ppt_x</p:attrName>
                                        </p:attrNameLst>
                                      </p:cBhvr>
                                      <p:tavLst>
                                        <p:tav tm="0">
                                          <p:val>
                                            <p:strVal val="ppt_x"/>
                                          </p:val>
                                        </p:tav>
                                        <p:tav tm="100000">
                                          <p:val>
                                            <p:strVal val="0-ppt_w/2"/>
                                          </p:val>
                                        </p:tav>
                                      </p:tavLst>
                                    </p:anim>
                                    <p:anim calcmode="lin" valueType="num">
                                      <p:cBhvr additive="base">
                                        <p:cTn id="28" dur="500"/>
                                        <p:tgtEl>
                                          <p:spTgt spid="8"/>
                                        </p:tgtEl>
                                        <p:attrNameLst>
                                          <p:attrName>ppt_y</p:attrName>
                                        </p:attrNameLst>
                                      </p:cBhvr>
                                      <p:tavLst>
                                        <p:tav tm="0">
                                          <p:val>
                                            <p:strVal val="ppt_y"/>
                                          </p:val>
                                        </p:tav>
                                        <p:tav tm="100000">
                                          <p:val>
                                            <p:strVal val="ppt_y"/>
                                          </p:val>
                                        </p:tav>
                                      </p:tavLst>
                                    </p:anim>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41"/>
                                        </p:tgtEl>
                                      </p:cBhvr>
                                    </p:animEffect>
                                    <p:set>
                                      <p:cBhvr>
                                        <p:cTn id="34" dur="1" fill="hold">
                                          <p:stCondLst>
                                            <p:cond delay="499"/>
                                          </p:stCondLst>
                                        </p:cTn>
                                        <p:tgtEl>
                                          <p:spTgt spid="4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randombar(horizontal)">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xit" presetSubtype="8" fill="hold" grpId="0" nodeType="clickEffect">
                                  <p:stCondLst>
                                    <p:cond delay="0"/>
                                  </p:stCondLst>
                                  <p:childTnLst>
                                    <p:anim calcmode="lin" valueType="num">
                                      <p:cBhvr additive="base">
                                        <p:cTn id="43" dur="500"/>
                                        <p:tgtEl>
                                          <p:spTgt spid="54"/>
                                        </p:tgtEl>
                                        <p:attrNameLst>
                                          <p:attrName>ppt_x</p:attrName>
                                        </p:attrNameLst>
                                      </p:cBhvr>
                                      <p:tavLst>
                                        <p:tav tm="0">
                                          <p:val>
                                            <p:strVal val="ppt_x"/>
                                          </p:val>
                                        </p:tav>
                                        <p:tav tm="100000">
                                          <p:val>
                                            <p:strVal val="0-ppt_w/2"/>
                                          </p:val>
                                        </p:tav>
                                      </p:tavLst>
                                    </p:anim>
                                    <p:anim calcmode="lin" valueType="num">
                                      <p:cBhvr additive="base">
                                        <p:cTn id="44" dur="500"/>
                                        <p:tgtEl>
                                          <p:spTgt spid="54"/>
                                        </p:tgtEl>
                                        <p:attrNameLst>
                                          <p:attrName>ppt_y</p:attrName>
                                        </p:attrNameLst>
                                      </p:cBhvr>
                                      <p:tavLst>
                                        <p:tav tm="0">
                                          <p:val>
                                            <p:strVal val="ppt_y"/>
                                          </p:val>
                                        </p:tav>
                                        <p:tav tm="100000">
                                          <p:val>
                                            <p:strVal val="ppt_y"/>
                                          </p:val>
                                        </p:tav>
                                      </p:tavLst>
                                    </p:anim>
                                    <p:set>
                                      <p:cBhvr>
                                        <p:cTn id="45" dur="1" fill="hold">
                                          <p:stCondLst>
                                            <p:cond delay="499"/>
                                          </p:stCondLst>
                                        </p:cTn>
                                        <p:tgtEl>
                                          <p:spTgt spid="5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xit" presetSubtype="10" fill="hold" grpId="0" nodeType="clickEffect">
                                  <p:stCondLst>
                                    <p:cond delay="0"/>
                                  </p:stCondLst>
                                  <p:childTnLst>
                                    <p:animEffect transition="out" filter="randombar(horizontal)">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randombar(horizontal)">
                                      <p:cBhvr>
                                        <p:cTn id="5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33" grpId="0"/>
      <p:bldP spid="35" grpId="0"/>
      <p:bldP spid="36" grpId="0"/>
      <p:bldP spid="41" grpId="0"/>
      <p:bldP spid="48" grpId="0"/>
      <p:bldP spid="50" grpId="0"/>
      <p:bldP spid="53" grpId="0"/>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326566" y="-177282"/>
            <a:ext cx="7297978" cy="7656251"/>
          </a:xfrm>
          <a:prstGeom prst="rect">
            <a:avLst/>
          </a:prstGeom>
          <a:noFill/>
        </p:spPr>
        <p:txBody>
          <a:bodyPr wrap="square">
            <a:spAutoFit/>
          </a:bodyPr>
          <a:lstStyle/>
          <a:p>
            <a:pPr algn="ctr"/>
            <a:r>
              <a:rPr lang="en-US" sz="3600" b="1" dirty="0">
                <a:latin typeface="Arial" panose="020B0604020202020204" pitchFamily="34" charset="0"/>
                <a:cs typeface="Arial" panose="020B0604020202020204" pitchFamily="34" charset="0"/>
              </a:rPr>
              <a:t>Delete Rear</a:t>
            </a:r>
            <a:r>
              <a:rPr lang="en-US" sz="2400" dirty="0"/>
              <a:t> </a:t>
            </a:r>
          </a:p>
          <a:p>
            <a:pPr lvl="4"/>
            <a:r>
              <a:rPr lang="en-US" sz="2000" b="0" i="0" dirty="0">
                <a:solidFill>
                  <a:srgbClr val="000000"/>
                </a:solidFill>
                <a:effectLst/>
              </a:rPr>
              <a:t>public int </a:t>
            </a:r>
            <a:r>
              <a:rPr lang="en-US" sz="2000" b="0" i="0" dirty="0" err="1">
                <a:solidFill>
                  <a:srgbClr val="000000"/>
                </a:solidFill>
                <a:effectLst/>
              </a:rPr>
              <a:t>DeleteRear</a:t>
            </a:r>
            <a:r>
              <a:rPr lang="en-US" sz="2000" b="0" i="0" dirty="0">
                <a:solidFill>
                  <a:srgbClr val="000000"/>
                </a:solidFill>
                <a:effectLst/>
              </a:rPr>
              <a:t>(){</a:t>
            </a:r>
            <a:endParaRPr lang="en-US" sz="2000" dirty="0">
              <a:solidFill>
                <a:srgbClr val="000000"/>
              </a:solidFill>
              <a:effectLst/>
            </a:endParaRPr>
          </a:p>
          <a:p>
            <a:pPr lvl="4"/>
            <a:r>
              <a:rPr lang="en-US" sz="2000" b="0" i="0" dirty="0">
                <a:solidFill>
                  <a:srgbClr val="000000"/>
                </a:solidFill>
                <a:effectLst/>
              </a:rPr>
              <a:t>int delete;</a:t>
            </a:r>
            <a:endParaRPr lang="en-US" sz="2000" dirty="0">
              <a:solidFill>
                <a:srgbClr val="000000"/>
              </a:solidFill>
              <a:effectLst/>
            </a:endParaRPr>
          </a:p>
          <a:p>
            <a:pPr lvl="4"/>
            <a:r>
              <a:rPr lang="en-US" sz="2000" b="0" i="0" dirty="0">
                <a:solidFill>
                  <a:srgbClr val="000000"/>
                </a:solidFill>
                <a:effectLst/>
              </a:rPr>
              <a:t>if (</a:t>
            </a:r>
            <a:r>
              <a:rPr lang="en-US" sz="2000" b="0" i="0" dirty="0" err="1">
                <a:solidFill>
                  <a:srgbClr val="000000"/>
                </a:solidFill>
                <a:effectLst/>
              </a:rPr>
              <a:t>IsDequeueEmpty</a:t>
            </a:r>
            <a:r>
              <a:rPr lang="en-US" sz="2000" b="0" i="0" dirty="0">
                <a:solidFill>
                  <a:srgbClr val="000000"/>
                </a:solidFill>
                <a:effectLst/>
              </a:rPr>
              <a:t>()){</a:t>
            </a:r>
            <a:endParaRPr lang="en-US" sz="2000" dirty="0">
              <a:solidFill>
                <a:srgbClr val="000000"/>
              </a:solidFill>
              <a:effectLst/>
            </a:endParaRPr>
          </a:p>
          <a:p>
            <a:pPr lvl="4"/>
            <a:r>
              <a:rPr lang="en-US" sz="2000" b="0" i="0" dirty="0" err="1">
                <a:solidFill>
                  <a:srgbClr val="000000"/>
                </a:solidFill>
                <a:effectLst/>
              </a:rPr>
              <a:t>System.out.println</a:t>
            </a:r>
            <a:r>
              <a:rPr lang="en-US" sz="2000" b="0" i="0" dirty="0">
                <a:solidFill>
                  <a:srgbClr val="000000"/>
                </a:solidFill>
                <a:effectLst/>
              </a:rPr>
              <a:t>("Dequeue is empty.");</a:t>
            </a:r>
            <a:endParaRPr lang="en-US" sz="2000" dirty="0">
              <a:solidFill>
                <a:srgbClr val="000000"/>
              </a:solidFill>
              <a:effectLst/>
            </a:endParaRPr>
          </a:p>
          <a:p>
            <a:pPr lvl="4"/>
            <a:r>
              <a:rPr lang="en-US" sz="2000" b="0" i="0" dirty="0">
                <a:solidFill>
                  <a:srgbClr val="000000"/>
                </a:solidFill>
                <a:effectLst/>
              </a:rPr>
              <a:t>return 0;</a:t>
            </a:r>
            <a:endParaRPr lang="en-US" sz="2000" dirty="0">
              <a:solidFill>
                <a:srgbClr val="000000"/>
              </a:solidFill>
              <a:effectLst/>
            </a:endParaRPr>
          </a:p>
          <a:p>
            <a:pPr lvl="4"/>
            <a:r>
              <a:rPr lang="en-US" sz="2000" b="0" i="0" dirty="0">
                <a:solidFill>
                  <a:srgbClr val="000000"/>
                </a:solidFill>
                <a:effectLst/>
              </a:rPr>
              <a:t>} else if (front == rear) {</a:t>
            </a:r>
            <a:endParaRPr lang="en-US" sz="2000" dirty="0">
              <a:solidFill>
                <a:srgbClr val="000000"/>
              </a:solidFill>
              <a:effectLst/>
            </a:endParaRPr>
          </a:p>
          <a:p>
            <a:pPr lvl="4"/>
            <a:r>
              <a:rPr lang="en-US" sz="2000" b="0" i="0" dirty="0">
                <a:solidFill>
                  <a:srgbClr val="000000"/>
                </a:solidFill>
                <a:effectLst/>
              </a:rPr>
              <a:t>delete = dequeue[rear];</a:t>
            </a:r>
            <a:endParaRPr lang="en-US" sz="2000" dirty="0">
              <a:solidFill>
                <a:srgbClr val="000000"/>
              </a:solidFill>
              <a:effectLst/>
            </a:endParaRPr>
          </a:p>
          <a:p>
            <a:pPr lvl="4"/>
            <a:r>
              <a:rPr lang="en-US" sz="2000" b="0" i="0" dirty="0">
                <a:solidFill>
                  <a:srgbClr val="000000"/>
                </a:solidFill>
                <a:effectLst/>
              </a:rPr>
              <a:t>front = rear = -1;</a:t>
            </a:r>
            <a:endParaRPr lang="en-US" sz="2000" dirty="0">
              <a:solidFill>
                <a:srgbClr val="000000"/>
              </a:solidFill>
              <a:effectLst/>
            </a:endParaRPr>
          </a:p>
          <a:p>
            <a:pPr lvl="4"/>
            <a:r>
              <a:rPr lang="en-US" sz="2000" b="0" i="0" dirty="0">
                <a:solidFill>
                  <a:srgbClr val="000000"/>
                </a:solidFill>
                <a:effectLst/>
              </a:rPr>
              <a:t>count--;</a:t>
            </a:r>
            <a:endParaRPr lang="en-US" sz="2000" dirty="0">
              <a:solidFill>
                <a:srgbClr val="000000"/>
              </a:solidFill>
              <a:effectLst/>
            </a:endParaRPr>
          </a:p>
          <a:p>
            <a:pPr lvl="4"/>
            <a:r>
              <a:rPr lang="en-US" sz="2000" b="0" i="0" dirty="0">
                <a:solidFill>
                  <a:srgbClr val="000000"/>
                </a:solidFill>
                <a:effectLst/>
              </a:rPr>
              <a:t>return delete;</a:t>
            </a:r>
            <a:endParaRPr lang="en-US" sz="2000" dirty="0">
              <a:solidFill>
                <a:srgbClr val="000000"/>
              </a:solidFill>
              <a:effectLst/>
            </a:endParaRPr>
          </a:p>
          <a:p>
            <a:pPr lvl="4"/>
            <a:r>
              <a:rPr lang="en-US" sz="2000" b="0" i="0" dirty="0">
                <a:solidFill>
                  <a:srgbClr val="000000"/>
                </a:solidFill>
                <a:effectLst/>
              </a:rPr>
              <a:t>} else if(rear == 0) {</a:t>
            </a:r>
            <a:endParaRPr lang="en-US" sz="2000" dirty="0">
              <a:solidFill>
                <a:srgbClr val="000000"/>
              </a:solidFill>
              <a:effectLst/>
            </a:endParaRPr>
          </a:p>
          <a:p>
            <a:pPr lvl="4"/>
            <a:r>
              <a:rPr lang="en-US" sz="2000" b="0" i="0" dirty="0">
                <a:solidFill>
                  <a:srgbClr val="000000"/>
                </a:solidFill>
                <a:effectLst/>
              </a:rPr>
              <a:t>delete = dequeue[rear];</a:t>
            </a:r>
            <a:endParaRPr lang="en-US" sz="2000" dirty="0">
              <a:solidFill>
                <a:srgbClr val="000000"/>
              </a:solidFill>
              <a:effectLst/>
            </a:endParaRPr>
          </a:p>
          <a:p>
            <a:pPr lvl="4"/>
            <a:r>
              <a:rPr lang="en-US" sz="2000" b="0" i="0" dirty="0">
                <a:solidFill>
                  <a:srgbClr val="000000"/>
                </a:solidFill>
                <a:effectLst/>
              </a:rPr>
              <a:t>rear = </a:t>
            </a:r>
            <a:r>
              <a:rPr lang="en-US" sz="2000" b="0" i="0" dirty="0" err="1">
                <a:solidFill>
                  <a:srgbClr val="000000"/>
                </a:solidFill>
                <a:effectLst/>
              </a:rPr>
              <a:t>maxSize</a:t>
            </a:r>
            <a:r>
              <a:rPr lang="en-US" sz="2000" b="0" i="0" dirty="0">
                <a:solidFill>
                  <a:srgbClr val="000000"/>
                </a:solidFill>
                <a:effectLst/>
              </a:rPr>
              <a:t> - 1;</a:t>
            </a:r>
            <a:endParaRPr lang="en-US" sz="2000" dirty="0">
              <a:solidFill>
                <a:srgbClr val="000000"/>
              </a:solidFill>
              <a:effectLst/>
            </a:endParaRPr>
          </a:p>
          <a:p>
            <a:pPr lvl="4"/>
            <a:r>
              <a:rPr lang="en-US" sz="2000" b="0" i="0" dirty="0">
                <a:solidFill>
                  <a:srgbClr val="000000"/>
                </a:solidFill>
                <a:effectLst/>
              </a:rPr>
              <a:t>count--;</a:t>
            </a:r>
            <a:endParaRPr lang="en-US" sz="2000" dirty="0">
              <a:solidFill>
                <a:srgbClr val="000000"/>
              </a:solidFill>
              <a:effectLst/>
            </a:endParaRPr>
          </a:p>
          <a:p>
            <a:pPr lvl="4"/>
            <a:r>
              <a:rPr lang="en-US" sz="2000" b="0" i="0" dirty="0">
                <a:solidFill>
                  <a:srgbClr val="000000"/>
                </a:solidFill>
                <a:effectLst/>
              </a:rPr>
              <a:t>return delete;</a:t>
            </a:r>
            <a:endParaRPr lang="en-US" sz="2000" dirty="0">
              <a:solidFill>
                <a:srgbClr val="000000"/>
              </a:solidFill>
              <a:effectLst/>
            </a:endParaRPr>
          </a:p>
          <a:p>
            <a:pPr lvl="4"/>
            <a:r>
              <a:rPr lang="en-US" sz="2000" b="0" i="0">
                <a:solidFill>
                  <a:srgbClr val="000000"/>
                </a:solidFill>
                <a:effectLst/>
              </a:rPr>
              <a:t>} else </a:t>
            </a:r>
            <a:r>
              <a:rPr lang="en-US" sz="2000" b="0" i="0" dirty="0">
                <a:solidFill>
                  <a:srgbClr val="000000"/>
                </a:solidFill>
                <a:effectLst/>
              </a:rPr>
              <a:t>{</a:t>
            </a:r>
            <a:endParaRPr lang="en-US" sz="2000" dirty="0">
              <a:solidFill>
                <a:srgbClr val="000000"/>
              </a:solidFill>
              <a:effectLst/>
            </a:endParaRPr>
          </a:p>
          <a:p>
            <a:pPr lvl="4"/>
            <a:r>
              <a:rPr lang="en-US" sz="2000" b="0" i="0" dirty="0">
                <a:solidFill>
                  <a:srgbClr val="000000"/>
                </a:solidFill>
                <a:effectLst/>
              </a:rPr>
              <a:t>delete = dequeue[rear];</a:t>
            </a:r>
            <a:endParaRPr lang="en-US" sz="2000" dirty="0">
              <a:solidFill>
                <a:srgbClr val="000000"/>
              </a:solidFill>
              <a:effectLst/>
            </a:endParaRPr>
          </a:p>
          <a:p>
            <a:pPr lvl="4"/>
            <a:r>
              <a:rPr lang="en-US" sz="2000" b="0" i="0" dirty="0">
                <a:solidFill>
                  <a:srgbClr val="000000"/>
                </a:solidFill>
                <a:effectLst/>
              </a:rPr>
              <a:t>rear = rear - 1;</a:t>
            </a:r>
            <a:endParaRPr lang="en-US" sz="2000" dirty="0">
              <a:solidFill>
                <a:srgbClr val="000000"/>
              </a:solidFill>
              <a:effectLst/>
            </a:endParaRPr>
          </a:p>
          <a:p>
            <a:pPr lvl="4"/>
            <a:r>
              <a:rPr lang="en-US" sz="2000" b="0" i="0" dirty="0">
                <a:solidFill>
                  <a:srgbClr val="000000"/>
                </a:solidFill>
                <a:effectLst/>
              </a:rPr>
              <a:t>count--;</a:t>
            </a:r>
            <a:endParaRPr lang="en-US" sz="2000" dirty="0">
              <a:solidFill>
                <a:srgbClr val="000000"/>
              </a:solidFill>
              <a:effectLst/>
            </a:endParaRPr>
          </a:p>
          <a:p>
            <a:pPr lvl="4"/>
            <a:r>
              <a:rPr lang="en-US" sz="2000" b="0" i="0" dirty="0">
                <a:solidFill>
                  <a:srgbClr val="000000"/>
                </a:solidFill>
                <a:effectLst/>
              </a:rPr>
              <a:t>return delete;</a:t>
            </a:r>
            <a:endParaRPr lang="en-US" sz="2000" dirty="0">
              <a:solidFill>
                <a:srgbClr val="000000"/>
              </a:solidFill>
              <a:effectLst/>
            </a:endParaRPr>
          </a:p>
          <a:p>
            <a:pPr lvl="4"/>
            <a:r>
              <a:rPr lang="en-US" sz="2000" b="0" i="0" dirty="0">
                <a:solidFill>
                  <a:srgbClr val="000000"/>
                </a:solidFill>
                <a:effectLst/>
              </a:rPr>
              <a:t>}</a:t>
            </a:r>
            <a:r>
              <a:rPr lang="en-US" sz="2000" dirty="0">
                <a:solidFill>
                  <a:srgbClr val="000000"/>
                </a:solidFill>
              </a:rPr>
              <a:t> </a:t>
            </a:r>
            <a:r>
              <a:rPr lang="en-US" sz="2000" b="0" i="0" dirty="0">
                <a:solidFill>
                  <a:srgbClr val="000000"/>
                </a:solidFill>
                <a:effectLst/>
              </a:rPr>
              <a:t>}</a:t>
            </a:r>
            <a:endParaRPr lang="en-US" sz="2000" dirty="0">
              <a:solidFill>
                <a:srgbClr val="000000"/>
              </a:solidFill>
              <a:effectLst/>
            </a:endParaRPr>
          </a:p>
          <a:p>
            <a:pPr lvl="5"/>
            <a:endParaRPr lang="en-US" sz="2400" dirty="0"/>
          </a:p>
        </p:txBody>
      </p:sp>
      <p:sp>
        <p:nvSpPr>
          <p:cNvPr id="2" name="Rectangle 1">
            <a:extLst>
              <a:ext uri="{FF2B5EF4-FFF2-40B4-BE49-F238E27FC236}">
                <a16:creationId xmlns:a16="http://schemas.microsoft.com/office/drawing/2014/main" id="{8043599B-CA8D-4A21-E9E2-33AD0BB9920D}"/>
              </a:ext>
            </a:extLst>
          </p:cNvPr>
          <p:cNvSpPr/>
          <p:nvPr/>
        </p:nvSpPr>
        <p:spPr>
          <a:xfrm>
            <a:off x="8063428" y="2889244"/>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Direct Access Storage 2">
            <a:extLst>
              <a:ext uri="{FF2B5EF4-FFF2-40B4-BE49-F238E27FC236}">
                <a16:creationId xmlns:a16="http://schemas.microsoft.com/office/drawing/2014/main" id="{62E97013-E4BF-5F22-4483-A5C6A70D6789}"/>
              </a:ext>
            </a:extLst>
          </p:cNvPr>
          <p:cNvSpPr/>
          <p:nvPr/>
        </p:nvSpPr>
        <p:spPr>
          <a:xfrm>
            <a:off x="9561251" y="2893917"/>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2BFCEAE-5914-A441-7E7E-2E50C5E4BF6B}"/>
              </a:ext>
            </a:extLst>
          </p:cNvPr>
          <p:cNvSpPr/>
          <p:nvPr/>
        </p:nvSpPr>
        <p:spPr>
          <a:xfrm>
            <a:off x="8069264" y="4291735"/>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irect Access Storage 4">
            <a:extLst>
              <a:ext uri="{FF2B5EF4-FFF2-40B4-BE49-F238E27FC236}">
                <a16:creationId xmlns:a16="http://schemas.microsoft.com/office/drawing/2014/main" id="{3AC22DAB-BC5F-0455-A80F-E958FC19B939}"/>
              </a:ext>
            </a:extLst>
          </p:cNvPr>
          <p:cNvSpPr/>
          <p:nvPr/>
        </p:nvSpPr>
        <p:spPr>
          <a:xfrm>
            <a:off x="11186127" y="429173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irect Access Storage 5">
            <a:extLst>
              <a:ext uri="{FF2B5EF4-FFF2-40B4-BE49-F238E27FC236}">
                <a16:creationId xmlns:a16="http://schemas.microsoft.com/office/drawing/2014/main" id="{2453F3BD-71AA-4EEB-7E62-A84387BD4F6D}"/>
              </a:ext>
            </a:extLst>
          </p:cNvPr>
          <p:cNvSpPr/>
          <p:nvPr/>
        </p:nvSpPr>
        <p:spPr>
          <a:xfrm>
            <a:off x="10988400" y="4291732"/>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a:extLst>
              <a:ext uri="{FF2B5EF4-FFF2-40B4-BE49-F238E27FC236}">
                <a16:creationId xmlns:a16="http://schemas.microsoft.com/office/drawing/2014/main" id="{E8111015-C1F6-D76C-6120-92AB9138D7F8}"/>
              </a:ext>
            </a:extLst>
          </p:cNvPr>
          <p:cNvSpPr/>
          <p:nvPr/>
        </p:nvSpPr>
        <p:spPr>
          <a:xfrm>
            <a:off x="8153103" y="4291732"/>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1B6B18-2845-574D-CBC8-4229A26536BC}"/>
              </a:ext>
            </a:extLst>
          </p:cNvPr>
          <p:cNvSpPr/>
          <p:nvPr/>
        </p:nvSpPr>
        <p:spPr>
          <a:xfrm>
            <a:off x="8071692" y="5686928"/>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irect Access Storage 9">
            <a:extLst>
              <a:ext uri="{FF2B5EF4-FFF2-40B4-BE49-F238E27FC236}">
                <a16:creationId xmlns:a16="http://schemas.microsoft.com/office/drawing/2014/main" id="{988E85B8-24FC-1C71-CBA9-B0181AEC4813}"/>
              </a:ext>
            </a:extLst>
          </p:cNvPr>
          <p:cNvSpPr/>
          <p:nvPr/>
        </p:nvSpPr>
        <p:spPr>
          <a:xfrm>
            <a:off x="11328977" y="568017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irect Access Storage 10">
            <a:extLst>
              <a:ext uri="{FF2B5EF4-FFF2-40B4-BE49-F238E27FC236}">
                <a16:creationId xmlns:a16="http://schemas.microsoft.com/office/drawing/2014/main" id="{16D347B7-28A8-E7B0-4D97-9238B7E5C4D0}"/>
              </a:ext>
            </a:extLst>
          </p:cNvPr>
          <p:cNvSpPr/>
          <p:nvPr/>
        </p:nvSpPr>
        <p:spPr>
          <a:xfrm>
            <a:off x="11123142" y="5686205"/>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a:extLst>
              <a:ext uri="{FF2B5EF4-FFF2-40B4-BE49-F238E27FC236}">
                <a16:creationId xmlns:a16="http://schemas.microsoft.com/office/drawing/2014/main" id="{0F3E373D-DC47-82E1-B299-FD24A8D0560F}"/>
              </a:ext>
            </a:extLst>
          </p:cNvPr>
          <p:cNvSpPr/>
          <p:nvPr/>
        </p:nvSpPr>
        <p:spPr>
          <a:xfrm>
            <a:off x="10897378" y="5680174"/>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A89FA8-D8CC-219F-4572-CACF246E25A8}"/>
              </a:ext>
            </a:extLst>
          </p:cNvPr>
          <p:cNvSpPr/>
          <p:nvPr/>
        </p:nvSpPr>
        <p:spPr>
          <a:xfrm>
            <a:off x="8055827" y="1355282"/>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irect Access Storage 29">
            <a:extLst>
              <a:ext uri="{FF2B5EF4-FFF2-40B4-BE49-F238E27FC236}">
                <a16:creationId xmlns:a16="http://schemas.microsoft.com/office/drawing/2014/main" id="{1C9A76D5-271E-88F0-24AA-81BB960908D6}"/>
              </a:ext>
            </a:extLst>
          </p:cNvPr>
          <p:cNvSpPr/>
          <p:nvPr/>
        </p:nvSpPr>
        <p:spPr>
          <a:xfrm>
            <a:off x="11383000" y="4291732"/>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irect Access Storage 30">
            <a:extLst>
              <a:ext uri="{FF2B5EF4-FFF2-40B4-BE49-F238E27FC236}">
                <a16:creationId xmlns:a16="http://schemas.microsoft.com/office/drawing/2014/main" id="{03AB18E4-7C21-7BF1-6D75-246D2EFB5BA2}"/>
              </a:ext>
            </a:extLst>
          </p:cNvPr>
          <p:cNvSpPr/>
          <p:nvPr/>
        </p:nvSpPr>
        <p:spPr>
          <a:xfrm>
            <a:off x="10681579" y="5680173"/>
            <a:ext cx="188870"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B821A3D-221A-9C53-BB26-DD04EB398F4F}"/>
              </a:ext>
            </a:extLst>
          </p:cNvPr>
          <p:cNvSpPr txBox="1"/>
          <p:nvPr/>
        </p:nvSpPr>
        <p:spPr>
          <a:xfrm>
            <a:off x="11240362" y="5711829"/>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34" name="TextBox 33">
            <a:extLst>
              <a:ext uri="{FF2B5EF4-FFF2-40B4-BE49-F238E27FC236}">
                <a16:creationId xmlns:a16="http://schemas.microsoft.com/office/drawing/2014/main" id="{D04C1FD9-69ED-92D2-05E2-0775D75EA104}"/>
              </a:ext>
            </a:extLst>
          </p:cNvPr>
          <p:cNvSpPr txBox="1"/>
          <p:nvPr/>
        </p:nvSpPr>
        <p:spPr>
          <a:xfrm>
            <a:off x="10477330" y="4298916"/>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35" name="TextBox 34">
            <a:extLst>
              <a:ext uri="{FF2B5EF4-FFF2-40B4-BE49-F238E27FC236}">
                <a16:creationId xmlns:a16="http://schemas.microsoft.com/office/drawing/2014/main" id="{D0BD733C-4116-789F-0C33-D429D1DB5330}"/>
              </a:ext>
            </a:extLst>
          </p:cNvPr>
          <p:cNvSpPr txBox="1"/>
          <p:nvPr/>
        </p:nvSpPr>
        <p:spPr>
          <a:xfrm>
            <a:off x="8965396" y="2858380"/>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36" name="TextBox 35">
            <a:extLst>
              <a:ext uri="{FF2B5EF4-FFF2-40B4-BE49-F238E27FC236}">
                <a16:creationId xmlns:a16="http://schemas.microsoft.com/office/drawing/2014/main" id="{A626DD83-943B-4E78-DA5C-DD65FFD0B1A1}"/>
              </a:ext>
            </a:extLst>
          </p:cNvPr>
          <p:cNvSpPr txBox="1"/>
          <p:nvPr/>
        </p:nvSpPr>
        <p:spPr>
          <a:xfrm>
            <a:off x="9698186" y="2890009"/>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37" name="TextBox 36">
            <a:extLst>
              <a:ext uri="{FF2B5EF4-FFF2-40B4-BE49-F238E27FC236}">
                <a16:creationId xmlns:a16="http://schemas.microsoft.com/office/drawing/2014/main" id="{908732B1-D11B-22C2-BFAB-C1DFDDACEA29}"/>
              </a:ext>
            </a:extLst>
          </p:cNvPr>
          <p:cNvSpPr txBox="1"/>
          <p:nvPr/>
        </p:nvSpPr>
        <p:spPr>
          <a:xfrm>
            <a:off x="8230163" y="4256172"/>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38" name="TextBox 37">
            <a:extLst>
              <a:ext uri="{FF2B5EF4-FFF2-40B4-BE49-F238E27FC236}">
                <a16:creationId xmlns:a16="http://schemas.microsoft.com/office/drawing/2014/main" id="{C6C22758-455E-986C-7F2D-814E6D1B3B59}"/>
              </a:ext>
            </a:extLst>
          </p:cNvPr>
          <p:cNvSpPr txBox="1"/>
          <p:nvPr/>
        </p:nvSpPr>
        <p:spPr>
          <a:xfrm>
            <a:off x="11549744" y="5699894"/>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40" name="TextBox 39">
            <a:extLst>
              <a:ext uri="{FF2B5EF4-FFF2-40B4-BE49-F238E27FC236}">
                <a16:creationId xmlns:a16="http://schemas.microsoft.com/office/drawing/2014/main" id="{A8B4FD95-0764-7584-772C-BDB6221C8BE9}"/>
              </a:ext>
            </a:extLst>
          </p:cNvPr>
          <p:cNvSpPr txBox="1"/>
          <p:nvPr/>
        </p:nvSpPr>
        <p:spPr>
          <a:xfrm>
            <a:off x="7458284" y="599151"/>
            <a:ext cx="413973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R-Rear</a:t>
            </a:r>
          </a:p>
        </p:txBody>
      </p:sp>
      <p:sp>
        <p:nvSpPr>
          <p:cNvPr id="48" name="TextBox 47">
            <a:extLst>
              <a:ext uri="{FF2B5EF4-FFF2-40B4-BE49-F238E27FC236}">
                <a16:creationId xmlns:a16="http://schemas.microsoft.com/office/drawing/2014/main" id="{2CED330D-A506-83F2-328E-AEE38ED1B7A9}"/>
              </a:ext>
            </a:extLst>
          </p:cNvPr>
          <p:cNvSpPr txBox="1"/>
          <p:nvPr/>
        </p:nvSpPr>
        <p:spPr>
          <a:xfrm>
            <a:off x="10195136" y="5686927"/>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49" name="TextBox 48">
            <a:extLst>
              <a:ext uri="{FF2B5EF4-FFF2-40B4-BE49-F238E27FC236}">
                <a16:creationId xmlns:a16="http://schemas.microsoft.com/office/drawing/2014/main" id="{E040ABA3-E0C7-AB03-395B-1190140A1F37}"/>
              </a:ext>
            </a:extLst>
          </p:cNvPr>
          <p:cNvSpPr txBox="1"/>
          <p:nvPr/>
        </p:nvSpPr>
        <p:spPr>
          <a:xfrm>
            <a:off x="7474149" y="145374"/>
            <a:ext cx="4139734" cy="523220"/>
          </a:xfrm>
          <a:prstGeom prst="rect">
            <a:avLst/>
          </a:prstGeom>
          <a:noFill/>
        </p:spPr>
        <p:txBody>
          <a:bodyPr wrap="square" rtlCol="0">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F-Front</a:t>
            </a:r>
          </a:p>
        </p:txBody>
      </p:sp>
      <p:sp>
        <p:nvSpPr>
          <p:cNvPr id="51" name="TextBox 50">
            <a:extLst>
              <a:ext uri="{FF2B5EF4-FFF2-40B4-BE49-F238E27FC236}">
                <a16:creationId xmlns:a16="http://schemas.microsoft.com/office/drawing/2014/main" id="{6DA877C3-DDF6-EABB-D77D-2327CFC425B1}"/>
              </a:ext>
            </a:extLst>
          </p:cNvPr>
          <p:cNvSpPr txBox="1"/>
          <p:nvPr/>
        </p:nvSpPr>
        <p:spPr>
          <a:xfrm>
            <a:off x="8888928" y="817736"/>
            <a:ext cx="6391922" cy="523220"/>
          </a:xfrm>
          <a:prstGeom prst="rect">
            <a:avLst/>
          </a:prstGeom>
          <a:noFill/>
        </p:spPr>
        <p:txBody>
          <a:bodyPr wrap="square">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F=R=-1</a:t>
            </a:r>
          </a:p>
        </p:txBody>
      </p:sp>
      <p:sp>
        <p:nvSpPr>
          <p:cNvPr id="52" name="TextBox 51">
            <a:extLst>
              <a:ext uri="{FF2B5EF4-FFF2-40B4-BE49-F238E27FC236}">
                <a16:creationId xmlns:a16="http://schemas.microsoft.com/office/drawing/2014/main" id="{0CE370CC-0F1C-867B-433C-BF8A61736E34}"/>
              </a:ext>
            </a:extLst>
          </p:cNvPr>
          <p:cNvSpPr txBox="1"/>
          <p:nvPr/>
        </p:nvSpPr>
        <p:spPr>
          <a:xfrm>
            <a:off x="8848826" y="2359527"/>
            <a:ext cx="6391922" cy="523220"/>
          </a:xfrm>
          <a:prstGeom prst="rect">
            <a:avLst/>
          </a:prstGeom>
          <a:noFill/>
        </p:spPr>
        <p:txBody>
          <a:bodyPr wrap="square">
            <a:spAutoFit/>
          </a:bodyPr>
          <a:lstStyle/>
          <a:p>
            <a:r>
              <a:rPr lang="en-US" sz="2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F=R=-1</a:t>
            </a:r>
          </a:p>
        </p:txBody>
      </p:sp>
      <p:sp>
        <p:nvSpPr>
          <p:cNvPr id="53" name="TextBox 52">
            <a:extLst>
              <a:ext uri="{FF2B5EF4-FFF2-40B4-BE49-F238E27FC236}">
                <a16:creationId xmlns:a16="http://schemas.microsoft.com/office/drawing/2014/main" id="{D77EA3DB-3F7C-1A32-DE18-5A9BE1998A45}"/>
              </a:ext>
            </a:extLst>
          </p:cNvPr>
          <p:cNvSpPr txBox="1"/>
          <p:nvPr/>
        </p:nvSpPr>
        <p:spPr>
          <a:xfrm>
            <a:off x="11544959" y="4298916"/>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Tree>
    <p:extLst>
      <p:ext uri="{BB962C8B-B14F-4D97-AF65-F5344CB8AC3E}">
        <p14:creationId xmlns:p14="http://schemas.microsoft.com/office/powerpoint/2010/main" val="95431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1+ppt_w/2"/>
                                          </p:val>
                                        </p:tav>
                                      </p:tavLst>
                                    </p:anim>
                                    <p:anim calcmode="lin" valueType="num">
                                      <p:cBhvr additive="base">
                                        <p:cTn id="7" dur="500"/>
                                        <p:tgtEl>
                                          <p:spTgt spid="3"/>
                                        </p:tgtEl>
                                        <p:attrNameLst>
                                          <p:attrName>ppt_y</p:attrName>
                                        </p:attrNameLst>
                                      </p:cBhvr>
                                      <p:tavLst>
                                        <p:tav tm="0">
                                          <p:val>
                                            <p:strVal val="ppt_y"/>
                                          </p:val>
                                        </p:tav>
                                        <p:tav tm="100000">
                                          <p:val>
                                            <p:strVal val="ppt_y"/>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grpId="0" nodeType="clickEffect">
                                  <p:stCondLst>
                                    <p:cond delay="0"/>
                                  </p:stCondLst>
                                  <p:childTnLst>
                                    <p:animEffect transition="out" filter="randombar(horizontal)">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0" nodeType="clickEffect">
                                  <p:stCondLst>
                                    <p:cond delay="0"/>
                                  </p:stCondLst>
                                  <p:childTnLst>
                                    <p:animEffect transition="out" filter="randombar(horizontal)">
                                      <p:cBhvr>
                                        <p:cTn id="17" dur="500"/>
                                        <p:tgtEl>
                                          <p:spTgt spid="36"/>
                                        </p:tgtEl>
                                      </p:cBhvr>
                                    </p:animEffect>
                                    <p:set>
                                      <p:cBhvr>
                                        <p:cTn id="18" dur="1" fill="hold">
                                          <p:stCondLst>
                                            <p:cond delay="499"/>
                                          </p:stCondLst>
                                        </p:cTn>
                                        <p:tgtEl>
                                          <p:spTgt spid="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xit" presetSubtype="2" fill="hold" grpId="0" nodeType="clickEffect">
                                  <p:stCondLst>
                                    <p:cond delay="0"/>
                                  </p:stCondLst>
                                  <p:childTnLst>
                                    <p:anim calcmode="lin" valueType="num">
                                      <p:cBhvr additive="base">
                                        <p:cTn id="27" dur="500"/>
                                        <p:tgtEl>
                                          <p:spTgt spid="8"/>
                                        </p:tgtEl>
                                        <p:attrNameLst>
                                          <p:attrName>ppt_x</p:attrName>
                                        </p:attrNameLst>
                                      </p:cBhvr>
                                      <p:tavLst>
                                        <p:tav tm="0">
                                          <p:val>
                                            <p:strVal val="ppt_x"/>
                                          </p:val>
                                        </p:tav>
                                        <p:tav tm="100000">
                                          <p:val>
                                            <p:strVal val="1+ppt_w/2"/>
                                          </p:val>
                                        </p:tav>
                                      </p:tavLst>
                                    </p:anim>
                                    <p:anim calcmode="lin" valueType="num">
                                      <p:cBhvr additive="base">
                                        <p:cTn id="28" dur="500"/>
                                        <p:tgtEl>
                                          <p:spTgt spid="8"/>
                                        </p:tgtEl>
                                        <p:attrNameLst>
                                          <p:attrName>ppt_y</p:attrName>
                                        </p:attrNameLst>
                                      </p:cBhvr>
                                      <p:tavLst>
                                        <p:tav tm="0">
                                          <p:val>
                                            <p:strVal val="ppt_y"/>
                                          </p:val>
                                        </p:tav>
                                        <p:tav tm="100000">
                                          <p:val>
                                            <p:strVal val="ppt_y"/>
                                          </p:val>
                                        </p:tav>
                                      </p:tavLst>
                                    </p:anim>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37"/>
                                        </p:tgtEl>
                                      </p:cBhvr>
                                    </p:animEffect>
                                    <p:set>
                                      <p:cBhvr>
                                        <p:cTn id="34" dur="1" fill="hold">
                                          <p:stCondLst>
                                            <p:cond delay="499"/>
                                          </p:stCondLst>
                                        </p:cTn>
                                        <p:tgtEl>
                                          <p:spTgt spid="3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3">
                                            <p:txEl>
                                              <p:pRg st="0" end="0"/>
                                            </p:txEl>
                                          </p:spTgt>
                                        </p:tgtEl>
                                        <p:attrNameLst>
                                          <p:attrName>style.visibility</p:attrName>
                                        </p:attrNameLst>
                                      </p:cBhvr>
                                      <p:to>
                                        <p:strVal val="visible"/>
                                      </p:to>
                                    </p:set>
                                    <p:animEffect transition="in" filter="fade">
                                      <p:cBhvr>
                                        <p:cTn id="44" dur="500"/>
                                        <p:tgtEl>
                                          <p:spTgt spid="5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0"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1+ppt_w/2"/>
                                          </p:val>
                                        </p:tav>
                                      </p:tavLst>
                                    </p:anim>
                                    <p:anim calcmode="lin" valueType="num">
                                      <p:cBhvr additive="base">
                                        <p:cTn id="49" dur="500"/>
                                        <p:tgtEl>
                                          <p:spTgt spid="10"/>
                                        </p:tgtEl>
                                        <p:attrNameLst>
                                          <p:attrName>ppt_y</p:attrName>
                                        </p:attrNameLst>
                                      </p:cBhvr>
                                      <p:tavLst>
                                        <p:tav tm="0">
                                          <p:val>
                                            <p:strVal val="ppt_y"/>
                                          </p:val>
                                        </p:tav>
                                        <p:tav tm="100000">
                                          <p:val>
                                            <p:strVal val="ppt_y"/>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33" grpId="0"/>
      <p:bldP spid="35" grpId="0"/>
      <p:bldP spid="36" grpId="0"/>
      <p:bldP spid="37" grpId="0"/>
      <p:bldP spid="38" grpId="0"/>
      <p:bldP spid="52"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471108" y="381965"/>
            <a:ext cx="7442520" cy="6370975"/>
          </a:xfrm>
          <a:prstGeom prst="rect">
            <a:avLst/>
          </a:prstGeom>
          <a:noFill/>
        </p:spPr>
        <p:txBody>
          <a:bodyPr wrap="square">
            <a:spAutoFit/>
          </a:bodyPr>
          <a:lstStyle/>
          <a:p>
            <a:pPr algn="ctr"/>
            <a:r>
              <a:rPr lang="en-US" sz="3600" b="1" dirty="0">
                <a:latin typeface="Arial" panose="020B0604020202020204" pitchFamily="34" charset="0"/>
                <a:cs typeface="Arial" panose="020B0604020202020204" pitchFamily="34" charset="0"/>
              </a:rPr>
              <a:t>Get Front</a:t>
            </a:r>
            <a:r>
              <a:rPr lang="en-US" sz="2400" dirty="0"/>
              <a:t> </a:t>
            </a:r>
          </a:p>
          <a:p>
            <a:pPr algn="ctr"/>
            <a:endParaRPr lang="en-US" sz="2400" dirty="0"/>
          </a:p>
          <a:p>
            <a:pPr lvl="1"/>
            <a:r>
              <a:rPr lang="en-US" sz="2400" dirty="0"/>
              <a:t>public void </a:t>
            </a:r>
            <a:r>
              <a:rPr lang="en-US" sz="2400" dirty="0" err="1"/>
              <a:t>getFront</a:t>
            </a:r>
            <a:r>
              <a:rPr lang="en-US" sz="2400" dirty="0"/>
              <a:t>() { </a:t>
            </a:r>
          </a:p>
          <a:p>
            <a:pPr lvl="1"/>
            <a:r>
              <a:rPr lang="en-US" sz="2400" dirty="0"/>
              <a:t>if(</a:t>
            </a:r>
            <a:r>
              <a:rPr lang="en-US" sz="2400" dirty="0" err="1"/>
              <a:t>IsDequeueEmpty</a:t>
            </a:r>
            <a:r>
              <a:rPr lang="en-US" sz="2400" dirty="0"/>
              <a:t>()){ </a:t>
            </a:r>
          </a:p>
          <a:p>
            <a:pPr lvl="1"/>
            <a:r>
              <a:rPr lang="en-US" sz="2400" dirty="0" err="1"/>
              <a:t>System.out.println</a:t>
            </a:r>
            <a:r>
              <a:rPr lang="en-US" sz="2400" dirty="0"/>
              <a:t>("Dequeue is Empty."); </a:t>
            </a:r>
          </a:p>
          <a:p>
            <a:pPr lvl="1"/>
            <a:r>
              <a:rPr lang="en-US" sz="2400" dirty="0"/>
              <a:t>}else { </a:t>
            </a:r>
          </a:p>
          <a:p>
            <a:pPr lvl="1"/>
            <a:r>
              <a:rPr lang="en-US" sz="2400" dirty="0" err="1"/>
              <a:t>System.out.print</a:t>
            </a:r>
            <a:r>
              <a:rPr lang="en-US" sz="2400" dirty="0"/>
              <a:t>("Front element is: " +dequeue[front]); </a:t>
            </a:r>
          </a:p>
          <a:p>
            <a:pPr lvl="1"/>
            <a:r>
              <a:rPr lang="en-US" sz="2400" dirty="0"/>
              <a:t>} } </a:t>
            </a:r>
          </a:p>
          <a:p>
            <a:pPr algn="ctr"/>
            <a:r>
              <a:rPr lang="en-US" sz="3600" b="1" dirty="0">
                <a:latin typeface="Arial" panose="020B0604020202020204" pitchFamily="34" charset="0"/>
                <a:cs typeface="Arial" panose="020B0604020202020204" pitchFamily="34" charset="0"/>
              </a:rPr>
              <a:t>Get Rear</a:t>
            </a:r>
            <a:r>
              <a:rPr lang="en-US" sz="2400" dirty="0"/>
              <a:t> </a:t>
            </a:r>
          </a:p>
          <a:p>
            <a:pPr algn="ctr"/>
            <a:endParaRPr lang="en-US" sz="2400" dirty="0"/>
          </a:p>
          <a:p>
            <a:pPr lvl="1"/>
            <a:r>
              <a:rPr lang="en-US" sz="2400" dirty="0"/>
              <a:t>public void </a:t>
            </a:r>
            <a:r>
              <a:rPr lang="en-US" sz="2400" dirty="0" err="1"/>
              <a:t>getRear</a:t>
            </a:r>
            <a:r>
              <a:rPr lang="en-US" sz="2400" dirty="0"/>
              <a:t>() { </a:t>
            </a:r>
          </a:p>
          <a:p>
            <a:pPr lvl="1"/>
            <a:r>
              <a:rPr lang="en-US" sz="2400" dirty="0"/>
              <a:t>if(</a:t>
            </a:r>
            <a:r>
              <a:rPr lang="en-US" sz="2400" dirty="0" err="1"/>
              <a:t>IsDequeueEmpty</a:t>
            </a:r>
            <a:r>
              <a:rPr lang="en-US" sz="2400" dirty="0"/>
              <a:t>()) { </a:t>
            </a:r>
          </a:p>
          <a:p>
            <a:pPr lvl="1"/>
            <a:r>
              <a:rPr lang="en-US" sz="2400" dirty="0" err="1"/>
              <a:t>System.out.println</a:t>
            </a:r>
            <a:r>
              <a:rPr lang="en-US" sz="2400" dirty="0"/>
              <a:t>("Dequeue is Empty."); </a:t>
            </a:r>
          </a:p>
          <a:p>
            <a:pPr lvl="1"/>
            <a:r>
              <a:rPr lang="en-US" sz="2400" dirty="0"/>
              <a:t>}else { </a:t>
            </a:r>
          </a:p>
          <a:p>
            <a:pPr lvl="1"/>
            <a:r>
              <a:rPr lang="en-US" sz="2400" dirty="0" err="1"/>
              <a:t>System.out.print</a:t>
            </a:r>
            <a:r>
              <a:rPr lang="en-US" sz="2400" dirty="0"/>
              <a:t>("Rear element is:"+dequeue[rear]); </a:t>
            </a:r>
          </a:p>
          <a:p>
            <a:pPr lvl="1"/>
            <a:r>
              <a:rPr lang="en-US" sz="2400" dirty="0"/>
              <a:t>} }</a:t>
            </a:r>
          </a:p>
        </p:txBody>
      </p:sp>
      <p:sp>
        <p:nvSpPr>
          <p:cNvPr id="49" name="Rectangle 48">
            <a:extLst>
              <a:ext uri="{FF2B5EF4-FFF2-40B4-BE49-F238E27FC236}">
                <a16:creationId xmlns:a16="http://schemas.microsoft.com/office/drawing/2014/main" id="{CCF1581A-F7B8-EEEC-7E1F-6AAEA4F0AB8D}"/>
              </a:ext>
            </a:extLst>
          </p:cNvPr>
          <p:cNvSpPr/>
          <p:nvPr/>
        </p:nvSpPr>
        <p:spPr>
          <a:xfrm>
            <a:off x="7839091" y="880828"/>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5C65B42E-0D57-D4FC-704F-B6C1B471CDAC}"/>
              </a:ext>
            </a:extLst>
          </p:cNvPr>
          <p:cNvSpPr txBox="1"/>
          <p:nvPr/>
        </p:nvSpPr>
        <p:spPr>
          <a:xfrm>
            <a:off x="7982134" y="877863"/>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56" name="TextBox 55">
            <a:extLst>
              <a:ext uri="{FF2B5EF4-FFF2-40B4-BE49-F238E27FC236}">
                <a16:creationId xmlns:a16="http://schemas.microsoft.com/office/drawing/2014/main" id="{1D6A42C8-97A0-44C3-09A7-28F3A8250D96}"/>
              </a:ext>
            </a:extLst>
          </p:cNvPr>
          <p:cNvSpPr txBox="1"/>
          <p:nvPr/>
        </p:nvSpPr>
        <p:spPr>
          <a:xfrm>
            <a:off x="10825794" y="877863"/>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57" name="Flowchart: Direct Access Storage 56">
            <a:extLst>
              <a:ext uri="{FF2B5EF4-FFF2-40B4-BE49-F238E27FC236}">
                <a16:creationId xmlns:a16="http://schemas.microsoft.com/office/drawing/2014/main" id="{95DF9E75-1015-858D-8F66-7E4C2E70C7C1}"/>
              </a:ext>
            </a:extLst>
          </p:cNvPr>
          <p:cNvSpPr/>
          <p:nvPr/>
        </p:nvSpPr>
        <p:spPr>
          <a:xfrm>
            <a:off x="8921724" y="883792"/>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1</a:t>
            </a:r>
          </a:p>
        </p:txBody>
      </p:sp>
      <p:sp>
        <p:nvSpPr>
          <p:cNvPr id="60" name="Flowchart: Direct Access Storage 59">
            <a:extLst>
              <a:ext uri="{FF2B5EF4-FFF2-40B4-BE49-F238E27FC236}">
                <a16:creationId xmlns:a16="http://schemas.microsoft.com/office/drawing/2014/main" id="{1F7E106B-5ADB-E5A3-C6F5-DB63312E97E6}"/>
              </a:ext>
            </a:extLst>
          </p:cNvPr>
          <p:cNvSpPr/>
          <p:nvPr/>
        </p:nvSpPr>
        <p:spPr>
          <a:xfrm>
            <a:off x="10449582" y="880828"/>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9</a:t>
            </a:r>
          </a:p>
        </p:txBody>
      </p:sp>
      <p:sp>
        <p:nvSpPr>
          <p:cNvPr id="61" name="Flowchart: Direct Access Storage 60">
            <a:extLst>
              <a:ext uri="{FF2B5EF4-FFF2-40B4-BE49-F238E27FC236}">
                <a16:creationId xmlns:a16="http://schemas.microsoft.com/office/drawing/2014/main" id="{16D2CB1F-75CC-CF0B-ABC1-900CD6847ADB}"/>
              </a:ext>
            </a:extLst>
          </p:cNvPr>
          <p:cNvSpPr/>
          <p:nvPr/>
        </p:nvSpPr>
        <p:spPr>
          <a:xfrm>
            <a:off x="9939502" y="880828"/>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3</a:t>
            </a:r>
          </a:p>
        </p:txBody>
      </p:sp>
      <p:sp>
        <p:nvSpPr>
          <p:cNvPr id="62" name="Flowchart: Direct Access Storage 61">
            <a:extLst>
              <a:ext uri="{FF2B5EF4-FFF2-40B4-BE49-F238E27FC236}">
                <a16:creationId xmlns:a16="http://schemas.microsoft.com/office/drawing/2014/main" id="{43D70C6F-BA85-5995-535D-DDE01EB04B50}"/>
              </a:ext>
            </a:extLst>
          </p:cNvPr>
          <p:cNvSpPr/>
          <p:nvPr/>
        </p:nvSpPr>
        <p:spPr>
          <a:xfrm>
            <a:off x="8435653" y="880827"/>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5</a:t>
            </a:r>
          </a:p>
        </p:txBody>
      </p:sp>
      <p:sp>
        <p:nvSpPr>
          <p:cNvPr id="63" name="Flowchart: Direct Access Storage 62">
            <a:extLst>
              <a:ext uri="{FF2B5EF4-FFF2-40B4-BE49-F238E27FC236}">
                <a16:creationId xmlns:a16="http://schemas.microsoft.com/office/drawing/2014/main" id="{E2337811-0320-B738-1285-D9948F5B2816}"/>
              </a:ext>
            </a:extLst>
          </p:cNvPr>
          <p:cNvSpPr/>
          <p:nvPr/>
        </p:nvSpPr>
        <p:spPr>
          <a:xfrm>
            <a:off x="9416991" y="883792"/>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8</a:t>
            </a:r>
          </a:p>
        </p:txBody>
      </p:sp>
      <p:sp>
        <p:nvSpPr>
          <p:cNvPr id="64" name="Flowchart: Connector 63">
            <a:extLst>
              <a:ext uri="{FF2B5EF4-FFF2-40B4-BE49-F238E27FC236}">
                <a16:creationId xmlns:a16="http://schemas.microsoft.com/office/drawing/2014/main" id="{A8382809-BE21-F0DC-BD32-74D692975596}"/>
              </a:ext>
            </a:extLst>
          </p:cNvPr>
          <p:cNvSpPr/>
          <p:nvPr/>
        </p:nvSpPr>
        <p:spPr>
          <a:xfrm>
            <a:off x="8220142" y="2633160"/>
            <a:ext cx="789165" cy="763853"/>
          </a:xfrm>
          <a:prstGeom prst="flowChartConnector">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rgbClr val="002060"/>
                </a:solidFill>
                <a:latin typeface="Arial Black" panose="020B0A04020102020204" pitchFamily="34" charset="0"/>
              </a:rPr>
              <a:t>5</a:t>
            </a:r>
          </a:p>
        </p:txBody>
      </p:sp>
      <p:sp>
        <p:nvSpPr>
          <p:cNvPr id="65" name="Arrow: Notched Right 64">
            <a:extLst>
              <a:ext uri="{FF2B5EF4-FFF2-40B4-BE49-F238E27FC236}">
                <a16:creationId xmlns:a16="http://schemas.microsoft.com/office/drawing/2014/main" id="{BC829B88-D8E2-6B8E-86BB-0470BFC424BF}"/>
              </a:ext>
            </a:extLst>
          </p:cNvPr>
          <p:cNvSpPr/>
          <p:nvPr/>
        </p:nvSpPr>
        <p:spPr>
          <a:xfrm rot="5400000">
            <a:off x="8232798" y="1965713"/>
            <a:ext cx="763854" cy="434818"/>
          </a:xfrm>
          <a:prstGeom prst="notch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B495751-9CDC-2BDF-595F-39D648491C3B}"/>
              </a:ext>
            </a:extLst>
          </p:cNvPr>
          <p:cNvSpPr/>
          <p:nvPr/>
        </p:nvSpPr>
        <p:spPr>
          <a:xfrm>
            <a:off x="7839091" y="3974836"/>
            <a:ext cx="3542191" cy="85225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DDB2CE7A-7FFF-E378-F137-BCAF8E8AAFF6}"/>
              </a:ext>
            </a:extLst>
          </p:cNvPr>
          <p:cNvSpPr txBox="1"/>
          <p:nvPr/>
        </p:nvSpPr>
        <p:spPr>
          <a:xfrm>
            <a:off x="7982134" y="3971871"/>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68" name="TextBox 67">
            <a:extLst>
              <a:ext uri="{FF2B5EF4-FFF2-40B4-BE49-F238E27FC236}">
                <a16:creationId xmlns:a16="http://schemas.microsoft.com/office/drawing/2014/main" id="{0ED48539-82A6-5A50-C940-9856DE3316A0}"/>
              </a:ext>
            </a:extLst>
          </p:cNvPr>
          <p:cNvSpPr txBox="1"/>
          <p:nvPr/>
        </p:nvSpPr>
        <p:spPr>
          <a:xfrm>
            <a:off x="10825794" y="3971871"/>
            <a:ext cx="499828" cy="923330"/>
          </a:xfrm>
          <a:prstGeom prst="rect">
            <a:avLst/>
          </a:prstGeom>
          <a:noFill/>
        </p:spPr>
        <p:txBody>
          <a:bodyPr wrap="square" rtlCol="0">
            <a:spAutoFit/>
          </a:bodyPr>
          <a:lstStyle/>
          <a:p>
            <a:r>
              <a:rPr lang="en-US" sz="54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69" name="Flowchart: Direct Access Storage 68">
            <a:extLst>
              <a:ext uri="{FF2B5EF4-FFF2-40B4-BE49-F238E27FC236}">
                <a16:creationId xmlns:a16="http://schemas.microsoft.com/office/drawing/2014/main" id="{42819234-66F4-20E6-1E7A-941DBBA4F85C}"/>
              </a:ext>
            </a:extLst>
          </p:cNvPr>
          <p:cNvSpPr/>
          <p:nvPr/>
        </p:nvSpPr>
        <p:spPr>
          <a:xfrm>
            <a:off x="8921724" y="3977800"/>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1</a:t>
            </a:r>
          </a:p>
        </p:txBody>
      </p:sp>
      <p:sp>
        <p:nvSpPr>
          <p:cNvPr id="70" name="Flowchart: Direct Access Storage 69">
            <a:extLst>
              <a:ext uri="{FF2B5EF4-FFF2-40B4-BE49-F238E27FC236}">
                <a16:creationId xmlns:a16="http://schemas.microsoft.com/office/drawing/2014/main" id="{F122AA76-990F-D128-3843-08BF3D8635DE}"/>
              </a:ext>
            </a:extLst>
          </p:cNvPr>
          <p:cNvSpPr/>
          <p:nvPr/>
        </p:nvSpPr>
        <p:spPr>
          <a:xfrm>
            <a:off x="10449582" y="3974836"/>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9</a:t>
            </a:r>
          </a:p>
        </p:txBody>
      </p:sp>
      <p:sp>
        <p:nvSpPr>
          <p:cNvPr id="71" name="Flowchart: Direct Access Storage 70">
            <a:extLst>
              <a:ext uri="{FF2B5EF4-FFF2-40B4-BE49-F238E27FC236}">
                <a16:creationId xmlns:a16="http://schemas.microsoft.com/office/drawing/2014/main" id="{4421CAF0-13B9-E49B-E445-7AC464DAC010}"/>
              </a:ext>
            </a:extLst>
          </p:cNvPr>
          <p:cNvSpPr/>
          <p:nvPr/>
        </p:nvSpPr>
        <p:spPr>
          <a:xfrm>
            <a:off x="9939502" y="3974836"/>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3</a:t>
            </a:r>
          </a:p>
        </p:txBody>
      </p:sp>
      <p:sp>
        <p:nvSpPr>
          <p:cNvPr id="72" name="Flowchart: Direct Access Storage 71">
            <a:extLst>
              <a:ext uri="{FF2B5EF4-FFF2-40B4-BE49-F238E27FC236}">
                <a16:creationId xmlns:a16="http://schemas.microsoft.com/office/drawing/2014/main" id="{E77B615F-F419-BD72-91E1-CEF3A0F362E0}"/>
              </a:ext>
            </a:extLst>
          </p:cNvPr>
          <p:cNvSpPr/>
          <p:nvPr/>
        </p:nvSpPr>
        <p:spPr>
          <a:xfrm>
            <a:off x="8435653" y="3974835"/>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5</a:t>
            </a:r>
          </a:p>
        </p:txBody>
      </p:sp>
      <p:sp>
        <p:nvSpPr>
          <p:cNvPr id="73" name="Flowchart: Direct Access Storage 72">
            <a:extLst>
              <a:ext uri="{FF2B5EF4-FFF2-40B4-BE49-F238E27FC236}">
                <a16:creationId xmlns:a16="http://schemas.microsoft.com/office/drawing/2014/main" id="{3C36AEE7-50AE-7570-2979-90EE8A522A2C}"/>
              </a:ext>
            </a:extLst>
          </p:cNvPr>
          <p:cNvSpPr/>
          <p:nvPr/>
        </p:nvSpPr>
        <p:spPr>
          <a:xfrm>
            <a:off x="9416991" y="3977800"/>
            <a:ext cx="434817" cy="852257"/>
          </a:xfrm>
          <a:prstGeom prst="flowChartMagneticDru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Black" panose="020B0A04020102020204" pitchFamily="34" charset="0"/>
              </a:rPr>
              <a:t>8</a:t>
            </a:r>
          </a:p>
        </p:txBody>
      </p:sp>
      <p:sp>
        <p:nvSpPr>
          <p:cNvPr id="74" name="Flowchart: Connector 73">
            <a:extLst>
              <a:ext uri="{FF2B5EF4-FFF2-40B4-BE49-F238E27FC236}">
                <a16:creationId xmlns:a16="http://schemas.microsoft.com/office/drawing/2014/main" id="{ADCE4FF6-B9F7-1FEB-9A97-E996871C7398}"/>
              </a:ext>
            </a:extLst>
          </p:cNvPr>
          <p:cNvSpPr/>
          <p:nvPr/>
        </p:nvSpPr>
        <p:spPr>
          <a:xfrm>
            <a:off x="10305992" y="5712221"/>
            <a:ext cx="789165" cy="763853"/>
          </a:xfrm>
          <a:prstGeom prst="flowChartConnector">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rgbClr val="002060"/>
                </a:solidFill>
                <a:latin typeface="Arial Black" panose="020B0A04020102020204" pitchFamily="34" charset="0"/>
              </a:rPr>
              <a:t>9</a:t>
            </a:r>
          </a:p>
        </p:txBody>
      </p:sp>
      <p:sp>
        <p:nvSpPr>
          <p:cNvPr id="75" name="Arrow: Notched Right 74">
            <a:extLst>
              <a:ext uri="{FF2B5EF4-FFF2-40B4-BE49-F238E27FC236}">
                <a16:creationId xmlns:a16="http://schemas.microsoft.com/office/drawing/2014/main" id="{8FD89364-7A5E-A7EE-AC9F-615698FED44E}"/>
              </a:ext>
            </a:extLst>
          </p:cNvPr>
          <p:cNvSpPr/>
          <p:nvPr/>
        </p:nvSpPr>
        <p:spPr>
          <a:xfrm rot="5400000">
            <a:off x="10318159" y="5059719"/>
            <a:ext cx="763854" cy="434818"/>
          </a:xfrm>
          <a:prstGeom prst="notch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52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randombar(horizont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randombar(horizontal)">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randombar(horizontal)">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74" grpId="0" animBg="1"/>
      <p:bldP spid="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78"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8">
            <a:extLst>
              <a:ext uri="{FF2B5EF4-FFF2-40B4-BE49-F238E27FC236}">
                <a16:creationId xmlns:a16="http://schemas.microsoft.com/office/drawing/2014/main" id="{78A20B43-EA35-4D51-8E25-05F8B334E9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80" name="Rectangle 70">
            <a:extLst>
              <a:ext uri="{FF2B5EF4-FFF2-40B4-BE49-F238E27FC236}">
                <a16:creationId xmlns:a16="http://schemas.microsoft.com/office/drawing/2014/main" id="{E8F78CD3-3AA0-4A00-BC30-E7DFA1D7B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192457A4-8B99-46FB-BF0A-D5B157A0B0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194B22-1778-CF78-2908-3FF3FBFD96BC}"/>
              </a:ext>
            </a:extLst>
          </p:cNvPr>
          <p:cNvSpPr txBox="1"/>
          <p:nvPr/>
        </p:nvSpPr>
        <p:spPr>
          <a:xfrm>
            <a:off x="981074" y="957486"/>
            <a:ext cx="5614603" cy="313191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0" i="0" cap="all" dirty="0">
                <a:latin typeface="+mj-lt"/>
                <a:ea typeface="+mj-ea"/>
                <a:cs typeface="+mj-cs"/>
              </a:rPr>
              <a:t>			</a:t>
            </a:r>
            <a:r>
              <a:rPr lang="en-US" sz="4800" b="0" i="0" cap="all">
                <a:latin typeface="+mj-lt"/>
                <a:ea typeface="+mj-ea"/>
                <a:cs typeface="+mj-cs"/>
              </a:rPr>
              <a:t>	</a:t>
            </a:r>
            <a:r>
              <a:rPr lang="en-US" sz="4800" b="1" i="0" cap="all">
                <a:latin typeface="+mj-lt"/>
                <a:ea typeface="+mj-ea"/>
                <a:cs typeface="+mj-cs"/>
              </a:rPr>
              <a:t>Linked implementation</a:t>
            </a:r>
            <a:endParaRPr lang="en-US" sz="4800" cap="all" dirty="0">
              <a:latin typeface="+mj-lt"/>
              <a:ea typeface="+mj-ea"/>
              <a:cs typeface="+mj-cs"/>
            </a:endParaRPr>
          </a:p>
        </p:txBody>
      </p:sp>
      <p:sp>
        <p:nvSpPr>
          <p:cNvPr id="82" name="Rounded Rectangle 10">
            <a:extLst>
              <a:ext uri="{FF2B5EF4-FFF2-40B4-BE49-F238E27FC236}">
                <a16:creationId xmlns:a16="http://schemas.microsoft.com/office/drawing/2014/main" id="{B0A9D226-B625-4206-9FB0-37D3270ED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957486"/>
            <a:ext cx="425212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51" name="Graphic 50" descr="Checkmark">
            <a:extLst>
              <a:ext uri="{FF2B5EF4-FFF2-40B4-BE49-F238E27FC236}">
                <a16:creationId xmlns:a16="http://schemas.microsoft.com/office/drawing/2014/main" id="{4615F8CF-1640-13C6-B151-6714CDE5F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39933" y="1759565"/>
            <a:ext cx="3336236" cy="3336236"/>
          </a:xfrm>
          <a:prstGeom prst="rect">
            <a:avLst/>
          </a:prstGeom>
          <a:scene3d>
            <a:camera prst="orthographicFront"/>
            <a:lightRig rig="threePt" dir="t">
              <a:rot lat="0" lon="0" rev="2700000"/>
            </a:lightRig>
          </a:scene3d>
          <a:sp3d contourW="6350">
            <a:bevelT h="38100"/>
            <a:contourClr>
              <a:srgbClr val="C0C0C0"/>
            </a:contourClr>
          </a:sp3d>
        </p:spPr>
      </p:pic>
      <p:pic>
        <p:nvPicPr>
          <p:cNvPr id="77" name="Picture 76">
            <a:extLst>
              <a:ext uri="{FF2B5EF4-FFF2-40B4-BE49-F238E27FC236}">
                <a16:creationId xmlns:a16="http://schemas.microsoft.com/office/drawing/2014/main" id="{E3F63679-BE61-4725-A526-F83473824D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607" y="0"/>
            <a:ext cx="12192000" cy="6858000"/>
          </a:xfrm>
          <a:prstGeom prst="rect">
            <a:avLst/>
          </a:prstGeom>
        </p:spPr>
      </p:pic>
    </p:spTree>
    <p:extLst>
      <p:ext uri="{BB962C8B-B14F-4D97-AF65-F5344CB8AC3E}">
        <p14:creationId xmlns:p14="http://schemas.microsoft.com/office/powerpoint/2010/main" val="314761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51"/>
                                        </p:tgtEl>
                                        <p:attrNameLst>
                                          <p:attrName>style.visibility</p:attrName>
                                        </p:attrNameLst>
                                      </p:cBhvr>
                                      <p:to>
                                        <p:strVal val="visible"/>
                                      </p:to>
                                    </p:set>
                                    <p:animEffect transition="in" filter="fade">
                                      <p:cBhvr>
                                        <p:cTn id="7" dur="7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utoradiogram on white paper">
            <a:extLst>
              <a:ext uri="{FF2B5EF4-FFF2-40B4-BE49-F238E27FC236}">
                <a16:creationId xmlns:a16="http://schemas.microsoft.com/office/drawing/2014/main" id="{D39668EE-BC01-4EC7-57BA-04F6CF3B8CB7}"/>
              </a:ext>
            </a:extLst>
          </p:cNvPr>
          <p:cNvPicPr>
            <a:picLocks noChangeAspect="1"/>
          </p:cNvPicPr>
          <p:nvPr/>
        </p:nvPicPr>
        <p:blipFill rotWithShape="1">
          <a:blip r:embed="rId2">
            <a:alphaModFix amt="35000"/>
          </a:blip>
          <a:srcRect b="25000"/>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0D6122-0E44-34A1-6CF6-0A4622452171}"/>
              </a:ext>
            </a:extLst>
          </p:cNvPr>
          <p:cNvSpPr>
            <a:spLocks noGrp="1"/>
          </p:cNvSpPr>
          <p:nvPr>
            <p:ph type="ctrTitle"/>
          </p:nvPr>
        </p:nvSpPr>
        <p:spPr>
          <a:xfrm>
            <a:off x="1751012" y="1300785"/>
            <a:ext cx="8689976" cy="2509213"/>
          </a:xfrm>
        </p:spPr>
        <p:txBody>
          <a:bodyPr>
            <a:normAutofit/>
          </a:bodyPr>
          <a:lstStyle/>
          <a:p>
            <a:r>
              <a:rPr lang="en-US"/>
              <a:t>Definition</a:t>
            </a:r>
            <a:endParaRPr lang="en-US" dirty="0"/>
          </a:p>
        </p:txBody>
      </p:sp>
      <p:sp>
        <p:nvSpPr>
          <p:cNvPr id="3" name="Subtitle 2">
            <a:extLst>
              <a:ext uri="{FF2B5EF4-FFF2-40B4-BE49-F238E27FC236}">
                <a16:creationId xmlns:a16="http://schemas.microsoft.com/office/drawing/2014/main" id="{AFDA9530-3013-B570-D253-89EE376B45AC}"/>
              </a:ext>
            </a:extLst>
          </p:cNvPr>
          <p:cNvSpPr>
            <a:spLocks noGrp="1"/>
          </p:cNvSpPr>
          <p:nvPr>
            <p:ph type="subTitle" idx="1"/>
          </p:nvPr>
        </p:nvSpPr>
        <p:spPr>
          <a:xfrm>
            <a:off x="1751012" y="3886200"/>
            <a:ext cx="8689976" cy="1371599"/>
          </a:xfrm>
        </p:spPr>
        <p:txBody>
          <a:bodyPr>
            <a:normAutofit/>
          </a:bodyPr>
          <a:lstStyle/>
          <a:p>
            <a:pPr>
              <a:lnSpc>
                <a:spcPct val="110000"/>
              </a:lnSpc>
            </a:pPr>
            <a:r>
              <a:rPr lang="en-US" sz="1500">
                <a:solidFill>
                  <a:schemeClr val="tx1">
                    <a:lumMod val="65000"/>
                    <a:lumOff val="35000"/>
                  </a:schemeClr>
                </a:solidFill>
              </a:rPr>
              <a:t>Dequeue(Double Ended Queue) is a specialized form of data structure Queue which consists with behaviors of both Queue(FIFO) and Stack(LIFO).Similar to the Queue front and rear are the both two active parts in Dequeue also. The main difference of Dequeue while comparing with Queue is, Serve and Append operations can be performed from both front and rear. </a:t>
            </a:r>
          </a:p>
        </p:txBody>
      </p:sp>
    </p:spTree>
    <p:extLst>
      <p:ext uri="{BB962C8B-B14F-4D97-AF65-F5344CB8AC3E}">
        <p14:creationId xmlns:p14="http://schemas.microsoft.com/office/powerpoint/2010/main" val="1908687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293298" y="381965"/>
            <a:ext cx="6678114" cy="5447645"/>
          </a:xfrm>
          <a:prstGeom prst="rect">
            <a:avLst/>
          </a:prstGeom>
          <a:noFill/>
        </p:spPr>
        <p:txBody>
          <a:bodyPr wrap="square">
            <a:spAutoFit/>
          </a:bodyPr>
          <a:lstStyle/>
          <a:p>
            <a:r>
              <a:rPr lang="en-US" sz="2400" b="0" i="0" dirty="0">
                <a:solidFill>
                  <a:srgbClr val="000000"/>
                </a:solidFill>
                <a:effectLst/>
                <a:latin typeface="YAFdJjTk5UU 0"/>
              </a:rPr>
              <a:t>			</a:t>
            </a:r>
            <a:r>
              <a:rPr lang="en-US" sz="3600" b="1" i="0" dirty="0">
                <a:solidFill>
                  <a:srgbClr val="000000"/>
                </a:solidFill>
                <a:effectLst/>
                <a:latin typeface="YAFdJjTk5UU 0"/>
              </a:rPr>
              <a:t>Node Class</a:t>
            </a:r>
            <a:endParaRPr lang="en-US" sz="2400" b="1" i="0" dirty="0">
              <a:solidFill>
                <a:srgbClr val="000000"/>
              </a:solidFill>
              <a:effectLst/>
              <a:latin typeface="YAFdJjTk5UU 0"/>
            </a:endParaRPr>
          </a:p>
          <a:p>
            <a:endParaRPr lang="en-US" sz="2400" dirty="0">
              <a:solidFill>
                <a:srgbClr val="000000"/>
              </a:solidFill>
              <a:latin typeface="Tw Cen MT (Body)"/>
            </a:endParaRPr>
          </a:p>
          <a:p>
            <a:r>
              <a:rPr lang="en-US" sz="2400" b="0" i="0" dirty="0">
                <a:solidFill>
                  <a:srgbClr val="000000"/>
                </a:solidFill>
                <a:effectLst/>
                <a:latin typeface="Tw Cen MT (Body)"/>
              </a:rPr>
              <a:t>public class Node {</a:t>
            </a:r>
            <a:endParaRPr lang="en-US" sz="2400" dirty="0">
              <a:solidFill>
                <a:srgbClr val="000000"/>
              </a:solidFill>
              <a:effectLst/>
              <a:latin typeface="Tw Cen MT (Body)"/>
            </a:endParaRPr>
          </a:p>
          <a:p>
            <a:r>
              <a:rPr lang="en-US" sz="2400" b="0" i="0" dirty="0">
                <a:solidFill>
                  <a:srgbClr val="000000"/>
                </a:solidFill>
                <a:effectLst/>
                <a:latin typeface="Tw Cen MT (Body)"/>
              </a:rPr>
              <a:t>int data;</a:t>
            </a:r>
            <a:endParaRPr lang="en-US" sz="2400" dirty="0">
              <a:solidFill>
                <a:srgbClr val="000000"/>
              </a:solidFill>
              <a:effectLst/>
              <a:latin typeface="Tw Cen MT (Body)"/>
            </a:endParaRPr>
          </a:p>
          <a:p>
            <a:r>
              <a:rPr lang="en-US" sz="2400" b="0" i="0" dirty="0">
                <a:solidFill>
                  <a:srgbClr val="000000"/>
                </a:solidFill>
                <a:effectLst/>
                <a:latin typeface="Tw Cen MT (Body)"/>
              </a:rPr>
              <a:t>Node next;</a:t>
            </a:r>
            <a:endParaRPr lang="en-US" sz="2400" dirty="0">
              <a:solidFill>
                <a:srgbClr val="000000"/>
              </a:solidFill>
              <a:effectLst/>
              <a:latin typeface="Tw Cen MT (Body)"/>
            </a:endParaRPr>
          </a:p>
          <a:p>
            <a:r>
              <a:rPr lang="en-US" sz="2400" b="0" i="0" dirty="0">
                <a:solidFill>
                  <a:srgbClr val="000000"/>
                </a:solidFill>
                <a:effectLst/>
                <a:latin typeface="Tw Cen MT (Body)"/>
              </a:rPr>
              <a:t>Node </a:t>
            </a:r>
            <a:r>
              <a:rPr lang="en-US" sz="2400" b="0" i="0" dirty="0" err="1">
                <a:solidFill>
                  <a:srgbClr val="000000"/>
                </a:solidFill>
                <a:effectLst/>
                <a:latin typeface="Tw Cen MT (Body)"/>
              </a:rPr>
              <a:t>prev</a:t>
            </a:r>
            <a:r>
              <a:rPr lang="en-US" sz="2400" b="0" i="0" dirty="0">
                <a:solidFill>
                  <a:srgbClr val="000000"/>
                </a:solidFill>
                <a:effectLst/>
                <a:latin typeface="Tw Cen MT (Body)"/>
              </a:rPr>
              <a:t>;</a:t>
            </a:r>
          </a:p>
          <a:p>
            <a:endParaRPr lang="en-US" sz="2400" dirty="0">
              <a:solidFill>
                <a:srgbClr val="000000"/>
              </a:solidFill>
              <a:effectLst/>
              <a:latin typeface="Tw Cen MT (Body)"/>
            </a:endParaRPr>
          </a:p>
          <a:p>
            <a:r>
              <a:rPr lang="en-US" sz="2400" b="0" i="0" dirty="0">
                <a:solidFill>
                  <a:srgbClr val="000000"/>
                </a:solidFill>
                <a:effectLst/>
                <a:latin typeface="Tw Cen MT (Body)"/>
              </a:rPr>
              <a:t>public Node(int data) {</a:t>
            </a:r>
            <a:endParaRPr lang="en-US" sz="2400" dirty="0">
              <a:solidFill>
                <a:srgbClr val="000000"/>
              </a:solidFill>
              <a:effectLst/>
              <a:latin typeface="Tw Cen MT (Body)"/>
            </a:endParaRPr>
          </a:p>
          <a:p>
            <a:r>
              <a:rPr lang="en-US" sz="2400" b="0" i="0" dirty="0" err="1">
                <a:solidFill>
                  <a:srgbClr val="000000"/>
                </a:solidFill>
                <a:effectLst/>
                <a:latin typeface="Tw Cen MT (Body)"/>
              </a:rPr>
              <a:t>this.data</a:t>
            </a:r>
            <a:r>
              <a:rPr lang="en-US" sz="2400" b="0" i="0" dirty="0">
                <a:solidFill>
                  <a:srgbClr val="000000"/>
                </a:solidFill>
                <a:effectLst/>
                <a:latin typeface="Tw Cen MT (Body)"/>
              </a:rPr>
              <a:t> = data;</a:t>
            </a:r>
            <a:endParaRPr lang="en-US" sz="2400" dirty="0">
              <a:solidFill>
                <a:srgbClr val="000000"/>
              </a:solidFill>
              <a:effectLst/>
              <a:latin typeface="Tw Cen MT (Body)"/>
            </a:endParaRPr>
          </a:p>
          <a:p>
            <a:r>
              <a:rPr lang="en-US" sz="2400" b="0" i="0" dirty="0" err="1">
                <a:solidFill>
                  <a:srgbClr val="000000"/>
                </a:solidFill>
                <a:effectLst/>
                <a:latin typeface="Tw Cen MT (Body)"/>
              </a:rPr>
              <a:t>this.next</a:t>
            </a:r>
            <a:r>
              <a:rPr lang="en-US" sz="2400" b="0" i="0" dirty="0">
                <a:solidFill>
                  <a:srgbClr val="000000"/>
                </a:solidFill>
                <a:effectLst/>
                <a:latin typeface="Tw Cen MT (Body)"/>
              </a:rPr>
              <a:t> = null;</a:t>
            </a:r>
            <a:endParaRPr lang="en-US" sz="2400" dirty="0">
              <a:solidFill>
                <a:srgbClr val="000000"/>
              </a:solidFill>
              <a:effectLst/>
              <a:latin typeface="Tw Cen MT (Body)"/>
            </a:endParaRPr>
          </a:p>
          <a:p>
            <a:r>
              <a:rPr lang="en-US" sz="2400" b="0" i="0" dirty="0" err="1">
                <a:solidFill>
                  <a:srgbClr val="000000"/>
                </a:solidFill>
                <a:effectLst/>
                <a:latin typeface="Tw Cen MT (Body)"/>
              </a:rPr>
              <a:t>this.prev</a:t>
            </a:r>
            <a:r>
              <a:rPr lang="en-US" sz="2400" b="0" i="0" dirty="0">
                <a:solidFill>
                  <a:srgbClr val="000000"/>
                </a:solidFill>
                <a:effectLst/>
                <a:latin typeface="Tw Cen MT (Body)"/>
              </a:rPr>
              <a:t> = null;</a:t>
            </a:r>
            <a:endParaRPr lang="en-US" sz="2400" dirty="0">
              <a:solidFill>
                <a:srgbClr val="000000"/>
              </a:solidFill>
              <a:effectLst/>
              <a:latin typeface="Tw Cen MT (Body)"/>
            </a:endParaRPr>
          </a:p>
          <a:p>
            <a:r>
              <a:rPr lang="en-US" sz="2400" b="0" i="0" dirty="0">
                <a:solidFill>
                  <a:srgbClr val="000000"/>
                </a:solidFill>
                <a:effectLst/>
                <a:latin typeface="Tw Cen MT (Body)"/>
              </a:rPr>
              <a:t>}</a:t>
            </a:r>
            <a:endParaRPr lang="en-US" sz="2400" dirty="0">
              <a:solidFill>
                <a:srgbClr val="000000"/>
              </a:solidFill>
              <a:effectLst/>
              <a:latin typeface="Tw Cen MT (Body)"/>
            </a:endParaRPr>
          </a:p>
          <a:p>
            <a:r>
              <a:rPr lang="en-US" sz="2400" b="0" i="0" dirty="0">
                <a:solidFill>
                  <a:srgbClr val="000000"/>
                </a:solidFill>
                <a:effectLst/>
                <a:latin typeface="Tw Cen MT (Body)"/>
              </a:rPr>
              <a:t>}</a:t>
            </a:r>
            <a:endParaRPr lang="en-US" sz="2400" dirty="0">
              <a:solidFill>
                <a:srgbClr val="000000"/>
              </a:solidFill>
              <a:effectLst/>
              <a:latin typeface="Tw Cen MT (Body)"/>
            </a:endParaRPr>
          </a:p>
          <a:p>
            <a:pPr algn="ctr"/>
            <a:endParaRPr lang="en-US" sz="2400" dirty="0"/>
          </a:p>
        </p:txBody>
      </p:sp>
      <p:sp>
        <p:nvSpPr>
          <p:cNvPr id="2" name="TextBox 1">
            <a:extLst>
              <a:ext uri="{FF2B5EF4-FFF2-40B4-BE49-F238E27FC236}">
                <a16:creationId xmlns:a16="http://schemas.microsoft.com/office/drawing/2014/main" id="{4182BF5E-C941-5B33-6CC1-555DCBF5556F}"/>
              </a:ext>
            </a:extLst>
          </p:cNvPr>
          <p:cNvSpPr txBox="1"/>
          <p:nvPr/>
        </p:nvSpPr>
        <p:spPr>
          <a:xfrm>
            <a:off x="7832785" y="1768415"/>
            <a:ext cx="3179332" cy="4062651"/>
          </a:xfrm>
          <a:prstGeom prst="rect">
            <a:avLst/>
          </a:prstGeom>
          <a:noFill/>
        </p:spPr>
        <p:txBody>
          <a:bodyPr wrap="none" rtlCol="0">
            <a:spAutoFit/>
          </a:bodyPr>
          <a:lstStyle/>
          <a:p>
            <a:r>
              <a:rPr lang="en-US" sz="2400" b="0" i="0" dirty="0">
                <a:solidFill>
                  <a:srgbClr val="000000"/>
                </a:solidFill>
                <a:effectLst/>
                <a:latin typeface="Tw Cen MT (Body)"/>
              </a:rPr>
              <a:t>public class Dequeue {</a:t>
            </a:r>
            <a:endParaRPr lang="en-US" sz="2400" dirty="0">
              <a:solidFill>
                <a:srgbClr val="000000"/>
              </a:solidFill>
              <a:effectLst/>
              <a:latin typeface="Tw Cen MT (Body)"/>
            </a:endParaRPr>
          </a:p>
          <a:p>
            <a:r>
              <a:rPr lang="en-US" sz="2400" b="0" i="0" dirty="0">
                <a:solidFill>
                  <a:srgbClr val="000000"/>
                </a:solidFill>
                <a:effectLst/>
                <a:latin typeface="Tw Cen MT (Body)"/>
              </a:rPr>
              <a:t>private Node front;</a:t>
            </a:r>
            <a:endParaRPr lang="en-US" sz="2400" dirty="0">
              <a:solidFill>
                <a:srgbClr val="000000"/>
              </a:solidFill>
              <a:effectLst/>
              <a:latin typeface="Tw Cen MT (Body)"/>
            </a:endParaRPr>
          </a:p>
          <a:p>
            <a:r>
              <a:rPr lang="en-US" sz="2400" b="0" i="0" dirty="0">
                <a:solidFill>
                  <a:srgbClr val="000000"/>
                </a:solidFill>
                <a:effectLst/>
                <a:latin typeface="Tw Cen MT (Body)"/>
              </a:rPr>
              <a:t>private Node rear;</a:t>
            </a:r>
            <a:endParaRPr lang="en-US" sz="2400" dirty="0">
              <a:solidFill>
                <a:srgbClr val="000000"/>
              </a:solidFill>
              <a:effectLst/>
              <a:latin typeface="Tw Cen MT (Body)"/>
            </a:endParaRPr>
          </a:p>
          <a:p>
            <a:r>
              <a:rPr lang="en-US" sz="2400" b="0" i="0" dirty="0">
                <a:solidFill>
                  <a:srgbClr val="000000"/>
                </a:solidFill>
                <a:effectLst/>
                <a:latin typeface="Tw Cen MT (Body)"/>
              </a:rPr>
              <a:t>private int </a:t>
            </a:r>
            <a:r>
              <a:rPr lang="en-US" sz="2400" b="0" i="0" dirty="0" err="1">
                <a:solidFill>
                  <a:srgbClr val="000000"/>
                </a:solidFill>
                <a:effectLst/>
                <a:latin typeface="Tw Cen MT (Body)"/>
              </a:rPr>
              <a:t>dequeueSize</a:t>
            </a:r>
            <a:r>
              <a:rPr lang="en-US" sz="2400" b="0" i="0" dirty="0">
                <a:solidFill>
                  <a:srgbClr val="000000"/>
                </a:solidFill>
                <a:effectLst/>
                <a:latin typeface="Tw Cen MT (Body)"/>
              </a:rPr>
              <a:t>;</a:t>
            </a:r>
          </a:p>
          <a:p>
            <a:endParaRPr lang="en-US" sz="2400" dirty="0">
              <a:solidFill>
                <a:srgbClr val="000000"/>
              </a:solidFill>
              <a:effectLst/>
              <a:latin typeface="Tw Cen MT (Body)"/>
            </a:endParaRPr>
          </a:p>
          <a:p>
            <a:r>
              <a:rPr lang="en-US" sz="2400" b="0" i="0" dirty="0">
                <a:solidFill>
                  <a:srgbClr val="000000"/>
                </a:solidFill>
                <a:effectLst/>
                <a:latin typeface="Tw Cen MT (Body)"/>
              </a:rPr>
              <a:t>public Dequeue(){</a:t>
            </a:r>
            <a:endParaRPr lang="en-US" sz="2400" dirty="0">
              <a:solidFill>
                <a:srgbClr val="000000"/>
              </a:solidFill>
              <a:effectLst/>
              <a:latin typeface="Tw Cen MT (Body)"/>
            </a:endParaRPr>
          </a:p>
          <a:p>
            <a:r>
              <a:rPr lang="en-US" sz="2400" b="0" i="0" dirty="0">
                <a:solidFill>
                  <a:srgbClr val="000000"/>
                </a:solidFill>
                <a:effectLst/>
                <a:latin typeface="Tw Cen MT (Body)"/>
              </a:rPr>
              <a:t>front = null;</a:t>
            </a:r>
            <a:endParaRPr lang="en-US" sz="2400" dirty="0">
              <a:solidFill>
                <a:srgbClr val="000000"/>
              </a:solidFill>
              <a:effectLst/>
              <a:latin typeface="Tw Cen MT (Body)"/>
            </a:endParaRPr>
          </a:p>
          <a:p>
            <a:r>
              <a:rPr lang="en-US" sz="2400" b="0" i="0" dirty="0">
                <a:solidFill>
                  <a:srgbClr val="000000"/>
                </a:solidFill>
                <a:effectLst/>
                <a:latin typeface="Tw Cen MT (Body)"/>
              </a:rPr>
              <a:t>rear = null;</a:t>
            </a:r>
            <a:endParaRPr lang="en-US" sz="2400" dirty="0">
              <a:solidFill>
                <a:srgbClr val="000000"/>
              </a:solidFill>
              <a:effectLst/>
              <a:latin typeface="Tw Cen MT (Body)"/>
            </a:endParaRPr>
          </a:p>
          <a:p>
            <a:r>
              <a:rPr lang="en-US" sz="2400" b="0" i="0" dirty="0" err="1">
                <a:solidFill>
                  <a:srgbClr val="000000"/>
                </a:solidFill>
                <a:effectLst/>
                <a:latin typeface="Tw Cen MT (Body)"/>
              </a:rPr>
              <a:t>dequeueSize</a:t>
            </a:r>
            <a:r>
              <a:rPr lang="en-US" sz="2400" b="0" i="0" dirty="0">
                <a:solidFill>
                  <a:srgbClr val="000000"/>
                </a:solidFill>
                <a:effectLst/>
                <a:latin typeface="Tw Cen MT (Body)"/>
              </a:rPr>
              <a:t> = 0;</a:t>
            </a:r>
            <a:endParaRPr lang="en-US" sz="2400" dirty="0">
              <a:solidFill>
                <a:srgbClr val="000000"/>
              </a:solidFill>
              <a:effectLst/>
              <a:latin typeface="Tw Cen MT (Body)"/>
            </a:endParaRPr>
          </a:p>
          <a:p>
            <a:r>
              <a:rPr lang="en-US" sz="2400" b="0" i="0" dirty="0">
                <a:solidFill>
                  <a:srgbClr val="000000"/>
                </a:solidFill>
                <a:effectLst/>
                <a:latin typeface="Tw Cen MT (Body)"/>
              </a:rPr>
              <a:t>}</a:t>
            </a:r>
            <a:endParaRPr lang="en-US" sz="2400" dirty="0">
              <a:solidFill>
                <a:srgbClr val="000000"/>
              </a:solidFill>
              <a:effectLst/>
              <a:latin typeface="Tw Cen MT (Body)"/>
            </a:endParaRPr>
          </a:p>
          <a:p>
            <a:endParaRPr lang="en-US" dirty="0"/>
          </a:p>
        </p:txBody>
      </p:sp>
      <p:sp>
        <p:nvSpPr>
          <p:cNvPr id="3" name="TextBox 2">
            <a:extLst>
              <a:ext uri="{FF2B5EF4-FFF2-40B4-BE49-F238E27FC236}">
                <a16:creationId xmlns:a16="http://schemas.microsoft.com/office/drawing/2014/main" id="{A3ADD6E4-9CB2-DB01-791B-1871DA188B17}"/>
              </a:ext>
            </a:extLst>
          </p:cNvPr>
          <p:cNvSpPr txBox="1"/>
          <p:nvPr/>
        </p:nvSpPr>
        <p:spPr>
          <a:xfrm>
            <a:off x="7893170" y="381965"/>
            <a:ext cx="3657600" cy="646331"/>
          </a:xfrm>
          <a:prstGeom prst="rect">
            <a:avLst/>
          </a:prstGeom>
          <a:noFill/>
        </p:spPr>
        <p:txBody>
          <a:bodyPr wrap="square" rtlCol="0">
            <a:spAutoFit/>
          </a:bodyPr>
          <a:lstStyle/>
          <a:p>
            <a:r>
              <a:rPr lang="en-US" sz="3600" b="1" i="0" dirty="0">
                <a:solidFill>
                  <a:srgbClr val="000000"/>
                </a:solidFill>
                <a:effectLst/>
              </a:rPr>
              <a:t>Create Dequeue</a:t>
            </a:r>
            <a:endParaRPr lang="en-US" sz="3600" dirty="0"/>
          </a:p>
        </p:txBody>
      </p:sp>
    </p:spTree>
    <p:extLst>
      <p:ext uri="{BB962C8B-B14F-4D97-AF65-F5344CB8AC3E}">
        <p14:creationId xmlns:p14="http://schemas.microsoft.com/office/powerpoint/2010/main" val="3237105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151079" y="-43866"/>
            <a:ext cx="6678114" cy="3231654"/>
          </a:xfrm>
          <a:prstGeom prst="rect">
            <a:avLst/>
          </a:prstGeom>
          <a:noFill/>
        </p:spPr>
        <p:txBody>
          <a:bodyPr wrap="square">
            <a:spAutoFit/>
          </a:bodyPr>
          <a:lstStyle/>
          <a:p>
            <a:r>
              <a:rPr lang="en-US" sz="2400" dirty="0">
                <a:solidFill>
                  <a:srgbClr val="000000"/>
                </a:solidFill>
                <a:latin typeface="YAFdJjTk5UU 0"/>
              </a:rPr>
              <a:t>			</a:t>
            </a:r>
            <a:r>
              <a:rPr lang="en-US" sz="3600" b="1" i="0" dirty="0" err="1">
                <a:solidFill>
                  <a:srgbClr val="000000"/>
                </a:solidFill>
                <a:effectLst/>
              </a:rPr>
              <a:t>IsDequeueEmpty</a:t>
            </a:r>
            <a:endParaRPr lang="en-US" sz="3600" b="1" i="0" dirty="0">
              <a:solidFill>
                <a:srgbClr val="000000"/>
              </a:solidFill>
              <a:effectLst/>
              <a:latin typeface="YAFdJjTk5UU 0"/>
            </a:endParaRPr>
          </a:p>
          <a:p>
            <a:endParaRPr lang="en-US" sz="2400" dirty="0">
              <a:solidFill>
                <a:srgbClr val="000000"/>
              </a:solidFill>
              <a:latin typeface="Tw Cen MT (Body)"/>
            </a:endParaRPr>
          </a:p>
          <a:p>
            <a:r>
              <a:rPr lang="en-US" sz="2400" b="0" i="0" dirty="0">
                <a:solidFill>
                  <a:srgbClr val="000000"/>
                </a:solidFill>
                <a:effectLst/>
                <a:latin typeface="YAFdJjTk5UU 0"/>
              </a:rPr>
              <a:t>public </a:t>
            </a:r>
            <a:r>
              <a:rPr lang="en-US" sz="2400" b="0" i="0" dirty="0" err="1">
                <a:solidFill>
                  <a:srgbClr val="000000"/>
                </a:solidFill>
                <a:effectLst/>
                <a:latin typeface="YAFdJjTk5UU 0"/>
              </a:rPr>
              <a:t>boolean</a:t>
            </a:r>
            <a:r>
              <a:rPr lang="en-US" sz="2400" b="0" i="0" dirty="0">
                <a:solidFill>
                  <a:srgbClr val="000000"/>
                </a:solidFill>
                <a:effectLst/>
                <a:latin typeface="YAFdJjTk5UU 0"/>
              </a:rPr>
              <a:t> </a:t>
            </a:r>
            <a:r>
              <a:rPr lang="en-US" sz="2400" b="0" i="0" dirty="0" err="1">
                <a:solidFill>
                  <a:srgbClr val="000000"/>
                </a:solidFill>
                <a:effectLst/>
                <a:latin typeface="YAFdJjTk5UU 0"/>
              </a:rPr>
              <a:t>IsDequeueEmpty</a:t>
            </a:r>
            <a:r>
              <a:rPr lang="en-US" sz="2400" b="0" i="0" dirty="0">
                <a:solidFill>
                  <a:srgbClr val="000000"/>
                </a:solidFill>
                <a:effectLst/>
                <a:latin typeface="YAFdJjTk5UU 0"/>
              </a:rPr>
              <a:t>(){</a:t>
            </a:r>
          </a:p>
          <a:p>
            <a:endParaRPr lang="en-US" sz="2400" dirty="0">
              <a:solidFill>
                <a:srgbClr val="000000"/>
              </a:solidFill>
              <a:effectLst/>
              <a:latin typeface="YAFdJjTk5UU 0"/>
            </a:endParaRPr>
          </a:p>
          <a:p>
            <a:r>
              <a:rPr lang="en-US" sz="2400" b="0" i="0" dirty="0">
                <a:solidFill>
                  <a:srgbClr val="000000"/>
                </a:solidFill>
                <a:effectLst/>
                <a:latin typeface="YAFdJjTk5UU 0"/>
              </a:rPr>
              <a:t>return </a:t>
            </a:r>
            <a:r>
              <a:rPr lang="en-US" sz="2400" b="0" i="0" dirty="0" err="1">
                <a:solidFill>
                  <a:srgbClr val="000000"/>
                </a:solidFill>
                <a:effectLst/>
                <a:latin typeface="YAFdJjTk5UU 0"/>
              </a:rPr>
              <a:t>dequeueSize</a:t>
            </a:r>
            <a:r>
              <a:rPr lang="en-US" sz="2400" b="0" i="0" dirty="0">
                <a:solidFill>
                  <a:srgbClr val="000000"/>
                </a:solidFill>
                <a:effectLst/>
                <a:latin typeface="YAFdJjTk5UU 0"/>
              </a:rPr>
              <a:t> == 0;</a:t>
            </a:r>
            <a:endParaRPr lang="en-US" sz="2400" dirty="0">
              <a:solidFill>
                <a:srgbClr val="000000"/>
              </a:solidFill>
              <a:effectLst/>
              <a:latin typeface="YAFdJjTk5UU 0"/>
            </a:endParaRPr>
          </a:p>
          <a:p>
            <a:endParaRPr lang="en-US" sz="2400" dirty="0">
              <a:solidFill>
                <a:srgbClr val="000000"/>
              </a:solidFill>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pPr algn="ctr"/>
            <a:endParaRPr lang="en-US" sz="2400" dirty="0"/>
          </a:p>
        </p:txBody>
      </p:sp>
      <p:sp>
        <p:nvSpPr>
          <p:cNvPr id="4" name="TextBox 3">
            <a:extLst>
              <a:ext uri="{FF2B5EF4-FFF2-40B4-BE49-F238E27FC236}">
                <a16:creationId xmlns:a16="http://schemas.microsoft.com/office/drawing/2014/main" id="{4FFE1C5C-204E-B434-28A0-7F74D2681DD7}"/>
              </a:ext>
            </a:extLst>
          </p:cNvPr>
          <p:cNvSpPr txBox="1"/>
          <p:nvPr/>
        </p:nvSpPr>
        <p:spPr>
          <a:xfrm>
            <a:off x="1750825" y="3355767"/>
            <a:ext cx="3322256" cy="646331"/>
          </a:xfrm>
          <a:prstGeom prst="rect">
            <a:avLst/>
          </a:prstGeom>
          <a:noFill/>
        </p:spPr>
        <p:txBody>
          <a:bodyPr wrap="none" rtlCol="0">
            <a:spAutoFit/>
          </a:bodyPr>
          <a:lstStyle/>
          <a:p>
            <a:r>
              <a:rPr lang="en-US" sz="3600" b="1" i="0" dirty="0">
                <a:solidFill>
                  <a:srgbClr val="000000"/>
                </a:solidFill>
                <a:effectLst/>
              </a:rPr>
              <a:t>Size of Dequeue</a:t>
            </a:r>
            <a:endParaRPr lang="en-US" sz="3600" dirty="0"/>
          </a:p>
        </p:txBody>
      </p:sp>
      <p:sp>
        <p:nvSpPr>
          <p:cNvPr id="5" name="TextBox 4">
            <a:extLst>
              <a:ext uri="{FF2B5EF4-FFF2-40B4-BE49-F238E27FC236}">
                <a16:creationId xmlns:a16="http://schemas.microsoft.com/office/drawing/2014/main" id="{0D2B360A-DB06-D708-5937-A7293C5E0F75}"/>
              </a:ext>
            </a:extLst>
          </p:cNvPr>
          <p:cNvSpPr txBox="1"/>
          <p:nvPr/>
        </p:nvSpPr>
        <p:spPr>
          <a:xfrm>
            <a:off x="414068" y="4649638"/>
            <a:ext cx="5822830" cy="1754326"/>
          </a:xfrm>
          <a:prstGeom prst="rect">
            <a:avLst/>
          </a:prstGeom>
          <a:noFill/>
        </p:spPr>
        <p:txBody>
          <a:bodyPr wrap="square" rtlCol="0">
            <a:spAutoFit/>
          </a:bodyPr>
          <a:lstStyle/>
          <a:p>
            <a:r>
              <a:rPr lang="en-US" b="0" i="0" dirty="0">
                <a:solidFill>
                  <a:srgbClr val="000000"/>
                </a:solidFill>
                <a:effectLst/>
                <a:latin typeface="YAFdJjTk5UU 0"/>
              </a:rPr>
              <a:t>public void size(){</a:t>
            </a:r>
          </a:p>
          <a:p>
            <a:endParaRPr lang="en-US" dirty="0">
              <a:solidFill>
                <a:srgbClr val="000000"/>
              </a:solidFill>
              <a:effectLst/>
              <a:latin typeface="YAFdJjTk5UU 0"/>
            </a:endParaRPr>
          </a:p>
          <a:p>
            <a:r>
              <a:rPr lang="en-US" b="0" i="0" dirty="0" err="1">
                <a:solidFill>
                  <a:srgbClr val="000000"/>
                </a:solidFill>
                <a:effectLst/>
                <a:latin typeface="YAFdJjTk5UU 0"/>
              </a:rPr>
              <a:t>System.out.println</a:t>
            </a:r>
            <a:r>
              <a:rPr lang="en-US" b="0" i="0" dirty="0">
                <a:solidFill>
                  <a:srgbClr val="000000"/>
                </a:solidFill>
                <a:effectLst/>
                <a:latin typeface="YAFdJjTk5UU 0"/>
              </a:rPr>
              <a:t>("Dequeue size is: "+</a:t>
            </a:r>
            <a:r>
              <a:rPr lang="en-US" b="0" i="0" dirty="0" err="1">
                <a:solidFill>
                  <a:srgbClr val="000000"/>
                </a:solidFill>
                <a:effectLst/>
                <a:latin typeface="YAFdJjTk5UU 0"/>
              </a:rPr>
              <a:t>dequeueSize</a:t>
            </a:r>
            <a:r>
              <a:rPr lang="en-US" b="0" i="0" dirty="0">
                <a:solidFill>
                  <a:srgbClr val="000000"/>
                </a:solidFill>
                <a:effectLst/>
                <a:latin typeface="YAFdJjTk5UU 0"/>
              </a:rPr>
              <a:t>);</a:t>
            </a:r>
            <a:endParaRPr lang="en-US" dirty="0">
              <a:solidFill>
                <a:srgbClr val="000000"/>
              </a:solidFill>
              <a:effectLst/>
              <a:latin typeface="YAFdJjTk5UU 0"/>
            </a:endParaRPr>
          </a:p>
          <a:p>
            <a:endParaRPr lang="en-US" b="0" i="0" dirty="0">
              <a:solidFill>
                <a:srgbClr val="000000"/>
              </a:solidFill>
              <a:effectLst/>
              <a:latin typeface="YAFdJjTk5UU 0"/>
            </a:endParaRPr>
          </a:p>
          <a:p>
            <a:r>
              <a:rPr lang="en-US" b="0" i="0" dirty="0">
                <a:solidFill>
                  <a:srgbClr val="000000"/>
                </a:solidFill>
                <a:effectLst/>
                <a:latin typeface="YAFdJjTk5UU 0"/>
              </a:rPr>
              <a:t>}</a:t>
            </a:r>
            <a:endParaRPr lang="en-US" dirty="0">
              <a:solidFill>
                <a:srgbClr val="000000"/>
              </a:solidFill>
              <a:effectLst/>
              <a:latin typeface="YAFdJjTk5UU 0"/>
            </a:endParaRPr>
          </a:p>
          <a:p>
            <a:endParaRPr lang="en-US" dirty="0"/>
          </a:p>
        </p:txBody>
      </p:sp>
      <p:sp>
        <p:nvSpPr>
          <p:cNvPr id="6" name="TextBox 5">
            <a:extLst>
              <a:ext uri="{FF2B5EF4-FFF2-40B4-BE49-F238E27FC236}">
                <a16:creationId xmlns:a16="http://schemas.microsoft.com/office/drawing/2014/main" id="{0516621D-1A68-AE55-127A-658FA200A7F9}"/>
              </a:ext>
            </a:extLst>
          </p:cNvPr>
          <p:cNvSpPr txBox="1"/>
          <p:nvPr/>
        </p:nvSpPr>
        <p:spPr>
          <a:xfrm>
            <a:off x="8246853" y="19632"/>
            <a:ext cx="1943161" cy="646331"/>
          </a:xfrm>
          <a:prstGeom prst="rect">
            <a:avLst/>
          </a:prstGeom>
          <a:noFill/>
        </p:spPr>
        <p:txBody>
          <a:bodyPr wrap="none" rtlCol="0">
            <a:spAutoFit/>
          </a:bodyPr>
          <a:lstStyle/>
          <a:p>
            <a:r>
              <a:rPr lang="en-US" sz="3600" b="1" i="0" dirty="0">
                <a:solidFill>
                  <a:srgbClr val="000000"/>
                </a:solidFill>
                <a:effectLst/>
              </a:rPr>
              <a:t>Get Front</a:t>
            </a:r>
            <a:endParaRPr lang="en-US" sz="3600" dirty="0"/>
          </a:p>
        </p:txBody>
      </p:sp>
      <p:sp>
        <p:nvSpPr>
          <p:cNvPr id="8" name="TextBox 7">
            <a:extLst>
              <a:ext uri="{FF2B5EF4-FFF2-40B4-BE49-F238E27FC236}">
                <a16:creationId xmlns:a16="http://schemas.microsoft.com/office/drawing/2014/main" id="{24C227EF-C9D8-1D29-3799-5D9888B4450E}"/>
              </a:ext>
            </a:extLst>
          </p:cNvPr>
          <p:cNvSpPr txBox="1"/>
          <p:nvPr/>
        </p:nvSpPr>
        <p:spPr>
          <a:xfrm>
            <a:off x="7025929" y="527940"/>
            <a:ext cx="5326010" cy="3323987"/>
          </a:xfrm>
          <a:prstGeom prst="rect">
            <a:avLst/>
          </a:prstGeom>
          <a:noFill/>
        </p:spPr>
        <p:txBody>
          <a:bodyPr wrap="none" rtlCol="0">
            <a:spAutoFit/>
          </a:bodyPr>
          <a:lstStyle/>
          <a:p>
            <a:r>
              <a:rPr lang="en-US" sz="2400" b="0" i="0" dirty="0">
                <a:solidFill>
                  <a:srgbClr val="000000"/>
                </a:solidFill>
                <a:effectLst/>
                <a:latin typeface="YAFdJjTk5UU 0"/>
              </a:rPr>
              <a:t>public int </a:t>
            </a:r>
            <a:r>
              <a:rPr lang="en-US" sz="2400" b="0" i="0" dirty="0" err="1">
                <a:solidFill>
                  <a:srgbClr val="000000"/>
                </a:solidFill>
                <a:effectLst/>
                <a:latin typeface="YAFdJjTk5UU 0"/>
              </a:rPr>
              <a:t>getFront</a:t>
            </a:r>
            <a:r>
              <a:rPr lang="en-US" sz="2400" b="0" i="0" dirty="0">
                <a:solidFill>
                  <a:srgbClr val="000000"/>
                </a:solidFill>
                <a:effectLst/>
                <a:latin typeface="YAFdJjTk5UU 0"/>
              </a:rPr>
              <a:t>(){</a:t>
            </a:r>
          </a:p>
          <a:p>
            <a:r>
              <a:rPr lang="en-US" sz="2400" b="0" i="0" dirty="0">
                <a:solidFill>
                  <a:srgbClr val="000000"/>
                </a:solidFill>
                <a:effectLst/>
                <a:latin typeface="YAFdJjTk5UU 0"/>
              </a:rPr>
              <a:t>if(</a:t>
            </a:r>
            <a:r>
              <a:rPr lang="en-US" sz="2400" b="0" i="0" dirty="0" err="1">
                <a:solidFill>
                  <a:srgbClr val="000000"/>
                </a:solidFill>
                <a:effectLst/>
                <a:latin typeface="YAFdJjTk5UU 0"/>
              </a:rPr>
              <a:t>IsDequeueEmpty</a:t>
            </a:r>
            <a:r>
              <a:rPr lang="en-US" sz="2400" b="0" i="0" dirty="0">
                <a:solidFill>
                  <a:srgbClr val="000000"/>
                </a:solidFill>
                <a:effectLst/>
                <a:latin typeface="YAFdJjTk5UU 0"/>
              </a:rPr>
              <a:t>()){</a:t>
            </a:r>
          </a:p>
          <a:p>
            <a:r>
              <a:rPr lang="en-US" sz="2400" b="0" i="0" dirty="0" err="1">
                <a:solidFill>
                  <a:srgbClr val="000000"/>
                </a:solidFill>
                <a:effectLst/>
                <a:latin typeface="YAFdJjTk5UU 0"/>
              </a:rPr>
              <a:t>System.out.println</a:t>
            </a:r>
            <a:r>
              <a:rPr lang="en-US" sz="2400" b="0" i="0" dirty="0">
                <a:solidFill>
                  <a:srgbClr val="000000"/>
                </a:solidFill>
                <a:effectLst/>
                <a:latin typeface="YAFdJjTk5UU 0"/>
              </a:rPr>
              <a:t>("Dequeue is empty.");</a:t>
            </a:r>
            <a:endParaRPr lang="en-US" sz="2400" dirty="0">
              <a:solidFill>
                <a:srgbClr val="000000"/>
              </a:solidFill>
              <a:effectLst/>
              <a:latin typeface="YAFdJjTk5UU 0"/>
            </a:endParaRPr>
          </a:p>
          <a:p>
            <a:r>
              <a:rPr lang="en-US" sz="2400" b="0" i="0" dirty="0">
                <a:solidFill>
                  <a:srgbClr val="000000"/>
                </a:solidFill>
                <a:effectLst/>
                <a:latin typeface="YAFdJjTk5UU 0"/>
              </a:rPr>
              <a:t>return -1;</a:t>
            </a:r>
            <a:endParaRPr lang="en-US" sz="2400" dirty="0">
              <a:solidFill>
                <a:srgbClr val="000000"/>
              </a:solidFill>
              <a:effectLst/>
              <a:latin typeface="YAFdJjTk5UU 0"/>
            </a:endParaRPr>
          </a:p>
          <a:p>
            <a:r>
              <a:rPr lang="en-US" sz="2400" b="0" i="0" dirty="0">
                <a:solidFill>
                  <a:srgbClr val="000000"/>
                </a:solidFill>
                <a:effectLst/>
                <a:latin typeface="YAFdJjTk5UU 0"/>
              </a:rPr>
              <a:t>}else{</a:t>
            </a:r>
            <a:endParaRPr lang="en-US" sz="2400" dirty="0">
              <a:solidFill>
                <a:srgbClr val="000000"/>
              </a:solidFill>
              <a:effectLst/>
              <a:latin typeface="YAFdJjTk5UU 0"/>
            </a:endParaRPr>
          </a:p>
          <a:p>
            <a:r>
              <a:rPr lang="en-US" sz="2400" b="0" i="0" dirty="0">
                <a:solidFill>
                  <a:srgbClr val="000000"/>
                </a:solidFill>
                <a:effectLst/>
                <a:latin typeface="YAFdJjTk5UU 0"/>
              </a:rPr>
              <a:t>return </a:t>
            </a:r>
            <a:r>
              <a:rPr lang="en-US" sz="2400" b="0" i="0" dirty="0" err="1">
                <a:solidFill>
                  <a:srgbClr val="000000"/>
                </a:solidFill>
                <a:effectLst/>
                <a:latin typeface="YAFdJjTk5UU 0"/>
              </a:rPr>
              <a:t>front.data</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endParaRPr lang="en-US" dirty="0"/>
          </a:p>
        </p:txBody>
      </p:sp>
      <p:sp>
        <p:nvSpPr>
          <p:cNvPr id="9" name="TextBox 8">
            <a:extLst>
              <a:ext uri="{FF2B5EF4-FFF2-40B4-BE49-F238E27FC236}">
                <a16:creationId xmlns:a16="http://schemas.microsoft.com/office/drawing/2014/main" id="{1B0C7323-677B-A7A3-038F-5EDEEC815C59}"/>
              </a:ext>
            </a:extLst>
          </p:cNvPr>
          <p:cNvSpPr txBox="1"/>
          <p:nvPr/>
        </p:nvSpPr>
        <p:spPr>
          <a:xfrm>
            <a:off x="8609520" y="3355767"/>
            <a:ext cx="1831655" cy="646331"/>
          </a:xfrm>
          <a:prstGeom prst="rect">
            <a:avLst/>
          </a:prstGeom>
          <a:noFill/>
        </p:spPr>
        <p:txBody>
          <a:bodyPr wrap="none" rtlCol="0">
            <a:spAutoFit/>
          </a:bodyPr>
          <a:lstStyle/>
          <a:p>
            <a:r>
              <a:rPr lang="en-US" sz="3600" b="1" i="0" dirty="0">
                <a:solidFill>
                  <a:srgbClr val="000000"/>
                </a:solidFill>
                <a:effectLst/>
              </a:rPr>
              <a:t>Get Rear</a:t>
            </a:r>
            <a:endParaRPr lang="en-US" sz="3600" dirty="0"/>
          </a:p>
        </p:txBody>
      </p:sp>
      <p:sp>
        <p:nvSpPr>
          <p:cNvPr id="10" name="TextBox 9">
            <a:extLst>
              <a:ext uri="{FF2B5EF4-FFF2-40B4-BE49-F238E27FC236}">
                <a16:creationId xmlns:a16="http://schemas.microsoft.com/office/drawing/2014/main" id="{EF9F049A-04AE-3F8B-8B95-82756E0B4C77}"/>
              </a:ext>
            </a:extLst>
          </p:cNvPr>
          <p:cNvSpPr txBox="1"/>
          <p:nvPr/>
        </p:nvSpPr>
        <p:spPr>
          <a:xfrm>
            <a:off x="7025929" y="3795268"/>
            <a:ext cx="5326010" cy="3323987"/>
          </a:xfrm>
          <a:prstGeom prst="rect">
            <a:avLst/>
          </a:prstGeom>
          <a:noFill/>
        </p:spPr>
        <p:txBody>
          <a:bodyPr wrap="none" rtlCol="0">
            <a:spAutoFit/>
          </a:bodyPr>
          <a:lstStyle/>
          <a:p>
            <a:r>
              <a:rPr lang="en-US" sz="2400" b="0" i="0" dirty="0">
                <a:solidFill>
                  <a:srgbClr val="000000"/>
                </a:solidFill>
                <a:effectLst/>
                <a:latin typeface="YAFdJjTk5UU 0"/>
              </a:rPr>
              <a:t>public int </a:t>
            </a:r>
            <a:r>
              <a:rPr lang="en-US" sz="2400" b="0" i="0" dirty="0" err="1">
                <a:solidFill>
                  <a:srgbClr val="000000"/>
                </a:solidFill>
                <a:effectLst/>
                <a:latin typeface="YAFdJjTk5UU 0"/>
              </a:rPr>
              <a:t>getRear</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if(</a:t>
            </a:r>
            <a:r>
              <a:rPr lang="en-US" sz="2400" b="0" i="0" dirty="0" err="1">
                <a:solidFill>
                  <a:srgbClr val="000000"/>
                </a:solidFill>
                <a:effectLst/>
                <a:latin typeface="YAFdJjTk5UU 0"/>
              </a:rPr>
              <a:t>IsDequeueEmpty</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err="1">
                <a:solidFill>
                  <a:srgbClr val="000000"/>
                </a:solidFill>
                <a:effectLst/>
                <a:latin typeface="YAFdJjTk5UU 0"/>
              </a:rPr>
              <a:t>System.out.println</a:t>
            </a:r>
            <a:r>
              <a:rPr lang="en-US" sz="2400" b="0" i="0" dirty="0">
                <a:solidFill>
                  <a:srgbClr val="000000"/>
                </a:solidFill>
                <a:effectLst/>
                <a:latin typeface="YAFdJjTk5UU 0"/>
              </a:rPr>
              <a:t>("Dequeue is empty.");</a:t>
            </a:r>
            <a:endParaRPr lang="en-US" sz="2400" dirty="0">
              <a:solidFill>
                <a:srgbClr val="000000"/>
              </a:solidFill>
              <a:effectLst/>
              <a:latin typeface="YAFdJjTk5UU 0"/>
            </a:endParaRPr>
          </a:p>
          <a:p>
            <a:r>
              <a:rPr lang="en-US" sz="2400" b="0" i="0" dirty="0">
                <a:solidFill>
                  <a:srgbClr val="000000"/>
                </a:solidFill>
                <a:effectLst/>
                <a:latin typeface="YAFdJjTk5UU 0"/>
              </a:rPr>
              <a:t>return -1;</a:t>
            </a:r>
            <a:endParaRPr lang="en-US" sz="2400" dirty="0">
              <a:solidFill>
                <a:srgbClr val="000000"/>
              </a:solidFill>
              <a:effectLst/>
              <a:latin typeface="YAFdJjTk5UU 0"/>
            </a:endParaRPr>
          </a:p>
          <a:p>
            <a:r>
              <a:rPr lang="en-US" sz="2400" b="0" i="0" dirty="0">
                <a:solidFill>
                  <a:srgbClr val="000000"/>
                </a:solidFill>
                <a:effectLst/>
                <a:latin typeface="YAFdJjTk5UU 0"/>
              </a:rPr>
              <a:t>}else{</a:t>
            </a:r>
            <a:endParaRPr lang="en-US" sz="2400" dirty="0">
              <a:solidFill>
                <a:srgbClr val="000000"/>
              </a:solidFill>
              <a:effectLst/>
              <a:latin typeface="YAFdJjTk5UU 0"/>
            </a:endParaRPr>
          </a:p>
          <a:p>
            <a:r>
              <a:rPr lang="en-US" sz="2400" b="0" i="0" dirty="0">
                <a:solidFill>
                  <a:srgbClr val="000000"/>
                </a:solidFill>
                <a:effectLst/>
                <a:latin typeface="YAFdJjTk5UU 0"/>
              </a:rPr>
              <a:t>return </a:t>
            </a:r>
            <a:r>
              <a:rPr lang="en-US" sz="2400" b="0" i="0" dirty="0" err="1">
                <a:solidFill>
                  <a:srgbClr val="000000"/>
                </a:solidFill>
                <a:effectLst/>
                <a:latin typeface="YAFdJjTk5UU 0"/>
              </a:rPr>
              <a:t>rear.data</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endParaRPr lang="en-US" dirty="0"/>
          </a:p>
        </p:txBody>
      </p:sp>
    </p:spTree>
    <p:extLst>
      <p:ext uri="{BB962C8B-B14F-4D97-AF65-F5344CB8AC3E}">
        <p14:creationId xmlns:p14="http://schemas.microsoft.com/office/powerpoint/2010/main" val="2949165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329268" y="470082"/>
            <a:ext cx="6678114" cy="6555641"/>
          </a:xfrm>
          <a:prstGeom prst="rect">
            <a:avLst/>
          </a:prstGeom>
          <a:noFill/>
        </p:spPr>
        <p:txBody>
          <a:bodyPr wrap="square">
            <a:spAutoFit/>
          </a:bodyPr>
          <a:lstStyle/>
          <a:p>
            <a:r>
              <a:rPr lang="en-US" sz="2400" b="0" i="0" dirty="0">
                <a:solidFill>
                  <a:srgbClr val="000000"/>
                </a:solidFill>
                <a:effectLst/>
                <a:latin typeface="YAFdJjTk5UU 0"/>
              </a:rPr>
              <a:t>			</a:t>
            </a:r>
            <a:r>
              <a:rPr lang="en-US" sz="3600" b="1" i="0" dirty="0">
                <a:solidFill>
                  <a:srgbClr val="000000"/>
                </a:solidFill>
                <a:effectLst/>
              </a:rPr>
              <a:t>Insert Front</a:t>
            </a:r>
            <a:endParaRPr lang="en-US" sz="2400" dirty="0">
              <a:solidFill>
                <a:srgbClr val="000000"/>
              </a:solidFill>
              <a:latin typeface="Tw Cen MT (Body)"/>
            </a:endParaRPr>
          </a:p>
          <a:p>
            <a:r>
              <a:rPr lang="en-US" sz="2400" b="0" i="0" dirty="0">
                <a:solidFill>
                  <a:srgbClr val="000000"/>
                </a:solidFill>
                <a:effectLst/>
                <a:latin typeface="YAFdJjTk5UU 0"/>
              </a:rPr>
              <a:t>public void </a:t>
            </a:r>
            <a:r>
              <a:rPr lang="en-US" sz="2400" b="0" i="0" dirty="0" err="1">
                <a:solidFill>
                  <a:srgbClr val="000000"/>
                </a:solidFill>
                <a:effectLst/>
                <a:latin typeface="YAFdJjTk5UU 0"/>
              </a:rPr>
              <a:t>InsertFront</a:t>
            </a:r>
            <a:r>
              <a:rPr lang="en-US" sz="2400" b="0" i="0" dirty="0">
                <a:solidFill>
                  <a:srgbClr val="000000"/>
                </a:solidFill>
                <a:effectLst/>
                <a:latin typeface="YAFdJjTk5UU 0"/>
              </a:rPr>
              <a:t>(int item) {</a:t>
            </a:r>
            <a:endParaRPr lang="en-US" sz="2400" dirty="0">
              <a:solidFill>
                <a:srgbClr val="000000"/>
              </a:solidFill>
              <a:effectLst/>
              <a:latin typeface="YAFdJjTk5UU 0"/>
            </a:endParaRPr>
          </a:p>
          <a:p>
            <a:r>
              <a:rPr lang="en-US" sz="2400" b="0" i="0" dirty="0">
                <a:solidFill>
                  <a:srgbClr val="000000"/>
                </a:solidFill>
                <a:effectLst/>
                <a:latin typeface="YAFdJjTk5UU 0"/>
              </a:rPr>
              <a:t>Node </a:t>
            </a:r>
            <a:r>
              <a:rPr lang="en-US" sz="2400" b="0" i="0" dirty="0" err="1">
                <a:solidFill>
                  <a:srgbClr val="000000"/>
                </a:solidFill>
                <a:effectLst/>
                <a:latin typeface="YAFdJjTk5UU 0"/>
              </a:rPr>
              <a:t>newNode</a:t>
            </a:r>
            <a:r>
              <a:rPr lang="en-US" sz="2400" b="0" i="0" dirty="0">
                <a:solidFill>
                  <a:srgbClr val="000000"/>
                </a:solidFill>
                <a:effectLst/>
                <a:latin typeface="YAFdJjTk5UU 0"/>
              </a:rPr>
              <a:t> = new Node(item);</a:t>
            </a:r>
            <a:endParaRPr lang="en-US" sz="2400" dirty="0">
              <a:solidFill>
                <a:srgbClr val="000000"/>
              </a:solidFill>
              <a:effectLst/>
              <a:latin typeface="YAFdJjTk5UU 0"/>
            </a:endParaRPr>
          </a:p>
          <a:p>
            <a:r>
              <a:rPr lang="en-US" sz="2400" b="0" i="0" dirty="0">
                <a:solidFill>
                  <a:srgbClr val="000000"/>
                </a:solidFill>
                <a:effectLst/>
                <a:latin typeface="YAFdJjTk5UU 0"/>
              </a:rPr>
              <a:t>if(</a:t>
            </a:r>
            <a:r>
              <a:rPr lang="en-US" sz="2400" b="0" i="0" dirty="0" err="1">
                <a:solidFill>
                  <a:srgbClr val="000000"/>
                </a:solidFill>
                <a:effectLst/>
                <a:latin typeface="YAFdJjTk5UU 0"/>
              </a:rPr>
              <a:t>newNode</a:t>
            </a:r>
            <a:r>
              <a:rPr lang="en-US" sz="2400" b="0" i="0" dirty="0">
                <a:solidFill>
                  <a:srgbClr val="000000"/>
                </a:solidFill>
                <a:effectLst/>
                <a:latin typeface="YAFdJjTk5UU 0"/>
              </a:rPr>
              <a:t> == null){</a:t>
            </a:r>
            <a:endParaRPr lang="en-US" sz="2400" dirty="0">
              <a:solidFill>
                <a:srgbClr val="000000"/>
              </a:solidFill>
              <a:effectLst/>
              <a:latin typeface="YAFdJjTk5UU 0"/>
            </a:endParaRPr>
          </a:p>
          <a:p>
            <a:r>
              <a:rPr lang="en-US" sz="2400" b="0" i="0" dirty="0" err="1">
                <a:solidFill>
                  <a:srgbClr val="000000"/>
                </a:solidFill>
                <a:effectLst/>
                <a:latin typeface="YAFdJjTk5UU 0"/>
              </a:rPr>
              <a:t>System.out.println</a:t>
            </a:r>
            <a:r>
              <a:rPr lang="en-US" sz="2400" b="0" i="0" dirty="0">
                <a:solidFill>
                  <a:srgbClr val="000000"/>
                </a:solidFill>
                <a:effectLst/>
                <a:latin typeface="YAFdJjTk5UU 0"/>
              </a:rPr>
              <a:t>("Out of the memory space");</a:t>
            </a:r>
            <a:endParaRPr lang="en-US" sz="2400" dirty="0">
              <a:solidFill>
                <a:srgbClr val="000000"/>
              </a:solidFill>
              <a:effectLst/>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else if (</a:t>
            </a:r>
            <a:r>
              <a:rPr lang="en-US" sz="2400" b="0" i="0" dirty="0" err="1">
                <a:solidFill>
                  <a:srgbClr val="000000"/>
                </a:solidFill>
                <a:effectLst/>
                <a:latin typeface="YAFdJjTk5UU 0"/>
              </a:rPr>
              <a:t>IsDequeueEmpty</a:t>
            </a:r>
            <a:r>
              <a:rPr lang="en-US" sz="2400" b="0" i="0" dirty="0">
                <a:solidFill>
                  <a:srgbClr val="000000"/>
                </a:solidFill>
                <a:effectLst/>
                <a:latin typeface="YAFdJjTk5UU 0"/>
              </a:rPr>
              <a:t>()) {</a:t>
            </a:r>
            <a:endParaRPr lang="en-US" sz="2400" dirty="0">
              <a:solidFill>
                <a:srgbClr val="000000"/>
              </a:solidFill>
              <a:effectLst/>
              <a:latin typeface="YAFdJjTk5UU 0"/>
            </a:endParaRPr>
          </a:p>
          <a:p>
            <a:r>
              <a:rPr lang="en-US" sz="2400" b="0" i="0" dirty="0">
                <a:solidFill>
                  <a:srgbClr val="000000"/>
                </a:solidFill>
                <a:effectLst/>
                <a:latin typeface="YAFdJjTk5UU 0"/>
              </a:rPr>
              <a:t>front = rear = </a:t>
            </a:r>
            <a:r>
              <a:rPr lang="en-US" sz="2400" b="0" i="0" dirty="0" err="1">
                <a:solidFill>
                  <a:srgbClr val="000000"/>
                </a:solidFill>
                <a:effectLst/>
                <a:latin typeface="YAFdJjTk5UU 0"/>
              </a:rPr>
              <a:t>newNode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err="1">
                <a:solidFill>
                  <a:srgbClr val="000000"/>
                </a:solidFill>
                <a:effectLst/>
                <a:latin typeface="YAFdJjTk5UU 0"/>
              </a:rPr>
              <a:t>dequeueSize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 else {</a:t>
            </a:r>
            <a:endParaRPr lang="en-US" sz="2400" dirty="0">
              <a:solidFill>
                <a:srgbClr val="000000"/>
              </a:solidFill>
              <a:effectLst/>
              <a:latin typeface="YAFdJjTk5UU 0"/>
            </a:endParaRPr>
          </a:p>
          <a:p>
            <a:r>
              <a:rPr lang="en-US" sz="2400" b="0" i="0" dirty="0" err="1">
                <a:solidFill>
                  <a:srgbClr val="000000"/>
                </a:solidFill>
                <a:effectLst/>
                <a:latin typeface="YAFdJjTk5UU 0"/>
              </a:rPr>
              <a:t>newNode.next</a:t>
            </a:r>
            <a:r>
              <a:rPr lang="en-US" sz="2400" b="0" i="0" dirty="0">
                <a:solidFill>
                  <a:srgbClr val="000000"/>
                </a:solidFill>
                <a:effectLst/>
                <a:latin typeface="YAFdJjTk5UU 0"/>
              </a:rPr>
              <a:t> = front;</a:t>
            </a:r>
          </a:p>
          <a:p>
            <a:r>
              <a:rPr lang="en-US" sz="2400" dirty="0" err="1">
                <a:solidFill>
                  <a:srgbClr val="000000"/>
                </a:solidFill>
                <a:latin typeface="YAFdJjTk5UU 0"/>
              </a:rPr>
              <a:t>front.prev</a:t>
            </a:r>
            <a:r>
              <a:rPr lang="en-US" sz="2400" dirty="0">
                <a:solidFill>
                  <a:srgbClr val="000000"/>
                </a:solidFill>
                <a:latin typeface="YAFdJjTk5UU 0"/>
              </a:rPr>
              <a:t> = </a:t>
            </a:r>
            <a:r>
              <a:rPr lang="en-US" sz="2400" dirty="0" err="1">
                <a:solidFill>
                  <a:srgbClr val="000000"/>
                </a:solidFill>
                <a:latin typeface="YAFdJjTk5UU 0"/>
              </a:rPr>
              <a:t>newNode</a:t>
            </a:r>
            <a:r>
              <a:rPr lang="en-US" sz="2400" dirty="0">
                <a:solidFill>
                  <a:srgbClr val="000000"/>
                </a:solidFill>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front = </a:t>
            </a:r>
            <a:r>
              <a:rPr lang="en-US" sz="2400" b="0" i="0" dirty="0" err="1">
                <a:solidFill>
                  <a:srgbClr val="000000"/>
                </a:solidFill>
                <a:effectLst/>
                <a:latin typeface="YAFdJjTk5UU 0"/>
              </a:rPr>
              <a:t>newNode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err="1">
                <a:solidFill>
                  <a:srgbClr val="000000"/>
                </a:solidFill>
                <a:effectLst/>
                <a:latin typeface="YAFdJjTk5UU 0"/>
              </a:rPr>
              <a:t>dequeueSize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pPr algn="ctr"/>
            <a:endParaRPr lang="en-US" sz="2400" dirty="0"/>
          </a:p>
        </p:txBody>
      </p:sp>
      <p:sp>
        <p:nvSpPr>
          <p:cNvPr id="3" name="TextBox 2">
            <a:extLst>
              <a:ext uri="{FF2B5EF4-FFF2-40B4-BE49-F238E27FC236}">
                <a16:creationId xmlns:a16="http://schemas.microsoft.com/office/drawing/2014/main" id="{B55F9594-E487-A1D3-8842-F49F08A41296}"/>
              </a:ext>
            </a:extLst>
          </p:cNvPr>
          <p:cNvSpPr txBox="1"/>
          <p:nvPr/>
        </p:nvSpPr>
        <p:spPr>
          <a:xfrm>
            <a:off x="7050539" y="809277"/>
            <a:ext cx="184731" cy="738664"/>
          </a:xfrm>
          <a:prstGeom prst="rect">
            <a:avLst/>
          </a:prstGeom>
          <a:noFill/>
        </p:spPr>
        <p:txBody>
          <a:bodyPr wrap="none" rtlCol="0">
            <a:spAutoFit/>
          </a:bodyPr>
          <a:lstStyle/>
          <a:p>
            <a:endParaRPr lang="en-US" sz="2400" dirty="0">
              <a:solidFill>
                <a:srgbClr val="000000"/>
              </a:solidFill>
              <a:effectLst/>
              <a:latin typeface="YAFdJjTk5UU 0"/>
            </a:endParaRPr>
          </a:p>
          <a:p>
            <a:endParaRPr lang="en-US" dirty="0"/>
          </a:p>
        </p:txBody>
      </p:sp>
      <p:sp>
        <p:nvSpPr>
          <p:cNvPr id="2" name="Oval 1">
            <a:extLst>
              <a:ext uri="{FF2B5EF4-FFF2-40B4-BE49-F238E27FC236}">
                <a16:creationId xmlns:a16="http://schemas.microsoft.com/office/drawing/2014/main" id="{56566005-146C-DB44-3400-BA6350134BEB}"/>
              </a:ext>
            </a:extLst>
          </p:cNvPr>
          <p:cNvSpPr/>
          <p:nvPr/>
        </p:nvSpPr>
        <p:spPr>
          <a:xfrm>
            <a:off x="10129697" y="1948982"/>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11" name="Straight Connector 10">
            <a:extLst>
              <a:ext uri="{FF2B5EF4-FFF2-40B4-BE49-F238E27FC236}">
                <a16:creationId xmlns:a16="http://schemas.microsoft.com/office/drawing/2014/main" id="{20765137-3B21-04BC-2A25-06CC5B82D856}"/>
              </a:ext>
            </a:extLst>
          </p:cNvPr>
          <p:cNvCxnSpPr/>
          <p:nvPr/>
        </p:nvCxnSpPr>
        <p:spPr>
          <a:xfrm>
            <a:off x="10195012" y="2394066"/>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AAF091AB-04E1-CBF3-1A5B-19C8F6FA4AD5}"/>
              </a:ext>
            </a:extLst>
          </p:cNvPr>
          <p:cNvCxnSpPr/>
          <p:nvPr/>
        </p:nvCxnSpPr>
        <p:spPr>
          <a:xfrm>
            <a:off x="10195011" y="3132730"/>
            <a:ext cx="830425" cy="0"/>
          </a:xfrm>
          <a:prstGeom prst="line">
            <a:avLst/>
          </a:prstGeom>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3A818A66-7A57-32B4-6066-3B77007E2BC0}"/>
              </a:ext>
            </a:extLst>
          </p:cNvPr>
          <p:cNvSpPr/>
          <p:nvPr/>
        </p:nvSpPr>
        <p:spPr>
          <a:xfrm>
            <a:off x="7370360" y="1058548"/>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5" name="Straight Connector 14">
            <a:extLst>
              <a:ext uri="{FF2B5EF4-FFF2-40B4-BE49-F238E27FC236}">
                <a16:creationId xmlns:a16="http://schemas.microsoft.com/office/drawing/2014/main" id="{B5773A96-72E4-41E3-2EF5-50740DDEF322}"/>
              </a:ext>
            </a:extLst>
          </p:cNvPr>
          <p:cNvCxnSpPr>
            <a:stCxn id="13" idx="0"/>
            <a:endCxn id="13" idx="2"/>
          </p:cNvCxnSpPr>
          <p:nvPr/>
        </p:nvCxnSpPr>
        <p:spPr>
          <a:xfrm>
            <a:off x="8107475" y="1058548"/>
            <a:ext cx="0" cy="559837"/>
          </a:xfrm>
          <a:prstGeom prst="line">
            <a:avLst/>
          </a:prstGeom>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D94B08E1-EA18-E818-C95A-90B81E07CAC2}"/>
              </a:ext>
            </a:extLst>
          </p:cNvPr>
          <p:cNvSpPr txBox="1"/>
          <p:nvPr/>
        </p:nvSpPr>
        <p:spPr>
          <a:xfrm>
            <a:off x="7431011" y="49995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19" name="TextBox 18">
            <a:extLst>
              <a:ext uri="{FF2B5EF4-FFF2-40B4-BE49-F238E27FC236}">
                <a16:creationId xmlns:a16="http://schemas.microsoft.com/office/drawing/2014/main" id="{AD1AA4B1-32DC-B969-43CE-ED1825BDA69E}"/>
              </a:ext>
            </a:extLst>
          </p:cNvPr>
          <p:cNvSpPr txBox="1"/>
          <p:nvPr/>
        </p:nvSpPr>
        <p:spPr>
          <a:xfrm>
            <a:off x="8168126" y="49995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21" name="TextBox 20">
            <a:extLst>
              <a:ext uri="{FF2B5EF4-FFF2-40B4-BE49-F238E27FC236}">
                <a16:creationId xmlns:a16="http://schemas.microsoft.com/office/drawing/2014/main" id="{AC1DE417-2A86-FD6E-BF74-6E5987421A50}"/>
              </a:ext>
            </a:extLst>
          </p:cNvPr>
          <p:cNvSpPr txBox="1"/>
          <p:nvPr/>
        </p:nvSpPr>
        <p:spPr>
          <a:xfrm>
            <a:off x="7426237" y="112970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22" name="TextBox 21">
            <a:extLst>
              <a:ext uri="{FF2B5EF4-FFF2-40B4-BE49-F238E27FC236}">
                <a16:creationId xmlns:a16="http://schemas.microsoft.com/office/drawing/2014/main" id="{FBB64422-D931-138F-1261-42BBC3BDBC82}"/>
              </a:ext>
            </a:extLst>
          </p:cNvPr>
          <p:cNvSpPr txBox="1"/>
          <p:nvPr/>
        </p:nvSpPr>
        <p:spPr>
          <a:xfrm>
            <a:off x="8111668" y="113297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23" name="Rectangle 22">
            <a:extLst>
              <a:ext uri="{FF2B5EF4-FFF2-40B4-BE49-F238E27FC236}">
                <a16:creationId xmlns:a16="http://schemas.microsoft.com/office/drawing/2014/main" id="{437FEB7B-70E4-C2D0-CBE7-1979DFF3989C}"/>
              </a:ext>
            </a:extLst>
          </p:cNvPr>
          <p:cNvSpPr/>
          <p:nvPr/>
        </p:nvSpPr>
        <p:spPr>
          <a:xfrm rot="5400000">
            <a:off x="7158615" y="2557724"/>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4" name="Straight Connector 23">
            <a:extLst>
              <a:ext uri="{FF2B5EF4-FFF2-40B4-BE49-F238E27FC236}">
                <a16:creationId xmlns:a16="http://schemas.microsoft.com/office/drawing/2014/main" id="{DBA6F630-9BD7-2F98-DD8A-348099D18F58}"/>
              </a:ext>
            </a:extLst>
          </p:cNvPr>
          <p:cNvCxnSpPr>
            <a:stCxn id="23" idx="0"/>
            <a:endCxn id="23" idx="2"/>
          </p:cNvCxnSpPr>
          <p:nvPr/>
        </p:nvCxnSpPr>
        <p:spPr>
          <a:xfrm flipH="1">
            <a:off x="7615812" y="2837643"/>
            <a:ext cx="559837" cy="0"/>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729F4B9E-71ED-D58B-EFC5-42FA4146696B}"/>
              </a:ext>
            </a:extLst>
          </p:cNvPr>
          <p:cNvSpPr txBox="1"/>
          <p:nvPr/>
        </p:nvSpPr>
        <p:spPr>
          <a:xfrm>
            <a:off x="7183803" y="2128416"/>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28" name="TextBox 27">
            <a:extLst>
              <a:ext uri="{FF2B5EF4-FFF2-40B4-BE49-F238E27FC236}">
                <a16:creationId xmlns:a16="http://schemas.microsoft.com/office/drawing/2014/main" id="{509F820F-4445-0409-4852-F05F7AE98E61}"/>
              </a:ext>
            </a:extLst>
          </p:cNvPr>
          <p:cNvSpPr txBox="1"/>
          <p:nvPr/>
        </p:nvSpPr>
        <p:spPr>
          <a:xfrm>
            <a:off x="7163384" y="2846021"/>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32" name="Arrow: Right 31">
            <a:extLst>
              <a:ext uri="{FF2B5EF4-FFF2-40B4-BE49-F238E27FC236}">
                <a16:creationId xmlns:a16="http://schemas.microsoft.com/office/drawing/2014/main" id="{9C0CB9FD-8EA2-731F-AE2C-5830B81960D1}"/>
              </a:ext>
            </a:extLst>
          </p:cNvPr>
          <p:cNvSpPr/>
          <p:nvPr/>
        </p:nvSpPr>
        <p:spPr>
          <a:xfrm>
            <a:off x="10722610" y="3222612"/>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33" name="Arrow: Right 32">
            <a:extLst>
              <a:ext uri="{FF2B5EF4-FFF2-40B4-BE49-F238E27FC236}">
                <a16:creationId xmlns:a16="http://schemas.microsoft.com/office/drawing/2014/main" id="{B77D2AFF-12E2-3894-534D-BEBAE6B852FB}"/>
              </a:ext>
            </a:extLst>
          </p:cNvPr>
          <p:cNvSpPr/>
          <p:nvPr/>
        </p:nvSpPr>
        <p:spPr>
          <a:xfrm rot="10800000">
            <a:off x="9664099" y="2049767"/>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C7A82C91-82F6-6E67-E157-73F6F71F54A8}"/>
              </a:ext>
            </a:extLst>
          </p:cNvPr>
          <p:cNvSpPr txBox="1"/>
          <p:nvPr/>
        </p:nvSpPr>
        <p:spPr>
          <a:xfrm>
            <a:off x="9116595" y="1991063"/>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35" name="TextBox 34">
            <a:extLst>
              <a:ext uri="{FF2B5EF4-FFF2-40B4-BE49-F238E27FC236}">
                <a16:creationId xmlns:a16="http://schemas.microsoft.com/office/drawing/2014/main" id="{D3AB302F-ABE5-D4C7-64D3-50E464ECFE53}"/>
              </a:ext>
            </a:extLst>
          </p:cNvPr>
          <p:cNvSpPr txBox="1"/>
          <p:nvPr/>
        </p:nvSpPr>
        <p:spPr>
          <a:xfrm>
            <a:off x="11402753" y="3129223"/>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36" name="TextBox 35">
            <a:extLst>
              <a:ext uri="{FF2B5EF4-FFF2-40B4-BE49-F238E27FC236}">
                <a16:creationId xmlns:a16="http://schemas.microsoft.com/office/drawing/2014/main" id="{170D8BA7-8CE1-5B8E-434D-470EB7A3126E}"/>
              </a:ext>
            </a:extLst>
          </p:cNvPr>
          <p:cNvSpPr txBox="1"/>
          <p:nvPr/>
        </p:nvSpPr>
        <p:spPr>
          <a:xfrm>
            <a:off x="9461172" y="1655403"/>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37" name="TextBox 36">
            <a:extLst>
              <a:ext uri="{FF2B5EF4-FFF2-40B4-BE49-F238E27FC236}">
                <a16:creationId xmlns:a16="http://schemas.microsoft.com/office/drawing/2014/main" id="{53410F28-3160-6844-4E4E-644E80277308}"/>
              </a:ext>
            </a:extLst>
          </p:cNvPr>
          <p:cNvSpPr txBox="1"/>
          <p:nvPr/>
        </p:nvSpPr>
        <p:spPr>
          <a:xfrm>
            <a:off x="10771669" y="3348101"/>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cxnSp>
        <p:nvCxnSpPr>
          <p:cNvPr id="58" name="Straight Arrow Connector 57">
            <a:extLst>
              <a:ext uri="{FF2B5EF4-FFF2-40B4-BE49-F238E27FC236}">
                <a16:creationId xmlns:a16="http://schemas.microsoft.com/office/drawing/2014/main" id="{B09CC435-5B19-4EF9-A75E-734A267D450B}"/>
              </a:ext>
            </a:extLst>
          </p:cNvPr>
          <p:cNvCxnSpPr>
            <a:cxnSpLocks/>
            <a:endCxn id="2" idx="2"/>
          </p:cNvCxnSpPr>
          <p:nvPr/>
        </p:nvCxnSpPr>
        <p:spPr>
          <a:xfrm>
            <a:off x="7893967" y="2432320"/>
            <a:ext cx="2235730" cy="3424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9" name="Straight Arrow Connector 58">
            <a:extLst>
              <a:ext uri="{FF2B5EF4-FFF2-40B4-BE49-F238E27FC236}">
                <a16:creationId xmlns:a16="http://schemas.microsoft.com/office/drawing/2014/main" id="{F32A6B1D-DCC8-60EB-61E0-A578F475BC4C}"/>
              </a:ext>
            </a:extLst>
          </p:cNvPr>
          <p:cNvCxnSpPr>
            <a:cxnSpLocks/>
            <a:endCxn id="2" idx="2"/>
          </p:cNvCxnSpPr>
          <p:nvPr/>
        </p:nvCxnSpPr>
        <p:spPr>
          <a:xfrm flipV="1">
            <a:off x="7914279" y="2774741"/>
            <a:ext cx="2215418" cy="47465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3" name="Oval 62">
            <a:extLst>
              <a:ext uri="{FF2B5EF4-FFF2-40B4-BE49-F238E27FC236}">
                <a16:creationId xmlns:a16="http://schemas.microsoft.com/office/drawing/2014/main" id="{1B8C8F40-E779-72B3-8EC7-F15470601775}"/>
              </a:ext>
            </a:extLst>
          </p:cNvPr>
          <p:cNvSpPr/>
          <p:nvPr/>
        </p:nvSpPr>
        <p:spPr>
          <a:xfrm>
            <a:off x="9276182" y="4600806"/>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4" name="Straight Connector 63">
            <a:extLst>
              <a:ext uri="{FF2B5EF4-FFF2-40B4-BE49-F238E27FC236}">
                <a16:creationId xmlns:a16="http://schemas.microsoft.com/office/drawing/2014/main" id="{AFD2047A-8CD8-5BBF-E058-79D147789C31}"/>
              </a:ext>
            </a:extLst>
          </p:cNvPr>
          <p:cNvCxnSpPr/>
          <p:nvPr/>
        </p:nvCxnSpPr>
        <p:spPr>
          <a:xfrm>
            <a:off x="9341497" y="5045890"/>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929A3158-80E3-01E2-4045-10FFA05ECCCD}"/>
              </a:ext>
            </a:extLst>
          </p:cNvPr>
          <p:cNvCxnSpPr/>
          <p:nvPr/>
        </p:nvCxnSpPr>
        <p:spPr>
          <a:xfrm>
            <a:off x="9341496" y="5784554"/>
            <a:ext cx="830425" cy="0"/>
          </a:xfrm>
          <a:prstGeom prst="line">
            <a:avLst/>
          </a:prstGeom>
        </p:spPr>
        <p:style>
          <a:lnRef idx="3">
            <a:schemeClr val="dk1"/>
          </a:lnRef>
          <a:fillRef idx="0">
            <a:schemeClr val="dk1"/>
          </a:fillRef>
          <a:effectRef idx="2">
            <a:schemeClr val="dk1"/>
          </a:effectRef>
          <a:fontRef idx="minor">
            <a:schemeClr val="tx1"/>
          </a:fontRef>
        </p:style>
      </p:cxnSp>
      <p:sp>
        <p:nvSpPr>
          <p:cNvPr id="66" name="Rectangle 65">
            <a:extLst>
              <a:ext uri="{FF2B5EF4-FFF2-40B4-BE49-F238E27FC236}">
                <a16:creationId xmlns:a16="http://schemas.microsoft.com/office/drawing/2014/main" id="{7106D823-C6E0-B58C-D5E1-41295C91D4E4}"/>
              </a:ext>
            </a:extLst>
          </p:cNvPr>
          <p:cNvSpPr/>
          <p:nvPr/>
        </p:nvSpPr>
        <p:spPr>
          <a:xfrm rot="5400000">
            <a:off x="7158615" y="5187763"/>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7" name="Straight Connector 66">
            <a:extLst>
              <a:ext uri="{FF2B5EF4-FFF2-40B4-BE49-F238E27FC236}">
                <a16:creationId xmlns:a16="http://schemas.microsoft.com/office/drawing/2014/main" id="{435AD0EE-1E9D-1E52-442B-E2F64A3A1482}"/>
              </a:ext>
            </a:extLst>
          </p:cNvPr>
          <p:cNvCxnSpPr>
            <a:stCxn id="66" idx="0"/>
            <a:endCxn id="66" idx="2"/>
          </p:cNvCxnSpPr>
          <p:nvPr/>
        </p:nvCxnSpPr>
        <p:spPr>
          <a:xfrm flipH="1">
            <a:off x="7615812" y="5467682"/>
            <a:ext cx="559837" cy="0"/>
          </a:xfrm>
          <a:prstGeom prst="line">
            <a:avLst/>
          </a:prstGeom>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FF0CFC96-1907-05F4-95B7-1A811DE6B45D}"/>
              </a:ext>
            </a:extLst>
          </p:cNvPr>
          <p:cNvSpPr txBox="1"/>
          <p:nvPr/>
        </p:nvSpPr>
        <p:spPr>
          <a:xfrm>
            <a:off x="7183803" y="4581585"/>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69" name="TextBox 68">
            <a:extLst>
              <a:ext uri="{FF2B5EF4-FFF2-40B4-BE49-F238E27FC236}">
                <a16:creationId xmlns:a16="http://schemas.microsoft.com/office/drawing/2014/main" id="{817A4861-5455-480B-4B0B-B185682359AD}"/>
              </a:ext>
            </a:extLst>
          </p:cNvPr>
          <p:cNvSpPr txBox="1"/>
          <p:nvPr/>
        </p:nvSpPr>
        <p:spPr>
          <a:xfrm>
            <a:off x="7163384" y="5476060"/>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70" name="Arrow: Right 69">
            <a:extLst>
              <a:ext uri="{FF2B5EF4-FFF2-40B4-BE49-F238E27FC236}">
                <a16:creationId xmlns:a16="http://schemas.microsoft.com/office/drawing/2014/main" id="{7BAE15E4-7FCA-FAF9-9420-A48554CD724B}"/>
              </a:ext>
            </a:extLst>
          </p:cNvPr>
          <p:cNvSpPr/>
          <p:nvPr/>
        </p:nvSpPr>
        <p:spPr>
          <a:xfrm>
            <a:off x="9869096" y="5874436"/>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71" name="Arrow: Right 70">
            <a:extLst>
              <a:ext uri="{FF2B5EF4-FFF2-40B4-BE49-F238E27FC236}">
                <a16:creationId xmlns:a16="http://schemas.microsoft.com/office/drawing/2014/main" id="{877CD4E6-CD8C-834D-AD7A-06D55F7B5798}"/>
              </a:ext>
            </a:extLst>
          </p:cNvPr>
          <p:cNvSpPr/>
          <p:nvPr/>
        </p:nvSpPr>
        <p:spPr>
          <a:xfrm rot="10800000">
            <a:off x="8810584" y="4701591"/>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D93BB411-D4ED-E00D-1D46-0BC9DAC7A355}"/>
              </a:ext>
            </a:extLst>
          </p:cNvPr>
          <p:cNvSpPr txBox="1"/>
          <p:nvPr/>
        </p:nvSpPr>
        <p:spPr>
          <a:xfrm>
            <a:off x="8263080" y="4642887"/>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73" name="TextBox 72">
            <a:extLst>
              <a:ext uri="{FF2B5EF4-FFF2-40B4-BE49-F238E27FC236}">
                <a16:creationId xmlns:a16="http://schemas.microsoft.com/office/drawing/2014/main" id="{558181E0-5662-DB0E-BAE5-6E2C551C9928}"/>
              </a:ext>
            </a:extLst>
          </p:cNvPr>
          <p:cNvSpPr txBox="1"/>
          <p:nvPr/>
        </p:nvSpPr>
        <p:spPr>
          <a:xfrm>
            <a:off x="10568618" y="572202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74" name="TextBox 73">
            <a:extLst>
              <a:ext uri="{FF2B5EF4-FFF2-40B4-BE49-F238E27FC236}">
                <a16:creationId xmlns:a16="http://schemas.microsoft.com/office/drawing/2014/main" id="{D1EE6CC5-DA65-09D7-EC1F-490DE8617F2C}"/>
              </a:ext>
            </a:extLst>
          </p:cNvPr>
          <p:cNvSpPr txBox="1"/>
          <p:nvPr/>
        </p:nvSpPr>
        <p:spPr>
          <a:xfrm>
            <a:off x="8607657" y="4307227"/>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75" name="TextBox 74">
            <a:extLst>
              <a:ext uri="{FF2B5EF4-FFF2-40B4-BE49-F238E27FC236}">
                <a16:creationId xmlns:a16="http://schemas.microsoft.com/office/drawing/2014/main" id="{63637AA4-D340-6FFE-2BAF-95F7599D7F62}"/>
              </a:ext>
            </a:extLst>
          </p:cNvPr>
          <p:cNvSpPr txBox="1"/>
          <p:nvPr/>
        </p:nvSpPr>
        <p:spPr>
          <a:xfrm>
            <a:off x="9918154" y="5999925"/>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cxnSp>
        <p:nvCxnSpPr>
          <p:cNvPr id="76" name="Straight Arrow Connector 75">
            <a:extLst>
              <a:ext uri="{FF2B5EF4-FFF2-40B4-BE49-F238E27FC236}">
                <a16:creationId xmlns:a16="http://schemas.microsoft.com/office/drawing/2014/main" id="{5B642FEF-41A1-86F1-6011-611D4B5D9910}"/>
              </a:ext>
            </a:extLst>
          </p:cNvPr>
          <p:cNvCxnSpPr>
            <a:cxnSpLocks/>
          </p:cNvCxnSpPr>
          <p:nvPr/>
        </p:nvCxnSpPr>
        <p:spPr>
          <a:xfrm>
            <a:off x="7875418" y="5036616"/>
            <a:ext cx="1370167" cy="3972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7" name="Straight Arrow Connector 76">
            <a:extLst>
              <a:ext uri="{FF2B5EF4-FFF2-40B4-BE49-F238E27FC236}">
                <a16:creationId xmlns:a16="http://schemas.microsoft.com/office/drawing/2014/main" id="{82F9CEDB-80DB-8D02-FB2A-381515F743DD}"/>
              </a:ext>
            </a:extLst>
          </p:cNvPr>
          <p:cNvCxnSpPr>
            <a:cxnSpLocks/>
          </p:cNvCxnSpPr>
          <p:nvPr/>
        </p:nvCxnSpPr>
        <p:spPr>
          <a:xfrm flipV="1">
            <a:off x="7895730" y="5408143"/>
            <a:ext cx="1349855" cy="4455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0" name="TextBox 79">
            <a:extLst>
              <a:ext uri="{FF2B5EF4-FFF2-40B4-BE49-F238E27FC236}">
                <a16:creationId xmlns:a16="http://schemas.microsoft.com/office/drawing/2014/main" id="{68661E6D-7742-308D-00C2-C0AE7B73AC97}"/>
              </a:ext>
            </a:extLst>
          </p:cNvPr>
          <p:cNvSpPr txBox="1"/>
          <p:nvPr/>
        </p:nvSpPr>
        <p:spPr>
          <a:xfrm>
            <a:off x="7559828" y="2261226"/>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81" name="TextBox 80">
            <a:extLst>
              <a:ext uri="{FF2B5EF4-FFF2-40B4-BE49-F238E27FC236}">
                <a16:creationId xmlns:a16="http://schemas.microsoft.com/office/drawing/2014/main" id="{547F468A-BEC3-7EAD-8015-56F8EC373960}"/>
              </a:ext>
            </a:extLst>
          </p:cNvPr>
          <p:cNvSpPr txBox="1"/>
          <p:nvPr/>
        </p:nvSpPr>
        <p:spPr>
          <a:xfrm>
            <a:off x="7565267" y="3012270"/>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89" name="Oval 88">
            <a:extLst>
              <a:ext uri="{FF2B5EF4-FFF2-40B4-BE49-F238E27FC236}">
                <a16:creationId xmlns:a16="http://schemas.microsoft.com/office/drawing/2014/main" id="{EF000D89-3186-C35B-3333-79129A15783A}"/>
              </a:ext>
            </a:extLst>
          </p:cNvPr>
          <p:cNvSpPr/>
          <p:nvPr/>
        </p:nvSpPr>
        <p:spPr>
          <a:xfrm>
            <a:off x="10510745" y="4549040"/>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90" name="Straight Connector 89">
            <a:extLst>
              <a:ext uri="{FF2B5EF4-FFF2-40B4-BE49-F238E27FC236}">
                <a16:creationId xmlns:a16="http://schemas.microsoft.com/office/drawing/2014/main" id="{CCE18CD5-C085-3743-6538-F9A6EB44065F}"/>
              </a:ext>
            </a:extLst>
          </p:cNvPr>
          <p:cNvCxnSpPr/>
          <p:nvPr/>
        </p:nvCxnSpPr>
        <p:spPr>
          <a:xfrm>
            <a:off x="10576060" y="4994124"/>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51F629DF-5929-A60A-0037-43936FDE67A4}"/>
              </a:ext>
            </a:extLst>
          </p:cNvPr>
          <p:cNvCxnSpPr/>
          <p:nvPr/>
        </p:nvCxnSpPr>
        <p:spPr>
          <a:xfrm>
            <a:off x="10576059" y="5732788"/>
            <a:ext cx="830425" cy="0"/>
          </a:xfrm>
          <a:prstGeom prst="line">
            <a:avLst/>
          </a:prstGeom>
        </p:spPr>
        <p:style>
          <a:lnRef idx="3">
            <a:schemeClr val="dk1"/>
          </a:lnRef>
          <a:fillRef idx="0">
            <a:schemeClr val="dk1"/>
          </a:fillRef>
          <a:effectRef idx="2">
            <a:schemeClr val="dk1"/>
          </a:effectRef>
          <a:fontRef idx="minor">
            <a:schemeClr val="tx1"/>
          </a:fontRef>
        </p:style>
      </p:cxnSp>
      <p:sp>
        <p:nvSpPr>
          <p:cNvPr id="92" name="Arrow: Right 91">
            <a:extLst>
              <a:ext uri="{FF2B5EF4-FFF2-40B4-BE49-F238E27FC236}">
                <a16:creationId xmlns:a16="http://schemas.microsoft.com/office/drawing/2014/main" id="{1A7C3529-F5FF-C122-494C-AD1184BAE0DC}"/>
              </a:ext>
            </a:extLst>
          </p:cNvPr>
          <p:cNvSpPr/>
          <p:nvPr/>
        </p:nvSpPr>
        <p:spPr>
          <a:xfrm>
            <a:off x="11103659" y="5822670"/>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9847C206-D309-4D90-6F44-A72FC29CAF7B}"/>
              </a:ext>
            </a:extLst>
          </p:cNvPr>
          <p:cNvSpPr txBox="1"/>
          <p:nvPr/>
        </p:nvSpPr>
        <p:spPr>
          <a:xfrm>
            <a:off x="11783801" y="572928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97" name="TextBox 96">
            <a:extLst>
              <a:ext uri="{FF2B5EF4-FFF2-40B4-BE49-F238E27FC236}">
                <a16:creationId xmlns:a16="http://schemas.microsoft.com/office/drawing/2014/main" id="{70CD2167-6440-0731-4E08-4EED2DC901D9}"/>
              </a:ext>
            </a:extLst>
          </p:cNvPr>
          <p:cNvSpPr txBox="1"/>
          <p:nvPr/>
        </p:nvSpPr>
        <p:spPr>
          <a:xfrm>
            <a:off x="11152717" y="5948159"/>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98" name="Oval 97">
            <a:extLst>
              <a:ext uri="{FF2B5EF4-FFF2-40B4-BE49-F238E27FC236}">
                <a16:creationId xmlns:a16="http://schemas.microsoft.com/office/drawing/2014/main" id="{2F056F13-9424-CD5F-2B92-C52CD49EFAC9}"/>
              </a:ext>
            </a:extLst>
          </p:cNvPr>
          <p:cNvSpPr/>
          <p:nvPr/>
        </p:nvSpPr>
        <p:spPr>
          <a:xfrm>
            <a:off x="9284644" y="4604863"/>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99" name="Straight Connector 98">
            <a:extLst>
              <a:ext uri="{FF2B5EF4-FFF2-40B4-BE49-F238E27FC236}">
                <a16:creationId xmlns:a16="http://schemas.microsoft.com/office/drawing/2014/main" id="{BCDD1091-2DFC-0190-CB40-E9AA73FA86CF}"/>
              </a:ext>
            </a:extLst>
          </p:cNvPr>
          <p:cNvCxnSpPr/>
          <p:nvPr/>
        </p:nvCxnSpPr>
        <p:spPr>
          <a:xfrm>
            <a:off x="9349959" y="5049947"/>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F7A1F2AE-5032-BB27-FE58-9F0DD67392EC}"/>
              </a:ext>
            </a:extLst>
          </p:cNvPr>
          <p:cNvCxnSpPr/>
          <p:nvPr/>
        </p:nvCxnSpPr>
        <p:spPr>
          <a:xfrm>
            <a:off x="9349958" y="5788611"/>
            <a:ext cx="830425" cy="0"/>
          </a:xfrm>
          <a:prstGeom prst="line">
            <a:avLst/>
          </a:prstGeom>
        </p:spPr>
        <p:style>
          <a:lnRef idx="3">
            <a:schemeClr val="dk1"/>
          </a:lnRef>
          <a:fillRef idx="0">
            <a:schemeClr val="dk1"/>
          </a:fillRef>
          <a:effectRef idx="2">
            <a:schemeClr val="dk1"/>
          </a:effectRef>
          <a:fontRef idx="minor">
            <a:schemeClr val="tx1"/>
          </a:fontRef>
        </p:style>
      </p:cxnSp>
      <p:sp>
        <p:nvSpPr>
          <p:cNvPr id="101" name="Arrow: Right 100">
            <a:extLst>
              <a:ext uri="{FF2B5EF4-FFF2-40B4-BE49-F238E27FC236}">
                <a16:creationId xmlns:a16="http://schemas.microsoft.com/office/drawing/2014/main" id="{73E930EB-E1B1-7C9B-2B3F-576C9567EB10}"/>
              </a:ext>
            </a:extLst>
          </p:cNvPr>
          <p:cNvSpPr/>
          <p:nvPr/>
        </p:nvSpPr>
        <p:spPr>
          <a:xfrm>
            <a:off x="9877557" y="5878493"/>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02" name="Arrow: Right 101">
            <a:extLst>
              <a:ext uri="{FF2B5EF4-FFF2-40B4-BE49-F238E27FC236}">
                <a16:creationId xmlns:a16="http://schemas.microsoft.com/office/drawing/2014/main" id="{E8BD617D-7182-A1BB-9977-40EDD0A1CF26}"/>
              </a:ext>
            </a:extLst>
          </p:cNvPr>
          <p:cNvSpPr/>
          <p:nvPr/>
        </p:nvSpPr>
        <p:spPr>
          <a:xfrm rot="10800000">
            <a:off x="8819046" y="4705648"/>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B24D4862-622D-32E3-381C-2AFC65996EAE}"/>
              </a:ext>
            </a:extLst>
          </p:cNvPr>
          <p:cNvSpPr txBox="1"/>
          <p:nvPr/>
        </p:nvSpPr>
        <p:spPr>
          <a:xfrm>
            <a:off x="8271542" y="4646944"/>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05" name="TextBox 104">
            <a:extLst>
              <a:ext uri="{FF2B5EF4-FFF2-40B4-BE49-F238E27FC236}">
                <a16:creationId xmlns:a16="http://schemas.microsoft.com/office/drawing/2014/main" id="{5333E3CF-D233-2A93-B94E-FF9E9C1EF59F}"/>
              </a:ext>
            </a:extLst>
          </p:cNvPr>
          <p:cNvSpPr txBox="1"/>
          <p:nvPr/>
        </p:nvSpPr>
        <p:spPr>
          <a:xfrm>
            <a:off x="8616119" y="4311284"/>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106" name="TextBox 105">
            <a:extLst>
              <a:ext uri="{FF2B5EF4-FFF2-40B4-BE49-F238E27FC236}">
                <a16:creationId xmlns:a16="http://schemas.microsoft.com/office/drawing/2014/main" id="{208FD80E-BA5E-E98D-652E-C73BFA4945F4}"/>
              </a:ext>
            </a:extLst>
          </p:cNvPr>
          <p:cNvSpPr txBox="1"/>
          <p:nvPr/>
        </p:nvSpPr>
        <p:spPr>
          <a:xfrm>
            <a:off x="9926616" y="6003982"/>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107" name="Arrow: Right 106">
            <a:extLst>
              <a:ext uri="{FF2B5EF4-FFF2-40B4-BE49-F238E27FC236}">
                <a16:creationId xmlns:a16="http://schemas.microsoft.com/office/drawing/2014/main" id="{5BF4BAE2-5D6C-CECF-94FD-29F1E19150B5}"/>
              </a:ext>
            </a:extLst>
          </p:cNvPr>
          <p:cNvSpPr/>
          <p:nvPr/>
        </p:nvSpPr>
        <p:spPr>
          <a:xfrm rot="10800000">
            <a:off x="9922292" y="4688746"/>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4AE04EF3-9F70-1A67-A0A0-AD10A58E5008}"/>
              </a:ext>
            </a:extLst>
          </p:cNvPr>
          <p:cNvSpPr txBox="1"/>
          <p:nvPr/>
        </p:nvSpPr>
        <p:spPr>
          <a:xfrm>
            <a:off x="9719365" y="4294382"/>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cxnSp>
        <p:nvCxnSpPr>
          <p:cNvPr id="111" name="Straight Arrow Connector 110">
            <a:extLst>
              <a:ext uri="{FF2B5EF4-FFF2-40B4-BE49-F238E27FC236}">
                <a16:creationId xmlns:a16="http://schemas.microsoft.com/office/drawing/2014/main" id="{C6E44C87-4B6E-DAF1-0A7A-9089E7AB33A9}"/>
              </a:ext>
            </a:extLst>
          </p:cNvPr>
          <p:cNvCxnSpPr>
            <a:cxnSpLocks/>
          </p:cNvCxnSpPr>
          <p:nvPr/>
        </p:nvCxnSpPr>
        <p:spPr>
          <a:xfrm>
            <a:off x="7866378" y="5031494"/>
            <a:ext cx="1409226" cy="4364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3FC6E5F2-4FC6-709B-FD76-A15C69045FBC}"/>
              </a:ext>
            </a:extLst>
          </p:cNvPr>
          <p:cNvCxnSpPr/>
          <p:nvPr/>
        </p:nvCxnSpPr>
        <p:spPr>
          <a:xfrm>
            <a:off x="7914279" y="5853693"/>
            <a:ext cx="3005737" cy="87368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CE9C464F-BD61-C9DF-A34E-310A4F2D3C63}"/>
              </a:ext>
            </a:extLst>
          </p:cNvPr>
          <p:cNvCxnSpPr/>
          <p:nvPr/>
        </p:nvCxnSpPr>
        <p:spPr>
          <a:xfrm flipV="1">
            <a:off x="10926754" y="6228974"/>
            <a:ext cx="23127" cy="48801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2200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randombar(horizontal)">
                                      <p:cBhvr>
                                        <p:cTn id="24" dur="500"/>
                                        <p:tgtEl>
                                          <p:spTgt spid="3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randombar(horizontal)">
                                      <p:cBhvr>
                                        <p:cTn id="30" dur="500"/>
                                        <p:tgtEl>
                                          <p:spTgt spid="3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randombar(horizontal)">
                                      <p:cBhvr>
                                        <p:cTn id="33" dur="500"/>
                                        <p:tgtEl>
                                          <p:spTgt spid="3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randombar(horizontal)">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80"/>
                                        </p:tgtEl>
                                      </p:cBhvr>
                                    </p:animEffect>
                                    <p:set>
                                      <p:cBhvr>
                                        <p:cTn id="41" dur="1" fill="hold">
                                          <p:stCondLst>
                                            <p:cond delay="499"/>
                                          </p:stCondLst>
                                        </p:cTn>
                                        <p:tgtEl>
                                          <p:spTgt spid="80"/>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81"/>
                                        </p:tgtEl>
                                      </p:cBhvr>
                                    </p:animEffect>
                                    <p:set>
                                      <p:cBhvr>
                                        <p:cTn id="44" dur="1" fill="hold">
                                          <p:stCondLst>
                                            <p:cond delay="499"/>
                                          </p:stCondLst>
                                        </p:cTn>
                                        <p:tgtEl>
                                          <p:spTgt spid="8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randombar(horizontal)">
                                      <p:cBhvr>
                                        <p:cTn id="49" dur="500"/>
                                        <p:tgtEl>
                                          <p:spTgt spid="58"/>
                                        </p:tgtEl>
                                      </p:cBhvr>
                                    </p:animEffect>
                                  </p:childTnLst>
                                </p:cTn>
                              </p:par>
                              <p:par>
                                <p:cTn id="50" presetID="14" presetClass="entr" presetSubtype="10"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randombar(horizontal)">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63"/>
                                        </p:tgtEl>
                                      </p:cBhvr>
                                    </p:animEffect>
                                    <p:set>
                                      <p:cBhvr>
                                        <p:cTn id="57" dur="1" fill="hold">
                                          <p:stCondLst>
                                            <p:cond delay="499"/>
                                          </p:stCondLst>
                                        </p:cTn>
                                        <p:tgtEl>
                                          <p:spTgt spid="6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64"/>
                                        </p:tgtEl>
                                      </p:cBhvr>
                                    </p:animEffect>
                                    <p:set>
                                      <p:cBhvr>
                                        <p:cTn id="60" dur="1" fill="hold">
                                          <p:stCondLst>
                                            <p:cond delay="499"/>
                                          </p:stCondLst>
                                        </p:cTn>
                                        <p:tgtEl>
                                          <p:spTgt spid="64"/>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65"/>
                                        </p:tgtEl>
                                      </p:cBhvr>
                                    </p:animEffect>
                                    <p:set>
                                      <p:cBhvr>
                                        <p:cTn id="63" dur="1" fill="hold">
                                          <p:stCondLst>
                                            <p:cond delay="499"/>
                                          </p:stCondLst>
                                        </p:cTn>
                                        <p:tgtEl>
                                          <p:spTgt spid="65"/>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70"/>
                                        </p:tgtEl>
                                      </p:cBhvr>
                                    </p:animEffect>
                                    <p:set>
                                      <p:cBhvr>
                                        <p:cTn id="66" dur="1" fill="hold">
                                          <p:stCondLst>
                                            <p:cond delay="499"/>
                                          </p:stCondLst>
                                        </p:cTn>
                                        <p:tgtEl>
                                          <p:spTgt spid="70"/>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71"/>
                                        </p:tgtEl>
                                      </p:cBhvr>
                                    </p:animEffect>
                                    <p:set>
                                      <p:cBhvr>
                                        <p:cTn id="69" dur="1" fill="hold">
                                          <p:stCondLst>
                                            <p:cond delay="499"/>
                                          </p:stCondLst>
                                        </p:cTn>
                                        <p:tgtEl>
                                          <p:spTgt spid="71"/>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72"/>
                                        </p:tgtEl>
                                      </p:cBhvr>
                                    </p:animEffect>
                                    <p:set>
                                      <p:cBhvr>
                                        <p:cTn id="72" dur="1" fill="hold">
                                          <p:stCondLst>
                                            <p:cond delay="499"/>
                                          </p:stCondLst>
                                        </p:cTn>
                                        <p:tgtEl>
                                          <p:spTgt spid="72"/>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73"/>
                                        </p:tgtEl>
                                      </p:cBhvr>
                                    </p:animEffect>
                                    <p:set>
                                      <p:cBhvr>
                                        <p:cTn id="75" dur="1" fill="hold">
                                          <p:stCondLst>
                                            <p:cond delay="499"/>
                                          </p:stCondLst>
                                        </p:cTn>
                                        <p:tgtEl>
                                          <p:spTgt spid="73"/>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74"/>
                                        </p:tgtEl>
                                      </p:cBhvr>
                                    </p:animEffect>
                                    <p:set>
                                      <p:cBhvr>
                                        <p:cTn id="78" dur="1" fill="hold">
                                          <p:stCondLst>
                                            <p:cond delay="499"/>
                                          </p:stCondLst>
                                        </p:cTn>
                                        <p:tgtEl>
                                          <p:spTgt spid="74"/>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75"/>
                                        </p:tgtEl>
                                      </p:cBhvr>
                                    </p:animEffect>
                                    <p:set>
                                      <p:cBhvr>
                                        <p:cTn id="81" dur="1" fill="hold">
                                          <p:stCondLst>
                                            <p:cond delay="499"/>
                                          </p:stCondLst>
                                        </p:cTn>
                                        <p:tgtEl>
                                          <p:spTgt spid="75"/>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76"/>
                                        </p:tgtEl>
                                      </p:cBhvr>
                                    </p:animEffect>
                                    <p:set>
                                      <p:cBhvr>
                                        <p:cTn id="84" dur="1" fill="hold">
                                          <p:stCondLst>
                                            <p:cond delay="499"/>
                                          </p:stCondLst>
                                        </p:cTn>
                                        <p:tgtEl>
                                          <p:spTgt spid="7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77"/>
                                        </p:tgtEl>
                                      </p:cBhvr>
                                    </p:animEffect>
                                    <p:set>
                                      <p:cBhvr>
                                        <p:cTn id="87" dur="1" fill="hold">
                                          <p:stCondLst>
                                            <p:cond delay="499"/>
                                          </p:stCondLst>
                                        </p:cTn>
                                        <p:tgtEl>
                                          <p:spTgt spid="7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89"/>
                                        </p:tgtEl>
                                        <p:attrNameLst>
                                          <p:attrName>style.visibility</p:attrName>
                                        </p:attrNameLst>
                                      </p:cBhvr>
                                      <p:to>
                                        <p:strVal val="visible"/>
                                      </p:to>
                                    </p:set>
                                    <p:animEffect transition="in" filter="randombar(horizontal)">
                                      <p:cBhvr>
                                        <p:cTn id="92" dur="500"/>
                                        <p:tgtEl>
                                          <p:spTgt spid="89"/>
                                        </p:tgtEl>
                                      </p:cBhvr>
                                    </p:animEffect>
                                  </p:childTnLst>
                                </p:cTn>
                              </p:par>
                              <p:par>
                                <p:cTn id="93" presetID="14" presetClass="entr" presetSubtype="1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animEffect transition="in" filter="randombar(horizontal)">
                                      <p:cBhvr>
                                        <p:cTn id="95" dur="500"/>
                                        <p:tgtEl>
                                          <p:spTgt spid="90"/>
                                        </p:tgtEl>
                                      </p:cBhvr>
                                    </p:animEffect>
                                  </p:childTnLst>
                                </p:cTn>
                              </p:par>
                              <p:par>
                                <p:cTn id="96" presetID="14" presetClass="entr" presetSubtype="10" fill="hold" nodeType="withEffect">
                                  <p:stCondLst>
                                    <p:cond delay="0"/>
                                  </p:stCondLst>
                                  <p:childTnLst>
                                    <p:set>
                                      <p:cBhvr>
                                        <p:cTn id="97" dur="1" fill="hold">
                                          <p:stCondLst>
                                            <p:cond delay="0"/>
                                          </p:stCondLst>
                                        </p:cTn>
                                        <p:tgtEl>
                                          <p:spTgt spid="91"/>
                                        </p:tgtEl>
                                        <p:attrNameLst>
                                          <p:attrName>style.visibility</p:attrName>
                                        </p:attrNameLst>
                                      </p:cBhvr>
                                      <p:to>
                                        <p:strVal val="visible"/>
                                      </p:to>
                                    </p:set>
                                    <p:animEffect transition="in" filter="randombar(horizontal)">
                                      <p:cBhvr>
                                        <p:cTn id="98" dur="500"/>
                                        <p:tgtEl>
                                          <p:spTgt spid="91"/>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Effect transition="in" filter="randombar(horizontal)">
                                      <p:cBhvr>
                                        <p:cTn id="101" dur="500"/>
                                        <p:tgtEl>
                                          <p:spTgt spid="92"/>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97"/>
                                        </p:tgtEl>
                                        <p:attrNameLst>
                                          <p:attrName>style.visibility</p:attrName>
                                        </p:attrNameLst>
                                      </p:cBhvr>
                                      <p:to>
                                        <p:strVal val="visible"/>
                                      </p:to>
                                    </p:set>
                                    <p:animEffect transition="in" filter="randombar(horizontal)">
                                      <p:cBhvr>
                                        <p:cTn id="104" dur="500"/>
                                        <p:tgtEl>
                                          <p:spTgt spid="97"/>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randombar(horizontal)">
                                      <p:cBhvr>
                                        <p:cTn id="107" dur="500"/>
                                        <p:tgtEl>
                                          <p:spTgt spid="95"/>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98"/>
                                        </p:tgtEl>
                                        <p:attrNameLst>
                                          <p:attrName>style.visibility</p:attrName>
                                        </p:attrNameLst>
                                      </p:cBhvr>
                                      <p:to>
                                        <p:strVal val="visible"/>
                                      </p:to>
                                    </p:set>
                                    <p:anim calcmode="lin" valueType="num">
                                      <p:cBhvr additive="base">
                                        <p:cTn id="112" dur="500" fill="hold"/>
                                        <p:tgtEl>
                                          <p:spTgt spid="98"/>
                                        </p:tgtEl>
                                        <p:attrNameLst>
                                          <p:attrName>ppt_x</p:attrName>
                                        </p:attrNameLst>
                                      </p:cBhvr>
                                      <p:tavLst>
                                        <p:tav tm="0">
                                          <p:val>
                                            <p:strVal val="#ppt_x"/>
                                          </p:val>
                                        </p:tav>
                                        <p:tav tm="100000">
                                          <p:val>
                                            <p:strVal val="#ppt_x"/>
                                          </p:val>
                                        </p:tav>
                                      </p:tavLst>
                                    </p:anim>
                                    <p:anim calcmode="lin" valueType="num">
                                      <p:cBhvr additive="base">
                                        <p:cTn id="113" dur="500" fill="hold"/>
                                        <p:tgtEl>
                                          <p:spTgt spid="98"/>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99"/>
                                        </p:tgtEl>
                                        <p:attrNameLst>
                                          <p:attrName>style.visibility</p:attrName>
                                        </p:attrNameLst>
                                      </p:cBhvr>
                                      <p:to>
                                        <p:strVal val="visible"/>
                                      </p:to>
                                    </p:set>
                                    <p:anim calcmode="lin" valueType="num">
                                      <p:cBhvr additive="base">
                                        <p:cTn id="116" dur="500" fill="hold"/>
                                        <p:tgtEl>
                                          <p:spTgt spid="99"/>
                                        </p:tgtEl>
                                        <p:attrNameLst>
                                          <p:attrName>ppt_x</p:attrName>
                                        </p:attrNameLst>
                                      </p:cBhvr>
                                      <p:tavLst>
                                        <p:tav tm="0">
                                          <p:val>
                                            <p:strVal val="#ppt_x"/>
                                          </p:val>
                                        </p:tav>
                                        <p:tav tm="100000">
                                          <p:val>
                                            <p:strVal val="#ppt_x"/>
                                          </p:val>
                                        </p:tav>
                                      </p:tavLst>
                                    </p:anim>
                                    <p:anim calcmode="lin" valueType="num">
                                      <p:cBhvr additive="base">
                                        <p:cTn id="117" dur="500" fill="hold"/>
                                        <p:tgtEl>
                                          <p:spTgt spid="99"/>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100"/>
                                        </p:tgtEl>
                                        <p:attrNameLst>
                                          <p:attrName>style.visibility</p:attrName>
                                        </p:attrNameLst>
                                      </p:cBhvr>
                                      <p:to>
                                        <p:strVal val="visible"/>
                                      </p:to>
                                    </p:set>
                                    <p:anim calcmode="lin" valueType="num">
                                      <p:cBhvr additive="base">
                                        <p:cTn id="120" dur="500" fill="hold"/>
                                        <p:tgtEl>
                                          <p:spTgt spid="100"/>
                                        </p:tgtEl>
                                        <p:attrNameLst>
                                          <p:attrName>ppt_x</p:attrName>
                                        </p:attrNameLst>
                                      </p:cBhvr>
                                      <p:tavLst>
                                        <p:tav tm="0">
                                          <p:val>
                                            <p:strVal val="#ppt_x"/>
                                          </p:val>
                                        </p:tav>
                                        <p:tav tm="100000">
                                          <p:val>
                                            <p:strVal val="#ppt_x"/>
                                          </p:val>
                                        </p:tav>
                                      </p:tavLst>
                                    </p:anim>
                                    <p:anim calcmode="lin" valueType="num">
                                      <p:cBhvr additive="base">
                                        <p:cTn id="121"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102"/>
                                        </p:tgtEl>
                                        <p:attrNameLst>
                                          <p:attrName>style.visibility</p:attrName>
                                        </p:attrNameLst>
                                      </p:cBhvr>
                                      <p:to>
                                        <p:strVal val="visible"/>
                                      </p:to>
                                    </p:set>
                                    <p:animEffect transition="in" filter="randombar(horizontal)">
                                      <p:cBhvr>
                                        <p:cTn id="126" dur="500"/>
                                        <p:tgtEl>
                                          <p:spTgt spid="102"/>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105"/>
                                        </p:tgtEl>
                                        <p:attrNameLst>
                                          <p:attrName>style.visibility</p:attrName>
                                        </p:attrNameLst>
                                      </p:cBhvr>
                                      <p:to>
                                        <p:strVal val="visible"/>
                                      </p:to>
                                    </p:set>
                                    <p:animEffect transition="in" filter="randombar(horizontal)">
                                      <p:cBhvr>
                                        <p:cTn id="129" dur="500"/>
                                        <p:tgtEl>
                                          <p:spTgt spid="105"/>
                                        </p:tgtEl>
                                      </p:cBhvr>
                                    </p:animEffect>
                                  </p:childTnLst>
                                </p:cTn>
                              </p:par>
                              <p:par>
                                <p:cTn id="130" presetID="14" presetClass="entr" presetSubtype="10" fill="hold" grpId="0" nodeType="withEffect">
                                  <p:stCondLst>
                                    <p:cond delay="0"/>
                                  </p:stCondLst>
                                  <p:childTnLst>
                                    <p:set>
                                      <p:cBhvr>
                                        <p:cTn id="131" dur="1" fill="hold">
                                          <p:stCondLst>
                                            <p:cond delay="0"/>
                                          </p:stCondLst>
                                        </p:cTn>
                                        <p:tgtEl>
                                          <p:spTgt spid="103"/>
                                        </p:tgtEl>
                                        <p:attrNameLst>
                                          <p:attrName>style.visibility</p:attrName>
                                        </p:attrNameLst>
                                      </p:cBhvr>
                                      <p:to>
                                        <p:strVal val="visible"/>
                                      </p:to>
                                    </p:set>
                                    <p:animEffect transition="in" filter="randombar(horizontal)">
                                      <p:cBhvr>
                                        <p:cTn id="132" dur="500"/>
                                        <p:tgtEl>
                                          <p:spTgt spid="103"/>
                                        </p:tgtEl>
                                      </p:cBhvr>
                                    </p:animEffect>
                                  </p:childTnLst>
                                </p:cTn>
                              </p:par>
                            </p:childTnLst>
                          </p:cTn>
                        </p:par>
                      </p:childTnLst>
                    </p:cTn>
                  </p:par>
                  <p:par>
                    <p:cTn id="133" fill="hold">
                      <p:stCondLst>
                        <p:cond delay="indefinite"/>
                      </p:stCondLst>
                      <p:childTnLst>
                        <p:par>
                          <p:cTn id="134" fill="hold">
                            <p:stCondLst>
                              <p:cond delay="0"/>
                            </p:stCondLst>
                            <p:childTnLst>
                              <p:par>
                                <p:cTn id="135" presetID="14" presetClass="entr" presetSubtype="10" fill="hold" grpId="0" nodeType="clickEffect">
                                  <p:stCondLst>
                                    <p:cond delay="0"/>
                                  </p:stCondLst>
                                  <p:childTnLst>
                                    <p:set>
                                      <p:cBhvr>
                                        <p:cTn id="136" dur="1" fill="hold">
                                          <p:stCondLst>
                                            <p:cond delay="0"/>
                                          </p:stCondLst>
                                        </p:cTn>
                                        <p:tgtEl>
                                          <p:spTgt spid="101"/>
                                        </p:tgtEl>
                                        <p:attrNameLst>
                                          <p:attrName>style.visibility</p:attrName>
                                        </p:attrNameLst>
                                      </p:cBhvr>
                                      <p:to>
                                        <p:strVal val="visible"/>
                                      </p:to>
                                    </p:set>
                                    <p:animEffect transition="in" filter="randombar(horizontal)">
                                      <p:cBhvr>
                                        <p:cTn id="137" dur="500"/>
                                        <p:tgtEl>
                                          <p:spTgt spid="101"/>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106"/>
                                        </p:tgtEl>
                                        <p:attrNameLst>
                                          <p:attrName>style.visibility</p:attrName>
                                        </p:attrNameLst>
                                      </p:cBhvr>
                                      <p:to>
                                        <p:strVal val="visible"/>
                                      </p:to>
                                    </p:set>
                                    <p:animEffect transition="in" filter="randombar(horizontal)">
                                      <p:cBhvr>
                                        <p:cTn id="140" dur="500"/>
                                        <p:tgtEl>
                                          <p:spTgt spid="106"/>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107"/>
                                        </p:tgtEl>
                                        <p:attrNameLst>
                                          <p:attrName>style.visibility</p:attrName>
                                        </p:attrNameLst>
                                      </p:cBhvr>
                                      <p:to>
                                        <p:strVal val="visible"/>
                                      </p:to>
                                    </p:set>
                                    <p:animEffect transition="in" filter="randombar(horizontal)">
                                      <p:cBhvr>
                                        <p:cTn id="145" dur="500"/>
                                        <p:tgtEl>
                                          <p:spTgt spid="107"/>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108"/>
                                        </p:tgtEl>
                                        <p:attrNameLst>
                                          <p:attrName>style.visibility</p:attrName>
                                        </p:attrNameLst>
                                      </p:cBhvr>
                                      <p:to>
                                        <p:strVal val="visible"/>
                                      </p:to>
                                    </p:set>
                                    <p:animEffect transition="in" filter="randombar(horizontal)">
                                      <p:cBhvr>
                                        <p:cTn id="148" dur="500"/>
                                        <p:tgtEl>
                                          <p:spTgt spid="108"/>
                                        </p:tgtEl>
                                      </p:cBhvr>
                                    </p:animEffect>
                                  </p:childTnLst>
                                </p:cTn>
                              </p:par>
                            </p:childTnLst>
                          </p:cTn>
                        </p:par>
                      </p:childTnLst>
                    </p:cTn>
                  </p:par>
                  <p:par>
                    <p:cTn id="149" fill="hold">
                      <p:stCondLst>
                        <p:cond delay="indefinite"/>
                      </p:stCondLst>
                      <p:childTnLst>
                        <p:par>
                          <p:cTn id="150" fill="hold">
                            <p:stCondLst>
                              <p:cond delay="0"/>
                            </p:stCondLst>
                            <p:childTnLst>
                              <p:par>
                                <p:cTn id="151" presetID="14" presetClass="entr" presetSubtype="10" fill="hold" nodeType="clickEffect">
                                  <p:stCondLst>
                                    <p:cond delay="0"/>
                                  </p:stCondLst>
                                  <p:childTnLst>
                                    <p:set>
                                      <p:cBhvr>
                                        <p:cTn id="152" dur="1" fill="hold">
                                          <p:stCondLst>
                                            <p:cond delay="0"/>
                                          </p:stCondLst>
                                        </p:cTn>
                                        <p:tgtEl>
                                          <p:spTgt spid="111"/>
                                        </p:tgtEl>
                                        <p:attrNameLst>
                                          <p:attrName>style.visibility</p:attrName>
                                        </p:attrNameLst>
                                      </p:cBhvr>
                                      <p:to>
                                        <p:strVal val="visible"/>
                                      </p:to>
                                    </p:set>
                                    <p:animEffect transition="in" filter="randombar(horizontal)">
                                      <p:cBhvr>
                                        <p:cTn id="153" dur="500"/>
                                        <p:tgtEl>
                                          <p:spTgt spid="111"/>
                                        </p:tgtEl>
                                      </p:cBhvr>
                                    </p:animEffect>
                                  </p:childTnLst>
                                </p:cTn>
                              </p:par>
                              <p:par>
                                <p:cTn id="154" presetID="14" presetClass="entr" presetSubtype="10" fill="hold" nodeType="withEffect">
                                  <p:stCondLst>
                                    <p:cond delay="0"/>
                                  </p:stCondLst>
                                  <p:childTnLst>
                                    <p:set>
                                      <p:cBhvr>
                                        <p:cTn id="155" dur="1" fill="hold">
                                          <p:stCondLst>
                                            <p:cond delay="0"/>
                                          </p:stCondLst>
                                        </p:cTn>
                                        <p:tgtEl>
                                          <p:spTgt spid="9"/>
                                        </p:tgtEl>
                                        <p:attrNameLst>
                                          <p:attrName>style.visibility</p:attrName>
                                        </p:attrNameLst>
                                      </p:cBhvr>
                                      <p:to>
                                        <p:strVal val="visible"/>
                                      </p:to>
                                    </p:set>
                                    <p:animEffect transition="in" filter="randombar(horizontal)">
                                      <p:cBhvr>
                                        <p:cTn id="156" dur="500"/>
                                        <p:tgtEl>
                                          <p:spTgt spid="9"/>
                                        </p:tgtEl>
                                      </p:cBhvr>
                                    </p:animEffect>
                                  </p:childTnLst>
                                </p:cTn>
                              </p:par>
                              <p:par>
                                <p:cTn id="157" presetID="14" presetClass="entr" presetSubtype="10" fill="hold" nodeType="withEffect">
                                  <p:stCondLst>
                                    <p:cond delay="0"/>
                                  </p:stCondLst>
                                  <p:childTnLst>
                                    <p:set>
                                      <p:cBhvr>
                                        <p:cTn id="158" dur="1" fill="hold">
                                          <p:stCondLst>
                                            <p:cond delay="0"/>
                                          </p:stCondLst>
                                        </p:cTn>
                                        <p:tgtEl>
                                          <p:spTgt spid="14"/>
                                        </p:tgtEl>
                                        <p:attrNameLst>
                                          <p:attrName>style.visibility</p:attrName>
                                        </p:attrNameLst>
                                      </p:cBhvr>
                                      <p:to>
                                        <p:strVal val="visible"/>
                                      </p:to>
                                    </p:set>
                                    <p:animEffect transition="in" filter="randombar(horizontal)">
                                      <p:cBhvr>
                                        <p:cTn id="1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animBg="1"/>
      <p:bldP spid="33" grpId="0" animBg="1"/>
      <p:bldP spid="34" grpId="0"/>
      <p:bldP spid="35" grpId="0"/>
      <p:bldP spid="36" grpId="0"/>
      <p:bldP spid="37" grpId="0"/>
      <p:bldP spid="63" grpId="0" animBg="1"/>
      <p:bldP spid="70" grpId="0" animBg="1"/>
      <p:bldP spid="71" grpId="0" animBg="1"/>
      <p:bldP spid="72" grpId="0"/>
      <p:bldP spid="73" grpId="0"/>
      <p:bldP spid="74" grpId="0"/>
      <p:bldP spid="75" grpId="0"/>
      <p:bldP spid="80" grpId="0"/>
      <p:bldP spid="81" grpId="0"/>
      <p:bldP spid="89" grpId="0" animBg="1"/>
      <p:bldP spid="92" grpId="0" animBg="1"/>
      <p:bldP spid="95" grpId="0"/>
      <p:bldP spid="97" grpId="0"/>
      <p:bldP spid="98" grpId="0" animBg="1"/>
      <p:bldP spid="101" grpId="0" animBg="1"/>
      <p:bldP spid="102" grpId="0" animBg="1"/>
      <p:bldP spid="103" grpId="0"/>
      <p:bldP spid="105" grpId="0"/>
      <p:bldP spid="106" grpId="0"/>
      <p:bldP spid="107" grpId="0" animBg="1"/>
      <p:bldP spid="10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293298" y="381965"/>
            <a:ext cx="6678114" cy="6555641"/>
          </a:xfrm>
          <a:prstGeom prst="rect">
            <a:avLst/>
          </a:prstGeom>
          <a:noFill/>
        </p:spPr>
        <p:txBody>
          <a:bodyPr wrap="square">
            <a:spAutoFit/>
          </a:bodyPr>
          <a:lstStyle/>
          <a:p>
            <a:r>
              <a:rPr lang="en-US" sz="3600" b="1" i="0" dirty="0">
                <a:solidFill>
                  <a:srgbClr val="000000"/>
                </a:solidFill>
                <a:effectLst/>
              </a:rPr>
              <a:t>				Insert Rear</a:t>
            </a:r>
            <a:endParaRPr lang="en-US" sz="3600" dirty="0"/>
          </a:p>
          <a:p>
            <a:r>
              <a:rPr lang="en-US" sz="2400" b="0" i="0" dirty="0">
                <a:solidFill>
                  <a:srgbClr val="000000"/>
                </a:solidFill>
                <a:effectLst/>
                <a:latin typeface="YAFdJjTk5UU 0"/>
              </a:rPr>
              <a:t>public void </a:t>
            </a:r>
            <a:r>
              <a:rPr lang="en-US" sz="2400" b="0" i="0" dirty="0" err="1">
                <a:solidFill>
                  <a:srgbClr val="000000"/>
                </a:solidFill>
                <a:effectLst/>
                <a:latin typeface="YAFdJjTk5UU 0"/>
              </a:rPr>
              <a:t>InsertRear</a:t>
            </a:r>
            <a:r>
              <a:rPr lang="en-US" sz="2400" b="0" i="0" dirty="0">
                <a:solidFill>
                  <a:srgbClr val="000000"/>
                </a:solidFill>
                <a:effectLst/>
                <a:latin typeface="YAFdJjTk5UU 0"/>
              </a:rPr>
              <a:t>(int item) {</a:t>
            </a:r>
            <a:endParaRPr lang="en-US" sz="2400" dirty="0">
              <a:solidFill>
                <a:srgbClr val="000000"/>
              </a:solidFill>
              <a:effectLst/>
              <a:latin typeface="YAFdJjTk5UU 0"/>
            </a:endParaRPr>
          </a:p>
          <a:p>
            <a:r>
              <a:rPr lang="en-US" sz="2400" b="0" i="0" dirty="0">
                <a:solidFill>
                  <a:srgbClr val="000000"/>
                </a:solidFill>
                <a:effectLst/>
                <a:latin typeface="YAFdJjTk5UU 0"/>
              </a:rPr>
              <a:t>Node </a:t>
            </a:r>
            <a:r>
              <a:rPr lang="en-US" sz="2400" b="0" i="0" dirty="0" err="1">
                <a:solidFill>
                  <a:srgbClr val="000000"/>
                </a:solidFill>
                <a:effectLst/>
                <a:latin typeface="YAFdJjTk5UU 0"/>
              </a:rPr>
              <a:t>newNode</a:t>
            </a:r>
            <a:r>
              <a:rPr lang="en-US" sz="2400" b="0" i="0" dirty="0">
                <a:solidFill>
                  <a:srgbClr val="000000"/>
                </a:solidFill>
                <a:effectLst/>
                <a:latin typeface="YAFdJjTk5UU 0"/>
              </a:rPr>
              <a:t> = new Node(item);</a:t>
            </a:r>
            <a:endParaRPr lang="en-US" sz="2400" dirty="0">
              <a:solidFill>
                <a:srgbClr val="000000"/>
              </a:solidFill>
              <a:effectLst/>
              <a:latin typeface="YAFdJjTk5UU 0"/>
            </a:endParaRPr>
          </a:p>
          <a:p>
            <a:r>
              <a:rPr lang="en-US" sz="2400" b="0" i="0" dirty="0">
                <a:solidFill>
                  <a:srgbClr val="000000"/>
                </a:solidFill>
                <a:effectLst/>
                <a:latin typeface="YAFdJjTk5UU 0"/>
              </a:rPr>
              <a:t>if(</a:t>
            </a:r>
            <a:r>
              <a:rPr lang="en-US" sz="2400" b="0" i="0" dirty="0" err="1">
                <a:solidFill>
                  <a:srgbClr val="000000"/>
                </a:solidFill>
                <a:effectLst/>
                <a:latin typeface="YAFdJjTk5UU 0"/>
              </a:rPr>
              <a:t>newNode</a:t>
            </a:r>
            <a:r>
              <a:rPr lang="en-US" sz="2400" b="0" i="0" dirty="0">
                <a:solidFill>
                  <a:srgbClr val="000000"/>
                </a:solidFill>
                <a:effectLst/>
                <a:latin typeface="YAFdJjTk5UU 0"/>
              </a:rPr>
              <a:t> == null){</a:t>
            </a:r>
            <a:endParaRPr lang="en-US" sz="2400" dirty="0">
              <a:solidFill>
                <a:srgbClr val="000000"/>
              </a:solidFill>
              <a:effectLst/>
              <a:latin typeface="YAFdJjTk5UU 0"/>
            </a:endParaRPr>
          </a:p>
          <a:p>
            <a:r>
              <a:rPr lang="en-US" sz="2400" b="0" i="0" dirty="0" err="1">
                <a:solidFill>
                  <a:srgbClr val="000000"/>
                </a:solidFill>
                <a:effectLst/>
                <a:latin typeface="YAFdJjTk5UU 0"/>
              </a:rPr>
              <a:t>System.out.println</a:t>
            </a:r>
            <a:r>
              <a:rPr lang="en-US" sz="2400" b="0" i="0" dirty="0">
                <a:solidFill>
                  <a:srgbClr val="000000"/>
                </a:solidFill>
                <a:effectLst/>
                <a:latin typeface="YAFdJjTk5UU 0"/>
              </a:rPr>
              <a:t>("Out of the memory space");</a:t>
            </a:r>
            <a:endParaRPr lang="en-US" sz="2400" dirty="0">
              <a:solidFill>
                <a:srgbClr val="000000"/>
              </a:solidFill>
              <a:effectLst/>
              <a:latin typeface="YAFdJjTk5UU 0"/>
            </a:endParaRPr>
          </a:p>
          <a:p>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else if (</a:t>
            </a:r>
            <a:r>
              <a:rPr lang="en-US" sz="2400" b="0" i="0" dirty="0" err="1">
                <a:solidFill>
                  <a:srgbClr val="000000"/>
                </a:solidFill>
                <a:effectLst/>
                <a:latin typeface="YAFdJjTk5UU 0"/>
              </a:rPr>
              <a:t>IsDequeueEmpty</a:t>
            </a:r>
            <a:r>
              <a:rPr lang="en-US" sz="2400" b="0" i="0" dirty="0">
                <a:solidFill>
                  <a:srgbClr val="000000"/>
                </a:solidFill>
                <a:effectLst/>
                <a:latin typeface="YAFdJjTk5UU 0"/>
              </a:rPr>
              <a:t>()) {</a:t>
            </a:r>
            <a:endParaRPr lang="en-US" sz="2400" dirty="0">
              <a:solidFill>
                <a:srgbClr val="000000"/>
              </a:solidFill>
              <a:effectLst/>
              <a:latin typeface="YAFdJjTk5UU 0"/>
            </a:endParaRPr>
          </a:p>
          <a:p>
            <a:r>
              <a:rPr lang="en-US" sz="2400" b="0" i="0" dirty="0">
                <a:solidFill>
                  <a:srgbClr val="000000"/>
                </a:solidFill>
                <a:effectLst/>
                <a:latin typeface="YAFdJjTk5UU 0"/>
              </a:rPr>
              <a:t>front = rear = </a:t>
            </a:r>
            <a:r>
              <a:rPr lang="en-US" sz="2400" b="0" i="0" dirty="0" err="1">
                <a:solidFill>
                  <a:srgbClr val="000000"/>
                </a:solidFill>
                <a:effectLst/>
                <a:latin typeface="YAFdJjTk5UU 0"/>
              </a:rPr>
              <a:t>newNode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err="1">
                <a:solidFill>
                  <a:srgbClr val="000000"/>
                </a:solidFill>
                <a:effectLst/>
                <a:latin typeface="YAFdJjTk5UU 0"/>
              </a:rPr>
              <a:t>dequeueSize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 else {</a:t>
            </a:r>
            <a:endParaRPr lang="en-US" sz="2400" dirty="0">
              <a:solidFill>
                <a:srgbClr val="000000"/>
              </a:solidFill>
              <a:effectLst/>
              <a:latin typeface="YAFdJjTk5UU 0"/>
            </a:endParaRPr>
          </a:p>
          <a:p>
            <a:r>
              <a:rPr lang="en-US" sz="2400" b="0" i="0" dirty="0" err="1">
                <a:solidFill>
                  <a:srgbClr val="000000"/>
                </a:solidFill>
                <a:effectLst/>
                <a:latin typeface="YAFdJjTk5UU 0"/>
              </a:rPr>
              <a:t>rear.next</a:t>
            </a:r>
            <a:r>
              <a:rPr lang="en-US" sz="2400" b="0" i="0" dirty="0">
                <a:solidFill>
                  <a:srgbClr val="000000"/>
                </a:solidFill>
                <a:effectLst/>
                <a:latin typeface="YAFdJjTk5UU 0"/>
              </a:rPr>
              <a:t> = </a:t>
            </a:r>
            <a:r>
              <a:rPr lang="en-US" sz="2400" b="0" i="0" dirty="0" err="1">
                <a:solidFill>
                  <a:srgbClr val="000000"/>
                </a:solidFill>
                <a:effectLst/>
                <a:latin typeface="YAFdJjTk5UU 0"/>
              </a:rPr>
              <a:t>newNode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err="1">
                <a:solidFill>
                  <a:srgbClr val="000000"/>
                </a:solidFill>
                <a:effectLst/>
                <a:latin typeface="YAFdJjTk5UU 0"/>
              </a:rPr>
              <a:t>newNode.prev</a:t>
            </a:r>
            <a:r>
              <a:rPr lang="en-US" sz="2400" b="0" i="0" dirty="0">
                <a:solidFill>
                  <a:srgbClr val="000000"/>
                </a:solidFill>
                <a:effectLst/>
                <a:latin typeface="YAFdJjTk5UU 0"/>
              </a:rPr>
              <a:t> = rear;</a:t>
            </a:r>
            <a:endParaRPr lang="en-US" sz="2400" dirty="0">
              <a:solidFill>
                <a:srgbClr val="000000"/>
              </a:solidFill>
              <a:effectLst/>
              <a:latin typeface="YAFdJjTk5UU 0"/>
            </a:endParaRPr>
          </a:p>
          <a:p>
            <a:r>
              <a:rPr lang="en-US" sz="2400" b="0" i="0" dirty="0">
                <a:solidFill>
                  <a:srgbClr val="000000"/>
                </a:solidFill>
                <a:effectLst/>
                <a:latin typeface="YAFdJjTk5UU 0"/>
              </a:rPr>
              <a:t>rear = </a:t>
            </a:r>
            <a:r>
              <a:rPr lang="en-US" sz="2400" b="0" i="0" dirty="0" err="1">
                <a:solidFill>
                  <a:srgbClr val="000000"/>
                </a:solidFill>
                <a:effectLst/>
                <a:latin typeface="YAFdJjTk5UU 0"/>
              </a:rPr>
              <a:t>newNode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err="1">
                <a:solidFill>
                  <a:srgbClr val="000000"/>
                </a:solidFill>
                <a:effectLst/>
                <a:latin typeface="YAFdJjTk5UU 0"/>
              </a:rPr>
              <a:t>dequeueSize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a:t>
            </a:r>
          </a:p>
          <a:p>
            <a:r>
              <a:rPr lang="en-US" sz="2400" dirty="0">
                <a:solidFill>
                  <a:srgbClr val="000000"/>
                </a:solidFill>
                <a:latin typeface="YAFdJjTk5UU 0"/>
              </a:rPr>
              <a:t>}</a:t>
            </a:r>
            <a:endParaRPr lang="en-US" sz="2400" dirty="0">
              <a:solidFill>
                <a:srgbClr val="000000"/>
              </a:solidFill>
              <a:effectLst/>
              <a:latin typeface="YAFdJjTk5UU 0"/>
            </a:endParaRPr>
          </a:p>
          <a:p>
            <a:pPr algn="ctr"/>
            <a:endParaRPr lang="en-US" sz="2400" dirty="0"/>
          </a:p>
        </p:txBody>
      </p:sp>
      <p:sp>
        <p:nvSpPr>
          <p:cNvPr id="94" name="TextBox 93">
            <a:extLst>
              <a:ext uri="{FF2B5EF4-FFF2-40B4-BE49-F238E27FC236}">
                <a16:creationId xmlns:a16="http://schemas.microsoft.com/office/drawing/2014/main" id="{A1458022-F1EA-D710-6DD9-8F9C20D1A51C}"/>
              </a:ext>
            </a:extLst>
          </p:cNvPr>
          <p:cNvSpPr txBox="1"/>
          <p:nvPr/>
        </p:nvSpPr>
        <p:spPr>
          <a:xfrm>
            <a:off x="7050539" y="809277"/>
            <a:ext cx="184731" cy="738664"/>
          </a:xfrm>
          <a:prstGeom prst="rect">
            <a:avLst/>
          </a:prstGeom>
          <a:noFill/>
        </p:spPr>
        <p:txBody>
          <a:bodyPr wrap="none" rtlCol="0">
            <a:spAutoFit/>
          </a:bodyPr>
          <a:lstStyle/>
          <a:p>
            <a:endParaRPr lang="en-US" sz="2400" dirty="0">
              <a:solidFill>
                <a:srgbClr val="000000"/>
              </a:solidFill>
              <a:effectLst/>
              <a:latin typeface="YAFdJjTk5UU 0"/>
            </a:endParaRPr>
          </a:p>
          <a:p>
            <a:endParaRPr lang="en-US" dirty="0"/>
          </a:p>
        </p:txBody>
      </p:sp>
      <p:sp>
        <p:nvSpPr>
          <p:cNvPr id="95" name="Oval 94">
            <a:extLst>
              <a:ext uri="{FF2B5EF4-FFF2-40B4-BE49-F238E27FC236}">
                <a16:creationId xmlns:a16="http://schemas.microsoft.com/office/drawing/2014/main" id="{712B94AC-D5C6-3AC0-8BD8-F83E57FE9684}"/>
              </a:ext>
            </a:extLst>
          </p:cNvPr>
          <p:cNvSpPr/>
          <p:nvPr/>
        </p:nvSpPr>
        <p:spPr>
          <a:xfrm>
            <a:off x="10129697" y="1948982"/>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96" name="Straight Connector 95">
            <a:extLst>
              <a:ext uri="{FF2B5EF4-FFF2-40B4-BE49-F238E27FC236}">
                <a16:creationId xmlns:a16="http://schemas.microsoft.com/office/drawing/2014/main" id="{D1159DB6-D863-10D7-C83B-A146C5C32539}"/>
              </a:ext>
            </a:extLst>
          </p:cNvPr>
          <p:cNvCxnSpPr/>
          <p:nvPr/>
        </p:nvCxnSpPr>
        <p:spPr>
          <a:xfrm>
            <a:off x="10195012" y="2394066"/>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96">
            <a:extLst>
              <a:ext uri="{FF2B5EF4-FFF2-40B4-BE49-F238E27FC236}">
                <a16:creationId xmlns:a16="http://schemas.microsoft.com/office/drawing/2014/main" id="{9C7D82DC-4D45-3C13-8CAC-27F6573B00CA}"/>
              </a:ext>
            </a:extLst>
          </p:cNvPr>
          <p:cNvCxnSpPr/>
          <p:nvPr/>
        </p:nvCxnSpPr>
        <p:spPr>
          <a:xfrm>
            <a:off x="10195011" y="3132730"/>
            <a:ext cx="830425" cy="0"/>
          </a:xfrm>
          <a:prstGeom prst="line">
            <a:avLst/>
          </a:prstGeom>
        </p:spPr>
        <p:style>
          <a:lnRef idx="3">
            <a:schemeClr val="dk1"/>
          </a:lnRef>
          <a:fillRef idx="0">
            <a:schemeClr val="dk1"/>
          </a:fillRef>
          <a:effectRef idx="2">
            <a:schemeClr val="dk1"/>
          </a:effectRef>
          <a:fontRef idx="minor">
            <a:schemeClr val="tx1"/>
          </a:fontRef>
        </p:style>
      </p:cxnSp>
      <p:sp>
        <p:nvSpPr>
          <p:cNvPr id="98" name="Rectangle 97">
            <a:extLst>
              <a:ext uri="{FF2B5EF4-FFF2-40B4-BE49-F238E27FC236}">
                <a16:creationId xmlns:a16="http://schemas.microsoft.com/office/drawing/2014/main" id="{9F1E296B-D85E-2062-9478-213E9CE2C13A}"/>
              </a:ext>
            </a:extLst>
          </p:cNvPr>
          <p:cNvSpPr/>
          <p:nvPr/>
        </p:nvSpPr>
        <p:spPr>
          <a:xfrm>
            <a:off x="7370360" y="1058548"/>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9" name="Straight Connector 98">
            <a:extLst>
              <a:ext uri="{FF2B5EF4-FFF2-40B4-BE49-F238E27FC236}">
                <a16:creationId xmlns:a16="http://schemas.microsoft.com/office/drawing/2014/main" id="{8F174174-8862-A5EC-99AD-0323925569D9}"/>
              </a:ext>
            </a:extLst>
          </p:cNvPr>
          <p:cNvCxnSpPr>
            <a:stCxn id="98" idx="0"/>
            <a:endCxn id="98" idx="2"/>
          </p:cNvCxnSpPr>
          <p:nvPr/>
        </p:nvCxnSpPr>
        <p:spPr>
          <a:xfrm>
            <a:off x="8107475" y="1058548"/>
            <a:ext cx="0" cy="559837"/>
          </a:xfrm>
          <a:prstGeom prst="line">
            <a:avLst/>
          </a:prstGeom>
        </p:spPr>
        <p:style>
          <a:lnRef idx="3">
            <a:schemeClr val="dk1"/>
          </a:lnRef>
          <a:fillRef idx="0">
            <a:schemeClr val="dk1"/>
          </a:fillRef>
          <a:effectRef idx="2">
            <a:schemeClr val="dk1"/>
          </a:effectRef>
          <a:fontRef idx="minor">
            <a:schemeClr val="tx1"/>
          </a:fontRef>
        </p:style>
      </p:cxnSp>
      <p:sp>
        <p:nvSpPr>
          <p:cNvPr id="100" name="TextBox 99">
            <a:extLst>
              <a:ext uri="{FF2B5EF4-FFF2-40B4-BE49-F238E27FC236}">
                <a16:creationId xmlns:a16="http://schemas.microsoft.com/office/drawing/2014/main" id="{1F42C22D-50AE-CC99-3AEA-C3231140B161}"/>
              </a:ext>
            </a:extLst>
          </p:cNvPr>
          <p:cNvSpPr txBox="1"/>
          <p:nvPr/>
        </p:nvSpPr>
        <p:spPr>
          <a:xfrm>
            <a:off x="7431011" y="49995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101" name="TextBox 100">
            <a:extLst>
              <a:ext uri="{FF2B5EF4-FFF2-40B4-BE49-F238E27FC236}">
                <a16:creationId xmlns:a16="http://schemas.microsoft.com/office/drawing/2014/main" id="{D560BDBC-D2F3-C0D9-1972-23F8337C0234}"/>
              </a:ext>
            </a:extLst>
          </p:cNvPr>
          <p:cNvSpPr txBox="1"/>
          <p:nvPr/>
        </p:nvSpPr>
        <p:spPr>
          <a:xfrm>
            <a:off x="8168126" y="49995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102" name="TextBox 101">
            <a:extLst>
              <a:ext uri="{FF2B5EF4-FFF2-40B4-BE49-F238E27FC236}">
                <a16:creationId xmlns:a16="http://schemas.microsoft.com/office/drawing/2014/main" id="{1DBDB7AB-FB3B-5C0E-FDEB-9F188535F5D4}"/>
              </a:ext>
            </a:extLst>
          </p:cNvPr>
          <p:cNvSpPr txBox="1"/>
          <p:nvPr/>
        </p:nvSpPr>
        <p:spPr>
          <a:xfrm>
            <a:off x="7426237" y="112970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03" name="TextBox 102">
            <a:extLst>
              <a:ext uri="{FF2B5EF4-FFF2-40B4-BE49-F238E27FC236}">
                <a16:creationId xmlns:a16="http://schemas.microsoft.com/office/drawing/2014/main" id="{4A330C04-01E7-604C-3D35-87C3BB9A1409}"/>
              </a:ext>
            </a:extLst>
          </p:cNvPr>
          <p:cNvSpPr txBox="1"/>
          <p:nvPr/>
        </p:nvSpPr>
        <p:spPr>
          <a:xfrm>
            <a:off x="8111668" y="113297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04" name="Rectangle 103">
            <a:extLst>
              <a:ext uri="{FF2B5EF4-FFF2-40B4-BE49-F238E27FC236}">
                <a16:creationId xmlns:a16="http://schemas.microsoft.com/office/drawing/2014/main" id="{76DE15AE-C1BF-29B2-57C2-49782E513043}"/>
              </a:ext>
            </a:extLst>
          </p:cNvPr>
          <p:cNvSpPr/>
          <p:nvPr/>
        </p:nvSpPr>
        <p:spPr>
          <a:xfrm rot="5400000">
            <a:off x="7158615" y="2557724"/>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5" name="Straight Connector 104">
            <a:extLst>
              <a:ext uri="{FF2B5EF4-FFF2-40B4-BE49-F238E27FC236}">
                <a16:creationId xmlns:a16="http://schemas.microsoft.com/office/drawing/2014/main" id="{5E312022-93EB-5BE5-E392-2DFED4427879}"/>
              </a:ext>
            </a:extLst>
          </p:cNvPr>
          <p:cNvCxnSpPr>
            <a:stCxn id="104" idx="0"/>
            <a:endCxn id="104" idx="2"/>
          </p:cNvCxnSpPr>
          <p:nvPr/>
        </p:nvCxnSpPr>
        <p:spPr>
          <a:xfrm flipH="1">
            <a:off x="7615812" y="2837643"/>
            <a:ext cx="559837" cy="0"/>
          </a:xfrm>
          <a:prstGeom prst="line">
            <a:avLst/>
          </a:prstGeom>
        </p:spPr>
        <p:style>
          <a:lnRef idx="3">
            <a:schemeClr val="dk1"/>
          </a:lnRef>
          <a:fillRef idx="0">
            <a:schemeClr val="dk1"/>
          </a:fillRef>
          <a:effectRef idx="2">
            <a:schemeClr val="dk1"/>
          </a:effectRef>
          <a:fontRef idx="minor">
            <a:schemeClr val="tx1"/>
          </a:fontRef>
        </p:style>
      </p:cxnSp>
      <p:sp>
        <p:nvSpPr>
          <p:cNvPr id="106" name="TextBox 105">
            <a:extLst>
              <a:ext uri="{FF2B5EF4-FFF2-40B4-BE49-F238E27FC236}">
                <a16:creationId xmlns:a16="http://schemas.microsoft.com/office/drawing/2014/main" id="{426AA839-4C97-AFA9-C58E-997F3E34640E}"/>
              </a:ext>
            </a:extLst>
          </p:cNvPr>
          <p:cNvSpPr txBox="1"/>
          <p:nvPr/>
        </p:nvSpPr>
        <p:spPr>
          <a:xfrm>
            <a:off x="7183803" y="2128416"/>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107" name="TextBox 106">
            <a:extLst>
              <a:ext uri="{FF2B5EF4-FFF2-40B4-BE49-F238E27FC236}">
                <a16:creationId xmlns:a16="http://schemas.microsoft.com/office/drawing/2014/main" id="{0AAA98DE-2BC4-C5E7-CB3B-22198732D0D4}"/>
              </a:ext>
            </a:extLst>
          </p:cNvPr>
          <p:cNvSpPr txBox="1"/>
          <p:nvPr/>
        </p:nvSpPr>
        <p:spPr>
          <a:xfrm>
            <a:off x="7163384" y="2846021"/>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cxnSp>
        <p:nvCxnSpPr>
          <p:cNvPr id="114" name="Straight Arrow Connector 113">
            <a:extLst>
              <a:ext uri="{FF2B5EF4-FFF2-40B4-BE49-F238E27FC236}">
                <a16:creationId xmlns:a16="http://schemas.microsoft.com/office/drawing/2014/main" id="{FB7CFF3A-0372-0DEC-FDD7-81DD8199C827}"/>
              </a:ext>
            </a:extLst>
          </p:cNvPr>
          <p:cNvCxnSpPr>
            <a:cxnSpLocks/>
            <a:endCxn id="95" idx="2"/>
          </p:cNvCxnSpPr>
          <p:nvPr/>
        </p:nvCxnSpPr>
        <p:spPr>
          <a:xfrm>
            <a:off x="7893967" y="2432320"/>
            <a:ext cx="2235730" cy="3424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5" name="Straight Arrow Connector 114">
            <a:extLst>
              <a:ext uri="{FF2B5EF4-FFF2-40B4-BE49-F238E27FC236}">
                <a16:creationId xmlns:a16="http://schemas.microsoft.com/office/drawing/2014/main" id="{7682DC7D-F093-8E61-59D4-7727CE1E8BA5}"/>
              </a:ext>
            </a:extLst>
          </p:cNvPr>
          <p:cNvCxnSpPr>
            <a:cxnSpLocks/>
            <a:endCxn id="95" idx="2"/>
          </p:cNvCxnSpPr>
          <p:nvPr/>
        </p:nvCxnSpPr>
        <p:spPr>
          <a:xfrm flipV="1">
            <a:off x="7914279" y="2774741"/>
            <a:ext cx="2215418" cy="47465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9" name="Rectangle 118">
            <a:extLst>
              <a:ext uri="{FF2B5EF4-FFF2-40B4-BE49-F238E27FC236}">
                <a16:creationId xmlns:a16="http://schemas.microsoft.com/office/drawing/2014/main" id="{2F07B806-D09A-3848-F7DE-37F371F25636}"/>
              </a:ext>
            </a:extLst>
          </p:cNvPr>
          <p:cNvSpPr/>
          <p:nvPr/>
        </p:nvSpPr>
        <p:spPr>
          <a:xfrm rot="5400000">
            <a:off x="6940071" y="4839362"/>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0" name="Straight Connector 119">
            <a:extLst>
              <a:ext uri="{FF2B5EF4-FFF2-40B4-BE49-F238E27FC236}">
                <a16:creationId xmlns:a16="http://schemas.microsoft.com/office/drawing/2014/main" id="{3619882C-A085-26F3-BD14-72B3D3C9299F}"/>
              </a:ext>
            </a:extLst>
          </p:cNvPr>
          <p:cNvCxnSpPr>
            <a:stCxn id="119" idx="0"/>
            <a:endCxn id="119" idx="2"/>
          </p:cNvCxnSpPr>
          <p:nvPr/>
        </p:nvCxnSpPr>
        <p:spPr>
          <a:xfrm flipH="1">
            <a:off x="7397268" y="5119281"/>
            <a:ext cx="559837" cy="0"/>
          </a:xfrm>
          <a:prstGeom prst="line">
            <a:avLst/>
          </a:prstGeom>
        </p:spPr>
        <p:style>
          <a:lnRef idx="3">
            <a:schemeClr val="dk1"/>
          </a:lnRef>
          <a:fillRef idx="0">
            <a:schemeClr val="dk1"/>
          </a:fillRef>
          <a:effectRef idx="2">
            <a:schemeClr val="dk1"/>
          </a:effectRef>
          <a:fontRef idx="minor">
            <a:schemeClr val="tx1"/>
          </a:fontRef>
        </p:style>
      </p:cxnSp>
      <p:sp>
        <p:nvSpPr>
          <p:cNvPr id="121" name="TextBox 120">
            <a:extLst>
              <a:ext uri="{FF2B5EF4-FFF2-40B4-BE49-F238E27FC236}">
                <a16:creationId xmlns:a16="http://schemas.microsoft.com/office/drawing/2014/main" id="{1106E196-B6F9-EA45-2A84-20F9572BDD49}"/>
              </a:ext>
            </a:extLst>
          </p:cNvPr>
          <p:cNvSpPr txBox="1"/>
          <p:nvPr/>
        </p:nvSpPr>
        <p:spPr>
          <a:xfrm>
            <a:off x="6965259" y="423318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122" name="TextBox 121">
            <a:extLst>
              <a:ext uri="{FF2B5EF4-FFF2-40B4-BE49-F238E27FC236}">
                <a16:creationId xmlns:a16="http://schemas.microsoft.com/office/drawing/2014/main" id="{751062DC-7FD1-7E61-D517-4DAD4C6861AC}"/>
              </a:ext>
            </a:extLst>
          </p:cNvPr>
          <p:cNvSpPr txBox="1"/>
          <p:nvPr/>
        </p:nvSpPr>
        <p:spPr>
          <a:xfrm>
            <a:off x="6944840" y="5127659"/>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131" name="TextBox 130">
            <a:extLst>
              <a:ext uri="{FF2B5EF4-FFF2-40B4-BE49-F238E27FC236}">
                <a16:creationId xmlns:a16="http://schemas.microsoft.com/office/drawing/2014/main" id="{20DFADFE-80D8-DE41-8035-6EC2EBAB7F4A}"/>
              </a:ext>
            </a:extLst>
          </p:cNvPr>
          <p:cNvSpPr txBox="1"/>
          <p:nvPr/>
        </p:nvSpPr>
        <p:spPr>
          <a:xfrm>
            <a:off x="7559828" y="2261226"/>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32" name="TextBox 131">
            <a:extLst>
              <a:ext uri="{FF2B5EF4-FFF2-40B4-BE49-F238E27FC236}">
                <a16:creationId xmlns:a16="http://schemas.microsoft.com/office/drawing/2014/main" id="{DD24E297-EF93-E9AA-F948-AD6DC3B22B57}"/>
              </a:ext>
            </a:extLst>
          </p:cNvPr>
          <p:cNvSpPr txBox="1"/>
          <p:nvPr/>
        </p:nvSpPr>
        <p:spPr>
          <a:xfrm>
            <a:off x="7565267" y="3012270"/>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52" name="Oval 151">
            <a:extLst>
              <a:ext uri="{FF2B5EF4-FFF2-40B4-BE49-F238E27FC236}">
                <a16:creationId xmlns:a16="http://schemas.microsoft.com/office/drawing/2014/main" id="{361F5002-E93E-7007-7F44-1F509B35082B}"/>
              </a:ext>
            </a:extLst>
          </p:cNvPr>
          <p:cNvSpPr/>
          <p:nvPr/>
        </p:nvSpPr>
        <p:spPr>
          <a:xfrm>
            <a:off x="8985739" y="4241339"/>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153" name="Straight Connector 152">
            <a:extLst>
              <a:ext uri="{FF2B5EF4-FFF2-40B4-BE49-F238E27FC236}">
                <a16:creationId xmlns:a16="http://schemas.microsoft.com/office/drawing/2014/main" id="{207818A5-D804-CEF3-68DC-56ED1DFD35E1}"/>
              </a:ext>
            </a:extLst>
          </p:cNvPr>
          <p:cNvCxnSpPr/>
          <p:nvPr/>
        </p:nvCxnSpPr>
        <p:spPr>
          <a:xfrm>
            <a:off x="9047264" y="4689779"/>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a:extLst>
              <a:ext uri="{FF2B5EF4-FFF2-40B4-BE49-F238E27FC236}">
                <a16:creationId xmlns:a16="http://schemas.microsoft.com/office/drawing/2014/main" id="{98BBFAC4-FBCE-1ED3-34AF-086748A93636}"/>
              </a:ext>
            </a:extLst>
          </p:cNvPr>
          <p:cNvCxnSpPr/>
          <p:nvPr/>
        </p:nvCxnSpPr>
        <p:spPr>
          <a:xfrm>
            <a:off x="9047263" y="5428443"/>
            <a:ext cx="830425" cy="0"/>
          </a:xfrm>
          <a:prstGeom prst="line">
            <a:avLst/>
          </a:prstGeom>
        </p:spPr>
        <p:style>
          <a:lnRef idx="3">
            <a:schemeClr val="dk1"/>
          </a:lnRef>
          <a:fillRef idx="0">
            <a:schemeClr val="dk1"/>
          </a:fillRef>
          <a:effectRef idx="2">
            <a:schemeClr val="dk1"/>
          </a:effectRef>
          <a:fontRef idx="minor">
            <a:schemeClr val="tx1"/>
          </a:fontRef>
        </p:style>
      </p:cxnSp>
      <p:sp>
        <p:nvSpPr>
          <p:cNvPr id="157" name="TextBox 156">
            <a:extLst>
              <a:ext uri="{FF2B5EF4-FFF2-40B4-BE49-F238E27FC236}">
                <a16:creationId xmlns:a16="http://schemas.microsoft.com/office/drawing/2014/main" id="{B676DB03-5A97-5C5C-903B-E37F8F68DA98}"/>
              </a:ext>
            </a:extLst>
          </p:cNvPr>
          <p:cNvSpPr txBox="1"/>
          <p:nvPr/>
        </p:nvSpPr>
        <p:spPr>
          <a:xfrm>
            <a:off x="7968847" y="4286776"/>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59" name="TextBox 158">
            <a:extLst>
              <a:ext uri="{FF2B5EF4-FFF2-40B4-BE49-F238E27FC236}">
                <a16:creationId xmlns:a16="http://schemas.microsoft.com/office/drawing/2014/main" id="{61A67930-FD9A-F84C-BFD1-7BB42111F231}"/>
              </a:ext>
            </a:extLst>
          </p:cNvPr>
          <p:cNvSpPr txBox="1"/>
          <p:nvPr/>
        </p:nvSpPr>
        <p:spPr>
          <a:xfrm>
            <a:off x="9747534" y="3958942"/>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160" name="TextBox 159">
            <a:extLst>
              <a:ext uri="{FF2B5EF4-FFF2-40B4-BE49-F238E27FC236}">
                <a16:creationId xmlns:a16="http://schemas.microsoft.com/office/drawing/2014/main" id="{094C9869-6400-30AF-933D-B21FC31B37DC}"/>
              </a:ext>
            </a:extLst>
          </p:cNvPr>
          <p:cNvSpPr txBox="1"/>
          <p:nvPr/>
        </p:nvSpPr>
        <p:spPr>
          <a:xfrm>
            <a:off x="9759471" y="5775764"/>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cxnSp>
        <p:nvCxnSpPr>
          <p:cNvPr id="172" name="Straight Arrow Connector 171">
            <a:extLst>
              <a:ext uri="{FF2B5EF4-FFF2-40B4-BE49-F238E27FC236}">
                <a16:creationId xmlns:a16="http://schemas.microsoft.com/office/drawing/2014/main" id="{95D422AC-8EBC-E1CB-029D-AD00141BD23D}"/>
              </a:ext>
            </a:extLst>
          </p:cNvPr>
          <p:cNvCxnSpPr>
            <a:cxnSpLocks/>
            <a:endCxn id="152" idx="2"/>
          </p:cNvCxnSpPr>
          <p:nvPr/>
        </p:nvCxnSpPr>
        <p:spPr>
          <a:xfrm>
            <a:off x="7683989" y="4754994"/>
            <a:ext cx="1301750" cy="3121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 name="Oval 1">
            <a:extLst>
              <a:ext uri="{FF2B5EF4-FFF2-40B4-BE49-F238E27FC236}">
                <a16:creationId xmlns:a16="http://schemas.microsoft.com/office/drawing/2014/main" id="{1B70BCD4-774A-35E4-23B6-31F8B08825FF}"/>
              </a:ext>
            </a:extLst>
          </p:cNvPr>
          <p:cNvSpPr/>
          <p:nvPr/>
        </p:nvSpPr>
        <p:spPr>
          <a:xfrm>
            <a:off x="10100653" y="4228264"/>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3" name="Straight Connector 2">
            <a:extLst>
              <a:ext uri="{FF2B5EF4-FFF2-40B4-BE49-F238E27FC236}">
                <a16:creationId xmlns:a16="http://schemas.microsoft.com/office/drawing/2014/main" id="{5A00F281-EA6A-2CE5-8815-DD19FCDD5A4F}"/>
              </a:ext>
            </a:extLst>
          </p:cNvPr>
          <p:cNvCxnSpPr/>
          <p:nvPr/>
        </p:nvCxnSpPr>
        <p:spPr>
          <a:xfrm>
            <a:off x="10129697" y="4680636"/>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71F2EB4E-E26B-749F-A070-84245F61ADED}"/>
              </a:ext>
            </a:extLst>
          </p:cNvPr>
          <p:cNvCxnSpPr/>
          <p:nvPr/>
        </p:nvCxnSpPr>
        <p:spPr>
          <a:xfrm>
            <a:off x="10165967" y="5402184"/>
            <a:ext cx="830425" cy="0"/>
          </a:xfrm>
          <a:prstGeom prst="line">
            <a:avLst/>
          </a:prstGeom>
        </p:spPr>
        <p:style>
          <a:lnRef idx="3">
            <a:schemeClr val="dk1"/>
          </a:lnRef>
          <a:fillRef idx="0">
            <a:schemeClr val="dk1"/>
          </a:fillRef>
          <a:effectRef idx="2">
            <a:schemeClr val="dk1"/>
          </a:effectRef>
          <a:fontRef idx="minor">
            <a:schemeClr val="tx1"/>
          </a:fontRef>
        </p:style>
      </p:cxnSp>
      <p:sp>
        <p:nvSpPr>
          <p:cNvPr id="9" name="Arrow: Right 8">
            <a:extLst>
              <a:ext uri="{FF2B5EF4-FFF2-40B4-BE49-F238E27FC236}">
                <a16:creationId xmlns:a16="http://schemas.microsoft.com/office/drawing/2014/main" id="{D90BBB4B-5AEF-7ECD-BD2C-0DC8DC7B6FAF}"/>
              </a:ext>
            </a:extLst>
          </p:cNvPr>
          <p:cNvSpPr/>
          <p:nvPr/>
        </p:nvSpPr>
        <p:spPr>
          <a:xfrm>
            <a:off x="9635120" y="5443031"/>
            <a:ext cx="765418" cy="34751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A26E8EAC-7BEA-28DB-88CB-CFBCBD64FBFB}"/>
              </a:ext>
            </a:extLst>
          </p:cNvPr>
          <p:cNvSpPr/>
          <p:nvPr/>
        </p:nvSpPr>
        <p:spPr>
          <a:xfrm rot="10800000">
            <a:off x="9727494" y="4330121"/>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8488FFB0-68CF-E655-C8E4-1C7A2B1DACE9}"/>
              </a:ext>
            </a:extLst>
          </p:cNvPr>
          <p:cNvCxnSpPr/>
          <p:nvPr/>
        </p:nvCxnSpPr>
        <p:spPr>
          <a:xfrm flipV="1">
            <a:off x="7624676" y="5934455"/>
            <a:ext cx="7411" cy="25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1C75F7-466B-441D-6EEE-F0F1AE300533}"/>
              </a:ext>
            </a:extLst>
          </p:cNvPr>
          <p:cNvCxnSpPr>
            <a:cxnSpLocks/>
          </p:cNvCxnSpPr>
          <p:nvPr/>
        </p:nvCxnSpPr>
        <p:spPr>
          <a:xfrm>
            <a:off x="7603564" y="5688848"/>
            <a:ext cx="2847718" cy="645156"/>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Arrow Connector 34">
            <a:extLst>
              <a:ext uri="{FF2B5EF4-FFF2-40B4-BE49-F238E27FC236}">
                <a16:creationId xmlns:a16="http://schemas.microsoft.com/office/drawing/2014/main" id="{8985534B-66C7-FFCC-7977-976081A311E4}"/>
              </a:ext>
            </a:extLst>
          </p:cNvPr>
          <p:cNvCxnSpPr>
            <a:cxnSpLocks/>
          </p:cNvCxnSpPr>
          <p:nvPr/>
        </p:nvCxnSpPr>
        <p:spPr>
          <a:xfrm flipV="1">
            <a:off x="10442061" y="5835654"/>
            <a:ext cx="110202" cy="4965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8" name="Straight Arrow Connector 37">
            <a:extLst>
              <a:ext uri="{FF2B5EF4-FFF2-40B4-BE49-F238E27FC236}">
                <a16:creationId xmlns:a16="http://schemas.microsoft.com/office/drawing/2014/main" id="{FC3C0910-5DE4-8D7D-53AC-1B00AA0CCB67}"/>
              </a:ext>
            </a:extLst>
          </p:cNvPr>
          <p:cNvCxnSpPr>
            <a:cxnSpLocks/>
          </p:cNvCxnSpPr>
          <p:nvPr/>
        </p:nvCxnSpPr>
        <p:spPr>
          <a:xfrm flipV="1">
            <a:off x="7752456" y="5334732"/>
            <a:ext cx="1228853" cy="24602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0" name="TextBox 39">
            <a:extLst>
              <a:ext uri="{FF2B5EF4-FFF2-40B4-BE49-F238E27FC236}">
                <a16:creationId xmlns:a16="http://schemas.microsoft.com/office/drawing/2014/main" id="{6FE24D45-395D-85CF-2E8E-7512D7272E2A}"/>
              </a:ext>
            </a:extLst>
          </p:cNvPr>
          <p:cNvSpPr txBox="1"/>
          <p:nvPr/>
        </p:nvSpPr>
        <p:spPr>
          <a:xfrm>
            <a:off x="11556497" y="5349610"/>
            <a:ext cx="1200651" cy="369332"/>
          </a:xfrm>
          <a:prstGeom prst="rect">
            <a:avLst/>
          </a:prstGeom>
          <a:noFill/>
        </p:spPr>
        <p:txBody>
          <a:bodyPr wrap="square" rtlCol="0">
            <a:spAutoFit/>
          </a:bodyPr>
          <a:lstStyle/>
          <a:p>
            <a:r>
              <a:rPr lang="en-US">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endPar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1" name="Arrow: Right 40">
            <a:extLst>
              <a:ext uri="{FF2B5EF4-FFF2-40B4-BE49-F238E27FC236}">
                <a16:creationId xmlns:a16="http://schemas.microsoft.com/office/drawing/2014/main" id="{7885E8F2-0655-AB35-20C2-F2D218C91896}"/>
              </a:ext>
            </a:extLst>
          </p:cNvPr>
          <p:cNvSpPr/>
          <p:nvPr/>
        </p:nvSpPr>
        <p:spPr>
          <a:xfrm rot="10800000">
            <a:off x="8544397" y="4333012"/>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BCEE9DFA-E0A0-4EEC-B96D-9BB4B7513ABE}"/>
              </a:ext>
            </a:extLst>
          </p:cNvPr>
          <p:cNvSpPr txBox="1"/>
          <p:nvPr/>
        </p:nvSpPr>
        <p:spPr>
          <a:xfrm>
            <a:off x="8520861" y="3897286"/>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49" name="Arrow: Right 48">
            <a:extLst>
              <a:ext uri="{FF2B5EF4-FFF2-40B4-BE49-F238E27FC236}">
                <a16:creationId xmlns:a16="http://schemas.microsoft.com/office/drawing/2014/main" id="{83EDD891-16AF-62DC-1041-E2B0662535E8}"/>
              </a:ext>
            </a:extLst>
          </p:cNvPr>
          <p:cNvSpPr/>
          <p:nvPr/>
        </p:nvSpPr>
        <p:spPr>
          <a:xfrm rot="10800000">
            <a:off x="8540263" y="4331931"/>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D0A447E3-88D4-5A21-82C0-81629A6DD1A3}"/>
              </a:ext>
            </a:extLst>
          </p:cNvPr>
          <p:cNvSpPr txBox="1"/>
          <p:nvPr/>
        </p:nvSpPr>
        <p:spPr>
          <a:xfrm>
            <a:off x="10929412" y="5761271"/>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51" name="Arrow: Right 50">
            <a:extLst>
              <a:ext uri="{FF2B5EF4-FFF2-40B4-BE49-F238E27FC236}">
                <a16:creationId xmlns:a16="http://schemas.microsoft.com/office/drawing/2014/main" id="{FC8F714E-3CFA-B321-FD29-8F0F557FC42D}"/>
              </a:ext>
            </a:extLst>
          </p:cNvPr>
          <p:cNvSpPr/>
          <p:nvPr/>
        </p:nvSpPr>
        <p:spPr>
          <a:xfrm>
            <a:off x="10805061" y="5428538"/>
            <a:ext cx="765418" cy="34751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4048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1+#ppt_w/2"/>
                                          </p:val>
                                        </p:tav>
                                        <p:tav tm="100000">
                                          <p:val>
                                            <p:strVal val="#ppt_x"/>
                                          </p:val>
                                        </p:tav>
                                      </p:tavLst>
                                    </p:anim>
                                    <p:anim calcmode="lin" valueType="num">
                                      <p:cBhvr additive="base">
                                        <p:cTn id="8" dur="500" fill="hold"/>
                                        <p:tgtEl>
                                          <p:spTgt spid="9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500" fill="hold"/>
                                        <p:tgtEl>
                                          <p:spTgt spid="96"/>
                                        </p:tgtEl>
                                        <p:attrNameLst>
                                          <p:attrName>ppt_x</p:attrName>
                                        </p:attrNameLst>
                                      </p:cBhvr>
                                      <p:tavLst>
                                        <p:tav tm="0">
                                          <p:val>
                                            <p:strVal val="1+#ppt_w/2"/>
                                          </p:val>
                                        </p:tav>
                                        <p:tav tm="100000">
                                          <p:val>
                                            <p:strVal val="#ppt_x"/>
                                          </p:val>
                                        </p:tav>
                                      </p:tavLst>
                                    </p:anim>
                                    <p:anim calcmode="lin" valueType="num">
                                      <p:cBhvr additive="base">
                                        <p:cTn id="12" dur="5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additive="base">
                                        <p:cTn id="15" dur="500" fill="hold"/>
                                        <p:tgtEl>
                                          <p:spTgt spid="97"/>
                                        </p:tgtEl>
                                        <p:attrNameLst>
                                          <p:attrName>ppt_x</p:attrName>
                                        </p:attrNameLst>
                                      </p:cBhvr>
                                      <p:tavLst>
                                        <p:tav tm="0">
                                          <p:val>
                                            <p:strVal val="1+#ppt_w/2"/>
                                          </p:val>
                                        </p:tav>
                                        <p:tav tm="100000">
                                          <p:val>
                                            <p:strVal val="#ppt_x"/>
                                          </p:val>
                                        </p:tav>
                                      </p:tavLst>
                                    </p:anim>
                                    <p:anim calcmode="lin" valueType="num">
                                      <p:cBhvr additive="base">
                                        <p:cTn id="16"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31"/>
                                        </p:tgtEl>
                                      </p:cBhvr>
                                    </p:animEffect>
                                    <p:set>
                                      <p:cBhvr>
                                        <p:cTn id="21" dur="1" fill="hold">
                                          <p:stCondLst>
                                            <p:cond delay="499"/>
                                          </p:stCondLst>
                                        </p:cTn>
                                        <p:tgtEl>
                                          <p:spTgt spid="131"/>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32"/>
                                        </p:tgtEl>
                                      </p:cBhvr>
                                    </p:animEffect>
                                    <p:set>
                                      <p:cBhvr>
                                        <p:cTn id="24" dur="1" fill="hold">
                                          <p:stCondLst>
                                            <p:cond delay="499"/>
                                          </p:stCondLst>
                                        </p:cTn>
                                        <p:tgtEl>
                                          <p:spTgt spid="13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randombar(horizontal)">
                                      <p:cBhvr>
                                        <p:cTn id="29" dur="500"/>
                                        <p:tgtEl>
                                          <p:spTgt spid="114"/>
                                        </p:tgtEl>
                                      </p:cBhvr>
                                    </p:animEffect>
                                  </p:childTnLst>
                                </p:cTn>
                              </p:par>
                              <p:par>
                                <p:cTn id="30" presetID="14" presetClass="entr" presetSubtype="10" fill="hold" nodeType="with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randombar(horizontal)">
                                      <p:cBhvr>
                                        <p:cTn id="32" dur="500"/>
                                        <p:tgtEl>
                                          <p:spTgt spid="11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randombar(horizontal)">
                                      <p:cBhvr>
                                        <p:cTn id="51" dur="500"/>
                                        <p:tgtEl>
                                          <p:spTgt spid="9"/>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60"/>
                                        </p:tgtEl>
                                        <p:attrNameLst>
                                          <p:attrName>style.visibility</p:attrName>
                                        </p:attrNameLst>
                                      </p:cBhvr>
                                      <p:to>
                                        <p:strVal val="visible"/>
                                      </p:to>
                                    </p:set>
                                    <p:animEffect transition="in" filter="randombar(horizontal)">
                                      <p:cBhvr>
                                        <p:cTn id="54" dur="500"/>
                                        <p:tgtEl>
                                          <p:spTgt spid="16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59"/>
                                        </p:tgtEl>
                                        <p:attrNameLst>
                                          <p:attrName>style.visibility</p:attrName>
                                        </p:attrNameLst>
                                      </p:cBhvr>
                                      <p:to>
                                        <p:strVal val="visible"/>
                                      </p:to>
                                    </p:set>
                                    <p:animEffect transition="in" filter="randombar(horizontal)">
                                      <p:cBhvr>
                                        <p:cTn id="59" dur="500"/>
                                        <p:tgtEl>
                                          <p:spTgt spid="159"/>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randombar(horizontal)">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nodeType="clickEffect">
                                  <p:stCondLst>
                                    <p:cond delay="0"/>
                                  </p:stCondLst>
                                  <p:childTnLst>
                                    <p:animEffect transition="out" filter="randombar(horizontal)">
                                      <p:cBhvr>
                                        <p:cTn id="66" dur="500"/>
                                        <p:tgtEl>
                                          <p:spTgt spid="38"/>
                                        </p:tgtEl>
                                      </p:cBhvr>
                                    </p:animEffect>
                                    <p:set>
                                      <p:cBhvr>
                                        <p:cTn id="67" dur="1" fill="hold">
                                          <p:stCondLst>
                                            <p:cond delay="499"/>
                                          </p:stCondLst>
                                        </p:cTn>
                                        <p:tgtEl>
                                          <p:spTgt spid="3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randombar(horizontal)">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randombar(horizontal)">
                                      <p:cBhvr>
                                        <p:cTn id="77" dur="500"/>
                                        <p:tgtEl>
                                          <p:spTgt spid="35"/>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randombar(horizontal)">
                                      <p:cBhvr>
                                        <p:cTn id="80" dur="500"/>
                                        <p:tgtEl>
                                          <p:spTgt spid="41"/>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randombar(horizontal)">
                                      <p:cBhvr>
                                        <p:cTn id="85" dur="500"/>
                                        <p:tgtEl>
                                          <p:spTgt spid="48"/>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randombar(horizontal)">
                                      <p:cBhvr>
                                        <p:cTn id="88" dur="500"/>
                                        <p:tgtEl>
                                          <p:spTgt spid="49"/>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157"/>
                                        </p:tgtEl>
                                        <p:attrNameLst>
                                          <p:attrName>style.visibility</p:attrName>
                                        </p:attrNameLst>
                                      </p:cBhvr>
                                      <p:to>
                                        <p:strVal val="visible"/>
                                      </p:to>
                                    </p:set>
                                    <p:animEffect transition="in" filter="randombar(horizontal)">
                                      <p:cBhvr>
                                        <p:cTn id="91" dur="500"/>
                                        <p:tgtEl>
                                          <p:spTgt spid="157"/>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randombar(horizontal)">
                                      <p:cBhvr>
                                        <p:cTn id="96" dur="500"/>
                                        <p:tgtEl>
                                          <p:spTgt spid="50"/>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randombar(horizontal)">
                                      <p:cBhvr>
                                        <p:cTn id="99" dur="500"/>
                                        <p:tgtEl>
                                          <p:spTgt spid="51"/>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randombar(horizontal)">
                                      <p:cBhvr>
                                        <p:cTn id="10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31" grpId="0"/>
      <p:bldP spid="132" grpId="0"/>
      <p:bldP spid="157" grpId="0"/>
      <p:bldP spid="159" grpId="0"/>
      <p:bldP spid="160" grpId="0"/>
      <p:bldP spid="2" grpId="0" animBg="1"/>
      <p:bldP spid="9" grpId="0" animBg="1"/>
      <p:bldP spid="10" grpId="0" animBg="1"/>
      <p:bldP spid="40" grpId="0"/>
      <p:bldP spid="41" grpId="0" animBg="1"/>
      <p:bldP spid="48" grpId="0"/>
      <p:bldP spid="49" grpId="0" animBg="1"/>
      <p:bldP spid="50" grpId="0"/>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TextBox 6">
            <a:extLst>
              <a:ext uri="{FF2B5EF4-FFF2-40B4-BE49-F238E27FC236}">
                <a16:creationId xmlns:a16="http://schemas.microsoft.com/office/drawing/2014/main" id="{6D194B22-1778-CF78-2908-3FF3FBFD96BC}"/>
              </a:ext>
            </a:extLst>
          </p:cNvPr>
          <p:cNvSpPr txBox="1"/>
          <p:nvPr/>
        </p:nvSpPr>
        <p:spPr>
          <a:xfrm>
            <a:off x="293298" y="381965"/>
            <a:ext cx="6678114" cy="7294305"/>
          </a:xfrm>
          <a:prstGeom prst="rect">
            <a:avLst/>
          </a:prstGeom>
          <a:noFill/>
        </p:spPr>
        <p:txBody>
          <a:bodyPr wrap="square">
            <a:spAutoFit/>
          </a:bodyPr>
          <a:lstStyle/>
          <a:p>
            <a:r>
              <a:rPr lang="en-US" sz="2400" b="0" i="0" dirty="0">
                <a:solidFill>
                  <a:srgbClr val="000000"/>
                </a:solidFill>
                <a:effectLst/>
                <a:latin typeface="YAFdJjTk5UU 0"/>
              </a:rPr>
              <a:t>			</a:t>
            </a:r>
            <a:r>
              <a:rPr lang="en-US" sz="3600" b="1" i="0" dirty="0">
                <a:solidFill>
                  <a:srgbClr val="000000"/>
                </a:solidFill>
                <a:effectLst/>
              </a:rPr>
              <a:t>Delete Fron</a:t>
            </a:r>
            <a:r>
              <a:rPr lang="en-US" sz="3600" b="1" dirty="0">
                <a:solidFill>
                  <a:srgbClr val="000000"/>
                </a:solidFill>
              </a:rPr>
              <a:t>t</a:t>
            </a:r>
            <a:endParaRPr lang="en-US" sz="3600" b="1" i="0" dirty="0">
              <a:solidFill>
                <a:srgbClr val="000000"/>
              </a:solidFill>
              <a:effectLst/>
              <a:latin typeface="YAFdJjTk5UU 0"/>
            </a:endParaRPr>
          </a:p>
          <a:p>
            <a:r>
              <a:rPr lang="en-US" sz="2400" b="0" i="0" dirty="0">
                <a:solidFill>
                  <a:srgbClr val="000000"/>
                </a:solidFill>
                <a:effectLst/>
                <a:latin typeface="YAFdJjTk5UU 0"/>
              </a:rPr>
              <a:t>public int </a:t>
            </a:r>
            <a:r>
              <a:rPr lang="en-US" sz="2400" b="0" i="0" dirty="0" err="1">
                <a:solidFill>
                  <a:srgbClr val="000000"/>
                </a:solidFill>
                <a:effectLst/>
                <a:latin typeface="YAFdJjTk5UU 0"/>
              </a:rPr>
              <a:t>DeleteFront</a:t>
            </a:r>
            <a:r>
              <a:rPr lang="en-US" sz="2400" b="0" i="0" dirty="0">
                <a:solidFill>
                  <a:srgbClr val="000000"/>
                </a:solidFill>
                <a:effectLst/>
                <a:latin typeface="YAFdJjTk5UU 0"/>
              </a:rPr>
              <a:t>() {</a:t>
            </a:r>
            <a:endParaRPr lang="en-US" sz="2400" dirty="0">
              <a:solidFill>
                <a:srgbClr val="000000"/>
              </a:solidFill>
              <a:effectLst/>
              <a:latin typeface="YAFdJjTk5UU 0"/>
            </a:endParaRPr>
          </a:p>
          <a:p>
            <a:r>
              <a:rPr lang="en-US" sz="2400" b="0" i="0" dirty="0">
                <a:solidFill>
                  <a:srgbClr val="000000"/>
                </a:solidFill>
                <a:effectLst/>
                <a:latin typeface="YAFdJjTk5UU 0"/>
              </a:rPr>
              <a:t>if (</a:t>
            </a:r>
            <a:r>
              <a:rPr lang="en-US" sz="2400" b="0" i="0" dirty="0" err="1">
                <a:solidFill>
                  <a:srgbClr val="000000"/>
                </a:solidFill>
                <a:effectLst/>
                <a:latin typeface="YAFdJjTk5UU 0"/>
              </a:rPr>
              <a:t>IsDequeueEmpty</a:t>
            </a:r>
            <a:r>
              <a:rPr lang="en-US" sz="2400" b="0" i="0" dirty="0">
                <a:solidFill>
                  <a:srgbClr val="000000"/>
                </a:solidFill>
                <a:effectLst/>
                <a:latin typeface="YAFdJjTk5UU 0"/>
              </a:rPr>
              <a:t>()) {</a:t>
            </a:r>
            <a:endParaRPr lang="en-US" sz="2400" dirty="0">
              <a:solidFill>
                <a:srgbClr val="000000"/>
              </a:solidFill>
              <a:effectLst/>
              <a:latin typeface="YAFdJjTk5UU 0"/>
            </a:endParaRPr>
          </a:p>
          <a:p>
            <a:r>
              <a:rPr lang="en-US" sz="2400" b="0" i="0" dirty="0" err="1">
                <a:solidFill>
                  <a:srgbClr val="000000"/>
                </a:solidFill>
                <a:effectLst/>
                <a:latin typeface="YAFdJjTk5UU 0"/>
              </a:rPr>
              <a:t>System.out.println</a:t>
            </a:r>
            <a:r>
              <a:rPr lang="en-US" sz="2400" b="0" i="0" dirty="0">
                <a:solidFill>
                  <a:srgbClr val="000000"/>
                </a:solidFill>
                <a:effectLst/>
                <a:latin typeface="YAFdJjTk5UU 0"/>
              </a:rPr>
              <a:t>("Dequeue is empty.");</a:t>
            </a:r>
            <a:endParaRPr lang="en-US" sz="2400" dirty="0">
              <a:solidFill>
                <a:srgbClr val="000000"/>
              </a:solidFill>
              <a:effectLst/>
              <a:latin typeface="YAFdJjTk5UU 0"/>
            </a:endParaRPr>
          </a:p>
          <a:p>
            <a:r>
              <a:rPr lang="en-US" sz="2400" b="0" i="0" dirty="0">
                <a:solidFill>
                  <a:srgbClr val="000000"/>
                </a:solidFill>
                <a:effectLst/>
                <a:latin typeface="YAFdJjTk5UU 0"/>
              </a:rPr>
              <a:t>return -1;</a:t>
            </a:r>
            <a:endParaRPr lang="en-US" sz="2400" dirty="0">
              <a:solidFill>
                <a:srgbClr val="000000"/>
              </a:solidFill>
              <a:effectLst/>
              <a:latin typeface="YAFdJjTk5UU 0"/>
            </a:endParaRPr>
          </a:p>
          <a:p>
            <a:r>
              <a:rPr lang="en-US" sz="2400" b="0" i="0" dirty="0">
                <a:solidFill>
                  <a:srgbClr val="000000"/>
                </a:solidFill>
                <a:effectLst/>
                <a:latin typeface="YAFdJjTk5UU 0"/>
              </a:rPr>
              <a:t>} else if(front == rear){</a:t>
            </a:r>
            <a:endParaRPr lang="en-US" sz="2400" dirty="0">
              <a:solidFill>
                <a:srgbClr val="000000"/>
              </a:solidFill>
              <a:effectLst/>
              <a:latin typeface="YAFdJjTk5UU 0"/>
            </a:endParaRPr>
          </a:p>
          <a:p>
            <a:r>
              <a:rPr lang="en-US" sz="2400" b="0" i="0" dirty="0">
                <a:solidFill>
                  <a:srgbClr val="000000"/>
                </a:solidFill>
                <a:effectLst/>
                <a:latin typeface="YAFdJjTk5UU 0"/>
              </a:rPr>
              <a:t>int removed = </a:t>
            </a:r>
            <a:r>
              <a:rPr lang="en-US" sz="2400" b="0" i="0" dirty="0" err="1">
                <a:solidFill>
                  <a:srgbClr val="000000"/>
                </a:solidFill>
                <a:effectLst/>
                <a:latin typeface="YAFdJjTk5UU 0"/>
              </a:rPr>
              <a:t>front.data</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front = rear = null;</a:t>
            </a:r>
            <a:endParaRPr lang="en-US" sz="2400" dirty="0">
              <a:solidFill>
                <a:srgbClr val="000000"/>
              </a:solidFill>
              <a:effectLst/>
              <a:latin typeface="YAFdJjTk5UU 0"/>
            </a:endParaRPr>
          </a:p>
          <a:p>
            <a:r>
              <a:rPr lang="en-US" sz="2400" b="0" i="0" dirty="0" err="1">
                <a:solidFill>
                  <a:srgbClr val="000000"/>
                </a:solidFill>
                <a:effectLst/>
                <a:latin typeface="YAFdJjTk5UU 0"/>
              </a:rPr>
              <a:t>dequeueSize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return removed;</a:t>
            </a:r>
            <a:endParaRPr lang="en-US" sz="2400" dirty="0">
              <a:solidFill>
                <a:srgbClr val="000000"/>
              </a:solidFill>
              <a:effectLst/>
              <a:latin typeface="YAFdJjTk5UU 0"/>
            </a:endParaRPr>
          </a:p>
          <a:p>
            <a:r>
              <a:rPr lang="en-US" sz="2400" b="0" i="0" dirty="0">
                <a:solidFill>
                  <a:srgbClr val="000000"/>
                </a:solidFill>
                <a:effectLst/>
                <a:latin typeface="YAFdJjTk5UU 0"/>
              </a:rPr>
              <a:t>}else {</a:t>
            </a:r>
            <a:endParaRPr lang="en-US" sz="2400" dirty="0">
              <a:solidFill>
                <a:srgbClr val="000000"/>
              </a:solidFill>
              <a:effectLst/>
              <a:latin typeface="YAFdJjTk5UU 0"/>
            </a:endParaRPr>
          </a:p>
          <a:p>
            <a:r>
              <a:rPr lang="en-US" sz="2400" b="0" i="0" dirty="0">
                <a:solidFill>
                  <a:srgbClr val="000000"/>
                </a:solidFill>
                <a:effectLst/>
                <a:latin typeface="YAFdJjTk5UU 0"/>
              </a:rPr>
              <a:t>int removed = </a:t>
            </a:r>
            <a:r>
              <a:rPr lang="en-US" sz="2400" b="0" i="0" dirty="0" err="1">
                <a:solidFill>
                  <a:srgbClr val="000000"/>
                </a:solidFill>
                <a:effectLst/>
                <a:latin typeface="YAFdJjTk5UU 0"/>
              </a:rPr>
              <a:t>front.data</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front = </a:t>
            </a:r>
            <a:r>
              <a:rPr lang="en-US" sz="2400" b="0" i="0" dirty="0" err="1">
                <a:solidFill>
                  <a:srgbClr val="000000"/>
                </a:solidFill>
                <a:effectLst/>
                <a:latin typeface="YAFdJjTk5UU 0"/>
              </a:rPr>
              <a:t>front.next</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err="1">
                <a:solidFill>
                  <a:srgbClr val="000000"/>
                </a:solidFill>
                <a:effectLst/>
                <a:latin typeface="YAFdJjTk5UU 0"/>
              </a:rPr>
              <a:t>front.prev</a:t>
            </a:r>
            <a:r>
              <a:rPr lang="en-US" sz="2400" b="0" i="0" dirty="0">
                <a:solidFill>
                  <a:srgbClr val="000000"/>
                </a:solidFill>
                <a:effectLst/>
                <a:latin typeface="YAFdJjTk5UU 0"/>
              </a:rPr>
              <a:t> = null;</a:t>
            </a:r>
            <a:endParaRPr lang="en-US" sz="2400" dirty="0">
              <a:solidFill>
                <a:srgbClr val="000000"/>
              </a:solidFill>
              <a:effectLst/>
              <a:latin typeface="YAFdJjTk5UU 0"/>
            </a:endParaRPr>
          </a:p>
          <a:p>
            <a:r>
              <a:rPr lang="en-US" sz="2400" b="0" i="0" dirty="0" err="1">
                <a:solidFill>
                  <a:srgbClr val="000000"/>
                </a:solidFill>
                <a:effectLst/>
                <a:latin typeface="YAFdJjTk5UU 0"/>
              </a:rPr>
              <a:t>dequeueSize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return removed;</a:t>
            </a:r>
            <a:endParaRPr lang="en-US" sz="2400" dirty="0">
              <a:solidFill>
                <a:srgbClr val="000000"/>
              </a:solidFill>
              <a:effectLst/>
              <a:latin typeface="YAFdJjTk5UU 0"/>
            </a:endParaRPr>
          </a:p>
          <a:p>
            <a:r>
              <a:rPr lang="en-US" sz="2400" b="0" i="0" dirty="0">
                <a:solidFill>
                  <a:srgbClr val="000000"/>
                </a:solidFill>
                <a:effectLst/>
                <a:latin typeface="YAFdJjTk5UU 0"/>
              </a:rPr>
              <a:t>} }</a:t>
            </a:r>
            <a:endParaRPr lang="en-US" sz="2400" dirty="0">
              <a:solidFill>
                <a:srgbClr val="000000"/>
              </a:solidFill>
              <a:effectLst/>
              <a:latin typeface="YAFdJjTk5UU 0"/>
            </a:endParaRPr>
          </a:p>
          <a:p>
            <a:endParaRPr lang="en-US" sz="2400" dirty="0">
              <a:solidFill>
                <a:srgbClr val="000000"/>
              </a:solidFill>
              <a:effectLst/>
              <a:latin typeface="YAFdJjTk5UU 0"/>
            </a:endParaRPr>
          </a:p>
          <a:p>
            <a:pPr algn="ctr"/>
            <a:endParaRPr lang="en-US" sz="2400" dirty="0"/>
          </a:p>
        </p:txBody>
      </p:sp>
      <p:sp>
        <p:nvSpPr>
          <p:cNvPr id="2" name="Oval 1">
            <a:extLst>
              <a:ext uri="{FF2B5EF4-FFF2-40B4-BE49-F238E27FC236}">
                <a16:creationId xmlns:a16="http://schemas.microsoft.com/office/drawing/2014/main" id="{4D82272D-E259-07F8-D3C6-B43B2EBA8443}"/>
              </a:ext>
            </a:extLst>
          </p:cNvPr>
          <p:cNvSpPr/>
          <p:nvPr/>
        </p:nvSpPr>
        <p:spPr>
          <a:xfrm>
            <a:off x="10129697" y="1948982"/>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3" name="Straight Connector 2">
            <a:extLst>
              <a:ext uri="{FF2B5EF4-FFF2-40B4-BE49-F238E27FC236}">
                <a16:creationId xmlns:a16="http://schemas.microsoft.com/office/drawing/2014/main" id="{62F2A598-9EE8-0040-94C9-80A79A613CD6}"/>
              </a:ext>
            </a:extLst>
          </p:cNvPr>
          <p:cNvCxnSpPr/>
          <p:nvPr/>
        </p:nvCxnSpPr>
        <p:spPr>
          <a:xfrm>
            <a:off x="10195012" y="2394066"/>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3BA96C7E-1EF9-396D-CE90-225D53C8DE6F}"/>
              </a:ext>
            </a:extLst>
          </p:cNvPr>
          <p:cNvCxnSpPr/>
          <p:nvPr/>
        </p:nvCxnSpPr>
        <p:spPr>
          <a:xfrm>
            <a:off x="10195011" y="3132730"/>
            <a:ext cx="830425" cy="0"/>
          </a:xfrm>
          <a:prstGeom prst="line">
            <a:avLst/>
          </a:prstGeom>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064C741F-25B6-1B0F-FFE9-ADED90144E54}"/>
              </a:ext>
            </a:extLst>
          </p:cNvPr>
          <p:cNvSpPr/>
          <p:nvPr/>
        </p:nvSpPr>
        <p:spPr>
          <a:xfrm>
            <a:off x="7370360" y="1058548"/>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 name="Straight Connector 5">
            <a:extLst>
              <a:ext uri="{FF2B5EF4-FFF2-40B4-BE49-F238E27FC236}">
                <a16:creationId xmlns:a16="http://schemas.microsoft.com/office/drawing/2014/main" id="{39535F08-250B-80D0-DDD3-16D8E7035564}"/>
              </a:ext>
            </a:extLst>
          </p:cNvPr>
          <p:cNvCxnSpPr>
            <a:stCxn id="5" idx="0"/>
            <a:endCxn id="5" idx="2"/>
          </p:cNvCxnSpPr>
          <p:nvPr/>
        </p:nvCxnSpPr>
        <p:spPr>
          <a:xfrm>
            <a:off x="8107475" y="1058548"/>
            <a:ext cx="0" cy="559837"/>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2B6F5185-12A7-1B09-B7FA-4651AB3903AA}"/>
              </a:ext>
            </a:extLst>
          </p:cNvPr>
          <p:cNvSpPr txBox="1"/>
          <p:nvPr/>
        </p:nvSpPr>
        <p:spPr>
          <a:xfrm>
            <a:off x="7431011" y="49995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9" name="TextBox 8">
            <a:extLst>
              <a:ext uri="{FF2B5EF4-FFF2-40B4-BE49-F238E27FC236}">
                <a16:creationId xmlns:a16="http://schemas.microsoft.com/office/drawing/2014/main" id="{DA362C9E-B877-6337-D05A-74D1AC9FF8B4}"/>
              </a:ext>
            </a:extLst>
          </p:cNvPr>
          <p:cNvSpPr txBox="1"/>
          <p:nvPr/>
        </p:nvSpPr>
        <p:spPr>
          <a:xfrm>
            <a:off x="8168126" y="49995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10" name="TextBox 9">
            <a:extLst>
              <a:ext uri="{FF2B5EF4-FFF2-40B4-BE49-F238E27FC236}">
                <a16:creationId xmlns:a16="http://schemas.microsoft.com/office/drawing/2014/main" id="{76295B9C-346B-29A5-4CF7-C4E7DFA35B70}"/>
              </a:ext>
            </a:extLst>
          </p:cNvPr>
          <p:cNvSpPr txBox="1"/>
          <p:nvPr/>
        </p:nvSpPr>
        <p:spPr>
          <a:xfrm>
            <a:off x="7426237" y="112970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1" name="TextBox 10">
            <a:extLst>
              <a:ext uri="{FF2B5EF4-FFF2-40B4-BE49-F238E27FC236}">
                <a16:creationId xmlns:a16="http://schemas.microsoft.com/office/drawing/2014/main" id="{1881C205-5299-3D00-B2FF-6DB5F72351B7}"/>
              </a:ext>
            </a:extLst>
          </p:cNvPr>
          <p:cNvSpPr txBox="1"/>
          <p:nvPr/>
        </p:nvSpPr>
        <p:spPr>
          <a:xfrm>
            <a:off x="8111668" y="113297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2" name="Rectangle 11">
            <a:extLst>
              <a:ext uri="{FF2B5EF4-FFF2-40B4-BE49-F238E27FC236}">
                <a16:creationId xmlns:a16="http://schemas.microsoft.com/office/drawing/2014/main" id="{D3BD87FF-D62F-A4F4-C11D-D8158F253B08}"/>
              </a:ext>
            </a:extLst>
          </p:cNvPr>
          <p:cNvSpPr/>
          <p:nvPr/>
        </p:nvSpPr>
        <p:spPr>
          <a:xfrm rot="5400000">
            <a:off x="7158615" y="2557725"/>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a:extLst>
              <a:ext uri="{FF2B5EF4-FFF2-40B4-BE49-F238E27FC236}">
                <a16:creationId xmlns:a16="http://schemas.microsoft.com/office/drawing/2014/main" id="{87274901-92EE-CCD3-CE83-C982D7A662A1}"/>
              </a:ext>
            </a:extLst>
          </p:cNvPr>
          <p:cNvCxnSpPr>
            <a:stCxn id="12" idx="0"/>
            <a:endCxn id="12" idx="2"/>
          </p:cNvCxnSpPr>
          <p:nvPr/>
        </p:nvCxnSpPr>
        <p:spPr>
          <a:xfrm flipH="1">
            <a:off x="7615812" y="2837644"/>
            <a:ext cx="559837" cy="0"/>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7C070079-77A4-3550-3310-830D0C621282}"/>
              </a:ext>
            </a:extLst>
          </p:cNvPr>
          <p:cNvSpPr txBox="1"/>
          <p:nvPr/>
        </p:nvSpPr>
        <p:spPr>
          <a:xfrm>
            <a:off x="7183803" y="2128416"/>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15" name="TextBox 14">
            <a:extLst>
              <a:ext uri="{FF2B5EF4-FFF2-40B4-BE49-F238E27FC236}">
                <a16:creationId xmlns:a16="http://schemas.microsoft.com/office/drawing/2014/main" id="{1C32DDF4-A302-A975-A042-3F5826B4E160}"/>
              </a:ext>
            </a:extLst>
          </p:cNvPr>
          <p:cNvSpPr txBox="1"/>
          <p:nvPr/>
        </p:nvSpPr>
        <p:spPr>
          <a:xfrm>
            <a:off x="7163384" y="2846021"/>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16" name="Arrow: Right 15">
            <a:extLst>
              <a:ext uri="{FF2B5EF4-FFF2-40B4-BE49-F238E27FC236}">
                <a16:creationId xmlns:a16="http://schemas.microsoft.com/office/drawing/2014/main" id="{D0EE072A-7285-5B94-97B6-2E03F98E4878}"/>
              </a:ext>
            </a:extLst>
          </p:cNvPr>
          <p:cNvSpPr/>
          <p:nvPr/>
        </p:nvSpPr>
        <p:spPr>
          <a:xfrm>
            <a:off x="10722610" y="3222612"/>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7" name="Arrow: Right 16">
            <a:extLst>
              <a:ext uri="{FF2B5EF4-FFF2-40B4-BE49-F238E27FC236}">
                <a16:creationId xmlns:a16="http://schemas.microsoft.com/office/drawing/2014/main" id="{0989FFD4-A33B-0F4B-F874-B8FF8AD674ED}"/>
              </a:ext>
            </a:extLst>
          </p:cNvPr>
          <p:cNvSpPr/>
          <p:nvPr/>
        </p:nvSpPr>
        <p:spPr>
          <a:xfrm rot="10800000">
            <a:off x="9664099" y="2049767"/>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46ED71D6-D85D-DCAE-6E08-68073D150D30}"/>
              </a:ext>
            </a:extLst>
          </p:cNvPr>
          <p:cNvSpPr txBox="1"/>
          <p:nvPr/>
        </p:nvSpPr>
        <p:spPr>
          <a:xfrm>
            <a:off x="9116595" y="1991063"/>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9" name="TextBox 18">
            <a:extLst>
              <a:ext uri="{FF2B5EF4-FFF2-40B4-BE49-F238E27FC236}">
                <a16:creationId xmlns:a16="http://schemas.microsoft.com/office/drawing/2014/main" id="{24E22B0E-DBCE-1CC8-30D9-E42939EEFA89}"/>
              </a:ext>
            </a:extLst>
          </p:cNvPr>
          <p:cNvSpPr txBox="1"/>
          <p:nvPr/>
        </p:nvSpPr>
        <p:spPr>
          <a:xfrm>
            <a:off x="11445131" y="3099727"/>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20" name="TextBox 19">
            <a:extLst>
              <a:ext uri="{FF2B5EF4-FFF2-40B4-BE49-F238E27FC236}">
                <a16:creationId xmlns:a16="http://schemas.microsoft.com/office/drawing/2014/main" id="{FC3DAEBB-F53F-8F70-1A72-55845CB46BA2}"/>
              </a:ext>
            </a:extLst>
          </p:cNvPr>
          <p:cNvSpPr txBox="1"/>
          <p:nvPr/>
        </p:nvSpPr>
        <p:spPr>
          <a:xfrm>
            <a:off x="9461172" y="1655403"/>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21" name="TextBox 20">
            <a:extLst>
              <a:ext uri="{FF2B5EF4-FFF2-40B4-BE49-F238E27FC236}">
                <a16:creationId xmlns:a16="http://schemas.microsoft.com/office/drawing/2014/main" id="{1575C9B1-19AA-1656-7D42-9546A87D2038}"/>
              </a:ext>
            </a:extLst>
          </p:cNvPr>
          <p:cNvSpPr txBox="1"/>
          <p:nvPr/>
        </p:nvSpPr>
        <p:spPr>
          <a:xfrm>
            <a:off x="10771669" y="3348101"/>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cxnSp>
        <p:nvCxnSpPr>
          <p:cNvPr id="22" name="Straight Arrow Connector 21">
            <a:extLst>
              <a:ext uri="{FF2B5EF4-FFF2-40B4-BE49-F238E27FC236}">
                <a16:creationId xmlns:a16="http://schemas.microsoft.com/office/drawing/2014/main" id="{D55019F8-BDE6-C522-454B-D9E3365A05F2}"/>
              </a:ext>
            </a:extLst>
          </p:cNvPr>
          <p:cNvCxnSpPr>
            <a:cxnSpLocks/>
            <a:endCxn id="2" idx="2"/>
          </p:cNvCxnSpPr>
          <p:nvPr/>
        </p:nvCxnSpPr>
        <p:spPr>
          <a:xfrm>
            <a:off x="7893967" y="2432320"/>
            <a:ext cx="2235730" cy="3424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a:extLst>
              <a:ext uri="{FF2B5EF4-FFF2-40B4-BE49-F238E27FC236}">
                <a16:creationId xmlns:a16="http://schemas.microsoft.com/office/drawing/2014/main" id="{D4239370-B923-8087-BC16-AF00134B7132}"/>
              </a:ext>
            </a:extLst>
          </p:cNvPr>
          <p:cNvCxnSpPr>
            <a:cxnSpLocks/>
            <a:endCxn id="2" idx="2"/>
          </p:cNvCxnSpPr>
          <p:nvPr/>
        </p:nvCxnSpPr>
        <p:spPr>
          <a:xfrm flipV="1">
            <a:off x="7914279" y="2774741"/>
            <a:ext cx="2215418" cy="47465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7" name="Rectangle 26">
            <a:extLst>
              <a:ext uri="{FF2B5EF4-FFF2-40B4-BE49-F238E27FC236}">
                <a16:creationId xmlns:a16="http://schemas.microsoft.com/office/drawing/2014/main" id="{E0515BC9-6E52-0D4E-4F2E-3671C64DEA32}"/>
              </a:ext>
            </a:extLst>
          </p:cNvPr>
          <p:cNvSpPr/>
          <p:nvPr/>
        </p:nvSpPr>
        <p:spPr>
          <a:xfrm rot="5400000">
            <a:off x="7158615" y="5188074"/>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a:extLst>
              <a:ext uri="{FF2B5EF4-FFF2-40B4-BE49-F238E27FC236}">
                <a16:creationId xmlns:a16="http://schemas.microsoft.com/office/drawing/2014/main" id="{535D1035-427F-3C80-4956-247051EA40A3}"/>
              </a:ext>
            </a:extLst>
          </p:cNvPr>
          <p:cNvCxnSpPr>
            <a:stCxn id="27" idx="0"/>
            <a:endCxn id="27" idx="2"/>
          </p:cNvCxnSpPr>
          <p:nvPr/>
        </p:nvCxnSpPr>
        <p:spPr>
          <a:xfrm flipH="1">
            <a:off x="7615812" y="5467993"/>
            <a:ext cx="559837" cy="0"/>
          </a:xfrm>
          <a:prstGeom prst="line">
            <a:avLst/>
          </a:prstGeom>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3FB260CF-3D96-BE82-41E7-8553F9D8C093}"/>
              </a:ext>
            </a:extLst>
          </p:cNvPr>
          <p:cNvSpPr txBox="1"/>
          <p:nvPr/>
        </p:nvSpPr>
        <p:spPr>
          <a:xfrm>
            <a:off x="7183803" y="4581585"/>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30" name="TextBox 29">
            <a:extLst>
              <a:ext uri="{FF2B5EF4-FFF2-40B4-BE49-F238E27FC236}">
                <a16:creationId xmlns:a16="http://schemas.microsoft.com/office/drawing/2014/main" id="{91A201FC-5CEC-CE3D-699A-01CE00D028B6}"/>
              </a:ext>
            </a:extLst>
          </p:cNvPr>
          <p:cNvSpPr txBox="1"/>
          <p:nvPr/>
        </p:nvSpPr>
        <p:spPr>
          <a:xfrm>
            <a:off x="7163384" y="5476060"/>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cxnSp>
        <p:nvCxnSpPr>
          <p:cNvPr id="37" name="Straight Arrow Connector 36">
            <a:extLst>
              <a:ext uri="{FF2B5EF4-FFF2-40B4-BE49-F238E27FC236}">
                <a16:creationId xmlns:a16="http://schemas.microsoft.com/office/drawing/2014/main" id="{1F312C52-9F43-083C-25E5-DAF760E47D64}"/>
              </a:ext>
            </a:extLst>
          </p:cNvPr>
          <p:cNvCxnSpPr>
            <a:cxnSpLocks/>
          </p:cNvCxnSpPr>
          <p:nvPr/>
        </p:nvCxnSpPr>
        <p:spPr>
          <a:xfrm>
            <a:off x="7867738" y="4980793"/>
            <a:ext cx="1370167" cy="3972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8" name="Straight Arrow Connector 37">
            <a:extLst>
              <a:ext uri="{FF2B5EF4-FFF2-40B4-BE49-F238E27FC236}">
                <a16:creationId xmlns:a16="http://schemas.microsoft.com/office/drawing/2014/main" id="{E7631B6A-5330-B496-E661-BD2CA7A53860}"/>
              </a:ext>
            </a:extLst>
          </p:cNvPr>
          <p:cNvCxnSpPr>
            <a:cxnSpLocks/>
          </p:cNvCxnSpPr>
          <p:nvPr/>
        </p:nvCxnSpPr>
        <p:spPr>
          <a:xfrm flipV="1">
            <a:off x="7895730" y="5408143"/>
            <a:ext cx="1349855" cy="4455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TextBox 38">
            <a:extLst>
              <a:ext uri="{FF2B5EF4-FFF2-40B4-BE49-F238E27FC236}">
                <a16:creationId xmlns:a16="http://schemas.microsoft.com/office/drawing/2014/main" id="{0AAC269F-49CC-671E-B0E5-8E3184519242}"/>
              </a:ext>
            </a:extLst>
          </p:cNvPr>
          <p:cNvSpPr txBox="1"/>
          <p:nvPr/>
        </p:nvSpPr>
        <p:spPr>
          <a:xfrm>
            <a:off x="7559828" y="2261226"/>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40" name="TextBox 39">
            <a:extLst>
              <a:ext uri="{FF2B5EF4-FFF2-40B4-BE49-F238E27FC236}">
                <a16:creationId xmlns:a16="http://schemas.microsoft.com/office/drawing/2014/main" id="{4B3A8B32-2360-681E-245C-A0A2FD8FA034}"/>
              </a:ext>
            </a:extLst>
          </p:cNvPr>
          <p:cNvSpPr txBox="1"/>
          <p:nvPr/>
        </p:nvSpPr>
        <p:spPr>
          <a:xfrm>
            <a:off x="7565267" y="301227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cxnSp>
        <p:nvCxnSpPr>
          <p:cNvPr id="64" name="Straight Connector 63">
            <a:extLst>
              <a:ext uri="{FF2B5EF4-FFF2-40B4-BE49-F238E27FC236}">
                <a16:creationId xmlns:a16="http://schemas.microsoft.com/office/drawing/2014/main" id="{D039D83F-6438-4290-685C-32C7B9BB333D}"/>
              </a:ext>
            </a:extLst>
          </p:cNvPr>
          <p:cNvCxnSpPr/>
          <p:nvPr/>
        </p:nvCxnSpPr>
        <p:spPr>
          <a:xfrm>
            <a:off x="7914279" y="5853693"/>
            <a:ext cx="3005737" cy="873680"/>
          </a:xfrm>
          <a:prstGeom prst="line">
            <a:avLst/>
          </a:prstGeom>
        </p:spPr>
        <p:style>
          <a:lnRef idx="3">
            <a:schemeClr val="accent5"/>
          </a:lnRef>
          <a:fillRef idx="0">
            <a:schemeClr val="accent5"/>
          </a:fillRef>
          <a:effectRef idx="2">
            <a:schemeClr val="accent5"/>
          </a:effectRef>
          <a:fontRef idx="minor">
            <a:schemeClr val="tx1"/>
          </a:fontRef>
        </p:style>
      </p:cxnSp>
      <p:cxnSp>
        <p:nvCxnSpPr>
          <p:cNvPr id="65" name="Straight Arrow Connector 64">
            <a:extLst>
              <a:ext uri="{FF2B5EF4-FFF2-40B4-BE49-F238E27FC236}">
                <a16:creationId xmlns:a16="http://schemas.microsoft.com/office/drawing/2014/main" id="{0700BA93-75CE-597C-326A-0C66F969B735}"/>
              </a:ext>
            </a:extLst>
          </p:cNvPr>
          <p:cNvCxnSpPr/>
          <p:nvPr/>
        </p:nvCxnSpPr>
        <p:spPr>
          <a:xfrm flipV="1">
            <a:off x="10926754" y="6228974"/>
            <a:ext cx="23127" cy="48801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7" name="Flowchart: Connector 66">
            <a:extLst>
              <a:ext uri="{FF2B5EF4-FFF2-40B4-BE49-F238E27FC236}">
                <a16:creationId xmlns:a16="http://schemas.microsoft.com/office/drawing/2014/main" id="{BCA36181-D211-8F0E-1B06-6217FAF0141F}"/>
              </a:ext>
            </a:extLst>
          </p:cNvPr>
          <p:cNvSpPr/>
          <p:nvPr/>
        </p:nvSpPr>
        <p:spPr>
          <a:xfrm>
            <a:off x="10981437" y="949574"/>
            <a:ext cx="863785" cy="872079"/>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10</a:t>
            </a:r>
          </a:p>
        </p:txBody>
      </p:sp>
      <p:sp>
        <p:nvSpPr>
          <p:cNvPr id="69" name="TextBox 68">
            <a:extLst>
              <a:ext uri="{FF2B5EF4-FFF2-40B4-BE49-F238E27FC236}">
                <a16:creationId xmlns:a16="http://schemas.microsoft.com/office/drawing/2014/main" id="{E76844E5-3DE0-BF4F-A1D5-5B1C1A8F45AE}"/>
              </a:ext>
            </a:extLst>
          </p:cNvPr>
          <p:cNvSpPr txBox="1"/>
          <p:nvPr/>
        </p:nvSpPr>
        <p:spPr>
          <a:xfrm flipH="1">
            <a:off x="10832826" y="602649"/>
            <a:ext cx="1474229" cy="400110"/>
          </a:xfrm>
          <a:prstGeom prst="rect">
            <a:avLst/>
          </a:prstGeom>
          <a:noFill/>
        </p:spPr>
        <p:txBody>
          <a:bodyPr wrap="square" rtlCol="0">
            <a:spAutoFit/>
          </a:bodyPr>
          <a:lstStyle/>
          <a:p>
            <a:r>
              <a:rPr lang="en-SG" sz="2000" dirty="0">
                <a:solidFill>
                  <a:srgbClr val="FF0000"/>
                </a:solidFill>
              </a:rPr>
              <a:t>removed</a:t>
            </a:r>
          </a:p>
        </p:txBody>
      </p:sp>
      <p:cxnSp>
        <p:nvCxnSpPr>
          <p:cNvPr id="70" name="Straight Connector 69">
            <a:extLst>
              <a:ext uri="{FF2B5EF4-FFF2-40B4-BE49-F238E27FC236}">
                <a16:creationId xmlns:a16="http://schemas.microsoft.com/office/drawing/2014/main" id="{5839C4AA-99F1-1A55-D8DD-A73AD09A9651}"/>
              </a:ext>
            </a:extLst>
          </p:cNvPr>
          <p:cNvCxnSpPr/>
          <p:nvPr/>
        </p:nvCxnSpPr>
        <p:spPr>
          <a:xfrm>
            <a:off x="10195011" y="2393102"/>
            <a:ext cx="830425" cy="0"/>
          </a:xfrm>
          <a:prstGeom prst="line">
            <a:avLst/>
          </a:prstGeom>
        </p:spPr>
        <p:style>
          <a:lnRef idx="3">
            <a:schemeClr val="dk1"/>
          </a:lnRef>
          <a:fillRef idx="0">
            <a:schemeClr val="dk1"/>
          </a:fillRef>
          <a:effectRef idx="2">
            <a:schemeClr val="dk1"/>
          </a:effectRef>
          <a:fontRef idx="minor">
            <a:schemeClr val="tx1"/>
          </a:fontRef>
        </p:style>
      </p:cxnSp>
      <p:sp>
        <p:nvSpPr>
          <p:cNvPr id="71" name="Arrow: Right 70">
            <a:extLst>
              <a:ext uri="{FF2B5EF4-FFF2-40B4-BE49-F238E27FC236}">
                <a16:creationId xmlns:a16="http://schemas.microsoft.com/office/drawing/2014/main" id="{A45E5436-23F5-2584-87FB-C4079A6F143E}"/>
              </a:ext>
            </a:extLst>
          </p:cNvPr>
          <p:cNvSpPr/>
          <p:nvPr/>
        </p:nvSpPr>
        <p:spPr>
          <a:xfrm>
            <a:off x="10722609" y="3221648"/>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3B7C1A1A-23F3-E002-A4E2-779BAED8E085}"/>
              </a:ext>
            </a:extLst>
          </p:cNvPr>
          <p:cNvSpPr txBox="1"/>
          <p:nvPr/>
        </p:nvSpPr>
        <p:spPr>
          <a:xfrm>
            <a:off x="10771668" y="3347137"/>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cxnSp>
        <p:nvCxnSpPr>
          <p:cNvPr id="74" name="Straight Connector 73">
            <a:extLst>
              <a:ext uri="{FF2B5EF4-FFF2-40B4-BE49-F238E27FC236}">
                <a16:creationId xmlns:a16="http://schemas.microsoft.com/office/drawing/2014/main" id="{483695AE-EA5B-2D78-3FA8-B03B7EF076A8}"/>
              </a:ext>
            </a:extLst>
          </p:cNvPr>
          <p:cNvCxnSpPr/>
          <p:nvPr/>
        </p:nvCxnSpPr>
        <p:spPr>
          <a:xfrm>
            <a:off x="10195011" y="3134658"/>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id="{9ACA6BC7-7D1B-923E-1962-536E24FDCFBF}"/>
              </a:ext>
            </a:extLst>
          </p:cNvPr>
          <p:cNvCxnSpPr/>
          <p:nvPr/>
        </p:nvCxnSpPr>
        <p:spPr>
          <a:xfrm>
            <a:off x="10195011" y="2395030"/>
            <a:ext cx="830425" cy="0"/>
          </a:xfrm>
          <a:prstGeom prst="line">
            <a:avLst/>
          </a:prstGeom>
        </p:spPr>
        <p:style>
          <a:lnRef idx="3">
            <a:schemeClr val="dk1"/>
          </a:lnRef>
          <a:fillRef idx="0">
            <a:schemeClr val="dk1"/>
          </a:fillRef>
          <a:effectRef idx="2">
            <a:schemeClr val="dk1"/>
          </a:effectRef>
          <a:fontRef idx="minor">
            <a:schemeClr val="tx1"/>
          </a:fontRef>
        </p:style>
      </p:cxnSp>
      <p:sp>
        <p:nvSpPr>
          <p:cNvPr id="76" name="Arrow: Right 75">
            <a:extLst>
              <a:ext uri="{FF2B5EF4-FFF2-40B4-BE49-F238E27FC236}">
                <a16:creationId xmlns:a16="http://schemas.microsoft.com/office/drawing/2014/main" id="{0D59D06D-5402-B959-FD88-0E35EF9E3BCB}"/>
              </a:ext>
            </a:extLst>
          </p:cNvPr>
          <p:cNvSpPr/>
          <p:nvPr/>
        </p:nvSpPr>
        <p:spPr>
          <a:xfrm>
            <a:off x="10722609" y="3223576"/>
            <a:ext cx="765418" cy="26607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28F36134-CBCD-0089-A501-ACE2156E65A2}"/>
              </a:ext>
            </a:extLst>
          </p:cNvPr>
          <p:cNvSpPr txBox="1"/>
          <p:nvPr/>
        </p:nvSpPr>
        <p:spPr>
          <a:xfrm>
            <a:off x="10779934" y="3341213"/>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79" name="Arrow: Right 78">
            <a:extLst>
              <a:ext uri="{FF2B5EF4-FFF2-40B4-BE49-F238E27FC236}">
                <a16:creationId xmlns:a16="http://schemas.microsoft.com/office/drawing/2014/main" id="{CC6AEB0F-D2BA-F988-0FDA-7CC04BFDB861}"/>
              </a:ext>
            </a:extLst>
          </p:cNvPr>
          <p:cNvSpPr/>
          <p:nvPr/>
        </p:nvSpPr>
        <p:spPr>
          <a:xfrm>
            <a:off x="10722607" y="3221355"/>
            <a:ext cx="765418" cy="26607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238D8D86-98A1-3DD8-830A-53E7492DBAE8}"/>
              </a:ext>
            </a:extLst>
          </p:cNvPr>
          <p:cNvSpPr txBox="1"/>
          <p:nvPr/>
        </p:nvSpPr>
        <p:spPr>
          <a:xfrm>
            <a:off x="10771666" y="3346844"/>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81" name="Oval 80">
            <a:extLst>
              <a:ext uri="{FF2B5EF4-FFF2-40B4-BE49-F238E27FC236}">
                <a16:creationId xmlns:a16="http://schemas.microsoft.com/office/drawing/2014/main" id="{D92AF5DB-E179-B927-73B6-A0E643C51123}"/>
              </a:ext>
            </a:extLst>
          </p:cNvPr>
          <p:cNvSpPr/>
          <p:nvPr/>
        </p:nvSpPr>
        <p:spPr>
          <a:xfrm>
            <a:off x="10133537" y="1947919"/>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82" name="TextBox 81">
            <a:extLst>
              <a:ext uri="{FF2B5EF4-FFF2-40B4-BE49-F238E27FC236}">
                <a16:creationId xmlns:a16="http://schemas.microsoft.com/office/drawing/2014/main" id="{13687DFA-1ADD-5263-2EC1-1200F4654E2B}"/>
              </a:ext>
            </a:extLst>
          </p:cNvPr>
          <p:cNvSpPr txBox="1"/>
          <p:nvPr/>
        </p:nvSpPr>
        <p:spPr>
          <a:xfrm>
            <a:off x="11448971" y="3098664"/>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83" name="TextBox 82">
            <a:extLst>
              <a:ext uri="{FF2B5EF4-FFF2-40B4-BE49-F238E27FC236}">
                <a16:creationId xmlns:a16="http://schemas.microsoft.com/office/drawing/2014/main" id="{77D10AA8-CA94-E017-295C-10A6395229EE}"/>
              </a:ext>
            </a:extLst>
          </p:cNvPr>
          <p:cNvSpPr txBox="1"/>
          <p:nvPr/>
        </p:nvSpPr>
        <p:spPr>
          <a:xfrm>
            <a:off x="9465012" y="1654340"/>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cxnSp>
        <p:nvCxnSpPr>
          <p:cNvPr id="84" name="Straight Connector 83">
            <a:extLst>
              <a:ext uri="{FF2B5EF4-FFF2-40B4-BE49-F238E27FC236}">
                <a16:creationId xmlns:a16="http://schemas.microsoft.com/office/drawing/2014/main" id="{2EF2AAFA-F384-6F7C-0A9F-4ECD00F40A3C}"/>
              </a:ext>
            </a:extLst>
          </p:cNvPr>
          <p:cNvCxnSpPr/>
          <p:nvPr/>
        </p:nvCxnSpPr>
        <p:spPr>
          <a:xfrm>
            <a:off x="10198851" y="3133595"/>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a:extLst>
              <a:ext uri="{FF2B5EF4-FFF2-40B4-BE49-F238E27FC236}">
                <a16:creationId xmlns:a16="http://schemas.microsoft.com/office/drawing/2014/main" id="{930E9205-3819-F43B-79F5-0BD73E94394A}"/>
              </a:ext>
            </a:extLst>
          </p:cNvPr>
          <p:cNvCxnSpPr/>
          <p:nvPr/>
        </p:nvCxnSpPr>
        <p:spPr>
          <a:xfrm>
            <a:off x="10198851" y="2393967"/>
            <a:ext cx="830425" cy="0"/>
          </a:xfrm>
          <a:prstGeom prst="line">
            <a:avLst/>
          </a:prstGeom>
        </p:spPr>
        <p:style>
          <a:lnRef idx="3">
            <a:schemeClr val="dk1"/>
          </a:lnRef>
          <a:fillRef idx="0">
            <a:schemeClr val="dk1"/>
          </a:fillRef>
          <a:effectRef idx="2">
            <a:schemeClr val="dk1"/>
          </a:effectRef>
          <a:fontRef idx="minor">
            <a:schemeClr val="tx1"/>
          </a:fontRef>
        </p:style>
      </p:cxnSp>
      <p:sp>
        <p:nvSpPr>
          <p:cNvPr id="86" name="Arrow: Right 85">
            <a:extLst>
              <a:ext uri="{FF2B5EF4-FFF2-40B4-BE49-F238E27FC236}">
                <a16:creationId xmlns:a16="http://schemas.microsoft.com/office/drawing/2014/main" id="{C408AF22-BB9A-65D3-D963-042ABDC67CEE}"/>
              </a:ext>
            </a:extLst>
          </p:cNvPr>
          <p:cNvSpPr/>
          <p:nvPr/>
        </p:nvSpPr>
        <p:spPr>
          <a:xfrm>
            <a:off x="10726447" y="3220292"/>
            <a:ext cx="765418" cy="26607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89EF7402-BEB2-70DE-0544-B2BA4457B2E9}"/>
              </a:ext>
            </a:extLst>
          </p:cNvPr>
          <p:cNvSpPr txBox="1"/>
          <p:nvPr/>
        </p:nvSpPr>
        <p:spPr>
          <a:xfrm>
            <a:off x="10775506" y="3345781"/>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92" name="TextBox 91">
            <a:extLst>
              <a:ext uri="{FF2B5EF4-FFF2-40B4-BE49-F238E27FC236}">
                <a16:creationId xmlns:a16="http://schemas.microsoft.com/office/drawing/2014/main" id="{F488E42D-2017-85AD-BAD8-61725F59029C}"/>
              </a:ext>
            </a:extLst>
          </p:cNvPr>
          <p:cNvSpPr txBox="1"/>
          <p:nvPr/>
        </p:nvSpPr>
        <p:spPr>
          <a:xfrm>
            <a:off x="7559827" y="2263185"/>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93" name="TextBox 92">
            <a:extLst>
              <a:ext uri="{FF2B5EF4-FFF2-40B4-BE49-F238E27FC236}">
                <a16:creationId xmlns:a16="http://schemas.microsoft.com/office/drawing/2014/main" id="{85A06352-B366-EF9E-3011-9AC95A0A4BBA}"/>
              </a:ext>
            </a:extLst>
          </p:cNvPr>
          <p:cNvSpPr txBox="1"/>
          <p:nvPr/>
        </p:nvSpPr>
        <p:spPr>
          <a:xfrm>
            <a:off x="7565266" y="3014230"/>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94" name="Flowchart: Connector 93">
            <a:extLst>
              <a:ext uri="{FF2B5EF4-FFF2-40B4-BE49-F238E27FC236}">
                <a16:creationId xmlns:a16="http://schemas.microsoft.com/office/drawing/2014/main" id="{DDB73442-4290-A77F-8DF9-F5CFF81CFA2D}"/>
              </a:ext>
            </a:extLst>
          </p:cNvPr>
          <p:cNvSpPr/>
          <p:nvPr/>
        </p:nvSpPr>
        <p:spPr>
          <a:xfrm>
            <a:off x="9079656" y="3463717"/>
            <a:ext cx="863785" cy="872079"/>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10</a:t>
            </a:r>
          </a:p>
        </p:txBody>
      </p:sp>
      <p:sp>
        <p:nvSpPr>
          <p:cNvPr id="95" name="TextBox 94">
            <a:extLst>
              <a:ext uri="{FF2B5EF4-FFF2-40B4-BE49-F238E27FC236}">
                <a16:creationId xmlns:a16="http://schemas.microsoft.com/office/drawing/2014/main" id="{F58C7886-86D5-3D83-2FB1-F2AC6262550D}"/>
              </a:ext>
            </a:extLst>
          </p:cNvPr>
          <p:cNvSpPr txBox="1"/>
          <p:nvPr/>
        </p:nvSpPr>
        <p:spPr>
          <a:xfrm flipH="1">
            <a:off x="8931045" y="3116792"/>
            <a:ext cx="1474229" cy="400110"/>
          </a:xfrm>
          <a:prstGeom prst="rect">
            <a:avLst/>
          </a:prstGeom>
          <a:noFill/>
        </p:spPr>
        <p:txBody>
          <a:bodyPr wrap="square" rtlCol="0">
            <a:spAutoFit/>
          </a:bodyPr>
          <a:lstStyle/>
          <a:p>
            <a:r>
              <a:rPr lang="en-SG" sz="2000" dirty="0">
                <a:solidFill>
                  <a:srgbClr val="FF0000"/>
                </a:solidFill>
              </a:rPr>
              <a:t>removed</a:t>
            </a:r>
          </a:p>
        </p:txBody>
      </p:sp>
      <p:sp>
        <p:nvSpPr>
          <p:cNvPr id="99" name="Oval 98">
            <a:extLst>
              <a:ext uri="{FF2B5EF4-FFF2-40B4-BE49-F238E27FC236}">
                <a16:creationId xmlns:a16="http://schemas.microsoft.com/office/drawing/2014/main" id="{F6B7B98E-0A69-01F3-BC7A-4FA08B496CC8}"/>
              </a:ext>
            </a:extLst>
          </p:cNvPr>
          <p:cNvSpPr/>
          <p:nvPr/>
        </p:nvSpPr>
        <p:spPr>
          <a:xfrm>
            <a:off x="9244876" y="4544597"/>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100" name="Straight Connector 99">
            <a:extLst>
              <a:ext uri="{FF2B5EF4-FFF2-40B4-BE49-F238E27FC236}">
                <a16:creationId xmlns:a16="http://schemas.microsoft.com/office/drawing/2014/main" id="{B430029F-3DF8-3B2E-A247-93ACADBBA974}"/>
              </a:ext>
            </a:extLst>
          </p:cNvPr>
          <p:cNvCxnSpPr/>
          <p:nvPr/>
        </p:nvCxnSpPr>
        <p:spPr>
          <a:xfrm>
            <a:off x="9299268" y="4980793"/>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87D0B406-7B18-85FD-14F0-E10A1333BF83}"/>
              </a:ext>
            </a:extLst>
          </p:cNvPr>
          <p:cNvCxnSpPr/>
          <p:nvPr/>
        </p:nvCxnSpPr>
        <p:spPr>
          <a:xfrm>
            <a:off x="9310188" y="5765365"/>
            <a:ext cx="830425" cy="0"/>
          </a:xfrm>
          <a:prstGeom prst="line">
            <a:avLst/>
          </a:prstGeom>
        </p:spPr>
        <p:style>
          <a:lnRef idx="3">
            <a:schemeClr val="dk1"/>
          </a:lnRef>
          <a:fillRef idx="0">
            <a:schemeClr val="dk1"/>
          </a:fillRef>
          <a:effectRef idx="2">
            <a:schemeClr val="dk1"/>
          </a:effectRef>
          <a:fontRef idx="minor">
            <a:schemeClr val="tx1"/>
          </a:fontRef>
        </p:style>
      </p:cxnSp>
      <p:sp>
        <p:nvSpPr>
          <p:cNvPr id="102" name="Arrow: Right 101">
            <a:extLst>
              <a:ext uri="{FF2B5EF4-FFF2-40B4-BE49-F238E27FC236}">
                <a16:creationId xmlns:a16="http://schemas.microsoft.com/office/drawing/2014/main" id="{ED123240-1B49-51EB-6636-159DEC67B71E}"/>
              </a:ext>
            </a:extLst>
          </p:cNvPr>
          <p:cNvSpPr/>
          <p:nvPr/>
        </p:nvSpPr>
        <p:spPr>
          <a:xfrm>
            <a:off x="9830189" y="5847391"/>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9B208B54-FAD8-4504-C281-4FFF6B039101}"/>
              </a:ext>
            </a:extLst>
          </p:cNvPr>
          <p:cNvSpPr txBox="1"/>
          <p:nvPr/>
        </p:nvSpPr>
        <p:spPr>
          <a:xfrm>
            <a:off x="15286840" y="5401363"/>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04" name="TextBox 103">
            <a:extLst>
              <a:ext uri="{FF2B5EF4-FFF2-40B4-BE49-F238E27FC236}">
                <a16:creationId xmlns:a16="http://schemas.microsoft.com/office/drawing/2014/main" id="{FFF820FD-EC8C-D32C-4B8B-7F7CEE04F451}"/>
              </a:ext>
            </a:extLst>
          </p:cNvPr>
          <p:cNvSpPr txBox="1"/>
          <p:nvPr/>
        </p:nvSpPr>
        <p:spPr>
          <a:xfrm>
            <a:off x="14655756" y="5620241"/>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110" name="Arrow: Right 109">
            <a:extLst>
              <a:ext uri="{FF2B5EF4-FFF2-40B4-BE49-F238E27FC236}">
                <a16:creationId xmlns:a16="http://schemas.microsoft.com/office/drawing/2014/main" id="{8F7907A2-19CD-F24C-7CC5-D9233A734924}"/>
              </a:ext>
            </a:extLst>
          </p:cNvPr>
          <p:cNvSpPr/>
          <p:nvPr/>
        </p:nvSpPr>
        <p:spPr>
          <a:xfrm rot="10800000">
            <a:off x="9876316" y="4638108"/>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11" name="Arrow: Right 110">
            <a:extLst>
              <a:ext uri="{FF2B5EF4-FFF2-40B4-BE49-F238E27FC236}">
                <a16:creationId xmlns:a16="http://schemas.microsoft.com/office/drawing/2014/main" id="{4ECA9BDC-6DA9-D95F-5210-133005821EA5}"/>
              </a:ext>
            </a:extLst>
          </p:cNvPr>
          <p:cNvSpPr/>
          <p:nvPr/>
        </p:nvSpPr>
        <p:spPr>
          <a:xfrm>
            <a:off x="14998572" y="5628102"/>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12" name="Arrow: Right 111">
            <a:extLst>
              <a:ext uri="{FF2B5EF4-FFF2-40B4-BE49-F238E27FC236}">
                <a16:creationId xmlns:a16="http://schemas.microsoft.com/office/drawing/2014/main" id="{0C803A99-BD21-4B95-0462-A802D6E55EBC}"/>
              </a:ext>
            </a:extLst>
          </p:cNvPr>
          <p:cNvSpPr/>
          <p:nvPr/>
        </p:nvSpPr>
        <p:spPr>
          <a:xfrm>
            <a:off x="15150972" y="5780502"/>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FDCBA718-5770-2673-8BD5-CD02789F1942}"/>
              </a:ext>
            </a:extLst>
          </p:cNvPr>
          <p:cNvSpPr/>
          <p:nvPr/>
        </p:nvSpPr>
        <p:spPr>
          <a:xfrm>
            <a:off x="10525869" y="4536251"/>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114" name="Straight Connector 113">
            <a:extLst>
              <a:ext uri="{FF2B5EF4-FFF2-40B4-BE49-F238E27FC236}">
                <a16:creationId xmlns:a16="http://schemas.microsoft.com/office/drawing/2014/main" id="{77945DFB-C9A1-4D9D-B94F-FE1F172F9D3E}"/>
              </a:ext>
            </a:extLst>
          </p:cNvPr>
          <p:cNvCxnSpPr/>
          <p:nvPr/>
        </p:nvCxnSpPr>
        <p:spPr>
          <a:xfrm>
            <a:off x="10580261" y="4972447"/>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115" name="Straight Connector 114">
            <a:extLst>
              <a:ext uri="{FF2B5EF4-FFF2-40B4-BE49-F238E27FC236}">
                <a16:creationId xmlns:a16="http://schemas.microsoft.com/office/drawing/2014/main" id="{BE92A894-5C4A-7886-F0A0-0EAAA4315B4D}"/>
              </a:ext>
            </a:extLst>
          </p:cNvPr>
          <p:cNvCxnSpPr/>
          <p:nvPr/>
        </p:nvCxnSpPr>
        <p:spPr>
          <a:xfrm>
            <a:off x="10591181" y="5757019"/>
            <a:ext cx="830425" cy="0"/>
          </a:xfrm>
          <a:prstGeom prst="line">
            <a:avLst/>
          </a:prstGeom>
        </p:spPr>
        <p:style>
          <a:lnRef idx="3">
            <a:schemeClr val="dk1"/>
          </a:lnRef>
          <a:fillRef idx="0">
            <a:schemeClr val="dk1"/>
          </a:fillRef>
          <a:effectRef idx="2">
            <a:schemeClr val="dk1"/>
          </a:effectRef>
          <a:fontRef idx="minor">
            <a:schemeClr val="tx1"/>
          </a:fontRef>
        </p:style>
      </p:cxnSp>
      <p:sp>
        <p:nvSpPr>
          <p:cNvPr id="116" name="Arrow: Right 115">
            <a:extLst>
              <a:ext uri="{FF2B5EF4-FFF2-40B4-BE49-F238E27FC236}">
                <a16:creationId xmlns:a16="http://schemas.microsoft.com/office/drawing/2014/main" id="{CC8FF2A6-4DC0-463C-3848-3C9423B96958}"/>
              </a:ext>
            </a:extLst>
          </p:cNvPr>
          <p:cNvSpPr/>
          <p:nvPr/>
        </p:nvSpPr>
        <p:spPr>
          <a:xfrm>
            <a:off x="11090748" y="5839045"/>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4DAE970D-59A5-6704-7E29-65660D1D40ED}"/>
              </a:ext>
            </a:extLst>
          </p:cNvPr>
          <p:cNvSpPr/>
          <p:nvPr/>
        </p:nvSpPr>
        <p:spPr>
          <a:xfrm>
            <a:off x="14555374" y="1870614"/>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118" name="Straight Connector 117">
            <a:extLst>
              <a:ext uri="{FF2B5EF4-FFF2-40B4-BE49-F238E27FC236}">
                <a16:creationId xmlns:a16="http://schemas.microsoft.com/office/drawing/2014/main" id="{F3FA881B-8690-DDEF-A4A1-2057D6DD5B38}"/>
              </a:ext>
            </a:extLst>
          </p:cNvPr>
          <p:cNvCxnSpPr/>
          <p:nvPr/>
        </p:nvCxnSpPr>
        <p:spPr>
          <a:xfrm>
            <a:off x="14609766" y="2306810"/>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a:extLst>
              <a:ext uri="{FF2B5EF4-FFF2-40B4-BE49-F238E27FC236}">
                <a16:creationId xmlns:a16="http://schemas.microsoft.com/office/drawing/2014/main" id="{6D10FED5-27D5-B085-A10D-38441C0DC18F}"/>
              </a:ext>
            </a:extLst>
          </p:cNvPr>
          <p:cNvCxnSpPr/>
          <p:nvPr/>
        </p:nvCxnSpPr>
        <p:spPr>
          <a:xfrm>
            <a:off x="14620686" y="3091382"/>
            <a:ext cx="830425" cy="0"/>
          </a:xfrm>
          <a:prstGeom prst="line">
            <a:avLst/>
          </a:prstGeom>
        </p:spPr>
        <p:style>
          <a:lnRef idx="3">
            <a:schemeClr val="dk1"/>
          </a:lnRef>
          <a:fillRef idx="0">
            <a:schemeClr val="dk1"/>
          </a:fillRef>
          <a:effectRef idx="2">
            <a:schemeClr val="dk1"/>
          </a:effectRef>
          <a:fontRef idx="minor">
            <a:schemeClr val="tx1"/>
          </a:fontRef>
        </p:style>
      </p:cxnSp>
      <p:sp>
        <p:nvSpPr>
          <p:cNvPr id="120" name="Arrow: Right 119">
            <a:extLst>
              <a:ext uri="{FF2B5EF4-FFF2-40B4-BE49-F238E27FC236}">
                <a16:creationId xmlns:a16="http://schemas.microsoft.com/office/drawing/2014/main" id="{D8396BAB-C9EA-DA9C-94B3-8E9D25FFB786}"/>
              </a:ext>
            </a:extLst>
          </p:cNvPr>
          <p:cNvSpPr/>
          <p:nvPr/>
        </p:nvSpPr>
        <p:spPr>
          <a:xfrm flipV="1">
            <a:off x="15150972" y="3179033"/>
            <a:ext cx="765418" cy="255448"/>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21" name="Arrow: Right 120">
            <a:extLst>
              <a:ext uri="{FF2B5EF4-FFF2-40B4-BE49-F238E27FC236}">
                <a16:creationId xmlns:a16="http://schemas.microsoft.com/office/drawing/2014/main" id="{06681525-D196-CED1-0276-6E9E0B48D1CC}"/>
              </a:ext>
            </a:extLst>
          </p:cNvPr>
          <p:cNvSpPr/>
          <p:nvPr/>
        </p:nvSpPr>
        <p:spPr>
          <a:xfrm rot="10800000">
            <a:off x="8800100" y="4622586"/>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23" name="Arrow: Right 122">
            <a:extLst>
              <a:ext uri="{FF2B5EF4-FFF2-40B4-BE49-F238E27FC236}">
                <a16:creationId xmlns:a16="http://schemas.microsoft.com/office/drawing/2014/main" id="{9F7557BE-71F7-20C7-D274-EE8CB9EA5B79}"/>
              </a:ext>
            </a:extLst>
          </p:cNvPr>
          <p:cNvSpPr/>
          <p:nvPr/>
        </p:nvSpPr>
        <p:spPr>
          <a:xfrm rot="10800000">
            <a:off x="14172665" y="1943246"/>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24" name="TextBox 123">
            <a:extLst>
              <a:ext uri="{FF2B5EF4-FFF2-40B4-BE49-F238E27FC236}">
                <a16:creationId xmlns:a16="http://schemas.microsoft.com/office/drawing/2014/main" id="{1367AF11-643A-CB08-FD53-155BE55FB4CC}"/>
              </a:ext>
            </a:extLst>
          </p:cNvPr>
          <p:cNvSpPr txBox="1"/>
          <p:nvPr/>
        </p:nvSpPr>
        <p:spPr>
          <a:xfrm>
            <a:off x="13652720" y="1627499"/>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24" name="TextBox 23">
            <a:extLst>
              <a:ext uri="{FF2B5EF4-FFF2-40B4-BE49-F238E27FC236}">
                <a16:creationId xmlns:a16="http://schemas.microsoft.com/office/drawing/2014/main" id="{CB680F65-042C-8C81-4039-D55E604E25E7}"/>
              </a:ext>
            </a:extLst>
          </p:cNvPr>
          <p:cNvSpPr txBox="1"/>
          <p:nvPr/>
        </p:nvSpPr>
        <p:spPr>
          <a:xfrm>
            <a:off x="8244910" y="4546148"/>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25" name="TextBox 24">
            <a:extLst>
              <a:ext uri="{FF2B5EF4-FFF2-40B4-BE49-F238E27FC236}">
                <a16:creationId xmlns:a16="http://schemas.microsoft.com/office/drawing/2014/main" id="{7E3FEB00-AA3C-0813-90A9-E34C8B5F5449}"/>
              </a:ext>
            </a:extLst>
          </p:cNvPr>
          <p:cNvSpPr txBox="1"/>
          <p:nvPr/>
        </p:nvSpPr>
        <p:spPr>
          <a:xfrm>
            <a:off x="11799395" y="5778966"/>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Tree>
    <p:extLst>
      <p:ext uri="{BB962C8B-B14F-4D97-AF65-F5344CB8AC3E}">
        <p14:creationId xmlns:p14="http://schemas.microsoft.com/office/powerpoint/2010/main" val="60508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21"/>
                                        </p:tgtEl>
                                      </p:cBhvr>
                                    </p:animEffect>
                                    <p:set>
                                      <p:cBhvr>
                                        <p:cTn id="39" dur="1" fill="hold">
                                          <p:stCondLst>
                                            <p:cond delay="499"/>
                                          </p:stCondLst>
                                        </p:cTn>
                                        <p:tgtEl>
                                          <p:spTgt spid="21"/>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70"/>
                                        </p:tgtEl>
                                      </p:cBhvr>
                                    </p:animEffect>
                                    <p:set>
                                      <p:cBhvr>
                                        <p:cTn id="48" dur="1" fill="hold">
                                          <p:stCondLst>
                                            <p:cond delay="499"/>
                                          </p:stCondLst>
                                        </p:cTn>
                                        <p:tgtEl>
                                          <p:spTgt spid="70"/>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71"/>
                                        </p:tgtEl>
                                      </p:cBhvr>
                                    </p:animEffect>
                                    <p:set>
                                      <p:cBhvr>
                                        <p:cTn id="51" dur="1" fill="hold">
                                          <p:stCondLst>
                                            <p:cond delay="499"/>
                                          </p:stCondLst>
                                        </p:cTn>
                                        <p:tgtEl>
                                          <p:spTgt spid="71"/>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73"/>
                                        </p:tgtEl>
                                      </p:cBhvr>
                                    </p:animEffect>
                                    <p:set>
                                      <p:cBhvr>
                                        <p:cTn id="54" dur="1" fill="hold">
                                          <p:stCondLst>
                                            <p:cond delay="499"/>
                                          </p:stCondLst>
                                        </p:cTn>
                                        <p:tgtEl>
                                          <p:spTgt spid="73"/>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74"/>
                                        </p:tgtEl>
                                      </p:cBhvr>
                                    </p:animEffect>
                                    <p:set>
                                      <p:cBhvr>
                                        <p:cTn id="57" dur="1" fill="hold">
                                          <p:stCondLst>
                                            <p:cond delay="499"/>
                                          </p:stCondLst>
                                        </p:cTn>
                                        <p:tgtEl>
                                          <p:spTgt spid="7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75"/>
                                        </p:tgtEl>
                                      </p:cBhvr>
                                    </p:animEffect>
                                    <p:set>
                                      <p:cBhvr>
                                        <p:cTn id="60" dur="1" fill="hold">
                                          <p:stCondLst>
                                            <p:cond delay="499"/>
                                          </p:stCondLst>
                                        </p:cTn>
                                        <p:tgtEl>
                                          <p:spTgt spid="75"/>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76"/>
                                        </p:tgtEl>
                                      </p:cBhvr>
                                    </p:animEffect>
                                    <p:set>
                                      <p:cBhvr>
                                        <p:cTn id="63" dur="1" fill="hold">
                                          <p:stCondLst>
                                            <p:cond delay="499"/>
                                          </p:stCondLst>
                                        </p:cTn>
                                        <p:tgtEl>
                                          <p:spTgt spid="76"/>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77"/>
                                        </p:tgtEl>
                                      </p:cBhvr>
                                    </p:animEffect>
                                    <p:set>
                                      <p:cBhvr>
                                        <p:cTn id="66" dur="1" fill="hold">
                                          <p:stCondLst>
                                            <p:cond delay="499"/>
                                          </p:stCondLst>
                                        </p:cTn>
                                        <p:tgtEl>
                                          <p:spTgt spid="77"/>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79"/>
                                        </p:tgtEl>
                                      </p:cBhvr>
                                    </p:animEffect>
                                    <p:set>
                                      <p:cBhvr>
                                        <p:cTn id="69" dur="1" fill="hold">
                                          <p:stCondLst>
                                            <p:cond delay="499"/>
                                          </p:stCondLst>
                                        </p:cTn>
                                        <p:tgtEl>
                                          <p:spTgt spid="79"/>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80"/>
                                        </p:tgtEl>
                                      </p:cBhvr>
                                    </p:animEffect>
                                    <p:set>
                                      <p:cBhvr>
                                        <p:cTn id="72" dur="1" fill="hold">
                                          <p:stCondLst>
                                            <p:cond delay="499"/>
                                          </p:stCondLst>
                                        </p:cTn>
                                        <p:tgtEl>
                                          <p:spTgt spid="80"/>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81"/>
                                        </p:tgtEl>
                                      </p:cBhvr>
                                    </p:animEffect>
                                    <p:set>
                                      <p:cBhvr>
                                        <p:cTn id="75" dur="1" fill="hold">
                                          <p:stCondLst>
                                            <p:cond delay="499"/>
                                          </p:stCondLst>
                                        </p:cTn>
                                        <p:tgtEl>
                                          <p:spTgt spid="81"/>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82"/>
                                        </p:tgtEl>
                                      </p:cBhvr>
                                    </p:animEffect>
                                    <p:set>
                                      <p:cBhvr>
                                        <p:cTn id="78" dur="1" fill="hold">
                                          <p:stCondLst>
                                            <p:cond delay="499"/>
                                          </p:stCondLst>
                                        </p:cTn>
                                        <p:tgtEl>
                                          <p:spTgt spid="82"/>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83"/>
                                        </p:tgtEl>
                                      </p:cBhvr>
                                    </p:animEffect>
                                    <p:set>
                                      <p:cBhvr>
                                        <p:cTn id="81" dur="1" fill="hold">
                                          <p:stCondLst>
                                            <p:cond delay="499"/>
                                          </p:stCondLst>
                                        </p:cTn>
                                        <p:tgtEl>
                                          <p:spTgt spid="8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84"/>
                                        </p:tgtEl>
                                      </p:cBhvr>
                                    </p:animEffect>
                                    <p:set>
                                      <p:cBhvr>
                                        <p:cTn id="84" dur="1" fill="hold">
                                          <p:stCondLst>
                                            <p:cond delay="499"/>
                                          </p:stCondLst>
                                        </p:cTn>
                                        <p:tgtEl>
                                          <p:spTgt spid="84"/>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85"/>
                                        </p:tgtEl>
                                      </p:cBhvr>
                                    </p:animEffect>
                                    <p:set>
                                      <p:cBhvr>
                                        <p:cTn id="87" dur="1" fill="hold">
                                          <p:stCondLst>
                                            <p:cond delay="499"/>
                                          </p:stCondLst>
                                        </p:cTn>
                                        <p:tgtEl>
                                          <p:spTgt spid="85"/>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86"/>
                                        </p:tgtEl>
                                      </p:cBhvr>
                                    </p:animEffect>
                                    <p:set>
                                      <p:cBhvr>
                                        <p:cTn id="90" dur="1" fill="hold">
                                          <p:stCondLst>
                                            <p:cond delay="499"/>
                                          </p:stCondLst>
                                        </p:cTn>
                                        <p:tgtEl>
                                          <p:spTgt spid="86"/>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500"/>
                                        <p:tgtEl>
                                          <p:spTgt spid="87"/>
                                        </p:tgtEl>
                                      </p:cBhvr>
                                    </p:animEffect>
                                    <p:set>
                                      <p:cBhvr>
                                        <p:cTn id="93" dur="1" fill="hold">
                                          <p:stCondLst>
                                            <p:cond delay="499"/>
                                          </p:stCondLst>
                                        </p:cTn>
                                        <p:tgtEl>
                                          <p:spTgt spid="8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fade">
                                      <p:cBhvr>
                                        <p:cTn id="98" dur="500"/>
                                        <p:tgtEl>
                                          <p:spTgt spid="9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fade">
                                      <p:cBhvr>
                                        <p:cTn id="101" dur="500"/>
                                        <p:tgtEl>
                                          <p:spTgt spid="9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94"/>
                                        </p:tgtEl>
                                        <p:attrNameLst>
                                          <p:attrName>style.visibility</p:attrName>
                                        </p:attrNameLst>
                                      </p:cBhvr>
                                      <p:to>
                                        <p:strVal val="visible"/>
                                      </p:to>
                                    </p:set>
                                    <p:animEffect transition="in" filter="fade">
                                      <p:cBhvr>
                                        <p:cTn id="106" dur="500"/>
                                        <p:tgtEl>
                                          <p:spTgt spid="9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animEffect transition="in" filter="fade">
                                      <p:cBhvr>
                                        <p:cTn id="109" dur="500"/>
                                        <p:tgtEl>
                                          <p:spTgt spid="95"/>
                                        </p:tgtEl>
                                      </p:cBhvr>
                                    </p:animEffect>
                                  </p:childTnLst>
                                </p:cTn>
                              </p:par>
                              <p:par>
                                <p:cTn id="110" presetID="10" presetClass="exit" presetSubtype="0" fill="hold" grpId="0" nodeType="withEffect">
                                  <p:stCondLst>
                                    <p:cond delay="0"/>
                                  </p:stCondLst>
                                  <p:childTnLst>
                                    <p:animEffect transition="out" filter="fade">
                                      <p:cBhvr>
                                        <p:cTn id="111" dur="500"/>
                                        <p:tgtEl>
                                          <p:spTgt spid="124"/>
                                        </p:tgtEl>
                                      </p:cBhvr>
                                    </p:animEffect>
                                    <p:set>
                                      <p:cBhvr>
                                        <p:cTn id="112" dur="1" fill="hold">
                                          <p:stCondLst>
                                            <p:cond delay="499"/>
                                          </p:stCondLst>
                                        </p:cTn>
                                        <p:tgtEl>
                                          <p:spTgt spid="124"/>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24"/>
                                        </p:tgtEl>
                                      </p:cBhvr>
                                    </p:animEffect>
                                    <p:set>
                                      <p:cBhvr>
                                        <p:cTn id="115" dur="1" fill="hold">
                                          <p:stCondLst>
                                            <p:cond delay="499"/>
                                          </p:stCondLst>
                                        </p:cTn>
                                        <p:tgtEl>
                                          <p:spTgt spid="24"/>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500"/>
                                        <p:tgtEl>
                                          <p:spTgt spid="25"/>
                                        </p:tgtEl>
                                      </p:cBhvr>
                                    </p:animEffect>
                                    <p:set>
                                      <p:cBhvr>
                                        <p:cTn id="11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P spid="18" grpId="0"/>
      <p:bldP spid="19" grpId="0"/>
      <p:bldP spid="20" grpId="0"/>
      <p:bldP spid="21" grpId="0"/>
      <p:bldP spid="67" grpId="0" animBg="1"/>
      <p:bldP spid="69" grpId="0"/>
      <p:bldP spid="71" grpId="0" animBg="1"/>
      <p:bldP spid="73" grpId="0"/>
      <p:bldP spid="76" grpId="0" animBg="1"/>
      <p:bldP spid="77" grpId="0"/>
      <p:bldP spid="79" grpId="0" animBg="1"/>
      <p:bldP spid="80" grpId="0"/>
      <p:bldP spid="81" grpId="0" animBg="1"/>
      <p:bldP spid="82" grpId="0"/>
      <p:bldP spid="83" grpId="0"/>
      <p:bldP spid="86" grpId="0" animBg="1"/>
      <p:bldP spid="87" grpId="0"/>
      <p:bldP spid="92" grpId="0"/>
      <p:bldP spid="93" grpId="0"/>
      <p:bldP spid="94" grpId="0" animBg="1"/>
      <p:bldP spid="95" grpId="0"/>
      <p:bldP spid="124"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194B22-1778-CF78-2908-3FF3FBFD96BC}"/>
              </a:ext>
            </a:extLst>
          </p:cNvPr>
          <p:cNvSpPr txBox="1"/>
          <p:nvPr/>
        </p:nvSpPr>
        <p:spPr>
          <a:xfrm>
            <a:off x="293298" y="381965"/>
            <a:ext cx="6678114" cy="6924973"/>
          </a:xfrm>
          <a:prstGeom prst="rect">
            <a:avLst/>
          </a:prstGeom>
          <a:noFill/>
        </p:spPr>
        <p:txBody>
          <a:bodyPr wrap="square">
            <a:spAutoFit/>
          </a:bodyPr>
          <a:lstStyle/>
          <a:p>
            <a:r>
              <a:rPr lang="en-US" sz="2400" b="0" i="0" dirty="0">
                <a:solidFill>
                  <a:srgbClr val="000000"/>
                </a:solidFill>
                <a:effectLst/>
                <a:latin typeface="YAFdJjTk5UU 0"/>
              </a:rPr>
              <a:t>		</a:t>
            </a:r>
            <a:r>
              <a:rPr lang="en-US" sz="3600" b="1" i="0" dirty="0">
                <a:solidFill>
                  <a:srgbClr val="000000"/>
                </a:solidFill>
                <a:effectLst/>
              </a:rPr>
              <a:t>Delete Rea</a:t>
            </a:r>
            <a:r>
              <a:rPr lang="en-US" sz="3600" b="1" i="0" dirty="0">
                <a:solidFill>
                  <a:srgbClr val="000000"/>
                </a:solidFill>
                <a:effectLst/>
                <a:latin typeface="YAFdJjTk5UU 0"/>
              </a:rPr>
              <a:t>r</a:t>
            </a:r>
            <a:endParaRPr lang="en-US" sz="4800" b="1" i="0" dirty="0">
              <a:solidFill>
                <a:srgbClr val="000000"/>
              </a:solidFill>
              <a:effectLst/>
              <a:latin typeface="YAFdJjTk5UU 0"/>
            </a:endParaRPr>
          </a:p>
          <a:p>
            <a:r>
              <a:rPr lang="en-US" sz="2400" b="0" i="0" dirty="0">
                <a:solidFill>
                  <a:srgbClr val="000000"/>
                </a:solidFill>
                <a:effectLst/>
                <a:latin typeface="YAFdJjTk5UU 0"/>
              </a:rPr>
              <a:t>public int </a:t>
            </a:r>
            <a:r>
              <a:rPr lang="en-US" sz="2400" b="0" i="0" dirty="0" err="1">
                <a:solidFill>
                  <a:srgbClr val="000000"/>
                </a:solidFill>
                <a:effectLst/>
                <a:latin typeface="YAFdJjTk5UU 0"/>
              </a:rPr>
              <a:t>DeleteRear</a:t>
            </a:r>
            <a:r>
              <a:rPr lang="en-US" sz="2400" b="0" i="0" dirty="0">
                <a:solidFill>
                  <a:srgbClr val="000000"/>
                </a:solidFill>
                <a:effectLst/>
                <a:latin typeface="YAFdJjTk5UU 0"/>
              </a:rPr>
              <a:t>() {</a:t>
            </a:r>
            <a:endParaRPr lang="en-US" sz="2400" dirty="0">
              <a:solidFill>
                <a:srgbClr val="000000"/>
              </a:solidFill>
              <a:effectLst/>
              <a:latin typeface="YAFdJjTk5UU 0"/>
            </a:endParaRPr>
          </a:p>
          <a:p>
            <a:r>
              <a:rPr lang="en-US" sz="2400" b="0" i="0" dirty="0">
                <a:solidFill>
                  <a:srgbClr val="000000"/>
                </a:solidFill>
                <a:effectLst/>
                <a:latin typeface="YAFdJjTk5UU 0"/>
              </a:rPr>
              <a:t>if (</a:t>
            </a:r>
            <a:r>
              <a:rPr lang="en-US" sz="2400" b="0" i="0" dirty="0" err="1">
                <a:solidFill>
                  <a:srgbClr val="000000"/>
                </a:solidFill>
                <a:effectLst/>
                <a:latin typeface="YAFdJjTk5UU 0"/>
              </a:rPr>
              <a:t>IsDequeueEmpty</a:t>
            </a:r>
            <a:r>
              <a:rPr lang="en-US" sz="2400" b="0" i="0" dirty="0">
                <a:solidFill>
                  <a:srgbClr val="000000"/>
                </a:solidFill>
                <a:effectLst/>
                <a:latin typeface="YAFdJjTk5UU 0"/>
              </a:rPr>
              <a:t>()) {</a:t>
            </a:r>
            <a:endParaRPr lang="en-US" sz="2400" dirty="0">
              <a:solidFill>
                <a:srgbClr val="000000"/>
              </a:solidFill>
              <a:effectLst/>
              <a:latin typeface="YAFdJjTk5UU 0"/>
            </a:endParaRPr>
          </a:p>
          <a:p>
            <a:r>
              <a:rPr lang="en-US" sz="2400" b="0" i="0" dirty="0" err="1">
                <a:solidFill>
                  <a:srgbClr val="000000"/>
                </a:solidFill>
                <a:effectLst/>
                <a:latin typeface="YAFdJjTk5UU 0"/>
              </a:rPr>
              <a:t>System.out.println</a:t>
            </a:r>
            <a:r>
              <a:rPr lang="en-US" sz="2400" b="0" i="0" dirty="0">
                <a:solidFill>
                  <a:srgbClr val="000000"/>
                </a:solidFill>
                <a:effectLst/>
                <a:latin typeface="YAFdJjTk5UU 0"/>
              </a:rPr>
              <a:t>("Dequeue is empty.");</a:t>
            </a:r>
            <a:endParaRPr lang="en-US" sz="2400" dirty="0">
              <a:solidFill>
                <a:srgbClr val="000000"/>
              </a:solidFill>
              <a:effectLst/>
              <a:latin typeface="YAFdJjTk5UU 0"/>
            </a:endParaRPr>
          </a:p>
          <a:p>
            <a:r>
              <a:rPr lang="en-US" sz="2400" b="0" i="0" dirty="0">
                <a:solidFill>
                  <a:srgbClr val="000000"/>
                </a:solidFill>
                <a:effectLst/>
                <a:latin typeface="YAFdJjTk5UU 0"/>
              </a:rPr>
              <a:t>return -1;</a:t>
            </a:r>
            <a:endParaRPr lang="en-US" sz="2400" dirty="0">
              <a:solidFill>
                <a:srgbClr val="000000"/>
              </a:solidFill>
              <a:effectLst/>
              <a:latin typeface="YAFdJjTk5UU 0"/>
            </a:endParaRPr>
          </a:p>
          <a:p>
            <a:r>
              <a:rPr lang="en-US" sz="2400" b="0" i="0" dirty="0">
                <a:solidFill>
                  <a:srgbClr val="000000"/>
                </a:solidFill>
                <a:effectLst/>
                <a:latin typeface="YAFdJjTk5UU 0"/>
              </a:rPr>
              <a:t>}else if (front == rear) {</a:t>
            </a:r>
            <a:endParaRPr lang="en-US" sz="2400" dirty="0">
              <a:solidFill>
                <a:srgbClr val="000000"/>
              </a:solidFill>
              <a:effectLst/>
              <a:latin typeface="YAFdJjTk5UU 0"/>
            </a:endParaRPr>
          </a:p>
          <a:p>
            <a:r>
              <a:rPr lang="en-US" sz="2400" b="0" i="0" dirty="0">
                <a:solidFill>
                  <a:srgbClr val="000000"/>
                </a:solidFill>
                <a:effectLst/>
                <a:latin typeface="YAFdJjTk5UU 0"/>
              </a:rPr>
              <a:t>int removed = </a:t>
            </a:r>
            <a:r>
              <a:rPr lang="en-US" sz="2400" b="0" i="0" dirty="0" err="1">
                <a:solidFill>
                  <a:srgbClr val="000000"/>
                </a:solidFill>
                <a:effectLst/>
                <a:latin typeface="YAFdJjTk5UU 0"/>
              </a:rPr>
              <a:t>rear.data</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front = rear = null;</a:t>
            </a:r>
            <a:endParaRPr lang="en-US" sz="2400" dirty="0">
              <a:solidFill>
                <a:srgbClr val="000000"/>
              </a:solidFill>
              <a:effectLst/>
              <a:latin typeface="YAFdJjTk5UU 0"/>
            </a:endParaRPr>
          </a:p>
          <a:p>
            <a:r>
              <a:rPr lang="en-US" sz="2400" b="0" i="0" dirty="0" err="1">
                <a:solidFill>
                  <a:srgbClr val="000000"/>
                </a:solidFill>
                <a:effectLst/>
                <a:latin typeface="YAFdJjTk5UU 0"/>
              </a:rPr>
              <a:t>dequeueSize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return removed;</a:t>
            </a:r>
            <a:endParaRPr lang="en-US" sz="2400" dirty="0">
              <a:solidFill>
                <a:srgbClr val="000000"/>
              </a:solidFill>
              <a:effectLst/>
              <a:latin typeface="YAFdJjTk5UU 0"/>
            </a:endParaRPr>
          </a:p>
          <a:p>
            <a:r>
              <a:rPr lang="en-US" sz="2400" b="0" i="0" dirty="0">
                <a:solidFill>
                  <a:srgbClr val="000000"/>
                </a:solidFill>
                <a:effectLst/>
                <a:latin typeface="YAFdJjTk5UU 0"/>
              </a:rPr>
              <a:t>}else{</a:t>
            </a:r>
            <a:endParaRPr lang="en-US" sz="2400" dirty="0">
              <a:solidFill>
                <a:srgbClr val="000000"/>
              </a:solidFill>
              <a:effectLst/>
              <a:latin typeface="YAFdJjTk5UU 0"/>
            </a:endParaRPr>
          </a:p>
          <a:p>
            <a:r>
              <a:rPr lang="en-US" sz="2400" b="0" i="0" dirty="0">
                <a:solidFill>
                  <a:srgbClr val="000000"/>
                </a:solidFill>
                <a:effectLst/>
                <a:latin typeface="YAFdJjTk5UU 0"/>
              </a:rPr>
              <a:t>int removed = </a:t>
            </a:r>
            <a:r>
              <a:rPr lang="en-US" sz="2400" b="0" i="0" dirty="0" err="1">
                <a:solidFill>
                  <a:srgbClr val="000000"/>
                </a:solidFill>
                <a:effectLst/>
                <a:latin typeface="YAFdJjTk5UU 0"/>
              </a:rPr>
              <a:t>rear.data</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rear = </a:t>
            </a:r>
            <a:r>
              <a:rPr lang="en-US" sz="2400" b="0" i="0" dirty="0" err="1">
                <a:solidFill>
                  <a:srgbClr val="000000"/>
                </a:solidFill>
                <a:effectLst/>
                <a:latin typeface="YAFdJjTk5UU 0"/>
              </a:rPr>
              <a:t>rear.prev</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err="1">
                <a:solidFill>
                  <a:srgbClr val="000000"/>
                </a:solidFill>
                <a:effectLst/>
                <a:latin typeface="YAFdJjTk5UU 0"/>
              </a:rPr>
              <a:t>rear.next</a:t>
            </a:r>
            <a:r>
              <a:rPr lang="en-US" sz="2400" b="0" i="0" dirty="0">
                <a:solidFill>
                  <a:srgbClr val="000000"/>
                </a:solidFill>
                <a:effectLst/>
                <a:latin typeface="YAFdJjTk5UU 0"/>
              </a:rPr>
              <a:t> = null;</a:t>
            </a:r>
            <a:endParaRPr lang="en-US" sz="2400" dirty="0">
              <a:solidFill>
                <a:srgbClr val="000000"/>
              </a:solidFill>
              <a:effectLst/>
              <a:latin typeface="YAFdJjTk5UU 0"/>
            </a:endParaRPr>
          </a:p>
          <a:p>
            <a:r>
              <a:rPr lang="en-US" sz="2400" b="0" i="0" dirty="0" err="1">
                <a:solidFill>
                  <a:srgbClr val="000000"/>
                </a:solidFill>
                <a:effectLst/>
                <a:latin typeface="YAFdJjTk5UU 0"/>
              </a:rPr>
              <a:t>dequeueSize</a:t>
            </a:r>
            <a:r>
              <a:rPr lang="en-US" sz="2400" b="0" i="0" dirty="0">
                <a:solidFill>
                  <a:srgbClr val="000000"/>
                </a:solidFill>
                <a:effectLst/>
                <a:latin typeface="YAFdJjTk5UU 0"/>
              </a:rPr>
              <a:t>--;</a:t>
            </a:r>
            <a:endParaRPr lang="en-US" sz="2400" dirty="0">
              <a:solidFill>
                <a:srgbClr val="000000"/>
              </a:solidFill>
              <a:effectLst/>
              <a:latin typeface="YAFdJjTk5UU 0"/>
            </a:endParaRPr>
          </a:p>
          <a:p>
            <a:r>
              <a:rPr lang="en-US" sz="2400" b="0" i="0" dirty="0">
                <a:solidFill>
                  <a:srgbClr val="000000"/>
                </a:solidFill>
                <a:effectLst/>
                <a:latin typeface="YAFdJjTk5UU 0"/>
              </a:rPr>
              <a:t>return removed;</a:t>
            </a:r>
            <a:endParaRPr lang="en-US" sz="2400" dirty="0">
              <a:solidFill>
                <a:srgbClr val="000000"/>
              </a:solidFill>
              <a:effectLst/>
              <a:latin typeface="YAFdJjTk5UU 0"/>
            </a:endParaRPr>
          </a:p>
          <a:p>
            <a:r>
              <a:rPr lang="en-US" sz="2400" b="0" i="0" dirty="0">
                <a:solidFill>
                  <a:srgbClr val="000000"/>
                </a:solidFill>
                <a:effectLst/>
                <a:latin typeface="YAFdJjTk5UU 0"/>
              </a:rPr>
              <a:t>}</a:t>
            </a:r>
            <a:r>
              <a:rPr lang="en-US" sz="2400" b="0" i="0" dirty="0">
                <a:solidFill>
                  <a:srgbClr val="000000"/>
                </a:solidFill>
                <a:latin typeface="YAFdJjTk5UU 0"/>
              </a:rPr>
              <a:t> }</a:t>
            </a:r>
            <a:endParaRPr lang="en-US" sz="2400" dirty="0">
              <a:solidFill>
                <a:srgbClr val="000000"/>
              </a:solidFill>
              <a:effectLst/>
              <a:latin typeface="YAFdJjTk5UU 0"/>
            </a:endParaRPr>
          </a:p>
          <a:p>
            <a:pPr algn="ctr"/>
            <a:endParaRPr lang="en-US" sz="2400" dirty="0"/>
          </a:p>
        </p:txBody>
      </p:sp>
      <p:sp>
        <p:nvSpPr>
          <p:cNvPr id="2" name="Oval 1">
            <a:extLst>
              <a:ext uri="{FF2B5EF4-FFF2-40B4-BE49-F238E27FC236}">
                <a16:creationId xmlns:a16="http://schemas.microsoft.com/office/drawing/2014/main" id="{6CA5F158-5943-9AEC-F2A7-59DC8E7ECC11}"/>
              </a:ext>
            </a:extLst>
          </p:cNvPr>
          <p:cNvSpPr/>
          <p:nvPr/>
        </p:nvSpPr>
        <p:spPr>
          <a:xfrm>
            <a:off x="10129697" y="1948982"/>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3" name="Straight Connector 2">
            <a:extLst>
              <a:ext uri="{FF2B5EF4-FFF2-40B4-BE49-F238E27FC236}">
                <a16:creationId xmlns:a16="http://schemas.microsoft.com/office/drawing/2014/main" id="{141B6A56-1951-799A-EDA4-4BE1325826FF}"/>
              </a:ext>
            </a:extLst>
          </p:cNvPr>
          <p:cNvCxnSpPr/>
          <p:nvPr/>
        </p:nvCxnSpPr>
        <p:spPr>
          <a:xfrm>
            <a:off x="10195012" y="2394066"/>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1D68ACB5-63A4-7E0E-B91C-C68B8F026022}"/>
              </a:ext>
            </a:extLst>
          </p:cNvPr>
          <p:cNvCxnSpPr/>
          <p:nvPr/>
        </p:nvCxnSpPr>
        <p:spPr>
          <a:xfrm>
            <a:off x="10195011" y="3132730"/>
            <a:ext cx="830425" cy="0"/>
          </a:xfrm>
          <a:prstGeom prst="line">
            <a:avLst/>
          </a:prstGeom>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D30D6750-9CA1-D954-DAE6-6331FD067F8E}"/>
              </a:ext>
            </a:extLst>
          </p:cNvPr>
          <p:cNvSpPr/>
          <p:nvPr/>
        </p:nvSpPr>
        <p:spPr>
          <a:xfrm>
            <a:off x="7370360" y="1058548"/>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 name="Straight Connector 5">
            <a:extLst>
              <a:ext uri="{FF2B5EF4-FFF2-40B4-BE49-F238E27FC236}">
                <a16:creationId xmlns:a16="http://schemas.microsoft.com/office/drawing/2014/main" id="{041288BB-D200-4115-B44C-FE2221831803}"/>
              </a:ext>
            </a:extLst>
          </p:cNvPr>
          <p:cNvCxnSpPr>
            <a:stCxn id="5" idx="0"/>
            <a:endCxn id="5" idx="2"/>
          </p:cNvCxnSpPr>
          <p:nvPr/>
        </p:nvCxnSpPr>
        <p:spPr>
          <a:xfrm>
            <a:off x="8107475" y="1058548"/>
            <a:ext cx="0" cy="559837"/>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5CD068D-6B07-72FA-E060-4BA5EDA5249D}"/>
              </a:ext>
            </a:extLst>
          </p:cNvPr>
          <p:cNvSpPr txBox="1"/>
          <p:nvPr/>
        </p:nvSpPr>
        <p:spPr>
          <a:xfrm>
            <a:off x="7431011" y="49995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9" name="TextBox 8">
            <a:extLst>
              <a:ext uri="{FF2B5EF4-FFF2-40B4-BE49-F238E27FC236}">
                <a16:creationId xmlns:a16="http://schemas.microsoft.com/office/drawing/2014/main" id="{A4932C38-1E8C-C077-5C24-CE7AC3A5CD4E}"/>
              </a:ext>
            </a:extLst>
          </p:cNvPr>
          <p:cNvSpPr txBox="1"/>
          <p:nvPr/>
        </p:nvSpPr>
        <p:spPr>
          <a:xfrm>
            <a:off x="8168126" y="499954"/>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10" name="TextBox 9">
            <a:extLst>
              <a:ext uri="{FF2B5EF4-FFF2-40B4-BE49-F238E27FC236}">
                <a16:creationId xmlns:a16="http://schemas.microsoft.com/office/drawing/2014/main" id="{02F08EB5-4EEB-EF0F-5CC7-A87432FB4B98}"/>
              </a:ext>
            </a:extLst>
          </p:cNvPr>
          <p:cNvSpPr txBox="1"/>
          <p:nvPr/>
        </p:nvSpPr>
        <p:spPr>
          <a:xfrm>
            <a:off x="7426237" y="112970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1" name="TextBox 10">
            <a:extLst>
              <a:ext uri="{FF2B5EF4-FFF2-40B4-BE49-F238E27FC236}">
                <a16:creationId xmlns:a16="http://schemas.microsoft.com/office/drawing/2014/main" id="{E2B4FD74-EBA2-9E72-1831-C4A45FCE3400}"/>
              </a:ext>
            </a:extLst>
          </p:cNvPr>
          <p:cNvSpPr txBox="1"/>
          <p:nvPr/>
        </p:nvSpPr>
        <p:spPr>
          <a:xfrm>
            <a:off x="8111668" y="113297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2" name="Rectangle 11">
            <a:extLst>
              <a:ext uri="{FF2B5EF4-FFF2-40B4-BE49-F238E27FC236}">
                <a16:creationId xmlns:a16="http://schemas.microsoft.com/office/drawing/2014/main" id="{E54D4C5D-274D-D6C2-E7DC-4A999DFF18F0}"/>
              </a:ext>
            </a:extLst>
          </p:cNvPr>
          <p:cNvSpPr/>
          <p:nvPr/>
        </p:nvSpPr>
        <p:spPr>
          <a:xfrm rot="5400000">
            <a:off x="7158615" y="2557724"/>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3" name="Straight Connector 12">
            <a:extLst>
              <a:ext uri="{FF2B5EF4-FFF2-40B4-BE49-F238E27FC236}">
                <a16:creationId xmlns:a16="http://schemas.microsoft.com/office/drawing/2014/main" id="{2FDE0CD9-16CF-5BCD-AD1F-F05BAED06F7D}"/>
              </a:ext>
            </a:extLst>
          </p:cNvPr>
          <p:cNvCxnSpPr>
            <a:stCxn id="12" idx="0"/>
            <a:endCxn id="12" idx="2"/>
          </p:cNvCxnSpPr>
          <p:nvPr/>
        </p:nvCxnSpPr>
        <p:spPr>
          <a:xfrm flipH="1">
            <a:off x="7615812" y="2837643"/>
            <a:ext cx="559837" cy="0"/>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22835711-1A3C-CCB7-2BBE-2C99F16768D0}"/>
              </a:ext>
            </a:extLst>
          </p:cNvPr>
          <p:cNvSpPr txBox="1"/>
          <p:nvPr/>
        </p:nvSpPr>
        <p:spPr>
          <a:xfrm>
            <a:off x="7183803" y="2128416"/>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15" name="TextBox 14">
            <a:extLst>
              <a:ext uri="{FF2B5EF4-FFF2-40B4-BE49-F238E27FC236}">
                <a16:creationId xmlns:a16="http://schemas.microsoft.com/office/drawing/2014/main" id="{9B3A54F8-0F1B-9EB7-3718-3F84D652EA88}"/>
              </a:ext>
            </a:extLst>
          </p:cNvPr>
          <p:cNvSpPr txBox="1"/>
          <p:nvPr/>
        </p:nvSpPr>
        <p:spPr>
          <a:xfrm>
            <a:off x="7163384" y="2846021"/>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16" name="Arrow: Right 15">
            <a:extLst>
              <a:ext uri="{FF2B5EF4-FFF2-40B4-BE49-F238E27FC236}">
                <a16:creationId xmlns:a16="http://schemas.microsoft.com/office/drawing/2014/main" id="{FA365844-B03E-56BA-706D-29049CC32DD5}"/>
              </a:ext>
            </a:extLst>
          </p:cNvPr>
          <p:cNvSpPr/>
          <p:nvPr/>
        </p:nvSpPr>
        <p:spPr>
          <a:xfrm>
            <a:off x="10722610" y="3222612"/>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7" name="Arrow: Right 16">
            <a:extLst>
              <a:ext uri="{FF2B5EF4-FFF2-40B4-BE49-F238E27FC236}">
                <a16:creationId xmlns:a16="http://schemas.microsoft.com/office/drawing/2014/main" id="{C668F10B-84AD-18D7-D4C0-9435CEE213CB}"/>
              </a:ext>
            </a:extLst>
          </p:cNvPr>
          <p:cNvSpPr/>
          <p:nvPr/>
        </p:nvSpPr>
        <p:spPr>
          <a:xfrm rot="10800000">
            <a:off x="9664099" y="2049767"/>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28BA57EF-A7BC-B38D-23B5-7B7F41C0DB97}"/>
              </a:ext>
            </a:extLst>
          </p:cNvPr>
          <p:cNvSpPr txBox="1"/>
          <p:nvPr/>
        </p:nvSpPr>
        <p:spPr>
          <a:xfrm>
            <a:off x="9116595" y="1991063"/>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19" name="TextBox 18">
            <a:extLst>
              <a:ext uri="{FF2B5EF4-FFF2-40B4-BE49-F238E27FC236}">
                <a16:creationId xmlns:a16="http://schemas.microsoft.com/office/drawing/2014/main" id="{97D3E0DA-FB0C-EECE-FF26-1846886A1E7E}"/>
              </a:ext>
            </a:extLst>
          </p:cNvPr>
          <p:cNvSpPr txBox="1"/>
          <p:nvPr/>
        </p:nvSpPr>
        <p:spPr>
          <a:xfrm>
            <a:off x="11402753" y="3129223"/>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20" name="TextBox 19">
            <a:extLst>
              <a:ext uri="{FF2B5EF4-FFF2-40B4-BE49-F238E27FC236}">
                <a16:creationId xmlns:a16="http://schemas.microsoft.com/office/drawing/2014/main" id="{00B5C7F8-ED0F-C0C7-19F1-BBE8FCE94309}"/>
              </a:ext>
            </a:extLst>
          </p:cNvPr>
          <p:cNvSpPr txBox="1"/>
          <p:nvPr/>
        </p:nvSpPr>
        <p:spPr>
          <a:xfrm>
            <a:off x="9461172" y="1655403"/>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21" name="TextBox 20">
            <a:extLst>
              <a:ext uri="{FF2B5EF4-FFF2-40B4-BE49-F238E27FC236}">
                <a16:creationId xmlns:a16="http://schemas.microsoft.com/office/drawing/2014/main" id="{3896FD30-CA2D-F287-0BC7-0CD74DB6B01D}"/>
              </a:ext>
            </a:extLst>
          </p:cNvPr>
          <p:cNvSpPr txBox="1"/>
          <p:nvPr/>
        </p:nvSpPr>
        <p:spPr>
          <a:xfrm>
            <a:off x="10771669" y="3348101"/>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cxnSp>
        <p:nvCxnSpPr>
          <p:cNvPr id="22" name="Straight Arrow Connector 21">
            <a:extLst>
              <a:ext uri="{FF2B5EF4-FFF2-40B4-BE49-F238E27FC236}">
                <a16:creationId xmlns:a16="http://schemas.microsoft.com/office/drawing/2014/main" id="{CFE4BB88-B13A-7DF7-F41F-9455971B5254}"/>
              </a:ext>
            </a:extLst>
          </p:cNvPr>
          <p:cNvCxnSpPr>
            <a:cxnSpLocks/>
            <a:endCxn id="2" idx="2"/>
          </p:cNvCxnSpPr>
          <p:nvPr/>
        </p:nvCxnSpPr>
        <p:spPr>
          <a:xfrm>
            <a:off x="7893967" y="2432320"/>
            <a:ext cx="2235730" cy="3424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a:extLst>
              <a:ext uri="{FF2B5EF4-FFF2-40B4-BE49-F238E27FC236}">
                <a16:creationId xmlns:a16="http://schemas.microsoft.com/office/drawing/2014/main" id="{7DCD720E-78D2-91E2-2580-4A1B4EBF508E}"/>
              </a:ext>
            </a:extLst>
          </p:cNvPr>
          <p:cNvCxnSpPr>
            <a:cxnSpLocks/>
            <a:endCxn id="2" idx="2"/>
          </p:cNvCxnSpPr>
          <p:nvPr/>
        </p:nvCxnSpPr>
        <p:spPr>
          <a:xfrm flipV="1">
            <a:off x="7914279" y="2774741"/>
            <a:ext cx="2215418" cy="47465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Oval 23">
            <a:extLst>
              <a:ext uri="{FF2B5EF4-FFF2-40B4-BE49-F238E27FC236}">
                <a16:creationId xmlns:a16="http://schemas.microsoft.com/office/drawing/2014/main" id="{9E6D8D96-9637-E777-DEA2-21B08E6DD4C3}"/>
              </a:ext>
            </a:extLst>
          </p:cNvPr>
          <p:cNvSpPr/>
          <p:nvPr/>
        </p:nvSpPr>
        <p:spPr>
          <a:xfrm>
            <a:off x="9276182" y="4600806"/>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25" name="Straight Connector 24">
            <a:extLst>
              <a:ext uri="{FF2B5EF4-FFF2-40B4-BE49-F238E27FC236}">
                <a16:creationId xmlns:a16="http://schemas.microsoft.com/office/drawing/2014/main" id="{B2227327-3F11-8C90-EF92-32416782D1C6}"/>
              </a:ext>
            </a:extLst>
          </p:cNvPr>
          <p:cNvCxnSpPr/>
          <p:nvPr/>
        </p:nvCxnSpPr>
        <p:spPr>
          <a:xfrm>
            <a:off x="9341497" y="5045890"/>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0CB33A2-5F21-1218-6C5D-587EBB2F5774}"/>
              </a:ext>
            </a:extLst>
          </p:cNvPr>
          <p:cNvCxnSpPr/>
          <p:nvPr/>
        </p:nvCxnSpPr>
        <p:spPr>
          <a:xfrm>
            <a:off x="9341496" y="5784554"/>
            <a:ext cx="830425" cy="0"/>
          </a:xfrm>
          <a:prstGeom prst="line">
            <a:avLst/>
          </a:prstGeom>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id="{2A512A18-966A-A466-7734-A357E2745EF5}"/>
              </a:ext>
            </a:extLst>
          </p:cNvPr>
          <p:cNvSpPr/>
          <p:nvPr/>
        </p:nvSpPr>
        <p:spPr>
          <a:xfrm rot="5400000">
            <a:off x="7158615" y="5187763"/>
            <a:ext cx="1474230" cy="559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a:extLst>
              <a:ext uri="{FF2B5EF4-FFF2-40B4-BE49-F238E27FC236}">
                <a16:creationId xmlns:a16="http://schemas.microsoft.com/office/drawing/2014/main" id="{C6C5A4E6-A265-B530-2784-F40F2D498FF4}"/>
              </a:ext>
            </a:extLst>
          </p:cNvPr>
          <p:cNvCxnSpPr>
            <a:stCxn id="27" idx="0"/>
            <a:endCxn id="27" idx="2"/>
          </p:cNvCxnSpPr>
          <p:nvPr/>
        </p:nvCxnSpPr>
        <p:spPr>
          <a:xfrm flipH="1">
            <a:off x="7615812" y="5467682"/>
            <a:ext cx="559837" cy="0"/>
          </a:xfrm>
          <a:prstGeom prst="line">
            <a:avLst/>
          </a:prstGeom>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A33D9F1-63A6-687E-C785-F0C671090C5B}"/>
              </a:ext>
            </a:extLst>
          </p:cNvPr>
          <p:cNvSpPr txBox="1"/>
          <p:nvPr/>
        </p:nvSpPr>
        <p:spPr>
          <a:xfrm>
            <a:off x="7183803" y="4581585"/>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a:t>
            </a:r>
          </a:p>
        </p:txBody>
      </p:sp>
      <p:sp>
        <p:nvSpPr>
          <p:cNvPr id="30" name="TextBox 29">
            <a:extLst>
              <a:ext uri="{FF2B5EF4-FFF2-40B4-BE49-F238E27FC236}">
                <a16:creationId xmlns:a16="http://schemas.microsoft.com/office/drawing/2014/main" id="{AD7CDC25-D698-F279-EBAE-970EEB479E91}"/>
              </a:ext>
            </a:extLst>
          </p:cNvPr>
          <p:cNvSpPr txBox="1"/>
          <p:nvPr/>
        </p:nvSpPr>
        <p:spPr>
          <a:xfrm>
            <a:off x="7163384" y="5476060"/>
            <a:ext cx="550504" cy="707886"/>
          </a:xfrm>
          <a:prstGeom prst="rect">
            <a:avLst/>
          </a:prstGeom>
          <a:noFill/>
        </p:spPr>
        <p:txBody>
          <a:bodyPr wrap="square" rtlCol="0">
            <a:spAutoFit/>
          </a:bodyPr>
          <a:lstStyle/>
          <a:p>
            <a:r>
              <a:rPr lang="en-US" sz="4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a:t>
            </a:r>
          </a:p>
        </p:txBody>
      </p:sp>
      <p:sp>
        <p:nvSpPr>
          <p:cNvPr id="31" name="Arrow: Right 30">
            <a:extLst>
              <a:ext uri="{FF2B5EF4-FFF2-40B4-BE49-F238E27FC236}">
                <a16:creationId xmlns:a16="http://schemas.microsoft.com/office/drawing/2014/main" id="{65B373C5-F0C8-78B8-E39E-B2DADC849D3B}"/>
              </a:ext>
            </a:extLst>
          </p:cNvPr>
          <p:cNvSpPr/>
          <p:nvPr/>
        </p:nvSpPr>
        <p:spPr>
          <a:xfrm>
            <a:off x="9869096" y="5874436"/>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32" name="Arrow: Right 31">
            <a:extLst>
              <a:ext uri="{FF2B5EF4-FFF2-40B4-BE49-F238E27FC236}">
                <a16:creationId xmlns:a16="http://schemas.microsoft.com/office/drawing/2014/main" id="{F68EA3E1-9A79-B66D-DA90-7E74E4A1D345}"/>
              </a:ext>
            </a:extLst>
          </p:cNvPr>
          <p:cNvSpPr/>
          <p:nvPr/>
        </p:nvSpPr>
        <p:spPr>
          <a:xfrm rot="10800000">
            <a:off x="8810584" y="4701591"/>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539ECBC9-044E-6792-0DBC-C4F6D6C41ED4}"/>
              </a:ext>
            </a:extLst>
          </p:cNvPr>
          <p:cNvSpPr txBox="1"/>
          <p:nvPr/>
        </p:nvSpPr>
        <p:spPr>
          <a:xfrm>
            <a:off x="8263080" y="4642887"/>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34" name="TextBox 33">
            <a:extLst>
              <a:ext uri="{FF2B5EF4-FFF2-40B4-BE49-F238E27FC236}">
                <a16:creationId xmlns:a16="http://schemas.microsoft.com/office/drawing/2014/main" id="{8F2680A2-2EB1-441E-A2EB-8A7D063AB47A}"/>
              </a:ext>
            </a:extLst>
          </p:cNvPr>
          <p:cNvSpPr txBox="1"/>
          <p:nvPr/>
        </p:nvSpPr>
        <p:spPr>
          <a:xfrm>
            <a:off x="10568618" y="572202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35" name="TextBox 34">
            <a:extLst>
              <a:ext uri="{FF2B5EF4-FFF2-40B4-BE49-F238E27FC236}">
                <a16:creationId xmlns:a16="http://schemas.microsoft.com/office/drawing/2014/main" id="{460A17E6-DFBF-0731-9E6E-3F3784A6AA4A}"/>
              </a:ext>
            </a:extLst>
          </p:cNvPr>
          <p:cNvSpPr txBox="1"/>
          <p:nvPr/>
        </p:nvSpPr>
        <p:spPr>
          <a:xfrm>
            <a:off x="8607657" y="4307227"/>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36" name="TextBox 35">
            <a:extLst>
              <a:ext uri="{FF2B5EF4-FFF2-40B4-BE49-F238E27FC236}">
                <a16:creationId xmlns:a16="http://schemas.microsoft.com/office/drawing/2014/main" id="{2DD6A939-44F4-7269-55C6-5771B0DDEA2A}"/>
              </a:ext>
            </a:extLst>
          </p:cNvPr>
          <p:cNvSpPr txBox="1"/>
          <p:nvPr/>
        </p:nvSpPr>
        <p:spPr>
          <a:xfrm>
            <a:off x="9918154" y="5999925"/>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cxnSp>
        <p:nvCxnSpPr>
          <p:cNvPr id="37" name="Straight Arrow Connector 36">
            <a:extLst>
              <a:ext uri="{FF2B5EF4-FFF2-40B4-BE49-F238E27FC236}">
                <a16:creationId xmlns:a16="http://schemas.microsoft.com/office/drawing/2014/main" id="{48CAD235-4561-38D6-98BC-015F9F6673DB}"/>
              </a:ext>
            </a:extLst>
          </p:cNvPr>
          <p:cNvCxnSpPr>
            <a:cxnSpLocks/>
          </p:cNvCxnSpPr>
          <p:nvPr/>
        </p:nvCxnSpPr>
        <p:spPr>
          <a:xfrm>
            <a:off x="7875418" y="5036616"/>
            <a:ext cx="1370167" cy="3972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8" name="Straight Arrow Connector 37">
            <a:extLst>
              <a:ext uri="{FF2B5EF4-FFF2-40B4-BE49-F238E27FC236}">
                <a16:creationId xmlns:a16="http://schemas.microsoft.com/office/drawing/2014/main" id="{6F00793F-22A5-B1BA-0A92-ACF440EE6F55}"/>
              </a:ext>
            </a:extLst>
          </p:cNvPr>
          <p:cNvCxnSpPr>
            <a:cxnSpLocks/>
          </p:cNvCxnSpPr>
          <p:nvPr/>
        </p:nvCxnSpPr>
        <p:spPr>
          <a:xfrm flipV="1">
            <a:off x="7895730" y="5408143"/>
            <a:ext cx="1349855" cy="4455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TextBox 38">
            <a:extLst>
              <a:ext uri="{FF2B5EF4-FFF2-40B4-BE49-F238E27FC236}">
                <a16:creationId xmlns:a16="http://schemas.microsoft.com/office/drawing/2014/main" id="{BFE12AA0-9585-78A3-C091-A492C36EE816}"/>
              </a:ext>
            </a:extLst>
          </p:cNvPr>
          <p:cNvSpPr txBox="1"/>
          <p:nvPr/>
        </p:nvSpPr>
        <p:spPr>
          <a:xfrm>
            <a:off x="7559828" y="2261226"/>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40" name="TextBox 39">
            <a:extLst>
              <a:ext uri="{FF2B5EF4-FFF2-40B4-BE49-F238E27FC236}">
                <a16:creationId xmlns:a16="http://schemas.microsoft.com/office/drawing/2014/main" id="{DBEEAA0E-4636-927C-3181-0A4E2474636F}"/>
              </a:ext>
            </a:extLst>
          </p:cNvPr>
          <p:cNvSpPr txBox="1"/>
          <p:nvPr/>
        </p:nvSpPr>
        <p:spPr>
          <a:xfrm>
            <a:off x="7565267" y="3012270"/>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41" name="Oval 40">
            <a:extLst>
              <a:ext uri="{FF2B5EF4-FFF2-40B4-BE49-F238E27FC236}">
                <a16:creationId xmlns:a16="http://schemas.microsoft.com/office/drawing/2014/main" id="{A46DD4BE-D0C6-CEDA-BE25-DBE484900786}"/>
              </a:ext>
            </a:extLst>
          </p:cNvPr>
          <p:cNvSpPr/>
          <p:nvPr/>
        </p:nvSpPr>
        <p:spPr>
          <a:xfrm>
            <a:off x="10523608" y="4592975"/>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48" name="Straight Connector 47">
            <a:extLst>
              <a:ext uri="{FF2B5EF4-FFF2-40B4-BE49-F238E27FC236}">
                <a16:creationId xmlns:a16="http://schemas.microsoft.com/office/drawing/2014/main" id="{50A25E6E-F862-4DF6-3FED-4CB15D9A955A}"/>
              </a:ext>
            </a:extLst>
          </p:cNvPr>
          <p:cNvCxnSpPr/>
          <p:nvPr/>
        </p:nvCxnSpPr>
        <p:spPr>
          <a:xfrm>
            <a:off x="10588923" y="5038059"/>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F0F7267-B3EB-A606-7D83-2940003DCD1F}"/>
              </a:ext>
            </a:extLst>
          </p:cNvPr>
          <p:cNvCxnSpPr/>
          <p:nvPr/>
        </p:nvCxnSpPr>
        <p:spPr>
          <a:xfrm>
            <a:off x="10588922" y="5776723"/>
            <a:ext cx="830425" cy="0"/>
          </a:xfrm>
          <a:prstGeom prst="line">
            <a:avLst/>
          </a:prstGeom>
        </p:spPr>
        <p:style>
          <a:lnRef idx="3">
            <a:schemeClr val="dk1"/>
          </a:lnRef>
          <a:fillRef idx="0">
            <a:schemeClr val="dk1"/>
          </a:fillRef>
          <a:effectRef idx="2">
            <a:schemeClr val="dk1"/>
          </a:effectRef>
          <a:fontRef idx="minor">
            <a:schemeClr val="tx1"/>
          </a:fontRef>
        </p:style>
      </p:cxnSp>
      <p:sp>
        <p:nvSpPr>
          <p:cNvPr id="50" name="Arrow: Right 49">
            <a:extLst>
              <a:ext uri="{FF2B5EF4-FFF2-40B4-BE49-F238E27FC236}">
                <a16:creationId xmlns:a16="http://schemas.microsoft.com/office/drawing/2014/main" id="{B713B4F9-6495-985B-9D17-90FAE2ABB37D}"/>
              </a:ext>
            </a:extLst>
          </p:cNvPr>
          <p:cNvSpPr/>
          <p:nvPr/>
        </p:nvSpPr>
        <p:spPr>
          <a:xfrm>
            <a:off x="11094866" y="5875852"/>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9545AF14-7433-2B52-9A50-9B3D2AC2C747}"/>
              </a:ext>
            </a:extLst>
          </p:cNvPr>
          <p:cNvSpPr txBox="1"/>
          <p:nvPr/>
        </p:nvSpPr>
        <p:spPr>
          <a:xfrm>
            <a:off x="11796664" y="5773216"/>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52" name="TextBox 51">
            <a:extLst>
              <a:ext uri="{FF2B5EF4-FFF2-40B4-BE49-F238E27FC236}">
                <a16:creationId xmlns:a16="http://schemas.microsoft.com/office/drawing/2014/main" id="{A460F261-1595-C9E8-4546-5CEB95DDA88E}"/>
              </a:ext>
            </a:extLst>
          </p:cNvPr>
          <p:cNvSpPr txBox="1"/>
          <p:nvPr/>
        </p:nvSpPr>
        <p:spPr>
          <a:xfrm>
            <a:off x="11165580" y="5992094"/>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53" name="Oval 52">
            <a:extLst>
              <a:ext uri="{FF2B5EF4-FFF2-40B4-BE49-F238E27FC236}">
                <a16:creationId xmlns:a16="http://schemas.microsoft.com/office/drawing/2014/main" id="{26519310-20E7-B451-CF5F-337BE39555FF}"/>
              </a:ext>
            </a:extLst>
          </p:cNvPr>
          <p:cNvSpPr/>
          <p:nvPr/>
        </p:nvSpPr>
        <p:spPr>
          <a:xfrm>
            <a:off x="9284644" y="4604863"/>
            <a:ext cx="961051" cy="16515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54" name="Straight Connector 53">
            <a:extLst>
              <a:ext uri="{FF2B5EF4-FFF2-40B4-BE49-F238E27FC236}">
                <a16:creationId xmlns:a16="http://schemas.microsoft.com/office/drawing/2014/main" id="{1F73A116-C0AD-39C2-802A-FD9FBD63DE34}"/>
              </a:ext>
            </a:extLst>
          </p:cNvPr>
          <p:cNvCxnSpPr/>
          <p:nvPr/>
        </p:nvCxnSpPr>
        <p:spPr>
          <a:xfrm>
            <a:off x="9349959" y="5049947"/>
            <a:ext cx="830425"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01B633D7-A8F7-FD14-2E30-398E05586212}"/>
              </a:ext>
            </a:extLst>
          </p:cNvPr>
          <p:cNvCxnSpPr/>
          <p:nvPr/>
        </p:nvCxnSpPr>
        <p:spPr>
          <a:xfrm>
            <a:off x="9349958" y="5788611"/>
            <a:ext cx="830425" cy="0"/>
          </a:xfrm>
          <a:prstGeom prst="line">
            <a:avLst/>
          </a:prstGeom>
        </p:spPr>
        <p:style>
          <a:lnRef idx="3">
            <a:schemeClr val="dk1"/>
          </a:lnRef>
          <a:fillRef idx="0">
            <a:schemeClr val="dk1"/>
          </a:fillRef>
          <a:effectRef idx="2">
            <a:schemeClr val="dk1"/>
          </a:effectRef>
          <a:fontRef idx="minor">
            <a:schemeClr val="tx1"/>
          </a:fontRef>
        </p:style>
      </p:cxnSp>
      <p:sp>
        <p:nvSpPr>
          <p:cNvPr id="56" name="Arrow: Right 55">
            <a:extLst>
              <a:ext uri="{FF2B5EF4-FFF2-40B4-BE49-F238E27FC236}">
                <a16:creationId xmlns:a16="http://schemas.microsoft.com/office/drawing/2014/main" id="{C3CD1E50-82A5-79B2-0023-30B2D5106608}"/>
              </a:ext>
            </a:extLst>
          </p:cNvPr>
          <p:cNvSpPr/>
          <p:nvPr/>
        </p:nvSpPr>
        <p:spPr>
          <a:xfrm>
            <a:off x="9877557" y="5878493"/>
            <a:ext cx="765418" cy="232483"/>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57" name="Arrow: Right 56">
            <a:extLst>
              <a:ext uri="{FF2B5EF4-FFF2-40B4-BE49-F238E27FC236}">
                <a16:creationId xmlns:a16="http://schemas.microsoft.com/office/drawing/2014/main" id="{E2387BF5-7127-9B2F-8415-0768D1728709}"/>
              </a:ext>
            </a:extLst>
          </p:cNvPr>
          <p:cNvSpPr/>
          <p:nvPr/>
        </p:nvSpPr>
        <p:spPr>
          <a:xfrm rot="10800000">
            <a:off x="8819046" y="4705648"/>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D8EBA5DA-010F-229D-CBF5-9B3BC456EB39}"/>
              </a:ext>
            </a:extLst>
          </p:cNvPr>
          <p:cNvSpPr txBox="1"/>
          <p:nvPr/>
        </p:nvSpPr>
        <p:spPr>
          <a:xfrm>
            <a:off x="8271542" y="4646944"/>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59" name="TextBox 58">
            <a:extLst>
              <a:ext uri="{FF2B5EF4-FFF2-40B4-BE49-F238E27FC236}">
                <a16:creationId xmlns:a16="http://schemas.microsoft.com/office/drawing/2014/main" id="{9CA57DCC-1FD4-7F08-1538-08C019EE2E8A}"/>
              </a:ext>
            </a:extLst>
          </p:cNvPr>
          <p:cNvSpPr txBox="1"/>
          <p:nvPr/>
        </p:nvSpPr>
        <p:spPr>
          <a:xfrm>
            <a:off x="8616119" y="4311284"/>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60" name="TextBox 59">
            <a:extLst>
              <a:ext uri="{FF2B5EF4-FFF2-40B4-BE49-F238E27FC236}">
                <a16:creationId xmlns:a16="http://schemas.microsoft.com/office/drawing/2014/main" id="{49B832CF-3874-C661-EB47-C201A8EA9CF5}"/>
              </a:ext>
            </a:extLst>
          </p:cNvPr>
          <p:cNvSpPr txBox="1"/>
          <p:nvPr/>
        </p:nvSpPr>
        <p:spPr>
          <a:xfrm>
            <a:off x="9926616" y="6003982"/>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next</a:t>
            </a:r>
          </a:p>
        </p:txBody>
      </p:sp>
      <p:sp>
        <p:nvSpPr>
          <p:cNvPr id="61" name="Arrow: Right 60">
            <a:extLst>
              <a:ext uri="{FF2B5EF4-FFF2-40B4-BE49-F238E27FC236}">
                <a16:creationId xmlns:a16="http://schemas.microsoft.com/office/drawing/2014/main" id="{78D76DB3-4097-0808-C19B-D7B8F117E8E2}"/>
              </a:ext>
            </a:extLst>
          </p:cNvPr>
          <p:cNvSpPr/>
          <p:nvPr/>
        </p:nvSpPr>
        <p:spPr>
          <a:xfrm rot="10800000">
            <a:off x="9935155" y="4732681"/>
            <a:ext cx="931189" cy="2519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cxnSp>
        <p:nvCxnSpPr>
          <p:cNvPr id="64" name="Straight Connector 63">
            <a:extLst>
              <a:ext uri="{FF2B5EF4-FFF2-40B4-BE49-F238E27FC236}">
                <a16:creationId xmlns:a16="http://schemas.microsoft.com/office/drawing/2014/main" id="{EEC81E60-716D-EF8C-CDA9-E6BFBB245FB7}"/>
              </a:ext>
            </a:extLst>
          </p:cNvPr>
          <p:cNvCxnSpPr/>
          <p:nvPr/>
        </p:nvCxnSpPr>
        <p:spPr>
          <a:xfrm>
            <a:off x="7914279" y="5853693"/>
            <a:ext cx="3005737" cy="873680"/>
          </a:xfrm>
          <a:prstGeom prst="line">
            <a:avLst/>
          </a:prstGeom>
        </p:spPr>
        <p:style>
          <a:lnRef idx="3">
            <a:schemeClr val="accent5"/>
          </a:lnRef>
          <a:fillRef idx="0">
            <a:schemeClr val="accent5"/>
          </a:fillRef>
          <a:effectRef idx="2">
            <a:schemeClr val="accent5"/>
          </a:effectRef>
          <a:fontRef idx="minor">
            <a:schemeClr val="tx1"/>
          </a:fontRef>
        </p:style>
      </p:cxnSp>
      <p:cxnSp>
        <p:nvCxnSpPr>
          <p:cNvPr id="65" name="Straight Arrow Connector 64">
            <a:extLst>
              <a:ext uri="{FF2B5EF4-FFF2-40B4-BE49-F238E27FC236}">
                <a16:creationId xmlns:a16="http://schemas.microsoft.com/office/drawing/2014/main" id="{4CAD0170-92DC-6A4B-F17E-D2AAD9139291}"/>
              </a:ext>
            </a:extLst>
          </p:cNvPr>
          <p:cNvCxnSpPr/>
          <p:nvPr/>
        </p:nvCxnSpPr>
        <p:spPr>
          <a:xfrm flipV="1">
            <a:off x="10926754" y="6228974"/>
            <a:ext cx="23127" cy="48801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6" name="Oval 65">
            <a:extLst>
              <a:ext uri="{FF2B5EF4-FFF2-40B4-BE49-F238E27FC236}">
                <a16:creationId xmlns:a16="http://schemas.microsoft.com/office/drawing/2014/main" id="{F694C680-958E-B3EB-A2D7-95042FEF873F}"/>
              </a:ext>
            </a:extLst>
          </p:cNvPr>
          <p:cNvSpPr/>
          <p:nvPr/>
        </p:nvSpPr>
        <p:spPr>
          <a:xfrm>
            <a:off x="10595288" y="793102"/>
            <a:ext cx="807465" cy="73167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10</a:t>
            </a:r>
          </a:p>
        </p:txBody>
      </p:sp>
      <p:sp>
        <p:nvSpPr>
          <p:cNvPr id="67" name="TextBox 66">
            <a:extLst>
              <a:ext uri="{FF2B5EF4-FFF2-40B4-BE49-F238E27FC236}">
                <a16:creationId xmlns:a16="http://schemas.microsoft.com/office/drawing/2014/main" id="{5CD98297-47D5-8714-6C89-168C432ECC25}"/>
              </a:ext>
            </a:extLst>
          </p:cNvPr>
          <p:cNvSpPr txBox="1"/>
          <p:nvPr/>
        </p:nvSpPr>
        <p:spPr>
          <a:xfrm>
            <a:off x="10398694" y="417397"/>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removed</a:t>
            </a:r>
          </a:p>
        </p:txBody>
      </p:sp>
      <p:sp>
        <p:nvSpPr>
          <p:cNvPr id="68" name="TextBox 67">
            <a:extLst>
              <a:ext uri="{FF2B5EF4-FFF2-40B4-BE49-F238E27FC236}">
                <a16:creationId xmlns:a16="http://schemas.microsoft.com/office/drawing/2014/main" id="{F6AC5FB7-E9B2-7304-F7DD-81F44D4757A4}"/>
              </a:ext>
            </a:extLst>
          </p:cNvPr>
          <p:cNvSpPr txBox="1"/>
          <p:nvPr/>
        </p:nvSpPr>
        <p:spPr>
          <a:xfrm>
            <a:off x="7560198" y="2262597"/>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69" name="TextBox 68">
            <a:extLst>
              <a:ext uri="{FF2B5EF4-FFF2-40B4-BE49-F238E27FC236}">
                <a16:creationId xmlns:a16="http://schemas.microsoft.com/office/drawing/2014/main" id="{2E6F98E5-D93B-0724-48FE-D706F8FA6C0B}"/>
              </a:ext>
            </a:extLst>
          </p:cNvPr>
          <p:cNvSpPr txBox="1"/>
          <p:nvPr/>
        </p:nvSpPr>
        <p:spPr>
          <a:xfrm>
            <a:off x="7565637" y="3013641"/>
            <a:ext cx="615822"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null</a:t>
            </a:r>
          </a:p>
        </p:txBody>
      </p:sp>
      <p:sp>
        <p:nvSpPr>
          <p:cNvPr id="70" name="TextBox 69">
            <a:extLst>
              <a:ext uri="{FF2B5EF4-FFF2-40B4-BE49-F238E27FC236}">
                <a16:creationId xmlns:a16="http://schemas.microsoft.com/office/drawing/2014/main" id="{E7D50D16-9E41-F166-464A-81B62619D36F}"/>
              </a:ext>
            </a:extLst>
          </p:cNvPr>
          <p:cNvSpPr txBox="1"/>
          <p:nvPr/>
        </p:nvSpPr>
        <p:spPr>
          <a:xfrm>
            <a:off x="9732228" y="4340576"/>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previous</a:t>
            </a:r>
          </a:p>
        </p:txBody>
      </p:sp>
      <p:sp>
        <p:nvSpPr>
          <p:cNvPr id="71" name="Oval 70">
            <a:extLst>
              <a:ext uri="{FF2B5EF4-FFF2-40B4-BE49-F238E27FC236}">
                <a16:creationId xmlns:a16="http://schemas.microsoft.com/office/drawing/2014/main" id="{185A04C1-8658-2CA7-B767-96DC9D3F6707}"/>
              </a:ext>
            </a:extLst>
          </p:cNvPr>
          <p:cNvSpPr/>
          <p:nvPr/>
        </p:nvSpPr>
        <p:spPr>
          <a:xfrm>
            <a:off x="9003628" y="3633912"/>
            <a:ext cx="807465" cy="73167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10</a:t>
            </a:r>
          </a:p>
        </p:txBody>
      </p:sp>
      <p:sp>
        <p:nvSpPr>
          <p:cNvPr id="72" name="TextBox 71">
            <a:extLst>
              <a:ext uri="{FF2B5EF4-FFF2-40B4-BE49-F238E27FC236}">
                <a16:creationId xmlns:a16="http://schemas.microsoft.com/office/drawing/2014/main" id="{6D800697-0DBA-B222-8DD3-EC7E2E683ECD}"/>
              </a:ext>
            </a:extLst>
          </p:cNvPr>
          <p:cNvSpPr txBox="1"/>
          <p:nvPr/>
        </p:nvSpPr>
        <p:spPr>
          <a:xfrm>
            <a:off x="8807034" y="3258207"/>
            <a:ext cx="1200651" cy="369332"/>
          </a:xfrm>
          <a:prstGeom prst="rect">
            <a:avLst/>
          </a:prstGeom>
          <a:noFill/>
        </p:spPr>
        <p:txBody>
          <a:bodyPr wrap="square" rtlCol="0">
            <a:spAutoFit/>
          </a:bodyPr>
          <a:lstStyle/>
          <a:p>
            <a:r>
              <a:rPr lang="en-U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removed</a:t>
            </a:r>
          </a:p>
        </p:txBody>
      </p:sp>
    </p:spTree>
    <p:extLst>
      <p:ext uri="{BB962C8B-B14F-4D97-AF65-F5344CB8AC3E}">
        <p14:creationId xmlns:p14="http://schemas.microsoft.com/office/powerpoint/2010/main" val="117361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2"/>
                                        </p:tgtEl>
                                      </p:cBhvr>
                                    </p:animEffect>
                                    <p:set>
                                      <p:cBhvr>
                                        <p:cTn id="39" dur="1" fill="hold">
                                          <p:stCondLst>
                                            <p:cond delay="499"/>
                                          </p:stCondLst>
                                        </p:cTn>
                                        <p:tgtEl>
                                          <p:spTgt spid="2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41"/>
                                        </p:tgtEl>
                                      </p:cBhvr>
                                    </p:animEffect>
                                    <p:set>
                                      <p:cBhvr>
                                        <p:cTn id="66" dur="1" fill="hold">
                                          <p:stCondLst>
                                            <p:cond delay="499"/>
                                          </p:stCondLst>
                                        </p:cTn>
                                        <p:tgtEl>
                                          <p:spTgt spid="4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49"/>
                                        </p:tgtEl>
                                      </p:cBhvr>
                                    </p:animEffect>
                                    <p:set>
                                      <p:cBhvr>
                                        <p:cTn id="72" dur="1" fill="hold">
                                          <p:stCondLst>
                                            <p:cond delay="499"/>
                                          </p:stCondLst>
                                        </p:cTn>
                                        <p:tgtEl>
                                          <p:spTgt spid="49"/>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50"/>
                                        </p:tgtEl>
                                      </p:cBhvr>
                                    </p:animEffect>
                                    <p:set>
                                      <p:cBhvr>
                                        <p:cTn id="75" dur="1" fill="hold">
                                          <p:stCondLst>
                                            <p:cond delay="499"/>
                                          </p:stCondLst>
                                        </p:cTn>
                                        <p:tgtEl>
                                          <p:spTgt spid="50"/>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51"/>
                                        </p:tgtEl>
                                      </p:cBhvr>
                                    </p:animEffect>
                                    <p:set>
                                      <p:cBhvr>
                                        <p:cTn id="78" dur="1" fill="hold">
                                          <p:stCondLst>
                                            <p:cond delay="499"/>
                                          </p:stCondLst>
                                        </p:cTn>
                                        <p:tgtEl>
                                          <p:spTgt spid="5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52"/>
                                        </p:tgtEl>
                                      </p:cBhvr>
                                    </p:animEffect>
                                    <p:set>
                                      <p:cBhvr>
                                        <p:cTn id="81" dur="1" fill="hold">
                                          <p:stCondLst>
                                            <p:cond delay="499"/>
                                          </p:stCondLst>
                                        </p:cTn>
                                        <p:tgtEl>
                                          <p:spTgt spid="52"/>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61"/>
                                        </p:tgtEl>
                                      </p:cBhvr>
                                    </p:animEffect>
                                    <p:set>
                                      <p:cBhvr>
                                        <p:cTn id="84" dur="1" fill="hold">
                                          <p:stCondLst>
                                            <p:cond delay="499"/>
                                          </p:stCondLst>
                                        </p:cTn>
                                        <p:tgtEl>
                                          <p:spTgt spid="61"/>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70"/>
                                        </p:tgtEl>
                                      </p:cBhvr>
                                    </p:animEffect>
                                    <p:set>
                                      <p:cBhvr>
                                        <p:cTn id="87" dur="1" fill="hold">
                                          <p:stCondLst>
                                            <p:cond delay="499"/>
                                          </p:stCondLst>
                                        </p:cTn>
                                        <p:tgtEl>
                                          <p:spTgt spid="70"/>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64"/>
                                        </p:tgtEl>
                                      </p:cBhvr>
                                    </p:animEffect>
                                    <p:set>
                                      <p:cBhvr>
                                        <p:cTn id="90" dur="1" fill="hold">
                                          <p:stCondLst>
                                            <p:cond delay="499"/>
                                          </p:stCondLst>
                                        </p:cTn>
                                        <p:tgtEl>
                                          <p:spTgt spid="64"/>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65"/>
                                        </p:tgtEl>
                                      </p:cBhvr>
                                    </p:animEffect>
                                    <p:set>
                                      <p:cBhvr>
                                        <p:cTn id="93" dur="1" fill="hold">
                                          <p:stCondLst>
                                            <p:cond delay="499"/>
                                          </p:stCondLst>
                                        </p:cTn>
                                        <p:tgtEl>
                                          <p:spTgt spid="65"/>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P spid="18" grpId="0"/>
      <p:bldP spid="19" grpId="0"/>
      <p:bldP spid="20" grpId="0"/>
      <p:bldP spid="21" grpId="0"/>
      <p:bldP spid="41" grpId="0" animBg="1"/>
      <p:bldP spid="50" grpId="0" animBg="1"/>
      <p:bldP spid="51" grpId="0"/>
      <p:bldP spid="52" grpId="0"/>
      <p:bldP spid="61" grpId="0" animBg="1"/>
      <p:bldP spid="66" grpId="0" animBg="1"/>
      <p:bldP spid="67" grpId="0"/>
      <p:bldP spid="68" grpId="0"/>
      <p:bldP spid="69" grpId="0"/>
      <p:bldP spid="70" grpId="0"/>
      <p:bldP spid="71" grpId="0" animBg="1"/>
      <p:bldP spid="7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C627CB9-AECD-41DE-84E9-2A4715D30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98696563-D54B-4D4B-A776-AF4D907DA5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White flowers on a green background">
            <a:extLst>
              <a:ext uri="{FF2B5EF4-FFF2-40B4-BE49-F238E27FC236}">
                <a16:creationId xmlns:a16="http://schemas.microsoft.com/office/drawing/2014/main" id="{20420FA2-B213-47EF-E7CB-8F8001A77633}"/>
              </a:ext>
            </a:extLst>
          </p:cNvPr>
          <p:cNvPicPr>
            <a:picLocks noChangeAspect="1"/>
          </p:cNvPicPr>
          <p:nvPr/>
        </p:nvPicPr>
        <p:blipFill rotWithShape="1">
          <a:blip r:embed="rId3">
            <a:duotone>
              <a:schemeClr val="bg2">
                <a:shade val="45000"/>
                <a:satMod val="135000"/>
              </a:schemeClr>
              <a:prstClr val="white"/>
            </a:duotone>
            <a:alphaModFix amt="25000"/>
          </a:blip>
          <a:srcRect t="5064" b="10666"/>
          <a:stretch/>
        </p:blipFill>
        <p:spPr>
          <a:xfrm>
            <a:off x="20" y="10"/>
            <a:ext cx="12191980" cy="6857990"/>
          </a:xfrm>
          <a:prstGeom prst="rect">
            <a:avLst/>
          </a:prstGeom>
        </p:spPr>
      </p:pic>
      <p:pic>
        <p:nvPicPr>
          <p:cNvPr id="19" name="Picture 11">
            <a:extLst>
              <a:ext uri="{FF2B5EF4-FFF2-40B4-BE49-F238E27FC236}">
                <a16:creationId xmlns:a16="http://schemas.microsoft.com/office/drawing/2014/main" id="{80650CB7-77AF-4F12-B1CA-C32A3CF411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8C9FDB-4E95-B3EF-0742-E3D0D4F43242}"/>
              </a:ext>
            </a:extLst>
          </p:cNvPr>
          <p:cNvSpPr>
            <a:spLocks noGrp="1"/>
          </p:cNvSpPr>
          <p:nvPr>
            <p:ph type="ctrTitle"/>
          </p:nvPr>
        </p:nvSpPr>
        <p:spPr>
          <a:xfrm>
            <a:off x="1751012" y="1300785"/>
            <a:ext cx="8689976" cy="2509213"/>
          </a:xfrm>
        </p:spPr>
        <p:txBody>
          <a:bodyPr>
            <a:normAutofit/>
          </a:bodyPr>
          <a:lstStyle/>
          <a:p>
            <a:r>
              <a:rPr lang="en-SG" dirty="0"/>
              <a:t>Thankyou</a:t>
            </a:r>
          </a:p>
        </p:txBody>
      </p:sp>
    </p:spTree>
    <p:extLst>
      <p:ext uri="{BB962C8B-B14F-4D97-AF65-F5344CB8AC3E}">
        <p14:creationId xmlns:p14="http://schemas.microsoft.com/office/powerpoint/2010/main" val="267922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op view of cubes connected with black lines">
            <a:extLst>
              <a:ext uri="{FF2B5EF4-FFF2-40B4-BE49-F238E27FC236}">
                <a16:creationId xmlns:a16="http://schemas.microsoft.com/office/drawing/2014/main" id="{AEB341E5-8574-DBDC-F135-BCBCEFA650AE}"/>
              </a:ext>
            </a:extLst>
          </p:cNvPr>
          <p:cNvPicPr>
            <a:picLocks noChangeAspect="1"/>
          </p:cNvPicPr>
          <p:nvPr/>
        </p:nvPicPr>
        <p:blipFill rotWithShape="1">
          <a:blip r:embed="rId3"/>
          <a:srcRect l="32703" r="22781"/>
          <a:stretch/>
        </p:blipFill>
        <p:spPr>
          <a:xfrm>
            <a:off x="20" y="10"/>
            <a:ext cx="4070535" cy="6857990"/>
          </a:xfrm>
          <a:prstGeom prst="rect">
            <a:avLst/>
          </a:prstGeom>
        </p:spPr>
      </p:pic>
      <p:pic>
        <p:nvPicPr>
          <p:cNvPr id="13" name="Picture 12">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F566FC-7422-2D30-FCDB-8B6776BDDB22}"/>
              </a:ext>
            </a:extLst>
          </p:cNvPr>
          <p:cNvSpPr>
            <a:spLocks noGrp="1"/>
          </p:cNvSpPr>
          <p:nvPr>
            <p:ph type="title"/>
          </p:nvPr>
        </p:nvSpPr>
        <p:spPr>
          <a:xfrm>
            <a:off x="4465050" y="618517"/>
            <a:ext cx="6672886" cy="1596177"/>
          </a:xfrm>
        </p:spPr>
        <p:txBody>
          <a:bodyPr>
            <a:normAutofit/>
          </a:bodyPr>
          <a:lstStyle/>
          <a:p>
            <a:r>
              <a:rPr lang="en-US"/>
              <a:t>Introduction</a:t>
            </a:r>
            <a:endParaRPr lang="en-US" dirty="0"/>
          </a:p>
        </p:txBody>
      </p:sp>
      <p:sp>
        <p:nvSpPr>
          <p:cNvPr id="3" name="Content Placeholder 2">
            <a:extLst>
              <a:ext uri="{FF2B5EF4-FFF2-40B4-BE49-F238E27FC236}">
                <a16:creationId xmlns:a16="http://schemas.microsoft.com/office/drawing/2014/main" id="{75ADBC9D-E6C8-5255-1A39-81D7D48C5F81}"/>
              </a:ext>
            </a:extLst>
          </p:cNvPr>
          <p:cNvSpPr>
            <a:spLocks noGrp="1"/>
          </p:cNvSpPr>
          <p:nvPr>
            <p:ph sz="quarter" idx="13"/>
          </p:nvPr>
        </p:nvSpPr>
        <p:spPr>
          <a:xfrm>
            <a:off x="4465048" y="2367092"/>
            <a:ext cx="6672887" cy="3424107"/>
          </a:xfrm>
        </p:spPr>
        <p:txBody>
          <a:bodyPr>
            <a:normAutofit/>
          </a:bodyPr>
          <a:lstStyle/>
          <a:p>
            <a:r>
              <a:rPr lang="en-US"/>
              <a:t>Deques are a versatile data structure that can be used in a variety of applications. They are particularly useful in applications where elements need to be added or removed from both ends of the data structure.</a:t>
            </a:r>
          </a:p>
        </p:txBody>
      </p:sp>
      <p:cxnSp>
        <p:nvCxnSpPr>
          <p:cNvPr id="15" name="Straight Connector 14">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56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F02843-45E8-4403-8955-54CA98A19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C349214-DD18-4CC5-BBAC-F9C216BE7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505542F-438B-4C62-B13A-916C7F79EC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154908BF-145E-4BE2-A6F0-0A46456014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7" name="Content Placeholder 2">
            <a:extLst>
              <a:ext uri="{FF2B5EF4-FFF2-40B4-BE49-F238E27FC236}">
                <a16:creationId xmlns:a16="http://schemas.microsoft.com/office/drawing/2014/main" id="{4AA34C9E-D965-C4CF-D4E8-0407BA9A6A93}"/>
              </a:ext>
            </a:extLst>
          </p:cNvPr>
          <p:cNvGraphicFramePr>
            <a:graphicFrameLocks noGrp="1"/>
          </p:cNvGraphicFramePr>
          <p:nvPr>
            <p:ph sz="quarter" idx="13"/>
            <p:extLst>
              <p:ext uri="{D42A27DB-BD31-4B8C-83A1-F6EECF244321}">
                <p14:modId xmlns:p14="http://schemas.microsoft.com/office/powerpoint/2010/main" val="3228894638"/>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159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1139-3990-5ED2-71E4-1721AA14C168}"/>
              </a:ext>
            </a:extLst>
          </p:cNvPr>
          <p:cNvSpPr>
            <a:spLocks noGrp="1"/>
          </p:cNvSpPr>
          <p:nvPr>
            <p:ph type="title"/>
          </p:nvPr>
        </p:nvSpPr>
        <p:spPr>
          <a:xfrm>
            <a:off x="913149" y="335902"/>
            <a:ext cx="10364451" cy="746449"/>
          </a:xfrm>
        </p:spPr>
        <p:txBody>
          <a:bodyPr/>
          <a:lstStyle/>
          <a:p>
            <a:r>
              <a:rPr lang="en-US" dirty="0"/>
              <a:t>Applications</a:t>
            </a:r>
          </a:p>
        </p:txBody>
      </p:sp>
      <p:graphicFrame>
        <p:nvGraphicFramePr>
          <p:cNvPr id="5" name="Content Placeholder 2">
            <a:extLst>
              <a:ext uri="{FF2B5EF4-FFF2-40B4-BE49-F238E27FC236}">
                <a16:creationId xmlns:a16="http://schemas.microsoft.com/office/drawing/2014/main" id="{EA956283-B686-2690-5D90-751387379B77}"/>
              </a:ext>
            </a:extLst>
          </p:cNvPr>
          <p:cNvGraphicFramePr>
            <a:graphicFrameLocks noGrp="1"/>
          </p:cNvGraphicFramePr>
          <p:nvPr>
            <p:ph sz="quarter" idx="13"/>
          </p:nvPr>
        </p:nvGraphicFramePr>
        <p:xfrm>
          <a:off x="913774" y="1082351"/>
          <a:ext cx="10363826" cy="5439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76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1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25" name="Picture 1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pic>
        <p:nvPicPr>
          <p:cNvPr id="5" name="Content Placeholder 4">
            <a:extLst>
              <a:ext uri="{FF2B5EF4-FFF2-40B4-BE49-F238E27FC236}">
                <a16:creationId xmlns:a16="http://schemas.microsoft.com/office/drawing/2014/main" id="{65CD949F-5A68-28AB-1B13-D23501EA719F}"/>
              </a:ext>
            </a:extLst>
          </p:cNvPr>
          <p:cNvPicPr>
            <a:picLocks noGrp="1" noChangeAspect="1"/>
          </p:cNvPicPr>
          <p:nvPr>
            <p:ph sz="quarter" idx="13"/>
          </p:nvPr>
        </p:nvPicPr>
        <p:blipFill rotWithShape="1">
          <a:blip r:embed="rId4"/>
          <a:srcRect r="12182" b="1"/>
          <a:stretch/>
        </p:blipFill>
        <p:spPr>
          <a:xfrm>
            <a:off x="8860" y="10"/>
            <a:ext cx="6962552" cy="6857990"/>
          </a:xfrm>
          <a:prstGeom prst="rect">
            <a:avLst/>
          </a:prstGeom>
        </p:spPr>
      </p:pic>
      <p:sp>
        <p:nvSpPr>
          <p:cNvPr id="2" name="Title 1">
            <a:extLst>
              <a:ext uri="{FF2B5EF4-FFF2-40B4-BE49-F238E27FC236}">
                <a16:creationId xmlns:a16="http://schemas.microsoft.com/office/drawing/2014/main" id="{808D542C-3BB0-BC94-96BC-44A2832628E1}"/>
              </a:ext>
            </a:extLst>
          </p:cNvPr>
          <p:cNvSpPr>
            <a:spLocks noGrp="1"/>
          </p:cNvSpPr>
          <p:nvPr>
            <p:ph type="title"/>
          </p:nvPr>
        </p:nvSpPr>
        <p:spPr>
          <a:xfrm>
            <a:off x="7570382" y="1358901"/>
            <a:ext cx="3707844" cy="2730498"/>
          </a:xfrm>
        </p:spPr>
        <p:txBody>
          <a:bodyPr vert="horz" lIns="91440" tIns="45720" rIns="91440" bIns="45720" rtlCol="0" anchor="b">
            <a:normAutofit/>
          </a:bodyPr>
          <a:lstStyle/>
          <a:p>
            <a:r>
              <a:rPr lang="en-US" sz="4400"/>
              <a:t>OPERATION SPECIFICATION</a:t>
            </a:r>
          </a:p>
        </p:txBody>
      </p:sp>
    </p:spTree>
    <p:extLst>
      <p:ext uri="{BB962C8B-B14F-4D97-AF65-F5344CB8AC3E}">
        <p14:creationId xmlns:p14="http://schemas.microsoft.com/office/powerpoint/2010/main" val="319288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DFD2753-9E95-7B7F-12CD-8387BEC891AA}"/>
              </a:ext>
            </a:extLst>
          </p:cNvPr>
          <p:cNvPicPr>
            <a:picLocks noChangeAspect="1"/>
          </p:cNvPicPr>
          <p:nvPr/>
        </p:nvPicPr>
        <p:blipFill rotWithShape="1">
          <a:blip r:embed="rId4"/>
          <a:srcRect l="1738" r="1306" b="1"/>
          <a:stretch/>
        </p:blipFill>
        <p:spPr>
          <a:xfrm>
            <a:off x="8860" y="10"/>
            <a:ext cx="6962552" cy="6857990"/>
          </a:xfrm>
          <a:prstGeom prst="rect">
            <a:avLst/>
          </a:prstGeom>
        </p:spPr>
      </p:pic>
      <p:cxnSp>
        <p:nvCxnSpPr>
          <p:cNvPr id="18" name="Straight Connector 1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808D542C-3BB0-BC94-96BC-44A2832628E1}"/>
              </a:ext>
            </a:extLst>
          </p:cNvPr>
          <p:cNvSpPr>
            <a:spLocks noGrp="1"/>
          </p:cNvSpPr>
          <p:nvPr>
            <p:ph type="title"/>
          </p:nvPr>
        </p:nvSpPr>
        <p:spPr>
          <a:xfrm>
            <a:off x="7570382" y="1358901"/>
            <a:ext cx="3707844" cy="2730498"/>
          </a:xfrm>
        </p:spPr>
        <p:txBody>
          <a:bodyPr vert="horz" lIns="91440" tIns="45720" rIns="91440" bIns="45720" rtlCol="0" anchor="b">
            <a:normAutofit/>
          </a:bodyPr>
          <a:lstStyle/>
          <a:p>
            <a:r>
              <a:rPr lang="en-US" sz="4400" dirty="0"/>
              <a:t>OPERATION SPECIFICATION</a:t>
            </a:r>
          </a:p>
        </p:txBody>
      </p:sp>
    </p:spTree>
    <p:extLst>
      <p:ext uri="{BB962C8B-B14F-4D97-AF65-F5344CB8AC3E}">
        <p14:creationId xmlns:p14="http://schemas.microsoft.com/office/powerpoint/2010/main" val="314635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052095-6D4E-412C-BDAD-22612DA69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8606ADE0-AB1F-4565-8DAA-F903895725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6227BD9-A9D5-2856-F7EF-11C044DE06E3}"/>
              </a:ext>
            </a:extLst>
          </p:cNvPr>
          <p:cNvPicPr>
            <a:picLocks noChangeAspect="1"/>
          </p:cNvPicPr>
          <p:nvPr/>
        </p:nvPicPr>
        <p:blipFill>
          <a:blip r:embed="rId3"/>
          <a:stretch>
            <a:fillRect/>
          </a:stretch>
        </p:blipFill>
        <p:spPr>
          <a:xfrm>
            <a:off x="643465" y="643757"/>
            <a:ext cx="6909479" cy="5579403"/>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8" name="TextBox 7">
            <a:extLst>
              <a:ext uri="{FF2B5EF4-FFF2-40B4-BE49-F238E27FC236}">
                <a16:creationId xmlns:a16="http://schemas.microsoft.com/office/drawing/2014/main" id="{FC604B94-CD2C-038E-6AD0-293BB771BCE1}"/>
              </a:ext>
            </a:extLst>
          </p:cNvPr>
          <p:cNvSpPr txBox="1"/>
          <p:nvPr/>
        </p:nvSpPr>
        <p:spPr>
          <a:xfrm>
            <a:off x="8196408" y="2367092"/>
            <a:ext cx="3352128" cy="3881309"/>
          </a:xfrm>
          <a:prstGeom prst="rect">
            <a:avLst/>
          </a:prstGeom>
        </p:spPr>
        <p:txBody>
          <a:bodyPr vert="horz" lIns="91440" tIns="45720" rIns="91440" bIns="45720" rtlCol="0">
            <a:normAutofit/>
          </a:bodyPr>
          <a:lstStyle/>
          <a:p>
            <a:pPr defTabSz="914400">
              <a:lnSpc>
                <a:spcPct val="120000"/>
              </a:lnSpc>
              <a:spcAft>
                <a:spcPts val="600"/>
              </a:spcAft>
              <a:buClr>
                <a:schemeClr val="tx1"/>
              </a:buClr>
            </a:pPr>
            <a:r>
              <a:rPr lang="en-US" sz="4000" cap="all" dirty="0"/>
              <a:t>  OPERATION SPECIFICATION</a:t>
            </a:r>
          </a:p>
        </p:txBody>
      </p:sp>
      <p:pic>
        <p:nvPicPr>
          <p:cNvPr id="75" name="Picture 74">
            <a:extLst>
              <a:ext uri="{FF2B5EF4-FFF2-40B4-BE49-F238E27FC236}">
                <a16:creationId xmlns:a16="http://schemas.microsoft.com/office/drawing/2014/main" id="{1F77F438-9D32-4287-9708-0AC36FEBC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4703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80DF651B-0216-4CE1-9993-9C81C4629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1">
            <a:extLst>
              <a:ext uri="{FF2B5EF4-FFF2-40B4-BE49-F238E27FC236}">
                <a16:creationId xmlns:a16="http://schemas.microsoft.com/office/drawing/2014/main" id="{AB703B97-31D0-4D92-B70B-F64FFB4902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33">
            <a:extLst>
              <a:ext uri="{FF2B5EF4-FFF2-40B4-BE49-F238E27FC236}">
                <a16:creationId xmlns:a16="http://schemas.microsoft.com/office/drawing/2014/main" id="{FD89322B-D5EE-4F94-A9CB-0727D3EB4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6C632D00-0F7A-4464-BEBD-3F8ED9DEEE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37">
            <a:extLst>
              <a:ext uri="{FF2B5EF4-FFF2-40B4-BE49-F238E27FC236}">
                <a16:creationId xmlns:a16="http://schemas.microsoft.com/office/drawing/2014/main" id="{C6CBDAC7-966A-4EED-8916-387BC2F4F2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7141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47" name="Picture 39">
            <a:extLst>
              <a:ext uri="{FF2B5EF4-FFF2-40B4-BE49-F238E27FC236}">
                <a16:creationId xmlns:a16="http://schemas.microsoft.com/office/drawing/2014/main" id="{9A94445F-58D5-4560-8344-57985EDB38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808D542C-3BB0-BC94-96BC-44A2832628E1}"/>
              </a:ext>
            </a:extLst>
          </p:cNvPr>
          <p:cNvSpPr>
            <a:spLocks noGrp="1"/>
          </p:cNvSpPr>
          <p:nvPr>
            <p:ph type="title"/>
          </p:nvPr>
        </p:nvSpPr>
        <p:spPr>
          <a:xfrm>
            <a:off x="7570382" y="1358901"/>
            <a:ext cx="3707844" cy="2730498"/>
          </a:xfrm>
        </p:spPr>
        <p:txBody>
          <a:bodyPr vert="horz" lIns="91440" tIns="45720" rIns="91440" bIns="45720" rtlCol="0" anchor="b">
            <a:normAutofit/>
          </a:bodyPr>
          <a:lstStyle/>
          <a:p>
            <a:r>
              <a:rPr lang="en-US" sz="4400" dirty="0"/>
              <a:t>OPERATION SPECIFICATION</a:t>
            </a:r>
          </a:p>
        </p:txBody>
      </p:sp>
      <p:pic>
        <p:nvPicPr>
          <p:cNvPr id="8" name="Picture 7">
            <a:extLst>
              <a:ext uri="{FF2B5EF4-FFF2-40B4-BE49-F238E27FC236}">
                <a16:creationId xmlns:a16="http://schemas.microsoft.com/office/drawing/2014/main" id="{44E8AE46-75D1-30BE-98BD-A3C036831425}"/>
              </a:ext>
            </a:extLst>
          </p:cNvPr>
          <p:cNvPicPr>
            <a:picLocks noChangeAspect="1"/>
          </p:cNvPicPr>
          <p:nvPr/>
        </p:nvPicPr>
        <p:blipFill>
          <a:blip r:embed="rId4"/>
          <a:stretch>
            <a:fillRect/>
          </a:stretch>
        </p:blipFill>
        <p:spPr>
          <a:xfrm>
            <a:off x="-31275" y="0"/>
            <a:ext cx="7002687" cy="6858000"/>
          </a:xfrm>
          <a:prstGeom prst="rect">
            <a:avLst/>
          </a:prstGeom>
        </p:spPr>
      </p:pic>
    </p:spTree>
    <p:extLst>
      <p:ext uri="{BB962C8B-B14F-4D97-AF65-F5344CB8AC3E}">
        <p14:creationId xmlns:p14="http://schemas.microsoft.com/office/powerpoint/2010/main" val="274000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743</TotalTime>
  <Words>1632</Words>
  <Application>Microsoft Office PowerPoint</Application>
  <PresentationFormat>Widescreen</PresentationFormat>
  <Paragraphs>443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ADLaM Display</vt:lpstr>
      <vt:lpstr>Arial</vt:lpstr>
      <vt:lpstr>Arial Black</vt:lpstr>
      <vt:lpstr>Tw Cen MT</vt:lpstr>
      <vt:lpstr>Tw Cen MT (Body)</vt:lpstr>
      <vt:lpstr>YAFdJjTk5UU 0</vt:lpstr>
      <vt:lpstr>Droplet</vt:lpstr>
      <vt:lpstr>Dequeue Data structure</vt:lpstr>
      <vt:lpstr>Definition</vt:lpstr>
      <vt:lpstr>Introduction</vt:lpstr>
      <vt:lpstr>PowerPoint Presentation</vt:lpstr>
      <vt:lpstr>Applications</vt:lpstr>
      <vt:lpstr>OPERATION SPECIFICATION</vt:lpstr>
      <vt:lpstr>OPERATION SPECIFICATION</vt:lpstr>
      <vt:lpstr>PowerPoint Presentation</vt:lpstr>
      <vt:lpstr>OPERATION SPECIFICATION</vt:lpstr>
      <vt:lpstr>OPERATION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Dequeue Data structure</dc:title>
  <dc:creator>PS/2020/168 - DASANAYAKA D.M.P.M.</dc:creator>
  <cp:lastModifiedBy>PS/2020/097 - KUMARA R.P.Y.P.</cp:lastModifiedBy>
  <cp:revision>33</cp:revision>
  <dcterms:created xsi:type="dcterms:W3CDTF">2023-09-25T16:07:59Z</dcterms:created>
  <dcterms:modified xsi:type="dcterms:W3CDTF">2023-09-27T10:44:49Z</dcterms:modified>
</cp:coreProperties>
</file>