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C6850-8E04-46A0-B43B-6F2D166F6CFE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3BB4F-5571-4CF7-B27B-73CF715B2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3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17" tIns="91417" rIns="91417" bIns="91417" anchor="t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4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26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34"/>
            <a:ext cx="4572000" cy="685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1" y="1644233"/>
            <a:ext cx="4045199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1" y="3737433"/>
            <a:ext cx="4045199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601"/>
            <a:ext cx="3837000" cy="4926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343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7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6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b="1" dirty="0"/>
              <a:t>An Introduction </a:t>
            </a:r>
            <a:r>
              <a:rPr lang="en-US" b="1" dirty="0" smtClean="0"/>
              <a:t>to Salesforce Admin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8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9233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3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Approval Process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98774" y="1691450"/>
            <a:ext cx="7269734" cy="3612070"/>
          </a:xfrm>
        </p:spPr>
        <p:txBody>
          <a:bodyPr/>
          <a:lstStyle/>
          <a:p>
            <a:r>
              <a:rPr lang="en-US" sz="1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Navigate setup-&gt;Create -&gt;Workflow &amp; Approval -&gt;Approval Processes </a:t>
            </a:r>
          </a:p>
          <a:p>
            <a:r>
              <a:rPr lang="en-US" sz="12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Click on Create New Approval process and choose new standard Setup Wizard From drop down list </a:t>
            </a:r>
            <a:endParaRPr lang="en-US" sz="12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48" y="2594119"/>
            <a:ext cx="7243997" cy="3712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3352800" y="293076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1:-Enter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: Specify Entry Criteria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6" y="1430215"/>
            <a:ext cx="8956432" cy="497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5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3.Specify Approver Field  and Record </a:t>
            </a:r>
            <a:r>
              <a:rPr lang="en-US" dirty="0" err="1" smtClean="0"/>
              <a:t>Editability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01262"/>
            <a:ext cx="9144000" cy="44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Select Notification Template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6" y="1640866"/>
            <a:ext cx="8796704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9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Approval Page layout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3" y="1600200"/>
            <a:ext cx="9045677" cy="490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55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6.Initial Submitters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199"/>
            <a:ext cx="8458200" cy="52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5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Approval Process Diagram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3" y="1547447"/>
            <a:ext cx="8695497" cy="5310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65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Introduction to Process Builder </a:t>
            </a:r>
            <a:endParaRPr lang="en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520599" cy="4555200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/>
              <a:t>The Process Builder is a tool that allows you to easily automate business processes using a convenient graphical representation of your process as you build it</a:t>
            </a:r>
            <a:r>
              <a:rPr lang="en" sz="2000" dirty="0" smtClean="0"/>
              <a:t>.</a:t>
            </a:r>
          </a:p>
          <a:p>
            <a:endParaRPr lang="en" sz="2400" dirty="0"/>
          </a:p>
          <a:p>
            <a:r>
              <a:rPr lang="en" sz="2000" dirty="0"/>
              <a:t>Automated processes in the Process Builder consist of </a:t>
            </a:r>
            <a:r>
              <a:rPr lang="en" sz="2000" dirty="0" smtClean="0"/>
              <a:t>:</a:t>
            </a:r>
          </a:p>
          <a:p>
            <a:endParaRPr lang="en" sz="2000" dirty="0" smtClean="0"/>
          </a:p>
          <a:p>
            <a:pPr lvl="1"/>
            <a:r>
              <a:rPr lang="en" sz="2000" b="1" i="1" dirty="0" smtClean="0"/>
              <a:t>Criteria </a:t>
            </a:r>
            <a:r>
              <a:rPr lang="en" sz="2000" dirty="0"/>
              <a:t>that determine when to execute action </a:t>
            </a:r>
            <a:r>
              <a:rPr lang="en" sz="2000" dirty="0" smtClean="0"/>
              <a:t>groups</a:t>
            </a:r>
          </a:p>
          <a:p>
            <a:pPr lvl="1"/>
            <a:endParaRPr lang="en" sz="2000" dirty="0" smtClean="0"/>
          </a:p>
          <a:p>
            <a:pPr lvl="1"/>
            <a:r>
              <a:rPr lang="en" sz="2000" b="1" dirty="0"/>
              <a:t>Immediate</a:t>
            </a:r>
            <a:r>
              <a:rPr lang="en" sz="2000" dirty="0"/>
              <a:t> </a:t>
            </a:r>
            <a:r>
              <a:rPr lang="en" sz="2000" dirty="0"/>
              <a:t>and </a:t>
            </a:r>
            <a:r>
              <a:rPr lang="en" sz="2000" b="1" dirty="0"/>
              <a:t>scheduled actions </a:t>
            </a:r>
            <a:r>
              <a:rPr lang="en" sz="2000" dirty="0"/>
              <a:t>to execute when those criteria are met.</a:t>
            </a:r>
          </a:p>
          <a:p>
            <a:pPr lvl="0">
              <a:spcBef>
                <a:spcPts val="0"/>
              </a:spcBef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04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65501" y="1380600"/>
            <a:ext cx="3719699" cy="316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With Process Builder, You can: 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757426" y="435200"/>
            <a:ext cx="4019099" cy="6017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sz="1600" dirty="0">
                <a:solidFill>
                  <a:schemeClr val="bg1"/>
                </a:solidFill>
              </a:rPr>
              <a:t>Create a record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>
                <a:solidFill>
                  <a:schemeClr val="bg1"/>
                </a:solidFill>
              </a:rPr>
              <a:t>Update any related record—not just the record or its parent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>
                <a:solidFill>
                  <a:schemeClr val="bg1"/>
                </a:solidFill>
              </a:rPr>
              <a:t>Use a quick action to create a record, update a record, or log a call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>
                <a:solidFill>
                  <a:schemeClr val="bg1"/>
                </a:solidFill>
              </a:rPr>
              <a:t>Launch a flow—you can’t schedule this action with workflow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>
                <a:solidFill>
                  <a:schemeClr val="bg1"/>
                </a:solidFill>
              </a:rPr>
              <a:t>Send an email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>
                <a:solidFill>
                  <a:schemeClr val="bg1"/>
                </a:solidFill>
              </a:rPr>
              <a:t>Post to Chatter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1600" dirty="0">
                <a:solidFill>
                  <a:schemeClr val="bg1"/>
                </a:solidFill>
              </a:rPr>
              <a:t>Submit for approval</a:t>
            </a:r>
          </a:p>
          <a:p>
            <a:pPr marL="457200" lvl="0" indent="-228600">
              <a:spcBef>
                <a:spcPts val="0"/>
              </a:spcBef>
            </a:pPr>
            <a:r>
              <a:rPr lang="en" sz="1600" dirty="0">
                <a:solidFill>
                  <a:schemeClr val="bg1"/>
                </a:solidFill>
              </a:rPr>
              <a:t>Call Apex from a process</a:t>
            </a:r>
          </a:p>
        </p:txBody>
      </p:sp>
    </p:spTree>
    <p:extLst>
      <p:ext uri="{BB962C8B-B14F-4D97-AF65-F5344CB8AC3E}">
        <p14:creationId xmlns:p14="http://schemas.microsoft.com/office/powerpoint/2010/main" val="42299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800100" lvl="1" indent="-342900">
              <a:buFont typeface="Wingdings" pitchFamily="2" charset="2"/>
              <a:buChar char="q"/>
            </a:pPr>
            <a:r>
              <a:rPr lang="en-US" dirty="0" smtClean="0">
                <a:solidFill>
                  <a:srgbClr val="0085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Validation Rule 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US" dirty="0" smtClean="0">
              <a:solidFill>
                <a:srgbClr val="0085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dirty="0" smtClean="0">
                <a:solidFill>
                  <a:srgbClr val="0085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solidFill>
                  <a:srgbClr val="0085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Rule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IN" dirty="0">
              <a:solidFill>
                <a:srgbClr val="0085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IN" dirty="0">
                <a:solidFill>
                  <a:srgbClr val="0085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solidFill>
                  <a:srgbClr val="0085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Approval Process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IN" dirty="0">
              <a:solidFill>
                <a:srgbClr val="0085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IN" dirty="0" smtClean="0">
                <a:solidFill>
                  <a:srgbClr val="0085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 Builder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IN" dirty="0">
              <a:solidFill>
                <a:srgbClr val="0085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IN" dirty="0">
                <a:solidFill>
                  <a:srgbClr val="0085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solidFill>
                  <a:srgbClr val="0085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Profiles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IN" dirty="0">
              <a:solidFill>
                <a:srgbClr val="0085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IN" dirty="0">
                <a:solidFill>
                  <a:srgbClr val="0085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solidFill>
                  <a:srgbClr val="0085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 Sets</a:t>
            </a:r>
          </a:p>
          <a:p>
            <a:pPr marL="800100" lvl="1" indent="-342900">
              <a:buFont typeface="Wingdings" pitchFamily="2" charset="2"/>
              <a:buChar char="q"/>
            </a:pPr>
            <a:endParaRPr lang="en-IN" dirty="0">
              <a:solidFill>
                <a:srgbClr val="0085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IN" dirty="0">
                <a:solidFill>
                  <a:srgbClr val="0085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solidFill>
                  <a:srgbClr val="0085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Hierarchy</a:t>
            </a:r>
            <a:endParaRPr lang="en-IN" dirty="0">
              <a:solidFill>
                <a:srgbClr val="0085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>
                <a:solidFill>
                  <a:srgbClr val="0085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8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1" y="526934"/>
            <a:ext cx="8520599" cy="577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Process Builder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500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335600"/>
            <a:ext cx="8520599" cy="5207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852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1 : Define the Name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36634"/>
            <a:ext cx="8520599" cy="4751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95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Step 2 : Select Object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645920"/>
            <a:ext cx="8520599" cy="4595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39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3 : Criteria Node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54" y="1533378"/>
            <a:ext cx="8520599" cy="4913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64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4 : Select Action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5919"/>
            <a:ext cx="8520600" cy="4917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195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4 : Define action and activate it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21" y="1536633"/>
            <a:ext cx="8637525" cy="4906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11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645666" y="5306252"/>
            <a:ext cx="7269734" cy="1150820"/>
          </a:xfrm>
          <a:solidFill>
            <a:schemeClr val="accent6"/>
          </a:solidFill>
        </p:spPr>
        <p:txBody>
          <a:bodyPr/>
          <a:lstStyle/>
          <a:p>
            <a:r>
              <a:rPr lang="en-US" sz="1400" dirty="0"/>
              <a:t>Chatter provides collaboration features and capabilities to any application built on the Force.com platform. These collaboration features include real-time feed updates, user profiles, and feeds that allow users to see changes that are important to them. For a </a:t>
            </a:r>
            <a:r>
              <a:rPr lang="en-US" sz="1400" dirty="0" smtClean="0"/>
              <a:t>developer/Admin </a:t>
            </a:r>
            <a:r>
              <a:rPr lang="en-US" sz="1400" dirty="0"/>
              <a:t>this social platform opens up endless possibilities for customization</a:t>
            </a:r>
            <a:r>
              <a:rPr lang="en-US" sz="1400" dirty="0" smtClean="0"/>
              <a:t>..</a:t>
            </a:r>
            <a:endParaRPr lang="en-US" sz="14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122" name="Picture 2" descr="https://s3.amazonaws.com/dfc-wiki/en/images/8/80/Chatter_Profi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988" y="1800664"/>
            <a:ext cx="5795889" cy="323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9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524000" y="1676400"/>
            <a:ext cx="7391400" cy="478067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73038" indent="-173038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i="1" dirty="0">
                <a:solidFill>
                  <a:schemeClr val="tx1"/>
                </a:solidFill>
              </a:rPr>
              <a:t>What is a </a:t>
            </a:r>
            <a:r>
              <a:rPr lang="en-US" sz="1400" i="1" dirty="0" smtClean="0">
                <a:solidFill>
                  <a:schemeClr val="tx1"/>
                </a:solidFill>
              </a:rPr>
              <a:t>Profile </a:t>
            </a:r>
            <a:r>
              <a:rPr lang="en-US" sz="1400" i="1" dirty="0">
                <a:solidFill>
                  <a:schemeClr val="tx1"/>
                </a:solidFill>
              </a:rPr>
              <a:t>?</a:t>
            </a:r>
          </a:p>
          <a:p>
            <a:pPr marL="22860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profile</a:t>
            </a:r>
            <a:r>
              <a:rPr lang="en-US" dirty="0"/>
              <a:t> is a group/collection of settings and permissions that define what a user can do in </a:t>
            </a:r>
            <a:r>
              <a:rPr lang="en-US" b="1" dirty="0"/>
              <a:t>salesforce</a:t>
            </a:r>
            <a:r>
              <a:rPr lang="en-US" dirty="0"/>
              <a:t>. </a:t>
            </a:r>
            <a:r>
              <a:rPr lang="en-US" dirty="0" smtClean="0"/>
              <a:t> </a:t>
            </a:r>
          </a:p>
          <a:p>
            <a:pPr marL="228600" lvl="1">
              <a:lnSpc>
                <a:spcPct val="15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 marL="857250" lvl="2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 smtClean="0"/>
              <a:t>Object permissions</a:t>
            </a:r>
          </a:p>
          <a:p>
            <a:pPr marL="857250" lvl="2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 smtClean="0"/>
              <a:t>Field permissions</a:t>
            </a:r>
          </a:p>
          <a:p>
            <a:pPr marL="857250" lvl="2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 smtClean="0"/>
              <a:t>System permissions</a:t>
            </a:r>
          </a:p>
          <a:p>
            <a:pPr marL="857250" lvl="2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 smtClean="0"/>
              <a:t>Tab settings</a:t>
            </a:r>
          </a:p>
          <a:p>
            <a:pPr marL="857250" lvl="2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 smtClean="0"/>
              <a:t>App settings</a:t>
            </a:r>
          </a:p>
          <a:p>
            <a:pPr marL="857250" lvl="2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 smtClean="0"/>
              <a:t>Apex</a:t>
            </a:r>
            <a:r>
              <a:rPr lang="en-US" sz="1200" dirty="0"/>
              <a:t> class </a:t>
            </a:r>
            <a:r>
              <a:rPr lang="en-US" sz="1200" dirty="0" smtClean="0"/>
              <a:t>access</a:t>
            </a:r>
          </a:p>
          <a:p>
            <a:pPr marL="857250" lvl="2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 smtClean="0"/>
              <a:t>Visualforce </a:t>
            </a:r>
            <a:r>
              <a:rPr lang="en-US" sz="1200" dirty="0"/>
              <a:t>page </a:t>
            </a:r>
            <a:r>
              <a:rPr lang="en-US" sz="1200" dirty="0" smtClean="0"/>
              <a:t>access</a:t>
            </a:r>
          </a:p>
          <a:p>
            <a:pPr marL="857250" lvl="2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 smtClean="0"/>
              <a:t>Login </a:t>
            </a:r>
            <a:r>
              <a:rPr lang="en-US" sz="1200" dirty="0"/>
              <a:t>hours </a:t>
            </a:r>
            <a:endParaRPr lang="en-US" sz="1200" dirty="0" smtClean="0"/>
          </a:p>
          <a:p>
            <a:pPr marL="857250" lvl="2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200" dirty="0" smtClean="0"/>
              <a:t>Login </a:t>
            </a:r>
            <a:r>
              <a:rPr lang="en-US" sz="1200" dirty="0"/>
              <a:t>IP </a:t>
            </a:r>
            <a:r>
              <a:rPr lang="en-US" sz="1200" dirty="0" smtClean="0"/>
              <a:t>ranges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&amp; Permission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524000" y="1676400"/>
            <a:ext cx="7391400" cy="478067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173038" indent="-173038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i="1" dirty="0">
                <a:solidFill>
                  <a:schemeClr val="tx1"/>
                </a:solidFill>
              </a:rPr>
              <a:t>What is a </a:t>
            </a:r>
            <a:r>
              <a:rPr lang="en-US" sz="1400" i="1" dirty="0" smtClean="0">
                <a:solidFill>
                  <a:schemeClr val="tx1"/>
                </a:solidFill>
              </a:rPr>
              <a:t>Permission Sets ?</a:t>
            </a:r>
            <a:endParaRPr lang="en-US" sz="1400" i="1" dirty="0">
              <a:solidFill>
                <a:schemeClr val="tx1"/>
              </a:solidFill>
            </a:endParaRPr>
          </a:p>
          <a:p>
            <a:pPr marL="228600" lvl="1">
              <a:lnSpc>
                <a:spcPct val="150000"/>
              </a:lnSpc>
              <a:spcBef>
                <a:spcPts val="0"/>
              </a:spcBef>
              <a:defRPr/>
            </a:pPr>
            <a:endParaRPr lang="en-US" dirty="0" smtClean="0"/>
          </a:p>
          <a:p>
            <a:pPr marL="22860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permission set</a:t>
            </a:r>
            <a:r>
              <a:rPr lang="en-US" dirty="0"/>
              <a:t> is a collection of settings and </a:t>
            </a:r>
            <a:r>
              <a:rPr lang="en-US" b="1" dirty="0"/>
              <a:t>permissions</a:t>
            </a:r>
            <a:r>
              <a:rPr lang="en-US" dirty="0"/>
              <a:t> that give users access to various tools and functions. </a:t>
            </a:r>
            <a:endParaRPr lang="en-US" dirty="0" smtClean="0"/>
          </a:p>
          <a:p>
            <a:pPr marL="228600" lvl="1">
              <a:lnSpc>
                <a:spcPct val="150000"/>
              </a:lnSpc>
              <a:spcBef>
                <a:spcPts val="0"/>
              </a:spcBef>
              <a:defRPr/>
            </a:pPr>
            <a:endParaRPr lang="en-US" dirty="0"/>
          </a:p>
          <a:p>
            <a:pPr marL="228600" lvl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 smtClean="0"/>
              <a:t>The </a:t>
            </a:r>
            <a:r>
              <a:rPr lang="en-US" dirty="0"/>
              <a:t>settings and </a:t>
            </a:r>
            <a:r>
              <a:rPr lang="en-US" b="1" dirty="0"/>
              <a:t>permissions</a:t>
            </a:r>
            <a:r>
              <a:rPr lang="en-US" dirty="0"/>
              <a:t> in </a:t>
            </a:r>
            <a:r>
              <a:rPr lang="en-US" b="1" dirty="0"/>
              <a:t>permission </a:t>
            </a:r>
            <a:r>
              <a:rPr lang="en-US" b="1" dirty="0" smtClean="0"/>
              <a:t>sets </a:t>
            </a:r>
            <a:r>
              <a:rPr lang="en-US" dirty="0" smtClean="0"/>
              <a:t>are </a:t>
            </a:r>
            <a:r>
              <a:rPr lang="en-US" dirty="0"/>
              <a:t>also found in profiles, but </a:t>
            </a:r>
            <a:r>
              <a:rPr lang="en-US" b="1" dirty="0"/>
              <a:t>permission sets</a:t>
            </a:r>
            <a:r>
              <a:rPr lang="en-US" dirty="0"/>
              <a:t> extend users' functional access without changing their profiles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&amp; Permission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7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/>
            <a:r>
              <a:rPr lang="en-IN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and Access </a:t>
            </a:r>
            <a:r>
              <a:rPr lang="en-IN" i="1" dirty="0">
                <a:solidFill>
                  <a:srgbClr val="0085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i="1" dirty="0">
                <a:solidFill>
                  <a:srgbClr val="0085C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97" y="1735016"/>
            <a:ext cx="4827334" cy="3950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1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4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Validation Rule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EA9D3A-9DF0-413E-93DD-8C0E48055F8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394" y="2358189"/>
            <a:ext cx="6473344" cy="399272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2977662" y="4138246"/>
            <a:ext cx="1746738" cy="2163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24400" y="3563815"/>
            <a:ext cx="391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Validation Rules Fire just after DML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4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9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Workflow in Salesforce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11166" y="2223436"/>
            <a:ext cx="7404234" cy="3912188"/>
          </a:xfrm>
        </p:spPr>
        <p:txBody>
          <a:bodyPr/>
          <a:lstStyle/>
          <a:p>
            <a:pPr marL="173038" indent="-173038"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400" i="1" dirty="0">
                <a:solidFill>
                  <a:schemeClr val="tx1"/>
                </a:solidFill>
              </a:rPr>
              <a:t>What is a Workflow Rule ?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/>
              <a:t> Feature provided by Salesforce to automate certain business processes to save time across your org. </a:t>
            </a:r>
            <a:br>
              <a:rPr lang="en-US" dirty="0"/>
            </a:br>
            <a:endParaRPr lang="en-US" dirty="0"/>
          </a:p>
          <a:p>
            <a:pPr marL="171450" lvl="0" indent="-17145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i="1" dirty="0">
                <a:solidFill>
                  <a:prstClr val="black"/>
                </a:solidFill>
              </a:rPr>
              <a:t>Evaluation Criteria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en-US" dirty="0"/>
              <a:t>created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en-US" dirty="0"/>
              <a:t>created, and every time it's edited</a:t>
            </a:r>
          </a:p>
          <a:p>
            <a:pPr marL="514350" lvl="1" indent="-285750">
              <a:buFont typeface="Courier New" panose="02070309020205020404" pitchFamily="49" charset="0"/>
              <a:buChar char="o"/>
            </a:pPr>
            <a:r>
              <a:rPr lang="en-US" dirty="0"/>
              <a:t>created, and any time it's edited to subsequently meet criteria</a:t>
            </a:r>
          </a:p>
          <a:p>
            <a:pPr marL="228600" lvl="1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sz="1100" dirty="0"/>
          </a:p>
          <a:p>
            <a:pPr marL="173038" lvl="1" indent="-173038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400" i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Actions</a:t>
            </a:r>
          </a:p>
          <a:p>
            <a:pPr lvl="1" indent="-228600" eaLnBrk="1" hangingPunct="1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en-US" b="1" i="1" dirty="0"/>
              <a:t>Tasks</a:t>
            </a:r>
            <a:r>
              <a:rPr lang="en-US" i="1" dirty="0"/>
              <a:t> - </a:t>
            </a:r>
            <a:r>
              <a:rPr lang="en-US" dirty="0"/>
              <a:t>Assign a new task to a user, role, or record owner.</a:t>
            </a:r>
          </a:p>
          <a:p>
            <a:pPr lvl="1" indent="-228600" eaLnBrk="1" hangingPunct="1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en-US" b="1" i="1" dirty="0" smtClean="0"/>
              <a:t>Email </a:t>
            </a:r>
            <a:r>
              <a:rPr lang="en-US" b="1" i="1" dirty="0"/>
              <a:t>Alerts </a:t>
            </a:r>
            <a:r>
              <a:rPr lang="en-US" i="1" dirty="0"/>
              <a:t>– </a:t>
            </a:r>
            <a:r>
              <a:rPr lang="en-US" dirty="0"/>
              <a:t>Send an email to one or more recipients you specify.</a:t>
            </a:r>
          </a:p>
          <a:p>
            <a:pPr lvl="1" indent="-228600" eaLnBrk="1" hangingPunct="1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en-US" b="1" i="1" dirty="0" smtClean="0"/>
              <a:t>Field </a:t>
            </a:r>
            <a:r>
              <a:rPr lang="en-US" b="1" i="1" dirty="0"/>
              <a:t>Updates </a:t>
            </a:r>
            <a:r>
              <a:rPr lang="en-US" i="1" dirty="0"/>
              <a:t>– </a:t>
            </a:r>
            <a:r>
              <a:rPr lang="en-US" dirty="0"/>
              <a:t>Update the value of a field on a record.</a:t>
            </a:r>
          </a:p>
          <a:p>
            <a:pPr lvl="1" indent="-228600" eaLnBrk="1" hangingPunct="1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en-US" b="1" i="1" dirty="0" smtClean="0"/>
              <a:t>Outbound </a:t>
            </a:r>
            <a:r>
              <a:rPr lang="en-US" b="1" i="1" dirty="0"/>
              <a:t>Messages </a:t>
            </a:r>
            <a:r>
              <a:rPr lang="en-US" i="1" dirty="0"/>
              <a:t>– </a:t>
            </a:r>
            <a:r>
              <a:rPr lang="en-US" dirty="0"/>
              <a:t>Send a secure configurable API message (in XML format) to a designated listener.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Futur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Futur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Futur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Futur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Futura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Futura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Futura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Futura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Futura" pitchFamily="34" charset="0"/>
              </a:defRPr>
            </a:lvl9pPr>
          </a:lstStyle>
          <a:p>
            <a:pPr eaLnBrk="1" hangingPunct="1"/>
            <a:fld id="{4C182E33-A8FD-499C-84D5-AF8A9B2D3BE3}" type="slidenum">
              <a:rPr lang="en-US" sz="1400" b="0" smtClean="0"/>
              <a:pPr eaLnBrk="1" hangingPunct="1"/>
              <a:t>4</a:t>
            </a:fld>
            <a:endParaRPr lang="en-US" sz="1400" b="0" smtClean="0"/>
          </a:p>
        </p:txBody>
      </p:sp>
    </p:spTree>
    <p:extLst>
      <p:ext uri="{BB962C8B-B14F-4D97-AF65-F5344CB8AC3E}">
        <p14:creationId xmlns:p14="http://schemas.microsoft.com/office/powerpoint/2010/main" val="41968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Steps </a:t>
            </a:r>
            <a:r>
              <a:rPr lang="en" dirty="0" smtClean="0"/>
              <a:t>to Create Workflow</a:t>
            </a:r>
            <a:endParaRPr lang="e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85" y="1676400"/>
            <a:ext cx="8738515" cy="473195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2614246" y="2130934"/>
            <a:ext cx="2825262" cy="48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</a:rPr>
              <a:t>Step 1 : Select Object</a:t>
            </a:r>
          </a:p>
        </p:txBody>
      </p:sp>
    </p:spTree>
    <p:extLst>
      <p:ext uri="{BB962C8B-B14F-4D97-AF65-F5344CB8AC3E}">
        <p14:creationId xmlns:p14="http://schemas.microsoft.com/office/powerpoint/2010/main" val="186004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Step 2 : Defining criteria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36633"/>
            <a:ext cx="8633007" cy="491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64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3 : Select action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633"/>
            <a:ext cx="8520600" cy="494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80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4 : Activate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633"/>
            <a:ext cx="8520600" cy="476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691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 Based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1654970"/>
            <a:ext cx="7115908" cy="36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406</Words>
  <Application>Microsoft Office PowerPoint</Application>
  <PresentationFormat>On-screen Show (4:3)</PresentationFormat>
  <Paragraphs>114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An Introduction to Salesforce Admin   </vt:lpstr>
      <vt:lpstr>Agenda</vt:lpstr>
      <vt:lpstr>Validation Rule</vt:lpstr>
      <vt:lpstr>Workflow in Salesforce</vt:lpstr>
      <vt:lpstr>Steps to Create Workflow</vt:lpstr>
      <vt:lpstr>Step 2 : Defining criteria</vt:lpstr>
      <vt:lpstr>Step 3 : Select action</vt:lpstr>
      <vt:lpstr>Step 4 : Activate workflow</vt:lpstr>
      <vt:lpstr>Time  Based Workflow</vt:lpstr>
      <vt:lpstr>PowerPoint Presentation</vt:lpstr>
      <vt:lpstr>Create Approval Process </vt:lpstr>
      <vt:lpstr>Step 2 : Specify Entry Criteria </vt:lpstr>
      <vt:lpstr>3.Specify Approver Field  and Record Editability</vt:lpstr>
      <vt:lpstr>4. Select Notification Template </vt:lpstr>
      <vt:lpstr>5. Approval Page layout</vt:lpstr>
      <vt:lpstr>6.Initial Submitters</vt:lpstr>
      <vt:lpstr>Final Approval Process Diagram </vt:lpstr>
      <vt:lpstr>Introduction to Process Builder </vt:lpstr>
      <vt:lpstr>With Process Builder, You can: </vt:lpstr>
      <vt:lpstr>Process Builder</vt:lpstr>
      <vt:lpstr>Step 1 : Define the Name </vt:lpstr>
      <vt:lpstr>Step 2 : Select Object</vt:lpstr>
      <vt:lpstr>Step 3 : Criteria Node</vt:lpstr>
      <vt:lpstr>Step 4 : Select Action</vt:lpstr>
      <vt:lpstr>Step 4 : Define action and activate it</vt:lpstr>
      <vt:lpstr>Chatter</vt:lpstr>
      <vt:lpstr>Profiles &amp; Permission sets</vt:lpstr>
      <vt:lpstr>Profiles &amp; Permission sets</vt:lpstr>
      <vt:lpstr>Security and Access  </vt:lpstr>
      <vt:lpstr>Any Questions?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Salesforce Admin   </dc:title>
  <dc:creator>Shashikant Nikam</dc:creator>
  <cp:lastModifiedBy>Shashikant Nikam</cp:lastModifiedBy>
  <cp:revision>3</cp:revision>
  <dcterms:created xsi:type="dcterms:W3CDTF">2006-08-16T00:00:00Z</dcterms:created>
  <dcterms:modified xsi:type="dcterms:W3CDTF">2018-07-13T07:46:20Z</dcterms:modified>
</cp:coreProperties>
</file>