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23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AF5D08-A037-436D-9773-DF875036FC82}" type="datetimeFigureOut">
              <a:rPr lang="en-US" smtClean="0"/>
              <a:t>7/11/2018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DC9E14-03D8-4F93-AB9F-A5404F65A2FD}" type="slidenum">
              <a:rPr lang="en-US" smtClean="0"/>
              <a:t>‹#›</a:t>
            </a:fld>
            <a:endParaRPr lang="en-US"/>
          </a:p>
        </p:txBody>
      </p:sp>
    </p:spTree>
    <p:extLst>
      <p:ext uri="{BB962C8B-B14F-4D97-AF65-F5344CB8AC3E}">
        <p14:creationId xmlns:p14="http://schemas.microsoft.com/office/powerpoint/2010/main" val="237432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1" y="4343400"/>
            <a:ext cx="5486399" cy="4114800"/>
          </a:xfrm>
          <a:prstGeom prst="rect">
            <a:avLst/>
          </a:prstGeom>
        </p:spPr>
        <p:txBody>
          <a:bodyPr lIns="91417" tIns="91417" rIns="91417" bIns="91417" anchor="t" anchorCtr="0">
            <a:noAutofit/>
          </a:bodyPr>
          <a:lstStyle/>
          <a:p>
            <a:pPr>
              <a:spcBef>
                <a:spcPts val="0"/>
              </a:spcBef>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4588" y="685800"/>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1" y="4343400"/>
            <a:ext cx="5486399" cy="4114800"/>
          </a:xfrm>
          <a:prstGeom prst="rect">
            <a:avLst/>
          </a:prstGeom>
        </p:spPr>
        <p:txBody>
          <a:bodyPr lIns="91417" tIns="91417" rIns="91417" bIns="91417" anchor="t" anchorCtr="0">
            <a:noAutofit/>
          </a:bodyPr>
          <a:lstStyle/>
          <a:p>
            <a:pPr>
              <a:spcBef>
                <a:spcPts val="0"/>
              </a:spcBef>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1" y="4343400"/>
            <a:ext cx="5486399" cy="4114800"/>
          </a:xfrm>
          <a:prstGeom prst="rect">
            <a:avLst/>
          </a:prstGeom>
        </p:spPr>
        <p:txBody>
          <a:bodyPr lIns="91417" tIns="91417" rIns="91417" bIns="91417" anchor="t" anchorCtr="0">
            <a:noAutofit/>
          </a:bodyPr>
          <a:lstStyle/>
          <a:p>
            <a:pPr>
              <a:spcBef>
                <a:spcPts val="0"/>
              </a:spcBef>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1" y="4343400"/>
            <a:ext cx="5486399" cy="4114800"/>
          </a:xfrm>
          <a:prstGeom prst="rect">
            <a:avLst/>
          </a:prstGeom>
        </p:spPr>
        <p:txBody>
          <a:bodyPr lIns="91417" tIns="91417" rIns="91417" bIns="91417" anchor="t" anchorCtr="0">
            <a:noAutofit/>
          </a:bodyPr>
          <a:lstStyle/>
          <a:p>
            <a:pPr>
              <a:spcBef>
                <a:spcPts val="0"/>
              </a:spcBef>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1" y="4343400"/>
            <a:ext cx="5486399" cy="4114800"/>
          </a:xfrm>
          <a:prstGeom prst="rect">
            <a:avLst/>
          </a:prstGeom>
        </p:spPr>
        <p:txBody>
          <a:bodyPr lIns="91417" tIns="91417" rIns="91417" bIns="91417" anchor="t" anchorCtr="0">
            <a:noAutofit/>
          </a:bodyPr>
          <a:lstStyle/>
          <a:p>
            <a:pPr>
              <a:spcBef>
                <a:spcPts val="0"/>
              </a:spcBef>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1" y="4343400"/>
            <a:ext cx="5486399" cy="4114800"/>
          </a:xfrm>
          <a:prstGeom prst="rect">
            <a:avLst/>
          </a:prstGeom>
        </p:spPr>
        <p:txBody>
          <a:bodyPr lIns="91417" tIns="91417" rIns="91417" bIns="91417" anchor="t" anchorCtr="0">
            <a:noAutofit/>
          </a:bodyPr>
          <a:lstStyle/>
          <a:p>
            <a:pPr>
              <a:spcBef>
                <a:spcPts val="0"/>
              </a:spcBef>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1" y="4343400"/>
            <a:ext cx="5486399" cy="4114800"/>
          </a:xfrm>
          <a:prstGeom prst="rect">
            <a:avLst/>
          </a:prstGeom>
        </p:spPr>
        <p:txBody>
          <a:bodyPr lIns="91417" tIns="91417" rIns="91417" bIns="91417" anchor="t" anchorCtr="0">
            <a:noAutofit/>
          </a:bodyPr>
          <a:lstStyle/>
          <a:p>
            <a:pPr>
              <a:spcBef>
                <a:spcPts val="0"/>
              </a:spcBef>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1" y="4343400"/>
            <a:ext cx="5486399" cy="4114800"/>
          </a:xfrm>
          <a:prstGeom prst="rect">
            <a:avLst/>
          </a:prstGeom>
        </p:spPr>
        <p:txBody>
          <a:bodyPr lIns="91417" tIns="91417" rIns="91417" bIns="91417" anchor="t" anchorCtr="0">
            <a:noAutofit/>
          </a:bodyPr>
          <a:lstStyle/>
          <a:p>
            <a:pPr>
              <a:spcBef>
                <a:spcPts val="0"/>
              </a:spcBef>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C096B7-ED0D-4CB7-82E3-763928C23CC1}"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A1C55-88B7-4B7B-890B-DCE327CCA23D}" type="slidenum">
              <a:rPr lang="en-US" smtClean="0"/>
              <a:t>‹#›</a:t>
            </a:fld>
            <a:endParaRPr lang="en-US"/>
          </a:p>
        </p:txBody>
      </p:sp>
    </p:spTree>
    <p:extLst>
      <p:ext uri="{BB962C8B-B14F-4D97-AF65-F5344CB8AC3E}">
        <p14:creationId xmlns:p14="http://schemas.microsoft.com/office/powerpoint/2010/main" val="665762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C096B7-ED0D-4CB7-82E3-763928C23CC1}"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A1C55-88B7-4B7B-890B-DCE327CCA23D}" type="slidenum">
              <a:rPr lang="en-US" smtClean="0"/>
              <a:t>‹#›</a:t>
            </a:fld>
            <a:endParaRPr lang="en-US"/>
          </a:p>
        </p:txBody>
      </p:sp>
    </p:spTree>
    <p:extLst>
      <p:ext uri="{BB962C8B-B14F-4D97-AF65-F5344CB8AC3E}">
        <p14:creationId xmlns:p14="http://schemas.microsoft.com/office/powerpoint/2010/main" val="1220047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C096B7-ED0D-4CB7-82E3-763928C23CC1}"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A1C55-88B7-4B7B-890B-DCE327CCA23D}" type="slidenum">
              <a:rPr lang="en-US" smtClean="0"/>
              <a:t>‹#›</a:t>
            </a:fld>
            <a:endParaRPr lang="en-US"/>
          </a:p>
        </p:txBody>
      </p:sp>
    </p:spTree>
    <p:extLst>
      <p:ext uri="{BB962C8B-B14F-4D97-AF65-F5344CB8AC3E}">
        <p14:creationId xmlns:p14="http://schemas.microsoft.com/office/powerpoint/2010/main" val="3812220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Slide / Content / Bullet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0C87B666-782D-45DF-B949-48496984778B}" type="slidenum">
              <a:rPr lang="en-US"/>
              <a:pPr>
                <a:defRPr/>
              </a:pPr>
              <a:t>‹#›</a:t>
            </a:fld>
            <a:endParaRPr lang="en-US" dirty="0"/>
          </a:p>
        </p:txBody>
      </p:sp>
    </p:spTree>
    <p:extLst>
      <p:ext uri="{BB962C8B-B14F-4D97-AF65-F5344CB8AC3E}">
        <p14:creationId xmlns:p14="http://schemas.microsoft.com/office/powerpoint/2010/main" val="3364902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1" y="593367"/>
            <a:ext cx="8520599" cy="763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1" y="1536633"/>
            <a:ext cx="8520599"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6217621"/>
            <a:ext cx="548699"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107257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34"/>
            <a:ext cx="4572000" cy="6857999"/>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1" y="1644233"/>
            <a:ext cx="4045199" cy="19764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1" y="3737433"/>
            <a:ext cx="4045199" cy="16468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965601"/>
            <a:ext cx="3837000" cy="4926799"/>
          </a:xfrm>
          <a:prstGeom prst="rect">
            <a:avLst/>
          </a:prstGeom>
        </p:spPr>
        <p:txBody>
          <a:bodyPr lIns="91425" tIns="91425" rIns="91425" bIns="91425" anchor="ctr" anchorCtr="0"/>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a:endParaRPr/>
          </a:p>
        </p:txBody>
      </p:sp>
      <p:sp>
        <p:nvSpPr>
          <p:cNvPr id="40" name="Shape 40"/>
          <p:cNvSpPr txBox="1">
            <a:spLocks noGrp="1"/>
          </p:cNvSpPr>
          <p:nvPr>
            <p:ph type="sldNum" idx="12"/>
          </p:nvPr>
        </p:nvSpPr>
        <p:spPr>
          <a:xfrm>
            <a:off x="8472458" y="6217621"/>
            <a:ext cx="548699"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188525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iagram Slide with Text - Opt 1">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9" name="Text Placeholder 3"/>
          <p:cNvSpPr>
            <a:spLocks noGrp="1"/>
          </p:cNvSpPr>
          <p:nvPr>
            <p:ph type="body" sz="half" idx="2"/>
          </p:nvPr>
        </p:nvSpPr>
        <p:spPr>
          <a:xfrm>
            <a:off x="1645666" y="5306251"/>
            <a:ext cx="7269734" cy="1423733"/>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Picture Placeholder 2"/>
          <p:cNvSpPr>
            <a:spLocks noGrp="1"/>
          </p:cNvSpPr>
          <p:nvPr>
            <p:ph type="pic" idx="1"/>
          </p:nvPr>
        </p:nvSpPr>
        <p:spPr>
          <a:xfrm>
            <a:off x="1752600" y="1856231"/>
            <a:ext cx="5644896"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0"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089CA7F7-F4C4-4DC2-8A57-21C659CD7216}" type="slidenum">
              <a:rPr lang="en-US"/>
              <a:pPr>
                <a:defRPr/>
              </a:pPr>
              <a:t>‹#›</a:t>
            </a:fld>
            <a:endParaRPr lang="en-US" dirty="0"/>
          </a:p>
        </p:txBody>
      </p:sp>
    </p:spTree>
    <p:extLst>
      <p:ext uri="{BB962C8B-B14F-4D97-AF65-F5344CB8AC3E}">
        <p14:creationId xmlns:p14="http://schemas.microsoft.com/office/powerpoint/2010/main" val="1911030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Agenda Slide/Content/Bullet Slide with imag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r="-3629" b="8450"/>
          <a:stretch>
            <a:fillRect/>
          </a:stretch>
        </p:blipFill>
        <p:spPr bwMode="auto">
          <a:xfrm>
            <a:off x="2552700" y="2982913"/>
            <a:ext cx="6591300" cy="387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8"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2016.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2" name="Text Placeholder 3"/>
          <p:cNvSpPr>
            <a:spLocks noGrp="1"/>
          </p:cNvSpPr>
          <p:nvPr>
            <p:ph type="body" sz="half" idx="2"/>
          </p:nvPr>
        </p:nvSpPr>
        <p:spPr>
          <a:xfrm>
            <a:off x="1645666" y="1721802"/>
            <a:ext cx="7269734" cy="4724717"/>
          </a:xfrm>
          <a:prstGeom prst="rect">
            <a:avLst/>
          </a:prstGeom>
        </p:spPr>
        <p:txBody>
          <a:bodyPr/>
          <a:lstStyle>
            <a:lvl1pPr marL="457200" indent="-228600">
              <a:buFont typeface="Arial" pitchFamily="34" charset="0"/>
              <a:buChar char="•"/>
              <a:defRPr sz="18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32EA29C-C541-4170-82C5-9362BD02D04E}" type="slidenum">
              <a:rPr lang="en-US"/>
              <a:pPr>
                <a:defRPr/>
              </a:pPr>
              <a:t>‹#›</a:t>
            </a:fld>
            <a:endParaRPr lang="en-US" dirty="0"/>
          </a:p>
        </p:txBody>
      </p:sp>
    </p:spTree>
    <p:extLst>
      <p:ext uri="{BB962C8B-B14F-4D97-AF65-F5344CB8AC3E}">
        <p14:creationId xmlns:p14="http://schemas.microsoft.com/office/powerpoint/2010/main" val="3099439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estions">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5" name="Picture 11" descr="iStock_000008998403X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91075" y="3300413"/>
            <a:ext cx="4124325" cy="3094037"/>
          </a:xfrm>
          <a:prstGeom prst="rect">
            <a:avLst/>
          </a:prstGeom>
          <a:noFill/>
          <a:ln>
            <a:noFill/>
          </a:ln>
          <a:effectLst>
            <a:softEdge rad="1270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510EBE1A-B6C4-4CB6-B7AD-8336AA8259C9}" type="slidenum">
              <a:rPr lang="en-US"/>
              <a:pPr>
                <a:defRPr/>
              </a:pPr>
              <a:t>‹#›</a:t>
            </a:fld>
            <a:endParaRPr lang="en-US" dirty="0"/>
          </a:p>
        </p:txBody>
      </p:sp>
    </p:spTree>
    <p:extLst>
      <p:ext uri="{BB962C8B-B14F-4D97-AF65-F5344CB8AC3E}">
        <p14:creationId xmlns:p14="http://schemas.microsoft.com/office/powerpoint/2010/main" val="4078474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hank you slide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lum bright="2000" contrast="-10000"/>
            <a:extLst>
              <a:ext uri="{28A0092B-C50C-407E-A947-70E740481C1C}">
                <a14:useLocalDpi xmlns:a14="http://schemas.microsoft.com/office/drawing/2010/main" val="0"/>
              </a:ext>
            </a:extLst>
          </a:blip>
          <a:srcRect l="1540"/>
          <a:stretch>
            <a:fillRect/>
          </a:stretch>
        </p:blipFill>
        <p:spPr bwMode="auto">
          <a:xfrm>
            <a:off x="0" y="695325"/>
            <a:ext cx="9142413" cy="616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2016.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Software Pvt. Ltd. All Rights Reserved. </a:t>
            </a:r>
            <a:r>
              <a:rPr lang="en-US" sz="650" dirty="0" err="1" smtClean="0">
                <a:solidFill>
                  <a:schemeClr val="tx1">
                    <a:lumMod val="85000"/>
                    <a:lumOff val="15000"/>
                  </a:schemeClr>
                </a:solidFill>
                <a:latin typeface="Microsoft Sans Serif" pitchFamily="34" charset="0"/>
                <a:cs typeface="Microsoft Sans Serif" pitchFamily="34" charset="0"/>
              </a:rPr>
              <a:t>Cybage</a:t>
            </a:r>
            <a:r>
              <a:rPr lang="en-US" sz="650" dirty="0" smtClean="0">
                <a:solidFill>
                  <a:schemeClr val="tx1">
                    <a:lumMod val="85000"/>
                    <a:lumOff val="15000"/>
                  </a:schemeClr>
                </a:solidFill>
                <a:latin typeface="Microsoft Sans Serif" pitchFamily="34" charset="0"/>
                <a:cs typeface="Microsoft Sans Serif" pitchFamily="34" charset="0"/>
              </a:rPr>
              <a:t>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2556257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C096B7-ED0D-4CB7-82E3-763928C23CC1}"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A1C55-88B7-4B7B-890B-DCE327CCA23D}" type="slidenum">
              <a:rPr lang="en-US" smtClean="0"/>
              <a:t>‹#›</a:t>
            </a:fld>
            <a:endParaRPr lang="en-US"/>
          </a:p>
        </p:txBody>
      </p:sp>
    </p:spTree>
    <p:extLst>
      <p:ext uri="{BB962C8B-B14F-4D97-AF65-F5344CB8AC3E}">
        <p14:creationId xmlns:p14="http://schemas.microsoft.com/office/powerpoint/2010/main" val="356071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C096B7-ED0D-4CB7-82E3-763928C23CC1}"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A1C55-88B7-4B7B-890B-DCE327CCA23D}" type="slidenum">
              <a:rPr lang="en-US" smtClean="0"/>
              <a:t>‹#›</a:t>
            </a:fld>
            <a:endParaRPr lang="en-US"/>
          </a:p>
        </p:txBody>
      </p:sp>
    </p:spTree>
    <p:extLst>
      <p:ext uri="{BB962C8B-B14F-4D97-AF65-F5344CB8AC3E}">
        <p14:creationId xmlns:p14="http://schemas.microsoft.com/office/powerpoint/2010/main" val="4211370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C096B7-ED0D-4CB7-82E3-763928C23CC1}" type="datetimeFigureOut">
              <a:rPr lang="en-US" smtClean="0"/>
              <a:t>7/11/2018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A1C55-88B7-4B7B-890B-DCE327CCA23D}" type="slidenum">
              <a:rPr lang="en-US" smtClean="0"/>
              <a:t>‹#›</a:t>
            </a:fld>
            <a:endParaRPr lang="en-US"/>
          </a:p>
        </p:txBody>
      </p:sp>
    </p:spTree>
    <p:extLst>
      <p:ext uri="{BB962C8B-B14F-4D97-AF65-F5344CB8AC3E}">
        <p14:creationId xmlns:p14="http://schemas.microsoft.com/office/powerpoint/2010/main" val="779091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C096B7-ED0D-4CB7-82E3-763928C23CC1}" type="datetimeFigureOut">
              <a:rPr lang="en-US" smtClean="0"/>
              <a:t>7/11/2018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BA1C55-88B7-4B7B-890B-DCE327CCA23D}" type="slidenum">
              <a:rPr lang="en-US" smtClean="0"/>
              <a:t>‹#›</a:t>
            </a:fld>
            <a:endParaRPr lang="en-US"/>
          </a:p>
        </p:txBody>
      </p:sp>
    </p:spTree>
    <p:extLst>
      <p:ext uri="{BB962C8B-B14F-4D97-AF65-F5344CB8AC3E}">
        <p14:creationId xmlns:p14="http://schemas.microsoft.com/office/powerpoint/2010/main" val="638241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C096B7-ED0D-4CB7-82E3-763928C23CC1}" type="datetimeFigureOut">
              <a:rPr lang="en-US" smtClean="0"/>
              <a:t>7/11/2018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BA1C55-88B7-4B7B-890B-DCE327CCA23D}" type="slidenum">
              <a:rPr lang="en-US" smtClean="0"/>
              <a:t>‹#›</a:t>
            </a:fld>
            <a:endParaRPr lang="en-US"/>
          </a:p>
        </p:txBody>
      </p:sp>
    </p:spTree>
    <p:extLst>
      <p:ext uri="{BB962C8B-B14F-4D97-AF65-F5344CB8AC3E}">
        <p14:creationId xmlns:p14="http://schemas.microsoft.com/office/powerpoint/2010/main" val="4286540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096B7-ED0D-4CB7-82E3-763928C23CC1}" type="datetimeFigureOut">
              <a:rPr lang="en-US" smtClean="0"/>
              <a:t>7/11/2018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BA1C55-88B7-4B7B-890B-DCE327CCA23D}" type="slidenum">
              <a:rPr lang="en-US" smtClean="0"/>
              <a:t>‹#›</a:t>
            </a:fld>
            <a:endParaRPr lang="en-US"/>
          </a:p>
        </p:txBody>
      </p:sp>
    </p:spTree>
    <p:extLst>
      <p:ext uri="{BB962C8B-B14F-4D97-AF65-F5344CB8AC3E}">
        <p14:creationId xmlns:p14="http://schemas.microsoft.com/office/powerpoint/2010/main" val="390063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C096B7-ED0D-4CB7-82E3-763928C23CC1}" type="datetimeFigureOut">
              <a:rPr lang="en-US" smtClean="0"/>
              <a:t>7/11/2018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A1C55-88B7-4B7B-890B-DCE327CCA23D}" type="slidenum">
              <a:rPr lang="en-US" smtClean="0"/>
              <a:t>‹#›</a:t>
            </a:fld>
            <a:endParaRPr lang="en-US"/>
          </a:p>
        </p:txBody>
      </p:sp>
    </p:spTree>
    <p:extLst>
      <p:ext uri="{BB962C8B-B14F-4D97-AF65-F5344CB8AC3E}">
        <p14:creationId xmlns:p14="http://schemas.microsoft.com/office/powerpoint/2010/main" val="2885253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C096B7-ED0D-4CB7-82E3-763928C23CC1}" type="datetimeFigureOut">
              <a:rPr lang="en-US" smtClean="0"/>
              <a:t>7/11/2018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A1C55-88B7-4B7B-890B-DCE327CCA23D}" type="slidenum">
              <a:rPr lang="en-US" smtClean="0"/>
              <a:t>‹#›</a:t>
            </a:fld>
            <a:endParaRPr lang="en-US"/>
          </a:p>
        </p:txBody>
      </p:sp>
    </p:spTree>
    <p:extLst>
      <p:ext uri="{BB962C8B-B14F-4D97-AF65-F5344CB8AC3E}">
        <p14:creationId xmlns:p14="http://schemas.microsoft.com/office/powerpoint/2010/main" val="1951910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C096B7-ED0D-4CB7-82E3-763928C23CC1}" type="datetimeFigureOut">
              <a:rPr lang="en-US" smtClean="0"/>
              <a:t>7/11/2018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BA1C55-88B7-4B7B-890B-DCE327CCA23D}" type="slidenum">
              <a:rPr lang="en-US" smtClean="0"/>
              <a:t>‹#›</a:t>
            </a:fld>
            <a:endParaRPr lang="en-US"/>
          </a:p>
        </p:txBody>
      </p:sp>
    </p:spTree>
    <p:extLst>
      <p:ext uri="{BB962C8B-B14F-4D97-AF65-F5344CB8AC3E}">
        <p14:creationId xmlns:p14="http://schemas.microsoft.com/office/powerpoint/2010/main" val="4245126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4. Select Notification Template </a:t>
            </a:r>
            <a:endParaRPr lang="en-US" dirty="0"/>
          </a:p>
        </p:txBody>
      </p:sp>
      <p:sp>
        <p:nvSpPr>
          <p:cNvPr id="6" name="Text Placeholder 5"/>
          <p:cNvSpPr>
            <a:spLocks noGrp="1"/>
          </p:cNvSpPr>
          <p:nvPr>
            <p:ph type="body" sz="half" idx="2"/>
          </p:nvPr>
        </p:nvSpPr>
        <p:spPr/>
        <p:txBody>
          <a:bodyPr/>
          <a:lstStyle/>
          <a:p>
            <a:endParaRPr lang="en-US"/>
          </a:p>
        </p:txBody>
      </p:sp>
      <p:sp>
        <p:nvSpPr>
          <p:cNvPr id="4" name="Slide Number Placeholder 3"/>
          <p:cNvSpPr>
            <a:spLocks noGrp="1"/>
          </p:cNvSpPr>
          <p:nvPr>
            <p:ph type="sldNum" sz="quarter" idx="10"/>
          </p:nvPr>
        </p:nvSpPr>
        <p:spPr/>
        <p:txBody>
          <a:bodyPr/>
          <a:lstStyle/>
          <a:p>
            <a:pPr lvl="0">
              <a:spcBef>
                <a:spcPts val="0"/>
              </a:spcBef>
              <a:buNone/>
            </a:pPr>
            <a:fld id="{00000000-1234-1234-1234-123412341234}" type="slidenum">
              <a:rPr lang="en" smtClean="0"/>
              <a:t>1</a:t>
            </a:fld>
            <a:endParaRPr lang="e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76" y="1640866"/>
            <a:ext cx="8796704"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7749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Step 3 : Criteria Node</a:t>
            </a:r>
          </a:p>
        </p:txBody>
      </p:sp>
      <p:sp>
        <p:nvSpPr>
          <p:cNvPr id="2" name="Text Placeholder 1"/>
          <p:cNvSpPr>
            <a:spLocks noGrp="1"/>
          </p:cNvSpPr>
          <p:nvPr>
            <p:ph type="body" sz="half" idx="2"/>
          </p:nvPr>
        </p:nvSpPr>
        <p:spPr/>
        <p:txBody>
          <a:bodyPr/>
          <a:lstStyle/>
          <a:p>
            <a:endParaRPr lang="en-US"/>
          </a:p>
        </p:txBody>
      </p:sp>
      <p:pic>
        <p:nvPicPr>
          <p:cNvPr id="130" name="Shape 130"/>
          <p:cNvPicPr preferRelativeResize="0"/>
          <p:nvPr/>
        </p:nvPicPr>
        <p:blipFill>
          <a:blip r:embed="rId3">
            <a:alphaModFix/>
          </a:blip>
          <a:stretch>
            <a:fillRect/>
          </a:stretch>
        </p:blipFill>
        <p:spPr>
          <a:xfrm>
            <a:off x="114754" y="1533378"/>
            <a:ext cx="8520599" cy="4913322"/>
          </a:xfrm>
          <a:prstGeom prst="rect">
            <a:avLst/>
          </a:prstGeom>
          <a:noFill/>
          <a:ln>
            <a:noFill/>
          </a:ln>
        </p:spPr>
      </p:pic>
    </p:spTree>
    <p:extLst>
      <p:ext uri="{BB962C8B-B14F-4D97-AF65-F5344CB8AC3E}">
        <p14:creationId xmlns:p14="http://schemas.microsoft.com/office/powerpoint/2010/main" val="3370422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Step 4 : Select Action</a:t>
            </a:r>
          </a:p>
        </p:txBody>
      </p:sp>
      <p:sp>
        <p:nvSpPr>
          <p:cNvPr id="2" name="Text Placeholder 1"/>
          <p:cNvSpPr>
            <a:spLocks noGrp="1"/>
          </p:cNvSpPr>
          <p:nvPr>
            <p:ph type="body" sz="half" idx="2"/>
          </p:nvPr>
        </p:nvSpPr>
        <p:spPr/>
        <p:txBody>
          <a:bodyPr/>
          <a:lstStyle/>
          <a:p>
            <a:endParaRPr lang="en-US"/>
          </a:p>
        </p:txBody>
      </p:sp>
      <p:pic>
        <p:nvPicPr>
          <p:cNvPr id="137" name="Shape 137"/>
          <p:cNvPicPr preferRelativeResize="0"/>
          <p:nvPr/>
        </p:nvPicPr>
        <p:blipFill>
          <a:blip r:embed="rId3">
            <a:alphaModFix/>
          </a:blip>
          <a:stretch>
            <a:fillRect/>
          </a:stretch>
        </p:blipFill>
        <p:spPr>
          <a:xfrm>
            <a:off x="311700" y="1645919"/>
            <a:ext cx="8520600" cy="4917345"/>
          </a:xfrm>
          <a:prstGeom prst="rect">
            <a:avLst/>
          </a:prstGeom>
          <a:noFill/>
          <a:ln>
            <a:noFill/>
          </a:ln>
        </p:spPr>
      </p:pic>
    </p:spTree>
    <p:extLst>
      <p:ext uri="{BB962C8B-B14F-4D97-AF65-F5344CB8AC3E}">
        <p14:creationId xmlns:p14="http://schemas.microsoft.com/office/powerpoint/2010/main" val="2859442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a:t>Step 4 : Define action and activate it</a:t>
            </a:r>
          </a:p>
        </p:txBody>
      </p:sp>
      <p:sp>
        <p:nvSpPr>
          <p:cNvPr id="2" name="Text Placeholder 1"/>
          <p:cNvSpPr>
            <a:spLocks noGrp="1"/>
          </p:cNvSpPr>
          <p:nvPr>
            <p:ph type="body" sz="half" idx="2"/>
          </p:nvPr>
        </p:nvSpPr>
        <p:spPr/>
        <p:txBody>
          <a:bodyPr/>
          <a:lstStyle/>
          <a:p>
            <a:endParaRPr lang="en-US"/>
          </a:p>
        </p:txBody>
      </p:sp>
      <p:pic>
        <p:nvPicPr>
          <p:cNvPr id="144" name="Shape 144"/>
          <p:cNvPicPr preferRelativeResize="0"/>
          <p:nvPr/>
        </p:nvPicPr>
        <p:blipFill>
          <a:blip r:embed="rId3">
            <a:alphaModFix/>
          </a:blip>
          <a:stretch>
            <a:fillRect/>
          </a:stretch>
        </p:blipFill>
        <p:spPr>
          <a:xfrm>
            <a:off x="128821" y="1536633"/>
            <a:ext cx="8637525" cy="4906267"/>
          </a:xfrm>
          <a:prstGeom prst="rect">
            <a:avLst/>
          </a:prstGeom>
          <a:noFill/>
          <a:ln>
            <a:noFill/>
          </a:ln>
        </p:spPr>
      </p:pic>
    </p:spTree>
    <p:extLst>
      <p:ext uri="{BB962C8B-B14F-4D97-AF65-F5344CB8AC3E}">
        <p14:creationId xmlns:p14="http://schemas.microsoft.com/office/powerpoint/2010/main" val="212696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1645666" y="5306252"/>
            <a:ext cx="7269734" cy="1150820"/>
          </a:xfrm>
          <a:solidFill>
            <a:schemeClr val="accent6"/>
          </a:solidFill>
        </p:spPr>
        <p:txBody>
          <a:bodyPr/>
          <a:lstStyle/>
          <a:p>
            <a:r>
              <a:rPr lang="en-US" sz="1400" dirty="0"/>
              <a:t>Chatter provides collaboration features and capabilities to any application built on the Force.com platform. These collaboration features include real-time feed updates, user profiles, and feeds that allow users to see changes that are important to them. For a </a:t>
            </a:r>
            <a:r>
              <a:rPr lang="en-US" sz="1400" dirty="0" smtClean="0"/>
              <a:t>developer/Admin </a:t>
            </a:r>
            <a:r>
              <a:rPr lang="en-US" sz="1400" dirty="0"/>
              <a:t>this social platform opens up endless possibilities for customization</a:t>
            </a:r>
            <a:r>
              <a:rPr lang="en-US" sz="1400" dirty="0" smtClean="0"/>
              <a:t>..</a:t>
            </a:r>
            <a:endParaRPr lang="en-US" sz="1400" dirty="0"/>
          </a:p>
        </p:txBody>
      </p:sp>
      <p:sp>
        <p:nvSpPr>
          <p:cNvPr id="6" name="Picture Placeholder 5"/>
          <p:cNvSpPr>
            <a:spLocks noGrp="1"/>
          </p:cNvSpPr>
          <p:nvPr>
            <p:ph type="pic" idx="1"/>
          </p:nvPr>
        </p:nvSpPr>
        <p:spPr/>
      </p:sp>
      <p:sp>
        <p:nvSpPr>
          <p:cNvPr id="5" name="Title 4"/>
          <p:cNvSpPr>
            <a:spLocks noGrp="1"/>
          </p:cNvSpPr>
          <p:nvPr>
            <p:ph type="title"/>
          </p:nvPr>
        </p:nvSpPr>
        <p:spPr/>
        <p:txBody>
          <a:bodyPr/>
          <a:lstStyle/>
          <a:p>
            <a:r>
              <a:rPr lang="en-US" dirty="0" smtClean="0"/>
              <a:t>Chatter</a:t>
            </a:r>
            <a:endParaRPr lang="en-US" dirty="0"/>
          </a:p>
        </p:txBody>
      </p:sp>
      <p:sp>
        <p:nvSpPr>
          <p:cNvPr id="4" name="Slide Number Placeholder 3"/>
          <p:cNvSpPr>
            <a:spLocks noGrp="1"/>
          </p:cNvSpPr>
          <p:nvPr>
            <p:ph type="sldNum" sz="quarter" idx="10"/>
          </p:nvPr>
        </p:nvSpPr>
        <p:spPr/>
        <p:txBody>
          <a:bodyPr/>
          <a:lstStyle/>
          <a:p>
            <a:pPr>
              <a:defRPr/>
            </a:pPr>
            <a:fld id="{0C87B666-782D-45DF-B949-48496984778B}" type="slidenum">
              <a:rPr lang="en-US" smtClean="0"/>
              <a:pPr>
                <a:defRPr/>
              </a:pPr>
              <a:t>13</a:t>
            </a:fld>
            <a:endParaRPr lang="en-US" dirty="0"/>
          </a:p>
        </p:txBody>
      </p:sp>
      <p:pic>
        <p:nvPicPr>
          <p:cNvPr id="5122" name="Picture 2" descr="https://s3.amazonaws.com/dfc-wiki/en/images/8/80/Chatter_Profil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9988" y="1800664"/>
            <a:ext cx="5795889" cy="3235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415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Visual Flow </a:t>
            </a:r>
            <a:endParaRPr lang="en-US" dirty="0"/>
          </a:p>
        </p:txBody>
      </p:sp>
      <p:sp>
        <p:nvSpPr>
          <p:cNvPr id="3" name="Text Placeholder 2"/>
          <p:cNvSpPr>
            <a:spLocks noGrp="1"/>
          </p:cNvSpPr>
          <p:nvPr>
            <p:ph type="body" sz="half" idx="2"/>
          </p:nvPr>
        </p:nvSpPr>
        <p:spPr/>
        <p:txBody>
          <a:bodyPr/>
          <a:lstStyle/>
          <a:p>
            <a:pPr marL="285750" indent="-285750">
              <a:buFont typeface="Arial" pitchFamily="34" charset="0"/>
              <a:buChar char="•"/>
            </a:pPr>
            <a:r>
              <a:rPr lang="en-US" b="1" dirty="0" smtClean="0"/>
              <a:t>Flow</a:t>
            </a:r>
            <a:r>
              <a:rPr lang="en-US" dirty="0" smtClean="0"/>
              <a:t>—An </a:t>
            </a:r>
            <a:r>
              <a:rPr lang="en-US" dirty="0"/>
              <a:t>application that automates a process by collecting, updating, editing, and creating Salesforce data. Flows can execute logic, interact with the Salesforce database, call Apex classes, and guide users through screens for collecting and updating data. Most often, flows are built by using the Cloud Flow Designer</a:t>
            </a:r>
            <a:r>
              <a:rPr lang="en-US" dirty="0" smtClean="0"/>
              <a:t>.</a:t>
            </a:r>
          </a:p>
          <a:p>
            <a:pPr marL="285750" indent="-285750">
              <a:buFont typeface="Arial" pitchFamily="34" charset="0"/>
              <a:buChar char="•"/>
            </a:pPr>
            <a:endParaRPr lang="en-US" b="1" dirty="0" smtClean="0"/>
          </a:p>
          <a:p>
            <a:pPr marL="285750" indent="-285750">
              <a:buFont typeface="Arial" pitchFamily="34" charset="0"/>
              <a:buChar char="•"/>
            </a:pPr>
            <a:r>
              <a:rPr lang="en-US" b="1" dirty="0" smtClean="0"/>
              <a:t>Cloud </a:t>
            </a:r>
            <a:r>
              <a:rPr lang="en-US" b="1" dirty="0"/>
              <a:t>Flow Designer</a:t>
            </a:r>
            <a:r>
              <a:rPr lang="en-US" dirty="0"/>
              <a:t>—a point-and-click tool that you can use to design flows.</a:t>
            </a:r>
          </a:p>
          <a:p>
            <a:pPr marL="285750" indent="-285750">
              <a:buFont typeface="Arial" pitchFamily="34" charset="0"/>
              <a:buChar char="•"/>
            </a:pPr>
            <a:endParaRPr lang="en-US" dirty="0" smtClean="0"/>
          </a:p>
          <a:p>
            <a:pPr marL="285750" indent="-285750">
              <a:buFont typeface="Arial" pitchFamily="34" charset="0"/>
              <a:buChar char="•"/>
            </a:pPr>
            <a:r>
              <a:rPr lang="en-US" b="1" dirty="0"/>
              <a:t>Visual Workflow</a:t>
            </a:r>
            <a:r>
              <a:rPr lang="en-US" dirty="0"/>
              <a:t>—the product that encompasses the process of designing, managing, and running flows. If you’re not sure about the difference between Visual Workflow and workflow rules</a:t>
            </a:r>
          </a:p>
          <a:p>
            <a:pPr marL="285750" indent="-2857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0C87B666-782D-45DF-B949-48496984778B}" type="slidenum">
              <a:rPr lang="en-US" smtClean="0"/>
              <a:pPr>
                <a:defRPr/>
              </a:pPr>
              <a:t>14</a:t>
            </a:fld>
            <a:endParaRPr lang="en-US" dirty="0"/>
          </a:p>
        </p:txBody>
      </p:sp>
    </p:spTree>
    <p:extLst>
      <p:ext uri="{BB962C8B-B14F-4D97-AF65-F5344CB8AC3E}">
        <p14:creationId xmlns:p14="http://schemas.microsoft.com/office/powerpoint/2010/main" val="775038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Simple Flow </a:t>
            </a:r>
            <a:endParaRPr lang="en-US" dirty="0"/>
          </a:p>
        </p:txBody>
      </p:sp>
      <p:sp>
        <p:nvSpPr>
          <p:cNvPr id="3" name="Text Placeholder 2"/>
          <p:cNvSpPr>
            <a:spLocks noGrp="1"/>
          </p:cNvSpPr>
          <p:nvPr>
            <p:ph type="body" sz="half" idx="2"/>
          </p:nvPr>
        </p:nvSpPr>
        <p:spPr/>
        <p:txBody>
          <a:bodyPr/>
          <a:lstStyle/>
          <a:p>
            <a:r>
              <a:rPr lang="en-US" b="1" dirty="0" smtClean="0"/>
              <a:t>Business need :-  </a:t>
            </a:r>
            <a:r>
              <a:rPr lang="en-US" dirty="0" smtClean="0"/>
              <a:t>End User Should able to directly create a Chatter Post and Case regarding their issue by using a User Friendly Interface .</a:t>
            </a:r>
          </a:p>
          <a:p>
            <a:endParaRPr lang="en-US" dirty="0"/>
          </a:p>
          <a:p>
            <a:r>
              <a:rPr lang="en-US" dirty="0" smtClean="0"/>
              <a:t>Step1:- Create a Flow with all required component and logic </a:t>
            </a:r>
          </a:p>
          <a:p>
            <a:r>
              <a:rPr lang="en-US" dirty="0" smtClean="0"/>
              <a:t>Step2:- Associate with the Account object button .</a:t>
            </a:r>
            <a:endParaRPr lang="en-US" dirty="0"/>
          </a:p>
        </p:txBody>
      </p:sp>
      <p:sp>
        <p:nvSpPr>
          <p:cNvPr id="4" name="Slide Number Placeholder 3"/>
          <p:cNvSpPr>
            <a:spLocks noGrp="1"/>
          </p:cNvSpPr>
          <p:nvPr>
            <p:ph type="sldNum" sz="quarter" idx="10"/>
          </p:nvPr>
        </p:nvSpPr>
        <p:spPr/>
        <p:txBody>
          <a:bodyPr/>
          <a:lstStyle/>
          <a:p>
            <a:pPr>
              <a:defRPr/>
            </a:pPr>
            <a:fld id="{0C87B666-782D-45DF-B949-48496984778B}" type="slidenum">
              <a:rPr lang="en-US" smtClean="0"/>
              <a:pPr>
                <a:defRPr/>
              </a:pPr>
              <a:t>15</a:t>
            </a:fld>
            <a:endParaRPr lang="en-US" dirty="0"/>
          </a:p>
        </p:txBody>
      </p:sp>
    </p:spTree>
    <p:extLst>
      <p:ext uri="{BB962C8B-B14F-4D97-AF65-F5344CB8AC3E}">
        <p14:creationId xmlns:p14="http://schemas.microsoft.com/office/powerpoint/2010/main" val="3601989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Step1: Put a Starting Screen </a:t>
            </a:r>
            <a:endParaRPr lang="en-US" dirty="0"/>
          </a:p>
        </p:txBody>
      </p:sp>
      <p:sp>
        <p:nvSpPr>
          <p:cNvPr id="3" name="Text Placeholder 2"/>
          <p:cNvSpPr>
            <a:spLocks noGrp="1"/>
          </p:cNvSpPr>
          <p:nvPr>
            <p:ph type="body" sz="half" idx="2"/>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C87B666-782D-45DF-B949-48496984778B}" type="slidenum">
              <a:rPr lang="en-US" smtClean="0"/>
              <a:pPr>
                <a:defRPr/>
              </a:pPr>
              <a:t>16</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 y="1557625"/>
            <a:ext cx="8806375" cy="4936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3007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Logic in Decision </a:t>
            </a:r>
            <a:endParaRPr lang="en-US" dirty="0"/>
          </a:p>
        </p:txBody>
      </p:sp>
      <p:sp>
        <p:nvSpPr>
          <p:cNvPr id="3" name="Text Placeholder 2"/>
          <p:cNvSpPr>
            <a:spLocks noGrp="1"/>
          </p:cNvSpPr>
          <p:nvPr>
            <p:ph type="body" sz="half" idx="2"/>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C87B666-782D-45DF-B949-48496984778B}" type="slidenum">
              <a:rPr lang="en-US" smtClean="0"/>
              <a:pPr>
                <a:defRPr/>
              </a:pPr>
              <a:t>17</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7603"/>
            <a:ext cx="8975189" cy="466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3293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Separate route as per Decision result </a:t>
            </a:r>
            <a:endParaRPr lang="en-US" dirty="0"/>
          </a:p>
        </p:txBody>
      </p:sp>
      <p:sp>
        <p:nvSpPr>
          <p:cNvPr id="5" name="Text Placeholder 4"/>
          <p:cNvSpPr>
            <a:spLocks noGrp="1"/>
          </p:cNvSpPr>
          <p:nvPr>
            <p:ph type="body" sz="half" idx="2"/>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C87B666-782D-45DF-B949-48496984778B}" type="slidenum">
              <a:rPr lang="en-US" smtClean="0"/>
              <a:pPr>
                <a:defRPr/>
              </a:pPr>
              <a:t>18</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2047" y="1716258"/>
            <a:ext cx="7008055" cy="3417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701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Record Create Palettes</a:t>
            </a:r>
            <a:endParaRPr lang="en-US" dirty="0"/>
          </a:p>
        </p:txBody>
      </p:sp>
      <p:sp>
        <p:nvSpPr>
          <p:cNvPr id="3" name="Text Placeholder 2"/>
          <p:cNvSpPr>
            <a:spLocks noGrp="1"/>
          </p:cNvSpPr>
          <p:nvPr>
            <p:ph type="body" sz="half" idx="2"/>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32EA29C-C541-4170-82C5-9362BD02D04E}" type="slidenum">
              <a:rPr lang="en-US" smtClean="0"/>
              <a:pPr>
                <a:defRPr/>
              </a:pPr>
              <a:t>19</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74" y="1590539"/>
            <a:ext cx="8862646" cy="4891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941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5. Approval Page layout</a:t>
            </a:r>
            <a:endParaRPr lang="en-US" dirty="0"/>
          </a:p>
        </p:txBody>
      </p:sp>
      <p:sp>
        <p:nvSpPr>
          <p:cNvPr id="6" name="Text Placeholder 5"/>
          <p:cNvSpPr>
            <a:spLocks noGrp="1"/>
          </p:cNvSpPr>
          <p:nvPr>
            <p:ph type="body" sz="half" idx="2"/>
          </p:nvPr>
        </p:nvSpPr>
        <p:spPr/>
        <p:txBody>
          <a:bodyPr/>
          <a:lstStyle/>
          <a:p>
            <a:endParaRPr lang="en-US"/>
          </a:p>
        </p:txBody>
      </p:sp>
      <p:sp>
        <p:nvSpPr>
          <p:cNvPr id="4" name="Slide Number Placeholder 3"/>
          <p:cNvSpPr>
            <a:spLocks noGrp="1"/>
          </p:cNvSpPr>
          <p:nvPr>
            <p:ph type="sldNum" sz="quarter" idx="10"/>
          </p:nvPr>
        </p:nvSpPr>
        <p:spPr/>
        <p:txBody>
          <a:bodyPr/>
          <a:lstStyle/>
          <a:p>
            <a:pPr lvl="0">
              <a:spcBef>
                <a:spcPts val="0"/>
              </a:spcBef>
              <a:buNone/>
            </a:pPr>
            <a:fld id="{00000000-1234-1234-1234-123412341234}" type="slidenum">
              <a:rPr lang="en" smtClean="0"/>
              <a:t>2</a:t>
            </a:fld>
            <a:endParaRPr lang="e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10154"/>
            <a:ext cx="9534525" cy="4909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56795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lvl="0">
              <a:spcBef>
                <a:spcPts val="0"/>
              </a:spcBef>
              <a:buNone/>
            </a:pPr>
            <a:fld id="{00000000-1234-1234-1234-123412341234}" type="slidenum">
              <a:rPr lang="en" smtClean="0"/>
              <a:t>20</a:t>
            </a:fld>
            <a:endParaRPr lang="e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52155" cy="6350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7550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a:r>
              <a:rPr lang="en-IN" i="1" dirty="0">
                <a:solidFill>
                  <a:schemeClr val="bg1"/>
                </a:solidFill>
                <a:latin typeface="Arial" panose="020B0604020202020204" pitchFamily="34" charset="0"/>
                <a:cs typeface="Arial" panose="020B0604020202020204" pitchFamily="34" charset="0"/>
              </a:rPr>
              <a:t>Security and Access </a:t>
            </a:r>
            <a:r>
              <a:rPr lang="en-IN" i="1" dirty="0">
                <a:solidFill>
                  <a:srgbClr val="0085C8"/>
                </a:solidFill>
                <a:latin typeface="Arial" panose="020B0604020202020204" pitchFamily="34" charset="0"/>
                <a:cs typeface="Arial" panose="020B0604020202020204" pitchFamily="34" charset="0"/>
              </a:rPr>
              <a:t/>
            </a:r>
            <a:br>
              <a:rPr lang="en-IN" i="1" dirty="0">
                <a:solidFill>
                  <a:srgbClr val="0085C8"/>
                </a:solidFill>
                <a:latin typeface="Arial" panose="020B0604020202020204" pitchFamily="34" charset="0"/>
                <a:cs typeface="Arial" panose="020B0604020202020204" pitchFamily="34" charset="0"/>
              </a:rPr>
            </a:br>
            <a:endParaRPr lang="en-US" dirty="0"/>
          </a:p>
        </p:txBody>
      </p:sp>
      <p:sp>
        <p:nvSpPr>
          <p:cNvPr id="3" name="Text Placeholder 2"/>
          <p:cNvSpPr>
            <a:spLocks noGrp="1"/>
          </p:cNvSpPr>
          <p:nvPr>
            <p:ph type="body" sz="half" idx="2"/>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C87B666-782D-45DF-B949-48496984778B}" type="slidenum">
              <a:rPr lang="en-US" smtClean="0"/>
              <a:pPr>
                <a:defRPr/>
              </a:pPr>
              <a:t>21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297" y="1735016"/>
            <a:ext cx="4827334" cy="3950676"/>
          </a:xfrm>
          <a:prstGeom prst="rect">
            <a:avLst/>
          </a:prstGeom>
        </p:spPr>
      </p:pic>
      <p:pic>
        <p:nvPicPr>
          <p:cNvPr id="7" name="Picture 6"/>
          <p:cNvPicPr>
            <a:picLocks noChangeAspect="1"/>
          </p:cNvPicPr>
          <p:nvPr/>
        </p:nvPicPr>
        <p:blipFill>
          <a:blip r:embed="rId3" cstate="print">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0" y="0"/>
            <a:ext cx="9061938" cy="6858000"/>
          </a:xfrm>
          <a:prstGeom prst="rect">
            <a:avLst/>
          </a:prstGeom>
        </p:spPr>
      </p:pic>
    </p:spTree>
    <p:extLst>
      <p:ext uri="{BB962C8B-B14F-4D97-AF65-F5344CB8AC3E}">
        <p14:creationId xmlns:p14="http://schemas.microsoft.com/office/powerpoint/2010/main" val="100114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bwMode="auto">
          <a:xfrm>
            <a:off x="1657350" y="1116013"/>
            <a:ext cx="7258050"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smtClean="0"/>
              <a:t>Any Questions?</a:t>
            </a:r>
          </a:p>
        </p:txBody>
      </p:sp>
      <p:sp>
        <p:nvSpPr>
          <p:cNvPr id="3" name="Slide Number Placeholder 2"/>
          <p:cNvSpPr>
            <a:spLocks noGrp="1"/>
          </p:cNvSpPr>
          <p:nvPr>
            <p:ph type="sldNum" sz="quarter" idx="10"/>
          </p:nvPr>
        </p:nvSpPr>
        <p:spPr/>
        <p:txBody>
          <a:bodyPr/>
          <a:lstStyle/>
          <a:p>
            <a:pPr>
              <a:defRPr/>
            </a:pPr>
            <a:fld id="{428F91C6-2816-4F96-AF57-A22A0682044A}" type="slidenum">
              <a:rPr lang="en-US" smtClean="0"/>
              <a:pPr>
                <a:defRPr/>
              </a:pPr>
              <a:t>22</a:t>
            </a:fld>
            <a:endParaRPr lang="en-US" dirty="0"/>
          </a:p>
        </p:txBody>
      </p:sp>
    </p:spTree>
    <p:extLst>
      <p:ext uri="{BB962C8B-B14F-4D97-AF65-F5344CB8AC3E}">
        <p14:creationId xmlns:p14="http://schemas.microsoft.com/office/powerpoint/2010/main" val="1772649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altLang="en-US" smtClean="0"/>
              <a:t>Thank you!</a:t>
            </a:r>
          </a:p>
        </p:txBody>
      </p:sp>
      <p:sp>
        <p:nvSpPr>
          <p:cNvPr id="3" name="Slide Number Placeholder 2"/>
          <p:cNvSpPr>
            <a:spLocks noGrp="1"/>
          </p:cNvSpPr>
          <p:nvPr>
            <p:ph type="sldNum" sz="quarter" idx="4294967295"/>
          </p:nvPr>
        </p:nvSpPr>
        <p:spPr>
          <a:xfrm>
            <a:off x="0" y="6392863"/>
            <a:ext cx="493713" cy="365125"/>
          </a:xfrm>
        </p:spPr>
        <p:txBody>
          <a:bodyPr/>
          <a:lstStyle/>
          <a:p>
            <a:pPr>
              <a:defRPr/>
            </a:pPr>
            <a:fld id="{C13D9A8D-9D85-456C-BEE1-677EEEE14F21}" type="slidenum">
              <a:rPr lang="en-US" smtClean="0"/>
              <a:pPr>
                <a:defRPr/>
              </a:pPr>
              <a:t>23</a:t>
            </a:fld>
            <a:endParaRPr lang="en-US" dirty="0"/>
          </a:p>
        </p:txBody>
      </p:sp>
    </p:spTree>
    <p:extLst>
      <p:ext uri="{BB962C8B-B14F-4D97-AF65-F5344CB8AC3E}">
        <p14:creationId xmlns:p14="http://schemas.microsoft.com/office/powerpoint/2010/main" val="3163278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6.Initial Submitters</a:t>
            </a:r>
            <a:endParaRPr lang="en-US" dirty="0"/>
          </a:p>
        </p:txBody>
      </p:sp>
      <p:sp>
        <p:nvSpPr>
          <p:cNvPr id="8" name="Text Placeholder 7"/>
          <p:cNvSpPr>
            <a:spLocks noGrp="1"/>
          </p:cNvSpPr>
          <p:nvPr>
            <p:ph type="body" sz="half" idx="2"/>
          </p:nvPr>
        </p:nvSpPr>
        <p:spPr/>
        <p:txBody>
          <a:bodyPr/>
          <a:lstStyle/>
          <a:p>
            <a:endParaRPr lang="en-US"/>
          </a:p>
        </p:txBody>
      </p:sp>
      <p:sp>
        <p:nvSpPr>
          <p:cNvPr id="4" name="Slide Number Placeholder 3"/>
          <p:cNvSpPr>
            <a:spLocks noGrp="1"/>
          </p:cNvSpPr>
          <p:nvPr>
            <p:ph type="sldNum" sz="quarter" idx="10"/>
          </p:nvPr>
        </p:nvSpPr>
        <p:spPr/>
        <p:txBody>
          <a:bodyPr/>
          <a:lstStyle/>
          <a:p>
            <a:pPr lvl="0">
              <a:spcBef>
                <a:spcPts val="0"/>
              </a:spcBef>
              <a:buNone/>
            </a:pPr>
            <a:fld id="{00000000-1234-1234-1234-123412341234}" type="slidenum">
              <a:rPr lang="en" smtClean="0"/>
              <a:t>3</a:t>
            </a:fld>
            <a:endParaRPr lang="e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8462"/>
            <a:ext cx="9505950" cy="5423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8812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Final Approval Process Diagram </a:t>
            </a:r>
            <a:endParaRPr lang="en-US" dirty="0"/>
          </a:p>
        </p:txBody>
      </p:sp>
      <p:sp>
        <p:nvSpPr>
          <p:cNvPr id="6" name="Text Placeholder 5"/>
          <p:cNvSpPr>
            <a:spLocks noGrp="1"/>
          </p:cNvSpPr>
          <p:nvPr>
            <p:ph type="body" sz="half" idx="2"/>
          </p:nvPr>
        </p:nvSpPr>
        <p:spPr/>
        <p:txBody>
          <a:bodyPr/>
          <a:lstStyle/>
          <a:p>
            <a:endParaRPr lang="en-US"/>
          </a:p>
        </p:txBody>
      </p:sp>
      <p:sp>
        <p:nvSpPr>
          <p:cNvPr id="4" name="Slide Number Placeholder 3"/>
          <p:cNvSpPr>
            <a:spLocks noGrp="1"/>
          </p:cNvSpPr>
          <p:nvPr>
            <p:ph type="sldNum" sz="quarter" idx="10"/>
          </p:nvPr>
        </p:nvSpPr>
        <p:spPr/>
        <p:txBody>
          <a:bodyPr/>
          <a:lstStyle/>
          <a:p>
            <a:pPr lvl="0">
              <a:spcBef>
                <a:spcPts val="0"/>
              </a:spcBef>
              <a:buNone/>
            </a:pPr>
            <a:fld id="{00000000-1234-1234-1234-123412341234}" type="slidenum">
              <a:rPr lang="en" smtClean="0"/>
              <a:t>4</a:t>
            </a:fld>
            <a:endParaRPr lang="e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03" y="1547447"/>
            <a:ext cx="8695497" cy="53105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1667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spcBef>
                <a:spcPts val="0"/>
              </a:spcBef>
              <a:buNone/>
            </a:pPr>
            <a:r>
              <a:rPr lang="en" dirty="0" smtClean="0"/>
              <a:t>Introduction to Process Builder </a:t>
            </a:r>
            <a:endParaRPr lang="en" dirty="0"/>
          </a:p>
        </p:txBody>
      </p:sp>
      <p:sp>
        <p:nvSpPr>
          <p:cNvPr id="67" name="Shape 67"/>
          <p:cNvSpPr txBox="1">
            <a:spLocks noGrp="1"/>
          </p:cNvSpPr>
          <p:nvPr>
            <p:ph type="body" idx="1"/>
          </p:nvPr>
        </p:nvSpPr>
        <p:spPr>
          <a:xfrm>
            <a:off x="311701" y="1536633"/>
            <a:ext cx="8520599" cy="4555200"/>
          </a:xfrm>
          <a:prstGeom prst="rect">
            <a:avLst/>
          </a:prstGeom>
          <a:solidFill>
            <a:schemeClr val="tx1">
              <a:lumMod val="75000"/>
              <a:lumOff val="25000"/>
            </a:schemeClr>
          </a:solidFill>
        </p:spPr>
        <p:txBody>
          <a:bodyPr lIns="91425" tIns="91425" rIns="91425" bIns="91425" anchor="t" anchorCtr="0">
            <a:noAutofit/>
          </a:bodyPr>
          <a:lstStyle/>
          <a:p>
            <a:pPr lvl="0" rtl="0">
              <a:spcBef>
                <a:spcPts val="0"/>
              </a:spcBef>
              <a:buNone/>
            </a:pPr>
            <a:r>
              <a:rPr lang="en" dirty="0">
                <a:solidFill>
                  <a:srgbClr val="FFFFFF"/>
                </a:solidFill>
              </a:rPr>
              <a:t>The Process Builder is a tool that allows you to easily automate business processes using a convenient graphical representation of your process as you build it.</a:t>
            </a:r>
          </a:p>
          <a:p>
            <a:pPr lvl="0" rtl="0">
              <a:spcBef>
                <a:spcPts val="0"/>
              </a:spcBef>
              <a:buNone/>
            </a:pPr>
            <a:r>
              <a:rPr lang="en" dirty="0">
                <a:solidFill>
                  <a:srgbClr val="FFFFFF"/>
                </a:solidFill>
              </a:rPr>
              <a:t>Automated processes in the Process Builder consist of :</a:t>
            </a:r>
          </a:p>
          <a:p>
            <a:pPr marL="457200" lvl="0" indent="-228600" rtl="0">
              <a:spcBef>
                <a:spcPts val="0"/>
              </a:spcBef>
              <a:buClr>
                <a:srgbClr val="FFFFFF"/>
              </a:buClr>
              <a:buAutoNum type="arabicPeriod"/>
            </a:pPr>
            <a:r>
              <a:rPr lang="en" b="1" i="1" dirty="0">
                <a:solidFill>
                  <a:srgbClr val="FFFFFF"/>
                </a:solidFill>
              </a:rPr>
              <a:t>Criteria </a:t>
            </a:r>
            <a:r>
              <a:rPr lang="en" dirty="0">
                <a:solidFill>
                  <a:srgbClr val="FFFFFF"/>
                </a:solidFill>
              </a:rPr>
              <a:t>that determine when to execute action groups</a:t>
            </a:r>
          </a:p>
          <a:p>
            <a:pPr marL="457200" lvl="0" indent="-228600" rtl="0">
              <a:spcBef>
                <a:spcPts val="0"/>
              </a:spcBef>
              <a:buClr>
                <a:srgbClr val="FFFFFF"/>
              </a:buClr>
              <a:buAutoNum type="arabicPeriod"/>
            </a:pPr>
            <a:r>
              <a:rPr lang="en" b="1" i="1" dirty="0">
                <a:solidFill>
                  <a:srgbClr val="FFFFFF"/>
                </a:solidFill>
              </a:rPr>
              <a:t>Immediate</a:t>
            </a:r>
            <a:r>
              <a:rPr lang="en" i="1" dirty="0">
                <a:solidFill>
                  <a:srgbClr val="FFFFFF"/>
                </a:solidFill>
              </a:rPr>
              <a:t> </a:t>
            </a:r>
            <a:r>
              <a:rPr lang="en" dirty="0">
                <a:solidFill>
                  <a:srgbClr val="FFFFFF"/>
                </a:solidFill>
              </a:rPr>
              <a:t>and </a:t>
            </a:r>
            <a:r>
              <a:rPr lang="en" b="1" i="1" dirty="0">
                <a:solidFill>
                  <a:srgbClr val="FFFFFF"/>
                </a:solidFill>
              </a:rPr>
              <a:t>scheduled </a:t>
            </a:r>
            <a:r>
              <a:rPr lang="en" b="1" dirty="0">
                <a:solidFill>
                  <a:srgbClr val="FFFFFF"/>
                </a:solidFill>
              </a:rPr>
              <a:t>actions</a:t>
            </a:r>
            <a:r>
              <a:rPr lang="en" dirty="0">
                <a:solidFill>
                  <a:srgbClr val="FFFFFF"/>
                </a:solidFill>
              </a:rPr>
              <a:t> to execute when those criteria are met.</a:t>
            </a:r>
          </a:p>
          <a:p>
            <a:pPr lvl="0">
              <a:spcBef>
                <a:spcPts val="0"/>
              </a:spcBef>
              <a:buNone/>
            </a:pPr>
            <a:endParaRPr dirty="0">
              <a:solidFill>
                <a:srgbClr val="FFFFFF"/>
              </a:solidFill>
            </a:endParaRPr>
          </a:p>
        </p:txBody>
      </p:sp>
    </p:spTree>
    <p:extLst>
      <p:ext uri="{BB962C8B-B14F-4D97-AF65-F5344CB8AC3E}">
        <p14:creationId xmlns:p14="http://schemas.microsoft.com/office/powerpoint/2010/main" val="2683347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265501" y="1380600"/>
            <a:ext cx="3719699" cy="3165600"/>
          </a:xfrm>
          <a:prstGeom prst="rect">
            <a:avLst/>
          </a:prstGeom>
        </p:spPr>
        <p:txBody>
          <a:bodyPr lIns="91425" tIns="91425" rIns="91425" bIns="91425" anchor="ctr" anchorCtr="0">
            <a:noAutofit/>
          </a:bodyPr>
          <a:lstStyle/>
          <a:p>
            <a:pPr lvl="0">
              <a:spcBef>
                <a:spcPts val="0"/>
              </a:spcBef>
              <a:buNone/>
            </a:pPr>
            <a:r>
              <a:rPr lang="en" dirty="0"/>
              <a:t>With Process Builder, You can: </a:t>
            </a:r>
          </a:p>
        </p:txBody>
      </p:sp>
      <p:sp>
        <p:nvSpPr>
          <p:cNvPr id="73" name="Shape 73"/>
          <p:cNvSpPr txBox="1">
            <a:spLocks noGrp="1"/>
          </p:cNvSpPr>
          <p:nvPr>
            <p:ph type="body" idx="2"/>
          </p:nvPr>
        </p:nvSpPr>
        <p:spPr>
          <a:xfrm>
            <a:off x="4757426" y="435200"/>
            <a:ext cx="4019099" cy="6017600"/>
          </a:xfrm>
          <a:prstGeom prst="rect">
            <a:avLst/>
          </a:prstGeom>
        </p:spPr>
        <p:txBody>
          <a:bodyPr lIns="91425" tIns="91425" rIns="91425" bIns="91425" anchor="ctr" anchorCtr="0">
            <a:noAutofit/>
          </a:bodyPr>
          <a:lstStyle/>
          <a:p>
            <a:pPr lvl="0" rtl="0">
              <a:spcBef>
                <a:spcPts val="0"/>
              </a:spcBef>
              <a:buNone/>
            </a:pPr>
            <a:endParaRPr dirty="0"/>
          </a:p>
          <a:p>
            <a:pPr marL="457200" lvl="0" indent="-228600" rtl="0">
              <a:spcBef>
                <a:spcPts val="0"/>
              </a:spcBef>
            </a:pPr>
            <a:r>
              <a:rPr lang="en" sz="1600" dirty="0">
                <a:solidFill>
                  <a:schemeClr val="bg1"/>
                </a:solidFill>
              </a:rPr>
              <a:t>Create a record</a:t>
            </a:r>
          </a:p>
          <a:p>
            <a:pPr marL="457200" lvl="0" indent="-228600" rtl="0">
              <a:spcBef>
                <a:spcPts val="0"/>
              </a:spcBef>
            </a:pPr>
            <a:r>
              <a:rPr lang="en" sz="1600" dirty="0">
                <a:solidFill>
                  <a:schemeClr val="bg1"/>
                </a:solidFill>
              </a:rPr>
              <a:t>Update any related record—not just the record or its parent</a:t>
            </a:r>
          </a:p>
          <a:p>
            <a:pPr marL="457200" lvl="0" indent="-228600" rtl="0">
              <a:spcBef>
                <a:spcPts val="0"/>
              </a:spcBef>
            </a:pPr>
            <a:r>
              <a:rPr lang="en" sz="1600" dirty="0">
                <a:solidFill>
                  <a:schemeClr val="bg1"/>
                </a:solidFill>
              </a:rPr>
              <a:t>Use a quick action to create a record, update a record, or log a call</a:t>
            </a:r>
          </a:p>
          <a:p>
            <a:pPr marL="457200" lvl="0" indent="-228600" rtl="0">
              <a:spcBef>
                <a:spcPts val="0"/>
              </a:spcBef>
            </a:pPr>
            <a:r>
              <a:rPr lang="en" sz="1600" dirty="0">
                <a:solidFill>
                  <a:schemeClr val="bg1"/>
                </a:solidFill>
              </a:rPr>
              <a:t>Launch a flow—you can’t schedule this action with workflow</a:t>
            </a:r>
          </a:p>
          <a:p>
            <a:pPr marL="457200" lvl="0" indent="-228600" rtl="0">
              <a:spcBef>
                <a:spcPts val="0"/>
              </a:spcBef>
            </a:pPr>
            <a:r>
              <a:rPr lang="en" sz="1600" dirty="0">
                <a:solidFill>
                  <a:schemeClr val="bg1"/>
                </a:solidFill>
              </a:rPr>
              <a:t>Send an email</a:t>
            </a:r>
          </a:p>
          <a:p>
            <a:pPr marL="457200" lvl="0" indent="-228600" rtl="0">
              <a:spcBef>
                <a:spcPts val="0"/>
              </a:spcBef>
            </a:pPr>
            <a:r>
              <a:rPr lang="en" sz="1600" dirty="0">
                <a:solidFill>
                  <a:schemeClr val="bg1"/>
                </a:solidFill>
              </a:rPr>
              <a:t>Post to Chatter</a:t>
            </a:r>
          </a:p>
          <a:p>
            <a:pPr marL="457200" lvl="0" indent="-228600" rtl="0">
              <a:spcBef>
                <a:spcPts val="0"/>
              </a:spcBef>
            </a:pPr>
            <a:r>
              <a:rPr lang="en" sz="1600" dirty="0">
                <a:solidFill>
                  <a:schemeClr val="bg1"/>
                </a:solidFill>
              </a:rPr>
              <a:t>Submit for approval</a:t>
            </a:r>
          </a:p>
          <a:p>
            <a:pPr marL="457200" lvl="0" indent="-228600">
              <a:spcBef>
                <a:spcPts val="0"/>
              </a:spcBef>
            </a:pPr>
            <a:r>
              <a:rPr lang="en" sz="1600" dirty="0">
                <a:solidFill>
                  <a:schemeClr val="bg1"/>
                </a:solidFill>
              </a:rPr>
              <a:t>Call Apex from a process</a:t>
            </a:r>
          </a:p>
        </p:txBody>
      </p:sp>
    </p:spTree>
    <p:extLst>
      <p:ext uri="{BB962C8B-B14F-4D97-AF65-F5344CB8AC3E}">
        <p14:creationId xmlns:p14="http://schemas.microsoft.com/office/powerpoint/2010/main" val="2719845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01" y="526934"/>
            <a:ext cx="8520599" cy="577199"/>
          </a:xfrm>
          <a:prstGeom prst="rect">
            <a:avLst/>
          </a:prstGeom>
        </p:spPr>
        <p:txBody>
          <a:bodyPr lIns="91425" tIns="91425" rIns="91425" bIns="91425" anchor="t" anchorCtr="0">
            <a:noAutofit/>
          </a:bodyPr>
          <a:lstStyle/>
          <a:p>
            <a:pPr lvl="0">
              <a:spcBef>
                <a:spcPts val="0"/>
              </a:spcBef>
              <a:buNone/>
            </a:pPr>
            <a:r>
              <a:rPr lang="en" dirty="0"/>
              <a:t>Process Builder</a:t>
            </a:r>
          </a:p>
        </p:txBody>
      </p:sp>
      <p:sp>
        <p:nvSpPr>
          <p:cNvPr id="108" name="Shape 108"/>
          <p:cNvSpPr txBox="1">
            <a:spLocks noGrp="1"/>
          </p:cNvSpPr>
          <p:nvPr>
            <p:ph type="body" idx="1"/>
          </p:nvPr>
        </p:nvSpPr>
        <p:spPr>
          <a:xfrm>
            <a:off x="311701" y="1536633"/>
            <a:ext cx="8520599" cy="5006400"/>
          </a:xfrm>
          <a:prstGeom prst="rect">
            <a:avLst/>
          </a:prstGeom>
        </p:spPr>
        <p:txBody>
          <a:bodyPr lIns="91425" tIns="91425" rIns="91425" bIns="91425" anchor="t" anchorCtr="0">
            <a:noAutofit/>
          </a:bodyPr>
          <a:lstStyle/>
          <a:p>
            <a:pPr lvl="0">
              <a:spcBef>
                <a:spcPts val="0"/>
              </a:spcBef>
              <a:buNone/>
            </a:pPr>
            <a:endParaRPr/>
          </a:p>
        </p:txBody>
      </p:sp>
      <p:pic>
        <p:nvPicPr>
          <p:cNvPr id="109" name="Shape 109"/>
          <p:cNvPicPr preferRelativeResize="0"/>
          <p:nvPr/>
        </p:nvPicPr>
        <p:blipFill>
          <a:blip r:embed="rId3">
            <a:alphaModFix/>
          </a:blip>
          <a:stretch>
            <a:fillRect/>
          </a:stretch>
        </p:blipFill>
        <p:spPr>
          <a:xfrm>
            <a:off x="311701" y="1335600"/>
            <a:ext cx="8520599" cy="5207432"/>
          </a:xfrm>
          <a:prstGeom prst="rect">
            <a:avLst/>
          </a:prstGeom>
          <a:noFill/>
          <a:ln>
            <a:noFill/>
          </a:ln>
        </p:spPr>
      </p:pic>
    </p:spTree>
    <p:extLst>
      <p:ext uri="{BB962C8B-B14F-4D97-AF65-F5344CB8AC3E}">
        <p14:creationId xmlns:p14="http://schemas.microsoft.com/office/powerpoint/2010/main" val="908163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Step 1 : Define the Name</a:t>
            </a:r>
          </a:p>
          <a:p>
            <a:pPr lvl="0">
              <a:spcBef>
                <a:spcPts val="0"/>
              </a:spcBef>
              <a:buNone/>
            </a:pPr>
            <a:endParaRPr/>
          </a:p>
        </p:txBody>
      </p:sp>
      <p:sp>
        <p:nvSpPr>
          <p:cNvPr id="3" name="Text Placeholder 2"/>
          <p:cNvSpPr>
            <a:spLocks noGrp="1"/>
          </p:cNvSpPr>
          <p:nvPr>
            <p:ph type="body" sz="half" idx="2"/>
          </p:nvPr>
        </p:nvSpPr>
        <p:spPr/>
        <p:txBody>
          <a:bodyPr/>
          <a:lstStyle/>
          <a:p>
            <a:endParaRPr lang="en-US"/>
          </a:p>
        </p:txBody>
      </p:sp>
      <p:pic>
        <p:nvPicPr>
          <p:cNvPr id="116" name="Shape 116"/>
          <p:cNvPicPr preferRelativeResize="0"/>
          <p:nvPr/>
        </p:nvPicPr>
        <p:blipFill>
          <a:blip r:embed="rId3">
            <a:alphaModFix/>
          </a:blip>
          <a:stretch>
            <a:fillRect/>
          </a:stretch>
        </p:blipFill>
        <p:spPr>
          <a:xfrm>
            <a:off x="311701" y="1536634"/>
            <a:ext cx="8520599" cy="4751132"/>
          </a:xfrm>
          <a:prstGeom prst="rect">
            <a:avLst/>
          </a:prstGeom>
          <a:noFill/>
          <a:ln>
            <a:noFill/>
          </a:ln>
        </p:spPr>
      </p:pic>
    </p:spTree>
    <p:extLst>
      <p:ext uri="{BB962C8B-B14F-4D97-AF65-F5344CB8AC3E}">
        <p14:creationId xmlns:p14="http://schemas.microsoft.com/office/powerpoint/2010/main" val="3635355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3" name="Shape 123"/>
          <p:cNvSpPr txBox="1">
            <a:spLocks noGrp="1"/>
          </p:cNvSpPr>
          <p:nvPr>
            <p:ph type="title"/>
          </p:nvPr>
        </p:nvSpPr>
        <p:spPr>
          <a:prstGeom prst="rect">
            <a:avLst/>
          </a:prstGeom>
        </p:spPr>
        <p:txBody>
          <a:bodyPr lIns="91425" tIns="91425" rIns="91425" bIns="91425" anchor="t" anchorCtr="0">
            <a:noAutofit/>
          </a:bodyPr>
          <a:lstStyle/>
          <a:p>
            <a:pPr lvl="0" rtl="0">
              <a:spcBef>
                <a:spcPts val="0"/>
              </a:spcBef>
              <a:buNone/>
            </a:pPr>
            <a:r>
              <a:rPr lang="en"/>
              <a:t>Step 2 : Select Object</a:t>
            </a:r>
          </a:p>
        </p:txBody>
      </p:sp>
      <p:sp>
        <p:nvSpPr>
          <p:cNvPr id="2" name="Text Placeholder 1"/>
          <p:cNvSpPr>
            <a:spLocks noGrp="1"/>
          </p:cNvSpPr>
          <p:nvPr>
            <p:ph type="body" sz="half" idx="2"/>
          </p:nvPr>
        </p:nvSpPr>
        <p:spPr/>
        <p:txBody>
          <a:bodyPr/>
          <a:lstStyle/>
          <a:p>
            <a:endParaRPr lang="en-US"/>
          </a:p>
        </p:txBody>
      </p:sp>
      <p:pic>
        <p:nvPicPr>
          <p:cNvPr id="122" name="Shape 122"/>
          <p:cNvPicPr preferRelativeResize="0"/>
          <p:nvPr/>
        </p:nvPicPr>
        <p:blipFill>
          <a:blip r:embed="rId3">
            <a:alphaModFix/>
          </a:blip>
          <a:stretch>
            <a:fillRect/>
          </a:stretch>
        </p:blipFill>
        <p:spPr>
          <a:xfrm>
            <a:off x="311701" y="1645920"/>
            <a:ext cx="8520599" cy="4595612"/>
          </a:xfrm>
          <a:prstGeom prst="rect">
            <a:avLst/>
          </a:prstGeom>
          <a:noFill/>
          <a:ln>
            <a:noFill/>
          </a:ln>
        </p:spPr>
      </p:pic>
    </p:spTree>
    <p:extLst>
      <p:ext uri="{BB962C8B-B14F-4D97-AF65-F5344CB8AC3E}">
        <p14:creationId xmlns:p14="http://schemas.microsoft.com/office/powerpoint/2010/main" val="4287988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418</Words>
  <Application>Microsoft Office PowerPoint</Application>
  <PresentationFormat>On-screen Show (4:3)</PresentationFormat>
  <Paragraphs>60</Paragraphs>
  <Slides>23</Slides>
  <Notes>8</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4. Select Notification Template </vt:lpstr>
      <vt:lpstr>5. Approval Page layout</vt:lpstr>
      <vt:lpstr>6.Initial Submitters</vt:lpstr>
      <vt:lpstr>Final Approval Process Diagram </vt:lpstr>
      <vt:lpstr>Introduction to Process Builder </vt:lpstr>
      <vt:lpstr>With Process Builder, You can: </vt:lpstr>
      <vt:lpstr>Process Builder</vt:lpstr>
      <vt:lpstr>Step 1 : Define the Name </vt:lpstr>
      <vt:lpstr>Step 2 : Select Object</vt:lpstr>
      <vt:lpstr>Step 3 : Criteria Node</vt:lpstr>
      <vt:lpstr>Step 4 : Select Action</vt:lpstr>
      <vt:lpstr>Step 4 : Define action and activate it</vt:lpstr>
      <vt:lpstr>Chatter</vt:lpstr>
      <vt:lpstr>Introduction to Visual Flow </vt:lpstr>
      <vt:lpstr>Creating a Simple Flow </vt:lpstr>
      <vt:lpstr>Step1: Put a Starting Screen </vt:lpstr>
      <vt:lpstr>Write Logic in Decision </vt:lpstr>
      <vt:lpstr>Create Separate route as per Decision result </vt:lpstr>
      <vt:lpstr>Create  Record Create Palettes</vt:lpstr>
      <vt:lpstr>PowerPoint Presentation</vt:lpstr>
      <vt:lpstr>Security and Access  </vt:lpstr>
      <vt:lpstr>Any Questions?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 Select Notification Template </dc:title>
  <dc:creator>Shashikant Nikam</dc:creator>
  <cp:lastModifiedBy>Shashikant Nikam</cp:lastModifiedBy>
  <cp:revision>1</cp:revision>
  <dcterms:created xsi:type="dcterms:W3CDTF">2018-07-11T12:36:15Z</dcterms:created>
  <dcterms:modified xsi:type="dcterms:W3CDTF">2018-07-11T12:37:00Z</dcterms:modified>
</cp:coreProperties>
</file>