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67" r:id="rId4"/>
    <p:sldId id="268" r:id="rId5"/>
    <p:sldId id="269" r:id="rId6"/>
    <p:sldId id="270" r:id="rId7"/>
    <p:sldId id="260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73" r:id="rId16"/>
    <p:sldId id="261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C7A97-7ED1-497C-AD08-82218D14200E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47B0C-7AD9-46C2-B055-62F97FE96A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F945-0F18-412E-ACAA-42034F48FDD7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C14E-3E64-4F21-B992-063217D0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4BAD-85CF-47F3-8431-94F31BF725CF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C14E-3E64-4F21-B992-063217D0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B3C1-18A1-4CF7-8781-8BA810E2C173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C14E-3E64-4F21-B992-063217D0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DA11-C266-4A3F-8F1B-1A19FFA88BAF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C14E-3E64-4F21-B992-063217D0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05FD-7C38-4EDA-8A4C-CE66CC3074ED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C14E-3E64-4F21-B992-063217D0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91BB-9285-4F3C-9FD8-BA1B3B1299E2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C14E-3E64-4F21-B992-063217D0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61DD9-09AA-4215-B4E2-B6E3EB6744B2}" type="datetime1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C14E-3E64-4F21-B992-063217D0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8A73-A229-4775-9D94-392CDBB2CCB7}" type="datetime1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C14E-3E64-4F21-B992-063217D0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A111-9D30-41B4-AA3E-A38377EF1C80}" type="datetime1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C14E-3E64-4F21-B992-063217D0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FC60-7E64-4330-A62B-E61E81A8B9CE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C14E-3E64-4F21-B992-063217D0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0851-1E87-4360-B553-7D476C5680BE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C14E-3E64-4F21-B992-063217D0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3B873-FFDB-4AF9-9771-22D575DC45E6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2C14E-3E64-4F21-B992-063217D0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s.umbc.edu/courses/331/current/code/python/box.p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solidFill>
            <a:schemeClr val="tx2">
              <a:lumMod val="60000"/>
              <a:lumOff val="40000"/>
            </a:schemeClr>
          </a:solidFill>
          <a:effectLst>
            <a:outerShdw blurRad="50800" dist="50800" dir="5400000" algn="ctr" rotWithShape="0">
              <a:srgbClr val="00B0F0"/>
            </a:outerShdw>
          </a:effectLst>
        </p:spPr>
        <p:txBody>
          <a:bodyPr/>
          <a:lstStyle/>
          <a:p>
            <a:pPr>
              <a:defRPr/>
            </a:pPr>
            <a:r>
              <a:rPr lang="nl-NL" dirty="0" smtClean="0"/>
              <a:t>Python regular expressions</a:t>
            </a:r>
            <a:endParaRPr lang="nl-NL" dirty="0"/>
          </a:p>
        </p:txBody>
      </p:sp>
      <p:sp>
        <p:nvSpPr>
          <p:cNvPr id="2051" name="Ondertitel 2"/>
          <p:cNvSpPr>
            <a:spLocks noGrp="1"/>
          </p:cNvSpPr>
          <p:nvPr>
            <p:ph type="subTitle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nl-NL" altLang="nl-NL" sz="2000" dirty="0" smtClean="0">
                <a:solidFill>
                  <a:schemeClr val="accent1">
                    <a:lumMod val="10000"/>
                  </a:schemeClr>
                </a:solidFill>
              </a:rPr>
              <a:t>Shashikant Pattar</a:t>
            </a:r>
          </a:p>
          <a:p>
            <a:r>
              <a:rPr lang="nl-NL" altLang="nl-NL" sz="2000" dirty="0" smtClean="0">
                <a:solidFill>
                  <a:schemeClr val="accent1">
                    <a:lumMod val="10000"/>
                  </a:schemeClr>
                </a:solidFill>
              </a:rPr>
              <a:t>V1.0</a:t>
            </a:r>
          </a:p>
          <a:p>
            <a:r>
              <a:rPr lang="nl-NL" altLang="nl-NL" sz="2000" dirty="0" smtClean="0">
                <a:solidFill>
                  <a:schemeClr val="accent1">
                    <a:lumMod val="10000"/>
                  </a:schemeClr>
                </a:solidFill>
              </a:rPr>
              <a:t>Date 09-12-2015</a:t>
            </a:r>
          </a:p>
          <a:p>
            <a:r>
              <a:rPr lang="nl-NL" altLang="nl-NL" sz="2000" dirty="0" smtClean="0">
                <a:solidFill>
                  <a:schemeClr val="accent1">
                    <a:lumMod val="10000"/>
                  </a:schemeClr>
                </a:solidFill>
              </a:rPr>
              <a:t>Hour 9</a:t>
            </a:r>
          </a:p>
        </p:txBody>
      </p:sp>
      <p:pic>
        <p:nvPicPr>
          <p:cNvPr id="4" name="Picture 4" descr="j009117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4113" y="5429250"/>
            <a:ext cx="62626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42999"/>
              </a:srgbClr>
            </a:outerShdw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AF9D-05B9-41E3-9313-46449FC9509B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C14E-3E64-4F21-B992-063217D0902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  <a:effectLst>
            <a:outerShdw blurRad="50800" dist="50800" dir="5400000" algn="ctr" rotWithShape="0">
              <a:srgbClr val="00B0F0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dirty="0" smtClean="0"/>
              <a:t>What got matched?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>
                <a:ea typeface="ＭＳ Ｐゴシック" charset="-128"/>
              </a:rPr>
              <a:t>We can put parentheses around groups we want to be able to reference</a:t>
            </a:r>
            <a:endParaRPr lang="en-US" sz="2000" dirty="0" smtClean="0">
              <a:latin typeface="Courier" charset="0"/>
              <a:ea typeface="ＭＳ Ｐゴシック" charset="-128"/>
            </a:endParaRPr>
          </a:p>
          <a:p>
            <a:pPr>
              <a:buFont typeface="Symbol" charset="2"/>
              <a:buNone/>
            </a:pPr>
            <a:r>
              <a:rPr lang="en-US" sz="2000" dirty="0" smtClean="0">
                <a:latin typeface="Courier" charset="0"/>
                <a:ea typeface="ＭＳ Ｐゴシック" charset="-128"/>
              </a:rPr>
              <a:t>&gt;&gt;&gt; pat2 = "(\w+)@((\w+\.)+(</a:t>
            </a:r>
            <a:r>
              <a:rPr lang="en-US" sz="2000" dirty="0" err="1" smtClean="0">
                <a:latin typeface="Courier" charset="0"/>
                <a:ea typeface="ＭＳ Ｐゴシック" charset="-128"/>
              </a:rPr>
              <a:t>com|org|net|edu</a:t>
            </a:r>
            <a:r>
              <a:rPr lang="en-US" sz="2000" dirty="0" smtClean="0">
                <a:latin typeface="Courier" charset="0"/>
                <a:ea typeface="ＭＳ Ｐゴシック" charset="-128"/>
              </a:rPr>
              <a:t>))"</a:t>
            </a:r>
          </a:p>
          <a:p>
            <a:pPr>
              <a:buFont typeface="Symbol" charset="2"/>
              <a:buNone/>
            </a:pPr>
            <a:r>
              <a:rPr lang="en-US" sz="2000" dirty="0" smtClean="0">
                <a:latin typeface="Courier" charset="0"/>
                <a:ea typeface="ＭＳ Ｐゴシック" charset="-128"/>
              </a:rPr>
              <a:t>&gt;&gt;&gt; r2 = </a:t>
            </a:r>
            <a:r>
              <a:rPr lang="en-US" sz="2000" dirty="0" err="1" smtClean="0">
                <a:latin typeface="Courier" charset="0"/>
                <a:ea typeface="ＭＳ Ｐゴシック" charset="-128"/>
              </a:rPr>
              <a:t>re.match</a:t>
            </a:r>
            <a:r>
              <a:rPr lang="en-US" sz="2000" dirty="0" smtClean="0">
                <a:latin typeface="Courier" charset="0"/>
                <a:ea typeface="ＭＳ Ｐゴシック" charset="-128"/>
              </a:rPr>
              <a:t>(pat2,"finin@cs.umbc.edu")</a:t>
            </a:r>
          </a:p>
          <a:p>
            <a:pPr>
              <a:buFont typeface="Symbol" charset="2"/>
              <a:buNone/>
            </a:pPr>
            <a:r>
              <a:rPr lang="en-US" sz="2000" dirty="0" smtClean="0">
                <a:latin typeface="Courier" charset="0"/>
                <a:ea typeface="ＭＳ Ｐゴシック" charset="-128"/>
              </a:rPr>
              <a:t>&gt;&gt;&gt; r2.group(1)</a:t>
            </a:r>
          </a:p>
          <a:p>
            <a:pPr>
              <a:buFont typeface="Symbol" charset="2"/>
              <a:buNone/>
            </a:pPr>
            <a:r>
              <a:rPr lang="en-US" sz="2000" dirty="0" smtClean="0">
                <a:latin typeface="Courier" charset="0"/>
                <a:ea typeface="ＭＳ Ｐゴシック" charset="-128"/>
              </a:rPr>
              <a:t>'</a:t>
            </a:r>
            <a:r>
              <a:rPr lang="en-US" sz="2000" dirty="0" err="1" smtClean="0">
                <a:latin typeface="Courier" charset="0"/>
                <a:ea typeface="ＭＳ Ｐゴシック" charset="-128"/>
              </a:rPr>
              <a:t>finin</a:t>
            </a:r>
            <a:r>
              <a:rPr lang="en-US" sz="2000" dirty="0" smtClean="0">
                <a:latin typeface="Courier" charset="0"/>
                <a:ea typeface="ＭＳ Ｐゴシック" charset="-128"/>
              </a:rPr>
              <a:t>'</a:t>
            </a:r>
          </a:p>
          <a:p>
            <a:pPr>
              <a:buFont typeface="Symbol" charset="2"/>
              <a:buNone/>
            </a:pPr>
            <a:r>
              <a:rPr lang="en-US" sz="2000" dirty="0" smtClean="0">
                <a:latin typeface="Courier" charset="0"/>
                <a:ea typeface="ＭＳ Ｐゴシック" charset="-128"/>
              </a:rPr>
              <a:t>&gt;&gt;&gt; r2.group(2)</a:t>
            </a:r>
          </a:p>
          <a:p>
            <a:pPr>
              <a:buFont typeface="Symbol" charset="2"/>
              <a:buNone/>
            </a:pPr>
            <a:r>
              <a:rPr lang="en-US" sz="2000" dirty="0" smtClean="0">
                <a:latin typeface="Courier" charset="0"/>
                <a:ea typeface="ＭＳ Ｐゴシック" charset="-128"/>
              </a:rPr>
              <a:t>'cs.umbc.edu'</a:t>
            </a:r>
          </a:p>
          <a:p>
            <a:pPr>
              <a:buFont typeface="Symbol" charset="2"/>
              <a:buNone/>
            </a:pPr>
            <a:r>
              <a:rPr lang="en-US" sz="2000" dirty="0" smtClean="0">
                <a:latin typeface="Courier" charset="0"/>
                <a:ea typeface="ＭＳ Ｐゴシック" charset="-128"/>
              </a:rPr>
              <a:t>&gt;&gt;&gt; r2.groups()</a:t>
            </a:r>
          </a:p>
          <a:p>
            <a:pPr>
              <a:buFont typeface="Symbol" charset="2"/>
              <a:buNone/>
            </a:pPr>
            <a:r>
              <a:rPr lang="en-US" sz="2000" dirty="0" smtClean="0">
                <a:latin typeface="Courier" charset="0"/>
                <a:ea typeface="ＭＳ Ｐゴシック" charset="-128"/>
              </a:rPr>
              <a:t>r2.groups()</a:t>
            </a:r>
          </a:p>
          <a:p>
            <a:pPr>
              <a:buFont typeface="Symbol" charset="2"/>
              <a:buNone/>
            </a:pPr>
            <a:r>
              <a:rPr lang="en-US" sz="2000" dirty="0" smtClean="0">
                <a:latin typeface="Courier" charset="0"/>
                <a:ea typeface="ＭＳ Ｐゴシック" charset="-128"/>
              </a:rPr>
              <a:t>('</a:t>
            </a:r>
            <a:r>
              <a:rPr lang="en-US" sz="2000" dirty="0" err="1" smtClean="0">
                <a:latin typeface="Courier" charset="0"/>
                <a:ea typeface="ＭＳ Ｐゴシック" charset="-128"/>
              </a:rPr>
              <a:t>finin</a:t>
            </a:r>
            <a:r>
              <a:rPr lang="en-US" sz="2000" dirty="0" smtClean="0">
                <a:latin typeface="Courier" charset="0"/>
                <a:ea typeface="ＭＳ Ｐゴシック" charset="-128"/>
              </a:rPr>
              <a:t>', 'cs.umbc.edu', '</a:t>
            </a:r>
            <a:r>
              <a:rPr lang="en-US" sz="2000" dirty="0" err="1" smtClean="0">
                <a:latin typeface="Courier" charset="0"/>
                <a:ea typeface="ＭＳ Ｐゴシック" charset="-128"/>
              </a:rPr>
              <a:t>umbc</a:t>
            </a:r>
            <a:r>
              <a:rPr lang="en-US" sz="2000" dirty="0" smtClean="0">
                <a:latin typeface="Courier" charset="0"/>
                <a:ea typeface="ＭＳ Ｐゴシック" charset="-128"/>
              </a:rPr>
              <a:t>.', '</a:t>
            </a:r>
            <a:r>
              <a:rPr lang="en-US" sz="2000" dirty="0" err="1" smtClean="0">
                <a:latin typeface="Courier" charset="0"/>
                <a:ea typeface="ＭＳ Ｐゴシック" charset="-128"/>
              </a:rPr>
              <a:t>edu</a:t>
            </a:r>
            <a:r>
              <a:rPr lang="en-US" sz="2000" dirty="0" smtClean="0">
                <a:latin typeface="Courier" charset="0"/>
                <a:ea typeface="ＭＳ Ｐゴシック" charset="-128"/>
              </a:rPr>
              <a:t>’)</a:t>
            </a:r>
            <a:endParaRPr lang="en-US" sz="2800" dirty="0" smtClean="0">
              <a:ea typeface="ＭＳ Ｐゴシック" charset="-128"/>
            </a:endParaRPr>
          </a:p>
          <a:p>
            <a:r>
              <a:rPr lang="en-US" sz="2800" dirty="0" smtClean="0">
                <a:ea typeface="ＭＳ Ｐゴシック" charset="-128"/>
              </a:rPr>
              <a:t>Note that the ‘groups’ are numbered in a preorder traversal of the forest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8354-7196-4D01-88BB-B6D16015FAD8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C14E-3E64-4F21-B992-063217D0902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  <a:effectLst>
            <a:outerShdw blurRad="50800" dist="50800" dir="5400000" algn="ctr" rotWithShape="0">
              <a:srgbClr val="00B0F0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dirty="0" smtClean="0"/>
              <a:t>What got matched?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charset="-128"/>
              </a:rPr>
              <a:t>We can ‘label’ the groups as well… </a:t>
            </a:r>
            <a:endParaRPr lang="en-US" sz="2000" smtClean="0">
              <a:latin typeface="Courier" charset="0"/>
              <a:ea typeface="ＭＳ Ｐゴシック" charset="-128"/>
            </a:endParaRPr>
          </a:p>
          <a:p>
            <a:pPr lvl="1">
              <a:buFont typeface="Symbol" charset="2"/>
              <a:buNone/>
            </a:pPr>
            <a:r>
              <a:rPr lang="en-US" sz="2400" smtClean="0">
                <a:latin typeface="Courier" charset="0"/>
              </a:rPr>
              <a:t>&gt;&gt;&gt; pat3 ="(?P&lt;name&gt;\w+)@(?P&lt;host&gt;(\w+\.)+(com|org|net|edu))"</a:t>
            </a:r>
          </a:p>
          <a:p>
            <a:pPr lvl="1">
              <a:buFont typeface="Symbol" charset="2"/>
              <a:buNone/>
            </a:pPr>
            <a:r>
              <a:rPr lang="en-US" sz="2400" smtClean="0">
                <a:latin typeface="Courier" charset="0"/>
              </a:rPr>
              <a:t>&gt;&gt;&gt; r3 = re.match(pat3,"finin@cs.umbc.edu")</a:t>
            </a:r>
          </a:p>
          <a:p>
            <a:pPr lvl="1">
              <a:buFont typeface="Symbol" charset="2"/>
              <a:buNone/>
            </a:pPr>
            <a:r>
              <a:rPr lang="en-US" sz="2400" smtClean="0">
                <a:latin typeface="Courier" charset="0"/>
              </a:rPr>
              <a:t>&gt;&gt;&gt; r3.group('name')</a:t>
            </a:r>
          </a:p>
          <a:p>
            <a:pPr lvl="1">
              <a:buFont typeface="Symbol" charset="2"/>
              <a:buNone/>
            </a:pPr>
            <a:r>
              <a:rPr lang="en-US" sz="2400" smtClean="0">
                <a:latin typeface="Courier" charset="0"/>
              </a:rPr>
              <a:t>'finin'</a:t>
            </a:r>
          </a:p>
          <a:p>
            <a:pPr lvl="1">
              <a:buFont typeface="Symbol" charset="2"/>
              <a:buNone/>
            </a:pPr>
            <a:r>
              <a:rPr lang="en-US" sz="2400" smtClean="0">
                <a:latin typeface="Courier" charset="0"/>
              </a:rPr>
              <a:t>&gt;&gt;&gt; r3.group('host')</a:t>
            </a:r>
          </a:p>
          <a:p>
            <a:pPr lvl="1">
              <a:buFont typeface="Symbol" charset="2"/>
              <a:buNone/>
            </a:pPr>
            <a:r>
              <a:rPr lang="en-US" sz="2400" smtClean="0">
                <a:latin typeface="Courier" charset="0"/>
              </a:rPr>
              <a:t>'cs.umbc.edu’</a:t>
            </a:r>
          </a:p>
          <a:p>
            <a:r>
              <a:rPr lang="en-US" sz="2800" smtClean="0">
                <a:ea typeface="ＭＳ Ｐゴシック" charset="-128"/>
              </a:rPr>
              <a:t>And reference the matching parts by the labels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AF41-5042-45B6-8D83-1B5382BE7CD7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C14E-3E64-4F21-B992-063217D0902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  <a:effectLst>
            <a:outerShdw blurRad="50800" dist="50800" dir="5400000" algn="ctr" rotWithShape="0">
              <a:srgbClr val="00B0F0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dirty="0" smtClean="0"/>
              <a:t>More re functions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r>
              <a:rPr lang="en-US" sz="2800" dirty="0" err="1" smtClean="0">
                <a:ea typeface="ＭＳ Ｐゴシック" charset="-128"/>
              </a:rPr>
              <a:t>re.split</a:t>
            </a:r>
            <a:r>
              <a:rPr lang="en-US" sz="2800" dirty="0" smtClean="0">
                <a:ea typeface="ＭＳ Ｐゴシック" charset="-128"/>
              </a:rPr>
              <a:t>() is like split but can use patterns</a:t>
            </a:r>
            <a:endParaRPr lang="en-US" dirty="0" smtClean="0">
              <a:ea typeface="ＭＳ Ｐゴシック" charset="-128"/>
            </a:endParaRPr>
          </a:p>
          <a:p>
            <a:pPr>
              <a:buFont typeface="Symbol" charset="2"/>
              <a:buNone/>
            </a:pPr>
            <a:r>
              <a:rPr lang="en-US" sz="2200" dirty="0" smtClean="0">
                <a:latin typeface="Courier" charset="0"/>
                <a:ea typeface="ＭＳ Ｐゴシック" charset="-128"/>
              </a:rPr>
              <a:t>&gt;&gt;&gt; </a:t>
            </a:r>
            <a:r>
              <a:rPr lang="en-US" sz="2200" dirty="0" err="1" smtClean="0">
                <a:latin typeface="Courier" charset="0"/>
                <a:ea typeface="ＭＳ Ｐゴシック" charset="-128"/>
              </a:rPr>
              <a:t>re.split</a:t>
            </a:r>
            <a:r>
              <a:rPr lang="en-US" sz="2200" dirty="0" smtClean="0">
                <a:latin typeface="Courier" charset="0"/>
                <a:ea typeface="ＭＳ Ｐゴシック" charset="-128"/>
              </a:rPr>
              <a:t>("\W+", “This... is a test,  </a:t>
            </a:r>
          </a:p>
          <a:p>
            <a:pPr>
              <a:buFont typeface="Symbol" charset="2"/>
              <a:buNone/>
            </a:pPr>
            <a:r>
              <a:rPr lang="en-US" sz="2200" dirty="0" smtClean="0">
                <a:latin typeface="Courier" charset="0"/>
                <a:ea typeface="ＭＳ Ｐゴシック" charset="-128"/>
              </a:rPr>
              <a:t>  short and sweet, of split().”)</a:t>
            </a:r>
          </a:p>
          <a:p>
            <a:pPr>
              <a:buFont typeface="Symbol" charset="2"/>
              <a:buNone/>
            </a:pPr>
            <a:r>
              <a:rPr lang="en-US" sz="2200" dirty="0" smtClean="0">
                <a:latin typeface="Courier" charset="0"/>
                <a:ea typeface="ＭＳ Ｐゴシック" charset="-128"/>
              </a:rPr>
              <a:t>['This', 'is', 'a', 'test', 'short’,</a:t>
            </a:r>
          </a:p>
          <a:p>
            <a:pPr>
              <a:buFont typeface="Symbol" charset="2"/>
              <a:buNone/>
            </a:pPr>
            <a:r>
              <a:rPr lang="en-US" sz="2200" dirty="0" smtClean="0">
                <a:latin typeface="Courier" charset="0"/>
                <a:ea typeface="ＭＳ Ｐゴシック" charset="-128"/>
              </a:rPr>
              <a:t>  'and', 'sweet', 'of', 'split’, ‘’]</a:t>
            </a:r>
            <a:endParaRPr lang="en-US" sz="2200" dirty="0" smtClean="0">
              <a:ea typeface="ＭＳ Ｐゴシック" charset="-128"/>
            </a:endParaRPr>
          </a:p>
          <a:p>
            <a:r>
              <a:rPr lang="en-US" sz="2800" dirty="0" smtClean="0">
                <a:ea typeface="ＭＳ Ｐゴシック" charset="-128"/>
              </a:rPr>
              <a:t>re.sub substitutes one string for a pattern</a:t>
            </a:r>
          </a:p>
          <a:p>
            <a:pPr lvl="1">
              <a:buFontTx/>
              <a:buNone/>
            </a:pPr>
            <a:r>
              <a:rPr lang="en-US" sz="2200" dirty="0" smtClean="0">
                <a:latin typeface="Courier" charset="0"/>
              </a:rPr>
              <a:t>&gt;&gt;&gt; re.sub('(</a:t>
            </a:r>
            <a:r>
              <a:rPr lang="en-US" sz="2200" dirty="0" err="1" smtClean="0">
                <a:latin typeface="Courier" charset="0"/>
              </a:rPr>
              <a:t>blue|white|red</a:t>
            </a:r>
            <a:r>
              <a:rPr lang="en-US" sz="2200" dirty="0" smtClean="0">
                <a:latin typeface="Courier" charset="0"/>
              </a:rPr>
              <a:t>)', 'black', 'blue socks and red shoes')</a:t>
            </a:r>
          </a:p>
          <a:p>
            <a:pPr lvl="1">
              <a:buFontTx/>
              <a:buNone/>
            </a:pPr>
            <a:r>
              <a:rPr lang="en-US" sz="2200" dirty="0" smtClean="0">
                <a:latin typeface="Courier" charset="0"/>
              </a:rPr>
              <a:t>'black socks and black shoes’</a:t>
            </a:r>
          </a:p>
          <a:p>
            <a:r>
              <a:rPr lang="en-US" sz="2800" dirty="0" err="1" smtClean="0">
                <a:ea typeface="ＭＳ Ｐゴシック" charset="-128"/>
              </a:rPr>
              <a:t>re.findall</a:t>
            </a:r>
            <a:r>
              <a:rPr lang="en-US" sz="2800" dirty="0" smtClean="0">
                <a:ea typeface="ＭＳ Ｐゴシック" charset="-128"/>
              </a:rPr>
              <a:t>() finds al matches</a:t>
            </a:r>
          </a:p>
          <a:p>
            <a:pPr lvl="1">
              <a:buFontTx/>
              <a:buNone/>
            </a:pPr>
            <a:r>
              <a:rPr lang="en-US" sz="2200" dirty="0" smtClean="0">
                <a:latin typeface="Courier" charset="0"/>
              </a:rPr>
              <a:t>&gt;&gt;&gt; </a:t>
            </a:r>
            <a:r>
              <a:rPr lang="en-US" sz="2200" dirty="0" err="1" smtClean="0">
                <a:latin typeface="Courier" charset="0"/>
              </a:rPr>
              <a:t>re.findall</a:t>
            </a:r>
            <a:r>
              <a:rPr lang="en-US" sz="2200" dirty="0" smtClean="0">
                <a:latin typeface="Courier" charset="0"/>
              </a:rPr>
              <a:t>("\d+”,"12 dogs,11 cats, 1 egg")</a:t>
            </a:r>
          </a:p>
          <a:p>
            <a:pPr lvl="1">
              <a:buFontTx/>
              <a:buNone/>
            </a:pPr>
            <a:r>
              <a:rPr lang="en-US" sz="2200" dirty="0" smtClean="0">
                <a:latin typeface="Courier" charset="0"/>
              </a:rPr>
              <a:t>['12', '11', ’1’] </a:t>
            </a:r>
          </a:p>
          <a:p>
            <a:endParaRPr lang="en-US" sz="2800" dirty="0" smtClean="0">
              <a:ea typeface="ＭＳ Ｐゴシック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D3B1-5F1E-4751-BC00-D22C30D7DC50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C14E-3E64-4F21-B992-063217D0902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  <a:effectLst>
            <a:outerShdw blurRad="50800" dist="50800" dir="5400000" algn="ctr" rotWithShape="0">
              <a:srgbClr val="00B0F0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dirty="0" smtClean="0"/>
              <a:t>Compiling regular expressions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smtClean="0">
                <a:ea typeface="ＭＳ Ｐゴシック" charset="-128"/>
              </a:rPr>
              <a:t>If you plan to use a re pattern more than once, compile it to a re object</a:t>
            </a:r>
          </a:p>
          <a:p>
            <a:r>
              <a:rPr lang="en-US" sz="2800" smtClean="0">
                <a:ea typeface="ＭＳ Ｐゴシック" charset="-128"/>
              </a:rPr>
              <a:t>Python produces a special data structure that speeds up matching</a:t>
            </a:r>
          </a:p>
          <a:p>
            <a:endParaRPr lang="en-US" sz="1200" smtClean="0">
              <a:ea typeface="ＭＳ Ｐゴシック" charset="-128"/>
            </a:endParaRPr>
          </a:p>
          <a:p>
            <a:pPr lvl="1">
              <a:buFont typeface="Symbol" charset="2"/>
              <a:buNone/>
            </a:pPr>
            <a:r>
              <a:rPr lang="en-US" smtClean="0">
                <a:latin typeface="Courier" charset="0"/>
              </a:rPr>
              <a:t>&gt;&gt;&gt; capt3 = re.compile(pat3)</a:t>
            </a:r>
          </a:p>
          <a:p>
            <a:pPr lvl="1">
              <a:buFont typeface="Symbol" charset="2"/>
              <a:buNone/>
            </a:pPr>
            <a:r>
              <a:rPr lang="en-US" smtClean="0">
                <a:latin typeface="Courier" charset="0"/>
              </a:rPr>
              <a:t>&gt;&gt;&gt; cpat3</a:t>
            </a:r>
          </a:p>
          <a:p>
            <a:pPr lvl="1">
              <a:buFont typeface="Symbol" charset="2"/>
              <a:buNone/>
            </a:pPr>
            <a:r>
              <a:rPr lang="en-US" smtClean="0">
                <a:latin typeface="Courier" charset="0"/>
              </a:rPr>
              <a:t>&lt;_sre.SRE_Pattern object at 0x2d9c0&gt;</a:t>
            </a:r>
          </a:p>
          <a:p>
            <a:pPr lvl="1">
              <a:buFont typeface="Symbol" charset="2"/>
              <a:buNone/>
            </a:pPr>
            <a:r>
              <a:rPr lang="en-US" smtClean="0">
                <a:latin typeface="Courier" charset="0"/>
              </a:rPr>
              <a:t>&gt;&gt;&gt; r3 = cpat3.search("finin@cs.umbc.edu")</a:t>
            </a:r>
          </a:p>
          <a:p>
            <a:pPr lvl="1">
              <a:buFont typeface="Symbol" charset="2"/>
              <a:buNone/>
            </a:pPr>
            <a:r>
              <a:rPr lang="en-US" smtClean="0">
                <a:latin typeface="Courier" charset="0"/>
              </a:rPr>
              <a:t>&gt;&gt;&gt; r3</a:t>
            </a:r>
          </a:p>
          <a:p>
            <a:pPr lvl="1">
              <a:buFont typeface="Symbol" charset="2"/>
              <a:buNone/>
            </a:pPr>
            <a:r>
              <a:rPr lang="en-US" smtClean="0">
                <a:latin typeface="Courier" charset="0"/>
              </a:rPr>
              <a:t>&lt;_sre.SRE_Match object at 0x895a0&gt;</a:t>
            </a:r>
          </a:p>
          <a:p>
            <a:pPr lvl="1">
              <a:buFont typeface="Symbol" charset="2"/>
              <a:buNone/>
            </a:pPr>
            <a:r>
              <a:rPr lang="en-US" smtClean="0">
                <a:latin typeface="Courier" charset="0"/>
              </a:rPr>
              <a:t>&gt;&gt;&gt; r3.group()</a:t>
            </a:r>
          </a:p>
          <a:p>
            <a:pPr lvl="1">
              <a:buFont typeface="Symbol" charset="2"/>
              <a:buNone/>
            </a:pPr>
            <a:r>
              <a:rPr lang="en-US" smtClean="0">
                <a:latin typeface="Courier" charset="0"/>
              </a:rPr>
              <a:t>'finin@cs.umbc.edu'</a:t>
            </a:r>
          </a:p>
          <a:p>
            <a:pPr>
              <a:buFont typeface="Symbol" charset="2"/>
              <a:buNone/>
            </a:pPr>
            <a:endParaRPr lang="en-US" sz="2000" smtClean="0">
              <a:latin typeface="Courier" charset="0"/>
              <a:ea typeface="ＭＳ Ｐゴシック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A4D6-F7C2-4D21-AD2A-DAF319948836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C14E-3E64-4F21-B992-063217D0902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  <a:effectLst>
            <a:outerShdw blurRad="50800" dist="50800" dir="5400000" algn="ctr" rotWithShape="0">
              <a:srgbClr val="00B0F0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dirty="0" smtClean="0"/>
              <a:t>Pattern object methods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Symbol" charset="2"/>
              <a:buNone/>
            </a:pPr>
            <a:r>
              <a:rPr lang="en-US" sz="2800" dirty="0" smtClean="0">
                <a:ea typeface="ＭＳ Ｐゴシック" charset="-128"/>
              </a:rPr>
              <a:t>Pattern objects have methods that parallel the re functions (e.g., match, search, split, </a:t>
            </a:r>
            <a:r>
              <a:rPr lang="en-US" sz="2800" dirty="0" err="1" smtClean="0">
                <a:ea typeface="ＭＳ Ｐゴシック" charset="-128"/>
              </a:rPr>
              <a:t>findall</a:t>
            </a:r>
            <a:r>
              <a:rPr lang="en-US" sz="2800" dirty="0" smtClean="0">
                <a:ea typeface="ＭＳ Ｐゴシック" charset="-128"/>
              </a:rPr>
              <a:t>, sub), e.g.:</a:t>
            </a:r>
          </a:p>
          <a:p>
            <a:pPr marL="114300" lvl="1" indent="0">
              <a:buFontTx/>
              <a:buNone/>
            </a:pPr>
            <a:r>
              <a:rPr lang="en-US" dirty="0" smtClean="0"/>
              <a:t>&gt;&gt;&gt; p1 = </a:t>
            </a:r>
            <a:r>
              <a:rPr lang="en-US" dirty="0" err="1" smtClean="0"/>
              <a:t>re.compile</a:t>
            </a:r>
            <a:r>
              <a:rPr lang="en-US" dirty="0" smtClean="0"/>
              <a:t>("\w+@\w+\.+</a:t>
            </a:r>
            <a:r>
              <a:rPr lang="en-US" dirty="0" err="1" smtClean="0"/>
              <a:t>com|org|net|edu</a:t>
            </a:r>
            <a:r>
              <a:rPr lang="en-US" dirty="0" smtClean="0"/>
              <a:t>")</a:t>
            </a:r>
          </a:p>
          <a:p>
            <a:pPr marL="114300" lvl="1" indent="0">
              <a:buFontTx/>
              <a:buNone/>
            </a:pPr>
            <a:r>
              <a:rPr lang="en-US" dirty="0" smtClean="0"/>
              <a:t>&gt;&gt;&gt; p1.</a:t>
            </a:r>
            <a:r>
              <a:rPr lang="en-US" b="1" dirty="0" smtClean="0"/>
              <a:t>match</a:t>
            </a:r>
            <a:r>
              <a:rPr lang="en-US" dirty="0" smtClean="0"/>
              <a:t>("steve@apple.com").group(0)</a:t>
            </a:r>
          </a:p>
          <a:p>
            <a:pPr marL="114300" lvl="1" indent="0">
              <a:buFontTx/>
              <a:buNone/>
            </a:pPr>
            <a:r>
              <a:rPr lang="en-US" dirty="0" smtClean="0"/>
              <a:t>'steve@apple.com'</a:t>
            </a:r>
          </a:p>
          <a:p>
            <a:pPr marL="114300" lvl="1" indent="0">
              <a:buFontTx/>
              <a:buNone/>
            </a:pPr>
            <a:r>
              <a:rPr lang="en-US" dirty="0" smtClean="0"/>
              <a:t>&gt;&gt;&gt; p1.</a:t>
            </a:r>
            <a:r>
              <a:rPr lang="en-US" b="1" dirty="0" smtClean="0"/>
              <a:t>search</a:t>
            </a:r>
            <a:r>
              <a:rPr lang="en-US" dirty="0" smtClean="0"/>
              <a:t>(”Email steve@apple.com today.").group(0)</a:t>
            </a:r>
          </a:p>
          <a:p>
            <a:pPr marL="114300" lvl="1" indent="0">
              <a:buFontTx/>
              <a:buNone/>
            </a:pPr>
            <a:r>
              <a:rPr lang="en-US" dirty="0" smtClean="0"/>
              <a:t>'steve@apple.com’</a:t>
            </a:r>
          </a:p>
          <a:p>
            <a:pPr marL="114300" lvl="1" indent="0">
              <a:buFontTx/>
              <a:buNone/>
            </a:pPr>
            <a:r>
              <a:rPr lang="en-US" dirty="0" smtClean="0"/>
              <a:t>&gt;&gt;&gt; p1.</a:t>
            </a:r>
            <a:r>
              <a:rPr lang="en-US" b="1" dirty="0" smtClean="0"/>
              <a:t>findall</a:t>
            </a:r>
            <a:r>
              <a:rPr lang="en-US" dirty="0" smtClean="0"/>
              <a:t>("Email steve@apple.com and bill@msft.com now.")</a:t>
            </a:r>
          </a:p>
          <a:p>
            <a:pPr marL="114300" lvl="1" indent="0">
              <a:buFontTx/>
              <a:buNone/>
            </a:pPr>
            <a:r>
              <a:rPr lang="en-US" dirty="0" smtClean="0"/>
              <a:t>['steve@apple.com', 'bill@msft.com’]</a:t>
            </a:r>
          </a:p>
          <a:p>
            <a:pPr marL="114300" lvl="1" indent="0">
              <a:buFontTx/>
              <a:buNone/>
            </a:pPr>
            <a:r>
              <a:rPr lang="en-US" dirty="0" smtClean="0"/>
              <a:t>&gt;&gt;&gt; p2 = </a:t>
            </a:r>
            <a:r>
              <a:rPr lang="en-US" dirty="0" err="1" smtClean="0"/>
              <a:t>re.compile</a:t>
            </a:r>
            <a:r>
              <a:rPr lang="en-US" dirty="0" smtClean="0"/>
              <a:t>("[.?!]+\s+")</a:t>
            </a:r>
          </a:p>
          <a:p>
            <a:pPr marL="114300" lvl="1" indent="0">
              <a:buFontTx/>
              <a:buNone/>
            </a:pPr>
            <a:r>
              <a:rPr lang="en-US" dirty="0" smtClean="0"/>
              <a:t>&gt;&gt;&gt; p2.split("Tired? Go to bed!   Now!! ")</a:t>
            </a:r>
          </a:p>
          <a:p>
            <a:pPr marL="114300" lvl="1" indent="0">
              <a:buFontTx/>
              <a:buNone/>
            </a:pPr>
            <a:r>
              <a:rPr lang="en-US" dirty="0" smtClean="0"/>
              <a:t>['Tired', 'Go to bed', 'Now', ’ ']</a:t>
            </a:r>
          </a:p>
          <a:p>
            <a:pPr marL="114300" lvl="1" indent="0">
              <a:buFontTx/>
              <a:buNone/>
            </a:pPr>
            <a:endParaRPr lang="en-US" dirty="0" smtClean="0"/>
          </a:p>
          <a:p>
            <a:pPr marL="114300" lvl="1" indent="0">
              <a:buFontTx/>
              <a:buNone/>
            </a:pPr>
            <a:endParaRPr lang="en-US" dirty="0" smtClean="0"/>
          </a:p>
          <a:p>
            <a:pPr marL="114300" lvl="1" indent="0"/>
            <a:endParaRPr lang="en-US" dirty="0" smtClean="0"/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7543800" y="2895600"/>
            <a:ext cx="1600200" cy="381000"/>
          </a:xfrm>
          <a:prstGeom prst="wedgeRectCallout">
            <a:avLst>
              <a:gd name="adj1" fmla="val -100495"/>
              <a:gd name="adj2" fmla="val -57602"/>
            </a:avLst>
          </a:prstGeom>
          <a:solidFill>
            <a:srgbClr val="C2FFF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42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2000" dirty="0">
                <a:ea typeface="Arial" charset="0"/>
              </a:rPr>
              <a:t>email address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705600" y="4953000"/>
            <a:ext cx="2209800" cy="457200"/>
          </a:xfrm>
          <a:prstGeom prst="wedgeRectCallout">
            <a:avLst>
              <a:gd name="adj1" fmla="val -155037"/>
              <a:gd name="adj2" fmla="val 37477"/>
            </a:avLst>
          </a:prstGeom>
          <a:solidFill>
            <a:srgbClr val="C2FFF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42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2000">
                <a:ea typeface="Arial" charset="0"/>
              </a:rPr>
              <a:t>sentence boundary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8C31-458B-41D0-95B8-A29DBDE674A8}" type="datetime1">
              <a:rPr lang="en-US" smtClean="0"/>
              <a:t>12/11/2015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C14E-3E64-4F21-B992-063217D0902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  <a:effectLst>
            <a:outerShdw blurRad="50800" dist="50800" dir="5400000" algn="ctr" rotWithShape="0">
              <a:srgbClr val="00B0F0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dirty="0" smtClean="0"/>
              <a:t>Example: pig latin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34290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ea typeface="ＭＳ Ｐゴシック" charset="-128"/>
              </a:rPr>
              <a:t>Rules</a:t>
            </a:r>
          </a:p>
          <a:p>
            <a:pPr lvl="1"/>
            <a:r>
              <a:rPr lang="en-US" sz="3200" dirty="0" smtClean="0"/>
              <a:t>If word starts with consonant(s)</a:t>
            </a:r>
          </a:p>
          <a:p>
            <a:pPr lvl="2"/>
            <a:r>
              <a:rPr lang="en-US" sz="3200" dirty="0" smtClean="0"/>
              <a:t> Move them to the end, append “ay”</a:t>
            </a:r>
          </a:p>
          <a:p>
            <a:pPr lvl="1"/>
            <a:r>
              <a:rPr lang="en-US" sz="3200" dirty="0" smtClean="0"/>
              <a:t>Else word starts with vowel(s)</a:t>
            </a:r>
          </a:p>
          <a:p>
            <a:pPr lvl="2"/>
            <a:r>
              <a:rPr lang="en-US" sz="3200" dirty="0" smtClean="0"/>
              <a:t> Keep as is, but add “</a:t>
            </a:r>
            <a:r>
              <a:rPr lang="en-US" sz="3200" dirty="0" err="1" smtClean="0"/>
              <a:t>zay</a:t>
            </a:r>
            <a:r>
              <a:rPr lang="en-US" sz="3200" dirty="0" smtClean="0"/>
              <a:t>”</a:t>
            </a:r>
          </a:p>
          <a:p>
            <a:pPr lvl="1"/>
            <a:r>
              <a:rPr lang="en-US" sz="3200" dirty="0" smtClean="0"/>
              <a:t>How might we do this?</a:t>
            </a:r>
          </a:p>
          <a:p>
            <a:endParaRPr lang="en-US" sz="3200" dirty="0" smtClean="0">
              <a:ea typeface="ＭＳ Ｐゴシック" charset="-128"/>
            </a:endParaRPr>
          </a:p>
        </p:txBody>
      </p: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0" y="64008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ea typeface="ＭＳ Ｐゴシック" charset="-128"/>
                <a:hlinkClick r:id="rId2"/>
              </a:rPr>
              <a:t>http://cs.umbc.edu/courses/331/current/code/python/pig.py</a:t>
            </a:r>
            <a:endParaRPr lang="en-US">
              <a:ea typeface="ＭＳ Ｐゴシック" charset="-128"/>
            </a:endParaRPr>
          </a:p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CA6A-9F07-40FA-AB72-617B466972C6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C14E-3E64-4F21-B992-063217D0902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image.slidesharecdn.com/letspractice-130930131317-phpapp02/95/lets-practice-the-possessive-pronouns-1-638.jpg?cb=13805468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90600"/>
            <a:ext cx="6498453" cy="4876800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D411-7887-4C3C-8BBC-03227150B5FE}" type="datetime1">
              <a:rPr lang="en-US" smtClean="0"/>
              <a:t>12/11/2015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C14E-3E64-4F21-B992-063217D0902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  <a:effectLst>
            <a:outerShdw blurRad="50800" dist="50800" dir="5400000" algn="ctr" rotWithShape="0">
              <a:srgbClr val="00B0F0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dirty="0" smtClean="0"/>
              <a:t>QA</a:t>
            </a:r>
          </a:p>
        </p:txBody>
      </p:sp>
      <p:pic>
        <p:nvPicPr>
          <p:cNvPr id="4" name="Picture 5" descr="http://www.openbookproject.net/pybiblio/gasp/course/_static/gasp_lesso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352800"/>
            <a:ext cx="1828800" cy="18288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410A-B287-490B-B897-C14DB9F5D93A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C14E-3E64-4F21-B992-063217D0902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143000"/>
          </a:xfrm>
          <a:solidFill>
            <a:schemeClr val="tx2">
              <a:lumMod val="60000"/>
              <a:lumOff val="40000"/>
            </a:schemeClr>
          </a:solidFill>
          <a:effectLst>
            <a:outerShdw blurRad="50800" dist="50800" dir="5400000" algn="ctr" rotWithShape="0">
              <a:srgbClr val="00B0F0"/>
            </a:outerShdw>
          </a:effectLst>
        </p:spPr>
        <p:txBody>
          <a:bodyPr/>
          <a:lstStyle/>
          <a:p>
            <a:pPr>
              <a:defRPr/>
            </a:pPr>
            <a:r>
              <a:rPr lang="nl-NL" dirty="0" smtClean="0"/>
              <a:t>Python regular expressions</a:t>
            </a:r>
            <a:endParaRPr lang="nl-NL" dirty="0"/>
          </a:p>
        </p:txBody>
      </p:sp>
      <p:sp>
        <p:nvSpPr>
          <p:cNvPr id="2051" name="Ondertitel 2"/>
          <p:cNvSpPr>
            <a:spLocks noGrp="1"/>
          </p:cNvSpPr>
          <p:nvPr>
            <p:ph type="subTitle" idx="1"/>
          </p:nvPr>
        </p:nvSpPr>
        <p:spPr bwMode="auto">
          <a:xfrm>
            <a:off x="762000" y="2133600"/>
            <a:ext cx="7696200" cy="3505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altLang="nl-NL" sz="2000" dirty="0" smtClean="0">
                <a:solidFill>
                  <a:schemeClr val="accent1">
                    <a:lumMod val="10000"/>
                  </a:schemeClr>
                </a:solidFill>
              </a:rPr>
              <a:t>Regular expressions are a powerful string manipulation tool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nl-NL" sz="2000" dirty="0" smtClean="0">
                <a:solidFill>
                  <a:schemeClr val="accent1">
                    <a:lumMod val="10000"/>
                  </a:schemeClr>
                </a:solidFill>
              </a:rPr>
              <a:t>All modern languages have similar library packages for regular expressions </a:t>
            </a:r>
          </a:p>
          <a:p>
            <a:pPr algn="l"/>
            <a:endParaRPr lang="en-US" altLang="nl-NL" sz="2000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altLang="nl-NL" sz="2000" dirty="0" smtClean="0">
                <a:solidFill>
                  <a:schemeClr val="accent1">
                    <a:lumMod val="10000"/>
                  </a:schemeClr>
                </a:solidFill>
              </a:rPr>
              <a:t>Use regular expressions to:</a:t>
            </a:r>
          </a:p>
          <a:p>
            <a:pPr lvl="1" algn="l">
              <a:buFont typeface="Arial" pitchFamily="34" charset="0"/>
              <a:buChar char="•"/>
            </a:pPr>
            <a:r>
              <a:rPr lang="en-US" altLang="nl-NL" sz="2000" dirty="0" smtClean="0">
                <a:solidFill>
                  <a:schemeClr val="accent1">
                    <a:lumMod val="10000"/>
                  </a:schemeClr>
                </a:solidFill>
              </a:rPr>
              <a:t>Search a string (search and match)</a:t>
            </a:r>
          </a:p>
          <a:p>
            <a:pPr lvl="1" algn="l">
              <a:buFont typeface="Arial" pitchFamily="34" charset="0"/>
              <a:buChar char="•"/>
            </a:pPr>
            <a:r>
              <a:rPr lang="en-US" altLang="nl-NL" sz="2000" dirty="0" smtClean="0">
                <a:solidFill>
                  <a:schemeClr val="accent1">
                    <a:lumMod val="10000"/>
                  </a:schemeClr>
                </a:solidFill>
              </a:rPr>
              <a:t>Replace parts of a string (sub)</a:t>
            </a:r>
          </a:p>
          <a:p>
            <a:pPr lvl="1" algn="l">
              <a:buFont typeface="Arial" pitchFamily="34" charset="0"/>
              <a:buChar char="•"/>
            </a:pPr>
            <a:r>
              <a:rPr lang="en-US" altLang="nl-NL" sz="2000" dirty="0" smtClean="0">
                <a:solidFill>
                  <a:schemeClr val="accent1">
                    <a:lumMod val="10000"/>
                  </a:schemeClr>
                </a:solidFill>
              </a:rPr>
              <a:t>Break strings into smaller pieces (split)</a:t>
            </a:r>
          </a:p>
        </p:txBody>
      </p:sp>
      <p:sp>
        <p:nvSpPr>
          <p:cNvPr id="12290" name="AutoShape 2" descr="Image result for python programming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2" name="Picture 4" descr="https://oncirculation.files.wordpress.com/2015/04/hellow-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3276600"/>
            <a:ext cx="3124200" cy="2552700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2DEA-548A-43BA-9015-B68D4FD22CD5}" type="datetime1">
              <a:rPr lang="en-US" smtClean="0"/>
              <a:t>12/11/2015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C14E-3E64-4F21-B992-063217D0902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1143000"/>
          </a:xfrm>
          <a:solidFill>
            <a:schemeClr val="tx2">
              <a:lumMod val="60000"/>
              <a:lumOff val="40000"/>
            </a:schemeClr>
          </a:solidFill>
          <a:effectLst>
            <a:outerShdw blurRad="50800" dist="50800" dir="5400000" algn="ctr" rotWithShape="0">
              <a:srgbClr val="00B0F0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dirty="0" smtClean="0"/>
              <a:t>Python’s Regular Expression Syntax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r>
              <a:rPr lang="en-US" sz="2800" smtClean="0">
                <a:ea typeface="ＭＳ Ｐゴシック" charset="-128"/>
              </a:rPr>
              <a:t>Most characters match themselves</a:t>
            </a:r>
          </a:p>
          <a:p>
            <a:pPr lvl="1" indent="0">
              <a:buFontTx/>
              <a:buNone/>
            </a:pPr>
            <a:r>
              <a:rPr lang="en-US" sz="2800" smtClean="0"/>
              <a:t>The regular expression “test” matches the string </a:t>
            </a:r>
            <a:r>
              <a:rPr lang="en-US" sz="2800" smtClean="0">
                <a:latin typeface="Courier New" charset="0"/>
              </a:rPr>
              <a:t>‘test’</a:t>
            </a:r>
            <a:r>
              <a:rPr lang="en-US" sz="2800" smtClean="0"/>
              <a:t>, and only that string</a:t>
            </a:r>
          </a:p>
          <a:p>
            <a:r>
              <a:rPr lang="en-US" sz="2800" smtClean="0">
                <a:ea typeface="ＭＳ Ｐゴシック" charset="-128"/>
              </a:rPr>
              <a:t>[x] matches any </a:t>
            </a:r>
            <a:r>
              <a:rPr lang="en-US" sz="2800" i="1" smtClean="0">
                <a:ea typeface="ＭＳ Ｐゴシック" charset="-128"/>
              </a:rPr>
              <a:t>one</a:t>
            </a:r>
            <a:r>
              <a:rPr lang="en-US" sz="2800" smtClean="0">
                <a:ea typeface="ＭＳ Ｐゴシック" charset="-128"/>
              </a:rPr>
              <a:t> of a list of characters</a:t>
            </a:r>
          </a:p>
          <a:p>
            <a:pPr lvl="1" indent="0">
              <a:buFontTx/>
              <a:buNone/>
            </a:pPr>
            <a:r>
              <a:rPr lang="en-US" sz="2800" smtClean="0"/>
              <a:t>“[abc]” matches </a:t>
            </a:r>
            <a:r>
              <a:rPr lang="en-US" sz="2800" smtClean="0">
                <a:latin typeface="Courier New" charset="0"/>
              </a:rPr>
              <a:t>‘a’,‘b’,</a:t>
            </a:r>
            <a:r>
              <a:rPr lang="en-US" sz="2800" smtClean="0"/>
              <a:t>or</a:t>
            </a:r>
            <a:r>
              <a:rPr lang="en-US" sz="2800" smtClean="0">
                <a:latin typeface="Courier New" charset="0"/>
              </a:rPr>
              <a:t> ‘c’</a:t>
            </a:r>
          </a:p>
          <a:p>
            <a:r>
              <a:rPr lang="en-US" sz="2800" smtClean="0">
                <a:ea typeface="ＭＳ Ｐゴシック" charset="-128"/>
              </a:rPr>
              <a:t>[^x] matches any </a:t>
            </a:r>
            <a:r>
              <a:rPr lang="en-US" sz="2800" i="1" smtClean="0">
                <a:ea typeface="ＭＳ Ｐゴシック" charset="-128"/>
              </a:rPr>
              <a:t>one</a:t>
            </a:r>
            <a:r>
              <a:rPr lang="en-US" sz="2800" smtClean="0">
                <a:ea typeface="ＭＳ Ｐゴシック" charset="-128"/>
              </a:rPr>
              <a:t> character that is not included in </a:t>
            </a:r>
            <a:r>
              <a:rPr lang="en-US" sz="2800" i="1" smtClean="0">
                <a:ea typeface="ＭＳ Ｐゴシック" charset="-128"/>
              </a:rPr>
              <a:t>x</a:t>
            </a:r>
          </a:p>
          <a:p>
            <a:pPr lvl="1" indent="0">
              <a:buFontTx/>
              <a:buNone/>
            </a:pPr>
            <a:r>
              <a:rPr lang="en-US" sz="2800" smtClean="0"/>
              <a:t>“[^abc]” matches any single character </a:t>
            </a:r>
            <a:r>
              <a:rPr lang="en-US" sz="2800" i="1" smtClean="0"/>
              <a:t>except</a:t>
            </a:r>
            <a:r>
              <a:rPr lang="en-US" sz="2800" smtClean="0"/>
              <a:t> </a:t>
            </a:r>
            <a:r>
              <a:rPr lang="en-US" sz="2800" smtClean="0">
                <a:latin typeface="Courier New" charset="0"/>
              </a:rPr>
              <a:t>‘a’,’b’,</a:t>
            </a:r>
            <a:r>
              <a:rPr lang="en-US" sz="2800" smtClean="0"/>
              <a:t>or</a:t>
            </a:r>
            <a:r>
              <a:rPr lang="en-US" sz="2800" smtClean="0">
                <a:latin typeface="Courier New" charset="0"/>
              </a:rPr>
              <a:t> ‘c’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8D65-C30F-46F3-B5F7-224B2BE9ED70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C14E-3E64-4F21-B992-063217D0902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914400"/>
          </a:xfrm>
          <a:solidFill>
            <a:schemeClr val="tx2">
              <a:lumMod val="60000"/>
              <a:lumOff val="40000"/>
            </a:schemeClr>
          </a:solidFill>
          <a:effectLst>
            <a:outerShdw blurRad="50800" dist="50800" dir="5400000" algn="ctr" rotWithShape="0">
              <a:srgbClr val="00B0F0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dirty="0" smtClean="0"/>
              <a:t>Python’s Regular Expression Syntax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3810000"/>
          </a:xfrm>
        </p:spPr>
        <p:txBody>
          <a:bodyPr/>
          <a:lstStyle/>
          <a:p>
            <a:r>
              <a:rPr lang="en-US" sz="2800" smtClean="0">
                <a:ea typeface="ＭＳ Ｐゴシック" charset="-128"/>
              </a:rPr>
              <a:t>“.” matches any single character</a:t>
            </a:r>
          </a:p>
          <a:p>
            <a:r>
              <a:rPr lang="en-US" sz="2800" smtClean="0">
                <a:ea typeface="ＭＳ Ｐゴシック" charset="-128"/>
              </a:rPr>
              <a:t>Parentheses can be used for grouping</a:t>
            </a:r>
          </a:p>
          <a:p>
            <a:pPr lvl="1" indent="0">
              <a:buFontTx/>
              <a:buNone/>
            </a:pPr>
            <a:r>
              <a:rPr lang="en-US" sz="2800" smtClean="0"/>
              <a:t>“(abc)+” matches </a:t>
            </a:r>
            <a:r>
              <a:rPr lang="en-US" sz="2800" smtClean="0">
                <a:latin typeface="Courier New" charset="0"/>
              </a:rPr>
              <a:t>’abc’, ‘abcabc’, ‘abcabcabc’, </a:t>
            </a:r>
            <a:r>
              <a:rPr lang="en-US" sz="2800" smtClean="0"/>
              <a:t>etc.</a:t>
            </a:r>
          </a:p>
          <a:p>
            <a:r>
              <a:rPr lang="en-US" sz="2800" i="1" smtClean="0">
                <a:ea typeface="ＭＳ Ｐゴシック" charset="-128"/>
              </a:rPr>
              <a:t>x|y </a:t>
            </a:r>
            <a:r>
              <a:rPr lang="en-US" sz="2800" smtClean="0">
                <a:ea typeface="ＭＳ Ｐゴシック" charset="-128"/>
              </a:rPr>
              <a:t>matches </a:t>
            </a:r>
            <a:r>
              <a:rPr lang="en-US" sz="2800" i="1" smtClean="0">
                <a:ea typeface="ＭＳ Ｐゴシック" charset="-128"/>
              </a:rPr>
              <a:t>x</a:t>
            </a:r>
            <a:r>
              <a:rPr lang="en-US" sz="2800" smtClean="0">
                <a:ea typeface="ＭＳ Ｐゴシック" charset="-128"/>
              </a:rPr>
              <a:t> or </a:t>
            </a:r>
            <a:r>
              <a:rPr lang="en-US" sz="2800" i="1" smtClean="0">
                <a:ea typeface="ＭＳ Ｐゴシック" charset="-128"/>
              </a:rPr>
              <a:t>y</a:t>
            </a:r>
          </a:p>
          <a:p>
            <a:pPr lvl="1" indent="0">
              <a:buFontTx/>
              <a:buNone/>
            </a:pPr>
            <a:r>
              <a:rPr lang="en-US" sz="2800" smtClean="0"/>
              <a:t>“this|that” matches </a:t>
            </a:r>
            <a:r>
              <a:rPr lang="en-US" sz="2800" smtClean="0">
                <a:latin typeface="Courier New" charset="0"/>
              </a:rPr>
              <a:t>‘this’ and ‘that’, </a:t>
            </a:r>
            <a:r>
              <a:rPr lang="en-US" sz="2800" smtClean="0"/>
              <a:t>but not</a:t>
            </a:r>
            <a:r>
              <a:rPr lang="en-US" sz="2800" smtClean="0">
                <a:latin typeface="Courier New" charset="0"/>
              </a:rPr>
              <a:t> ‘thisthat’.</a:t>
            </a:r>
            <a:endParaRPr lang="en-US" sz="2800" i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6C49-642B-48C0-AD54-BD0283B8DB71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C14E-3E64-4F21-B992-063217D0902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914400"/>
          </a:xfrm>
          <a:solidFill>
            <a:schemeClr val="tx2">
              <a:lumMod val="60000"/>
              <a:lumOff val="40000"/>
            </a:schemeClr>
          </a:solidFill>
          <a:effectLst>
            <a:outerShdw blurRad="50800" dist="50800" dir="5400000" algn="ctr" rotWithShape="0">
              <a:srgbClr val="00B0F0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dirty="0" smtClean="0"/>
              <a:t>Python’sRegular Expression Syntax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sz="2800" i="1" smtClean="0">
                <a:ea typeface="ＭＳ Ｐゴシック" charset="-128"/>
              </a:rPr>
              <a:t>x</a:t>
            </a:r>
            <a:r>
              <a:rPr lang="en-US" sz="2800" smtClean="0">
                <a:ea typeface="ＭＳ Ｐゴシック" charset="-128"/>
              </a:rPr>
              <a:t>* matches zero or more </a:t>
            </a:r>
            <a:r>
              <a:rPr lang="en-US" sz="2800" i="1" smtClean="0">
                <a:ea typeface="ＭＳ Ｐゴシック" charset="-128"/>
              </a:rPr>
              <a:t>x</a:t>
            </a:r>
            <a:r>
              <a:rPr lang="en-US" sz="2800" smtClean="0">
                <a:ea typeface="ＭＳ Ｐゴシック" charset="-128"/>
              </a:rPr>
              <a:t>’s</a:t>
            </a:r>
          </a:p>
          <a:p>
            <a:pPr lvl="1" indent="0">
              <a:buFontTx/>
              <a:buNone/>
            </a:pPr>
            <a:r>
              <a:rPr lang="en-US" sz="2800" smtClean="0"/>
              <a:t>“a*” matches  </a:t>
            </a:r>
            <a:r>
              <a:rPr lang="en-US" sz="2800" smtClean="0">
                <a:latin typeface="Courier New" charset="0"/>
              </a:rPr>
              <a:t>’’</a:t>
            </a:r>
            <a:r>
              <a:rPr lang="en-US" sz="2800" smtClean="0"/>
              <a:t>, </a:t>
            </a:r>
            <a:r>
              <a:rPr lang="en-US" sz="2800" smtClean="0">
                <a:latin typeface="Courier New" charset="0"/>
              </a:rPr>
              <a:t>’a’</a:t>
            </a:r>
            <a:r>
              <a:rPr lang="en-US" sz="2800" smtClean="0"/>
              <a:t>, </a:t>
            </a:r>
            <a:r>
              <a:rPr lang="en-US" sz="2800" smtClean="0">
                <a:latin typeface="Courier New" charset="0"/>
              </a:rPr>
              <a:t>’aa’</a:t>
            </a:r>
            <a:r>
              <a:rPr lang="en-US" sz="2800" smtClean="0"/>
              <a:t>,</a:t>
            </a:r>
            <a:r>
              <a:rPr lang="en-US" sz="2800" smtClean="0">
                <a:latin typeface="Courier New" charset="0"/>
              </a:rPr>
              <a:t> </a:t>
            </a:r>
            <a:r>
              <a:rPr lang="en-US" sz="2800" smtClean="0"/>
              <a:t>etc.</a:t>
            </a:r>
          </a:p>
          <a:p>
            <a:r>
              <a:rPr lang="en-US" sz="2800" i="1" smtClean="0">
                <a:ea typeface="ＭＳ Ｐゴシック" charset="-128"/>
              </a:rPr>
              <a:t>x</a:t>
            </a:r>
            <a:r>
              <a:rPr lang="en-US" sz="2800" smtClean="0">
                <a:ea typeface="ＭＳ Ｐゴシック" charset="-128"/>
              </a:rPr>
              <a:t>+ matches one or more </a:t>
            </a:r>
            <a:r>
              <a:rPr lang="en-US" sz="2800" i="1" smtClean="0">
                <a:ea typeface="ＭＳ Ｐゴシック" charset="-128"/>
              </a:rPr>
              <a:t>x</a:t>
            </a:r>
            <a:r>
              <a:rPr lang="en-US" sz="2800" smtClean="0">
                <a:ea typeface="ＭＳ Ｐゴシック" charset="-128"/>
              </a:rPr>
              <a:t>’s</a:t>
            </a:r>
          </a:p>
          <a:p>
            <a:pPr lvl="1" indent="0">
              <a:buFontTx/>
              <a:buNone/>
            </a:pPr>
            <a:r>
              <a:rPr lang="en-US" sz="2800" smtClean="0"/>
              <a:t>“a+” matches </a:t>
            </a:r>
            <a:r>
              <a:rPr lang="en-US" sz="2800" smtClean="0">
                <a:latin typeface="Courier New" charset="0"/>
              </a:rPr>
              <a:t>’a’</a:t>
            </a:r>
            <a:r>
              <a:rPr lang="en-US" sz="2800" smtClean="0"/>
              <a:t>,</a:t>
            </a:r>
            <a:r>
              <a:rPr lang="en-US" sz="2800" smtClean="0">
                <a:latin typeface="Courier New" charset="0"/>
              </a:rPr>
              <a:t>’aa’</a:t>
            </a:r>
            <a:r>
              <a:rPr lang="en-US" sz="2800" smtClean="0"/>
              <a:t>,</a:t>
            </a:r>
            <a:r>
              <a:rPr lang="en-US" sz="2800" smtClean="0">
                <a:latin typeface="Courier New" charset="0"/>
              </a:rPr>
              <a:t>’aaa’</a:t>
            </a:r>
            <a:r>
              <a:rPr lang="en-US" sz="2800" smtClean="0"/>
              <a:t>, etc.</a:t>
            </a:r>
          </a:p>
          <a:p>
            <a:r>
              <a:rPr lang="en-US" sz="2800" i="1" smtClean="0">
                <a:ea typeface="ＭＳ Ｐゴシック" charset="-128"/>
              </a:rPr>
              <a:t>x</a:t>
            </a:r>
            <a:r>
              <a:rPr lang="en-US" sz="2800" smtClean="0">
                <a:ea typeface="ＭＳ Ｐゴシック" charset="-128"/>
              </a:rPr>
              <a:t>? matches zero or one </a:t>
            </a:r>
            <a:r>
              <a:rPr lang="en-US" sz="2800" i="1" smtClean="0">
                <a:ea typeface="ＭＳ Ｐゴシック" charset="-128"/>
              </a:rPr>
              <a:t>x</a:t>
            </a:r>
            <a:r>
              <a:rPr lang="en-US" sz="2800" smtClean="0">
                <a:ea typeface="ＭＳ Ｐゴシック" charset="-128"/>
              </a:rPr>
              <a:t>’s</a:t>
            </a:r>
          </a:p>
          <a:p>
            <a:pPr lvl="1" indent="0">
              <a:buFontTx/>
              <a:buNone/>
            </a:pPr>
            <a:r>
              <a:rPr lang="en-US" sz="2800" smtClean="0"/>
              <a:t> “a?” matches </a:t>
            </a:r>
            <a:r>
              <a:rPr lang="en-US" sz="2800" smtClean="0">
                <a:latin typeface="Courier New" charset="0"/>
              </a:rPr>
              <a:t>’’</a:t>
            </a:r>
            <a:r>
              <a:rPr lang="en-US" sz="2800" smtClean="0"/>
              <a:t> or </a:t>
            </a:r>
            <a:r>
              <a:rPr lang="en-US" sz="2800" smtClean="0">
                <a:latin typeface="Courier New" charset="0"/>
              </a:rPr>
              <a:t>’a’</a:t>
            </a:r>
            <a:endParaRPr lang="en-US" sz="2800" smtClean="0"/>
          </a:p>
          <a:p>
            <a:r>
              <a:rPr lang="en-US" sz="2800" i="1" smtClean="0">
                <a:ea typeface="ＭＳ Ｐゴシック" charset="-128"/>
              </a:rPr>
              <a:t>x{m, n} </a:t>
            </a:r>
            <a:r>
              <a:rPr lang="en-US" sz="2800" smtClean="0">
                <a:ea typeface="ＭＳ Ｐゴシック" charset="-128"/>
              </a:rPr>
              <a:t>matches </a:t>
            </a:r>
            <a:r>
              <a:rPr lang="en-US" sz="2800" i="1" smtClean="0">
                <a:ea typeface="ＭＳ Ｐゴシック" charset="-128"/>
              </a:rPr>
              <a:t>i x</a:t>
            </a:r>
            <a:r>
              <a:rPr lang="en-US" sz="2800" smtClean="0">
                <a:ea typeface="ＭＳ Ｐゴシック" charset="-128"/>
              </a:rPr>
              <a:t>‘s, where </a:t>
            </a:r>
            <a:r>
              <a:rPr lang="en-US" sz="2800" i="1" smtClean="0">
                <a:ea typeface="ＭＳ Ｐゴシック" charset="-128"/>
              </a:rPr>
              <a:t>m</a:t>
            </a:r>
            <a:r>
              <a:rPr lang="en-US" sz="2800" i="1" u="sng" smtClean="0">
                <a:ea typeface="ＭＳ Ｐゴシック" charset="-128"/>
              </a:rPr>
              <a:t>&lt;</a:t>
            </a:r>
            <a:r>
              <a:rPr lang="en-US" sz="2800" i="1" smtClean="0">
                <a:ea typeface="ＭＳ Ｐゴシック" charset="-128"/>
              </a:rPr>
              <a:t>i</a:t>
            </a:r>
            <a:r>
              <a:rPr lang="en-US" sz="2800" i="1" u="sng" smtClean="0">
                <a:ea typeface="ＭＳ Ｐゴシック" charset="-128"/>
              </a:rPr>
              <a:t>&lt;</a:t>
            </a:r>
            <a:r>
              <a:rPr lang="en-US" sz="2800" i="1" smtClean="0">
                <a:ea typeface="ＭＳ Ｐゴシック" charset="-128"/>
              </a:rPr>
              <a:t> n</a:t>
            </a:r>
          </a:p>
          <a:p>
            <a:pPr lvl="1" indent="0">
              <a:buFontTx/>
              <a:buNone/>
            </a:pPr>
            <a:r>
              <a:rPr lang="en-US" sz="2800" smtClean="0"/>
              <a:t>“a{2,3}” matches </a:t>
            </a:r>
            <a:r>
              <a:rPr lang="en-US" sz="2800" smtClean="0">
                <a:latin typeface="Courier New" charset="0"/>
              </a:rPr>
              <a:t>’aa’ </a:t>
            </a:r>
            <a:r>
              <a:rPr lang="en-US" sz="2800" smtClean="0"/>
              <a:t>or</a:t>
            </a:r>
            <a:r>
              <a:rPr lang="en-US" sz="2800" smtClean="0">
                <a:latin typeface="Courier New" charset="0"/>
              </a:rPr>
              <a:t> ’aaa’</a:t>
            </a:r>
            <a:endParaRPr lang="en-US" sz="2800" i="1" u="sng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BF56-1B34-4BDD-8029-DAF034A4BBFE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C14E-3E64-4F21-B992-063217D0902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  <a:effectLst>
            <a:outerShdw blurRad="50800" dist="50800" dir="5400000" algn="ctr" rotWithShape="0">
              <a:srgbClr val="00B0F0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dirty="0" smtClean="0"/>
              <a:t>Regular Expression Syntax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charset="-128"/>
              </a:rPr>
              <a:t>“\d” matches any digit; “\D” any non-digit</a:t>
            </a:r>
          </a:p>
          <a:p>
            <a:r>
              <a:rPr lang="en-US" sz="2800" smtClean="0">
                <a:ea typeface="ＭＳ Ｐゴシック" charset="-128"/>
              </a:rPr>
              <a:t>“\s” matches any whitespace character; “\S” any non-whitespace character</a:t>
            </a:r>
          </a:p>
          <a:p>
            <a:r>
              <a:rPr lang="en-US" sz="2800" smtClean="0">
                <a:ea typeface="ＭＳ Ｐゴシック" charset="-128"/>
              </a:rPr>
              <a:t>“\w” matches any alphanumeric character; “\W” any non-alphanumeric character</a:t>
            </a:r>
          </a:p>
          <a:p>
            <a:r>
              <a:rPr lang="en-US" sz="2800" smtClean="0">
                <a:ea typeface="ＭＳ Ｐゴシック" charset="-128"/>
              </a:rPr>
              <a:t>“^” matches the beginning of the string; “$” the end of the string</a:t>
            </a:r>
          </a:p>
          <a:p>
            <a:r>
              <a:rPr lang="en-US" sz="2800" smtClean="0">
                <a:ea typeface="ＭＳ Ｐゴシック" charset="-128"/>
              </a:rPr>
              <a:t>“\b” matches a word boundary; “\B” matches a character that is not a word boundary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678E-B7FC-4AF1-A967-8A284F375B01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C14E-3E64-4F21-B992-063217D0902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143000"/>
          </a:xfrm>
          <a:solidFill>
            <a:schemeClr val="tx2">
              <a:lumMod val="60000"/>
              <a:lumOff val="40000"/>
            </a:schemeClr>
          </a:solidFill>
          <a:effectLst>
            <a:outerShdw blurRad="50800" dist="50800" dir="5400000" algn="ctr" rotWithShape="0">
              <a:srgbClr val="00B0F0"/>
            </a:outerShdw>
          </a:effectLst>
        </p:spPr>
        <p:txBody>
          <a:bodyPr/>
          <a:lstStyle/>
          <a:p>
            <a:pPr>
              <a:defRPr/>
            </a:pPr>
            <a:r>
              <a:rPr lang="nl-NL" dirty="0" smtClean="0"/>
              <a:t>Search and Match</a:t>
            </a:r>
            <a:endParaRPr lang="nl-NL" dirty="0"/>
          </a:p>
        </p:txBody>
      </p:sp>
      <p:sp>
        <p:nvSpPr>
          <p:cNvPr id="2051" name="Ondertitel 2"/>
          <p:cNvSpPr>
            <a:spLocks noGrp="1"/>
          </p:cNvSpPr>
          <p:nvPr>
            <p:ph type="subTitle" idx="1"/>
          </p:nvPr>
        </p:nvSpPr>
        <p:spPr bwMode="auto">
          <a:xfrm>
            <a:off x="685800" y="2057400"/>
            <a:ext cx="7772400" cy="3581400"/>
          </a:xfrm>
          <a:noFill/>
          <a:ln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altLang="nl-NL" sz="2000" dirty="0" smtClean="0">
                <a:solidFill>
                  <a:schemeClr val="accent1">
                    <a:lumMod val="10000"/>
                  </a:schemeClr>
                </a:solidFill>
              </a:rPr>
              <a:t>The two basic functions are </a:t>
            </a:r>
            <a:r>
              <a:rPr lang="en-US" altLang="nl-NL" sz="2000" dirty="0" err="1" smtClean="0">
                <a:solidFill>
                  <a:schemeClr val="accent1">
                    <a:lumMod val="10000"/>
                  </a:schemeClr>
                </a:solidFill>
              </a:rPr>
              <a:t>re.search</a:t>
            </a:r>
            <a:r>
              <a:rPr lang="en-US" altLang="nl-NL" sz="2000" dirty="0" smtClean="0">
                <a:solidFill>
                  <a:schemeClr val="accent1">
                    <a:lumMod val="10000"/>
                  </a:schemeClr>
                </a:solidFill>
              </a:rPr>
              <a:t> and </a:t>
            </a:r>
            <a:r>
              <a:rPr lang="en-US" altLang="nl-NL" sz="2000" dirty="0" err="1" smtClean="0">
                <a:solidFill>
                  <a:schemeClr val="accent1">
                    <a:lumMod val="10000"/>
                  </a:schemeClr>
                </a:solidFill>
              </a:rPr>
              <a:t>re.match</a:t>
            </a:r>
            <a:endParaRPr lang="en-US" altLang="nl-NL" sz="2000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altLang="nl-NL" sz="2000" dirty="0" smtClean="0">
                <a:solidFill>
                  <a:schemeClr val="accent1">
                    <a:lumMod val="10000"/>
                  </a:schemeClr>
                </a:solidFill>
              </a:rPr>
              <a:t>Search looks for a pattern anywhere in a string</a:t>
            </a:r>
          </a:p>
          <a:p>
            <a:pPr lvl="1" algn="l">
              <a:buFont typeface="Arial" pitchFamily="34" charset="0"/>
              <a:buChar char="•"/>
            </a:pPr>
            <a:r>
              <a:rPr lang="en-US" altLang="nl-NL" sz="2000" dirty="0" smtClean="0">
                <a:solidFill>
                  <a:schemeClr val="accent1">
                    <a:lumMod val="10000"/>
                  </a:schemeClr>
                </a:solidFill>
              </a:rPr>
              <a:t>Match looks for a match staring at the beginning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nl-NL" sz="2000" dirty="0" smtClean="0">
                <a:solidFill>
                  <a:schemeClr val="accent1">
                    <a:lumMod val="10000"/>
                  </a:schemeClr>
                </a:solidFill>
              </a:rPr>
              <a:t>Both return None (logical false) if the pattern isn’t found and a “match object” instance if it is</a:t>
            </a:r>
          </a:p>
          <a:p>
            <a:pPr algn="l"/>
            <a:r>
              <a:rPr lang="en-US" altLang="nl-NL" sz="2000" dirty="0" smtClean="0">
                <a:solidFill>
                  <a:schemeClr val="accent1">
                    <a:lumMod val="10000"/>
                  </a:schemeClr>
                </a:solidFill>
              </a:rPr>
              <a:t>&gt;&gt;&gt; import re</a:t>
            </a:r>
          </a:p>
          <a:p>
            <a:pPr algn="l"/>
            <a:r>
              <a:rPr lang="en-US" altLang="nl-NL" sz="2000" dirty="0" smtClean="0">
                <a:solidFill>
                  <a:schemeClr val="accent1">
                    <a:lumMod val="10000"/>
                  </a:schemeClr>
                </a:solidFill>
              </a:rPr>
              <a:t>&gt;&gt;&gt; pat = "a*b”</a:t>
            </a:r>
          </a:p>
          <a:p>
            <a:pPr algn="l"/>
            <a:r>
              <a:rPr lang="en-US" altLang="nl-NL" sz="2000" dirty="0" smtClean="0">
                <a:solidFill>
                  <a:schemeClr val="accent1">
                    <a:lumMod val="10000"/>
                  </a:schemeClr>
                </a:solidFill>
              </a:rPr>
              <a:t>&gt;&gt;&gt; </a:t>
            </a:r>
            <a:r>
              <a:rPr lang="en-US" altLang="nl-NL" sz="2000" dirty="0" err="1" smtClean="0">
                <a:solidFill>
                  <a:schemeClr val="accent1">
                    <a:lumMod val="10000"/>
                  </a:schemeClr>
                </a:solidFill>
              </a:rPr>
              <a:t>re.search</a:t>
            </a:r>
            <a:r>
              <a:rPr lang="en-US" altLang="nl-NL" sz="2000" dirty="0" smtClean="0">
                <a:solidFill>
                  <a:schemeClr val="accent1">
                    <a:lumMod val="10000"/>
                  </a:schemeClr>
                </a:solidFill>
              </a:rPr>
              <a:t>(</a:t>
            </a:r>
            <a:r>
              <a:rPr lang="en-US" altLang="nl-NL" sz="2000" dirty="0" err="1" smtClean="0">
                <a:solidFill>
                  <a:schemeClr val="accent1">
                    <a:lumMod val="10000"/>
                  </a:schemeClr>
                </a:solidFill>
              </a:rPr>
              <a:t>pat,"fooaaabcde</a:t>
            </a:r>
            <a:r>
              <a:rPr lang="en-US" altLang="nl-NL" sz="2000" dirty="0" smtClean="0">
                <a:solidFill>
                  <a:schemeClr val="accent1">
                    <a:lumMod val="10000"/>
                  </a:schemeClr>
                </a:solidFill>
              </a:rPr>
              <a:t>")</a:t>
            </a:r>
          </a:p>
          <a:p>
            <a:pPr algn="l"/>
            <a:r>
              <a:rPr lang="en-US" altLang="nl-NL" sz="2000" dirty="0" smtClean="0">
                <a:solidFill>
                  <a:schemeClr val="accent1">
                    <a:lumMod val="10000"/>
                  </a:schemeClr>
                </a:solidFill>
              </a:rPr>
              <a:t>&lt;_</a:t>
            </a:r>
            <a:r>
              <a:rPr lang="en-US" altLang="nl-NL" sz="2000" dirty="0" err="1" smtClean="0">
                <a:solidFill>
                  <a:schemeClr val="accent1">
                    <a:lumMod val="10000"/>
                  </a:schemeClr>
                </a:solidFill>
              </a:rPr>
              <a:t>sre.SRE_Match</a:t>
            </a:r>
            <a:r>
              <a:rPr lang="en-US" altLang="nl-NL" sz="2000" dirty="0" smtClean="0">
                <a:solidFill>
                  <a:schemeClr val="accent1">
                    <a:lumMod val="10000"/>
                  </a:schemeClr>
                </a:solidFill>
              </a:rPr>
              <a:t> object at 0x809c0&gt;</a:t>
            </a:r>
          </a:p>
          <a:p>
            <a:pPr algn="l"/>
            <a:r>
              <a:rPr lang="en-US" altLang="nl-NL" sz="2000" dirty="0" smtClean="0">
                <a:solidFill>
                  <a:schemeClr val="accent1">
                    <a:lumMod val="10000"/>
                  </a:schemeClr>
                </a:solidFill>
              </a:rPr>
              <a:t>&gt;&gt;&gt; </a:t>
            </a:r>
            <a:r>
              <a:rPr lang="en-US" altLang="nl-NL" sz="2000" dirty="0" err="1" smtClean="0">
                <a:solidFill>
                  <a:schemeClr val="accent1">
                    <a:lumMod val="10000"/>
                  </a:schemeClr>
                </a:solidFill>
              </a:rPr>
              <a:t>re.match</a:t>
            </a:r>
            <a:r>
              <a:rPr lang="en-US" altLang="nl-NL" sz="2000" dirty="0" smtClean="0">
                <a:solidFill>
                  <a:schemeClr val="accent1">
                    <a:lumMod val="10000"/>
                  </a:schemeClr>
                </a:solidFill>
              </a:rPr>
              <a:t>(</a:t>
            </a:r>
            <a:r>
              <a:rPr lang="en-US" altLang="nl-NL" sz="2000" dirty="0" err="1" smtClean="0">
                <a:solidFill>
                  <a:schemeClr val="accent1">
                    <a:lumMod val="10000"/>
                  </a:schemeClr>
                </a:solidFill>
              </a:rPr>
              <a:t>pat,"fooaaabcde</a:t>
            </a:r>
            <a:r>
              <a:rPr lang="en-US" altLang="nl-NL" sz="2000" dirty="0" smtClean="0">
                <a:solidFill>
                  <a:schemeClr val="accent1">
                    <a:lumMod val="10000"/>
                  </a:schemeClr>
                </a:solidFill>
              </a:rPr>
              <a:t>")</a:t>
            </a:r>
          </a:p>
          <a:p>
            <a:pPr algn="l"/>
            <a:r>
              <a:rPr lang="en-US" altLang="nl-NL" sz="2000" dirty="0" smtClean="0">
                <a:solidFill>
                  <a:schemeClr val="accent1">
                    <a:lumMod val="10000"/>
                  </a:schemeClr>
                </a:solidFill>
              </a:rPr>
              <a:t>&gt;&gt;&gt; </a:t>
            </a:r>
            <a:endParaRPr lang="nl-NL" altLang="nl-NL" sz="2000" dirty="0" smtClean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BBE5-9112-4C2A-9552-51275FE7F50E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C14E-3E64-4F21-B992-063217D0902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  <a:effectLst>
            <a:outerShdw blurRad="50800" dist="50800" dir="5400000" algn="ctr" rotWithShape="0">
              <a:srgbClr val="00B0F0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dirty="0" smtClean="0"/>
              <a:t>Q: What’s a match object?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5334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ea typeface="ＭＳ Ｐゴシック" charset="-128"/>
              </a:rPr>
              <a:t>A: an instance of the match class with the details of the match result</a:t>
            </a:r>
          </a:p>
          <a:p>
            <a:pPr lvl="1">
              <a:buFontTx/>
              <a:buNone/>
            </a:pPr>
            <a:endParaRPr lang="en-US" sz="1200" dirty="0" smtClean="0">
              <a:latin typeface="Courier" charset="0"/>
            </a:endParaRPr>
          </a:p>
          <a:p>
            <a:pPr lvl="1">
              <a:buFontTx/>
              <a:buNone/>
            </a:pPr>
            <a:r>
              <a:rPr lang="en-US" dirty="0" smtClean="0">
                <a:latin typeface="Courier" charset="0"/>
              </a:rPr>
              <a:t>&gt;&gt;&gt; r1 = </a:t>
            </a:r>
            <a:r>
              <a:rPr lang="en-US" dirty="0" err="1" smtClean="0">
                <a:latin typeface="Courier" charset="0"/>
              </a:rPr>
              <a:t>re.search</a:t>
            </a:r>
            <a:r>
              <a:rPr lang="en-US" dirty="0" smtClean="0">
                <a:latin typeface="Courier" charset="0"/>
              </a:rPr>
              <a:t>("a*</a:t>
            </a:r>
            <a:r>
              <a:rPr lang="en-US" dirty="0" err="1" smtClean="0">
                <a:latin typeface="Courier" charset="0"/>
              </a:rPr>
              <a:t>b","fooaaabcde</a:t>
            </a:r>
            <a:r>
              <a:rPr lang="en-US" dirty="0" smtClean="0">
                <a:latin typeface="Courier" charset="0"/>
              </a:rPr>
              <a:t>")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" charset="0"/>
              </a:rPr>
              <a:t>&gt;&gt;&gt; r1.group()  # group returns string matched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" charset="0"/>
              </a:rPr>
              <a:t>'</a:t>
            </a:r>
            <a:r>
              <a:rPr lang="en-US" dirty="0" err="1" smtClean="0">
                <a:latin typeface="Courier" charset="0"/>
              </a:rPr>
              <a:t>aaab</a:t>
            </a:r>
            <a:r>
              <a:rPr lang="en-US" dirty="0" smtClean="0">
                <a:latin typeface="Courier" charset="0"/>
              </a:rPr>
              <a:t>'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" charset="0"/>
              </a:rPr>
              <a:t>&gt;&gt;&gt; r1.start()  # index of the match start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" charset="0"/>
              </a:rPr>
              <a:t>3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" charset="0"/>
              </a:rPr>
              <a:t>&gt;&gt;&gt; r1.end()    # index of the match end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" charset="0"/>
              </a:rPr>
              <a:t>7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" charset="0"/>
              </a:rPr>
              <a:t>&gt;&gt;&gt; r1.span()   # </a:t>
            </a:r>
            <a:r>
              <a:rPr lang="en-US" dirty="0" err="1" smtClean="0">
                <a:latin typeface="Courier" charset="0"/>
              </a:rPr>
              <a:t>tuple</a:t>
            </a:r>
            <a:r>
              <a:rPr lang="en-US" dirty="0" smtClean="0">
                <a:latin typeface="Courier" charset="0"/>
              </a:rPr>
              <a:t> of (start, end)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" charset="0"/>
              </a:rPr>
              <a:t>(3, 7)</a:t>
            </a:r>
          </a:p>
          <a:p>
            <a:pPr lvl="1">
              <a:buFontTx/>
              <a:buNone/>
            </a:pPr>
            <a:endParaRPr lang="en-US" dirty="0" smtClean="0">
              <a:latin typeface="Courier" charset="0"/>
            </a:endParaRPr>
          </a:p>
          <a:p>
            <a:pPr>
              <a:buFont typeface="Symbol" charset="2"/>
              <a:buNone/>
            </a:pPr>
            <a:endParaRPr lang="en-US" sz="2800" dirty="0" smtClean="0">
              <a:ea typeface="ＭＳ Ｐゴシック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9E2E-6C7F-435B-B32B-F636A4601752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C14E-3E64-4F21-B992-063217D0902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  <a:effectLst>
            <a:outerShdw blurRad="50800" dist="50800" dir="5400000" algn="ctr" rotWithShape="0">
              <a:srgbClr val="00B0F0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dirty="0" smtClean="0"/>
              <a:t>What got matched?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charset="-128"/>
              </a:rPr>
              <a:t>Here’s a pattern to match simple email addresses</a:t>
            </a:r>
          </a:p>
          <a:p>
            <a:pPr lvl="2">
              <a:buFontTx/>
              <a:buNone/>
            </a:pPr>
            <a:r>
              <a:rPr lang="en-US" sz="2800" smtClean="0"/>
              <a:t> \w+@(\w+\.)+(com|org|net|edu)</a:t>
            </a:r>
          </a:p>
          <a:p>
            <a:pPr>
              <a:buFont typeface="Symbol" charset="2"/>
              <a:buNone/>
            </a:pPr>
            <a:endParaRPr lang="en-US" sz="2000" smtClean="0">
              <a:latin typeface="Courier" charset="0"/>
              <a:ea typeface="ＭＳ Ｐゴシック" charset="-128"/>
            </a:endParaRPr>
          </a:p>
          <a:p>
            <a:pPr>
              <a:buFont typeface="Symbol" charset="2"/>
              <a:buNone/>
            </a:pPr>
            <a:r>
              <a:rPr lang="en-US" sz="2200" smtClean="0">
                <a:latin typeface="Courier" charset="0"/>
                <a:ea typeface="ＭＳ Ｐゴシック" charset="-128"/>
              </a:rPr>
              <a:t>&gt;&gt;&gt; pat1 = "\w+@(\w+\.)+(com|org|net|edu)"</a:t>
            </a:r>
          </a:p>
          <a:p>
            <a:pPr>
              <a:buFont typeface="Symbol" charset="2"/>
              <a:buNone/>
            </a:pPr>
            <a:r>
              <a:rPr lang="en-US" sz="2200" smtClean="0">
                <a:latin typeface="Courier" charset="0"/>
                <a:ea typeface="ＭＳ Ｐゴシック" charset="-128"/>
              </a:rPr>
              <a:t>&gt;&gt;&gt; r1 = re.match(pat,"finin@cs.umbc.edu")</a:t>
            </a:r>
          </a:p>
          <a:p>
            <a:pPr>
              <a:buFont typeface="Symbol" charset="2"/>
              <a:buNone/>
            </a:pPr>
            <a:r>
              <a:rPr lang="en-US" sz="2200" smtClean="0">
                <a:latin typeface="Courier" charset="0"/>
                <a:ea typeface="ＭＳ Ｐゴシック" charset="-128"/>
              </a:rPr>
              <a:t>&gt;&gt;&gt; r1.group()</a:t>
            </a:r>
          </a:p>
          <a:p>
            <a:pPr>
              <a:buFont typeface="Symbol" charset="2"/>
              <a:buNone/>
            </a:pPr>
            <a:r>
              <a:rPr lang="en-US" sz="2200" smtClean="0">
                <a:latin typeface="Courier" charset="0"/>
                <a:ea typeface="ＭＳ Ｐゴシック" charset="-128"/>
              </a:rPr>
              <a:t>'finin@cs.umbc.edu’</a:t>
            </a:r>
          </a:p>
          <a:p>
            <a:pPr>
              <a:buFont typeface="Symbol" charset="2"/>
              <a:buNone/>
            </a:pPr>
            <a:endParaRPr lang="en-US" sz="2000" smtClean="0">
              <a:latin typeface="Courier" charset="0"/>
              <a:ea typeface="ＭＳ Ｐゴシック" charset="-128"/>
            </a:endParaRPr>
          </a:p>
          <a:p>
            <a:r>
              <a:rPr lang="en-US" sz="2800" smtClean="0">
                <a:ea typeface="ＭＳ Ｐゴシック" charset="-128"/>
              </a:rPr>
              <a:t>We might want to extract the pattern parts, like the email name and host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51A8-D1C8-4173-B9B9-648E63F29941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C14E-3E64-4F21-B992-063217D0902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1054</Words>
  <Application>Microsoft Office PowerPoint</Application>
  <PresentationFormat>On-screen Show (4:3)</PresentationFormat>
  <Paragraphs>194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Python regular expressions</vt:lpstr>
      <vt:lpstr>Python regular expressions</vt:lpstr>
      <vt:lpstr>Python’s Regular Expression Syntax</vt:lpstr>
      <vt:lpstr>Python’s Regular Expression Syntax</vt:lpstr>
      <vt:lpstr>Python’sRegular Expression Syntax</vt:lpstr>
      <vt:lpstr>Regular Expression Syntax</vt:lpstr>
      <vt:lpstr>Search and Match</vt:lpstr>
      <vt:lpstr>Q: What’s a match object?</vt:lpstr>
      <vt:lpstr>What got matched?</vt:lpstr>
      <vt:lpstr>What got matched?</vt:lpstr>
      <vt:lpstr>What got matched?</vt:lpstr>
      <vt:lpstr>More re functions</vt:lpstr>
      <vt:lpstr>Compiling regular expressions</vt:lpstr>
      <vt:lpstr>Pattern object methods</vt:lpstr>
      <vt:lpstr>Example: pig latin</vt:lpstr>
      <vt:lpstr>Slide 16</vt:lpstr>
      <vt:lpstr>QA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ifocus</dc:creator>
  <cp:lastModifiedBy>ifocus</cp:lastModifiedBy>
  <cp:revision>16</cp:revision>
  <dcterms:created xsi:type="dcterms:W3CDTF">2015-12-09T08:42:11Z</dcterms:created>
  <dcterms:modified xsi:type="dcterms:W3CDTF">2015-12-11T09:48:50Z</dcterms:modified>
</cp:coreProperties>
</file>