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2"/>
  </p:notesMasterIdLst>
  <p:sldIdLst>
    <p:sldId id="268" r:id="rId2"/>
    <p:sldId id="285" r:id="rId3"/>
    <p:sldId id="338" r:id="rId4"/>
    <p:sldId id="340" r:id="rId5"/>
    <p:sldId id="356" r:id="rId6"/>
    <p:sldId id="335" r:id="rId7"/>
    <p:sldId id="355" r:id="rId8"/>
    <p:sldId id="333" r:id="rId9"/>
    <p:sldId id="334" r:id="rId10"/>
    <p:sldId id="357" r:id="rId11"/>
    <p:sldId id="331" r:id="rId12"/>
    <p:sldId id="343" r:id="rId13"/>
    <p:sldId id="342" r:id="rId14"/>
    <p:sldId id="341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30" r:id="rId26"/>
    <p:sldId id="327" r:id="rId27"/>
    <p:sldId id="321" r:id="rId28"/>
    <p:sldId id="322" r:id="rId29"/>
    <p:sldId id="323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79C"/>
    <a:srgbClr val="FFFFFF"/>
    <a:srgbClr val="AC8740"/>
    <a:srgbClr val="A57D30"/>
    <a:srgbClr val="003360"/>
    <a:srgbClr val="6C0900"/>
    <a:srgbClr val="6B6A6D"/>
    <a:srgbClr val="3D3C40"/>
    <a:srgbClr val="803D9A"/>
    <a:srgbClr val="FF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5921"/>
  </p:normalViewPr>
  <p:slideViewPr>
    <p:cSldViewPr snapToGrid="0" snapToObjects="1">
      <p:cViewPr varScale="1">
        <p:scale>
          <a:sx n="39" d="100"/>
          <a:sy n="39" d="100"/>
        </p:scale>
        <p:origin x="416" y="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9890-6B06-4C9B-8306-ACB5A6150C4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82755-DA25-414B-95A4-722A04A8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045021"/>
            <a:ext cx="12192000" cy="2205953"/>
          </a:xfrm>
          <a:prstGeom prst="rect">
            <a:avLst/>
          </a:prstGeom>
          <a:solidFill>
            <a:srgbClr val="A57D3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33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10396604" y="4246609"/>
            <a:ext cx="1795397" cy="276980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4246560"/>
            <a:ext cx="10396604" cy="27702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-2540" y="-2474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235946"/>
            <a:ext cx="10610850" cy="16533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300">
                <a:solidFill>
                  <a:srgbClr val="AC8740"/>
                </a:solidFill>
                <a:latin typeface="Tw Cen MT" panose="020B06020201040206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42950" y="2317885"/>
            <a:ext cx="1061085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flipV="1">
            <a:off x="1357802" y="-2474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 userDrawn="1"/>
        </p:nvSpPr>
        <p:spPr>
          <a:xfrm flipV="1">
            <a:off x="2715356" y="-2415"/>
            <a:ext cx="1360539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 userDrawn="1"/>
        </p:nvSpPr>
        <p:spPr>
          <a:xfrm flipV="1">
            <a:off x="4076967" y="-2426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5436234" y="-2426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6795724" y="-2415"/>
            <a:ext cx="1360539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8154792" y="-2426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 userDrawn="1"/>
        </p:nvSpPr>
        <p:spPr>
          <a:xfrm flipV="1">
            <a:off x="9512793" y="-3589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10873333" y="-2426"/>
            <a:ext cx="1318670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737" y="61494"/>
            <a:ext cx="121947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833285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43305"/>
            <a:ext cx="5181600" cy="435133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3305"/>
            <a:ext cx="5181600" cy="435133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4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/12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8012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04035"/>
            <a:ext cx="5157787" cy="368458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98012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04035"/>
            <a:ext cx="5183188" cy="368458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/12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4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4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/12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4157"/>
            <a:ext cx="10515600" cy="5260975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smtClean="0">
                <a:latin typeface="Tw Cen MT" panose="020B0602020104020603" pitchFamily="34" charset="0"/>
              </a:rPr>
              <a:t>/30</a:t>
            </a:r>
            <a:endParaRPr lang="en-US" dirty="0" smtClean="0">
              <a:latin typeface="Tw Cen MT" panose="020B06020201040206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449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0358"/>
            <a:ext cx="5181600" cy="526944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50358"/>
            <a:ext cx="5181600" cy="526944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/12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2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682096"/>
            <a:ext cx="5157787" cy="1024476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06572"/>
            <a:ext cx="5157787" cy="4380960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82096"/>
            <a:ext cx="5183188" cy="1024476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6572"/>
            <a:ext cx="5183188" cy="4380960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631" y="6350817"/>
            <a:ext cx="1023925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5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/12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0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/12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350817"/>
            <a:ext cx="98875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89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32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7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6433318"/>
            <a:ext cx="1348739" cy="3282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7"/>
          <a:srcRect b="38906"/>
          <a:stretch/>
        </p:blipFill>
        <p:spPr>
          <a:xfrm>
            <a:off x="11210281" y="6340803"/>
            <a:ext cx="854719" cy="30678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209477" y="6628534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>
                <a:solidFill>
                  <a:srgbClr val="4D6CA8"/>
                </a:solidFill>
                <a:latin typeface="Arial Black" panose="020B0A04020102020204" pitchFamily="34" charset="0"/>
              </a:rPr>
              <a:t>NETWORKING</a:t>
            </a:r>
            <a:r>
              <a:rPr lang="en-US" sz="500" baseline="0" dirty="0">
                <a:solidFill>
                  <a:srgbClr val="4D6CA8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sz="500" baseline="0" dirty="0">
                <a:solidFill>
                  <a:srgbClr val="4D6CA8"/>
                </a:solidFill>
                <a:latin typeface="Arial Black" panose="020B0A04020102020204" pitchFamily="34" charset="0"/>
              </a:rPr>
              <a:t>INTELLIGENCE LAB</a:t>
            </a:r>
            <a:endParaRPr lang="en-US" sz="500" dirty="0">
              <a:solidFill>
                <a:srgbClr val="4D6CA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2" r:id="rId12"/>
    <p:sldLayoutId id="214748374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jpeg"/><Relationship Id="rId4" Type="http://schemas.openxmlformats.org/officeDocument/2006/relationships/image" Target="../media/image9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21873" y="942609"/>
            <a:ext cx="5965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Ph.D. Dissertation Presentation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310" y="2099864"/>
            <a:ext cx="118093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over Wireless Networks: Incentive Design and Game-theoretic Analysis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2240" y="4508014"/>
            <a:ext cx="664463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Choong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Hong, Ph.D.</a:t>
            </a:r>
          </a:p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Shashi Raj Pandey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Kyung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Republic of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Korea</a:t>
            </a:r>
          </a:p>
          <a:p>
            <a:pPr algn="ctr"/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May 6, 2021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8499479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Research Contributions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2979" y="716227"/>
            <a:ext cx="5594555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Proposed Solution II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2980" y="1098897"/>
            <a:ext cx="5594555" cy="50783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 smtClean="0"/>
              <a:t>To develop a </a:t>
            </a:r>
            <a:r>
              <a:rPr lang="en-US" sz="1700" dirty="0"/>
              <a:t>more robust and flexible </a:t>
            </a:r>
            <a:r>
              <a:rPr lang="en-US" sz="1700" dirty="0" smtClean="0"/>
              <a:t>model training </a:t>
            </a:r>
            <a:r>
              <a:rPr lang="en-US" sz="1700" dirty="0"/>
              <a:t>mechanism that results in a hierarchical </a:t>
            </a:r>
            <a:r>
              <a:rPr lang="en-US" sz="1700" dirty="0" smtClean="0"/>
              <a:t>architecture, which </a:t>
            </a:r>
            <a:r>
              <a:rPr lang="en-US" sz="1700" dirty="0"/>
              <a:t>is the </a:t>
            </a:r>
            <a:r>
              <a:rPr lang="en-US" sz="1700" dirty="0" smtClean="0"/>
              <a:t>“</a:t>
            </a:r>
            <a:r>
              <a:rPr lang="en-US" sz="1700" b="1" dirty="0" smtClean="0"/>
              <a:t>best-suited”</a:t>
            </a:r>
            <a:r>
              <a:rPr lang="en-US" sz="1700" dirty="0" smtClean="0"/>
              <a:t> </a:t>
            </a:r>
            <a:r>
              <a:rPr lang="en-US" sz="1700" dirty="0"/>
              <a:t>for meeting both the FA and </a:t>
            </a:r>
            <a:r>
              <a:rPr lang="en-US" sz="1700" dirty="0" smtClean="0"/>
              <a:t>learning objectives.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700" b="1" dirty="0" smtClean="0"/>
              <a:t>Proposed an </a:t>
            </a:r>
            <a:r>
              <a:rPr lang="en-US" sz="1700" b="1" dirty="0" smtClean="0">
                <a:solidFill>
                  <a:srgbClr val="FF0000"/>
                </a:solidFill>
              </a:rPr>
              <a:t>edge-assisted </a:t>
            </a:r>
            <a:r>
              <a:rPr lang="en-US" sz="1700" b="1" dirty="0">
                <a:solidFill>
                  <a:srgbClr val="FF0000"/>
                </a:solidFill>
              </a:rPr>
              <a:t>hierarchical </a:t>
            </a:r>
            <a:r>
              <a:rPr lang="en-US" sz="1700" b="1" dirty="0" smtClean="0">
                <a:solidFill>
                  <a:srgbClr val="FF0000"/>
                </a:solidFill>
              </a:rPr>
              <a:t>learning structure</a:t>
            </a:r>
            <a:r>
              <a:rPr lang="en-US" sz="1700" b="1" dirty="0"/>
              <a:t>, namely </a:t>
            </a:r>
            <a:r>
              <a:rPr lang="en-US" sz="1700" b="1" i="1" dirty="0"/>
              <a:t>Edge-</a:t>
            </a:r>
            <a:r>
              <a:rPr lang="en-US" sz="1700" b="1" i="1" dirty="0" err="1"/>
              <a:t>DemLearn</a:t>
            </a:r>
            <a:r>
              <a:rPr lang="en-US" sz="1700" b="1" dirty="0"/>
              <a:t>, which acts as a </a:t>
            </a:r>
            <a:r>
              <a:rPr lang="en-US" sz="1700" b="1" dirty="0" smtClean="0"/>
              <a:t>practical framework </a:t>
            </a:r>
            <a:r>
              <a:rPr lang="en-US" sz="1700" b="1" dirty="0"/>
              <a:t>to empower generalization capability </a:t>
            </a:r>
            <a:r>
              <a:rPr lang="en-US" sz="1700" b="1" dirty="0" smtClean="0"/>
              <a:t>in support </a:t>
            </a:r>
            <a:r>
              <a:rPr lang="en-US" sz="1700" b="1" dirty="0"/>
              <a:t>of </a:t>
            </a:r>
            <a:r>
              <a:rPr lang="en-US" sz="1700" b="1" dirty="0" smtClean="0"/>
              <a:t>FA with distributed control and aggregation.</a:t>
            </a:r>
            <a:r>
              <a:rPr lang="en-US" sz="1700" b="1" dirty="0"/>
              <a:t> </a:t>
            </a:r>
            <a:endParaRPr lang="en-US" sz="1700" b="1" dirty="0" smtClean="0">
              <a:cs typeface="Calibri"/>
            </a:endParaRPr>
          </a:p>
          <a:p>
            <a:pPr marL="742950" indent="-285750" algn="just">
              <a:buFont typeface="Wingdings" panose="05000000000000000000" pitchFamily="2" charset="2"/>
              <a:buChar char="ü"/>
            </a:pPr>
            <a:r>
              <a:rPr lang="en-US" sz="1700" b="1" dirty="0" smtClean="0"/>
              <a:t>Developed </a:t>
            </a:r>
            <a:r>
              <a:rPr lang="en-US" sz="1700" b="1" dirty="0"/>
              <a:t>an optimization problem to handle </a:t>
            </a:r>
            <a:r>
              <a:rPr lang="en-US" sz="1700" b="1" dirty="0" smtClean="0">
                <a:solidFill>
                  <a:srgbClr val="FF0000"/>
                </a:solidFill>
              </a:rPr>
              <a:t>joint decision </a:t>
            </a:r>
            <a:r>
              <a:rPr lang="en-US" sz="1700" b="1" dirty="0">
                <a:solidFill>
                  <a:srgbClr val="FF0000"/>
                </a:solidFill>
              </a:rPr>
              <a:t>on users association and network resource </a:t>
            </a:r>
            <a:r>
              <a:rPr lang="en-US" sz="1700" b="1" dirty="0" smtClean="0">
                <a:solidFill>
                  <a:srgbClr val="FF0000"/>
                </a:solidFill>
              </a:rPr>
              <a:t>allocations</a:t>
            </a:r>
            <a:r>
              <a:rPr lang="en-US" sz="1700" b="1" dirty="0" smtClean="0"/>
              <a:t>, </a:t>
            </a:r>
            <a:r>
              <a:rPr lang="en-US" sz="1700" b="1" dirty="0"/>
              <a:t>i.e., communication and computing resources, for exchanging learning </a:t>
            </a:r>
            <a:r>
              <a:rPr lang="en-US" sz="1700" b="1" dirty="0" smtClean="0"/>
              <a:t>models</a:t>
            </a:r>
          </a:p>
          <a:p>
            <a:pPr marL="742950" indent="-285750" algn="just">
              <a:buFont typeface="Wingdings" panose="05000000000000000000" pitchFamily="2" charset="2"/>
              <a:buChar char="ü"/>
            </a:pPr>
            <a:r>
              <a:rPr lang="en-US" sz="1700" b="1" dirty="0" smtClean="0"/>
              <a:t>Developed a workflow to derive </a:t>
            </a:r>
            <a:r>
              <a:rPr lang="en-US" sz="1700" b="1" dirty="0" smtClean="0">
                <a:solidFill>
                  <a:srgbClr val="FF0000"/>
                </a:solidFill>
              </a:rPr>
              <a:t>a low-complexity solution </a:t>
            </a:r>
            <a:r>
              <a:rPr lang="en-US" sz="1700" b="1" dirty="0" smtClean="0"/>
              <a:t>to the optimization problem.</a:t>
            </a:r>
            <a:endParaRPr lang="en-US" sz="1700" b="1" dirty="0"/>
          </a:p>
          <a:p>
            <a:pPr marL="742950" indent="-285750" algn="just">
              <a:buFont typeface="Wingdings" panose="05000000000000000000" pitchFamily="2" charset="2"/>
              <a:buChar char="ü"/>
            </a:pPr>
            <a:r>
              <a:rPr lang="en-US" sz="1700" b="1" dirty="0" smtClean="0"/>
              <a:t>Exploited a </a:t>
            </a:r>
            <a:r>
              <a:rPr lang="en-US" sz="1700" b="1" dirty="0" smtClean="0">
                <a:solidFill>
                  <a:srgbClr val="FF0000"/>
                </a:solidFill>
              </a:rPr>
              <a:t>sub-optimal two-sided many-to-one matching algorithm </a:t>
            </a:r>
            <a:r>
              <a:rPr lang="en-US" sz="1700" b="1" dirty="0" smtClean="0"/>
              <a:t>to handle combinatorial constraints in Edge-</a:t>
            </a:r>
            <a:r>
              <a:rPr lang="en-US" sz="1700" b="1" dirty="0" err="1" smtClean="0"/>
              <a:t>DemLearn</a:t>
            </a:r>
            <a:r>
              <a:rPr lang="en-US" sz="1700" b="1" dirty="0" smtClean="0"/>
              <a:t>.</a:t>
            </a:r>
          </a:p>
          <a:p>
            <a:pPr marL="457200" algn="just"/>
            <a:endParaRPr lang="en-US" b="1" dirty="0">
              <a:ea typeface="+mn-lt"/>
              <a:cs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3" y="1449479"/>
            <a:ext cx="4904798" cy="379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300" y="584509"/>
            <a:ext cx="11878229" cy="5699749"/>
          </a:xfrm>
        </p:spPr>
        <p:txBody>
          <a:bodyPr>
            <a:normAutofit/>
          </a:bodyPr>
          <a:lstStyle/>
          <a:p>
            <a:pPr marL="458788" indent="-342900"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Research Proposals I (1/6)</a:t>
            </a:r>
            <a:endParaRPr lang="en-US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005" y="1480323"/>
            <a:ext cx="3626520" cy="271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775689" y="2625176"/>
            <a:ext cx="287768" cy="178642"/>
            <a:chOff x="4478102" y="2893685"/>
            <a:chExt cx="287768" cy="178642"/>
          </a:xfrm>
        </p:grpSpPr>
        <p:sp>
          <p:nvSpPr>
            <p:cNvPr id="7" name="Chevron 6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344526" y="2111974"/>
            <a:ext cx="193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reward rate ($/accuracy level)</a:t>
            </a:r>
          </a:p>
          <a:p>
            <a:r>
              <a:rPr lang="en-US" sz="8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Փ : global change in model</a:t>
            </a:r>
          </a:p>
          <a:p>
            <a:r>
              <a:rPr lang="en-US" sz="8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θ : local relative accuracy (</a:t>
            </a:r>
            <a:r>
              <a:rPr lang="en-US" sz="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duality gap</a:t>
            </a:r>
            <a:r>
              <a:rPr lang="en-US" sz="8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)</a:t>
            </a:r>
          </a:p>
          <a:p>
            <a:r>
              <a:rPr lang="en-US" sz="800" i="1" dirty="0" smtClean="0">
                <a:latin typeface="Verdana"/>
                <a:ea typeface="Verdana"/>
                <a:cs typeface="Verdana"/>
              </a:rPr>
              <a:t>∆</a:t>
            </a:r>
            <a:r>
              <a:rPr lang="en-US" sz="8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Փ : local model parameters</a:t>
            </a:r>
            <a:endParaRPr lang="en-US" sz="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894" y="4277995"/>
            <a:ext cx="11413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Set of participating clients in the crowdsourcing framework aims to solve a learning problem in a distributed manner (FL scheme): [</a:t>
            </a:r>
            <a:r>
              <a:rPr lang="en-US" dirty="0" smtClean="0">
                <a:solidFill>
                  <a:srgbClr val="FF0000"/>
                </a:solidFill>
              </a:rPr>
              <a:t>primal-dual solution]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Local computations at the devices and their </a:t>
            </a:r>
            <a:r>
              <a:rPr lang="en-US" dirty="0" smtClean="0"/>
              <a:t>communication with </a:t>
            </a:r>
            <a:r>
              <a:rPr lang="en-US" dirty="0"/>
              <a:t>the centralized coordinating server are </a:t>
            </a:r>
            <a:r>
              <a:rPr lang="en-US" dirty="0">
                <a:solidFill>
                  <a:srgbClr val="FF0000"/>
                </a:solidFill>
              </a:rPr>
              <a:t>interleaved</a:t>
            </a:r>
            <a:r>
              <a:rPr lang="en-US" dirty="0"/>
              <a:t> in </a:t>
            </a:r>
            <a:r>
              <a:rPr lang="en-US" dirty="0" smtClean="0"/>
              <a:t>a complex </a:t>
            </a:r>
            <a:r>
              <a:rPr lang="en-US" dirty="0"/>
              <a:t>manner to build a global learning </a:t>
            </a:r>
            <a:r>
              <a:rPr lang="en-US" dirty="0" smtClean="0"/>
              <a:t>model.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Clients are </a:t>
            </a:r>
            <a:r>
              <a:rPr lang="en-US" dirty="0" smtClean="0">
                <a:solidFill>
                  <a:srgbClr val="FF0000"/>
                </a:solidFill>
              </a:rPr>
              <a:t>strategic</a:t>
            </a:r>
            <a:r>
              <a:rPr lang="en-US" dirty="0" smtClean="0"/>
              <a:t>, perform </a:t>
            </a:r>
            <a:r>
              <a:rPr lang="en-US" dirty="0" smtClean="0">
                <a:solidFill>
                  <a:srgbClr val="FF0000"/>
                </a:solidFill>
              </a:rPr>
              <a:t>uncoordinated computations </a:t>
            </a:r>
            <a:r>
              <a:rPr lang="en-US" dirty="0" smtClean="0"/>
              <a:t>(local iterations); and thus </a:t>
            </a:r>
            <a:r>
              <a:rPr lang="en-US" dirty="0" smtClean="0">
                <a:solidFill>
                  <a:srgbClr val="FF0000"/>
                </a:solidFill>
              </a:rPr>
              <a:t>hurting communication-efficient FL: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how to align their responses? 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rgbClr val="FF0000"/>
                </a:solidFill>
              </a:rPr>
              <a:t> incentivize</a:t>
            </a:r>
            <a:r>
              <a:rPr lang="en-US" dirty="0"/>
              <a:t>!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4" y="1541742"/>
            <a:ext cx="4160033" cy="26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9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Proposals </a:t>
            </a:r>
            <a:r>
              <a:rPr lang="en-US" dirty="0"/>
              <a:t>I </a:t>
            </a:r>
            <a:r>
              <a:rPr lang="en-US" dirty="0" smtClean="0"/>
              <a:t>(2/6)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84410" y="474768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Global learning problem:</a:t>
            </a:r>
            <a:endParaRPr lang="en-US" sz="2000" b="1" dirty="0">
              <a:cs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68" y="707923"/>
            <a:ext cx="3697003" cy="2923911"/>
          </a:xfrm>
          <a:prstGeom prst="rect">
            <a:avLst/>
          </a:prstGeom>
          <a:ln>
            <a:solidFill>
              <a:srgbClr val="3D3C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9" y="1400968"/>
            <a:ext cx="4130146" cy="6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-Up Arrow 7"/>
          <p:cNvSpPr/>
          <p:nvPr/>
        </p:nvSpPr>
        <p:spPr>
          <a:xfrm rot="10800000">
            <a:off x="4003611" y="999066"/>
            <a:ext cx="671259" cy="401900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53" y="779991"/>
            <a:ext cx="2183129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84410" y="2190689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Corresponding dual optimization problem:</a:t>
            </a:r>
            <a:endParaRPr lang="en-US" sz="2000" b="1" dirty="0">
              <a:cs typeface="Calibri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6" y="2802464"/>
            <a:ext cx="3847041" cy="62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Bent-Up Arrow 11"/>
          <p:cNvSpPr/>
          <p:nvPr/>
        </p:nvSpPr>
        <p:spPr>
          <a:xfrm rot="10800000">
            <a:off x="3820380" y="2650066"/>
            <a:ext cx="671259" cy="288409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71807" y="1218141"/>
            <a:ext cx="113398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loss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28" y="2536294"/>
            <a:ext cx="1082145" cy="25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023603" y="3600758"/>
            <a:ext cx="233144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conjugates of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flipH="1">
            <a:off x="3189326" y="3252773"/>
            <a:ext cx="270426" cy="34798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81892" y="3252773"/>
            <a:ext cx="449175" cy="34798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4189" y="3387968"/>
            <a:ext cx="0" cy="3666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4410" y="3770520"/>
            <a:ext cx="113398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variable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209301" y="4222689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Approximate solution to local problem:</a:t>
            </a:r>
            <a:endParaRPr lang="en-US" sz="2000" b="1" dirty="0">
              <a:cs typeface="Calibri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0" y="4651386"/>
            <a:ext cx="3837486" cy="64984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54" y="3116944"/>
            <a:ext cx="1739372" cy="2581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35" name="Group 34"/>
          <p:cNvGrpSpPr/>
          <p:nvPr/>
        </p:nvGrpSpPr>
        <p:grpSpPr>
          <a:xfrm>
            <a:off x="5247519" y="3156699"/>
            <a:ext cx="287768" cy="178642"/>
            <a:chOff x="4478102" y="2893685"/>
            <a:chExt cx="287768" cy="178642"/>
          </a:xfrm>
        </p:grpSpPr>
        <p:sp>
          <p:nvSpPr>
            <p:cNvPr id="36" name="Chevron 35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35" y="5328128"/>
            <a:ext cx="3326757" cy="2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940" y="5328128"/>
            <a:ext cx="149066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614335" y="5301228"/>
            <a:ext cx="4944265" cy="3070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608021" y="5442727"/>
            <a:ext cx="287768" cy="178642"/>
            <a:chOff x="4478102" y="2893685"/>
            <a:chExt cx="287768" cy="178642"/>
          </a:xfrm>
        </p:grpSpPr>
        <p:sp>
          <p:nvSpPr>
            <p:cNvPr id="42" name="Chevron 41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0" y="5850467"/>
            <a:ext cx="3792625" cy="5079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45" name="Group 44"/>
          <p:cNvGrpSpPr/>
          <p:nvPr/>
        </p:nvGrpSpPr>
        <p:grpSpPr>
          <a:xfrm>
            <a:off x="4370306" y="6015145"/>
            <a:ext cx="287768" cy="178642"/>
            <a:chOff x="4478102" y="2893685"/>
            <a:chExt cx="287768" cy="178642"/>
          </a:xfrm>
        </p:grpSpPr>
        <p:sp>
          <p:nvSpPr>
            <p:cNvPr id="46" name="Chevron 45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53" y="5851455"/>
            <a:ext cx="3076505" cy="5121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49" name="Bent-Up Arrow 48"/>
          <p:cNvSpPr/>
          <p:nvPr/>
        </p:nvSpPr>
        <p:spPr>
          <a:xfrm rot="10800000" flipV="1">
            <a:off x="1208437" y="5108852"/>
            <a:ext cx="3314267" cy="384751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319397" y="3384779"/>
            <a:ext cx="0" cy="3666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21693" y="3773373"/>
            <a:ext cx="21420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relative accuracy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226" y="5851454"/>
            <a:ext cx="2889169" cy="5121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53" name="Group 52"/>
          <p:cNvGrpSpPr/>
          <p:nvPr/>
        </p:nvGrpSpPr>
        <p:grpSpPr>
          <a:xfrm>
            <a:off x="7942362" y="6008981"/>
            <a:ext cx="287768" cy="178642"/>
            <a:chOff x="4478102" y="2893685"/>
            <a:chExt cx="287768" cy="178642"/>
          </a:xfrm>
        </p:grpSpPr>
        <p:sp>
          <p:nvSpPr>
            <p:cNvPr id="54" name="Chevron 53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hevron 54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Bent-Up Arrow 58"/>
          <p:cNvSpPr/>
          <p:nvPr/>
        </p:nvSpPr>
        <p:spPr>
          <a:xfrm rot="10800000">
            <a:off x="10034912" y="5454738"/>
            <a:ext cx="671259" cy="509604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074" y="5351400"/>
            <a:ext cx="1202849" cy="19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/>
          <p:cNvCxnSpPr/>
          <p:nvPr/>
        </p:nvCxnSpPr>
        <p:spPr>
          <a:xfrm>
            <a:off x="2284450" y="6193787"/>
            <a:ext cx="0" cy="3666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10859" y="6536203"/>
            <a:ext cx="21420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relative accuracy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42263"/>
            <a:ext cx="7213426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Research Proposals I (3/6)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84410" y="474768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Incentive mechanism for client’s participation</a:t>
            </a:r>
            <a:endParaRPr lang="en-US" sz="2000" b="1" dirty="0"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358" y="1507958"/>
            <a:ext cx="39067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MEC Server Utility Model</a:t>
            </a:r>
            <a:endParaRPr lang="en-US" dirty="0"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6099" y="1597810"/>
            <a:ext cx="39067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(</a:t>
            </a:r>
            <a:r>
              <a:rPr lang="en-US" dirty="0" smtClean="0">
                <a:solidFill>
                  <a:schemeClr val="accent5"/>
                </a:solidFill>
                <a:cs typeface="Calibri"/>
              </a:rPr>
              <a:t>Rational</a:t>
            </a:r>
            <a:r>
              <a:rPr lang="en-US" dirty="0" smtClean="0">
                <a:cs typeface="Calibri"/>
              </a:rPr>
              <a:t>) Client’s Utility Model</a:t>
            </a:r>
            <a:endParaRPr lang="en-US" dirty="0"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2283" y="5616339"/>
            <a:ext cx="287768" cy="178642"/>
            <a:chOff x="4478102" y="2893685"/>
            <a:chExt cx="287768" cy="178642"/>
          </a:xfrm>
        </p:grpSpPr>
        <p:sp>
          <p:nvSpPr>
            <p:cNvPr id="16" name="Chevron 15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93767" y="5618636"/>
            <a:ext cx="287768" cy="178642"/>
            <a:chOff x="4478102" y="2893685"/>
            <a:chExt cx="287768" cy="178642"/>
          </a:xfrm>
        </p:grpSpPr>
        <p:sp>
          <p:nvSpPr>
            <p:cNvPr id="19" name="Chevron 18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21576" y="997982"/>
            <a:ext cx="801308" cy="3930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solidFill>
                  <a:schemeClr val="dk1"/>
                </a:solidFill>
              </a:rPr>
              <a:t>Leader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36327" y="997982"/>
            <a:ext cx="1033919" cy="3930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solidFill>
                  <a:schemeClr val="dk1"/>
                </a:solidFill>
              </a:rPr>
              <a:t>Follower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72316" y="833387"/>
            <a:ext cx="2134006" cy="3930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Stackelberg game!!</a:t>
            </a:r>
            <a:endParaRPr lang="en-US" sz="1600" b="1" dirty="0">
              <a:solidFill>
                <a:schemeClr val="dk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" y="3233153"/>
            <a:ext cx="2658524" cy="18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5" y="2352575"/>
            <a:ext cx="3783615" cy="7909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9" name="Right Brace 28"/>
          <p:cNvSpPr/>
          <p:nvPr/>
        </p:nvSpPr>
        <p:spPr>
          <a:xfrm rot="5400000">
            <a:off x="3450310" y="2575345"/>
            <a:ext cx="155448" cy="1013110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50789" y="4687780"/>
            <a:ext cx="1659958" cy="523220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otal cost of participation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ight Brace 33"/>
          <p:cNvSpPr/>
          <p:nvPr/>
        </p:nvSpPr>
        <p:spPr>
          <a:xfrm rot="5400000">
            <a:off x="2133375" y="2459161"/>
            <a:ext cx="255397" cy="1113298"/>
          </a:xfrm>
          <a:prstGeom prst="rightBrace">
            <a:avLst>
              <a:gd name="adj1" fmla="val 8333"/>
              <a:gd name="adj2" fmla="val 88003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99" y="5492572"/>
            <a:ext cx="4218321" cy="4491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16" y="5191367"/>
            <a:ext cx="2338713" cy="102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55" y="3642354"/>
            <a:ext cx="4960610" cy="70865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6200000">
                <a:off x="4803623" y="3622515"/>
                <a:ext cx="2284419" cy="461665"/>
              </a:xfrm>
              <a:prstGeom prst="rect">
                <a:avLst/>
              </a:prstGeom>
              <a:solidFill>
                <a:srgbClr val="FFFFCC">
                  <a:alpha val="12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</a:t>
                </a:r>
                <a:r>
                  <a:rPr lang="en-US" sz="1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exerts more global iterations</a:t>
                </a:r>
                <a:r>
                  <a:rPr lang="en-US" sz="1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1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3623" y="3622515"/>
                <a:ext cx="2284419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779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021479" y="6281856"/>
            <a:ext cx="14723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 response</a:t>
            </a:r>
          </a:p>
        </p:txBody>
      </p:sp>
      <p:sp>
        <p:nvSpPr>
          <p:cNvPr id="7177" name="Rounded Rectangle 7176"/>
          <p:cNvSpPr/>
          <p:nvPr/>
        </p:nvSpPr>
        <p:spPr>
          <a:xfrm>
            <a:off x="6264839" y="1507958"/>
            <a:ext cx="5751094" cy="4744733"/>
          </a:xfrm>
          <a:prstGeom prst="roundRect">
            <a:avLst/>
          </a:prstGeom>
          <a:noFill/>
          <a:ln w="28575"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8" name="Bent-Up Arrow 7197"/>
          <p:cNvSpPr/>
          <p:nvPr/>
        </p:nvSpPr>
        <p:spPr>
          <a:xfrm rot="10800000">
            <a:off x="3021479" y="2095990"/>
            <a:ext cx="1342518" cy="513171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504815" y="1953242"/>
            <a:ext cx="1133985" cy="30777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eward rate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53740" y="3322313"/>
            <a:ext cx="1659958" cy="30777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to incentivize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Bent-Up Arrow 74"/>
          <p:cNvSpPr/>
          <p:nvPr/>
        </p:nvSpPr>
        <p:spPr>
          <a:xfrm rot="16200000">
            <a:off x="3437601" y="5936774"/>
            <a:ext cx="378472" cy="261202"/>
          </a:xfrm>
          <a:prstGeom prst="bentUp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106322" y="4180831"/>
            <a:ext cx="0" cy="42557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9088397" y="2609162"/>
            <a:ext cx="0" cy="123626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346006" y="2198687"/>
            <a:ext cx="2905845" cy="30777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per communication 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907187" y="4602168"/>
            <a:ext cx="2905845" cy="30777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cost per global iteration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817723" y="1279864"/>
            <a:ext cx="528190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60" y="2515908"/>
            <a:ext cx="1662074" cy="5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7274973" y="5954540"/>
            <a:ext cx="21420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function!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975764" y="3322313"/>
            <a:ext cx="21420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rade-off!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8741263" y="3233153"/>
            <a:ext cx="0" cy="70729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398605" y="2928011"/>
            <a:ext cx="2508582" cy="30777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monetary weight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ight Brace 93"/>
          <p:cNvSpPr/>
          <p:nvPr/>
        </p:nvSpPr>
        <p:spPr>
          <a:xfrm rot="5400000">
            <a:off x="10666263" y="3844457"/>
            <a:ext cx="223204" cy="1013110"/>
          </a:xfrm>
          <a:prstGeom prst="rightBrace">
            <a:avLst>
              <a:gd name="adj1" fmla="val 77686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1612329" y="2147338"/>
            <a:ext cx="0" cy="41047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23789" y="1912976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parameter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30" grpId="0" animBg="1"/>
      <p:bldP spid="39" grpId="0" animBg="1"/>
      <p:bldP spid="7177" grpId="0" animBg="1"/>
      <p:bldP spid="80" grpId="0" animBg="1"/>
      <p:bldP spid="82" grpId="0" animBg="1"/>
      <p:bldP spid="88" grpId="0"/>
      <p:bldP spid="89" grpId="0"/>
      <p:bldP spid="93" grpId="0" animBg="1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I </a:t>
            </a:r>
            <a:r>
              <a:rPr lang="en-US" dirty="0" smtClean="0"/>
              <a:t>(4/6</a:t>
            </a:r>
            <a:r>
              <a:rPr lang="en-US" dirty="0"/>
              <a:t>)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0" y="474768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Best response of client </a:t>
            </a:r>
            <a:r>
              <a:rPr lang="en-US" sz="2000" b="1" i="1" dirty="0" smtClean="0"/>
              <a:t>k:</a:t>
            </a:r>
            <a:endParaRPr lang="en-US" sz="2000" b="1" i="1" dirty="0">
              <a:cs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8" y="1081938"/>
            <a:ext cx="4572896" cy="5726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47" y="1726064"/>
            <a:ext cx="1712616" cy="48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ent-Up Arrow 8"/>
          <p:cNvSpPr/>
          <p:nvPr/>
        </p:nvSpPr>
        <p:spPr>
          <a:xfrm rot="10800000" flipV="1">
            <a:off x="2278660" y="1508844"/>
            <a:ext cx="671259" cy="461030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34963" y="1815986"/>
            <a:ext cx="1133985" cy="30777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[Lemma 2.]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10800000">
            <a:off x="4169184" y="819669"/>
            <a:ext cx="671259" cy="348141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40443" y="674823"/>
            <a:ext cx="2766549" cy="30777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selection criteria [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 1.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22" y="1508844"/>
            <a:ext cx="3384364" cy="2260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9" y="2427651"/>
            <a:ext cx="6302108" cy="2050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80" y="4635421"/>
            <a:ext cx="6331185" cy="2118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975488" y="5592253"/>
            <a:ext cx="2958886" cy="369332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clients’ response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550010" y="5690680"/>
            <a:ext cx="287768" cy="178642"/>
            <a:chOff x="4478102" y="2893685"/>
            <a:chExt cx="287768" cy="178642"/>
          </a:xfrm>
        </p:grpSpPr>
        <p:sp>
          <p:nvSpPr>
            <p:cNvPr id="18" name="Chevron 17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8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I </a:t>
            </a:r>
            <a:r>
              <a:rPr lang="en-US" dirty="0" smtClean="0"/>
              <a:t>(5/6)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-11074" y="474768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Equivalent utility maximization problem</a:t>
            </a:r>
            <a:endParaRPr lang="en-US" sz="2000" b="1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1145787" y="4291891"/>
            <a:ext cx="3241950" cy="461665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linear-complexity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[Proposition 1]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consensus accuracy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[Remark 1]</a:t>
            </a: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1796345" y="2364731"/>
            <a:ext cx="287768" cy="178642"/>
            <a:chOff x="4478102" y="2893685"/>
            <a:chExt cx="287768" cy="178642"/>
          </a:xfrm>
        </p:grpSpPr>
        <p:sp>
          <p:nvSpPr>
            <p:cNvPr id="46" name="Chevron 45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34" y="2865473"/>
            <a:ext cx="2801066" cy="3287920"/>
          </a:xfrm>
          <a:prstGeom prst="rect">
            <a:avLst/>
          </a:prstGeom>
          <a:ln>
            <a:solidFill>
              <a:srgbClr val="3D3C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2" y="1109791"/>
            <a:ext cx="3644885" cy="10003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49" y="685254"/>
            <a:ext cx="1466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Bent-Up Arrow 11"/>
          <p:cNvSpPr/>
          <p:nvPr/>
        </p:nvSpPr>
        <p:spPr>
          <a:xfrm rot="10800000">
            <a:off x="3317293" y="976963"/>
            <a:ext cx="1037756" cy="288409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500" y="472655"/>
            <a:ext cx="1760774" cy="3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-Up Arrow 7"/>
          <p:cNvSpPr/>
          <p:nvPr/>
        </p:nvSpPr>
        <p:spPr>
          <a:xfrm rot="10800000">
            <a:off x="5606453" y="605462"/>
            <a:ext cx="405047" cy="159583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05308" y="2214704"/>
            <a:ext cx="2284419" cy="461665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mixed-</a:t>
            </a:r>
            <a:r>
              <a:rPr lang="en-US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programing (exponential-complexity!)</a:t>
            </a:r>
            <a:endParaRPr lang="en-US" sz="1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26" y="1005149"/>
            <a:ext cx="4486951" cy="2419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7392726" y="3512829"/>
            <a:ext cx="44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Reward rate: comparison result for different level of local 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accuracy.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065374" y="472655"/>
            <a:ext cx="3879180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1" algn="just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22% gain in the offered reward to attain a level of target accuracy! 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84" y="4162662"/>
            <a:ext cx="5334284" cy="2082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5821899" y="6334780"/>
            <a:ext cx="448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Impact of </a:t>
            </a:r>
            <a:r>
              <a:rPr lang="el-GR" sz="1400" b="1" dirty="0" smtClean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γ</a:t>
            </a:r>
            <a:r>
              <a:rPr lang="en-US" sz="1400" b="1" dirty="0" smtClean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 on reward rate and utility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 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36200" y="862350"/>
            <a:ext cx="1312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selection criteria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I </a:t>
            </a:r>
            <a:r>
              <a:rPr lang="en-US" dirty="0" smtClean="0"/>
              <a:t>(6/6)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0" y="2684960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Threshold accuracy estimation: an admission control strategy</a:t>
            </a:r>
            <a:endParaRPr lang="en-US" sz="2000" b="1" dirty="0">
              <a:cs typeface="Calibri"/>
            </a:endParaRPr>
          </a:p>
        </p:txBody>
      </p:sp>
      <p:sp>
        <p:nvSpPr>
          <p:cNvPr id="8" name="Bent-Up Arrow 7"/>
          <p:cNvSpPr/>
          <p:nvPr/>
        </p:nvSpPr>
        <p:spPr>
          <a:xfrm rot="10800000">
            <a:off x="4823509" y="3251562"/>
            <a:ext cx="405047" cy="159583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16" y="512131"/>
            <a:ext cx="7174368" cy="1848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" y="3549120"/>
            <a:ext cx="4812758" cy="7389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3181350"/>
            <a:ext cx="16573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 rot="5400000">
            <a:off x="726184" y="4431657"/>
            <a:ext cx="287768" cy="178642"/>
            <a:chOff x="4478102" y="2893685"/>
            <a:chExt cx="287768" cy="178642"/>
          </a:xfrm>
        </p:grpSpPr>
        <p:sp>
          <p:nvSpPr>
            <p:cNvPr id="25" name="Chevron 24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" y="4719624"/>
            <a:ext cx="3571875" cy="800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5" y="5753755"/>
            <a:ext cx="4219575" cy="5810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31" name="Chevron 30"/>
          <p:cNvSpPr/>
          <p:nvPr/>
        </p:nvSpPr>
        <p:spPr>
          <a:xfrm rot="5400000">
            <a:off x="795637" y="5514764"/>
            <a:ext cx="135369" cy="1724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673201"/>
            <a:ext cx="6191250" cy="2316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3336138" y="2377183"/>
            <a:ext cx="593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ＭＳ Ｐゴシック"/>
              </a:rPr>
              <a:t>Comparative study on randomization of </a:t>
            </a:r>
            <a:r>
              <a:rPr lang="el-GR" sz="1400" b="1" dirty="0" smtClean="0">
                <a:solidFill>
                  <a:schemeClr val="accent5"/>
                </a:solidFill>
                <a:latin typeface="Times New Roman"/>
                <a:ea typeface="ＭＳ Ｐゴシック"/>
                <a:cs typeface="Times New Roman"/>
              </a:rPr>
              <a:t>γ</a:t>
            </a:r>
            <a:r>
              <a:rPr lang="en-US" sz="1400" b="1" dirty="0" smtClean="0">
                <a:solidFill>
                  <a:schemeClr val="accent5"/>
                </a:solidFill>
                <a:latin typeface="Times New Roman"/>
                <a:ea typeface="ＭＳ Ｐゴシック"/>
                <a:cs typeface="Times New Roman"/>
              </a:rPr>
              <a:t> on reward rate and utility</a:t>
            </a:r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ＭＳ Ｐゴシック"/>
              </a:rPr>
              <a:t> </a:t>
            </a:r>
            <a:endParaRPr lang="en-US" sz="14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5981701" y="5989558"/>
            <a:ext cx="5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Impact of </a:t>
            </a:r>
            <a:r>
              <a:rPr lang="el-GR" sz="1400" b="1" dirty="0" smtClean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δ</a:t>
            </a:r>
            <a:r>
              <a:rPr lang="en-US" sz="1400" b="1" dirty="0" smtClean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 for a = 0.35, b =-1, and a = 0.45, b= -1.05: 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Smaller threshold captures  the efficacy of our proposed framework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300" y="584509"/>
            <a:ext cx="11878229" cy="5699749"/>
          </a:xfrm>
        </p:spPr>
        <p:txBody>
          <a:bodyPr>
            <a:normAutofit/>
          </a:bodyPr>
          <a:lstStyle/>
          <a:p>
            <a:pPr marL="458788" indent="-342900"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Research Proposals II (1/9)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892" y="3935095"/>
            <a:ext cx="11413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A two-layer heterogeneous network (</a:t>
            </a:r>
            <a:r>
              <a:rPr lang="en-US" dirty="0" err="1" smtClean="0"/>
              <a:t>HetNet</a:t>
            </a:r>
            <a:r>
              <a:rPr lang="en-US" dirty="0" smtClean="0"/>
              <a:t>) topology with a single </a:t>
            </a:r>
            <a:r>
              <a:rPr lang="en-US" dirty="0" err="1" smtClean="0"/>
              <a:t>macrocell</a:t>
            </a:r>
            <a:r>
              <a:rPr lang="en-US" dirty="0" smtClean="0"/>
              <a:t> </a:t>
            </a:r>
            <a:r>
              <a:rPr lang="en-US" dirty="0" err="1" smtClean="0"/>
              <a:t>eNodeB</a:t>
            </a:r>
            <a:r>
              <a:rPr lang="en-US" dirty="0" smtClean="0"/>
              <a:t> (MBS) at layer 2 and a set of overlaid small cell </a:t>
            </a:r>
            <a:r>
              <a:rPr lang="en-US" dirty="0" err="1" smtClean="0"/>
              <a:t>eNodeBs</a:t>
            </a:r>
            <a:r>
              <a:rPr lang="en-US" dirty="0" smtClean="0"/>
              <a:t> (SBSs). [</a:t>
            </a:r>
            <a:r>
              <a:rPr lang="en-US" dirty="0" smtClean="0">
                <a:solidFill>
                  <a:srgbClr val="FF0000"/>
                </a:solidFill>
              </a:rPr>
              <a:t>multi-connectivity scenario</a:t>
            </a:r>
            <a:r>
              <a:rPr lang="en-US" dirty="0" smtClean="0"/>
              <a:t>]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Set of UEs associated with SBSs and logical learning groups based on the similarities in learning characteristics. [</a:t>
            </a:r>
            <a:r>
              <a:rPr lang="en-US" dirty="0" smtClean="0">
                <a:solidFill>
                  <a:srgbClr val="FF0000"/>
                </a:solidFill>
              </a:rPr>
              <a:t>model weights, gradients</a:t>
            </a:r>
            <a:r>
              <a:rPr lang="en-US" dirty="0" smtClean="0"/>
              <a:t>]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Problem: Network resources are shared, and needs to be optimized, to get UEs execute </a:t>
            </a:r>
            <a:r>
              <a:rPr lang="en-US" dirty="0" smtClean="0">
                <a:solidFill>
                  <a:srgbClr val="FF0000"/>
                </a:solidFill>
              </a:rPr>
              <a:t>self-organizing, hierarchical, distributed model training paradigm </a:t>
            </a:r>
            <a:r>
              <a:rPr lang="en-US" dirty="0" smtClean="0"/>
              <a:t>of Dem-AI[1] for training high-quality model with </a:t>
            </a:r>
            <a:r>
              <a:rPr lang="en-US" dirty="0" smtClean="0">
                <a:solidFill>
                  <a:srgbClr val="FF0000"/>
                </a:solidFill>
              </a:rPr>
              <a:t>better generalization abilities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The objective: (between UEs and SBSs) joint association and resource allocation design in </a:t>
            </a:r>
            <a:r>
              <a:rPr lang="en-US" dirty="0" err="1" smtClean="0"/>
              <a:t>HetNet</a:t>
            </a:r>
            <a:r>
              <a:rPr lang="en-US" dirty="0" smtClean="0"/>
              <a:t> towards FA: minimize overall learning time. [</a:t>
            </a:r>
            <a:r>
              <a:rPr lang="en-US" dirty="0" smtClean="0">
                <a:solidFill>
                  <a:srgbClr val="FF0000"/>
                </a:solidFill>
              </a:rPr>
              <a:t>fast knowledge acquisition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33" y="601173"/>
            <a:ext cx="5490825" cy="315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08-CC19-41C7-9E36-1270F9AFC7DD}"/>
              </a:ext>
            </a:extLst>
          </p:cNvPr>
          <p:cNvSpPr/>
          <p:nvPr/>
        </p:nvSpPr>
        <p:spPr>
          <a:xfrm>
            <a:off x="2495550" y="6284258"/>
            <a:ext cx="8098020" cy="461665"/>
          </a:xfrm>
          <a:prstGeom prst="rect">
            <a:avLst/>
          </a:prstGeom>
          <a:solidFill>
            <a:srgbClr val="FFFFCC">
              <a:alpha val="8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M. N. H. Nguyen,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Shashi Raj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Thar, N. H. Tran, M. Chen, W.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C. S. Hong, “Distributed and democratized learning: Philosophy and research challenges,”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 2021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</a:t>
            </a:r>
            <a:r>
              <a:rPr lang="en-US" dirty="0" smtClean="0"/>
              <a:t>II (2/9)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84410" y="474768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Learning problem at UE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associated with logical group </a:t>
            </a:r>
            <a:r>
              <a:rPr lang="en-US" sz="2000" b="1" i="1" dirty="0" smtClean="0"/>
              <a:t>g :</a:t>
            </a:r>
            <a:endParaRPr lang="en-US" sz="2000" b="1" i="1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179300" y="1761761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Group learning problem:</a:t>
            </a:r>
            <a:endParaRPr lang="en-US" sz="2000" b="1" dirty="0"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8220" y="4324482"/>
            <a:ext cx="564723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2-level aggregation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SBSs: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MBS: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in-group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intra-group)</a:t>
            </a:r>
            <a:endParaRPr 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01069" y="3284635"/>
            <a:ext cx="233144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endParaRPr lang="en-US" sz="105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94564" y="1483479"/>
            <a:ext cx="1353786" cy="27791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454463" y="4397564"/>
            <a:ext cx="287768" cy="178642"/>
            <a:chOff x="4478102" y="2893685"/>
            <a:chExt cx="287768" cy="178642"/>
          </a:xfrm>
        </p:grpSpPr>
        <p:sp>
          <p:nvSpPr>
            <p:cNvPr id="42" name="Chevron 41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6590369" y="2077179"/>
            <a:ext cx="3579193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objective in the hierarchical learning structure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7" y="874877"/>
            <a:ext cx="4210050" cy="7524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7" y="2190750"/>
            <a:ext cx="3057525" cy="5905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268216" y="2962215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Hierarchical Model aggregation:</a:t>
            </a:r>
            <a:endParaRPr lang="en-US" sz="2000" b="1" dirty="0">
              <a:cs typeface="Calibri"/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3" y="3568183"/>
            <a:ext cx="4320179" cy="6620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29" y="1454216"/>
            <a:ext cx="4353856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Bent-Up Arrow 58"/>
          <p:cNvSpPr/>
          <p:nvPr/>
        </p:nvSpPr>
        <p:spPr>
          <a:xfrm rot="10800000">
            <a:off x="598347" y="3438524"/>
            <a:ext cx="2129824" cy="233347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8" y="4722442"/>
            <a:ext cx="5734050" cy="8858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8" name="Rectangle 57"/>
          <p:cNvSpPr/>
          <p:nvPr/>
        </p:nvSpPr>
        <p:spPr>
          <a:xfrm>
            <a:off x="7232498" y="4842848"/>
            <a:ext cx="3664102" cy="461665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subgroups which have more number of UEs have higher impact to the generalized model at level-2.</a:t>
            </a:r>
            <a:endParaRPr lang="en-US" sz="1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46485" y="4988332"/>
            <a:ext cx="287768" cy="178642"/>
            <a:chOff x="4478102" y="2893685"/>
            <a:chExt cx="287768" cy="178642"/>
          </a:xfrm>
        </p:grpSpPr>
        <p:sp>
          <p:nvSpPr>
            <p:cNvPr id="63" name="Chevron 62"/>
            <p:cNvSpPr/>
            <p:nvPr/>
          </p:nvSpPr>
          <p:spPr>
            <a:xfrm>
              <a:off x="4478102" y="2893685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hevron 63"/>
            <p:cNvSpPr/>
            <p:nvPr/>
          </p:nvSpPr>
          <p:spPr>
            <a:xfrm>
              <a:off x="4630501" y="2899849"/>
              <a:ext cx="135369" cy="1724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Bent-Up Arrow 64"/>
          <p:cNvSpPr/>
          <p:nvPr/>
        </p:nvSpPr>
        <p:spPr>
          <a:xfrm rot="10800000" flipV="1">
            <a:off x="5435801" y="922168"/>
            <a:ext cx="671259" cy="230514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82060" y="953224"/>
            <a:ext cx="3579193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</a:t>
            </a:r>
            <a:endParaRPr lang="en-US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8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701268"/>
            <a:ext cx="1333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</a:t>
            </a:r>
            <a:r>
              <a:rPr lang="en-US" dirty="0" smtClean="0"/>
              <a:t>II (3/9)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84410" y="474768"/>
            <a:ext cx="103835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General optimization framework to </a:t>
            </a:r>
            <a:r>
              <a:rPr lang="en-US" sz="2000" b="1" dirty="0" smtClean="0">
                <a:solidFill>
                  <a:schemeClr val="accent5"/>
                </a:solidFill>
              </a:rPr>
              <a:t>minimize overall latency</a:t>
            </a:r>
            <a:r>
              <a:rPr lang="en-US" sz="2000" b="1" dirty="0" smtClean="0"/>
              <a:t> at layer-1 of SBS </a:t>
            </a:r>
            <a:r>
              <a:rPr lang="en-US" sz="2000" b="1" i="1" dirty="0" smtClean="0"/>
              <a:t>s :</a:t>
            </a:r>
            <a:r>
              <a:rPr lang="en-US" sz="2000" b="1" dirty="0" smtClean="0"/>
              <a:t> </a:t>
            </a:r>
            <a:endParaRPr lang="en-US" sz="2000" b="1" i="1" dirty="0">
              <a:cs typeface="Calibri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8" y="2554474"/>
            <a:ext cx="4492387" cy="278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4372640" y="3198033"/>
            <a:ext cx="2494885" cy="310746"/>
          </a:xfrm>
          <a:prstGeom prst="wedgeRectCallout">
            <a:avLst>
              <a:gd name="adj1" fmla="val -72807"/>
              <a:gd name="adj2" fmla="val -31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budget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94" y="1352550"/>
            <a:ext cx="3847258" cy="590550"/>
          </a:xfrm>
          <a:prstGeom prst="rect">
            <a:avLst/>
          </a:prstGeom>
          <a:ln w="1905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9" name="Bent-Up Arrow 28"/>
          <p:cNvSpPr/>
          <p:nvPr/>
        </p:nvSpPr>
        <p:spPr>
          <a:xfrm rot="10800000">
            <a:off x="2189020" y="1647825"/>
            <a:ext cx="548551" cy="861996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-Up Arrow 29"/>
          <p:cNvSpPr/>
          <p:nvPr/>
        </p:nvSpPr>
        <p:spPr>
          <a:xfrm rot="10800000">
            <a:off x="4727640" y="1058455"/>
            <a:ext cx="663510" cy="395292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10" y="1823026"/>
            <a:ext cx="1881187" cy="46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Bent-Up Arrow 30"/>
          <p:cNvSpPr/>
          <p:nvPr/>
        </p:nvSpPr>
        <p:spPr>
          <a:xfrm rot="10800000" flipV="1">
            <a:off x="6017807" y="1834008"/>
            <a:ext cx="1097103" cy="223252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676368" y="1248111"/>
            <a:ext cx="676893" cy="918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ent-Up Arrow 37"/>
          <p:cNvSpPr/>
          <p:nvPr/>
        </p:nvSpPr>
        <p:spPr>
          <a:xfrm rot="10800000" flipV="1">
            <a:off x="7999271" y="2245356"/>
            <a:ext cx="1097103" cy="427037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275" y="2394256"/>
            <a:ext cx="1841198" cy="55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2057258"/>
            <a:ext cx="1391323" cy="32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8793828" y="2168122"/>
            <a:ext cx="676893" cy="918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059395" y="4121958"/>
            <a:ext cx="2494885" cy="310746"/>
          </a:xfrm>
          <a:prstGeom prst="wedgeRectCallout">
            <a:avLst>
              <a:gd name="adj1" fmla="val -72807"/>
              <a:gd name="adj2" fmla="val -31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computation capacity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4691623" y="3661179"/>
            <a:ext cx="2494885" cy="310746"/>
          </a:xfrm>
          <a:prstGeom prst="wedgeRectCallout">
            <a:avLst>
              <a:gd name="adj1" fmla="val -72807"/>
              <a:gd name="adj2" fmla="val -31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228567" y="4585104"/>
            <a:ext cx="2494885" cy="310746"/>
          </a:xfrm>
          <a:prstGeom prst="wedgeRectCallout">
            <a:avLst>
              <a:gd name="adj1" fmla="val -72807"/>
              <a:gd name="adj2" fmla="val -31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UEs participation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672697" y="5048250"/>
            <a:ext cx="2875125" cy="310746"/>
          </a:xfrm>
          <a:prstGeom prst="wedgeRectCallout">
            <a:avLst>
              <a:gd name="adj1" fmla="val -71151"/>
              <a:gd name="adj2" fmla="val -154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UE in one logical learning group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61" y="914396"/>
            <a:ext cx="4152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300" y="584509"/>
            <a:ext cx="11878229" cy="5699749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ts val="1000"/>
              </a:spcBef>
              <a:buFont typeface="Wingdings" panose="020F0302020204030204"/>
              <a:buChar char="q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Introduction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맑은 고딕"/>
              <a:cs typeface="Calibri"/>
            </a:endParaRPr>
          </a:p>
          <a:p>
            <a:pPr marL="914400" lvl="3">
              <a:spcBef>
                <a:spcPts val="1000"/>
              </a:spcBef>
              <a:buFont typeface="Wingdings" panose="020F0302020204030204"/>
              <a:buChar char="§"/>
              <a:defRPr/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Background</a:t>
            </a:r>
          </a:p>
          <a:p>
            <a:pPr marL="914400" lvl="3">
              <a:spcBef>
                <a:spcPts val="1000"/>
              </a:spcBef>
              <a:buFont typeface="Wingdings" panose="020F0302020204030204"/>
              <a:buChar char="§"/>
              <a:defRPr/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 Motivation and Problem 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Statement</a:t>
            </a:r>
          </a:p>
          <a:p>
            <a:pPr marL="914400" lvl="3">
              <a:spcBef>
                <a:spcPts val="1000"/>
              </a:spcBef>
              <a:buFont typeface="Wingdings" panose="020F0302020204030204"/>
              <a:buChar char="§"/>
              <a:defRPr/>
            </a:pP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Methodology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914400" lvl="3">
              <a:spcBef>
                <a:spcPts val="1000"/>
              </a:spcBef>
              <a:buFont typeface="Wingdings" panose="020F0302020204030204"/>
              <a:buChar char="§"/>
              <a:defRPr/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Research Contributions</a:t>
            </a:r>
          </a:p>
          <a:p>
            <a:pPr marL="457200" lvl="2" indent="-457200">
              <a:spcBef>
                <a:spcPts val="1000"/>
              </a:spcBef>
              <a:buFont typeface="Wingdings" panose="020B0604020202020204" pitchFamily="34" charset="0"/>
              <a:buChar char="q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Research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Proposal I: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Incentive Design to enable participation for Federated Learning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914400" lvl="3">
              <a:spcBef>
                <a:spcPts val="1000"/>
              </a:spcBef>
              <a:buFont typeface="Wingdings" panose="020B0604020202020204" pitchFamily="34" charset="0"/>
              <a:buChar char="§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 Crowdsourcing Framework for On-Device Federated Learning</a:t>
            </a:r>
          </a:p>
          <a:p>
            <a:pPr marL="457200" lvl="2" indent="-457200">
              <a:spcBef>
                <a:spcPts val="1000"/>
              </a:spcBef>
              <a:buFont typeface="Wingdings" panose="020B0604020202020204" pitchFamily="34" charset="0"/>
              <a:buChar char="q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Research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Proposal II: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Hierarchical Learning Infrastructure to Perform Federated Analytics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914400" lvl="3">
              <a:spcBef>
                <a:spcPts val="1000"/>
              </a:spcBef>
              <a:buFont typeface="Wingdings" panose="020B0604020202020204" pitchFamily="34" charset="0"/>
              <a:buChar char="§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Edge-assisted Democratized Learning towards Federated Analytics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457200" lvl="2" indent="-457200">
              <a:spcBef>
                <a:spcPts val="1000"/>
              </a:spcBef>
              <a:buFont typeface="Wingdings" panose="020B0604020202020204" pitchFamily="34" charset="0"/>
              <a:buChar char="q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Conclusions and Future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Research Directions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>
                <a:latin typeface="+mn-lt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09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62" y="943717"/>
            <a:ext cx="1038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</a:t>
            </a:r>
            <a:r>
              <a:rPr lang="en-US" dirty="0" smtClean="0"/>
              <a:t>II (4/9)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84410" y="474768"/>
            <a:ext cx="117170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Edge-assisted Democratized Learning</a:t>
            </a:r>
            <a:r>
              <a:rPr lang="en-US" sz="2000" b="1" i="1" dirty="0" smtClean="0"/>
              <a:t>: </a:t>
            </a:r>
            <a:r>
              <a:rPr lang="en-US" sz="2000" b="1" dirty="0" smtClean="0">
                <a:solidFill>
                  <a:schemeClr val="accent5"/>
                </a:solidFill>
              </a:rPr>
              <a:t>minimize overall all-group global learning time in 2-layer </a:t>
            </a:r>
            <a:r>
              <a:rPr lang="en-US" sz="2000" b="1" dirty="0" err="1" smtClean="0">
                <a:solidFill>
                  <a:schemeClr val="accent5"/>
                </a:solidFill>
              </a:rPr>
              <a:t>HetNet</a:t>
            </a:r>
            <a:r>
              <a:rPr lang="en-US" sz="2000" b="1" dirty="0" smtClean="0">
                <a:solidFill>
                  <a:schemeClr val="accent5"/>
                </a:solidFill>
              </a:rPr>
              <a:t> architecture: </a:t>
            </a:r>
            <a:endParaRPr lang="en-US" sz="2000" b="1" dirty="0">
              <a:solidFill>
                <a:schemeClr val="accent5"/>
              </a:solidFill>
              <a:cs typeface="Calibri"/>
            </a:endParaRPr>
          </a:p>
        </p:txBody>
      </p:sp>
      <p:sp>
        <p:nvSpPr>
          <p:cNvPr id="29" name="Bent-Up Arrow 28"/>
          <p:cNvSpPr/>
          <p:nvPr/>
        </p:nvSpPr>
        <p:spPr>
          <a:xfrm rot="10800000">
            <a:off x="2189020" y="1647825"/>
            <a:ext cx="548551" cy="861996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90" y="1383658"/>
            <a:ext cx="3009900" cy="561975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5" name="Bent-Up Arrow 24"/>
          <p:cNvSpPr/>
          <p:nvPr/>
        </p:nvSpPr>
        <p:spPr>
          <a:xfrm rot="10800000">
            <a:off x="4794315" y="1238993"/>
            <a:ext cx="663510" cy="289329"/>
          </a:xfrm>
          <a:prstGeom prst="bentUpArrow">
            <a:avLst>
              <a:gd name="adj1" fmla="val 11801"/>
              <a:gd name="adj2" fmla="val 9326"/>
              <a:gd name="adj3" fmla="val 23350"/>
            </a:avLst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1088383"/>
            <a:ext cx="319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6554487" y="1374468"/>
            <a:ext cx="676893" cy="918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2" y="2529477"/>
            <a:ext cx="51435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4782215" y="3233766"/>
            <a:ext cx="2494885" cy="310746"/>
          </a:xfrm>
          <a:prstGeom prst="wedgeRectCallout">
            <a:avLst>
              <a:gd name="adj1" fmla="val -72807"/>
              <a:gd name="adj2" fmla="val -31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budget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487029" y="4077879"/>
            <a:ext cx="2494885" cy="310746"/>
          </a:xfrm>
          <a:prstGeom prst="wedgeRectCallout">
            <a:avLst>
              <a:gd name="adj1" fmla="val -72807"/>
              <a:gd name="adj2" fmla="val -31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computation capacity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139871" y="3671916"/>
            <a:ext cx="2494885" cy="310746"/>
          </a:xfrm>
          <a:prstGeom prst="wedgeRectCallout">
            <a:avLst>
              <a:gd name="adj1" fmla="val -72807"/>
              <a:gd name="adj2" fmla="val -31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753063" y="4505931"/>
            <a:ext cx="2494885" cy="310746"/>
          </a:xfrm>
          <a:prstGeom prst="wedgeRectCallout">
            <a:avLst>
              <a:gd name="adj1" fmla="val -74334"/>
              <a:gd name="adj2" fmla="val -93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UEs participation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6251177" y="4969077"/>
            <a:ext cx="2875125" cy="310746"/>
          </a:xfrm>
          <a:prstGeom prst="wedgeRectCallout">
            <a:avLst>
              <a:gd name="adj1" fmla="val -73801"/>
              <a:gd name="adj2" fmla="val -123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UE in one logical learning group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6734471" y="5413173"/>
            <a:ext cx="2875125" cy="310746"/>
          </a:xfrm>
          <a:prstGeom prst="wedgeRectCallout">
            <a:avLst>
              <a:gd name="adj1" fmla="val -129126"/>
              <a:gd name="adj2" fmla="val -185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association of UE with the SBS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14801" y="6310262"/>
            <a:ext cx="3924274" cy="3930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Combinatorial: </a:t>
            </a:r>
            <a:r>
              <a:rPr lang="en-US" sz="1600" b="1" dirty="0" smtClean="0">
                <a:solidFill>
                  <a:srgbClr val="FF0000"/>
                </a:solidFill>
              </a:rPr>
              <a:t>NP-hard!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38" y="432506"/>
            <a:ext cx="6186313" cy="499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</a:t>
            </a:r>
            <a:r>
              <a:rPr lang="en-US" dirty="0" smtClean="0"/>
              <a:t>II (5/9)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84410" y="474768"/>
            <a:ext cx="117170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/>
              <a:t>Proposed Solution: </a:t>
            </a:r>
            <a:r>
              <a:rPr lang="en-US" sz="2000" b="1" dirty="0" smtClean="0">
                <a:solidFill>
                  <a:srgbClr val="FF0000"/>
                </a:solidFill>
              </a:rPr>
              <a:t>two-sided many-to-one matching game with externalities</a:t>
            </a:r>
            <a:endParaRPr lang="en-US" sz="20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77201" y="5816097"/>
            <a:ext cx="3924274" cy="3930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Overview of Edg</a:t>
            </a:r>
            <a:r>
              <a:rPr lang="en-US" sz="1600" b="1" dirty="0" smtClean="0"/>
              <a:t>e-</a:t>
            </a:r>
            <a:r>
              <a:rPr lang="en-US" sz="1600" b="1" dirty="0" err="1" smtClean="0"/>
              <a:t>DemLearn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179300" y="1370752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/>
                </a:solidFill>
              </a:rPr>
              <a:t>Utilities of UEs:</a:t>
            </a:r>
            <a:endParaRPr lang="en-US" sz="2000" b="1" dirty="0">
              <a:solidFill>
                <a:schemeClr val="accent5"/>
              </a:solidFill>
              <a:cs typeface="Calibri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1770862"/>
            <a:ext cx="4391025" cy="7143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179300" y="2566987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/>
                </a:solidFill>
              </a:rPr>
              <a:t>SBSs utility for UE </a:t>
            </a:r>
            <a:r>
              <a:rPr lang="en-US" sz="2000" b="1" i="1" dirty="0" smtClean="0">
                <a:solidFill>
                  <a:schemeClr val="accent5"/>
                </a:solidFill>
              </a:rPr>
              <a:t>n :</a:t>
            </a:r>
            <a:endParaRPr lang="en-US" sz="2000" b="1" i="1" dirty="0">
              <a:solidFill>
                <a:schemeClr val="accent5"/>
              </a:solidFill>
              <a:cs typeface="Calibri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2982343"/>
            <a:ext cx="3571875" cy="6477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179300" y="3748087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/>
                </a:solidFill>
              </a:rPr>
              <a:t>Preference relation for any SBS s over set of UEs: </a:t>
            </a:r>
            <a:endParaRPr lang="en-US" sz="2000" b="1" i="1" dirty="0">
              <a:solidFill>
                <a:schemeClr val="accent5"/>
              </a:solidFill>
              <a:cs typeface="Calibri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4140030"/>
            <a:ext cx="4857750" cy="6381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179300" y="4867245"/>
            <a:ext cx="68872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5"/>
                </a:solidFill>
              </a:rPr>
              <a:t>Swap matching: [</a:t>
            </a:r>
            <a:r>
              <a:rPr lang="en-US" sz="2000" b="1" dirty="0" smtClean="0">
                <a:solidFill>
                  <a:srgbClr val="FF0000"/>
                </a:solidFill>
              </a:rPr>
              <a:t>Definitions 3 and 4</a:t>
            </a:r>
            <a:r>
              <a:rPr lang="en-US" sz="2000" b="1" dirty="0" smtClean="0">
                <a:solidFill>
                  <a:schemeClr val="accent5"/>
                </a:solidFill>
              </a:rPr>
              <a:t>]</a:t>
            </a:r>
            <a:endParaRPr lang="en-US" sz="2000" b="1" i="1" dirty="0">
              <a:solidFill>
                <a:schemeClr val="accent5"/>
              </a:solidFill>
              <a:cs typeface="Calibri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5267355"/>
            <a:ext cx="4114800" cy="10191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31" name="Rectangle 30"/>
          <p:cNvSpPr/>
          <p:nvPr/>
        </p:nvSpPr>
        <p:spPr>
          <a:xfrm>
            <a:off x="3914801" y="6450630"/>
            <a:ext cx="3924274" cy="3930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Near-optimal solution: </a:t>
            </a:r>
            <a:r>
              <a:rPr lang="en-US" sz="1600" b="1" dirty="0" smtClean="0">
                <a:solidFill>
                  <a:srgbClr val="FF0000"/>
                </a:solidFill>
              </a:rPr>
              <a:t>low-complexity!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</a:t>
            </a:r>
            <a:r>
              <a:rPr lang="en-US" dirty="0" smtClean="0"/>
              <a:t>II (6/9)</a:t>
            </a:r>
            <a:endParaRPr lang="en-US" dirty="0"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581025"/>
            <a:ext cx="3062287" cy="610889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ounded Rectangle 16"/>
          <p:cNvSpPr/>
          <p:nvPr/>
        </p:nvSpPr>
        <p:spPr>
          <a:xfrm>
            <a:off x="2306108" y="1364504"/>
            <a:ext cx="2903009" cy="30342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5015442" y="4441824"/>
            <a:ext cx="482600" cy="1278467"/>
          </a:xfrm>
          <a:prstGeom prst="rightBrace">
            <a:avLst>
              <a:gd name="adj1" fmla="val 43421"/>
              <a:gd name="adj2" fmla="val 50663"/>
            </a:avLst>
          </a:prstGeom>
          <a:ln w="31750" cap="rnd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57610" y="4927168"/>
            <a:ext cx="564723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2-level aggregation</a:t>
            </a:r>
            <a:endParaRPr 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343525" y="2776566"/>
            <a:ext cx="2119523" cy="310746"/>
          </a:xfrm>
          <a:prstGeom prst="wedgeRectCallout">
            <a:avLst>
              <a:gd name="adj1" fmla="val -97973"/>
              <a:gd name="adj2" fmla="val -1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proposals for swapping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5800725" y="3233766"/>
            <a:ext cx="3368675" cy="310746"/>
          </a:xfrm>
          <a:prstGeom prst="wedgeRectCallout">
            <a:avLst>
              <a:gd name="adj1" fmla="val -115948"/>
              <a:gd name="adj2" fmla="val -93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adjustments between UEs and SBSs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6254510" y="2109816"/>
            <a:ext cx="2417075" cy="310746"/>
          </a:xfrm>
          <a:prstGeom prst="wedgeRectCallout">
            <a:avLst>
              <a:gd name="adj1" fmla="val -97973"/>
              <a:gd name="adj2" fmla="val -1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profiling based of RSRP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06106" y="4225731"/>
            <a:ext cx="2903009" cy="12080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22">
            <a:extLst>
              <a:ext uri="{FF2B5EF4-FFF2-40B4-BE49-F238E27FC236}">
                <a16:creationId xmlns:a16="http://schemas.microsoft.com/office/drawing/2014/main" id="{4FE2D47F-9DEE-423B-A11C-6879E776355E}"/>
              </a:ext>
            </a:extLst>
          </p:cNvPr>
          <p:cNvSpPr/>
          <p:nvPr/>
        </p:nvSpPr>
        <p:spPr>
          <a:xfrm>
            <a:off x="6254509" y="6100791"/>
            <a:ext cx="4623041" cy="310746"/>
          </a:xfrm>
          <a:prstGeom prst="wedgeRectCallout">
            <a:avLst>
              <a:gd name="adj1" fmla="val -74279"/>
              <a:gd name="adj2" fmla="val 90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in the logical groups following hierarchical clustering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</a:t>
            </a:r>
            <a:r>
              <a:rPr lang="en-US" dirty="0" smtClean="0"/>
              <a:t>II (7/9)</a:t>
            </a:r>
            <a:endParaRPr lang="en-US" dirty="0">
              <a:latin typeface="+mn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87" y="813607"/>
            <a:ext cx="3661037" cy="2048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0" y="828154"/>
            <a:ext cx="3827960" cy="2019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828154"/>
            <a:ext cx="3714750" cy="2048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885824" y="3046332"/>
            <a:ext cx="1074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Learning performance </a:t>
            </a:r>
            <a:r>
              <a:rPr lang="en-US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comparision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 of Edge-</a:t>
            </a:r>
            <a:r>
              <a:rPr lang="en-US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DemLearn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 and </a:t>
            </a:r>
            <a:r>
              <a:rPr lang="en-US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FedAvg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 for N= 50 on (</a:t>
            </a:r>
            <a:r>
              <a:rPr lang="en-US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) FEMNIST, (ii) Fashion-MNIST and (iii) MNIST. 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3568718"/>
            <a:ext cx="4343400" cy="296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731704" y="6530993"/>
            <a:ext cx="1074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Snapshot of the network model.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/>
              <a:t>Research Proposals </a:t>
            </a:r>
            <a:r>
              <a:rPr lang="en-US" dirty="0" smtClean="0"/>
              <a:t>II (8/9)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1235868" y="3106188"/>
            <a:ext cx="32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Comparative study on total delay analysis (S= 5, N = 100)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67" y="713609"/>
            <a:ext cx="3459957" cy="2332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19" y="678009"/>
            <a:ext cx="4003937" cy="2403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6706926" y="3094038"/>
            <a:ext cx="321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Comparative study on average rate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68" y="3710280"/>
            <a:ext cx="3498056" cy="2470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1394220" y="6180811"/>
            <a:ext cx="321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Comparative study on average delay 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20" y="3556393"/>
            <a:ext cx="4003937" cy="2624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6390220" y="6180811"/>
            <a:ext cx="400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Comparative study on average stopping time 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5996" y="2557596"/>
            <a:ext cx="163406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1" algn="ctr"/>
            <a:r>
              <a:rPr lang="en-US" sz="1400" b="1" dirty="0" smtClean="0">
                <a:solidFill>
                  <a:srgbClr val="01A7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47.2%</a:t>
            </a:r>
            <a:endParaRPr lang="en-US" sz="1400" b="1" baseline="-25000" dirty="0">
              <a:solidFill>
                <a:srgbClr val="01A7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6762" y="2377874"/>
            <a:ext cx="163406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1" algn="ctr"/>
            <a:r>
              <a:rPr lang="en-US" sz="1400" b="1" dirty="0" smtClean="0">
                <a:solidFill>
                  <a:srgbClr val="01A7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45.1%</a:t>
            </a:r>
            <a:endParaRPr lang="en-US" sz="1400" b="1" baseline="-25000" dirty="0">
              <a:solidFill>
                <a:srgbClr val="01A7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33473" y="1274457"/>
            <a:ext cx="163406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1" algn="ctr"/>
            <a:r>
              <a:rPr lang="en-US" sz="1400" b="1" dirty="0" smtClean="0">
                <a:solidFill>
                  <a:srgbClr val="01A7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2.46%</a:t>
            </a:r>
            <a:endParaRPr lang="en-US" sz="1400" b="1" baseline="-25000" dirty="0">
              <a:solidFill>
                <a:srgbClr val="01A7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2604" y="1569325"/>
            <a:ext cx="163406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1"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1.8%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0" y="1613605"/>
            <a:ext cx="4097478" cy="355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179300" y="0"/>
            <a:ext cx="7213426" cy="432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Research Proposals II (</a:t>
            </a:r>
            <a:r>
              <a:rPr lang="en-US" dirty="0"/>
              <a:t>9</a:t>
            </a:r>
            <a:r>
              <a:rPr lang="en-US" dirty="0" smtClean="0"/>
              <a:t>/9)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322120" y="5291929"/>
            <a:ext cx="3219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Qualitative analysis of average total delay vs. the number of SBS vs. the number of UEs.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43" y="2423675"/>
            <a:ext cx="7205455" cy="185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5713270" y="4433410"/>
            <a:ext cx="543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Snapshot of  the logical clustering mechanism at different rounds during model training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21" y="62996"/>
            <a:ext cx="7213426" cy="432505"/>
          </a:xfrm>
        </p:spPr>
        <p:txBody>
          <a:bodyPr/>
          <a:lstStyle/>
          <a:p>
            <a:r>
              <a:rPr lang="en-US" dirty="0" smtClean="0"/>
              <a:t>Conclusion and Future Direction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49081-77EC-485F-BCE4-002FB903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44894"/>
              </p:ext>
            </p:extLst>
          </p:nvPr>
        </p:nvGraphicFramePr>
        <p:xfrm>
          <a:off x="356150" y="917698"/>
          <a:ext cx="11603239" cy="524478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729197">
                  <a:extLst>
                    <a:ext uri="{9D8B030D-6E8A-4147-A177-3AD203B41FA5}">
                      <a16:colId xmlns:a16="http://schemas.microsoft.com/office/drawing/2014/main" val="766516286"/>
                    </a:ext>
                  </a:extLst>
                </a:gridCol>
                <a:gridCol w="6874042">
                  <a:extLst>
                    <a:ext uri="{9D8B030D-6E8A-4147-A177-3AD203B41FA5}">
                      <a16:colId xmlns:a16="http://schemas.microsoft.com/office/drawing/2014/main" val="1040296588"/>
                    </a:ext>
                  </a:extLst>
                </a:gridCol>
              </a:tblGrid>
              <a:tr h="1161179">
                <a:tc rowSpan="3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the challenge</a:t>
                      </a:r>
                      <a:r>
                        <a:rPr lang="en-US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clients participation in building a high-quality global model with communication efficiency in FL, we propose </a:t>
                      </a:r>
                      <a:r>
                        <a:rPr lang="en-US" sz="16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incentive mechanism and admission control strategy applying two-stage Stackelberg game.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future work, we aim to evaluate clients personalization with differentiated pricing mechanism.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816294"/>
                  </a:ext>
                </a:extLst>
              </a:tr>
              <a:tr h="2241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realize a more practical, robust and flexible learning structure towards improving generalization that accommodates heterogeneous learning UEs, results fast knowledge acquisition time, and ensures better FA, we propose </a:t>
                      </a:r>
                      <a:r>
                        <a:rPr lang="en-US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novel edge-assisted hierarchical learning structure, namely Edge-</a:t>
                      </a:r>
                      <a:r>
                        <a:rPr lang="en-US" sz="1600" b="1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DemLearn</a:t>
                      </a:r>
                      <a:r>
                        <a:rPr lang="en-US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which we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apply two-sided matching game for jointly optimizing users association and network resource allocations.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future work, we aim to apply Edge-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DemLearn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a distributed learning tool to solve various persisting challenges in wireless networks,  such as regional intelligence for database management.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600" b="1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35924"/>
                  </a:ext>
                </a:extLst>
              </a:tr>
              <a:tr h="1404301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extensive simulation and analysis</a:t>
                      </a:r>
                      <a:r>
                        <a:rPr lang="en-US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the result show that our proposals can resolve challenges related to </a:t>
                      </a:r>
                      <a:r>
                        <a:rPr lang="en-US" sz="1600" b="1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decentralized machine learning over wireless networks.</a:t>
                      </a:r>
                      <a:endParaRPr lang="en-US" sz="1600" b="1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C874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A5E3B2-E199-4818-A5BE-8A77F2AD7EBC}"/>
              </a:ext>
            </a:extLst>
          </p:cNvPr>
          <p:cNvSpPr txBox="1"/>
          <p:nvPr/>
        </p:nvSpPr>
        <p:spPr>
          <a:xfrm>
            <a:off x="531962" y="2803426"/>
            <a:ext cx="4465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over Wireless Networks: Incentive Design and Game-theoretic Analysis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8955735" cy="432505"/>
          </a:xfrm>
        </p:spPr>
        <p:txBody>
          <a:bodyPr/>
          <a:lstStyle/>
          <a:p>
            <a:r>
              <a:rPr lang="en-US" dirty="0" smtClean="0"/>
              <a:t>List of Publications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F270EA-8E86-4976-B293-28ED2B6E5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1443"/>
              </p:ext>
            </p:extLst>
          </p:nvPr>
        </p:nvGraphicFramePr>
        <p:xfrm>
          <a:off x="344923" y="521368"/>
          <a:ext cx="11165288" cy="570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28">
                  <a:extLst>
                    <a:ext uri="{9D8B030D-6E8A-4147-A177-3AD203B41FA5}">
                      <a16:colId xmlns:a16="http://schemas.microsoft.com/office/drawing/2014/main" val="269521133"/>
                    </a:ext>
                  </a:extLst>
                </a:gridCol>
                <a:gridCol w="8558116">
                  <a:extLst>
                    <a:ext uri="{9D8B030D-6E8A-4147-A177-3AD203B41FA5}">
                      <a16:colId xmlns:a16="http://schemas.microsoft.com/office/drawing/2014/main" val="544374131"/>
                    </a:ext>
                  </a:extLst>
                </a:gridCol>
                <a:gridCol w="115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820">
                  <a:extLst>
                    <a:ext uri="{9D8B030D-6E8A-4147-A177-3AD203B41FA5}">
                      <a16:colId xmlns:a16="http://schemas.microsoft.com/office/drawing/2014/main" val="424998788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Journals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13263"/>
                  </a:ext>
                </a:extLst>
              </a:tr>
              <a:tr h="5610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 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Shashi Raj Pandey</a:t>
                      </a: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Nguyen H. Tran, Mehdi Bennis, Yan </a:t>
                      </a:r>
                      <a:r>
                        <a:rPr lang="en-US" sz="1200" b="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Kyaw</a:t>
                      </a: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Tun</a:t>
                      </a: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Aunas Manzoor, and Choong Seon Hong. "A crowdsourcing framework for on-device federated learning." IEEE Transactions on Wireless Communications 19, no. 5 (2020): 3241-3256.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6.799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453124"/>
                  </a:ext>
                </a:extLst>
              </a:tr>
              <a:tr h="5709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Shashi Raj Pandey*, Latif U. Khan*,  (co-first</a:t>
                      </a:r>
                      <a:r>
                        <a:rPr lang="en-US" sz="1200" b="1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author, </a:t>
                      </a: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</a:t>
                      </a:r>
                      <a:r>
                        <a:rPr lang="en-US" sz="1200" b="1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contribution</a:t>
                      </a: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Nguyen H. Tran, </a:t>
                      </a: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Walid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Saad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Zhu Han, Minh NH Nguyen, and Choong Seon Hong. "Federated learning for edge networks: Resource optimization and incentive mechanism." IEEE Communications Magazine 58, no. 10 (2020): 88-93.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11.052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784143"/>
                  </a:ext>
                </a:extLst>
              </a:tr>
              <a:tr h="5338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Shashi Raj Pandey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Kitae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Kim,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Madyan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Alsenwi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Yan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Kyaw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Zhu Han, and Choong Seon Hong. "Latency-sensitive Service Delivery with UAV-Assisted 5G Networks." IEEE Wireless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Communications Letters (in press)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4.66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785344"/>
                  </a:ext>
                </a:extLst>
              </a:tr>
              <a:tr h="5338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Minh NH Nguyen, Tri Nguyen Dang, Nguyen H. Tran, Kyi Thar, Zhu Han, and Choong Seon Hong. "Edge-assisted Democratized Learning Towards Federated Analytics." IEEE Internet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Things Journal (Under Revision)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9.936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599408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5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Sabah Suhail, Seung Il Moon, Choong Seon Hong, ”Q-Learning Supplemented Response Based Crowdsensing Framework for Resource Constrained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Devices”KIISE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Transactions on Computing Practices, pp.345-351, 2018.07.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6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Nguyen, Minh NH,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Kyi Thar, Nguyen H. Tran,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Mingzhe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Chen,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Walid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Saad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and Choong Seon Hong. "Distributed and democratized learning: Philosophy and research challenges." IEEE Computational Intelligence Magazine 16, no. 1 (2021): 49-62.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9.083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602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7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Chit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Wutyee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Shashi Raj Pandey,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Kitae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Kim, and Choong Seon Hong. "Energy-Aware Resource Management for Federated Learning in Multi-Access Edge Computing Systems." IEEE Access 9 (2021): 34938-34950.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3.745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451194"/>
                  </a:ext>
                </a:extLst>
              </a:tr>
              <a:tr h="56431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8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Huong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Nguyen H. Tran,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Minh NH Nguyen,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Zhu Han, and Choong Seon Hong. "An Incentive Mechanism for Federated Learning in Wireless Cellular network: An Auction Approach." </a:t>
                      </a: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Transactions on Wireless Communications (2021).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6.799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2254673"/>
                  </a:ext>
                </a:extLst>
              </a:tr>
              <a:tr h="564318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9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Nguyen H. Tran, Mehdi Bennis,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Anupam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Kumar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Bairagi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and Choong Seon Hong. "Intelligent resource slicing for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eMBB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and URLLC coexistence in 5G and beyond: A deep reinforcement learning based approach." IEEE Transactions on Wireless Communications (2021).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6.799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73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8955735" cy="432505"/>
          </a:xfrm>
        </p:spPr>
        <p:txBody>
          <a:bodyPr/>
          <a:lstStyle/>
          <a:p>
            <a:r>
              <a:rPr lang="en-US" dirty="0" smtClean="0"/>
              <a:t>List of Publications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F270EA-8E86-4976-B293-28ED2B6E5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08604"/>
              </p:ext>
            </p:extLst>
          </p:nvPr>
        </p:nvGraphicFramePr>
        <p:xfrm>
          <a:off x="317954" y="547214"/>
          <a:ext cx="11399913" cy="435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28">
                  <a:extLst>
                    <a:ext uri="{9D8B030D-6E8A-4147-A177-3AD203B41FA5}">
                      <a16:colId xmlns:a16="http://schemas.microsoft.com/office/drawing/2014/main" val="269521133"/>
                    </a:ext>
                  </a:extLst>
                </a:gridCol>
                <a:gridCol w="8837696">
                  <a:extLst>
                    <a:ext uri="{9D8B030D-6E8A-4147-A177-3AD203B41FA5}">
                      <a16:colId xmlns:a16="http://schemas.microsoft.com/office/drawing/2014/main" val="544374131"/>
                    </a:ext>
                  </a:extLst>
                </a:gridCol>
                <a:gridCol w="89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262">
                  <a:extLst>
                    <a:ext uri="{9D8B030D-6E8A-4147-A177-3AD203B41FA5}">
                      <a16:colId xmlns:a16="http://schemas.microsoft.com/office/drawing/2014/main" val="424998788"/>
                    </a:ext>
                  </a:extLst>
                </a:gridCol>
              </a:tblGrid>
              <a:tr h="417986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Journals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13263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Manzoor, Aunas,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Kitae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Kim,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S. M.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Kazmi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Nguyen H. Tran,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Walid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"Ruin theory for energy-efficient resource allocation in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uav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-assisted cellular networks." IEEE Transactions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Communications (2021).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5.646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Yu Min Park, Nguyen H. Tran,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Walid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Shashi Raj Pandey, and Choong Seon Hong. "Energy-Efficient Resource Management in UAV-Assisted Mobile Edge Computing." IEEE Communications Letters (2020).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3.419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Manzoor, Aunas, SM Ahsan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Kazmi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"Contract-based scheduling of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urllc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packets in incumbent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embb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traffic." IEEE Access 8 (2020): 167516-167526.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3.745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45312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Anselme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Ndikumana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Zhu Han, and Choong Seon Hong. "Joint Radio Resource Allocation and Content Caching in Heterogeneous Virtualized Wireless Networks." IEEE Access 8 (2020): 36764-36775.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3.745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784143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Ibrar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Yaqoob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Anupam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Kumar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Bairagi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-won Kim, and Choong Seon Hong. "Towards coexistence of cellular and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networks in unlicensed spectrum: A neural networks based approach." IEEE Access 7 (2019): 110023-110034.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3.745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78534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Nguyen H. Tran,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Ngo,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Zhu Han, and Choong Seon Hong. "Wireless network slicing: Generalized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kelly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mechanism-based resource allocation." IEEE Journal on Selected Areas in Communications 37, no. 8 (2019): 1794-1807.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11.42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599408"/>
                  </a:ext>
                </a:extLst>
              </a:tr>
              <a:tr h="502568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Manzoor, Aunas, Nguyen H. Tran,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Walid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SM Ahsan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Kazmi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"Ruin theory for dynamic spectrum allocation in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 networks." IEEE Communications Letters 23, no. 2 (2018): 366-369.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3.419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SCIE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4511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270EA-8E86-4976-B293-28ED2B6E5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44391"/>
              </p:ext>
            </p:extLst>
          </p:nvPr>
        </p:nvGraphicFramePr>
        <p:xfrm>
          <a:off x="317954" y="4991678"/>
          <a:ext cx="11408379" cy="136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58">
                  <a:extLst>
                    <a:ext uri="{9D8B030D-6E8A-4147-A177-3AD203B41FA5}">
                      <a16:colId xmlns:a16="http://schemas.microsoft.com/office/drawing/2014/main" val="269521133"/>
                    </a:ext>
                  </a:extLst>
                </a:gridCol>
                <a:gridCol w="9780700">
                  <a:extLst>
                    <a:ext uri="{9D8B030D-6E8A-4147-A177-3AD203B41FA5}">
                      <a16:colId xmlns:a16="http://schemas.microsoft.com/office/drawing/2014/main" val="544374131"/>
                    </a:ext>
                  </a:extLst>
                </a:gridCol>
                <a:gridCol w="1013321">
                  <a:extLst>
                    <a:ext uri="{9D8B030D-6E8A-4147-A177-3AD203B41FA5}">
                      <a16:colId xmlns:a16="http://schemas.microsoft.com/office/drawing/2014/main" val="424998788"/>
                    </a:ext>
                  </a:extLst>
                </a:gridCol>
              </a:tblGrid>
              <a:tr h="27123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International Conferences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13263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Kitae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Kim,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"A Crowd-enabled Task Execution Approach in UAV Networks Towards Fog Computing." In 2021 IEEE International Conference on Big Data and Smart Computing (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BigComp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pp. 246-251. IEEE, 2021.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Nguyen H. Tran, Mehdi Bennis,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Zhu Han, and Choong Seon Hong. "Incentivize to build: A crowdsourcing framework for federated learning." In 2019 IEEE Global Communications Conference (GLOBECOM), pp. 1-6. IEEE, 2019.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7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8955735" cy="432505"/>
          </a:xfrm>
        </p:spPr>
        <p:txBody>
          <a:bodyPr/>
          <a:lstStyle/>
          <a:p>
            <a:r>
              <a:rPr lang="en-US" dirty="0" smtClean="0"/>
              <a:t>List of Publications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270EA-8E86-4976-B293-28ED2B6E5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4279"/>
              </p:ext>
            </p:extLst>
          </p:nvPr>
        </p:nvGraphicFramePr>
        <p:xfrm>
          <a:off x="358951" y="631208"/>
          <a:ext cx="11245497" cy="39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57">
                  <a:extLst>
                    <a:ext uri="{9D8B030D-6E8A-4147-A177-3AD203B41FA5}">
                      <a16:colId xmlns:a16="http://schemas.microsoft.com/office/drawing/2014/main" val="269521133"/>
                    </a:ext>
                  </a:extLst>
                </a:gridCol>
                <a:gridCol w="9591231">
                  <a:extLst>
                    <a:ext uri="{9D8B030D-6E8A-4147-A177-3AD203B41FA5}">
                      <a16:colId xmlns:a16="http://schemas.microsoft.com/office/drawing/2014/main" val="544374131"/>
                    </a:ext>
                  </a:extLst>
                </a:gridCol>
                <a:gridCol w="1051809">
                  <a:extLst>
                    <a:ext uri="{9D8B030D-6E8A-4147-A177-3AD203B41FA5}">
                      <a16:colId xmlns:a16="http://schemas.microsoft.com/office/drawing/2014/main" val="424998788"/>
                    </a:ext>
                  </a:extLst>
                </a:gridCol>
              </a:tblGrid>
              <a:tr h="31714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International Conferences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13263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"A downlink resource scheduling strategy for URLLC traffic." In 2019 IEEE International Conference on Big Data and Smart Computing (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BigComp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pp. 1-6. IEEE, 2019.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"Response driven efficient task load assignment in mobile crowdsourcing." In 2018 International Conference on Information Networking (ICOIN), pp. 442-446. IEEE, 2018.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Nway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Nway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  ”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Uav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-assisted  multi-access  edge  computing  system:  An  energy-efficient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resourcemanagement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framework.”  In  2020 International  Conference  on  Information  Networking(ICOIN), pp. 214-219. IEEE, 2020.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Seon Hong. ”A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hopfield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neural networks based mechanism for coexistence of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 and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networks in unlicensed spectrum.” In 2019 20th Asia-Pacific Network Operations and Management Symposium (APNOMS), pp. 1-6. IEEE, 2019. (</a:t>
                      </a:r>
                      <a:r>
                        <a:rPr 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Best Paper Award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Rai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Chit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Wutyee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SeonHong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”Energy efficient multi-tenant resource slicing in virtualized multi-access edge computing.” In 2019 20th Asia-Pacific Network Operations and Management Symposium (APNOMS), pp. 1-4. IEEE, 2019.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Ki Tae Kim, and Choong Seon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Hong.”A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constrained based formulation for dynamic multiplexing of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embb-urllc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traffics in5g new radio.” In 2019 International Conference on Information Networking (ICOIN), pp.108-113. IEEE, 2019.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Madyan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Alsenwi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Chit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Wutyee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Choong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SeonHong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”Weighted proportional allocation based power allocation in wireless network virtualization for future wireless networks.” In 2019 International Conference on Information Networking (ICOIN), pp. 284-289. IEEE, 2019.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270EA-8E86-4976-B293-28ED2B6E5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43643"/>
              </p:ext>
            </p:extLst>
          </p:nvPr>
        </p:nvGraphicFramePr>
        <p:xfrm>
          <a:off x="358951" y="4808661"/>
          <a:ext cx="11245497" cy="136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57">
                  <a:extLst>
                    <a:ext uri="{9D8B030D-6E8A-4147-A177-3AD203B41FA5}">
                      <a16:colId xmlns:a16="http://schemas.microsoft.com/office/drawing/2014/main" val="269521133"/>
                    </a:ext>
                  </a:extLst>
                </a:gridCol>
                <a:gridCol w="9591231">
                  <a:extLst>
                    <a:ext uri="{9D8B030D-6E8A-4147-A177-3AD203B41FA5}">
                      <a16:colId xmlns:a16="http://schemas.microsoft.com/office/drawing/2014/main" val="544374131"/>
                    </a:ext>
                  </a:extLst>
                </a:gridCol>
                <a:gridCol w="1051809">
                  <a:extLst>
                    <a:ext uri="{9D8B030D-6E8A-4147-A177-3AD203B41FA5}">
                      <a16:colId xmlns:a16="http://schemas.microsoft.com/office/drawing/2014/main" val="424998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13263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 Raj 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Do 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Hyeon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Kim,  and  Choong  Seon  Hong,  “Smart  Contract-based Method and System for Purchasing Resources for Seamless Media Streaming at Mobile Edge”. Filed. (10-2019-0157099). KIPO. 2019. November.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100" b="1" baseline="0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progress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Sabah Suhail, 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 Raj Pandey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Young-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Kim, and Choong Seon Hong, “Method for Estimating Integrity of Packet in Sensor Network”. Granted. (10-1948214). KIPO. 2019.February.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Granted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Background</a:t>
            </a:r>
            <a:endParaRPr lang="en-US" dirty="0"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00164" y="2976260"/>
            <a:ext cx="2141621" cy="1171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On-Device Intelligence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75882" y="547589"/>
            <a:ext cx="53880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Avenues of On-Device Intelligence</a:t>
            </a:r>
            <a:endParaRPr lang="en-US" sz="2800" b="1" dirty="0"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34447"/>
            <a:ext cx="2997628" cy="173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ttps://ai-benchmark.com/assets/img_27_october/PerformanceE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16" y="1109020"/>
            <a:ext cx="5305962" cy="14716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5650796" y="639466"/>
            <a:ext cx="5339382" cy="3693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dk1"/>
                </a:solidFill>
              </a:rPr>
              <a:t>Modern powerful processors: System-on-a-Chip (SOCs)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4216" y="2986534"/>
            <a:ext cx="4991948" cy="3693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AU" dirty="0" smtClean="0">
                <a:solidFill>
                  <a:schemeClr val="dk1"/>
                </a:solidFill>
              </a:rPr>
              <a:t>Massive “distributed” data</a:t>
            </a:r>
            <a:r>
              <a:rPr lang="en-AU" dirty="0">
                <a:solidFill>
                  <a:schemeClr val="dk1"/>
                </a:solidFill>
              </a:rPr>
              <a:t>: </a:t>
            </a:r>
            <a:r>
              <a:rPr lang="en-AU" dirty="0" smtClean="0">
                <a:solidFill>
                  <a:srgbClr val="FF0000"/>
                </a:solidFill>
              </a:rPr>
              <a:t>private, personalized!!</a:t>
            </a:r>
            <a:r>
              <a:rPr lang="en-AU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5642596">
            <a:off x="2194799" y="3031922"/>
            <a:ext cx="2871763" cy="1293400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80784" y="2442576"/>
            <a:ext cx="794833" cy="276268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922" y="3638966"/>
            <a:ext cx="94092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41785" y="4684744"/>
            <a:ext cx="470461" cy="568039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83523" y="5563206"/>
            <a:ext cx="5793613" cy="369332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AU" dirty="0" smtClean="0"/>
              <a:t>Large-scale c</a:t>
            </a:r>
            <a:r>
              <a:rPr lang="en-AU" dirty="0" smtClean="0">
                <a:solidFill>
                  <a:schemeClr val="dk1"/>
                </a:solidFill>
              </a:rPr>
              <a:t>onnectivity: </a:t>
            </a:r>
            <a:r>
              <a:rPr lang="en-AU" dirty="0" smtClean="0">
                <a:solidFill>
                  <a:srgbClr val="FF0000"/>
                </a:solidFill>
              </a:rPr>
              <a:t>hundreds/thousands of online 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5826" y="6012749"/>
            <a:ext cx="276726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Source: qualcomm.com/news/</a:t>
            </a:r>
            <a:endParaRPr lang="en-US" sz="3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767288-24C0-482D-BE3D-90BFBE623BA1}"/>
              </a:ext>
            </a:extLst>
          </p:cNvPr>
          <p:cNvSpPr/>
          <p:nvPr/>
        </p:nvSpPr>
        <p:spPr>
          <a:xfrm>
            <a:off x="5684216" y="2580345"/>
            <a:ext cx="59663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http://ai-benchmark.com/</a:t>
            </a:r>
          </a:p>
        </p:txBody>
      </p:sp>
      <p:pic>
        <p:nvPicPr>
          <p:cNvPr id="4105" name="Picture 9" descr="5G Capabilities Will Drive Cellular Baseband Processor Sales Grow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48" y="6089322"/>
            <a:ext cx="576024" cy="5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4G LTE Signal Coverage in Tap Mun Shi HKSAR | 4G Coverage Hong Ko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98" y="6168348"/>
            <a:ext cx="575422" cy="3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What is a WiFi hotspot? | Century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549" y="6142877"/>
            <a:ext cx="452886" cy="3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7" descr="3G Telecom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9" descr="3G Telecom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7" name="Picture 21" descr="967 3g Illustrations &amp; Clip Art - iStoc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83" y="6081998"/>
            <a:ext cx="628463" cy="6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TV, Photo and Video - Vector stencils libra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235" y="3396875"/>
            <a:ext cx="458394" cy="45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Mobile and Phones - Vector stencils librar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235" y="3864338"/>
            <a:ext cx="375246" cy="3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Computer network - Vector stencils librar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73" y="4189718"/>
            <a:ext cx="638351" cy="5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Global mobile data traffic (EB per month)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16" y="3419637"/>
            <a:ext cx="4991948" cy="16646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125" name="Picture 29" descr="Visio Stencils Database - ClipArt Be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449" y="4682317"/>
            <a:ext cx="314818" cy="3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 descr="Autonomous Vehicle Vector Images (over 3,000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10" y="3696572"/>
            <a:ext cx="753389" cy="7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3" name="Picture 37" descr="Predator Drone Vinyl Stick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948" y="4329435"/>
            <a:ext cx="573392" cy="57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07975" y="2826631"/>
            <a:ext cx="123472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Source: qualcomm.com/news/</a:t>
            </a:r>
            <a:endParaRPr lang="en-US" sz="300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" y="1138892"/>
            <a:ext cx="2890215" cy="168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loud Callout 25"/>
          <p:cNvSpPr/>
          <p:nvPr/>
        </p:nvSpPr>
        <p:spPr>
          <a:xfrm>
            <a:off x="1930664" y="2904905"/>
            <a:ext cx="2280620" cy="1284813"/>
          </a:xfrm>
          <a:prstGeom prst="cloud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 Privacy!!!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44083-03AD-46E9-B380-899C2A91F2EC}"/>
              </a:ext>
            </a:extLst>
          </p:cNvPr>
          <p:cNvSpPr txBox="1"/>
          <p:nvPr/>
        </p:nvSpPr>
        <p:spPr>
          <a:xfrm>
            <a:off x="75882" y="3084742"/>
            <a:ext cx="1751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</a:rPr>
              <a:t>“analyze and learn from distributed data among devices without exposing that data”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4" grpId="0" animBg="1"/>
      <p:bldP spid="28" grpId="0" animBg="1"/>
      <p:bldP spid="29" grpId="0"/>
      <p:bldP spid="30" grpId="0"/>
      <p:bldP spid="46" grpId="0"/>
      <p:bldP spid="26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6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415521" y="3755849"/>
            <a:ext cx="4632960" cy="78232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495" indent="-404495" algn="ctr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w Cen MT"/>
                <a:ea typeface="SimSun"/>
              </a:rPr>
              <a:t>Questions &amp; Comments</a:t>
            </a:r>
          </a:p>
          <a:p>
            <a:pPr marL="404495" indent="-404495" algn="ctr">
              <a:buFont typeface="Arial" panose="020B0604020202020204" pitchFamily="34" charset="0"/>
              <a:buNone/>
            </a:pPr>
            <a:endParaRPr lang="en-US" altLang="zh-CN" sz="3200" b="1" dirty="0">
              <a:ea typeface="SimSun" panose="02010600030101010101" pitchFamily="2" charset="-122"/>
            </a:endParaRPr>
          </a:p>
          <a:p>
            <a:pPr marL="404495" indent="-404495" algn="ctr">
              <a:buFont typeface="Arial" panose="020B0604020202020204" pitchFamily="34" charset="0"/>
              <a:buNone/>
            </a:pPr>
            <a:endParaRPr lang="en-US" altLang="zh-CN" sz="3200" b="1" dirty="0">
              <a:ea typeface="SimSun" panose="02010600030101010101" pitchFamily="2" charset="-122"/>
            </a:endParaRP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96" y="4538169"/>
            <a:ext cx="4172811" cy="20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pali language – International Sherpa Adven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52" y="970224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ank You In Korean ❤ liked on Polyvore featuring fillers | Thank you in  korean, Polyvore, Thank yo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05" y="1053083"/>
            <a:ext cx="2545291" cy="25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Anatomy of a &quot;Thank You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96" y="1175208"/>
            <a:ext cx="2438721" cy="189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Namaste Nepal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Namaste Nepal - Photos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Namaste Nepal - Photos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Namaste Nepal - Photos | Faceboo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07" y="1012517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8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Background</a:t>
            </a: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24544" y="547589"/>
            <a:ext cx="42354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 smtClean="0"/>
              <a:t>Federated Learning (FL)</a:t>
            </a:r>
            <a:endParaRPr lang="en-US" sz="2800" b="1" dirty="0"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153" y="1074818"/>
            <a:ext cx="115394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privacy-preserving framework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</a:rPr>
              <a:t>for training models in settings where the data is distributed across many clients.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model training is distributed over mobile users (</a:t>
            </a:r>
            <a:r>
              <a:rPr lang="en-US" i="1" dirty="0">
                <a:latin typeface="Times New Roman" panose="02020603050405020304" pitchFamily="18" charset="0"/>
              </a:rPr>
              <a:t>participating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</a:rPr>
              <a:t>clients; UEs</a:t>
            </a:r>
            <a:r>
              <a:rPr lang="en-US" dirty="0" smtClean="0">
                <a:latin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without actual data transfer to a central server (but only model parameters).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</a:rPr>
              <a:t>Each mobile contributes to the learning model by independently computing the gradient </a:t>
            </a:r>
            <a:r>
              <a:rPr lang="en-US" dirty="0" smtClean="0">
                <a:latin typeface="Times New Roman" panose="02020603050405020304" pitchFamily="18" charset="0"/>
              </a:rPr>
              <a:t>and local model parameters based </a:t>
            </a:r>
            <a:r>
              <a:rPr lang="en-US" dirty="0">
                <a:latin typeface="Times New Roman" panose="02020603050405020304" pitchFamily="18" charset="0"/>
              </a:rPr>
              <a:t>on its </a:t>
            </a:r>
            <a:r>
              <a:rPr lang="en-US" dirty="0" smtClean="0">
                <a:latin typeface="Times New Roman" panose="02020603050405020304" pitchFamily="18" charset="0"/>
              </a:rPr>
              <a:t>available </a:t>
            </a:r>
            <a:r>
              <a:rPr lang="en-US" dirty="0">
                <a:latin typeface="Times New Roman" panose="02020603050405020304" pitchFamily="18" charset="0"/>
              </a:rPr>
              <a:t>training data.</a:t>
            </a:r>
          </a:p>
        </p:txBody>
      </p:sp>
      <p:pic>
        <p:nvPicPr>
          <p:cNvPr id="5122" name="Picture 2" descr="https://1.bp.blogspot.com/-K65Ed68KGXk/WOa9jaRWC6I/AAAAAAAABsM/gglycD_anuQSp-i67fxER1FOlVTulvV2gCLcB/s640/FederatedLearning_FinalFiles_Flow%2BCh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0" y="3013810"/>
            <a:ext cx="3628729" cy="20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182" y="5256456"/>
            <a:ext cx="3200104" cy="1068805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dk1"/>
                </a:solidFill>
              </a:rPr>
              <a:t>Your phone personalizes the model locally, based on your usage (A). Many users' updates are aggregated (B) to form a consensus change (C) to the shared model, after which the procedure is repeated.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4421" y="5044985"/>
            <a:ext cx="6096000" cy="1538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/>
              <a:t>https://ai.googleblog.com/2017/04/federated-learning-collaborative.html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08402" y="5562328"/>
            <a:ext cx="3730958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FL working in a healthcare environment</a:t>
            </a:r>
            <a:endParaRPr lang="en-US" sz="1600" b="1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eetimes.com/wp-content/uploads/Federated-Learning-CM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726" y="3013811"/>
            <a:ext cx="3829324" cy="23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5257128"/>
            <a:ext cx="6096000" cy="1538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/>
              <a:t>https://www.eetimes.com/federated-learning-demands-more-programmable-hardware/</a:t>
            </a:r>
          </a:p>
        </p:txBody>
      </p:sp>
      <p:pic>
        <p:nvPicPr>
          <p:cNvPr id="1028" name="Picture 4" descr="https://miro.medium.com/max/806/0*XyHbJjMXiIVMhyg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6" y="3013810"/>
            <a:ext cx="3324224" cy="25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775405" y="5564397"/>
            <a:ext cx="2383025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Federated Analytics (FA)</a:t>
            </a:r>
            <a:endParaRPr lang="en-US" sz="1600" b="1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0076" y="5485384"/>
            <a:ext cx="904415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" dirty="0"/>
              <a:t>https://</a:t>
            </a:r>
            <a:r>
              <a:rPr lang="en-US" sz="400" dirty="0" smtClean="0"/>
              <a:t>federated.withgoogle.com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00" y="0"/>
            <a:ext cx="7213426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Background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E4301-0469-4E3A-8B67-1CADF4380B71}"/>
              </a:ext>
            </a:extLst>
          </p:cNvPr>
          <p:cNvSpPr txBox="1"/>
          <p:nvPr/>
        </p:nvSpPr>
        <p:spPr>
          <a:xfrm>
            <a:off x="24543" y="547589"/>
            <a:ext cx="12043726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100" b="1" dirty="0" smtClean="0"/>
              <a:t>Challenges of FL </a:t>
            </a:r>
            <a:r>
              <a:rPr lang="en-US" sz="2100" b="1" dirty="0" smtClean="0">
                <a:solidFill>
                  <a:srgbClr val="FF0000"/>
                </a:solidFill>
              </a:rPr>
              <a:t>over Wireless Networks: </a:t>
            </a:r>
            <a:r>
              <a:rPr lang="en-US" sz="2100" b="1" dirty="0" smtClean="0">
                <a:solidFill>
                  <a:schemeClr val="accent5"/>
                </a:solidFill>
              </a:rPr>
              <a:t>poor model quality, resources management, large training time</a:t>
            </a:r>
            <a:endParaRPr lang="en-US" sz="2100" b="1" dirty="0">
              <a:solidFill>
                <a:schemeClr val="accent5"/>
              </a:solidFill>
              <a:cs typeface="Calibri"/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gray">
          <a:xfrm>
            <a:off x="2570814" y="6260663"/>
            <a:ext cx="7590015" cy="542018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  <a:headEnd/>
            <a:tailEnd/>
          </a:ln>
          <a:effectLst/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lvl="0" algn="ctr">
              <a:lnSpc>
                <a:spcPct val="90000"/>
              </a:lnSpc>
              <a:buNone/>
            </a:pPr>
            <a:r>
              <a:rPr kumimoji="0" lang="en-US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[I] Proposal I</a:t>
            </a:r>
            <a:r>
              <a:rPr lang="en-US" altLang="en-US" sz="1000" kern="0" dirty="0">
                <a:solidFill>
                  <a:srgbClr val="FF0000"/>
                </a:solidFill>
              </a:rPr>
              <a:t>: </a:t>
            </a:r>
            <a:r>
              <a:rPr lang="en-US" altLang="en-US" sz="1000" b="1" kern="0" dirty="0"/>
              <a:t>A Crowdsourcing Framework for On-Device Federated </a:t>
            </a:r>
            <a:r>
              <a:rPr lang="en-US" altLang="en-US" sz="1000" b="1" kern="0" dirty="0" smtClean="0"/>
              <a:t>Learning (IEEE TWC)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en-US" sz="1000" b="1" kern="0" dirty="0" smtClean="0">
                <a:solidFill>
                  <a:srgbClr val="FF0000"/>
                </a:solidFill>
              </a:rPr>
              <a:t>[II] Proposal </a:t>
            </a:r>
            <a:r>
              <a:rPr lang="en-US" altLang="en-US" sz="1000" b="1" kern="0" dirty="0">
                <a:solidFill>
                  <a:srgbClr val="FF0000"/>
                </a:solidFill>
              </a:rPr>
              <a:t>II</a:t>
            </a:r>
            <a:r>
              <a:rPr lang="en-US" altLang="en-US" sz="1000" kern="0" dirty="0">
                <a:solidFill>
                  <a:srgbClr val="FF0000"/>
                </a:solidFill>
              </a:rPr>
              <a:t>: </a:t>
            </a:r>
            <a:r>
              <a:rPr lang="en-US" altLang="en-US" sz="1000" b="1" kern="0" dirty="0"/>
              <a:t>Edge-assisted Democratized Learning Towards Federated </a:t>
            </a:r>
            <a:r>
              <a:rPr lang="en-US" altLang="en-US" sz="1000" b="1" kern="0" dirty="0" smtClean="0"/>
              <a:t>Analytics (IEEE IOTJ)</a:t>
            </a:r>
            <a:endParaRPr lang="en-US" altLang="en-US" sz="1000" b="1" kern="0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buNone/>
            </a:pP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gray">
          <a:xfrm>
            <a:off x="1793821" y="2167172"/>
            <a:ext cx="2047282" cy="417036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002346"/>
                </a:solidFill>
                <a:latin typeface="Times" panose="02020603050405020304" pitchFamily="18" charset="0"/>
              </a:rPr>
              <a:t>Statistical heterogeneity </a:t>
            </a:r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gray">
          <a:xfrm>
            <a:off x="4072115" y="2180479"/>
            <a:ext cx="2293706" cy="403729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002346"/>
                </a:solidFill>
                <a:latin typeface="Times" panose="02020603050405020304" pitchFamily="18" charset="0"/>
              </a:rPr>
              <a:t>System-level heterogeneity</a:t>
            </a: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gray">
          <a:xfrm>
            <a:off x="8032997" y="2124060"/>
            <a:ext cx="2554514" cy="403729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002346"/>
                </a:solidFill>
                <a:latin typeface="Times" panose="02020603050405020304" pitchFamily="18" charset="0"/>
              </a:rPr>
              <a:t>Communication bottlenecks</a:t>
            </a:r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gray">
          <a:xfrm>
            <a:off x="6742366" y="3346498"/>
            <a:ext cx="2084714" cy="31882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002346"/>
                </a:solidFill>
                <a:latin typeface="Times" panose="02020603050405020304" pitchFamily="18" charset="0"/>
              </a:rPr>
              <a:t>Privacy concerns</a:t>
            </a:r>
          </a:p>
        </p:txBody>
      </p:sp>
      <p:sp>
        <p:nvSpPr>
          <p:cNvPr id="42" name="AutoShape 8"/>
          <p:cNvSpPr>
            <a:spLocks noChangeArrowheads="1"/>
          </p:cNvSpPr>
          <p:nvPr/>
        </p:nvSpPr>
        <p:spPr bwMode="gray">
          <a:xfrm>
            <a:off x="3711520" y="1204837"/>
            <a:ext cx="4258496" cy="409051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1600" dirty="0" smtClean="0"/>
              <a:t>Challenges </a:t>
            </a:r>
            <a:r>
              <a:rPr lang="en-US" altLang="en-US" sz="1600" smtClean="0"/>
              <a:t>of </a:t>
            </a:r>
            <a:r>
              <a:rPr lang="en-US" altLang="en-US" sz="1600"/>
              <a:t>F</a:t>
            </a:r>
            <a:r>
              <a:rPr lang="en-US" altLang="en-US" sz="1600" smtClean="0"/>
              <a:t>L </a:t>
            </a:r>
            <a:r>
              <a:rPr lang="en-US" altLang="en-US" sz="1600" dirty="0" smtClean="0"/>
              <a:t>over Wireless Networks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36820" y="1837297"/>
            <a:ext cx="6373434" cy="3"/>
          </a:xfrm>
          <a:prstGeom prst="line">
            <a:avLst/>
          </a:prstGeom>
          <a:ln w="19050" cap="rnd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36820" y="1842488"/>
            <a:ext cx="0" cy="32489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54253" y="1613888"/>
            <a:ext cx="0" cy="2286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18968" y="1842488"/>
            <a:ext cx="0" cy="33144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310254" y="1837297"/>
            <a:ext cx="0" cy="264339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>
            <a:off x="6671000" y="1842488"/>
            <a:ext cx="1" cy="276329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8"/>
          <p:cNvSpPr>
            <a:spLocks noChangeArrowheads="1"/>
          </p:cNvSpPr>
          <p:nvPr/>
        </p:nvSpPr>
        <p:spPr bwMode="gray">
          <a:xfrm>
            <a:off x="5810322" y="4605786"/>
            <a:ext cx="1721357" cy="33687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500" dirty="0" smtClean="0">
                <a:solidFill>
                  <a:srgbClr val="002346"/>
                </a:solidFill>
                <a:latin typeface="Times" panose="02020603050405020304" pitchFamily="18" charset="0"/>
              </a:rPr>
              <a:t>Clients selection</a:t>
            </a:r>
            <a:endParaRPr lang="en-US" altLang="en-US" sz="1500" dirty="0">
              <a:solidFill>
                <a:srgbClr val="002346"/>
              </a:solidFill>
              <a:latin typeface="Times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endCxn id="41" idx="0"/>
          </p:cNvCxnSpPr>
          <p:nvPr/>
        </p:nvCxnSpPr>
        <p:spPr>
          <a:xfrm>
            <a:off x="7784723" y="1842488"/>
            <a:ext cx="0" cy="150401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79262" y="2687918"/>
            <a:ext cx="1676400" cy="646331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unbalanced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data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927419" y="1842488"/>
            <a:ext cx="1" cy="215369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8"/>
          <p:cNvSpPr>
            <a:spLocks noChangeArrowheads="1"/>
          </p:cNvSpPr>
          <p:nvPr/>
        </p:nvSpPr>
        <p:spPr bwMode="gray">
          <a:xfrm>
            <a:off x="2845380" y="3998614"/>
            <a:ext cx="2231347" cy="33687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1500" dirty="0" smtClean="0">
                <a:solidFill>
                  <a:srgbClr val="002346"/>
                </a:solidFill>
                <a:latin typeface="Times" panose="02020603050405020304" pitchFamily="18" charset="0"/>
              </a:rPr>
              <a:t>Algorithmic design</a:t>
            </a:r>
            <a:endParaRPr lang="en-US" altLang="en-US" sz="1500" dirty="0">
              <a:solidFill>
                <a:srgbClr val="002346"/>
              </a:solidFill>
              <a:latin typeface="Times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67254" y="2584580"/>
            <a:ext cx="2286000" cy="646331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wireless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ntermittent connectivity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channel conditions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10322" y="5062986"/>
            <a:ext cx="1776488" cy="830997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stragglers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free-riding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adversary nodes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stay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72116" y="2696156"/>
            <a:ext cx="2293706" cy="646331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capabilities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power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storage/memory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42366" y="3765353"/>
            <a:ext cx="2084714" cy="646331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exposed local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adversary nodes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compromised aggregator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06212" y="4439727"/>
            <a:ext cx="2118532" cy="1384995"/>
          </a:xfrm>
          <a:prstGeom prst="rect">
            <a:avLst/>
          </a:prstGeom>
          <a:solidFill>
            <a:srgbClr val="FFFFCC">
              <a:alpha val="12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time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size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computation-communication methods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  <p:sp>
        <p:nvSpPr>
          <p:cNvPr id="59" name="Rounded Rectangular Callout 58"/>
          <p:cNvSpPr/>
          <p:nvPr/>
        </p:nvSpPr>
        <p:spPr>
          <a:xfrm>
            <a:off x="4285267" y="1866359"/>
            <a:ext cx="791460" cy="235277"/>
          </a:xfrm>
          <a:prstGeom prst="wedgeRoundRectCallout">
            <a:avLst>
              <a:gd name="adj1" fmla="val -7615"/>
              <a:gd name="adj2" fmla="val 84246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/>
              <a:t>[[,</a:t>
            </a:r>
            <a:r>
              <a:rPr lang="en-US" sz="1200" b="1" dirty="0" smtClean="0">
                <a:solidFill>
                  <a:srgbClr val="FF0000"/>
                </a:solidFill>
              </a:rPr>
              <a:t>[I, </a:t>
            </a:r>
            <a:r>
              <a:rPr lang="en-US" sz="1200" b="1" dirty="0" smtClean="0"/>
              <a:t>, </a:t>
            </a:r>
            <a:r>
              <a:rPr lang="en-US" sz="1200" b="1" dirty="0" smtClean="0">
                <a:solidFill>
                  <a:srgbClr val="FF0000"/>
                </a:solidFill>
              </a:rPr>
              <a:t>II]</a:t>
            </a:r>
            <a:r>
              <a:rPr lang="en-US" sz="1200" b="1" dirty="0" smtClean="0"/>
              <a:t>]</a:t>
            </a:r>
            <a:endParaRPr lang="en-US" sz="1200" b="1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1583532" y="1826309"/>
            <a:ext cx="791460" cy="235277"/>
          </a:xfrm>
          <a:prstGeom prst="wedgeRoundRectCallout">
            <a:avLst>
              <a:gd name="adj1" fmla="val -7615"/>
              <a:gd name="adj2" fmla="val 84246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/>
              <a:t>[[,</a:t>
            </a:r>
            <a:r>
              <a:rPr lang="en-US" sz="1200" b="1" dirty="0" smtClean="0">
                <a:solidFill>
                  <a:srgbClr val="FF0000"/>
                </a:solidFill>
              </a:rPr>
              <a:t>[II]</a:t>
            </a:r>
            <a:r>
              <a:rPr lang="en-US" sz="1200" b="1" dirty="0" smtClean="0"/>
              <a:t>]</a:t>
            </a:r>
            <a:endParaRPr lang="en-US" sz="1200" b="1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9543067" y="1734189"/>
            <a:ext cx="791460" cy="235277"/>
          </a:xfrm>
          <a:prstGeom prst="wedgeRoundRectCallout">
            <a:avLst>
              <a:gd name="adj1" fmla="val -33289"/>
              <a:gd name="adj2" fmla="val 9864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/>
              <a:t>[[,</a:t>
            </a:r>
            <a:r>
              <a:rPr lang="en-US" sz="1200" b="1" dirty="0" smtClean="0">
                <a:solidFill>
                  <a:srgbClr val="FF0000"/>
                </a:solidFill>
              </a:rPr>
              <a:t>[I, </a:t>
            </a:r>
            <a:r>
              <a:rPr lang="en-US" sz="1200" b="1" dirty="0" smtClean="0"/>
              <a:t>, </a:t>
            </a:r>
            <a:r>
              <a:rPr lang="en-US" sz="1200" b="1" dirty="0" smtClean="0">
                <a:solidFill>
                  <a:srgbClr val="FF0000"/>
                </a:solidFill>
              </a:rPr>
              <a:t>II]</a:t>
            </a:r>
            <a:r>
              <a:rPr lang="en-US" sz="1200" b="1" dirty="0" smtClean="0"/>
              <a:t>]</a:t>
            </a:r>
            <a:endParaRPr lang="en-US" sz="1200" b="1" dirty="0"/>
          </a:p>
        </p:txBody>
      </p:sp>
      <p:sp>
        <p:nvSpPr>
          <p:cNvPr id="62" name="Rounded Rectangular Callout 61"/>
          <p:cNvSpPr/>
          <p:nvPr/>
        </p:nvSpPr>
        <p:spPr>
          <a:xfrm>
            <a:off x="4427508" y="3567021"/>
            <a:ext cx="791460" cy="235277"/>
          </a:xfrm>
          <a:prstGeom prst="wedgeRoundRectCallout">
            <a:avLst>
              <a:gd name="adj1" fmla="val -33289"/>
              <a:gd name="adj2" fmla="val 9864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/>
              <a:t>[[,</a:t>
            </a:r>
            <a:r>
              <a:rPr lang="en-US" sz="1200" b="1" dirty="0" smtClean="0">
                <a:solidFill>
                  <a:srgbClr val="FF0000"/>
                </a:solidFill>
              </a:rPr>
              <a:t>[I, </a:t>
            </a:r>
            <a:r>
              <a:rPr lang="en-US" sz="1200" b="1" dirty="0" smtClean="0"/>
              <a:t>, </a:t>
            </a:r>
            <a:r>
              <a:rPr lang="en-US" sz="1200" b="1" dirty="0" smtClean="0">
                <a:solidFill>
                  <a:srgbClr val="FF0000"/>
                </a:solidFill>
              </a:rPr>
              <a:t>II]</a:t>
            </a:r>
            <a:r>
              <a:rPr lang="en-US" sz="1200" b="1" dirty="0" smtClean="0"/>
              <a:t>]</a:t>
            </a:r>
            <a:endParaRPr lang="en-US" sz="1200" b="1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5616002" y="4217850"/>
            <a:ext cx="791460" cy="235277"/>
          </a:xfrm>
          <a:prstGeom prst="wedgeRoundRectCallout">
            <a:avLst>
              <a:gd name="adj1" fmla="val -7615"/>
              <a:gd name="adj2" fmla="val 84246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/>
              <a:t>[[,</a:t>
            </a:r>
            <a:r>
              <a:rPr lang="en-US" sz="1200" b="1" dirty="0" smtClean="0">
                <a:solidFill>
                  <a:srgbClr val="FF0000"/>
                </a:solidFill>
              </a:rPr>
              <a:t>[I]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92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9518153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Motivation and Problem Statement</a:t>
            </a:r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73" y="1771246"/>
            <a:ext cx="11442899" cy="42473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lvl="1" algn="just"/>
            <a:endParaRPr lang="en-US" b="1" dirty="0">
              <a:ea typeface="+mn-lt"/>
              <a:cs typeface="+mn-lt"/>
            </a:endParaRPr>
          </a:p>
          <a:p>
            <a:pPr marL="742950" lvl="1" indent="-285750" algn="just">
              <a:buFont typeface="Wingdings,Sans-Serif"/>
              <a:buChar char="Ø"/>
            </a:pPr>
            <a:r>
              <a:rPr lang="en-US" b="1" dirty="0" smtClean="0">
                <a:ea typeface="+mn-lt"/>
                <a:cs typeface="+mn-lt"/>
              </a:rPr>
              <a:t>Federated Learning over Wireless Networks</a:t>
            </a:r>
            <a:endParaRPr lang="en-US" dirty="0">
              <a:ea typeface="+mn-lt"/>
              <a:cs typeface="+mn-lt"/>
            </a:endParaRPr>
          </a:p>
          <a:p>
            <a:pPr marL="1200150" lvl="2" indent="-285750" algn="just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How can we </a:t>
            </a:r>
            <a:r>
              <a:rPr lang="en-US" i="1" dirty="0">
                <a:solidFill>
                  <a:schemeClr val="accent5"/>
                </a:solidFill>
                <a:ea typeface="+mn-lt"/>
                <a:cs typeface="+mn-lt"/>
              </a:rPr>
              <a:t>motivate a number of participating clients </a:t>
            </a:r>
            <a:r>
              <a:rPr lang="en-US" dirty="0">
                <a:ea typeface="+mn-lt"/>
                <a:cs typeface="+mn-lt"/>
              </a:rPr>
              <a:t>to enable FL?</a:t>
            </a:r>
          </a:p>
          <a:p>
            <a:pPr marL="1200150" lvl="2" indent="-285750" algn="just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Communication efficiency: clients perform </a:t>
            </a:r>
            <a:r>
              <a:rPr lang="en-US" i="1" dirty="0">
                <a:solidFill>
                  <a:schemeClr val="accent5"/>
                </a:solidFill>
                <a:ea typeface="+mn-lt"/>
                <a:cs typeface="+mn-lt"/>
              </a:rPr>
              <a:t>uncoordinated computation strategy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1200150" lvl="2" indent="-285750" algn="just">
              <a:buFont typeface="Wingdings,Sans-Serif"/>
              <a:buChar char="ü"/>
            </a:pPr>
            <a:r>
              <a:rPr lang="en-US" i="1" dirty="0">
                <a:solidFill>
                  <a:schemeClr val="accent5"/>
                </a:solidFill>
                <a:ea typeface="+mn-lt"/>
                <a:cs typeface="+mn-lt"/>
              </a:rPr>
              <a:t>Limited data </a:t>
            </a:r>
            <a:r>
              <a:rPr lang="en-US" dirty="0">
                <a:ea typeface="+mn-lt"/>
                <a:cs typeface="+mn-lt"/>
              </a:rPr>
              <a:t>per device; untapped private data. </a:t>
            </a:r>
          </a:p>
          <a:p>
            <a:pPr marL="742950" lvl="1" indent="-285750" algn="just">
              <a:buFont typeface="Wingdings,Sans-Serif"/>
              <a:buChar char="Ø"/>
            </a:pPr>
            <a:r>
              <a:rPr lang="en-US" b="1" dirty="0">
                <a:ea typeface="+mn-lt"/>
                <a:cs typeface="+mn-lt"/>
              </a:rPr>
              <a:t>Hierarchical Learning Infrastructure to Perform Federated </a:t>
            </a:r>
            <a:r>
              <a:rPr lang="en-US" b="1" dirty="0" smtClean="0">
                <a:ea typeface="+mn-lt"/>
                <a:cs typeface="+mn-lt"/>
              </a:rPr>
              <a:t>Analytics</a:t>
            </a:r>
          </a:p>
          <a:p>
            <a:pPr marL="1200150" lvl="2" indent="-285750" algn="just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How to unleash </a:t>
            </a:r>
            <a:r>
              <a:rPr lang="en-US" i="1" dirty="0">
                <a:solidFill>
                  <a:schemeClr val="accent5"/>
                </a:solidFill>
                <a:ea typeface="+mn-lt"/>
                <a:cs typeface="+mn-lt"/>
              </a:rPr>
              <a:t>a viable infrastructure for FA other </a:t>
            </a:r>
            <a:r>
              <a:rPr lang="en-US" i="1" dirty="0" smtClean="0">
                <a:solidFill>
                  <a:schemeClr val="accent5"/>
                </a:solidFill>
                <a:ea typeface="+mn-lt"/>
                <a:cs typeface="+mn-lt"/>
              </a:rPr>
              <a:t>than FL </a:t>
            </a:r>
            <a:r>
              <a:rPr lang="en-US" dirty="0">
                <a:ea typeface="+mn-lt"/>
                <a:cs typeface="+mn-lt"/>
              </a:rPr>
              <a:t>leveraging distributed MEC infrastructures at </a:t>
            </a:r>
            <a:r>
              <a:rPr lang="en-US" dirty="0" smtClean="0">
                <a:ea typeface="+mn-lt"/>
                <a:cs typeface="+mn-lt"/>
              </a:rPr>
              <a:t>different regional </a:t>
            </a:r>
            <a:r>
              <a:rPr lang="en-US" dirty="0">
                <a:ea typeface="+mn-lt"/>
                <a:cs typeface="+mn-lt"/>
              </a:rPr>
              <a:t>levels when designing distributed model </a:t>
            </a:r>
            <a:r>
              <a:rPr lang="en-US" dirty="0" smtClean="0">
                <a:ea typeface="+mn-lt"/>
                <a:cs typeface="+mn-lt"/>
              </a:rPr>
              <a:t>training architecture?</a:t>
            </a:r>
          </a:p>
          <a:p>
            <a:pPr marL="1200150" lvl="2" indent="-285750" algn="just">
              <a:buFont typeface="Wingdings,Sans-Serif"/>
              <a:buChar char="ü"/>
            </a:pPr>
            <a:r>
              <a:rPr lang="en-US" dirty="0" smtClean="0">
                <a:ea typeface="+mn-lt"/>
                <a:cs typeface="+mn-lt"/>
              </a:rPr>
              <a:t>How to realize a more practical, robust and flexible learning structure towards </a:t>
            </a:r>
            <a:r>
              <a:rPr lang="en-US" i="1" dirty="0" smtClean="0">
                <a:solidFill>
                  <a:schemeClr val="accent5"/>
                </a:solidFill>
                <a:ea typeface="+mn-lt"/>
                <a:cs typeface="+mn-lt"/>
              </a:rPr>
              <a:t>improving generalization </a:t>
            </a:r>
            <a:r>
              <a:rPr lang="en-US" dirty="0" smtClean="0">
                <a:ea typeface="+mn-lt"/>
                <a:cs typeface="+mn-lt"/>
              </a:rPr>
              <a:t>that accommodates heterogeneous learning UEs, results fast knowledge acquisition time, and ensures better FA?  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Solution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i="1" dirty="0">
                <a:solidFill>
                  <a:srgbClr val="C00000"/>
                </a:solidFill>
                <a:ea typeface="+mn-lt"/>
                <a:cs typeface="+mn-lt"/>
              </a:rPr>
              <a:t>Self-organizing hierarchical learning </a:t>
            </a:r>
            <a:r>
              <a:rPr lang="en-US" i="1" dirty="0" smtClean="0">
                <a:solidFill>
                  <a:srgbClr val="C00000"/>
                </a:solidFill>
                <a:ea typeface="+mn-lt"/>
                <a:cs typeface="+mn-lt"/>
              </a:rPr>
              <a:t>structure of Dem-AI [1]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1657350" lvl="3" indent="-28575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Problem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i="1" dirty="0">
                <a:solidFill>
                  <a:srgbClr val="C00000"/>
                </a:solidFill>
                <a:ea typeface="+mn-lt"/>
                <a:cs typeface="+mn-lt"/>
              </a:rPr>
              <a:t> U</a:t>
            </a:r>
            <a:r>
              <a:rPr lang="en-US" i="1" dirty="0" smtClean="0">
                <a:solidFill>
                  <a:srgbClr val="C00000"/>
                </a:solidFill>
                <a:ea typeface="+mn-lt"/>
                <a:cs typeface="+mn-lt"/>
              </a:rPr>
              <a:t>sers association and network resource allocations for parameters exchange in a </a:t>
            </a:r>
            <a:r>
              <a:rPr lang="en-US" i="1" dirty="0" err="1" smtClean="0">
                <a:solidFill>
                  <a:srgbClr val="C00000"/>
                </a:solidFill>
                <a:ea typeface="+mn-lt"/>
                <a:cs typeface="+mn-lt"/>
              </a:rPr>
              <a:t>HetNet</a:t>
            </a:r>
            <a:r>
              <a:rPr lang="en-US" i="1" dirty="0" smtClean="0">
                <a:solidFill>
                  <a:srgbClr val="C00000"/>
                </a:solidFill>
                <a:ea typeface="+mn-lt"/>
                <a:cs typeface="+mn-lt"/>
              </a:rPr>
              <a:t> topology</a:t>
            </a:r>
            <a:endParaRPr lang="en-US" dirty="0">
              <a:cs typeface="Calibri" panose="020F0502020204030204"/>
            </a:endParaRPr>
          </a:p>
          <a:p>
            <a:pPr lvl="2" algn="just"/>
            <a:r>
              <a:rPr lang="en-US" dirty="0" smtClean="0">
                <a:ea typeface="+mn-lt"/>
                <a:cs typeface="+mn-lt"/>
              </a:rPr>
              <a:t>   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88E9-E3BF-4E6D-8C1D-46E09DF8C1F5}"/>
              </a:ext>
            </a:extLst>
          </p:cNvPr>
          <p:cNvSpPr txBox="1"/>
          <p:nvPr/>
        </p:nvSpPr>
        <p:spPr>
          <a:xfrm>
            <a:off x="271273" y="775374"/>
            <a:ext cx="11442899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sz="2800" b="1" dirty="0">
                <a:solidFill>
                  <a:srgbClr val="C00000"/>
                </a:solidFill>
              </a:rPr>
              <a:t>Problem Statement:</a:t>
            </a:r>
            <a:r>
              <a:rPr lang="en-US" b="1" dirty="0">
                <a:solidFill>
                  <a:srgbClr val="C00000"/>
                </a:solidFill>
              </a:rPr>
              <a:t>  </a:t>
            </a:r>
            <a:r>
              <a:rPr lang="en-US" sz="2400" b="1" dirty="0">
                <a:solidFill>
                  <a:srgbClr val="C00000"/>
                </a:solidFill>
              </a:rPr>
              <a:t>How to </a:t>
            </a:r>
            <a:r>
              <a:rPr lang="en-US" sz="2400" b="1" dirty="0" smtClean="0">
                <a:solidFill>
                  <a:srgbClr val="C00000"/>
                </a:solidFill>
              </a:rPr>
              <a:t>train a high-quality, communication-efficient decentralized machine learning model over heterogeneous wireless networks?</a:t>
            </a: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E8208-CC19-41C7-9E36-1270F9AFC7DD}"/>
              </a:ext>
            </a:extLst>
          </p:cNvPr>
          <p:cNvSpPr/>
          <p:nvPr/>
        </p:nvSpPr>
        <p:spPr>
          <a:xfrm>
            <a:off x="2495550" y="6284258"/>
            <a:ext cx="8098020" cy="461665"/>
          </a:xfrm>
          <a:prstGeom prst="rect">
            <a:avLst/>
          </a:prstGeom>
          <a:solidFill>
            <a:srgbClr val="FFFFCC">
              <a:alpha val="8000"/>
            </a:srgb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M. N. H. Nguyen,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Shashi Raj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Thar, N. H. Tran, M. Chen, W.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C. S. Hong, “Distributed and democratized learning: Philosophy and research challenges,”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 2021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8499479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Methodology</a:t>
            </a:r>
            <a:endParaRPr lang="en-US" dirty="0">
              <a:latin typeface="+mn-lt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gray">
          <a:xfrm>
            <a:off x="323008" y="781050"/>
            <a:ext cx="11183191" cy="714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Communication-efficient </a:t>
            </a:r>
            <a:r>
              <a:rPr lang="en-US" altLang="en-US" sz="2000" dirty="0"/>
              <a:t>p</a:t>
            </a:r>
            <a:r>
              <a:rPr lang="en-US" altLang="en-US" sz="2000" dirty="0" smtClean="0"/>
              <a:t>articipatory framework: </a:t>
            </a:r>
            <a:r>
              <a:rPr lang="en-US" altLang="en-US" sz="2000" dirty="0" smtClean="0">
                <a:solidFill>
                  <a:srgbClr val="FF0000"/>
                </a:solidFill>
              </a:rPr>
              <a:t>interactions between clients and the aggregator (MEC)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606783" y="2629302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346"/>
                </a:solidFill>
                <a:latin typeface="Times" panose="02020603050405020304" pitchFamily="18" charset="0"/>
              </a:rPr>
              <a:t>uncoordinated local computation strategies of clients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606784" y="427712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346"/>
                </a:solidFill>
                <a:latin typeface="Times" panose="02020603050405020304" pitchFamily="18" charset="0"/>
              </a:rPr>
              <a:t>larger global iterations to convergence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06784" y="177707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system-level heterogeneity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606784" y="345797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346"/>
                </a:solidFill>
                <a:latin typeface="Times" panose="02020603050405020304" pitchFamily="18" charset="0"/>
              </a:rPr>
              <a:t>dynamic wireless channel conditions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217193" y="1849360"/>
            <a:ext cx="556287" cy="3922668"/>
          </a:xfrm>
          <a:prstGeom prst="rightBrace">
            <a:avLst>
              <a:gd name="adj1" fmla="val 43421"/>
              <a:gd name="adj2" fmla="val 50663"/>
            </a:avLst>
          </a:prstGeom>
          <a:ln w="31750" cap="rnd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4851" y="5981700"/>
            <a:ext cx="3354766" cy="308208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Challenges [information asymmetry]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6782" y="513437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346"/>
                </a:solidFill>
                <a:latin typeface="Times" panose="02020603050405020304" pitchFamily="18" charset="0"/>
              </a:rPr>
              <a:t>clients selection 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>
            <a:off x="4811158" y="3507111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incentivize to spur collaboration and align responses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2224" y="6019800"/>
            <a:ext cx="1790700" cy="308208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Incentive Design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8486775" y="1849360"/>
            <a:ext cx="3486150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MEC’s utility maximization (in terms of model accuracy)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gray">
          <a:xfrm>
            <a:off x="8486775" y="4815551"/>
            <a:ext cx="3600450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Participants utility maximization (in terms of offered reward)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90324" y="6019800"/>
            <a:ext cx="1790700" cy="308208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Objective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263991" y="2601591"/>
            <a:ext cx="1060984" cy="90388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40191" y="3998069"/>
            <a:ext cx="1150133" cy="72633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rved Left Arrow 23"/>
          <p:cNvSpPr/>
          <p:nvPr/>
        </p:nvSpPr>
        <p:spPr>
          <a:xfrm rot="21422913">
            <a:off x="11243592" y="2672178"/>
            <a:ext cx="525214" cy="210977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10800000" flipH="1">
            <a:off x="9373696" y="2633291"/>
            <a:ext cx="492450" cy="2067047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90324" y="3572959"/>
            <a:ext cx="2199179" cy="308208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noFill/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Leader-followers game (Stackelberg game)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90324" y="5453202"/>
            <a:ext cx="2119491" cy="338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non-cooperative game</a:t>
            </a:r>
            <a:endParaRPr lang="en-US" sz="1600" b="1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7755" y="6571768"/>
            <a:ext cx="521328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buNone/>
            </a:pPr>
            <a:r>
              <a:rPr lang="en-US" altLang="en-US" sz="1400" b="1" kern="0" dirty="0" smtClean="0"/>
              <a:t>[IEEE TWC, IEEE Communications Magazine, IEEE GLOBECOM 2019]</a:t>
            </a:r>
            <a:endParaRPr lang="en-US" altLang="en-US" sz="1400" b="1" kern="0" dirty="0"/>
          </a:p>
        </p:txBody>
      </p:sp>
    </p:spTree>
    <p:extLst>
      <p:ext uri="{BB962C8B-B14F-4D97-AF65-F5344CB8AC3E}">
        <p14:creationId xmlns:p14="http://schemas.microsoft.com/office/powerpoint/2010/main" val="1008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8499479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Methodology</a:t>
            </a:r>
            <a:endParaRPr lang="en-US" dirty="0">
              <a:latin typeface="+mn-lt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gray">
          <a:xfrm>
            <a:off x="323008" y="781050"/>
            <a:ext cx="11183191" cy="714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Hierarchical </a:t>
            </a:r>
            <a:r>
              <a:rPr lang="en-US" altLang="en-US" sz="2000" dirty="0"/>
              <a:t>l</a:t>
            </a:r>
            <a:r>
              <a:rPr lang="en-US" altLang="en-US" sz="2000" dirty="0" smtClean="0"/>
              <a:t>earning structure for FA: </a:t>
            </a:r>
            <a:r>
              <a:rPr lang="en-US" altLang="en-US" sz="2000" dirty="0">
                <a:solidFill>
                  <a:srgbClr val="FF0000"/>
                </a:solidFill>
              </a:rPr>
              <a:t>model aggregations </a:t>
            </a:r>
            <a:r>
              <a:rPr lang="en-US" altLang="en-US" sz="2000" dirty="0" smtClean="0">
                <a:solidFill>
                  <a:srgbClr val="FF0000"/>
                </a:solidFill>
              </a:rPr>
              <a:t>in multiple level and better generalization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606783" y="2629302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2346"/>
                </a:solidFill>
                <a:latin typeface="Times" panose="02020603050405020304" pitchFamily="18" charset="0"/>
              </a:rPr>
              <a:t>system-level heterogeneity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606784" y="427712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2346"/>
                </a:solidFill>
                <a:latin typeface="Times" panose="02020603050405020304" pitchFamily="18" charset="0"/>
              </a:rPr>
              <a:t>hierarchical aggregation</a:t>
            </a:r>
            <a:endParaRPr lang="en-US" altLang="en-US" sz="2000" dirty="0">
              <a:solidFill>
                <a:srgbClr val="002346"/>
              </a:solidFill>
              <a:latin typeface="Times" panose="02020603050405020304" pitchFamily="18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06784" y="177707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statistical </a:t>
            </a:r>
            <a:r>
              <a:rPr lang="en-US" altLang="en-US" sz="2000" dirty="0"/>
              <a:t>heterogeneity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606784" y="345797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346"/>
                </a:solidFill>
                <a:latin typeface="Times" panose="02020603050405020304" pitchFamily="18" charset="0"/>
              </a:rPr>
              <a:t>dynamic wireless channel conditions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217193" y="1849360"/>
            <a:ext cx="556287" cy="3922668"/>
          </a:xfrm>
          <a:prstGeom prst="rightBrace">
            <a:avLst>
              <a:gd name="adj1" fmla="val 43421"/>
              <a:gd name="adj2" fmla="val 50663"/>
            </a:avLst>
          </a:prstGeom>
          <a:ln w="31750" cap="rnd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5981700"/>
            <a:ext cx="1790700" cy="308208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Challenges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6782" y="5134377"/>
            <a:ext cx="3452833" cy="63765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2346"/>
                </a:solidFill>
                <a:latin typeface="Times" panose="02020603050405020304" pitchFamily="18" charset="0"/>
              </a:rPr>
              <a:t>fast knowledge acquisition</a:t>
            </a:r>
            <a:endParaRPr lang="en-US" altLang="en-US" sz="2000" dirty="0">
              <a:solidFill>
                <a:srgbClr val="002346"/>
              </a:solidFill>
              <a:latin typeface="Times" panose="02020603050405020304" pitchFamily="18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>
            <a:off x="4887358" y="3201662"/>
            <a:ext cx="3135765" cy="127649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self-organizing hierarchical structure, knowledge transfer, and optimal UEs-SBSs pairing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4312" y="5992929"/>
            <a:ext cx="4989384" cy="308208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practical edge-assisted hierarchical network architecture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8678777" y="1688555"/>
            <a:ext cx="2827421" cy="1133444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SBSs utility maximization (in terms of overall learning time)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gray">
          <a:xfrm>
            <a:off x="8838044" y="4902231"/>
            <a:ext cx="2596901" cy="8572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rIns="0" anchor="ctr"/>
          <a:lstStyle>
            <a:lvl1pPr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346"/>
                </a:solidFill>
                <a:latin typeface="Times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000066"/>
              </a:buClr>
              <a:buChar char="–"/>
              <a:defRPr sz="2400">
                <a:solidFill>
                  <a:srgbClr val="002346"/>
                </a:solidFill>
                <a:latin typeface="Times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46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n-US" altLang="en-US" sz="2000" dirty="0" smtClean="0"/>
              <a:t>UEs utility maximization (in terms of latency experience)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29446" y="5981700"/>
            <a:ext cx="1790700" cy="308208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solidFill>
              <a:srgbClr val="F14038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Objective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10054" y="2752274"/>
            <a:ext cx="583340" cy="3529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37001" y="4539965"/>
            <a:ext cx="651124" cy="36226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96748" y="3201662"/>
            <a:ext cx="3614529" cy="1478349"/>
          </a:xfrm>
          <a:prstGeom prst="rect">
            <a:avLst/>
          </a:prstGeom>
          <a:solidFill>
            <a:schemeClr val="accent2">
              <a:alpha val="4000"/>
            </a:schemeClr>
          </a:solidFill>
          <a:ln w="22225">
            <a:noFill/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two-sided many-to-one matching game</a:t>
            </a:r>
            <a:endParaRPr lang="en-US" sz="1600" b="1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5"/>
                </a:solidFill>
              </a:rPr>
              <a:t>d</a:t>
            </a:r>
            <a:r>
              <a:rPr lang="en-US" sz="1400" b="1" dirty="0" smtClean="0">
                <a:solidFill>
                  <a:schemeClr val="accent5"/>
                </a:solidFill>
              </a:rPr>
              <a:t>ecentralized operations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accent5"/>
                </a:solidFill>
              </a:rPr>
              <a:t>distributed resource management with stability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accent5"/>
                </a:solidFill>
              </a:rPr>
              <a:t>self-organized, low-complexity, sub-optimal solutions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4086" y="6571768"/>
            <a:ext cx="425469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buNone/>
            </a:pPr>
            <a:r>
              <a:rPr lang="en-US" altLang="en-US" sz="1400" b="1" kern="0" dirty="0" smtClean="0"/>
              <a:t>[IEEE </a:t>
            </a:r>
            <a:r>
              <a:rPr lang="en-US" altLang="en-US" sz="1400" b="1" kern="0" dirty="0" err="1" smtClean="0"/>
              <a:t>IoTJ</a:t>
            </a:r>
            <a:r>
              <a:rPr lang="en-US" altLang="en-US" sz="1400" b="1" kern="0" dirty="0" smtClean="0"/>
              <a:t>, IEEE Computational Intelligence Magazine]</a:t>
            </a:r>
            <a:endParaRPr lang="en-US" altLang="en-US" sz="1400" b="1" kern="0" dirty="0"/>
          </a:p>
        </p:txBody>
      </p:sp>
    </p:spTree>
    <p:extLst>
      <p:ext uri="{BB962C8B-B14F-4D97-AF65-F5344CB8AC3E}">
        <p14:creationId xmlns:p14="http://schemas.microsoft.com/office/powerpoint/2010/main" val="33459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299" y="0"/>
            <a:ext cx="8499479" cy="43250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Introduction: Research Contributions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615" y="960247"/>
            <a:ext cx="512028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pPr marL="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 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Proposed Solution 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615" y="1360357"/>
            <a:ext cx="5120288" cy="45243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/>
              <a:buChar char="Ø"/>
            </a:pPr>
            <a:r>
              <a:rPr lang="en-US" dirty="0">
                <a:cs typeface="Calibri"/>
              </a:rPr>
              <a:t>To </a:t>
            </a:r>
            <a:r>
              <a:rPr lang="en-US" dirty="0" smtClean="0">
                <a:cs typeface="Calibri"/>
              </a:rPr>
              <a:t>motivate a number of participating clients to enable a communication-efficient FL.</a:t>
            </a:r>
            <a:endParaRPr lang="en-US" dirty="0">
              <a:cs typeface="Calibri"/>
            </a:endParaRPr>
          </a:p>
          <a:p>
            <a:pPr marL="742950" indent="-285750" algn="just">
              <a:buFont typeface="Wingdings"/>
              <a:buChar char="ü"/>
            </a:pPr>
            <a:r>
              <a:rPr lang="en-US" b="1" dirty="0" smtClean="0"/>
              <a:t>Proposed the first </a:t>
            </a:r>
            <a:r>
              <a:rPr lang="en-US" b="1" dirty="0">
                <a:solidFill>
                  <a:srgbClr val="FF0000"/>
                </a:solidFill>
              </a:rPr>
              <a:t>participatory </a:t>
            </a:r>
            <a:r>
              <a:rPr lang="en-US" b="1" dirty="0" smtClean="0">
                <a:solidFill>
                  <a:srgbClr val="FF0000"/>
                </a:solidFill>
              </a:rPr>
              <a:t>method as a utility maximization problem </a:t>
            </a:r>
            <a:r>
              <a:rPr lang="en-US" b="1" dirty="0">
                <a:solidFill>
                  <a:srgbClr val="FF0000"/>
                </a:solidFill>
              </a:rPr>
              <a:t>to enable</a:t>
            </a:r>
            <a:r>
              <a:rPr lang="en-US" b="1" dirty="0"/>
              <a:t> computation and communication cost effective FL.</a:t>
            </a:r>
          </a:p>
          <a:p>
            <a:pPr marL="742950" indent="-285750" algn="just">
              <a:buFont typeface="Wingdings"/>
              <a:buChar char="ü"/>
            </a:pPr>
            <a:r>
              <a:rPr lang="en-US" b="1" dirty="0" smtClean="0"/>
              <a:t>Designed </a:t>
            </a:r>
            <a:r>
              <a:rPr lang="en-US" b="1" dirty="0" smtClean="0">
                <a:solidFill>
                  <a:srgbClr val="FF0000"/>
                </a:solidFill>
              </a:rPr>
              <a:t>an incentive mechanism </a:t>
            </a:r>
            <a:r>
              <a:rPr lang="en-US" b="1" dirty="0" smtClean="0"/>
              <a:t>to reveal the iteration strategy of mobile clients for improving the global model: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en-US" b="1" dirty="0" smtClean="0">
                <a:solidFill>
                  <a:srgbClr val="FF0000"/>
                </a:solidFill>
                <a:ea typeface="+mn-lt"/>
                <a:cs typeface="+mn-lt"/>
              </a:rPr>
              <a:t> two-stage Stackelberg game.</a:t>
            </a:r>
          </a:p>
          <a:p>
            <a:pPr marL="742950" indent="-285750" algn="just">
              <a:buFont typeface="Wingdings"/>
              <a:buChar char="ü"/>
            </a:pPr>
            <a:r>
              <a:rPr lang="en-US" b="1" dirty="0" smtClean="0">
                <a:ea typeface="+mn-lt"/>
                <a:cs typeface="+mn-lt"/>
              </a:rPr>
              <a:t> </a:t>
            </a:r>
            <a:r>
              <a:rPr lang="en-US" b="1" dirty="0" smtClean="0">
                <a:cs typeface="Calibri"/>
              </a:rPr>
              <a:t>Developed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a  linear-complexity algorithm following the best-response dynamics </a:t>
            </a:r>
            <a:r>
              <a:rPr lang="en-US" b="1" dirty="0" smtClean="0">
                <a:solidFill>
                  <a:srgbClr val="000000"/>
                </a:solidFill>
                <a:cs typeface="Calibri"/>
              </a:rPr>
              <a:t>to achieve the equilibrium. </a:t>
            </a:r>
          </a:p>
          <a:p>
            <a:pPr marL="742950" indent="-285750" algn="just">
              <a:buFont typeface="Wingdings"/>
              <a:buChar char="ü"/>
            </a:pPr>
            <a:r>
              <a:rPr lang="en-US" b="1" dirty="0" smtClean="0">
                <a:solidFill>
                  <a:srgbClr val="000000"/>
                </a:solidFill>
                <a:cs typeface="Calibri"/>
              </a:rPr>
              <a:t>Introduce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an admission control strategy </a:t>
            </a:r>
            <a:r>
              <a:rPr lang="en-US" b="1" dirty="0" smtClean="0">
                <a:solidFill>
                  <a:srgbClr val="000000"/>
                </a:solidFill>
                <a:cs typeface="Calibri"/>
              </a:rPr>
              <a:t>to determine threshold accuracy for participation.</a:t>
            </a:r>
            <a:endParaRPr lang="en-US" b="1" dirty="0"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62" y="1360357"/>
            <a:ext cx="4277032" cy="298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40993" y="4561233"/>
            <a:ext cx="370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reward rate ($/accuracy level)</a:t>
            </a:r>
          </a:p>
          <a:p>
            <a:r>
              <a:rPr lang="en-US" sz="16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Փ : global change in model</a:t>
            </a:r>
          </a:p>
          <a:p>
            <a:r>
              <a:rPr lang="en-US" sz="16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θ : local relative accuracy (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duality gap</a:t>
            </a:r>
            <a:r>
              <a:rPr lang="en-US" sz="16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)</a:t>
            </a:r>
          </a:p>
          <a:p>
            <a:r>
              <a:rPr lang="en-US" sz="1600" i="1" dirty="0" smtClean="0">
                <a:latin typeface="Verdana"/>
                <a:ea typeface="Verdana"/>
                <a:cs typeface="Verdana"/>
              </a:rPr>
              <a:t>∆</a:t>
            </a:r>
            <a:r>
              <a:rPr lang="en-US" sz="1600" i="1" dirty="0" smtClean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Փ : local model parameters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39603</TotalTime>
  <Words>3234</Words>
  <Application>Microsoft Office PowerPoint</Application>
  <PresentationFormat>Widescreen</PresentationFormat>
  <Paragraphs>405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Malgun Gothic</vt:lpstr>
      <vt:lpstr>Malgun Gothic</vt:lpstr>
      <vt:lpstr>ＭＳ Ｐゴシック</vt:lpstr>
      <vt:lpstr>SimSun</vt:lpstr>
      <vt:lpstr>Arial</vt:lpstr>
      <vt:lpstr>Arial Black</vt:lpstr>
      <vt:lpstr>Calibri</vt:lpstr>
      <vt:lpstr>Cambria Math</vt:lpstr>
      <vt:lpstr>Times</vt:lpstr>
      <vt:lpstr>Times New Roman</vt:lpstr>
      <vt:lpstr>Tw Cen MT</vt:lpstr>
      <vt:lpstr>Verdana</vt:lpstr>
      <vt:lpstr>Wingdings</vt:lpstr>
      <vt:lpstr>Wingdings,Sans-Serif</vt:lpstr>
      <vt:lpstr>Office Theme</vt:lpstr>
      <vt:lpstr>PowerPoint Presentation</vt:lpstr>
      <vt:lpstr>Outline</vt:lpstr>
      <vt:lpstr>Introduction: Background</vt:lpstr>
      <vt:lpstr>Introduction: Background</vt:lpstr>
      <vt:lpstr>Introduction: Background</vt:lpstr>
      <vt:lpstr>Introduction: Motivation and Problem Statement</vt:lpstr>
      <vt:lpstr>Introduction: Methodology</vt:lpstr>
      <vt:lpstr>Introduction: Methodology</vt:lpstr>
      <vt:lpstr>Introduction: Research Contributions</vt:lpstr>
      <vt:lpstr>Introduction: Research Contributions</vt:lpstr>
      <vt:lpstr>Research Proposals I (1/6)</vt:lpstr>
      <vt:lpstr>Research Proposals I (2/6)</vt:lpstr>
      <vt:lpstr>Research Proposals I (3/6)</vt:lpstr>
      <vt:lpstr>Research Proposals I (4/6)</vt:lpstr>
      <vt:lpstr>Research Proposals I (5/6)</vt:lpstr>
      <vt:lpstr>Research Proposals I (6/6)</vt:lpstr>
      <vt:lpstr>Research Proposals II (1/9)</vt:lpstr>
      <vt:lpstr>Research Proposals II (2/9)</vt:lpstr>
      <vt:lpstr>Research Proposals II (3/9)</vt:lpstr>
      <vt:lpstr>Research Proposals II (4/9)</vt:lpstr>
      <vt:lpstr>Research Proposals II (5/9)</vt:lpstr>
      <vt:lpstr>Research Proposals II (6/9)</vt:lpstr>
      <vt:lpstr>Research Proposals II (7/9)</vt:lpstr>
      <vt:lpstr>Research Proposals II (8/9)</vt:lpstr>
      <vt:lpstr>PowerPoint Presentation</vt:lpstr>
      <vt:lpstr>Conclusion and Future Direction</vt:lpstr>
      <vt:lpstr>List of Publications</vt:lpstr>
      <vt:lpstr>List of Publications</vt:lpstr>
      <vt:lpstr>List of Publications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shashi raj pandey</cp:lastModifiedBy>
  <cp:revision>394</cp:revision>
  <dcterms:created xsi:type="dcterms:W3CDTF">2015-08-28T07:14:43Z</dcterms:created>
  <dcterms:modified xsi:type="dcterms:W3CDTF">2021-05-04T12:45:14Z</dcterms:modified>
</cp:coreProperties>
</file>