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0" r:id="rId5"/>
    <p:sldId id="283" r:id="rId6"/>
    <p:sldId id="258" r:id="rId7"/>
    <p:sldId id="262" r:id="rId8"/>
    <p:sldId id="261" r:id="rId9"/>
    <p:sldId id="260" r:id="rId10"/>
    <p:sldId id="263" r:id="rId11"/>
    <p:sldId id="269" r:id="rId12"/>
    <p:sldId id="264" r:id="rId13"/>
    <p:sldId id="265" r:id="rId14"/>
    <p:sldId id="266" r:id="rId15"/>
    <p:sldId id="284" r:id="rId16"/>
    <p:sldId id="285" r:id="rId17"/>
    <p:sldId id="286" r:id="rId18"/>
    <p:sldId id="287" r:id="rId19"/>
    <p:sldId id="288" r:id="rId20"/>
    <p:sldId id="267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6637DD-6B4F-4537-A87D-40A201D25F7A}" type="doc">
      <dgm:prSet loTypeId="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50338-7DDB-4147-AE00-CF8E2465BD9E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Load Datasets: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Begin by importing the necessary datasets, such as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Doctor_Patients_Data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Hospital_ER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into Power BI using the "Get Data" option from the "Home" tab.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68A1C0-D9FA-40D8-ADCC-099986084A33}" cxnId="{A2B932CB-83B6-4D12-9FEC-98B3A922A109}" type="parTrans">
      <dgm:prSet/>
      <dgm:spPr/>
    </dgm:pt>
    <dgm:pt modelId="{0EC810F3-451B-436B-A6F3-ACA3DC741CA3}" cxnId="{A2B932CB-83B6-4D12-9FEC-98B3A922A109}" type="sibTrans">
      <dgm:prSet/>
      <dgm:spPr/>
      <dgm:t>
        <a:bodyPr/>
        <a:lstStyle/>
        <a:p>
          <a:endParaRPr lang="en-US"/>
        </a:p>
      </dgm:t>
    </dgm:pt>
    <dgm:pt modelId="{7E05AB8C-354C-4C2B-B79E-3278DC1627E8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Open Power Query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Access the Power Query Editor by selecting "Transform Data" under the "Home" tab, where all data transformation and cleaning tasks will be performed.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E0722E9-F797-48AE-A496-FA3EACCE6755}" cxnId="{9D6B3768-1B92-4D81-A511-9382A1C4FAB4}" type="parTrans">
      <dgm:prSet/>
      <dgm:spPr/>
    </dgm:pt>
    <dgm:pt modelId="{59B20765-DBEC-4DD5-B9E2-E0BA5FA1ED97}" cxnId="{9D6B3768-1B92-4D81-A511-9382A1C4FAB4}" type="sibTrans">
      <dgm:prSet/>
      <dgm:spPr/>
      <dgm:t>
        <a:bodyPr/>
        <a:lstStyle/>
        <a:p>
          <a:endParaRPr lang="en-US"/>
        </a:p>
      </dgm:t>
    </dgm:pt>
    <dgm:pt modelId="{058B4A80-58FD-4713-BBCD-33E97F98AC9A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Handle Missing Values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Inspect each column for missing values. For instance, replace null values in the patient satisfaction score with 0 and fill any missing Doctor Names with "Unknown" to maintain data integrity.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830072-DA53-43A7-B10C-41630B5B12D0}" cxnId="{4C20F371-C90A-4E01-8B3A-0D4A3862A685}" type="parTrans">
      <dgm:prSet/>
      <dgm:spPr/>
    </dgm:pt>
    <dgm:pt modelId="{5F209EB3-9FDB-4EFE-94B8-D182E1A03834}" cxnId="{4C20F371-C90A-4E01-8B3A-0D4A3862A685}" type="sibTrans">
      <dgm:prSet/>
      <dgm:spPr/>
      <dgm:t>
        <a:bodyPr/>
        <a:lstStyle/>
        <a:p>
          <a:endParaRPr lang="en-US"/>
        </a:p>
      </dgm:t>
    </dgm:pt>
    <dgm:pt modelId="{0E22222B-DE1D-48C0-89E3-5EE27AB7A660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Standardize Text Fields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Ensure consistency in text fields by applying formatting options. For example, standardize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patient_race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department_referral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columns to "Capitalize Each Word" to facilitate accurate grouping and filtering.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30CEF1-F868-4F20-A20B-214066092690}" cxnId="{D76D99ED-732D-427F-B2C2-11C1346A5613}" type="parTrans">
      <dgm:prSet/>
      <dgm:spPr/>
    </dgm:pt>
    <dgm:pt modelId="{3F874920-B134-4948-8F4F-EF538F3DEE03}" cxnId="{D76D99ED-732D-427F-B2C2-11C1346A5613}" type="sibTrans">
      <dgm:prSet/>
      <dgm:spPr/>
      <dgm:t>
        <a:bodyPr/>
        <a:lstStyle/>
        <a:p>
          <a:endParaRPr lang="en-US"/>
        </a:p>
      </dgm:t>
    </dgm:pt>
    <dgm:pt modelId="{4F62351A-B97C-47E8-BAC0-21A5A54C08D4}">
      <dgm:prSet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Apply and Load Changes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After completing the cleaning steps, click "Close &amp; Apply" to save and load the cleaned data back into Power BI, making it ready for further analysis and visualizations.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F23F82-5915-445A-A6F2-C1118D5CBEE4}" cxnId="{9B956019-2C36-4A04-99C3-AB32C26AAEE8}" type="parTrans">
      <dgm:prSet/>
      <dgm:spPr/>
    </dgm:pt>
    <dgm:pt modelId="{91E150D4-52C8-4896-89D0-EC22CC6E1EE2}" cxnId="{9B956019-2C36-4A04-99C3-AB32C26AAEE8}" type="sibTrans">
      <dgm:prSet/>
      <dgm:spPr/>
      <dgm:t>
        <a:bodyPr/>
        <a:lstStyle/>
        <a:p>
          <a:endParaRPr lang="en-US"/>
        </a:p>
      </dgm:t>
    </dgm:pt>
    <dgm:pt modelId="{83945757-C958-42D1-BE86-68D71DDFF673}" type="pres">
      <dgm:prSet presAssocID="{9E6637DD-6B4F-4537-A87D-40A201D25F7A}" presName="diagram" presStyleCnt="0">
        <dgm:presLayoutVars>
          <dgm:dir/>
          <dgm:resizeHandles val="exact"/>
        </dgm:presLayoutVars>
      </dgm:prSet>
      <dgm:spPr/>
    </dgm:pt>
    <dgm:pt modelId="{91156964-AB2F-4CFD-A5D2-5AEBF8E0443E}" type="pres">
      <dgm:prSet presAssocID="{FC850338-7DDB-4147-AE00-CF8E2465BD9E}" presName="node" presStyleLbl="node1" presStyleIdx="0" presStyleCnt="5">
        <dgm:presLayoutVars>
          <dgm:bulletEnabled val="1"/>
        </dgm:presLayoutVars>
      </dgm:prSet>
      <dgm:spPr/>
    </dgm:pt>
    <dgm:pt modelId="{5AF177B4-818B-4AF8-A30A-3AA5F7E5A745}" type="pres">
      <dgm:prSet presAssocID="{0EC810F3-451B-436B-A6F3-ACA3DC741CA3}" presName="sibTrans" presStyleLbl="sibTrans2D1" presStyleIdx="0" presStyleCnt="4"/>
      <dgm:spPr/>
    </dgm:pt>
    <dgm:pt modelId="{7199C917-B0FF-4D4D-B4BE-2EAAF1E46535}" type="pres">
      <dgm:prSet presAssocID="{0EC810F3-451B-436B-A6F3-ACA3DC741CA3}" presName="connectorText" presStyleCnt="0"/>
      <dgm:spPr/>
    </dgm:pt>
    <dgm:pt modelId="{01B9B39C-F615-4E68-9F27-00213D9F28B5}" type="pres">
      <dgm:prSet presAssocID="{7E05AB8C-354C-4C2B-B79E-3278DC1627E8}" presName="node" presStyleLbl="node1" presStyleIdx="1" presStyleCnt="5">
        <dgm:presLayoutVars>
          <dgm:bulletEnabled val="1"/>
        </dgm:presLayoutVars>
      </dgm:prSet>
      <dgm:spPr/>
    </dgm:pt>
    <dgm:pt modelId="{1A991E91-EDA8-452D-8F7A-2B6C0A719C7F}" type="pres">
      <dgm:prSet presAssocID="{59B20765-DBEC-4DD5-B9E2-E0BA5FA1ED97}" presName="sibTrans" presStyleLbl="sibTrans2D1" presStyleIdx="1" presStyleCnt="4"/>
      <dgm:spPr/>
    </dgm:pt>
    <dgm:pt modelId="{F08F8494-DF46-45F7-8B1B-310969444610}" type="pres">
      <dgm:prSet presAssocID="{59B20765-DBEC-4DD5-B9E2-E0BA5FA1ED97}" presName="connectorText" presStyleCnt="0"/>
      <dgm:spPr/>
    </dgm:pt>
    <dgm:pt modelId="{B3A2C88A-80B0-4EAF-B8B7-A207D894D847}" type="pres">
      <dgm:prSet presAssocID="{058B4A80-58FD-4713-BBCD-33E97F98AC9A}" presName="node" presStyleLbl="node1" presStyleIdx="2" presStyleCnt="5">
        <dgm:presLayoutVars>
          <dgm:bulletEnabled val="1"/>
        </dgm:presLayoutVars>
      </dgm:prSet>
      <dgm:spPr/>
    </dgm:pt>
    <dgm:pt modelId="{62C634DD-8A8A-4397-A2F9-160C33C292F9}" type="pres">
      <dgm:prSet presAssocID="{5F209EB3-9FDB-4EFE-94B8-D182E1A03834}" presName="sibTrans" presStyleLbl="sibTrans2D1" presStyleIdx="2" presStyleCnt="4"/>
      <dgm:spPr/>
    </dgm:pt>
    <dgm:pt modelId="{D4D1EA61-BE7E-4875-A788-3EE688CCFFEC}" type="pres">
      <dgm:prSet presAssocID="{5F209EB3-9FDB-4EFE-94B8-D182E1A03834}" presName="connectorText" presStyleCnt="0"/>
      <dgm:spPr/>
    </dgm:pt>
    <dgm:pt modelId="{33376DA6-F595-4BB4-AF31-0DBE16C583E5}" type="pres">
      <dgm:prSet presAssocID="{0E22222B-DE1D-48C0-89E3-5EE27AB7A660}" presName="node" presStyleLbl="node1" presStyleIdx="3" presStyleCnt="5">
        <dgm:presLayoutVars>
          <dgm:bulletEnabled val="1"/>
        </dgm:presLayoutVars>
      </dgm:prSet>
      <dgm:spPr/>
    </dgm:pt>
    <dgm:pt modelId="{BF7ED9A0-C175-4426-A874-1649270054DC}" type="pres">
      <dgm:prSet presAssocID="{3F874920-B134-4948-8F4F-EF538F3DEE03}" presName="sibTrans" presStyleLbl="sibTrans2D1" presStyleIdx="3" presStyleCnt="4"/>
      <dgm:spPr/>
    </dgm:pt>
    <dgm:pt modelId="{456AB048-C50E-46CD-B75C-EA5A4D83B342}" type="pres">
      <dgm:prSet presAssocID="{3F874920-B134-4948-8F4F-EF538F3DEE03}" presName="connectorText" presStyleCnt="0"/>
      <dgm:spPr/>
    </dgm:pt>
    <dgm:pt modelId="{B018B310-8314-4DFA-8911-1C40C7B17A8E}" type="pres">
      <dgm:prSet presAssocID="{4F62351A-B97C-47E8-BAC0-21A5A54C08D4}" presName="node" presStyleLbl="node1" presStyleIdx="4" presStyleCnt="5">
        <dgm:presLayoutVars>
          <dgm:bulletEnabled val="1"/>
        </dgm:presLayoutVars>
      </dgm:prSet>
      <dgm:spPr/>
    </dgm:pt>
  </dgm:ptLst>
  <dgm:cxnLst>
    <dgm:cxn modelId="{A2B932CB-83B6-4D12-9FEC-98B3A922A109}" srcId="{9E6637DD-6B4F-4537-A87D-40A201D25F7A}" destId="{FC850338-7DDB-4147-AE00-CF8E2465BD9E}" srcOrd="0" destOrd="0" parTransId="{EF68A1C0-D9FA-40D8-ADCC-099986084A33}" sibTransId="{0EC810F3-451B-436B-A6F3-ACA3DC741CA3}"/>
    <dgm:cxn modelId="{9D6B3768-1B92-4D81-A511-9382A1C4FAB4}" srcId="{9E6637DD-6B4F-4537-A87D-40A201D25F7A}" destId="{7E05AB8C-354C-4C2B-B79E-3278DC1627E8}" srcOrd="1" destOrd="0" parTransId="{0E0722E9-F797-48AE-A496-FA3EACCE6755}" sibTransId="{59B20765-DBEC-4DD5-B9E2-E0BA5FA1ED97}"/>
    <dgm:cxn modelId="{4C20F371-C90A-4E01-8B3A-0D4A3862A685}" srcId="{9E6637DD-6B4F-4537-A87D-40A201D25F7A}" destId="{058B4A80-58FD-4713-BBCD-33E97F98AC9A}" srcOrd="2" destOrd="0" parTransId="{81830072-DA53-43A7-B10C-41630B5B12D0}" sibTransId="{5F209EB3-9FDB-4EFE-94B8-D182E1A03834}"/>
    <dgm:cxn modelId="{D76D99ED-732D-427F-B2C2-11C1346A5613}" srcId="{9E6637DD-6B4F-4537-A87D-40A201D25F7A}" destId="{0E22222B-DE1D-48C0-89E3-5EE27AB7A660}" srcOrd="3" destOrd="0" parTransId="{7B30CEF1-F868-4F20-A20B-214066092690}" sibTransId="{3F874920-B134-4948-8F4F-EF538F3DEE03}"/>
    <dgm:cxn modelId="{9B956019-2C36-4A04-99C3-AB32C26AAEE8}" srcId="{9E6637DD-6B4F-4537-A87D-40A201D25F7A}" destId="{4F62351A-B97C-47E8-BAC0-21A5A54C08D4}" srcOrd="4" destOrd="0" parTransId="{F4F23F82-5915-445A-A6F2-C1118D5CBEE4}" sibTransId="{91E150D4-52C8-4896-89D0-EC22CC6E1EE2}"/>
    <dgm:cxn modelId="{AA78E9DC-0000-4547-A087-65A70C6AEB4C}" type="presOf" srcId="{9E6637DD-6B4F-4537-A87D-40A201D25F7A}" destId="{83945757-C958-42D1-BE86-68D71DDFF673}" srcOrd="0" destOrd="0" presId="urn:microsoft.com/office/officeart/2005/8/layout/process5"/>
    <dgm:cxn modelId="{17675E72-847A-44BD-9CA1-1A4342CCD05D}" type="presParOf" srcId="{83945757-C958-42D1-BE86-68D71DDFF673}" destId="{91156964-AB2F-4CFD-A5D2-5AEBF8E0443E}" srcOrd="0" destOrd="0" presId="urn:microsoft.com/office/officeart/2005/8/layout/process5"/>
    <dgm:cxn modelId="{86FCAAF2-B870-49D1-876D-BC40B5BB61DE}" type="presOf" srcId="{FC850338-7DDB-4147-AE00-CF8E2465BD9E}" destId="{91156964-AB2F-4CFD-A5D2-5AEBF8E0443E}" srcOrd="0" destOrd="0" presId="urn:microsoft.com/office/officeart/2005/8/layout/process5"/>
    <dgm:cxn modelId="{52020525-9C03-4B08-BC3E-D8620299685F}" type="presParOf" srcId="{83945757-C958-42D1-BE86-68D71DDFF673}" destId="{5AF177B4-818B-4AF8-A30A-3AA5F7E5A745}" srcOrd="1" destOrd="0" presId="urn:microsoft.com/office/officeart/2005/8/layout/process5"/>
    <dgm:cxn modelId="{6A2FAE88-ED54-473D-9BF1-16A269A83479}" type="presOf" srcId="{0EC810F3-451B-436B-A6F3-ACA3DC741CA3}" destId="{5AF177B4-818B-4AF8-A30A-3AA5F7E5A745}" srcOrd="0" destOrd="0" presId="urn:microsoft.com/office/officeart/2005/8/layout/process5"/>
    <dgm:cxn modelId="{21FFF045-C50A-4698-9C8E-B9AF29858EA3}" type="presParOf" srcId="{5AF177B4-818B-4AF8-A30A-3AA5F7E5A745}" destId="{7199C917-B0FF-4D4D-B4BE-2EAAF1E46535}" srcOrd="0" destOrd="1" presId="urn:microsoft.com/office/officeart/2005/8/layout/process5"/>
    <dgm:cxn modelId="{896BC702-CDAC-4502-A6E7-89C4BE02142B}" type="presOf" srcId="{0EC810F3-451B-436B-A6F3-ACA3DC741CA3}" destId="{7199C917-B0FF-4D4D-B4BE-2EAAF1E46535}" srcOrd="1" destOrd="0" presId="urn:microsoft.com/office/officeart/2005/8/layout/process5"/>
    <dgm:cxn modelId="{7635E7F3-506F-4D15-96AE-C3BFB1D04016}" type="presParOf" srcId="{83945757-C958-42D1-BE86-68D71DDFF673}" destId="{01B9B39C-F615-4E68-9F27-00213D9F28B5}" srcOrd="2" destOrd="0" presId="urn:microsoft.com/office/officeart/2005/8/layout/process5"/>
    <dgm:cxn modelId="{ED4ABA60-8921-48CB-AA3E-F2EBED7F0E7F}" type="presOf" srcId="{7E05AB8C-354C-4C2B-B79E-3278DC1627E8}" destId="{01B9B39C-F615-4E68-9F27-00213D9F28B5}" srcOrd="0" destOrd="0" presId="urn:microsoft.com/office/officeart/2005/8/layout/process5"/>
    <dgm:cxn modelId="{14424789-AA50-43D7-AF03-ED41D2A7D28A}" type="presParOf" srcId="{83945757-C958-42D1-BE86-68D71DDFF673}" destId="{1A991E91-EDA8-452D-8F7A-2B6C0A719C7F}" srcOrd="3" destOrd="0" presId="urn:microsoft.com/office/officeart/2005/8/layout/process5"/>
    <dgm:cxn modelId="{35467104-8CDA-4A26-BF99-E77FB84D4909}" type="presOf" srcId="{59B20765-DBEC-4DD5-B9E2-E0BA5FA1ED97}" destId="{1A991E91-EDA8-452D-8F7A-2B6C0A719C7F}" srcOrd="0" destOrd="0" presId="urn:microsoft.com/office/officeart/2005/8/layout/process5"/>
    <dgm:cxn modelId="{D448C72D-AFF0-41B3-B5D6-F78D0465D8E0}" type="presParOf" srcId="{1A991E91-EDA8-452D-8F7A-2B6C0A719C7F}" destId="{F08F8494-DF46-45F7-8B1B-310969444610}" srcOrd="0" destOrd="3" presId="urn:microsoft.com/office/officeart/2005/8/layout/process5"/>
    <dgm:cxn modelId="{1B65085F-0E13-4C13-ADA0-E4B97DC02625}" type="presOf" srcId="{59B20765-DBEC-4DD5-B9E2-E0BA5FA1ED97}" destId="{F08F8494-DF46-45F7-8B1B-310969444610}" srcOrd="1" destOrd="0" presId="urn:microsoft.com/office/officeart/2005/8/layout/process5"/>
    <dgm:cxn modelId="{C6B0B8F8-53E0-43E0-A8FF-A5574CE1A17A}" type="presParOf" srcId="{83945757-C958-42D1-BE86-68D71DDFF673}" destId="{B3A2C88A-80B0-4EAF-B8B7-A207D894D847}" srcOrd="4" destOrd="0" presId="urn:microsoft.com/office/officeart/2005/8/layout/process5"/>
    <dgm:cxn modelId="{D7DFC493-E759-49FC-BC20-B4FA00ADAEF2}" type="presOf" srcId="{058B4A80-58FD-4713-BBCD-33E97F98AC9A}" destId="{B3A2C88A-80B0-4EAF-B8B7-A207D894D847}" srcOrd="0" destOrd="0" presId="urn:microsoft.com/office/officeart/2005/8/layout/process5"/>
    <dgm:cxn modelId="{BC409B8A-FA1A-4A60-BE84-13410BCE307E}" type="presParOf" srcId="{83945757-C958-42D1-BE86-68D71DDFF673}" destId="{62C634DD-8A8A-4397-A2F9-160C33C292F9}" srcOrd="5" destOrd="0" presId="urn:microsoft.com/office/officeart/2005/8/layout/process5"/>
    <dgm:cxn modelId="{A8497340-B090-4128-B5E9-DDA0AC423D67}" type="presOf" srcId="{5F209EB3-9FDB-4EFE-94B8-D182E1A03834}" destId="{62C634DD-8A8A-4397-A2F9-160C33C292F9}" srcOrd="0" destOrd="0" presId="urn:microsoft.com/office/officeart/2005/8/layout/process5"/>
    <dgm:cxn modelId="{367389E6-27DE-4C78-8442-5D11289C3EEE}" type="presParOf" srcId="{62C634DD-8A8A-4397-A2F9-160C33C292F9}" destId="{D4D1EA61-BE7E-4875-A788-3EE688CCFFEC}" srcOrd="0" destOrd="5" presId="urn:microsoft.com/office/officeart/2005/8/layout/process5"/>
    <dgm:cxn modelId="{BEBF900F-36BB-4CCC-A873-DF842A351B30}" type="presOf" srcId="{5F209EB3-9FDB-4EFE-94B8-D182E1A03834}" destId="{D4D1EA61-BE7E-4875-A788-3EE688CCFFEC}" srcOrd="1" destOrd="0" presId="urn:microsoft.com/office/officeart/2005/8/layout/process5"/>
    <dgm:cxn modelId="{741141E2-97B3-4375-AFE8-2D76A4943492}" type="presParOf" srcId="{83945757-C958-42D1-BE86-68D71DDFF673}" destId="{33376DA6-F595-4BB4-AF31-0DBE16C583E5}" srcOrd="6" destOrd="0" presId="urn:microsoft.com/office/officeart/2005/8/layout/process5"/>
    <dgm:cxn modelId="{21A796BE-8E79-4F4B-8E0A-DF66C29FE753}" type="presOf" srcId="{0E22222B-DE1D-48C0-89E3-5EE27AB7A660}" destId="{33376DA6-F595-4BB4-AF31-0DBE16C583E5}" srcOrd="0" destOrd="0" presId="urn:microsoft.com/office/officeart/2005/8/layout/process5"/>
    <dgm:cxn modelId="{1EDF1700-B506-44AD-8DCB-A18FC0385E02}" type="presParOf" srcId="{83945757-C958-42D1-BE86-68D71DDFF673}" destId="{BF7ED9A0-C175-4426-A874-1649270054DC}" srcOrd="7" destOrd="0" presId="urn:microsoft.com/office/officeart/2005/8/layout/process5"/>
    <dgm:cxn modelId="{AA5FA270-F9CB-47D1-AF93-DB6F62A81392}" type="presOf" srcId="{3F874920-B134-4948-8F4F-EF538F3DEE03}" destId="{BF7ED9A0-C175-4426-A874-1649270054DC}" srcOrd="0" destOrd="0" presId="urn:microsoft.com/office/officeart/2005/8/layout/process5"/>
    <dgm:cxn modelId="{570AFE19-45F4-48D8-A091-D244976DD087}" type="presParOf" srcId="{BF7ED9A0-C175-4426-A874-1649270054DC}" destId="{456AB048-C50E-46CD-B75C-EA5A4D83B342}" srcOrd="0" destOrd="7" presId="urn:microsoft.com/office/officeart/2005/8/layout/process5"/>
    <dgm:cxn modelId="{E0ECCAAC-222A-4626-927D-30D82A202FB2}" type="presOf" srcId="{3F874920-B134-4948-8F4F-EF538F3DEE03}" destId="{456AB048-C50E-46CD-B75C-EA5A4D83B342}" srcOrd="1" destOrd="0" presId="urn:microsoft.com/office/officeart/2005/8/layout/process5"/>
    <dgm:cxn modelId="{465C425C-CFA3-479C-A571-1B000962DFCB}" type="presParOf" srcId="{83945757-C958-42D1-BE86-68D71DDFF673}" destId="{B018B310-8314-4DFA-8911-1C40C7B17A8E}" srcOrd="8" destOrd="0" presId="urn:microsoft.com/office/officeart/2005/8/layout/process5"/>
    <dgm:cxn modelId="{5A6F0C4D-B36E-47AD-8F80-A7981DCB9360}" type="presOf" srcId="{4F62351A-B97C-47E8-BAC0-21A5A54C08D4}" destId="{B018B310-8314-4DFA-8911-1C40C7B17A8E}" srcOrd="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B47B6-83C6-4024-A5CF-94FBF9EDC4D0}" type="doc">
      <dgm:prSet loTypeId="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EDEEECA3-5209-47DB-8606-EE78A34B5FE3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Strengths: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High satisfaction scores among younger patients (age group 18-29) with an average score of 1.41, indicating effective engagement and service delivery for this demographic.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9CEB3E-F48C-4D61-A406-E47BC8A1FD72}" cxnId="{458AFFC4-757F-491B-B67C-A1B6D22E8052}" type="parTrans">
      <dgm:prSet/>
      <dgm:spPr/>
      <dgm:t>
        <a:bodyPr/>
        <a:lstStyle/>
        <a:p>
          <a:endParaRPr lang="en-US"/>
        </a:p>
      </dgm:t>
    </dgm:pt>
    <dgm:pt modelId="{4218330F-E6E5-457A-B78F-27A710928148}" cxnId="{458AFFC4-757F-491B-B67C-A1B6D22E8052}" type="sibTrans">
      <dgm:prSet/>
      <dgm:spPr/>
      <dgm:t>
        <a:bodyPr/>
        <a:lstStyle/>
        <a:p>
          <a:endParaRPr lang="en-US"/>
        </a:p>
      </dgm:t>
    </dgm:pt>
    <dgm:pt modelId="{45D4AE6D-CC6D-4DA5-BCD1-1FD6029BCAB3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Weaknesses: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70+ age group reports the lowest average satisfaction score at 1.28, suggesting potential gaps in service quality or communication that need to be addressed to enhance their experience.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84E310-451A-4ABA-953D-744B254E667C}" cxnId="{073B615C-97FD-4D08-AD90-B75E7CD336DD}" type="parTrans">
      <dgm:prSet/>
      <dgm:spPr/>
      <dgm:t>
        <a:bodyPr/>
        <a:lstStyle/>
        <a:p>
          <a:endParaRPr lang="en-US"/>
        </a:p>
      </dgm:t>
    </dgm:pt>
    <dgm:pt modelId="{940AC2C4-3BD0-4FD4-AFED-32F77D0CB585}" cxnId="{073B615C-97FD-4D08-AD90-B75E7CD336DD}" type="sibTrans">
      <dgm:prSet/>
      <dgm:spPr/>
      <dgm:t>
        <a:bodyPr/>
        <a:lstStyle/>
        <a:p>
          <a:endParaRPr lang="en-US"/>
        </a:p>
      </dgm:t>
    </dgm:pt>
    <dgm:pt modelId="{20A45BD8-16C1-42AB-82DA-E1A2C7CE8F27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Opportunities: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Tailored initiatives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aimed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at improving the experience for older patients could lead to increased satisfaction scores, fostering loyalty and better health outcomes.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14E13F-FBEB-4F38-A10B-88508AA3D359}" cxnId="{51C2D246-84E2-40F9-866E-E85DC3D1D313}" type="parTrans">
      <dgm:prSet/>
      <dgm:spPr/>
      <dgm:t>
        <a:bodyPr/>
        <a:lstStyle/>
        <a:p>
          <a:endParaRPr lang="en-US"/>
        </a:p>
      </dgm:t>
    </dgm:pt>
    <dgm:pt modelId="{99599DE3-16A8-4BAF-B442-EF82516A757E}" cxnId="{51C2D246-84E2-40F9-866E-E85DC3D1D313}" type="sibTrans">
      <dgm:prSet/>
      <dgm:spPr/>
      <dgm:t>
        <a:bodyPr/>
        <a:lstStyle/>
        <a:p>
          <a:endParaRPr lang="en-US"/>
        </a:p>
      </dgm:t>
    </dgm:pt>
    <dgm:pt modelId="{0E90CFAA-FDB1-451E-A442-6197958825AD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Threats: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Persistent low satisfaction scores among older patients may lead to negative perceptions of the hospital, potentially impacting patient retention and overall reputation if not addressed promptly.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E023F9D-84D0-437D-97E8-F799C31C3530}" cxnId="{9B2D2E64-D0C1-47A5-A2A9-2A27046E6755}" type="parTrans">
      <dgm:prSet/>
      <dgm:spPr/>
      <dgm:t>
        <a:bodyPr/>
        <a:lstStyle/>
        <a:p>
          <a:endParaRPr lang="en-US"/>
        </a:p>
      </dgm:t>
    </dgm:pt>
    <dgm:pt modelId="{F6D0F4FE-37BC-4417-B7CE-A8CCA8FCD431}" cxnId="{9B2D2E64-D0C1-47A5-A2A9-2A27046E6755}" type="sibTrans">
      <dgm:prSet/>
      <dgm:spPr/>
      <dgm:t>
        <a:bodyPr/>
        <a:lstStyle/>
        <a:p>
          <a:endParaRPr lang="en-US"/>
        </a:p>
      </dgm:t>
    </dgm:pt>
    <dgm:pt modelId="{0CEBDACF-03C6-414F-81F2-E3E5AA45AD0E}" type="pres">
      <dgm:prSet presAssocID="{B85B47B6-83C6-4024-A5CF-94FBF9EDC4D0}" presName="diagram" presStyleCnt="0">
        <dgm:presLayoutVars>
          <dgm:dir/>
          <dgm:resizeHandles val="exact"/>
        </dgm:presLayoutVars>
      </dgm:prSet>
      <dgm:spPr/>
    </dgm:pt>
    <dgm:pt modelId="{87D4A786-B0ED-4D6C-9682-D6008548594C}" type="pres">
      <dgm:prSet presAssocID="{EDEEECA3-5209-47DB-8606-EE78A34B5FE3}" presName="node" presStyleLbl="node1" presStyleIdx="0" presStyleCnt="4">
        <dgm:presLayoutVars>
          <dgm:bulletEnabled val="1"/>
        </dgm:presLayoutVars>
      </dgm:prSet>
      <dgm:spPr/>
    </dgm:pt>
    <dgm:pt modelId="{1124BCDB-B56F-4BA3-9B03-939C5F7564DE}" type="pres">
      <dgm:prSet presAssocID="{4218330F-E6E5-457A-B78F-27A710928148}" presName="sibTrans" presStyleCnt="0"/>
      <dgm:spPr/>
    </dgm:pt>
    <dgm:pt modelId="{0D3A63ED-5500-4FA3-9F36-EA2CA6AF420D}" type="pres">
      <dgm:prSet presAssocID="{45D4AE6D-CC6D-4DA5-BCD1-1FD6029BCAB3}" presName="node" presStyleLbl="node1" presStyleIdx="1" presStyleCnt="4">
        <dgm:presLayoutVars>
          <dgm:bulletEnabled val="1"/>
        </dgm:presLayoutVars>
      </dgm:prSet>
      <dgm:spPr/>
    </dgm:pt>
    <dgm:pt modelId="{433D1A61-157F-4C77-926C-90A528E98908}" type="pres">
      <dgm:prSet presAssocID="{940AC2C4-3BD0-4FD4-AFED-32F77D0CB585}" presName="sibTrans" presStyleCnt="0"/>
      <dgm:spPr/>
    </dgm:pt>
    <dgm:pt modelId="{1768E1C5-C9A5-4BD5-B4B4-0FC426A9831E}" type="pres">
      <dgm:prSet presAssocID="{20A45BD8-16C1-42AB-82DA-E1A2C7CE8F27}" presName="node" presStyleLbl="node1" presStyleIdx="2" presStyleCnt="4">
        <dgm:presLayoutVars>
          <dgm:bulletEnabled val="1"/>
        </dgm:presLayoutVars>
      </dgm:prSet>
      <dgm:spPr/>
    </dgm:pt>
    <dgm:pt modelId="{4EC5D8FE-FB8E-44E0-9544-DD31DAB5935B}" type="pres">
      <dgm:prSet presAssocID="{99599DE3-16A8-4BAF-B442-EF82516A757E}" presName="sibTrans" presStyleCnt="0"/>
      <dgm:spPr/>
    </dgm:pt>
    <dgm:pt modelId="{640C35FF-077D-4626-A101-10E619DD8E30}" type="pres">
      <dgm:prSet presAssocID="{0E90CFAA-FDB1-451E-A442-6197958825AD}" presName="node" presStyleLbl="node1" presStyleIdx="3" presStyleCnt="4">
        <dgm:presLayoutVars>
          <dgm:bulletEnabled val="1"/>
        </dgm:presLayoutVars>
      </dgm:prSet>
      <dgm:spPr/>
    </dgm:pt>
  </dgm:ptLst>
  <dgm:cxnLst>
    <dgm:cxn modelId="{458AFFC4-757F-491B-B67C-A1B6D22E8052}" srcId="{B85B47B6-83C6-4024-A5CF-94FBF9EDC4D0}" destId="{EDEEECA3-5209-47DB-8606-EE78A34B5FE3}" srcOrd="0" destOrd="0" parTransId="{F19CEB3E-F48C-4D61-A406-E47BC8A1FD72}" sibTransId="{4218330F-E6E5-457A-B78F-27A710928148}"/>
    <dgm:cxn modelId="{073B615C-97FD-4D08-AD90-B75E7CD336DD}" srcId="{B85B47B6-83C6-4024-A5CF-94FBF9EDC4D0}" destId="{45D4AE6D-CC6D-4DA5-BCD1-1FD6029BCAB3}" srcOrd="1" destOrd="0" parTransId="{4C84E310-451A-4ABA-953D-744B254E667C}" sibTransId="{940AC2C4-3BD0-4FD4-AFED-32F77D0CB585}"/>
    <dgm:cxn modelId="{51C2D246-84E2-40F9-866E-E85DC3D1D313}" srcId="{B85B47B6-83C6-4024-A5CF-94FBF9EDC4D0}" destId="{20A45BD8-16C1-42AB-82DA-E1A2C7CE8F27}" srcOrd="2" destOrd="0" parTransId="{A814E13F-FBEB-4F38-A10B-88508AA3D359}" sibTransId="{99599DE3-16A8-4BAF-B442-EF82516A757E}"/>
    <dgm:cxn modelId="{9B2D2E64-D0C1-47A5-A2A9-2A27046E6755}" srcId="{B85B47B6-83C6-4024-A5CF-94FBF9EDC4D0}" destId="{0E90CFAA-FDB1-451E-A442-6197958825AD}" srcOrd="3" destOrd="0" parTransId="{CE023F9D-84D0-437D-97E8-F799C31C3530}" sibTransId="{F6D0F4FE-37BC-4417-B7CE-A8CCA8FCD431}"/>
    <dgm:cxn modelId="{448CE121-4847-420D-906B-EFF995438EBF}" type="presOf" srcId="{B85B47B6-83C6-4024-A5CF-94FBF9EDC4D0}" destId="{0CEBDACF-03C6-414F-81F2-E3E5AA45AD0E}" srcOrd="0" destOrd="0" presId="urn:microsoft.com/office/officeart/2005/8/layout/default"/>
    <dgm:cxn modelId="{08B02407-C5AF-46A1-AC72-E6ACF0B8C34B}" type="presParOf" srcId="{0CEBDACF-03C6-414F-81F2-E3E5AA45AD0E}" destId="{87D4A786-B0ED-4D6C-9682-D6008548594C}" srcOrd="0" destOrd="0" presId="urn:microsoft.com/office/officeart/2005/8/layout/default"/>
    <dgm:cxn modelId="{EEAED3CF-BE19-44BD-BB49-FCCD1DE6307C}" type="presOf" srcId="{EDEEECA3-5209-47DB-8606-EE78A34B5FE3}" destId="{87D4A786-B0ED-4D6C-9682-D6008548594C}" srcOrd="0" destOrd="0" presId="urn:microsoft.com/office/officeart/2005/8/layout/default"/>
    <dgm:cxn modelId="{384678BC-BB0F-49B9-A415-47846EB513B4}" type="presParOf" srcId="{0CEBDACF-03C6-414F-81F2-E3E5AA45AD0E}" destId="{1124BCDB-B56F-4BA3-9B03-939C5F7564DE}" srcOrd="1" destOrd="0" presId="urn:microsoft.com/office/officeart/2005/8/layout/default"/>
    <dgm:cxn modelId="{ABA3856C-A9CC-409C-8325-3CE85B3C3699}" type="presParOf" srcId="{0CEBDACF-03C6-414F-81F2-E3E5AA45AD0E}" destId="{0D3A63ED-5500-4FA3-9F36-EA2CA6AF420D}" srcOrd="2" destOrd="0" presId="urn:microsoft.com/office/officeart/2005/8/layout/default"/>
    <dgm:cxn modelId="{D000DBF0-8E34-402D-B9B9-0A0B9F30913E}" type="presOf" srcId="{45D4AE6D-CC6D-4DA5-BCD1-1FD6029BCAB3}" destId="{0D3A63ED-5500-4FA3-9F36-EA2CA6AF420D}" srcOrd="0" destOrd="0" presId="urn:microsoft.com/office/officeart/2005/8/layout/default"/>
    <dgm:cxn modelId="{2DFA5108-0913-456B-88BA-BB1300A2E1DD}" type="presParOf" srcId="{0CEBDACF-03C6-414F-81F2-E3E5AA45AD0E}" destId="{433D1A61-157F-4C77-926C-90A528E98908}" srcOrd="3" destOrd="0" presId="urn:microsoft.com/office/officeart/2005/8/layout/default"/>
    <dgm:cxn modelId="{2A74DD0F-C5F1-4B5F-9280-3200B7EBCDAD}" type="presParOf" srcId="{0CEBDACF-03C6-414F-81F2-E3E5AA45AD0E}" destId="{1768E1C5-C9A5-4BD5-B4B4-0FC426A9831E}" srcOrd="4" destOrd="0" presId="urn:microsoft.com/office/officeart/2005/8/layout/default"/>
    <dgm:cxn modelId="{C7DB4496-6BBF-441A-95DB-CF7F6F02C9FB}" type="presOf" srcId="{20A45BD8-16C1-42AB-82DA-E1A2C7CE8F27}" destId="{1768E1C5-C9A5-4BD5-B4B4-0FC426A9831E}" srcOrd="0" destOrd="0" presId="urn:microsoft.com/office/officeart/2005/8/layout/default"/>
    <dgm:cxn modelId="{1AD73CD7-CDC6-476D-AD6C-9C1B8D762ADF}" type="presParOf" srcId="{0CEBDACF-03C6-414F-81F2-E3E5AA45AD0E}" destId="{4EC5D8FE-FB8E-44E0-9544-DD31DAB5935B}" srcOrd="5" destOrd="0" presId="urn:microsoft.com/office/officeart/2005/8/layout/default"/>
    <dgm:cxn modelId="{4D434346-2563-4E66-81E6-ACD1F5362397}" type="presParOf" srcId="{0CEBDACF-03C6-414F-81F2-E3E5AA45AD0E}" destId="{640C35FF-077D-4626-A101-10E619DD8E30}" srcOrd="6" destOrd="0" presId="urn:microsoft.com/office/officeart/2005/8/layout/default"/>
    <dgm:cxn modelId="{7B6307A8-EC4D-4F16-82DB-97A57CBE5940}" type="presOf" srcId="{0E90CFAA-FDB1-451E-A442-6197958825AD}" destId="{640C35FF-077D-4626-A101-10E619DD8E30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D8E042-A33F-4857-91C3-232796E7400F}" type="doc">
      <dgm:prSet loTypeId="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75747E2-E007-4FA6-8D26-E1962AA3E4E6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Patient Waiting Time: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Analysis revealed that departments like Neurology and Orthopedics have longer average wait times, indicating a need for additional staffing to enhance service efficiency.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2B91A9D-B4D8-4889-82D5-51BB99AEDCEC}" cxnId="{8A6874FA-61D3-4E85-BC6A-9C3A3304E707}" type="parTrans">
      <dgm:prSet/>
      <dgm:spPr/>
      <dgm:t>
        <a:bodyPr/>
        <a:lstStyle/>
        <a:p>
          <a:endParaRPr lang="en-US"/>
        </a:p>
      </dgm:t>
    </dgm:pt>
    <dgm:pt modelId="{0FBB8C40-BAE3-4A79-89ED-A0B4332ADDE5}" cxnId="{8A6874FA-61D3-4E85-BC6A-9C3A3304E707}" type="sibTrans">
      <dgm:prSet/>
      <dgm:spPr/>
      <dgm:t>
        <a:bodyPr/>
        <a:lstStyle/>
        <a:p>
          <a:endParaRPr lang="en-US"/>
        </a:p>
      </dgm:t>
    </dgm:pt>
    <dgm:pt modelId="{14E12161-B3B0-4F29-92C8-4B3CD7C4A3B0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Departmental Analysis: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High patient demand was identified in General Practice and Neurology, suggesting strategic hiring in these areas to manage patient flow and improve overall care.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3B2483-F754-47F1-9D06-C568F737107C}" cxnId="{8F39F2B9-6A34-4669-877D-AE8410EBEAFF}" type="parTrans">
      <dgm:prSet/>
      <dgm:spPr/>
      <dgm:t>
        <a:bodyPr/>
        <a:lstStyle/>
        <a:p>
          <a:endParaRPr lang="en-US"/>
        </a:p>
      </dgm:t>
    </dgm:pt>
    <dgm:pt modelId="{030F90A5-E64E-4A13-BFAC-5E9F1E0704A4}" cxnId="{8F39F2B9-6A34-4669-877D-AE8410EBEAFF}" type="sibTrans">
      <dgm:prSet/>
      <dgm:spPr/>
      <dgm:t>
        <a:bodyPr/>
        <a:lstStyle/>
        <a:p>
          <a:endParaRPr lang="en-US"/>
        </a:p>
      </dgm:t>
    </dgm:pt>
    <dgm:pt modelId="{590102A3-70EC-41F1-BD70-37AA354ED339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Satisfaction Insights: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examination of patient satisfaction scores highlighted demographic trends, with older patients reporting lower satisfaction, pointing to areas for targeted improvement.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0213E8-053B-4271-BE75-B4A239FC77F0}" cxnId="{D7D93F82-9871-4A20-BA8F-10B657874726}" type="parTrans">
      <dgm:prSet/>
      <dgm:spPr/>
      <dgm:t>
        <a:bodyPr/>
        <a:lstStyle/>
        <a:p>
          <a:endParaRPr lang="en-US"/>
        </a:p>
      </dgm:t>
    </dgm:pt>
    <dgm:pt modelId="{612D78BA-6DF2-4C29-98AF-801D8D45C9B2}" cxnId="{D7D93F82-9871-4A20-BA8F-10B657874726}" type="sibTrans">
      <dgm:prSet/>
      <dgm:spPr/>
      <dgm:t>
        <a:bodyPr/>
        <a:lstStyle/>
        <a:p>
          <a:endParaRPr lang="en-US"/>
        </a:p>
      </dgm:t>
    </dgm:pt>
    <dgm:pt modelId="{217B2804-7C65-4CA3-B231-0B17AFBA5E9D}">
      <dgm:prSet phldrT="[Text]" phldr="0" custT="0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Revenue Evaluation: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Neurology and Cardiology departments emerged as key revenue generators, emphasizing the importance of resource allocation to maximize financial contributions while maintaining patient care quality.</a:t>
          </a:r>
          <a:r>
            <a:rPr>
              <a:latin typeface="Arial" panose="020B0604020202020204" pitchFamily="34" charset="0"/>
              <a:cs typeface="Arial" panose="020B0604020202020204" pitchFamily="34" charset="0"/>
            </a:rPr>
            <a:t/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EEA91B3-6535-4F59-BEC5-AC38C182096A}" cxnId="{F01C9D3C-1C7A-4CEB-A21E-221244228CE3}" type="parTrans">
      <dgm:prSet/>
      <dgm:spPr/>
      <dgm:t>
        <a:bodyPr/>
        <a:lstStyle/>
        <a:p>
          <a:endParaRPr lang="en-US"/>
        </a:p>
      </dgm:t>
    </dgm:pt>
    <dgm:pt modelId="{17910E41-B4CD-411D-9892-E109353F1761}" cxnId="{F01C9D3C-1C7A-4CEB-A21E-221244228CE3}" type="sibTrans">
      <dgm:prSet/>
      <dgm:spPr/>
      <dgm:t>
        <a:bodyPr/>
        <a:lstStyle/>
        <a:p>
          <a:endParaRPr lang="en-US"/>
        </a:p>
      </dgm:t>
    </dgm:pt>
    <dgm:pt modelId="{F0E27B0C-1E6E-473A-8747-E8F375BEF068}" type="pres">
      <dgm:prSet presAssocID="{ADD8E042-A33F-4857-91C3-232796E7400F}" presName="diagram" presStyleCnt="0">
        <dgm:presLayoutVars>
          <dgm:dir/>
          <dgm:resizeHandles val="exact"/>
        </dgm:presLayoutVars>
      </dgm:prSet>
      <dgm:spPr/>
    </dgm:pt>
    <dgm:pt modelId="{E4EB2A23-BCEB-4041-B945-2B4C774CEBD5}" type="pres">
      <dgm:prSet presAssocID="{375747E2-E007-4FA6-8D26-E1962AA3E4E6}" presName="node" presStyleLbl="node1" presStyleIdx="0" presStyleCnt="4">
        <dgm:presLayoutVars>
          <dgm:bulletEnabled val="1"/>
        </dgm:presLayoutVars>
      </dgm:prSet>
      <dgm:spPr/>
    </dgm:pt>
    <dgm:pt modelId="{AD00375F-A723-4B10-A96E-60A5EBD484EE}" type="pres">
      <dgm:prSet presAssocID="{0FBB8C40-BAE3-4A79-89ED-A0B4332ADDE5}" presName="sibTrans" presStyleCnt="0"/>
      <dgm:spPr/>
    </dgm:pt>
    <dgm:pt modelId="{900D1D04-3893-4BA3-BD6F-C62A8DA48955}" type="pres">
      <dgm:prSet presAssocID="{14E12161-B3B0-4F29-92C8-4B3CD7C4A3B0}" presName="node" presStyleLbl="node1" presStyleIdx="1" presStyleCnt="4">
        <dgm:presLayoutVars>
          <dgm:bulletEnabled val="1"/>
        </dgm:presLayoutVars>
      </dgm:prSet>
      <dgm:spPr/>
    </dgm:pt>
    <dgm:pt modelId="{424821CC-787A-4795-A92D-F62F85B38350}" type="pres">
      <dgm:prSet presAssocID="{030F90A5-E64E-4A13-BFAC-5E9F1E0704A4}" presName="sibTrans" presStyleCnt="0"/>
      <dgm:spPr/>
    </dgm:pt>
    <dgm:pt modelId="{8C84925F-F9A2-484D-96AD-0B4CB214CDED}" type="pres">
      <dgm:prSet presAssocID="{590102A3-70EC-41F1-BD70-37AA354ED339}" presName="node" presStyleLbl="node1" presStyleIdx="2" presStyleCnt="4">
        <dgm:presLayoutVars>
          <dgm:bulletEnabled val="1"/>
        </dgm:presLayoutVars>
      </dgm:prSet>
      <dgm:spPr/>
    </dgm:pt>
    <dgm:pt modelId="{153657E4-6087-40B8-9305-06F115D9A247}" type="pres">
      <dgm:prSet presAssocID="{612D78BA-6DF2-4C29-98AF-801D8D45C9B2}" presName="sibTrans" presStyleCnt="0"/>
      <dgm:spPr/>
    </dgm:pt>
    <dgm:pt modelId="{9FC9F296-3EEB-4410-BA86-8021AE8D75F6}" type="pres">
      <dgm:prSet presAssocID="{217B2804-7C65-4CA3-B231-0B17AFBA5E9D}" presName="node" presStyleLbl="node1" presStyleIdx="3" presStyleCnt="4">
        <dgm:presLayoutVars>
          <dgm:bulletEnabled val="1"/>
        </dgm:presLayoutVars>
      </dgm:prSet>
      <dgm:spPr/>
    </dgm:pt>
  </dgm:ptLst>
  <dgm:cxnLst>
    <dgm:cxn modelId="{8A6874FA-61D3-4E85-BC6A-9C3A3304E707}" srcId="{ADD8E042-A33F-4857-91C3-232796E7400F}" destId="{375747E2-E007-4FA6-8D26-E1962AA3E4E6}" srcOrd="0" destOrd="0" parTransId="{62B91A9D-B4D8-4889-82D5-51BB99AEDCEC}" sibTransId="{0FBB8C40-BAE3-4A79-89ED-A0B4332ADDE5}"/>
    <dgm:cxn modelId="{8F39F2B9-6A34-4669-877D-AE8410EBEAFF}" srcId="{ADD8E042-A33F-4857-91C3-232796E7400F}" destId="{14E12161-B3B0-4F29-92C8-4B3CD7C4A3B0}" srcOrd="1" destOrd="0" parTransId="{853B2483-F754-47F1-9D06-C568F737107C}" sibTransId="{030F90A5-E64E-4A13-BFAC-5E9F1E0704A4}"/>
    <dgm:cxn modelId="{D7D93F82-9871-4A20-BA8F-10B657874726}" srcId="{ADD8E042-A33F-4857-91C3-232796E7400F}" destId="{590102A3-70EC-41F1-BD70-37AA354ED339}" srcOrd="2" destOrd="0" parTransId="{A60213E8-053B-4271-BE75-B4A239FC77F0}" sibTransId="{612D78BA-6DF2-4C29-98AF-801D8D45C9B2}"/>
    <dgm:cxn modelId="{F01C9D3C-1C7A-4CEB-A21E-221244228CE3}" srcId="{ADD8E042-A33F-4857-91C3-232796E7400F}" destId="{217B2804-7C65-4CA3-B231-0B17AFBA5E9D}" srcOrd="3" destOrd="0" parTransId="{8EEA91B3-6535-4F59-BEC5-AC38C182096A}" sibTransId="{17910E41-B4CD-411D-9892-E109353F1761}"/>
    <dgm:cxn modelId="{08A590F6-BE68-4ED0-999D-EB02FAC22D72}" type="presOf" srcId="{ADD8E042-A33F-4857-91C3-232796E7400F}" destId="{F0E27B0C-1E6E-473A-8747-E8F375BEF068}" srcOrd="0" destOrd="0" presId="urn:microsoft.com/office/officeart/2005/8/layout/default"/>
    <dgm:cxn modelId="{53A921C5-01EA-4F45-9B89-BB738C178799}" type="presParOf" srcId="{F0E27B0C-1E6E-473A-8747-E8F375BEF068}" destId="{E4EB2A23-BCEB-4041-B945-2B4C774CEBD5}" srcOrd="0" destOrd="0" presId="urn:microsoft.com/office/officeart/2005/8/layout/default"/>
    <dgm:cxn modelId="{5E363C18-0768-463D-8384-CA3487306BA7}" type="presOf" srcId="{375747E2-E007-4FA6-8D26-E1962AA3E4E6}" destId="{E4EB2A23-BCEB-4041-B945-2B4C774CEBD5}" srcOrd="0" destOrd="0" presId="urn:microsoft.com/office/officeart/2005/8/layout/default"/>
    <dgm:cxn modelId="{8849DEC4-9E35-4C8E-8E4B-C70B4399C20D}" type="presParOf" srcId="{F0E27B0C-1E6E-473A-8747-E8F375BEF068}" destId="{AD00375F-A723-4B10-A96E-60A5EBD484EE}" srcOrd="1" destOrd="0" presId="urn:microsoft.com/office/officeart/2005/8/layout/default"/>
    <dgm:cxn modelId="{DA53561E-2A29-4D26-9FB4-C01148E5B1A9}" type="presParOf" srcId="{F0E27B0C-1E6E-473A-8747-E8F375BEF068}" destId="{900D1D04-3893-4BA3-BD6F-C62A8DA48955}" srcOrd="2" destOrd="0" presId="urn:microsoft.com/office/officeart/2005/8/layout/default"/>
    <dgm:cxn modelId="{B836AC8A-AD3A-4D94-8691-E4649F095A80}" type="presOf" srcId="{14E12161-B3B0-4F29-92C8-4B3CD7C4A3B0}" destId="{900D1D04-3893-4BA3-BD6F-C62A8DA48955}" srcOrd="0" destOrd="0" presId="urn:microsoft.com/office/officeart/2005/8/layout/default"/>
    <dgm:cxn modelId="{F9CFA879-860D-4266-BCC7-85CB1947CB84}" type="presParOf" srcId="{F0E27B0C-1E6E-473A-8747-E8F375BEF068}" destId="{424821CC-787A-4795-A92D-F62F85B38350}" srcOrd="3" destOrd="0" presId="urn:microsoft.com/office/officeart/2005/8/layout/default"/>
    <dgm:cxn modelId="{B12A4E32-15FB-4DF9-9629-D815BE219558}" type="presParOf" srcId="{F0E27B0C-1E6E-473A-8747-E8F375BEF068}" destId="{8C84925F-F9A2-484D-96AD-0B4CB214CDED}" srcOrd="4" destOrd="0" presId="urn:microsoft.com/office/officeart/2005/8/layout/default"/>
    <dgm:cxn modelId="{81B68268-17DB-42FC-9FAD-6B6187545BB1}" type="presOf" srcId="{590102A3-70EC-41F1-BD70-37AA354ED339}" destId="{8C84925F-F9A2-484D-96AD-0B4CB214CDED}" srcOrd="0" destOrd="0" presId="urn:microsoft.com/office/officeart/2005/8/layout/default"/>
    <dgm:cxn modelId="{0AFB124B-4754-4846-BA7C-717AC1AB8D80}" type="presParOf" srcId="{F0E27B0C-1E6E-473A-8747-E8F375BEF068}" destId="{153657E4-6087-40B8-9305-06F115D9A247}" srcOrd="5" destOrd="0" presId="urn:microsoft.com/office/officeart/2005/8/layout/default"/>
    <dgm:cxn modelId="{90CA965A-E4B4-472F-8CA7-A9E46CC0BB71}" type="presParOf" srcId="{F0E27B0C-1E6E-473A-8747-E8F375BEF068}" destId="{9FC9F296-3EEB-4410-BA86-8021AE8D75F6}" srcOrd="6" destOrd="0" presId="urn:microsoft.com/office/officeart/2005/8/layout/default"/>
    <dgm:cxn modelId="{C6DD7896-F6F7-4BA5-A044-64C8C70FECE1}" type="presOf" srcId="{217B2804-7C65-4CA3-B231-0B17AFBA5E9D}" destId="{9FC9F296-3EEB-4410-BA86-8021AE8D75F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0753594" cy="5008615"/>
        <a:chOff x="0" y="0"/>
        <a:chExt cx="10753594" cy="5008615"/>
      </a:xfrm>
    </dsp:grpSpPr>
    <dsp:sp modelId="{91156964-AB2F-4CFD-A5D2-5AEBF8E0443E}">
      <dsp:nvSpPr>
        <dsp:cNvPr id="3" name="Rounded Rectangle 2"/>
        <dsp:cNvSpPr/>
      </dsp:nvSpPr>
      <dsp:spPr bwMode="white">
        <a:xfrm>
          <a:off x="9451" y="241747"/>
          <a:ext cx="2830170" cy="169810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Load Datasets: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Begin by importing the necessary datasets, such as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Doctor_Patients_Data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Hospital_ER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, into Power BI using the "Get Data" option from the "Home" tab.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451" y="241747"/>
        <a:ext cx="2830170" cy="1698102"/>
      </dsp:txXfrm>
    </dsp:sp>
    <dsp:sp modelId="{5AF177B4-818B-4AF8-A30A-3AA5F7E5A745}">
      <dsp:nvSpPr>
        <dsp:cNvPr id="4" name="Right Arrow 3"/>
        <dsp:cNvSpPr/>
      </dsp:nvSpPr>
      <dsp:spPr bwMode="white">
        <a:xfrm>
          <a:off x="3105657" y="739857"/>
          <a:ext cx="599996" cy="70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3105657" y="739857"/>
        <a:ext cx="599996" cy="701882"/>
      </dsp:txXfrm>
    </dsp:sp>
    <dsp:sp modelId="{01B9B39C-F615-4E68-9F27-00213D9F28B5}">
      <dsp:nvSpPr>
        <dsp:cNvPr id="5" name="Rounded Rectangle 4"/>
        <dsp:cNvSpPr/>
      </dsp:nvSpPr>
      <dsp:spPr bwMode="white">
        <a:xfrm>
          <a:off x="3971689" y="241747"/>
          <a:ext cx="2830170" cy="169810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Open Power Query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Access the Power Query Editor by selecting "Transform Data" under the "Home" tab, where all data transformation and cleaning tasks will be performed.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71689" y="241747"/>
        <a:ext cx="2830170" cy="1698102"/>
      </dsp:txXfrm>
    </dsp:sp>
    <dsp:sp modelId="{1A991E91-EDA8-452D-8F7A-2B6C0A719C7F}">
      <dsp:nvSpPr>
        <dsp:cNvPr id="6" name="Right Arrow 5"/>
        <dsp:cNvSpPr/>
      </dsp:nvSpPr>
      <dsp:spPr bwMode="white">
        <a:xfrm>
          <a:off x="7067894" y="739857"/>
          <a:ext cx="599996" cy="70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7067894" y="739857"/>
        <a:ext cx="599996" cy="701882"/>
      </dsp:txXfrm>
    </dsp:sp>
    <dsp:sp modelId="{B3A2C88A-80B0-4EAF-B8B7-A207D894D847}">
      <dsp:nvSpPr>
        <dsp:cNvPr id="7" name="Rounded Rectangle 6"/>
        <dsp:cNvSpPr/>
      </dsp:nvSpPr>
      <dsp:spPr bwMode="white">
        <a:xfrm>
          <a:off x="7933926" y="241747"/>
          <a:ext cx="2830170" cy="169810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Handle Missing Values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Inspect each column for missing values. For instance, replace null values in the patient satisfaction score with 0 and fill any missing Doctor Names with "Unknown" to maintain data integrity.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33926" y="241747"/>
        <a:ext cx="2830170" cy="1698102"/>
      </dsp:txXfrm>
    </dsp:sp>
    <dsp:sp modelId="{62C634DD-8A8A-4397-A2F9-160C33C292F9}">
      <dsp:nvSpPr>
        <dsp:cNvPr id="8" name="Right Arrow 7"/>
        <dsp:cNvSpPr/>
      </dsp:nvSpPr>
      <dsp:spPr bwMode="white">
        <a:xfrm rot="5424263">
          <a:off x="9039864" y="2153366"/>
          <a:ext cx="598341" cy="70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-5400000"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5424263">
        <a:off x="9039864" y="2153366"/>
        <a:ext cx="598341" cy="701882"/>
      </dsp:txXfrm>
    </dsp:sp>
    <dsp:sp modelId="{33376DA6-F595-4BB4-AF31-0DBE16C583E5}">
      <dsp:nvSpPr>
        <dsp:cNvPr id="9" name="Rounded Rectangle 8"/>
        <dsp:cNvSpPr/>
      </dsp:nvSpPr>
      <dsp:spPr bwMode="white">
        <a:xfrm>
          <a:off x="7913973" y="3068766"/>
          <a:ext cx="2830170" cy="169810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Standardize Text Fields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Ensure consistency in text fields by applying formatting options. For example, standardize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patient_race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department_referral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columns to "Capitalize Each Word" to facilitate accurate grouping and filtering.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913973" y="3068766"/>
        <a:ext cx="2830170" cy="1698102"/>
      </dsp:txXfrm>
    </dsp:sp>
    <dsp:sp modelId="{BF7ED9A0-C175-4426-A874-1649270054DC}">
      <dsp:nvSpPr>
        <dsp:cNvPr id="10" name="Right Arrow 9"/>
        <dsp:cNvSpPr/>
      </dsp:nvSpPr>
      <dsp:spPr bwMode="white">
        <a:xfrm rot="10800000">
          <a:off x="7047941" y="3566876"/>
          <a:ext cx="599996" cy="701882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rot="10800000"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 rot="10800000">
        <a:off x="7047941" y="3566876"/>
        <a:ext cx="599996" cy="701882"/>
      </dsp:txXfrm>
    </dsp:sp>
    <dsp:sp modelId="{B018B310-8314-4DFA-8911-1C40C7B17A8E}">
      <dsp:nvSpPr>
        <dsp:cNvPr id="11" name="Rounded Rectangle 10"/>
        <dsp:cNvSpPr/>
      </dsp:nvSpPr>
      <dsp:spPr bwMode="white">
        <a:xfrm>
          <a:off x="3951736" y="3068766"/>
          <a:ext cx="2830170" cy="1698102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9530" tIns="49530" rIns="49530" bIns="49530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Apply and Load Changes 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After completing the cleaning steps, click "Close &amp; Apply" to save and load the cleaned data back into Power BI, making it ready for further analysis and visualizations.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51736" y="3068766"/>
        <a:ext cx="2830170" cy="16981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4510846" cy="6269666"/>
        <a:chOff x="0" y="0"/>
        <a:chExt cx="4510846" cy="6269666"/>
      </a:xfrm>
    </dsp:grpSpPr>
    <dsp:sp modelId="{87D4A786-B0ED-4D6C-9682-D6008548594C}">
      <dsp:nvSpPr>
        <dsp:cNvPr id="3" name="Rectangles 2"/>
        <dsp:cNvSpPr/>
      </dsp:nvSpPr>
      <dsp:spPr bwMode="white">
        <a:xfrm>
          <a:off x="1094673" y="-183"/>
          <a:ext cx="2323702" cy="1394221"/>
        </a:xfrm>
        <a:prstGeom prst="rect">
          <a:avLst/>
        </a:prstGeom>
      </dsp:spPr>
      <dsp:style>
        <a:lnRef idx="3">
          <a:schemeClr val="lt1"/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Strengths: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High satisfaction scores among younger patients (age group 18-29) with an average score of 1.41, indicating effective engagement and service delivery for this demographic.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4673" y="-183"/>
        <a:ext cx="2323702" cy="1394221"/>
      </dsp:txXfrm>
    </dsp:sp>
    <dsp:sp modelId="{0D3A63ED-5500-4FA3-9F36-EA2CA6AF420D}">
      <dsp:nvSpPr>
        <dsp:cNvPr id="4" name="Rectangles 3"/>
        <dsp:cNvSpPr/>
      </dsp:nvSpPr>
      <dsp:spPr bwMode="white">
        <a:xfrm>
          <a:off x="1094673" y="1625087"/>
          <a:ext cx="2323702" cy="1394221"/>
        </a:xfrm>
        <a:prstGeom prst="rect">
          <a:avLst/>
        </a:prstGeom>
      </dsp:spPr>
      <dsp:style>
        <a:lnRef idx="3">
          <a:schemeClr val="lt1"/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Weaknesses: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70+ age group reports the lowest average satisfaction score at 1.28, suggesting potential gaps in service quality or communication that need to be addressed to enhance their experience.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4673" y="1625087"/>
        <a:ext cx="2323702" cy="1394221"/>
      </dsp:txXfrm>
    </dsp:sp>
    <dsp:sp modelId="{1768E1C5-C9A5-4BD5-B4B4-0FC426A9831E}">
      <dsp:nvSpPr>
        <dsp:cNvPr id="5" name="Rectangles 4"/>
        <dsp:cNvSpPr/>
      </dsp:nvSpPr>
      <dsp:spPr bwMode="white">
        <a:xfrm>
          <a:off x="1094673" y="3250357"/>
          <a:ext cx="2323702" cy="1394221"/>
        </a:xfrm>
        <a:prstGeom prst="rect">
          <a:avLst/>
        </a:prstGeom>
      </dsp:spPr>
      <dsp:style>
        <a:lnRef idx="3">
          <a:schemeClr val="lt1"/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Opportunities: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Tailored initiatives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aimed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at improving the experience for older patients could lead to increased satisfaction scores, fostering loyalty and better health outcomes.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4673" y="3250357"/>
        <a:ext cx="2323702" cy="1394221"/>
      </dsp:txXfrm>
    </dsp:sp>
    <dsp:sp modelId="{640C35FF-077D-4626-A101-10E619DD8E30}">
      <dsp:nvSpPr>
        <dsp:cNvPr id="6" name="Rectangles 5"/>
        <dsp:cNvSpPr/>
      </dsp:nvSpPr>
      <dsp:spPr bwMode="white">
        <a:xfrm>
          <a:off x="1094673" y="4875628"/>
          <a:ext cx="2323702" cy="1394221"/>
        </a:xfrm>
        <a:prstGeom prst="rect">
          <a:avLst/>
        </a:prstGeom>
      </dsp:spPr>
      <dsp:style>
        <a:lnRef idx="3">
          <a:schemeClr val="lt1"/>
        </a:lnRef>
        <a:fillRef idx="1">
          <a:schemeClr val="accent5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Threats: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Persistent low satisfaction scores among older patients may lead to negative perceptions of the hospital, potentially impacting patient retention and overall reputation if not addressed promptly.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094673" y="4875628"/>
        <a:ext cx="2323702" cy="13942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033029" cy="4189229"/>
        <a:chOff x="0" y="0"/>
        <a:chExt cx="11033029" cy="4189229"/>
      </a:xfrm>
    </dsp:grpSpPr>
    <dsp:sp modelId="{E4EB2A23-BCEB-4041-B945-2B4C774CEBD5}">
      <dsp:nvSpPr>
        <dsp:cNvPr id="4" name="Rectangles 3"/>
        <dsp:cNvSpPr/>
      </dsp:nvSpPr>
      <dsp:spPr bwMode="white">
        <a:xfrm>
          <a:off x="362021" y="-1284"/>
          <a:ext cx="3226945" cy="193616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Patient Waiting Time: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Analysis revealed that departments like Neurology and Orthopedics have longer average wait times, indicating a need for additional staffing to enhance service efficiency.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62021" y="-1284"/>
        <a:ext cx="3226945" cy="1936167"/>
      </dsp:txXfrm>
    </dsp:sp>
    <dsp:sp modelId="{900D1D04-3893-4BA3-BD6F-C62A8DA48955}">
      <dsp:nvSpPr>
        <dsp:cNvPr id="5" name="Rectangles 4"/>
        <dsp:cNvSpPr/>
      </dsp:nvSpPr>
      <dsp:spPr bwMode="white">
        <a:xfrm>
          <a:off x="3911661" y="-1284"/>
          <a:ext cx="3226945" cy="193616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Departmental Analysis: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High patient demand was identified in General Practice and Neurology, suggesting strategic hiring in these areas to manage patient flow and improve overall care.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11661" y="-1284"/>
        <a:ext cx="3226945" cy="1936167"/>
      </dsp:txXfrm>
    </dsp:sp>
    <dsp:sp modelId="{8C84925F-F9A2-484D-96AD-0B4CB214CDED}">
      <dsp:nvSpPr>
        <dsp:cNvPr id="6" name="Rectangles 5"/>
        <dsp:cNvSpPr/>
      </dsp:nvSpPr>
      <dsp:spPr bwMode="white">
        <a:xfrm>
          <a:off x="7461301" y="-1284"/>
          <a:ext cx="3226945" cy="193616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Satisfaction Insights: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The examination of patient satisfaction scores highlighted demographic trends, with older patients reporting lower satisfaction, pointing to areas for targeted improvement.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461301" y="-1284"/>
        <a:ext cx="3226945" cy="1936167"/>
      </dsp:txXfrm>
    </dsp:sp>
    <dsp:sp modelId="{9FC9F296-3EEB-4410-BA86-8021AE8D75F6}">
      <dsp:nvSpPr>
        <dsp:cNvPr id="7" name="Rectangles 6"/>
        <dsp:cNvSpPr/>
      </dsp:nvSpPr>
      <dsp:spPr bwMode="white">
        <a:xfrm>
          <a:off x="3905735" y="2254346"/>
          <a:ext cx="3226945" cy="1936167"/>
        </a:xfrm>
        <a:prstGeom prst="rect">
          <a:avLst/>
        </a:prstGeom>
      </dsp:spPr>
      <dsp:style>
        <a:lnRef idx="2">
          <a:schemeClr val="lt1"/>
        </a:lnRef>
        <a:fillRef idx="1">
          <a:schemeClr val="accent2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57150" tIns="57150" rIns="57150" bIns="57150" anchor="ctr"/>
        <a:lstStyle>
          <a:lvl1pPr algn="ctr">
            <a:defRPr sz="1500"/>
          </a:lvl1pPr>
          <a:lvl2pPr marL="57150" indent="-57150" algn="ctr">
            <a:defRPr sz="1100"/>
          </a:lvl2pPr>
          <a:lvl3pPr marL="114300" indent="-57150" algn="ctr">
            <a:defRPr sz="1100"/>
          </a:lvl3pPr>
          <a:lvl4pPr marL="171450" indent="-57150" algn="ctr">
            <a:defRPr sz="1100"/>
          </a:lvl4pPr>
          <a:lvl5pPr marL="228600" indent="-57150" algn="ctr">
            <a:defRPr sz="1100"/>
          </a:lvl5pPr>
          <a:lvl6pPr marL="285750" indent="-57150" algn="ctr">
            <a:defRPr sz="1100"/>
          </a:lvl6pPr>
          <a:lvl7pPr marL="342900" indent="-57150" algn="ctr">
            <a:defRPr sz="1100"/>
          </a:lvl7pPr>
          <a:lvl8pPr marL="400050" indent="-57150" algn="ctr">
            <a:defRPr sz="1100"/>
          </a:lvl8pPr>
          <a:lvl9pPr marL="457200" indent="-57150" algn="ctr">
            <a:defRPr sz="11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Revenue Evaluation: 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Neurology and Cardiology departments emerged as key revenue generators, emphasizing the importance of resource allocation to maximize financial contributions while maintaining patient care quality.</a:t>
          </a:r>
          <a:endParaRPr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905735" y="2254346"/>
        <a:ext cx="3226945" cy="1936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bkpt" val="endCnv"/>
          <dgm:param type="contDir" val="revDir"/>
          <dgm:param type="grDir" val="tL"/>
          <dgm:param type="flowDir" val="row"/>
        </dgm:alg>
      </dgm:if>
      <dgm:else name="Name2">
        <dgm:alg type="snake">
          <dgm:param type="bkpt" val="endCnv"/>
          <dgm:param type="contDir" val="rev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off" val="ctr"/>
          <dgm:param type="contDir" val="sameDir"/>
          <dgm:param type="grDir" val="tL"/>
          <dgm:param type="flowDir" val="row"/>
        </dgm:alg>
      </dgm:if>
      <dgm:else name="Name2">
        <dgm:alg type="snake">
          <dgm:param type="off" val="ctr"/>
          <dgm:param type="contDir" val="sameDir"/>
          <dgm:param type="grDir" val="tR"/>
          <dgm:param type="flowDir" val="row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</a:fld>
            <a:endParaRPr lang="en-US" cap="al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16891" b="7914"/>
          <a:stretch>
            <a:fillRect/>
          </a:stretch>
        </p:blipFill>
        <p:spPr>
          <a:xfrm>
            <a:off x="6625" y="10"/>
            <a:ext cx="12192000" cy="6875809"/>
          </a:xfrm>
          <a:prstGeom prst="rect">
            <a:avLst/>
          </a:prstGeom>
        </p:spPr>
      </p:pic>
      <p:sp>
        <p:nvSpPr>
          <p:cNvPr id="37" name="Rectangle 3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32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6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665" y="2501265"/>
            <a:ext cx="10238105" cy="3980180"/>
          </a:xfrm>
        </p:spPr>
        <p:txBody>
          <a:bodyPr anchor="t">
            <a:normAutofit/>
          </a:bodyPr>
          <a:lstStyle/>
          <a:p>
            <a:pPr algn="r"/>
            <a:r>
              <a:rPr lang="en-US" sz="550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Comprehensive Analysis of Hospital Data</a:t>
            </a:r>
            <a:endParaRPr lang="en-US" sz="5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026" y="525970"/>
            <a:ext cx="2937753" cy="1600225"/>
          </a:xfrm>
        </p:spPr>
        <p:txBody>
          <a:bodyPr anchor="b">
            <a:normAutofit/>
          </a:bodyPr>
          <a:lstStyle/>
          <a:p>
            <a:pPr algn="r"/>
            <a:endParaRPr lang="en-US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ctangle 29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Rectangle 29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768311" y="3587283"/>
            <a:ext cx="2501979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4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Freeform: Shape 30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64489" y="1757117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3" y="654090"/>
            <a:ext cx="3568122" cy="3507474"/>
          </a:xfrm>
        </p:spPr>
        <p:txBody>
          <a:bodyPr anchor="b">
            <a:normAutofit/>
          </a:bodyPr>
          <a:lstStyle/>
          <a:p>
            <a:pPr algn="r"/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Patient</a:t>
            </a:r>
            <a:b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Satisfaction Analysis</a:t>
            </a:r>
            <a:endParaRPr lang="en-US" sz="2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190019" y="318065"/>
          <a:ext cx="4510846" cy="62696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25" name="Picture 4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4970" y="318770"/>
            <a:ext cx="5342255" cy="5985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1841" y="457201"/>
            <a:ext cx="3382959" cy="909614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Departmental Revenue Evaluation</a:t>
            </a:r>
            <a:endParaRPr lang="en-US" sz="20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 r="13254"/>
          <a:stretch>
            <a:fillRect/>
          </a:stretch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51841" y="1544432"/>
            <a:ext cx="3234165" cy="4414241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Ctr="0" forceAA="0" compatLnSpc="1">
            <a:normAutofit/>
          </a:bodyPr>
          <a:lstStyle/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/>
              <a:buChar char="•"/>
            </a:pPr>
            <a:r>
              <a:rPr lang="en-US" sz="160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Highlights the distribution of revenue across various departments.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/>
              <a:buChar char="•"/>
            </a:pPr>
            <a:r>
              <a:rPr lang="en-US" sz="160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 of high-performing departments such as General Practice and Orthopedics.</a:t>
            </a:r>
            <a:endParaRPr lang="en-US" sz="16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/>
              <a:buChar char="•"/>
            </a:pPr>
            <a:r>
              <a:rPr lang="en-US" sz="160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of departments with lower revenue, indicating potential areas for improvement.</a:t>
            </a:r>
            <a:endParaRPr lang="en-US" sz="16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/>
              <a:buChar char="•"/>
            </a:pPr>
            <a:r>
              <a:rPr lang="en-US" sz="160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on resource allocation based on revenue generation.</a:t>
            </a:r>
            <a:endParaRPr lang="en-US" sz="16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/>
              <a:buChar char="•"/>
            </a:pPr>
            <a:r>
              <a:rPr lang="en-US" sz="160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Strategic growth opportunities for departments with lower revenue to enhance financial performance.</a:t>
            </a:r>
            <a:endParaRPr lang="en-US" sz="16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0000"/>
              </a:lnSpc>
              <a:spcAft>
                <a:spcPts val="600"/>
              </a:spcAft>
              <a:buFont typeface="Arial" panose="020B0604020202020204"/>
              <a:buChar char="•"/>
            </a:pPr>
            <a:endParaRPr lang="en-US" sz="16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4">
                  <a:alpha val="52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9639" y="153692"/>
            <a:ext cx="4337877" cy="4038600"/>
          </a:xfrm>
          <a:prstGeom prst="rect">
            <a:avLst/>
          </a:prstGeom>
          <a:gradFill>
            <a:gsLst>
              <a:gs pos="8000">
                <a:schemeClr val="accent5">
                  <a:alpha val="56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761266" y="3580665"/>
            <a:ext cx="2516071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637644" y="1795692"/>
            <a:ext cx="4178958" cy="4178958"/>
          </a:xfrm>
          <a:prstGeom prst="ellipse">
            <a:avLst/>
          </a:prstGeom>
          <a:gradFill>
            <a:gsLst>
              <a:gs pos="37000">
                <a:schemeClr val="bg1">
                  <a:alpha val="0"/>
                </a:schemeClr>
              </a:gs>
              <a:gs pos="100000">
                <a:schemeClr val="accent6">
                  <a:alpha val="28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433" y="838537"/>
            <a:ext cx="3393256" cy="3150607"/>
          </a:xfrm>
        </p:spPr>
        <p:txBody>
          <a:bodyPr>
            <a:normAutofit/>
          </a:bodyPr>
          <a:lstStyle/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Month-wise Hospital Visits Visualization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638040" y="692473"/>
            <a:ext cx="3133491" cy="5556861"/>
          </a:xfrm>
        </p:spPr>
        <p:txBody>
          <a:bodyPr vert="horz" lIns="0" tIns="0" rIns="0" bIns="0" rtlCol="0" anchor="ctr">
            <a:normAutofit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 tabular visualization displays the total number of hospital visits recorded each month, providing a clear overview of patient traffic trends.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table includes a column for previous month visits, allowing for direct comparisons to assess growth or decline in patient visits over time.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 additional column indicates whether the current month's visits have increased compared to the previous month, highlighting months of significant patient demand.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Analysis of the data reveals seasonal trends in patient visits, informing resource allocation and strategic planning for staffing and services.</a:t>
            </a: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br>
              <a:rPr lang="en-US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</a:br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rcRect t="10355" r="-8" b="21792"/>
          <a:stretch>
            <a:fillRect/>
          </a:stretch>
        </p:blipFill>
        <p:spPr>
          <a:xfrm>
            <a:off x="8317128" y="653204"/>
            <a:ext cx="3223436" cy="257785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2"/>
          <a:srcRect l="9554" r="7806" b="-5"/>
          <a:stretch>
            <a:fillRect/>
          </a:stretch>
        </p:blipFill>
        <p:spPr>
          <a:xfrm>
            <a:off x="8317128" y="3559869"/>
            <a:ext cx="3223436" cy="26283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9745" y="494030"/>
            <a:ext cx="1121600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985" y="547370"/>
            <a:ext cx="11438255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9240" y="472440"/>
            <a:ext cx="11686540" cy="569722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70865" y="493395"/>
            <a:ext cx="11245215" cy="5578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pic>
        <p:nvPicPr>
          <p:cNvPr id="4" name="Content Placeholder 3" descr="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1650" y="227965"/>
            <a:ext cx="11304270" cy="58439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428"/>
            <a:ext cx="12192000" cy="1600201"/>
          </a:xfrm>
          <a:prstGeom prst="rect">
            <a:avLst/>
          </a:prstGeom>
          <a:gradFill>
            <a:gsLst>
              <a:gs pos="0">
                <a:schemeClr val="accent5">
                  <a:alpha val="83000"/>
                </a:schemeClr>
              </a:gs>
              <a:gs pos="100000">
                <a:schemeClr val="accent6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399161" y="9109"/>
            <a:ext cx="7792839" cy="1594270"/>
          </a:xfrm>
          <a:prstGeom prst="rect">
            <a:avLst/>
          </a:prstGeom>
          <a:gradFill>
            <a:gsLst>
              <a:gs pos="22000">
                <a:schemeClr val="accent2">
                  <a:alpha val="0"/>
                </a:schemeClr>
              </a:gs>
              <a:gs pos="99000">
                <a:schemeClr val="accent2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9021976" y="-906246"/>
            <a:ext cx="1602951" cy="3416298"/>
          </a:xfrm>
          <a:prstGeom prst="rect">
            <a:avLst/>
          </a:prstGeom>
          <a:gradFill>
            <a:gsLst>
              <a:gs pos="45000">
                <a:schemeClr val="accent4">
                  <a:alpha val="0"/>
                </a:schemeClr>
              </a:gs>
              <a:gs pos="99000">
                <a:schemeClr val="accent6">
                  <a:alpha val="33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2451242" y="0"/>
            <a:ext cx="9729549" cy="1600198"/>
          </a:xfrm>
          <a:prstGeom prst="rect">
            <a:avLst/>
          </a:prstGeom>
          <a:gradFill>
            <a:gsLst>
              <a:gs pos="0">
                <a:schemeClr val="accent5">
                  <a:alpha val="30000"/>
                </a:schemeClr>
              </a:gs>
              <a:gs pos="99000">
                <a:schemeClr val="accent5">
                  <a:alpha val="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2" y="430"/>
            <a:ext cx="7910111" cy="1600198"/>
          </a:xfrm>
          <a:prstGeom prst="rect">
            <a:avLst/>
          </a:prstGeom>
          <a:gradFill>
            <a:gsLst>
              <a:gs pos="0">
                <a:schemeClr val="accent5">
                  <a:alpha val="21000"/>
                </a:schemeClr>
              </a:gs>
              <a:gs pos="99000">
                <a:schemeClr val="accent5">
                  <a:alpha val="0"/>
                </a:scheme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7084" y="374427"/>
            <a:ext cx="10374517" cy="971512"/>
          </a:xfr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anchor="ctr">
            <a:normAutofit/>
          </a:bodyPr>
          <a:lstStyle/>
          <a:p>
            <a:r>
              <a:rPr lang="en-US" sz="3200" b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Conclusion</a:t>
            </a:r>
            <a:endParaRPr lang="en-US" sz="3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79474" y="2008740"/>
          <a:ext cx="11033029" cy="4189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905" y="1972310"/>
            <a:ext cx="7800975" cy="3547110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chemeClr val="accent2"/>
              </a:gs>
              <a:gs pos="100000">
                <a:schemeClr val="accent6">
                  <a:lumMod val="75000"/>
                  <a:alpha val="8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5">
                  <a:alpha val="35000"/>
                </a:schemeClr>
              </a:gs>
              <a:gs pos="100000">
                <a:schemeClr val="accent6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25" y="2950387"/>
            <a:ext cx="3077044" cy="3531403"/>
          </a:xfrm>
        </p:spPr>
        <p:txBody>
          <a:bodyPr vert="horz" lIns="0" tIns="0" rIns="0" bIns="0" rtlCol="0" anchor="t">
            <a:normAutofit/>
          </a:bodyPr>
          <a:lstStyle/>
          <a:p>
            <a:pPr algn="r"/>
            <a:r>
              <a:rPr lang="en-US" sz="3000" spc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of contents</a:t>
            </a:r>
            <a:endParaRPr lang="en-US" sz="3000" spc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br>
              <a:rPr lang="en-US" sz="3000" spc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000" spc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3000" spc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3000" spc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4565650" y="351790"/>
          <a:ext cx="7047230" cy="577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7230"/>
              </a:tblGrid>
              <a:tr h="4718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PROBLEM STATEMENT</a:t>
                      </a:r>
                      <a:endParaRPr lang="en-US" altLang="en-GB" sz="180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lt"/>
                          <a:cs typeface="Arial" panose="020B0604020202020204" pitchFamily="34" charset="0"/>
                          <a:sym typeface="+mn-ea"/>
                        </a:rPr>
                        <a:t>Introduction to Hospital Data Analysis</a:t>
                      </a:r>
                      <a:endParaRPr lang="en-US" altLang="en-US" sz="1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lt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alt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Cleaning In Power BI</a:t>
                      </a:r>
                      <a:endParaRPr lang="en-US" alt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lt"/>
                          <a:cs typeface="Arial" panose="020B0604020202020204" pitchFamily="34" charset="0"/>
                          <a:sym typeface="+mn-ea"/>
                        </a:rPr>
                        <a:t>Patient Waiting Time </a:t>
                      </a:r>
                      <a:endParaRPr lang="en-US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lt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lt"/>
                          <a:cs typeface="Arial" panose="020B0604020202020204" pitchFamily="34" charset="0"/>
                          <a:sym typeface="+mn-ea"/>
                        </a:rPr>
                        <a:t>Visits by Department </a:t>
                      </a:r>
                      <a:endParaRPr lang="en-US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lt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2595">
                <a:tc>
                  <a:txBody>
                    <a:bodyPr/>
                    <a:p>
                      <a:pPr algn="l">
                        <a:lnSpc>
                          <a:spcPct val="100000"/>
                        </a:lnSpc>
                        <a:buNone/>
                      </a:pPr>
                      <a:r>
                        <a:rPr lang="en-US" altLang="en-GB" sz="2000" b="0" spc="75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Patient Visit By Age</a:t>
                      </a:r>
                      <a:endParaRPr lang="en-US" altLang="en-GB" sz="2000" b="0" spc="75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Patient Count By Race</a:t>
                      </a:r>
                      <a:endParaRPr lang="en-US" altLang="en-US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lt"/>
                          <a:cs typeface="Arial" panose="020B0604020202020204" pitchFamily="34" charset="0"/>
                          <a:sym typeface="+mn-ea"/>
                        </a:rPr>
                        <a:t>Patient Satisfaction Analysis</a:t>
                      </a:r>
                      <a:endParaRPr lang="en-US" altLang="en-US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lt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13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+mn-ea"/>
                        </a:rPr>
                        <a:t>Departmental Revenue Evaluation</a:t>
                      </a:r>
                      <a:endParaRPr lang="en-US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j-lt"/>
                          <a:cs typeface="Arial" panose="020B0604020202020204" pitchFamily="34" charset="0"/>
                          <a:sym typeface="+mn-ea"/>
                        </a:rPr>
                        <a:t>Month-wise Hospital Visits Visualization</a:t>
                      </a:r>
                      <a:endParaRPr lang="en-US" altLang="en-US" sz="18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j-lt"/>
                        <a:cs typeface="Arial" panose="020B0604020202020204" pitchFamily="34" charset="0"/>
                        <a:sym typeface="+mn-ea"/>
                      </a:endParaRPr>
                    </a:p>
                  </a:txBody>
                  <a:tcPr/>
                </a:tc>
              </a:tr>
              <a:tr h="44323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DASHBOAD</a:t>
                      </a:r>
                      <a:endParaRPr lang="en-US" alt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US" alt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THANK YOU</a:t>
                      </a:r>
                      <a:endParaRPr lang="en-US" altLang="en-GB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This report aims to analyze a comprehensive hospital dataset using Power BI to uncover insights that can drive improvements in patient care and operational efficiency. Key areas of focus include: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Patient Wait Times and Satisfaction: Assessing the relationship between patient wait times and satisfaction scores to identify areas for improvement.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Departmental Performance: Evaluating the number of visits by department, revenue generation, and appointment fees to understand which departments are most utilized and financially viable.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Demographic Analysis: Analyzing patient visits by age group and race to identify trends and potential disparities in healthcare access and satisfaction.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GB">
                <a:latin typeface="Arial" panose="020B0604020202020204" pitchFamily="34" charset="0"/>
                <a:cs typeface="Arial" panose="020B0604020202020204" pitchFamily="34" charset="0"/>
              </a:rPr>
              <a:t>Resource Allocation: Providing insights into the performance of individual doctors and departments to inform hiring decisions and shift scheduling.</a:t>
            </a:r>
            <a:endParaRPr lang="en-US" alt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09318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7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412414" y="1406060"/>
            <a:ext cx="6857572" cy="4045450"/>
          </a:xfrm>
          <a:prstGeom prst="rect">
            <a:avLst/>
          </a:prstGeom>
          <a:gradFill>
            <a:gsLst>
              <a:gs pos="0">
                <a:schemeClr val="accent4">
                  <a:alpha val="0"/>
                </a:schemeClr>
              </a:gs>
              <a:gs pos="96000">
                <a:schemeClr val="accent2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798889" y="3617790"/>
            <a:ext cx="2453337" cy="4027079"/>
          </a:xfrm>
          <a:prstGeom prst="rect">
            <a:avLst/>
          </a:prstGeom>
          <a:gradFill>
            <a:gsLst>
              <a:gs pos="2000">
                <a:schemeClr val="accent5">
                  <a:alpha val="35000"/>
                </a:schemeClr>
              </a:gs>
              <a:gs pos="67000">
                <a:schemeClr val="accent4">
                  <a:alpha val="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6097846">
            <a:off x="-30441" y="1644149"/>
            <a:ext cx="4384532" cy="4196758"/>
          </a:xfrm>
          <a:custGeom>
            <a:avLst/>
            <a:gdLst>
              <a:gd name="connsiteX0" fmla="*/ 44539 w 4384532"/>
              <a:gd name="connsiteY0" fmla="*/ 2446310 h 4196758"/>
              <a:gd name="connsiteX1" fmla="*/ 0 w 4384532"/>
              <a:gd name="connsiteY1" fmla="*/ 2004492 h 4196758"/>
              <a:gd name="connsiteX2" fmla="*/ 500607 w 4384532"/>
              <a:gd name="connsiteY2" fmla="*/ 610007 h 4196758"/>
              <a:gd name="connsiteX3" fmla="*/ 589546 w 4384532"/>
              <a:gd name="connsiteY3" fmla="*/ 512149 h 4196758"/>
              <a:gd name="connsiteX4" fmla="*/ 3077760 w 4384532"/>
              <a:gd name="connsiteY4" fmla="*/ 0 h 4196758"/>
              <a:gd name="connsiteX5" fmla="*/ 3237230 w 4384532"/>
              <a:gd name="connsiteY5" fmla="*/ 76821 h 4196758"/>
              <a:gd name="connsiteX6" fmla="*/ 4384532 w 4384532"/>
              <a:gd name="connsiteY6" fmla="*/ 2004492 h 4196758"/>
              <a:gd name="connsiteX7" fmla="*/ 2192266 w 4384532"/>
              <a:gd name="connsiteY7" fmla="*/ 4196758 h 4196758"/>
              <a:gd name="connsiteX8" fmla="*/ 44539 w 4384532"/>
              <a:gd name="connsiteY8" fmla="*/ 2446310 h 41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84532" h="4196758">
                <a:moveTo>
                  <a:pt x="44539" y="2446310"/>
                </a:moveTo>
                <a:cubicBezTo>
                  <a:pt x="15336" y="2303599"/>
                  <a:pt x="0" y="2155836"/>
                  <a:pt x="0" y="2004492"/>
                </a:cubicBezTo>
                <a:cubicBezTo>
                  <a:pt x="0" y="1474787"/>
                  <a:pt x="187867" y="988960"/>
                  <a:pt x="500607" y="610007"/>
                </a:cubicBezTo>
                <a:lnTo>
                  <a:pt x="589546" y="512149"/>
                </a:lnTo>
                <a:lnTo>
                  <a:pt x="3077760" y="0"/>
                </a:lnTo>
                <a:lnTo>
                  <a:pt x="3237230" y="76821"/>
                </a:lnTo>
                <a:cubicBezTo>
                  <a:pt x="3920615" y="448057"/>
                  <a:pt x="4384532" y="1172098"/>
                  <a:pt x="4384532" y="2004492"/>
                </a:cubicBezTo>
                <a:cubicBezTo>
                  <a:pt x="4384532" y="3215247"/>
                  <a:pt x="3403021" y="4196758"/>
                  <a:pt x="2192266" y="4196758"/>
                </a:cubicBezTo>
                <a:cubicBezTo>
                  <a:pt x="1132855" y="4196758"/>
                  <a:pt x="248960" y="3445288"/>
                  <a:pt x="44539" y="2446310"/>
                </a:cubicBezTo>
                <a:close/>
              </a:path>
            </a:pathLst>
          </a:custGeom>
          <a:gradFill>
            <a:gsLst>
              <a:gs pos="39000">
                <a:schemeClr val="accent4">
                  <a:lumMod val="20000"/>
                  <a:lumOff val="80000"/>
                  <a:alpha val="0"/>
                </a:schemeClr>
              </a:gs>
              <a:gs pos="100000">
                <a:schemeClr val="accent6">
                  <a:alpha val="29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927" y="1028701"/>
            <a:ext cx="3248863" cy="3020785"/>
          </a:xfrm>
        </p:spPr>
        <p:txBody>
          <a:bodyPr>
            <a:normAutofit/>
          </a:bodyPr>
          <a:lstStyle/>
          <a:p>
            <a:pPr algn="r"/>
            <a:r>
              <a:rPr lang="en-US" sz="2200" b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Introduction to Hospital Data Analysis</a:t>
            </a:r>
            <a:endParaRPr lang="en-US" sz="22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7105" y="452755"/>
            <a:ext cx="6273800" cy="5299710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Focus on leveraging Power BI for comprehensive data insights.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Key areas of analysis include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Data Cleaning: Ensuring data integrity by handling missing values and standardizing formats.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Patient Waiting Times: Analyzing average wait times, currently at 35.26 minutes, to identify areas for operational improvement.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Department Visits: Evaluating total visits across departments to understand patient distribution and demand.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474031"/>
            <a:ext cx="9824581" cy="1003895"/>
          </a:xfrm>
        </p:spPr>
        <p:txBody>
          <a:bodyPr vert="horz" lIns="0" tIns="0" rIns="0" bIns="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75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in Power BI</a:t>
            </a:r>
            <a:endParaRPr lang="en-US" spc="75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pc="75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068888" y="1371066"/>
          <a:ext cx="10753594" cy="500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-9136"/>
            <a:ext cx="6096000" cy="6867136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457200" y="17416"/>
            <a:ext cx="5638800" cy="6840584"/>
          </a:xfrm>
          <a:prstGeom prst="rect">
            <a:avLst/>
          </a:prstGeom>
          <a:gradFill>
            <a:gsLst>
              <a:gs pos="2400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8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163202" y="154064"/>
            <a:ext cx="6422401" cy="6096002"/>
          </a:xfrm>
          <a:prstGeom prst="rect">
            <a:avLst/>
          </a:prstGeom>
          <a:gradFill>
            <a:gsLst>
              <a:gs pos="2000">
                <a:schemeClr val="accent5">
                  <a:alpha val="28000"/>
                </a:schemeClr>
              </a:gs>
              <a:gs pos="78000">
                <a:schemeClr val="accent4"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4907757">
            <a:off x="-619013" y="1524958"/>
            <a:ext cx="4648282" cy="4433301"/>
          </a:xfrm>
          <a:custGeom>
            <a:avLst/>
            <a:gdLst>
              <a:gd name="connsiteX0" fmla="*/ 4465639 w 4648282"/>
              <a:gd name="connsiteY0" fmla="*/ 3013821 h 4433301"/>
              <a:gd name="connsiteX1" fmla="*/ 2324141 w 4648282"/>
              <a:gd name="connsiteY1" fmla="*/ 4433301 h 4433301"/>
              <a:gd name="connsiteX2" fmla="*/ 0 w 4648282"/>
              <a:gd name="connsiteY2" fmla="*/ 2109160 h 4433301"/>
              <a:gd name="connsiteX3" fmla="*/ 1216317 w 4648282"/>
              <a:gd name="connsiteY3" fmla="*/ 65530 h 4433301"/>
              <a:gd name="connsiteX4" fmla="*/ 1352350 w 4648282"/>
              <a:gd name="connsiteY4" fmla="*/ 0 h 4433301"/>
              <a:gd name="connsiteX5" fmla="*/ 4475994 w 4648282"/>
              <a:gd name="connsiteY5" fmla="*/ 1232791 h 4433301"/>
              <a:gd name="connsiteX6" fmla="*/ 4543793 w 4648282"/>
              <a:gd name="connsiteY6" fmla="*/ 1418031 h 4433301"/>
              <a:gd name="connsiteX7" fmla="*/ 4648282 w 4648282"/>
              <a:gd name="connsiteY7" fmla="*/ 2109160 h 4433301"/>
              <a:gd name="connsiteX8" fmla="*/ 4465639 w 4648282"/>
              <a:gd name="connsiteY8" fmla="*/ 3013821 h 443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82" h="4433301">
                <a:moveTo>
                  <a:pt x="4465639" y="3013821"/>
                </a:moveTo>
                <a:cubicBezTo>
                  <a:pt x="4112816" y="3847990"/>
                  <a:pt x="3286832" y="4433301"/>
                  <a:pt x="2324141" y="4433301"/>
                </a:cubicBezTo>
                <a:cubicBezTo>
                  <a:pt x="1040553" y="4433301"/>
                  <a:pt x="0" y="3392748"/>
                  <a:pt x="0" y="2109160"/>
                </a:cubicBezTo>
                <a:cubicBezTo>
                  <a:pt x="0" y="1226693"/>
                  <a:pt x="491824" y="459098"/>
                  <a:pt x="1216317" y="65530"/>
                </a:cubicBezTo>
                <a:lnTo>
                  <a:pt x="1352350" y="0"/>
                </a:lnTo>
                <a:lnTo>
                  <a:pt x="4475994" y="1232791"/>
                </a:lnTo>
                <a:lnTo>
                  <a:pt x="4543793" y="1418031"/>
                </a:lnTo>
                <a:cubicBezTo>
                  <a:pt x="4611700" y="1636359"/>
                  <a:pt x="4648282" y="1868487"/>
                  <a:pt x="4648282" y="2109160"/>
                </a:cubicBezTo>
                <a:cubicBezTo>
                  <a:pt x="4648282" y="2430057"/>
                  <a:pt x="4583247" y="2735764"/>
                  <a:pt x="4465639" y="3013821"/>
                </a:cubicBezTo>
                <a:close/>
              </a:path>
            </a:pathLst>
          </a:custGeom>
          <a:gradFill>
            <a:gsLst>
              <a:gs pos="31000">
                <a:schemeClr val="accent6">
                  <a:alpha val="10000"/>
                </a:schemeClr>
              </a:gs>
              <a:gs pos="85000">
                <a:schemeClr val="accent6">
                  <a:lumMod val="60000"/>
                  <a:lumOff val="40000"/>
                  <a:alpha val="21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>
            <a:off x="517670" y="1253114"/>
            <a:ext cx="6840582" cy="4316082"/>
          </a:xfrm>
          <a:prstGeom prst="rect">
            <a:avLst/>
          </a:prstGeom>
          <a:gradFill>
            <a:gsLst>
              <a:gs pos="44000">
                <a:schemeClr val="tx2">
                  <a:lumMod val="75000"/>
                  <a:lumOff val="25000"/>
                  <a:alpha val="11000"/>
                </a:schemeClr>
              </a:gs>
              <a:gs pos="99000">
                <a:schemeClr val="accent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58997"/>
            <a:ext cx="3319895" cy="5381177"/>
          </a:xfrm>
        </p:spPr>
        <p:txBody>
          <a:bodyPr anchor="ctr">
            <a:normAutofit/>
          </a:bodyPr>
          <a:lstStyle/>
          <a:p>
            <a:r>
              <a:rPr lang="en-US" sz="2700" b="0" dirty="0">
                <a:solidFill>
                  <a:schemeClr val="bg1"/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Patient Waiting Time </a:t>
            </a:r>
            <a:endParaRPr lang="en-US" sz="27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rcRect t="6785" r="5" b="498"/>
          <a:stretch>
            <a:fillRect/>
          </a:stretch>
        </p:blipFill>
        <p:spPr>
          <a:xfrm>
            <a:off x="3576955" y="37465"/>
            <a:ext cx="3992880" cy="31794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307" r="5" b="4451"/>
          <a:stretch>
            <a:fillRect/>
          </a:stretch>
        </p:blipFill>
        <p:spPr>
          <a:xfrm>
            <a:off x="3576955" y="3308350"/>
            <a:ext cx="3808095" cy="310515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8089323" y="693271"/>
            <a:ext cx="3460173" cy="544690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  Insights Gained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Identified overall average wait times across departments.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Native American and African American have most waiting time.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Male and Female have same waiting time.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Highlights areas needing improvement based on departmental comparisons.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Offers opportunities for operational enhancements to reduce wait times.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average patient wait time in the hospital's ER is calculated to be 35.26 minutes.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955" y="462743"/>
            <a:ext cx="6319018" cy="985913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200" b="0" dirty="0">
                <a:solidFill>
                  <a:schemeClr val="tx1">
                    <a:lumMod val="49000"/>
                    <a:lumOff val="51000"/>
                  </a:schemeClr>
                </a:solidFill>
                <a:latin typeface="Arial" panose="020B0604020202020204" pitchFamily="34" charset="0"/>
                <a:ea typeface="+mj-lt"/>
                <a:cs typeface="Arial" panose="020B0604020202020204" pitchFamily="34" charset="0"/>
              </a:rPr>
              <a:t>Visits by Department Referral</a:t>
            </a:r>
            <a:endParaRPr lang="en-US" sz="3200" dirty="0">
              <a:solidFill>
                <a:schemeClr val="tx1">
                  <a:lumMod val="49000"/>
                  <a:lumOff val="51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26094" y="1851402"/>
            <a:ext cx="6172879" cy="4029408"/>
          </a:xfrm>
        </p:spPr>
        <p:txBody>
          <a:bodyPr vert="horz" lIns="0" tIns="0" rIns="0" bIns="0" rtlCol="0" anchor="t">
            <a:normAutofit lnSpcReduction="10000"/>
          </a:bodyPr>
          <a:lstStyle/>
          <a:p>
            <a:pPr>
              <a:buFont typeface="Arial" panose="020B0604020202020204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total number of visits recorded to date amounts to 9,216.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A column chart visualization displays total visits by department, highlighting areas with high patient demand.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Departments such as General Practice and Orthopedics show significant patient traffic, indicating a need for additional resources.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The analysis reveals referral patterns that can inform staffing and resource allocation decisions.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Content Placeholder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2671" y="1307566"/>
            <a:ext cx="4659406" cy="41750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-1409317" y="1410082"/>
            <a:ext cx="6858000" cy="4037835"/>
          </a:xfrm>
          <a:prstGeom prst="rect">
            <a:avLst/>
          </a:prstGeom>
          <a:gradFill>
            <a:gsLst>
              <a:gs pos="8000">
                <a:schemeClr val="accent6">
                  <a:alpha val="78000"/>
                </a:schemeClr>
              </a:gs>
              <a:gs pos="100000">
                <a:schemeClr val="accent5">
                  <a:alpha val="89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-59728" y="59346"/>
            <a:ext cx="4156527" cy="4037836"/>
          </a:xfrm>
          <a:prstGeom prst="rect">
            <a:avLst/>
          </a:prstGeom>
          <a:gradFill>
            <a:gsLst>
              <a:gs pos="0">
                <a:schemeClr val="accent5">
                  <a:alpha val="47000"/>
                </a:schemeClr>
              </a:gs>
              <a:gs pos="100000">
                <a:schemeClr val="accent4">
                  <a:alpha val="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6200000" flipH="1">
            <a:off x="768313" y="3587284"/>
            <a:ext cx="2501977" cy="4038601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99000">
                <a:schemeClr val="accent2">
                  <a:alpha val="7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20635413">
            <a:off x="-365254" y="969296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58000">
                <a:schemeClr val="bg1">
                  <a:alpha val="0"/>
                </a:schemeClr>
              </a:gs>
              <a:gs pos="100000">
                <a:schemeClr val="accent6">
                  <a:alpha val="35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518" y="586855"/>
            <a:ext cx="3258570" cy="3387497"/>
          </a:xfrm>
        </p:spPr>
        <p:txBody>
          <a:bodyPr vert="horz" lIns="0" tIns="0" rIns="0" bIns="0" rtlCol="0" anchor="b">
            <a:normAutofit/>
          </a:bodyPr>
          <a:lstStyle/>
          <a:p>
            <a:pPr algn="r"/>
            <a:r>
              <a:rPr lang="en-US" sz="3200" spc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Visits by Age Group</a:t>
            </a:r>
            <a:endParaRPr lang="en-US" sz="3200" spc="75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4592320" y="4340860"/>
            <a:ext cx="7188200" cy="2317750"/>
          </a:xfrm>
        </p:spPr>
        <p:txBody>
          <a:bodyPr anchor="ctr">
            <a:normAutofit lnSpcReduction="20000"/>
          </a:bodyPr>
          <a:lstStyle/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High-utilization demographics are identified, with 0-17 age groups showing significant visit counts, indicating peak demand for healthcare services.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Targeted services can be developed for higher-utilization age groups, ensuring resources are allocated effectively to meet patient needs and promote preventive care opportunities.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lt"/>
                <a:cs typeface="Arial" panose="020B0604020202020204" pitchFamily="34" charset="0"/>
              </a:rPr>
              <a:t>Patient visits are segmented into distinct age groups: "0-17", "18-29", "30-39", "40-49", "50-59", "60-69", and "70+".</a:t>
            </a:r>
            <a:endParaRPr lang="en-US" sz="14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rcRect l="148" t="49" r="951" b="-201"/>
          <a:stretch>
            <a:fillRect/>
          </a:stretch>
        </p:blipFill>
        <p:spPr>
          <a:xfrm>
            <a:off x="4589608" y="51"/>
            <a:ext cx="7039014" cy="414399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8" y="462743"/>
            <a:ext cx="5327375" cy="1560022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 COUNT BY RACE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371600" y="2279650"/>
            <a:ext cx="5327650" cy="4102735"/>
          </a:xfrm>
        </p:spPr>
        <p:txBody>
          <a:bodyPr vert="horz" lIns="0" tIns="0" rIns="0" bIns="0" rtlCol="0" anchor="t">
            <a:normAutofit/>
          </a:bodyPr>
          <a:lstStyle/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Pie graph shows dynamic of patients of different ethnicity.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of the patient are white.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 patients are of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is denoting count of patient in thousand.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 flipH="1">
            <a:off x="8115300" y="-4"/>
            <a:ext cx="4076699" cy="6858003"/>
          </a:xfrm>
          <a:prstGeom prst="rect">
            <a:avLst/>
          </a:prstGeom>
          <a:gradFill>
            <a:gsLst>
              <a:gs pos="8000">
                <a:schemeClr val="accent6"/>
              </a:gs>
              <a:gs pos="100000">
                <a:schemeClr val="accent5">
                  <a:alpha val="90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6724863" y="1390436"/>
            <a:ext cx="6857572" cy="4076700"/>
          </a:xfrm>
          <a:prstGeom prst="rect">
            <a:avLst/>
          </a:prstGeom>
          <a:gradFill>
            <a:gsLst>
              <a:gs pos="0">
                <a:schemeClr val="accent4">
                  <a:alpha val="13000"/>
                </a:schemeClr>
              </a:gs>
              <a:gs pos="99000">
                <a:schemeClr val="accent2">
                  <a:alpha val="52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5400000" flipH="1">
            <a:off x="6785110" y="1451112"/>
            <a:ext cx="6858001" cy="3955771"/>
          </a:xfrm>
          <a:prstGeom prst="rect">
            <a:avLst/>
          </a:prstGeom>
          <a:gradFill>
            <a:gsLst>
              <a:gs pos="0">
                <a:schemeClr val="accent6">
                  <a:alpha val="0"/>
                </a:schemeClr>
              </a:gs>
              <a:gs pos="72000">
                <a:schemeClr val="tx2">
                  <a:lumMod val="75000"/>
                  <a:lumOff val="25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69796" y="1028699"/>
            <a:ext cx="4076701" cy="378001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54*476"/>
  <p:tag name="TABLE_ENDDRAG_RECT" val="359*27*554*476"/>
</p:tagLst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4311</Words>
  <Application>WPS Presentation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Gill Sans Nova</vt:lpstr>
      <vt:lpstr>Segoe Print</vt:lpstr>
      <vt:lpstr>Microsoft YaHei</vt:lpstr>
      <vt:lpstr>Arial Unicode MS</vt:lpstr>
      <vt:lpstr>Calibri</vt:lpstr>
      <vt:lpstr>GradientRiseVTI</vt:lpstr>
      <vt:lpstr>Comprehensive Analysis of Hospital Data</vt:lpstr>
      <vt:lpstr> </vt:lpstr>
      <vt:lpstr>PROBLEM STATEMENT</vt:lpstr>
      <vt:lpstr>Introduction to Hospital Data Analysis</vt:lpstr>
      <vt:lpstr>Data Cleaning in Power BI</vt:lpstr>
      <vt:lpstr>Patient Waiting Time </vt:lpstr>
      <vt:lpstr>Visits by Department Referral</vt:lpstr>
      <vt:lpstr>Patient Visits by Age Group</vt:lpstr>
      <vt:lpstr>PATIENT COUNT BY RACE</vt:lpstr>
      <vt:lpstr>Patient Satisfaction Analysis</vt:lpstr>
      <vt:lpstr>Departmental Revenue Evaluation</vt:lpstr>
      <vt:lpstr>Month-wise Hospital Visits Visualization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Shashi Ranjan</cp:lastModifiedBy>
  <cp:revision>614</cp:revision>
  <dcterms:created xsi:type="dcterms:W3CDTF">2025-01-26T06:18:00Z</dcterms:created>
  <dcterms:modified xsi:type="dcterms:W3CDTF">2025-01-31T12:06:31Z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7EEAE66E73B3461DAB8BEB89BF60C2E5_13</vt:lpwstr>
  </property>
  <property fmtid="{D5CDD505-2E9C-101B-9397-08002B2CF9AE}" pid="3" name="KSOProductBuildVer">
    <vt:lpwstr>2057-12.2.0.19805</vt:lpwstr>
  </property>
</Properties>
</file>