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68" r:id="rId5"/>
    <p:sldId id="275" r:id="rId6"/>
    <p:sldId id="271" r:id="rId7"/>
    <p:sldId id="272" r:id="rId8"/>
    <p:sldId id="259" r:id="rId9"/>
    <p:sldId id="260" r:id="rId10"/>
    <p:sldId id="261" r:id="rId11"/>
    <p:sldId id="262" r:id="rId12"/>
    <p:sldId id="263" r:id="rId13"/>
    <p:sldId id="264" r:id="rId14"/>
    <p:sldId id="274" r:id="rId15"/>
    <p:sldId id="269"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6B855-B834-4580-9EE1-805479C22720}" v="228" dt="2021-12-04T11:30:32.538"/>
    <p1510:client id="{6E7BEB84-1C26-4188-A58B-957290D4363F}" v="127" dt="2021-12-04T11:07:14.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89" d="100"/>
          <a:sy n="89"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464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178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489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03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025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032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5650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438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16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052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85281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19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06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885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95405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334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00699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wilio.com/docs/s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027" y="1268493"/>
            <a:ext cx="7766936" cy="1646302"/>
          </a:xfrm>
        </p:spPr>
        <p:txBody>
          <a:bodyPr/>
          <a:lstStyle/>
          <a:p>
            <a:pPr algn="l"/>
            <a:r>
              <a:rPr lang="en-US" sz="2400" b="1" dirty="0">
                <a:solidFill>
                  <a:schemeClr val="tx1"/>
                </a:solidFill>
              </a:rPr>
              <a:t>ACCIDENT AVOIDANCE SYSTEM USING DROWSINESS DETECTION BASED ON ML &amp; IP </a:t>
            </a:r>
            <a:endParaRPr lang="en-US" sz="2400" dirty="0">
              <a:solidFill>
                <a:schemeClr val="tx1"/>
              </a:solidFill>
            </a:endParaRPr>
          </a:p>
        </p:txBody>
      </p:sp>
      <p:sp>
        <p:nvSpPr>
          <p:cNvPr id="3" name="TextBox 2">
            <a:extLst>
              <a:ext uri="{FF2B5EF4-FFF2-40B4-BE49-F238E27FC236}">
                <a16:creationId xmlns:a16="http://schemas.microsoft.com/office/drawing/2014/main" id="{BD3DCD2D-3572-4A85-AF61-8546E63CD7CD}"/>
              </a:ext>
            </a:extLst>
          </p:cNvPr>
          <p:cNvSpPr txBox="1"/>
          <p:nvPr/>
        </p:nvSpPr>
        <p:spPr>
          <a:xfrm>
            <a:off x="924427" y="102269"/>
            <a:ext cx="4678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Sinhgad</a:t>
            </a:r>
            <a:r>
              <a:rPr lang="en-US" dirty="0"/>
              <a:t> Academy of Engineering, Pune</a:t>
            </a:r>
          </a:p>
        </p:txBody>
      </p:sp>
      <p:sp>
        <p:nvSpPr>
          <p:cNvPr id="4" name="TextBox 3">
            <a:extLst>
              <a:ext uri="{FF2B5EF4-FFF2-40B4-BE49-F238E27FC236}">
                <a16:creationId xmlns:a16="http://schemas.microsoft.com/office/drawing/2014/main" id="{13D59CE7-F5DF-4527-B748-46090A587542}"/>
              </a:ext>
            </a:extLst>
          </p:cNvPr>
          <p:cNvSpPr txBox="1"/>
          <p:nvPr/>
        </p:nvSpPr>
        <p:spPr>
          <a:xfrm>
            <a:off x="2651460" y="3734302"/>
            <a:ext cx="5911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Department of Electronics and telecommunication</a:t>
            </a:r>
          </a:p>
        </p:txBody>
      </p:sp>
      <p:graphicFrame>
        <p:nvGraphicFramePr>
          <p:cNvPr id="7" name="Table 7">
            <a:extLst>
              <a:ext uri="{FF2B5EF4-FFF2-40B4-BE49-F238E27FC236}">
                <a16:creationId xmlns:a16="http://schemas.microsoft.com/office/drawing/2014/main" id="{0F76F788-2356-4678-98F6-9A14656764A8}"/>
              </a:ext>
            </a:extLst>
          </p:cNvPr>
          <p:cNvGraphicFramePr>
            <a:graphicFrameLocks noGrp="1"/>
          </p:cNvGraphicFramePr>
          <p:nvPr>
            <p:extLst>
              <p:ext uri="{D42A27DB-BD31-4B8C-83A1-F6EECF244321}">
                <p14:modId xmlns:p14="http://schemas.microsoft.com/office/powerpoint/2010/main" val="3823699926"/>
              </p:ext>
            </p:extLst>
          </p:nvPr>
        </p:nvGraphicFramePr>
        <p:xfrm>
          <a:off x="-3610" y="5394640"/>
          <a:ext cx="5527005" cy="1488506"/>
        </p:xfrm>
        <a:graphic>
          <a:graphicData uri="http://schemas.openxmlformats.org/drawingml/2006/table">
            <a:tbl>
              <a:tblPr firstRow="1" bandRow="1">
                <a:tableStyleId>{5C22544A-7EE6-4342-B048-85BDC9FD1C3A}</a:tableStyleId>
              </a:tblPr>
              <a:tblGrid>
                <a:gridCol w="2205788">
                  <a:extLst>
                    <a:ext uri="{9D8B030D-6E8A-4147-A177-3AD203B41FA5}">
                      <a16:colId xmlns:a16="http://schemas.microsoft.com/office/drawing/2014/main" val="2986951982"/>
                    </a:ext>
                  </a:extLst>
                </a:gridCol>
                <a:gridCol w="3321217">
                  <a:extLst>
                    <a:ext uri="{9D8B030D-6E8A-4147-A177-3AD203B41FA5}">
                      <a16:colId xmlns:a16="http://schemas.microsoft.com/office/drawing/2014/main" val="3480145218"/>
                    </a:ext>
                  </a:extLst>
                </a:gridCol>
              </a:tblGrid>
              <a:tr h="375986">
                <a:tc>
                  <a:txBody>
                    <a:bodyPr/>
                    <a:lstStyle/>
                    <a:p>
                      <a:r>
                        <a:rPr lang="en-US" dirty="0"/>
                        <a:t>Roll no.</a:t>
                      </a:r>
                    </a:p>
                  </a:txBody>
                  <a:tcPr/>
                </a:tc>
                <a:tc>
                  <a:txBody>
                    <a:bodyPr/>
                    <a:lstStyle/>
                    <a:p>
                      <a:r>
                        <a:rPr lang="en-US" dirty="0"/>
                        <a:t>Name</a:t>
                      </a:r>
                    </a:p>
                  </a:txBody>
                  <a:tcPr/>
                </a:tc>
                <a:extLst>
                  <a:ext uri="{0D108BD9-81ED-4DB2-BD59-A6C34878D82A}">
                    <a16:rowId xmlns:a16="http://schemas.microsoft.com/office/drawing/2014/main" val="392091330"/>
                  </a:ext>
                </a:extLst>
              </a:tr>
              <a:tr h="370840">
                <a:tc>
                  <a:txBody>
                    <a:bodyPr/>
                    <a:lstStyle/>
                    <a:p>
                      <a:r>
                        <a:rPr lang="en-US" sz="1600" dirty="0"/>
                        <a:t>ETBA029</a:t>
                      </a:r>
                    </a:p>
                  </a:txBody>
                  <a:tcPr/>
                </a:tc>
                <a:tc>
                  <a:txBody>
                    <a:bodyPr/>
                    <a:lstStyle/>
                    <a:p>
                      <a:r>
                        <a:rPr lang="en-US" sz="1600" dirty="0"/>
                        <a:t>Sahil Ramteke</a:t>
                      </a:r>
                    </a:p>
                  </a:txBody>
                  <a:tcPr/>
                </a:tc>
                <a:extLst>
                  <a:ext uri="{0D108BD9-81ED-4DB2-BD59-A6C34878D82A}">
                    <a16:rowId xmlns:a16="http://schemas.microsoft.com/office/drawing/2014/main" val="2455264200"/>
                  </a:ext>
                </a:extLst>
              </a:tr>
              <a:tr h="370840">
                <a:tc>
                  <a:txBody>
                    <a:bodyPr/>
                    <a:lstStyle/>
                    <a:p>
                      <a:r>
                        <a:rPr lang="en-US" sz="1600" dirty="0"/>
                        <a:t>ETBA010</a:t>
                      </a:r>
                    </a:p>
                  </a:txBody>
                  <a:tcPr/>
                </a:tc>
                <a:tc>
                  <a:txBody>
                    <a:bodyPr/>
                    <a:lstStyle/>
                    <a:p>
                      <a:r>
                        <a:rPr lang="en-US" sz="1600" dirty="0"/>
                        <a:t>Shashikant Gujar</a:t>
                      </a:r>
                    </a:p>
                  </a:txBody>
                  <a:tcPr/>
                </a:tc>
                <a:extLst>
                  <a:ext uri="{0D108BD9-81ED-4DB2-BD59-A6C34878D82A}">
                    <a16:rowId xmlns:a16="http://schemas.microsoft.com/office/drawing/2014/main" val="1912060502"/>
                  </a:ext>
                </a:extLst>
              </a:tr>
              <a:tr h="370840">
                <a:tc>
                  <a:txBody>
                    <a:bodyPr/>
                    <a:lstStyle/>
                    <a:p>
                      <a:r>
                        <a:rPr lang="en-US" sz="1600" dirty="0"/>
                        <a:t>ETBA005</a:t>
                      </a:r>
                    </a:p>
                  </a:txBody>
                  <a:tcPr/>
                </a:tc>
                <a:tc>
                  <a:txBody>
                    <a:bodyPr/>
                    <a:lstStyle/>
                    <a:p>
                      <a:r>
                        <a:rPr lang="en-US" sz="1600" dirty="0"/>
                        <a:t>Sagar </a:t>
                      </a:r>
                      <a:r>
                        <a:rPr lang="en-US" sz="1600" u="none" dirty="0" err="1"/>
                        <a:t>Deshbhratar</a:t>
                      </a:r>
                    </a:p>
                  </a:txBody>
                  <a:tcPr/>
                </a:tc>
                <a:extLst>
                  <a:ext uri="{0D108BD9-81ED-4DB2-BD59-A6C34878D82A}">
                    <a16:rowId xmlns:a16="http://schemas.microsoft.com/office/drawing/2014/main" val="1095525259"/>
                  </a:ext>
                </a:extLst>
              </a:tr>
            </a:tbl>
          </a:graphicData>
        </a:graphic>
      </p:graphicFrame>
    </p:spTree>
    <p:extLst>
      <p:ext uri="{BB962C8B-B14F-4D97-AF65-F5344CB8AC3E}">
        <p14:creationId xmlns:p14="http://schemas.microsoft.com/office/powerpoint/2010/main" val="236182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9953"/>
          </a:xfrm>
        </p:spPr>
        <p:txBody>
          <a:bodyPr>
            <a:normAutofit/>
          </a:bodyPr>
          <a:lstStyle/>
          <a:p>
            <a:r>
              <a:rPr lang="en-US" sz="2400" b="1" dirty="0">
                <a:solidFill>
                  <a:schemeClr val="tx1"/>
                </a:solidFill>
              </a:rPr>
              <a:t>METHEDOLOGY</a:t>
            </a:r>
            <a:r>
              <a:rPr lang="en-US" sz="2400" dirty="0">
                <a:solidFill>
                  <a:schemeClr val="tx1"/>
                </a:solidFill>
              </a:rPr>
              <a:t>:</a:t>
            </a:r>
          </a:p>
        </p:txBody>
      </p:sp>
      <p:sp>
        <p:nvSpPr>
          <p:cNvPr id="3" name="Content Placeholder 2"/>
          <p:cNvSpPr>
            <a:spLocks noGrp="1"/>
          </p:cNvSpPr>
          <p:nvPr>
            <p:ph idx="1"/>
          </p:nvPr>
        </p:nvSpPr>
        <p:spPr>
          <a:xfrm>
            <a:off x="752638" y="1129553"/>
            <a:ext cx="8767880" cy="5400339"/>
          </a:xfrm>
        </p:spPr>
        <p:txBody>
          <a:bodyPr/>
          <a:lstStyle/>
          <a:p>
            <a:r>
              <a:rPr lang="en-US" dirty="0"/>
              <a:t>The new image is been input and is detected for the face detection. </a:t>
            </a:r>
          </a:p>
          <a:p>
            <a:r>
              <a:rPr lang="en-US" dirty="0"/>
              <a:t>The image brightness and contrast ratios are adjusted for the detection of face </a:t>
            </a:r>
          </a:p>
          <a:p>
            <a:r>
              <a:rPr lang="en-US" dirty="0"/>
              <a:t>the later it undergoes the face detection if it is detected </a:t>
            </a:r>
          </a:p>
          <a:p>
            <a:r>
              <a:rPr lang="en-US" dirty="0"/>
              <a:t>then it undergoes eye detection then the frame is adjusted around the eye region the eye region is extracted. </a:t>
            </a:r>
          </a:p>
          <a:p>
            <a:r>
              <a:rPr lang="en-US" dirty="0"/>
              <a:t>The patterns are then processing for the eye blinking, whether the eyes are open or closed during the driving of the car . </a:t>
            </a:r>
          </a:p>
          <a:p>
            <a:r>
              <a:rPr lang="en-US" dirty="0"/>
              <a:t>Then the data has been for the calculation of the drowsiness that the driver possess with the help of the fuzzy logic. </a:t>
            </a:r>
          </a:p>
          <a:p>
            <a:r>
              <a:rPr lang="en-US" dirty="0"/>
              <a:t>If the driver is drowsy then the alarm signal is set on to make the driver alert that he is undergoing drowsiness state and the driver needs to stop driving or needs precautionary measure before the driving of the car.</a:t>
            </a:r>
          </a:p>
          <a:p>
            <a:r>
              <a:rPr lang="en-US" dirty="0"/>
              <a:t>The first part is the eye detection function and the other is the Drowsiness Calculation function. </a:t>
            </a:r>
          </a:p>
        </p:txBody>
      </p:sp>
    </p:spTree>
    <p:extLst>
      <p:ext uri="{BB962C8B-B14F-4D97-AF65-F5344CB8AC3E}">
        <p14:creationId xmlns:p14="http://schemas.microsoft.com/office/powerpoint/2010/main" val="128014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4649"/>
          </a:xfrm>
        </p:spPr>
        <p:txBody>
          <a:bodyPr>
            <a:normAutofit fontScale="90000"/>
          </a:bodyPr>
          <a:lstStyle/>
          <a:p>
            <a:r>
              <a:rPr lang="en-US" sz="2400" b="1" dirty="0">
                <a:solidFill>
                  <a:schemeClr val="tx1"/>
                </a:solidFill>
              </a:rPr>
              <a:t>SYSTEM </a:t>
            </a:r>
            <a:r>
              <a:rPr lang="en-US" sz="2700" b="1" dirty="0">
                <a:solidFill>
                  <a:schemeClr val="tx1"/>
                </a:solidFill>
              </a:rPr>
              <a:t>IMPLEMENTATION</a:t>
            </a:r>
            <a:endParaRPr lang="en-US" sz="2400" b="1" dirty="0">
              <a:solidFill>
                <a:schemeClr val="tx1"/>
              </a:solidFill>
            </a:endParaRPr>
          </a:p>
        </p:txBody>
      </p:sp>
      <p:sp>
        <p:nvSpPr>
          <p:cNvPr id="3" name="Content Placeholder 2"/>
          <p:cNvSpPr>
            <a:spLocks noGrp="1"/>
          </p:cNvSpPr>
          <p:nvPr>
            <p:ph idx="1"/>
          </p:nvPr>
        </p:nvSpPr>
        <p:spPr>
          <a:xfrm>
            <a:off x="677333" y="1203159"/>
            <a:ext cx="8993791" cy="5477340"/>
          </a:xfrm>
        </p:spPr>
        <p:txBody>
          <a:bodyPr/>
          <a:lstStyle/>
          <a:p>
            <a:r>
              <a:rPr lang="en-US" dirty="0">
                <a:solidFill>
                  <a:srgbClr val="FF0000"/>
                </a:solidFill>
              </a:rPr>
              <a:t>Hardware:</a:t>
            </a:r>
          </a:p>
          <a:p>
            <a:r>
              <a:rPr lang="en-US" dirty="0"/>
              <a:t>The hardware used is PC. </a:t>
            </a:r>
          </a:p>
          <a:p>
            <a:r>
              <a:rPr lang="en-US" dirty="0"/>
              <a:t>The external hardware used is Logitech webcam which helps to capture images.</a:t>
            </a:r>
          </a:p>
          <a:p>
            <a:r>
              <a:rPr lang="en-US" dirty="0"/>
              <a:t> Mother Board specification is Intel pentium4 processor Memory: DDR226, USB Host and Device Port TFT LCD </a:t>
            </a:r>
          </a:p>
          <a:p>
            <a:r>
              <a:rPr lang="en-US" dirty="0">
                <a:solidFill>
                  <a:srgbClr val="FF0000"/>
                </a:solidFill>
              </a:rPr>
              <a:t>Software:</a:t>
            </a:r>
          </a:p>
          <a:p>
            <a:r>
              <a:rPr lang="en-US" dirty="0"/>
              <a:t>Python (3.8 version recommended) </a:t>
            </a:r>
          </a:p>
          <a:p>
            <a:r>
              <a:rPr lang="en-US" dirty="0"/>
              <a:t>In this Python project, we will be using </a:t>
            </a:r>
            <a:r>
              <a:rPr lang="en-US" dirty="0" err="1"/>
              <a:t>OpenCV</a:t>
            </a:r>
            <a:r>
              <a:rPr lang="en-US" dirty="0"/>
              <a:t> for gathering the images from the webcam</a:t>
            </a:r>
          </a:p>
          <a:p>
            <a:pPr fontAlgn="base"/>
            <a:r>
              <a:rPr lang="en-US" dirty="0" err="1"/>
              <a:t>OpenCV</a:t>
            </a:r>
            <a:r>
              <a:rPr lang="en-US" dirty="0"/>
              <a:t>  </a:t>
            </a:r>
          </a:p>
          <a:p>
            <a:pPr fontAlgn="base"/>
            <a:r>
              <a:rPr lang="en-US" dirty="0" err="1"/>
              <a:t>TensorFlow</a:t>
            </a:r>
            <a:endParaRPr lang="en-US" dirty="0"/>
          </a:p>
          <a:p>
            <a:pPr fontAlgn="base"/>
            <a:r>
              <a:rPr lang="en-US" dirty="0"/>
              <a:t>Keras </a:t>
            </a:r>
          </a:p>
          <a:p>
            <a:pPr fontAlgn="base"/>
            <a:r>
              <a:rPr lang="en-US" dirty="0" err="1"/>
              <a:t>Pygame</a:t>
            </a:r>
            <a:r>
              <a:rPr lang="en-US" dirty="0"/>
              <a:t> </a:t>
            </a:r>
          </a:p>
          <a:p>
            <a:r>
              <a:rPr lang="en-US" dirty="0">
                <a:solidFill>
                  <a:srgbClr val="FF0000"/>
                </a:solidFill>
              </a:rPr>
              <a:t>Dataset </a:t>
            </a:r>
            <a:r>
              <a:rPr lang="en-US" dirty="0"/>
              <a:t>-  Drowsy Driver Detection</a:t>
            </a:r>
          </a:p>
          <a:p>
            <a:endParaRPr lang="en-US" dirty="0"/>
          </a:p>
        </p:txBody>
      </p:sp>
    </p:spTree>
    <p:extLst>
      <p:ext uri="{BB962C8B-B14F-4D97-AF65-F5344CB8AC3E}">
        <p14:creationId xmlns:p14="http://schemas.microsoft.com/office/powerpoint/2010/main" val="137924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941" y="2982673"/>
            <a:ext cx="3708066" cy="276999"/>
          </a:xfrm>
          <a:prstGeom prst="rect">
            <a:avLst/>
          </a:prstGeom>
          <a:noFill/>
        </p:spPr>
        <p:txBody>
          <a:bodyPr wrap="none" rtlCol="0">
            <a:spAutoFit/>
          </a:bodyPr>
          <a:lstStyle/>
          <a:p>
            <a:r>
              <a:rPr lang="en-US" sz="1200" dirty="0"/>
              <a:t> Step #1 — Look for faces in the input video stream</a:t>
            </a:r>
          </a:p>
        </p:txBody>
      </p:sp>
      <p:sp>
        <p:nvSpPr>
          <p:cNvPr id="5" name="TextBox 4"/>
          <p:cNvSpPr txBox="1"/>
          <p:nvPr/>
        </p:nvSpPr>
        <p:spPr>
          <a:xfrm>
            <a:off x="5469853" y="3070189"/>
            <a:ext cx="5514651" cy="253916"/>
          </a:xfrm>
          <a:prstGeom prst="rect">
            <a:avLst/>
          </a:prstGeom>
          <a:noFill/>
        </p:spPr>
        <p:txBody>
          <a:bodyPr wrap="none" rtlCol="0">
            <a:spAutoFit/>
          </a:bodyPr>
          <a:lstStyle/>
          <a:p>
            <a:r>
              <a:rPr lang="en-US" sz="1050" dirty="0"/>
              <a:t> Step #2 — Apply facial landmark localization to extract the eye regions from the face.</a:t>
            </a:r>
          </a:p>
        </p:txBody>
      </p:sp>
      <p:sp>
        <p:nvSpPr>
          <p:cNvPr id="7" name="TextBox 6"/>
          <p:cNvSpPr txBox="1"/>
          <p:nvPr/>
        </p:nvSpPr>
        <p:spPr>
          <a:xfrm>
            <a:off x="510941" y="6562165"/>
            <a:ext cx="4620176" cy="246221"/>
          </a:xfrm>
          <a:prstGeom prst="rect">
            <a:avLst/>
          </a:prstGeom>
          <a:noFill/>
        </p:spPr>
        <p:txBody>
          <a:bodyPr wrap="none" rtlCol="0">
            <a:spAutoFit/>
          </a:bodyPr>
          <a:lstStyle/>
          <a:p>
            <a:r>
              <a:rPr lang="en-US" sz="1000" dirty="0"/>
              <a:t>Step #3 — Compute the eye aspect ratio to determine if the eyes are closed.</a:t>
            </a:r>
          </a:p>
        </p:txBody>
      </p:sp>
      <p:sp>
        <p:nvSpPr>
          <p:cNvPr id="10" name="TextBox 9"/>
          <p:cNvSpPr txBox="1"/>
          <p:nvPr/>
        </p:nvSpPr>
        <p:spPr>
          <a:xfrm>
            <a:off x="5572462" y="6531387"/>
            <a:ext cx="5511445" cy="400110"/>
          </a:xfrm>
          <a:prstGeom prst="rect">
            <a:avLst/>
          </a:prstGeom>
          <a:noFill/>
        </p:spPr>
        <p:txBody>
          <a:bodyPr wrap="none" rtlCol="0">
            <a:spAutoFit/>
          </a:bodyPr>
          <a:lstStyle/>
          <a:p>
            <a:r>
              <a:rPr lang="en-US" sz="1000" dirty="0"/>
              <a:t>Step #4 — Sound an alarm if the eyes have been closed for a sufficiently long enough time.</a:t>
            </a:r>
            <a:br>
              <a:rPr lang="en-US" sz="1000" dirty="0"/>
            </a:br>
            <a:endParaRPr lang="en-US" sz="1000" dirty="0"/>
          </a:p>
        </p:txBody>
      </p:sp>
      <p:pic>
        <p:nvPicPr>
          <p:cNvPr id="2" name="Picture 2">
            <a:extLst>
              <a:ext uri="{FF2B5EF4-FFF2-40B4-BE49-F238E27FC236}">
                <a16:creationId xmlns:a16="http://schemas.microsoft.com/office/drawing/2014/main" id="{87733F54-E6F3-E548-8F54-A15C71537309}"/>
              </a:ext>
            </a:extLst>
          </p:cNvPr>
          <p:cNvPicPr>
            <a:picLocks noChangeAspect="1"/>
          </p:cNvPicPr>
          <p:nvPr/>
        </p:nvPicPr>
        <p:blipFill>
          <a:blip r:embed="rId2"/>
          <a:stretch>
            <a:fillRect/>
          </a:stretch>
        </p:blipFill>
        <p:spPr>
          <a:xfrm>
            <a:off x="5603231" y="157250"/>
            <a:ext cx="4558460" cy="2731682"/>
          </a:xfrm>
          <a:prstGeom prst="rect">
            <a:avLst/>
          </a:prstGeom>
        </p:spPr>
      </p:pic>
      <p:pic>
        <p:nvPicPr>
          <p:cNvPr id="8" name="Picture 8">
            <a:extLst>
              <a:ext uri="{FF2B5EF4-FFF2-40B4-BE49-F238E27FC236}">
                <a16:creationId xmlns:a16="http://schemas.microsoft.com/office/drawing/2014/main" id="{0FD025F8-6065-2B41-993B-C7DA46BC2304}"/>
              </a:ext>
            </a:extLst>
          </p:cNvPr>
          <p:cNvPicPr>
            <a:picLocks noGrp="1" noChangeAspect="1"/>
          </p:cNvPicPr>
          <p:nvPr>
            <p:ph idx="1"/>
          </p:nvPr>
        </p:nvPicPr>
        <p:blipFill>
          <a:blip r:embed="rId3"/>
          <a:stretch>
            <a:fillRect/>
          </a:stretch>
        </p:blipFill>
        <p:spPr>
          <a:xfrm>
            <a:off x="358889" y="157250"/>
            <a:ext cx="4924279" cy="2594339"/>
          </a:xfrm>
        </p:spPr>
      </p:pic>
      <p:pic>
        <p:nvPicPr>
          <p:cNvPr id="9" name="Picture 10">
            <a:extLst>
              <a:ext uri="{FF2B5EF4-FFF2-40B4-BE49-F238E27FC236}">
                <a16:creationId xmlns:a16="http://schemas.microsoft.com/office/drawing/2014/main" id="{F83FAEC0-A40C-F646-9A0B-9037AE98BD3B}"/>
              </a:ext>
            </a:extLst>
          </p:cNvPr>
          <p:cNvPicPr>
            <a:picLocks noChangeAspect="1"/>
          </p:cNvPicPr>
          <p:nvPr/>
        </p:nvPicPr>
        <p:blipFill>
          <a:blip r:embed="rId4"/>
          <a:stretch>
            <a:fillRect/>
          </a:stretch>
        </p:blipFill>
        <p:spPr>
          <a:xfrm>
            <a:off x="611782" y="3406904"/>
            <a:ext cx="4671386" cy="2943225"/>
          </a:xfrm>
          <a:prstGeom prst="rect">
            <a:avLst/>
          </a:prstGeom>
        </p:spPr>
      </p:pic>
      <p:pic>
        <p:nvPicPr>
          <p:cNvPr id="11" name="Picture 11">
            <a:extLst>
              <a:ext uri="{FF2B5EF4-FFF2-40B4-BE49-F238E27FC236}">
                <a16:creationId xmlns:a16="http://schemas.microsoft.com/office/drawing/2014/main" id="{69C07478-EEF9-9F41-8631-16B6DE49B23A}"/>
              </a:ext>
            </a:extLst>
          </p:cNvPr>
          <p:cNvPicPr>
            <a:picLocks noChangeAspect="1"/>
          </p:cNvPicPr>
          <p:nvPr/>
        </p:nvPicPr>
        <p:blipFill>
          <a:blip r:embed="rId5"/>
          <a:stretch>
            <a:fillRect/>
          </a:stretch>
        </p:blipFill>
        <p:spPr>
          <a:xfrm>
            <a:off x="5724512" y="3406904"/>
            <a:ext cx="4437179" cy="2943225"/>
          </a:xfrm>
          <a:prstGeom prst="rect">
            <a:avLst/>
          </a:prstGeom>
        </p:spPr>
      </p:pic>
    </p:spTree>
    <p:extLst>
      <p:ext uri="{BB962C8B-B14F-4D97-AF65-F5344CB8AC3E}">
        <p14:creationId xmlns:p14="http://schemas.microsoft.com/office/powerpoint/2010/main" val="163725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07" y="512780"/>
            <a:ext cx="8596668" cy="5769686"/>
          </a:xfrm>
        </p:spPr>
        <p:txBody>
          <a:bodyPr>
            <a:noAutofit/>
          </a:bodyPr>
          <a:lstStyle/>
          <a:p>
            <a:r>
              <a:rPr lang="en-US" sz="2400" dirty="0">
                <a:solidFill>
                  <a:schemeClr val="tx1"/>
                </a:solidFill>
              </a:rPr>
              <a:t>ADVANTAGES:</a:t>
            </a:r>
            <a:br>
              <a:rPr lang="en-US" sz="1400" b="1" dirty="0">
                <a:solidFill>
                  <a:schemeClr val="tx1"/>
                </a:solidFill>
              </a:rPr>
            </a:br>
            <a:br>
              <a:rPr lang="en-US" sz="1400" b="1" dirty="0">
                <a:solidFill>
                  <a:schemeClr val="tx1"/>
                </a:solidFill>
              </a:rPr>
            </a:br>
            <a:r>
              <a:rPr lang="en-US" sz="1800" dirty="0">
                <a:solidFill>
                  <a:schemeClr val="tx1"/>
                </a:solidFill>
                <a:latin typeface="Calibri" panose="020F0502020204030204" pitchFamily="34" charset="0"/>
              </a:rPr>
              <a:t>Region of interest is clear to identify</a:t>
            </a:r>
            <a:br>
              <a:rPr lang="en-US" sz="1800" dirty="0">
                <a:solidFill>
                  <a:schemeClr val="tx1"/>
                </a:solidFill>
                <a:latin typeface="Calibri" panose="020F0502020204030204" pitchFamily="34" charset="0"/>
              </a:rPr>
            </a:br>
            <a:r>
              <a:rPr lang="en-US" sz="1800" dirty="0">
                <a:solidFill>
                  <a:schemeClr val="tx1"/>
                </a:solidFill>
                <a:latin typeface="Calibri" panose="020F0502020204030204" pitchFamily="34" charset="0"/>
              </a:rPr>
              <a:t>Bounding box creation and tracking</a:t>
            </a:r>
            <a:br>
              <a:rPr lang="en-US" sz="1400" dirty="0">
                <a:solidFill>
                  <a:schemeClr val="tx1"/>
                </a:solidFill>
                <a:latin typeface="Calibri" panose="020F0502020204030204" pitchFamily="34" charset="0"/>
              </a:rPr>
            </a:br>
            <a:br>
              <a:rPr lang="en-US" sz="1400" dirty="0">
                <a:solidFill>
                  <a:schemeClr val="tx1"/>
                </a:solidFill>
              </a:rPr>
            </a:br>
            <a:br>
              <a:rPr lang="en-US" sz="1400" dirty="0">
                <a:solidFill>
                  <a:schemeClr val="tx1"/>
                </a:solidFill>
              </a:rPr>
            </a:br>
            <a:r>
              <a:rPr lang="en-US" sz="2400" dirty="0">
                <a:solidFill>
                  <a:schemeClr val="tx1"/>
                </a:solidFill>
              </a:rPr>
              <a:t>APPLICATIONS:</a:t>
            </a:r>
            <a:br>
              <a:rPr lang="en-US" sz="2400" dirty="0">
                <a:solidFill>
                  <a:schemeClr val="tx1"/>
                </a:solidFill>
              </a:rPr>
            </a:br>
            <a:br>
              <a:rPr lang="en-US" sz="1400" b="1" dirty="0">
                <a:solidFill>
                  <a:schemeClr val="tx1"/>
                </a:solidFill>
              </a:rPr>
            </a:br>
            <a:r>
              <a:rPr lang="en-US" sz="1800" dirty="0">
                <a:solidFill>
                  <a:schemeClr val="tx1"/>
                </a:solidFill>
                <a:latin typeface="Calibri" panose="020F0502020204030204" pitchFamily="34" charset="0"/>
              </a:rPr>
              <a:t>Real time tracking applications</a:t>
            </a:r>
            <a:br>
              <a:rPr lang="en-US" sz="1800" dirty="0">
                <a:solidFill>
                  <a:schemeClr val="tx1"/>
                </a:solidFill>
                <a:latin typeface="Calibri" panose="020F0502020204030204" pitchFamily="34" charset="0"/>
              </a:rPr>
            </a:br>
            <a:r>
              <a:rPr lang="en-US" sz="1800" dirty="0">
                <a:solidFill>
                  <a:schemeClr val="tx1"/>
                </a:solidFill>
                <a:latin typeface="Calibri" panose="020F0502020204030204" pitchFamily="34" charset="0"/>
              </a:rPr>
              <a:t>Classification of small particles</a:t>
            </a:r>
            <a:br>
              <a:rPr lang="en-US" sz="1800" dirty="0">
                <a:solidFill>
                  <a:schemeClr val="tx1"/>
                </a:solidFill>
                <a:latin typeface="Calibri" panose="020F0502020204030204" pitchFamily="34" charset="0"/>
              </a:rPr>
            </a:br>
            <a:br>
              <a:rPr lang="en-US" sz="1800" dirty="0">
                <a:solidFill>
                  <a:schemeClr val="tx1"/>
                </a:solidFill>
                <a:latin typeface="Calibri" panose="020F0502020204030204" pitchFamily="34" charset="0"/>
              </a:rPr>
            </a:br>
            <a:r>
              <a:rPr lang="en-US" sz="1800" b="1" dirty="0">
                <a:solidFill>
                  <a:schemeClr val="tx1"/>
                </a:solidFill>
              </a:rPr>
              <a:t>HARDWARE REQUIRMENTS:</a:t>
            </a:r>
            <a:br>
              <a:rPr lang="en-US" sz="1800" b="1" dirty="0">
                <a:solidFill>
                  <a:schemeClr val="tx1"/>
                </a:solidFill>
              </a:rPr>
            </a:br>
            <a:r>
              <a:rPr lang="en-US" sz="1800" dirty="0">
                <a:solidFill>
                  <a:schemeClr val="tx1"/>
                </a:solidFill>
                <a:latin typeface="Calibri" panose="020F0502020204030204" pitchFamily="34" charset="0"/>
              </a:rPr>
              <a:t>Camera</a:t>
            </a:r>
            <a:br>
              <a:rPr lang="en-US" sz="1800" dirty="0">
                <a:solidFill>
                  <a:schemeClr val="tx1"/>
                </a:solidFill>
                <a:latin typeface="Calibri" panose="020F0502020204030204" pitchFamily="34" charset="0"/>
              </a:rPr>
            </a:br>
            <a:r>
              <a:rPr lang="en-US" sz="1800" dirty="0">
                <a:solidFill>
                  <a:schemeClr val="tx1"/>
                </a:solidFill>
                <a:latin typeface="Calibri" panose="020F0502020204030204" pitchFamily="34" charset="0"/>
              </a:rPr>
              <a:t>Personal computer</a:t>
            </a:r>
            <a:br>
              <a:rPr lang="en-US" sz="1800" dirty="0">
                <a:solidFill>
                  <a:schemeClr val="tx1"/>
                </a:solidFill>
                <a:latin typeface="Calibri" panose="020F0502020204030204" pitchFamily="34" charset="0"/>
              </a:rPr>
            </a:br>
            <a:br>
              <a:rPr lang="en-US" sz="1800" dirty="0">
                <a:solidFill>
                  <a:schemeClr val="tx1"/>
                </a:solidFill>
              </a:rPr>
            </a:br>
            <a:r>
              <a:rPr lang="en-US" sz="1800" b="1" dirty="0">
                <a:solidFill>
                  <a:schemeClr val="tx1"/>
                </a:solidFill>
              </a:rPr>
              <a:t>SOFTWARE REQUIREMENTS:</a:t>
            </a:r>
            <a:br>
              <a:rPr lang="en-US" sz="1800" b="1" dirty="0">
                <a:solidFill>
                  <a:schemeClr val="tx1"/>
                </a:solidFill>
              </a:rPr>
            </a:br>
            <a:br>
              <a:rPr lang="en-US" sz="1800" b="1" dirty="0">
                <a:solidFill>
                  <a:schemeClr val="tx1"/>
                </a:solidFill>
              </a:rPr>
            </a:br>
            <a:r>
              <a:rPr lang="en-US" sz="1800" dirty="0">
                <a:solidFill>
                  <a:schemeClr val="tx1"/>
                </a:solidFill>
                <a:latin typeface="Calibri" panose="020F0502020204030204" pitchFamily="34" charset="0"/>
              </a:rPr>
              <a:t>Python 3.7 or above versions</a:t>
            </a:r>
            <a:br>
              <a:rPr lang="en-US" sz="1800" dirty="0">
                <a:solidFill>
                  <a:schemeClr val="tx1"/>
                </a:solidFill>
                <a:latin typeface="Calibri" panose="020F0502020204030204" pitchFamily="34" charset="0"/>
              </a:rPr>
            </a:br>
            <a:r>
              <a:rPr lang="en-US" sz="1800" dirty="0">
                <a:solidFill>
                  <a:schemeClr val="tx1"/>
                </a:solidFill>
                <a:latin typeface="Calibri" panose="020F0502020204030204" pitchFamily="34" charset="0"/>
              </a:rPr>
              <a:t>Anaconda software </a:t>
            </a:r>
            <a:br>
              <a:rPr lang="en-US" sz="1800" dirty="0">
                <a:solidFill>
                  <a:schemeClr val="tx1"/>
                </a:solidFill>
                <a:latin typeface="Calibri" panose="020F0502020204030204" pitchFamily="34" charset="0"/>
              </a:rPr>
            </a:b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331217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38AF-8B56-4103-BFB7-FD84A09B2322}"/>
              </a:ext>
            </a:extLst>
          </p:cNvPr>
          <p:cNvSpPr>
            <a:spLocks noGrp="1"/>
          </p:cNvSpPr>
          <p:nvPr>
            <p:ph type="title"/>
          </p:nvPr>
        </p:nvSpPr>
        <p:spPr>
          <a:xfrm>
            <a:off x="677334" y="609600"/>
            <a:ext cx="8596668" cy="552226"/>
          </a:xfrm>
        </p:spPr>
        <p:txBody>
          <a:bodyPr>
            <a:normAutofit/>
          </a:bodyPr>
          <a:lstStyle/>
          <a:p>
            <a:r>
              <a:rPr lang="en-US" sz="2400" dirty="0">
                <a:solidFill>
                  <a:schemeClr val="tx1"/>
                </a:solidFill>
              </a:rPr>
              <a:t>REQUIREMENT ANALYSIS</a:t>
            </a:r>
            <a:endParaRPr lang="en-IN" sz="2400" dirty="0">
              <a:solidFill>
                <a:schemeClr val="tx1"/>
              </a:solidFill>
            </a:endParaRPr>
          </a:p>
        </p:txBody>
      </p:sp>
      <p:sp>
        <p:nvSpPr>
          <p:cNvPr id="3" name="Content Placeholder 2">
            <a:extLst>
              <a:ext uri="{FF2B5EF4-FFF2-40B4-BE49-F238E27FC236}">
                <a16:creationId xmlns:a16="http://schemas.microsoft.com/office/drawing/2014/main" id="{DF467A85-C33C-4473-B361-B48132ACDAD9}"/>
              </a:ext>
            </a:extLst>
          </p:cNvPr>
          <p:cNvSpPr>
            <a:spLocks noGrp="1"/>
          </p:cNvSpPr>
          <p:nvPr>
            <p:ph idx="1"/>
          </p:nvPr>
        </p:nvSpPr>
        <p:spPr>
          <a:xfrm>
            <a:off x="677334" y="1299977"/>
            <a:ext cx="8596668" cy="4466122"/>
          </a:xfrm>
        </p:spPr>
        <p:txBody>
          <a:bodyPr>
            <a:normAutofit fontScale="92500" lnSpcReduction="10000"/>
          </a:bodyPr>
          <a:lstStyle/>
          <a:p>
            <a:r>
              <a:rPr lang="en-US" dirty="0"/>
              <a:t> Python: Python is the basis of the program that we wrote. It utilizes many of the python libraries.</a:t>
            </a:r>
          </a:p>
          <a:p>
            <a:r>
              <a:rPr lang="en-US" dirty="0"/>
              <a:t>Libraries: </a:t>
            </a:r>
          </a:p>
          <a:p>
            <a:pPr marL="0" indent="0">
              <a:buNone/>
            </a:pPr>
            <a:r>
              <a:rPr lang="en-US" dirty="0"/>
              <a:t>• </a:t>
            </a:r>
            <a:r>
              <a:rPr lang="en-US" dirty="0" err="1"/>
              <a:t>Numpy</a:t>
            </a:r>
            <a:r>
              <a:rPr lang="en-US" dirty="0"/>
              <a:t>: Pre-requisite for </a:t>
            </a:r>
            <a:r>
              <a:rPr lang="en-US" dirty="0" err="1"/>
              <a:t>Dlib</a:t>
            </a:r>
            <a:endParaRPr lang="en-US" dirty="0"/>
          </a:p>
          <a:p>
            <a:pPr marL="0" indent="0">
              <a:buNone/>
            </a:pPr>
            <a:r>
              <a:rPr lang="en-US" dirty="0"/>
              <a:t>• </a:t>
            </a:r>
            <a:r>
              <a:rPr lang="en-US" dirty="0" err="1"/>
              <a:t>Scipy</a:t>
            </a:r>
            <a:r>
              <a:rPr lang="en-US" dirty="0"/>
              <a:t>: Used for calculating Euclidean distance between the eyelids. • </a:t>
            </a:r>
            <a:r>
              <a:rPr lang="en-US" dirty="0" err="1"/>
              <a:t>Playsound</a:t>
            </a:r>
            <a:r>
              <a:rPr lang="en-US" dirty="0"/>
              <a:t>: Used for sounding the alarm </a:t>
            </a:r>
          </a:p>
          <a:p>
            <a:pPr marL="0" indent="0">
              <a:buNone/>
            </a:pPr>
            <a:r>
              <a:rPr lang="en-US" dirty="0"/>
              <a:t>• </a:t>
            </a:r>
            <a:r>
              <a:rPr lang="en-US" dirty="0" err="1"/>
              <a:t>Dlib</a:t>
            </a:r>
            <a:r>
              <a:rPr lang="en-US" dirty="0"/>
              <a:t>: This program is used to find the frontal human face and estimate its pose using   68 face landmarks. </a:t>
            </a:r>
          </a:p>
          <a:p>
            <a:pPr marL="0" indent="0">
              <a:buNone/>
            </a:pPr>
            <a:r>
              <a:rPr lang="en-US" dirty="0"/>
              <a:t>• </a:t>
            </a:r>
            <a:r>
              <a:rPr lang="en-US" dirty="0" err="1"/>
              <a:t>Imutils</a:t>
            </a:r>
            <a:r>
              <a:rPr lang="en-US" dirty="0"/>
              <a:t>: Convenient functions written for </a:t>
            </a:r>
            <a:r>
              <a:rPr lang="en-US" dirty="0" err="1"/>
              <a:t>Opencv</a:t>
            </a:r>
            <a:r>
              <a:rPr lang="en-US" dirty="0"/>
              <a:t>. </a:t>
            </a:r>
          </a:p>
          <a:p>
            <a:pPr marL="0" indent="0">
              <a:buNone/>
            </a:pPr>
            <a:r>
              <a:rPr lang="en-US" dirty="0"/>
              <a:t>• </a:t>
            </a:r>
            <a:r>
              <a:rPr lang="en-US" dirty="0" err="1"/>
              <a:t>Opencv</a:t>
            </a:r>
            <a:r>
              <a:rPr lang="en-US" dirty="0"/>
              <a:t>: Used to get the video stream from the webcam, etc. </a:t>
            </a:r>
          </a:p>
          <a:p>
            <a:r>
              <a:rPr lang="en-US" dirty="0"/>
              <a:t>OS: Program is tested on Windows 10 build 1903 and PopOS 19.04 4.3 Laptop: Used to run our code. </a:t>
            </a:r>
          </a:p>
          <a:p>
            <a:r>
              <a:rPr lang="en-US" dirty="0"/>
              <a:t>Webcam: Used to get the video feed.</a:t>
            </a:r>
            <a:endParaRPr lang="en-IN" dirty="0"/>
          </a:p>
        </p:txBody>
      </p:sp>
    </p:spTree>
    <p:extLst>
      <p:ext uri="{BB962C8B-B14F-4D97-AF65-F5344CB8AC3E}">
        <p14:creationId xmlns:p14="http://schemas.microsoft.com/office/powerpoint/2010/main" val="10193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9953"/>
          </a:xfrm>
        </p:spPr>
        <p:txBody>
          <a:bodyPr>
            <a:normAutofit fontScale="90000"/>
          </a:bodyPr>
          <a:lstStyle/>
          <a:p>
            <a:r>
              <a:rPr lang="en-US" sz="2400" dirty="0">
                <a:solidFill>
                  <a:schemeClr val="tx1"/>
                </a:solidFill>
              </a:rPr>
              <a:t>CONCLUSION:</a:t>
            </a:r>
            <a:br>
              <a:rPr lang="en-US" b="1" dirty="0"/>
            </a:br>
            <a:endParaRPr lang="en-US" dirty="0"/>
          </a:p>
        </p:txBody>
      </p:sp>
      <p:sp>
        <p:nvSpPr>
          <p:cNvPr id="3" name="Content Placeholder 2"/>
          <p:cNvSpPr>
            <a:spLocks noGrp="1"/>
          </p:cNvSpPr>
          <p:nvPr>
            <p:ph idx="1"/>
          </p:nvPr>
        </p:nvSpPr>
        <p:spPr>
          <a:xfrm>
            <a:off x="677334" y="1246189"/>
            <a:ext cx="8596668" cy="5380522"/>
          </a:xfrm>
        </p:spPr>
        <p:txBody>
          <a:bodyPr>
            <a:normAutofit/>
          </a:bodyPr>
          <a:lstStyle/>
          <a:p>
            <a:pPr marL="0" indent="0">
              <a:buNone/>
            </a:pPr>
            <a:r>
              <a:rPr lang="en-US" dirty="0"/>
              <a:t>The driver abnormality monitoring system developed is capable of detecting drowsiness, drunken and reckless behaviors of driver in a short time. </a:t>
            </a:r>
          </a:p>
          <a:p>
            <a:pPr marL="0" indent="0">
              <a:buNone/>
            </a:pPr>
            <a:r>
              <a:rPr lang="en-US" dirty="0"/>
              <a:t>The Drowsiness Detection System developed based on eye closure of the driver can differentiate normal eye blink and drowsiness and detect the drowsiness while driving. </a:t>
            </a:r>
          </a:p>
          <a:p>
            <a:pPr marL="0" indent="0">
              <a:buNone/>
            </a:pPr>
            <a:r>
              <a:rPr lang="en-US" dirty="0"/>
              <a:t>The proposed system can prevent the accidents due to the sleepiness while driving. </a:t>
            </a:r>
          </a:p>
          <a:p>
            <a:pPr marL="0" indent="0">
              <a:buNone/>
            </a:pPr>
            <a:r>
              <a:rPr lang="en-US" dirty="0"/>
              <a:t>Information about the head and eyes position is obtained through various self-developed image processing algorithms. </a:t>
            </a:r>
          </a:p>
          <a:p>
            <a:pPr marL="0" indent="0">
              <a:buNone/>
            </a:pPr>
            <a:r>
              <a:rPr lang="en-US" dirty="0"/>
              <a:t>During the monitoring, the system is able to decide if the eyes are opened or closed. </a:t>
            </a:r>
          </a:p>
          <a:p>
            <a:pPr marL="0" indent="0">
              <a:buNone/>
            </a:pPr>
            <a:r>
              <a:rPr lang="en-US" dirty="0"/>
              <a:t>When the eyes have been closed for too long, a warning signal is issued. Processing judges the driver’s alertness level on the basis of continuous eye closures.</a:t>
            </a:r>
          </a:p>
          <a:p>
            <a:endParaRPr lang="en-US" dirty="0"/>
          </a:p>
        </p:txBody>
      </p:sp>
    </p:spTree>
    <p:extLst>
      <p:ext uri="{BB962C8B-B14F-4D97-AF65-F5344CB8AC3E}">
        <p14:creationId xmlns:p14="http://schemas.microsoft.com/office/powerpoint/2010/main" val="239901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1468"/>
          </a:xfrm>
        </p:spPr>
        <p:txBody>
          <a:bodyPr>
            <a:normAutofit fontScale="90000"/>
          </a:bodyPr>
          <a:lstStyle/>
          <a:p>
            <a:r>
              <a:rPr lang="en-US" sz="2400" dirty="0">
                <a:solidFill>
                  <a:schemeClr val="tx1"/>
                </a:solidFill>
              </a:rPr>
              <a:t>REFFERENCES:</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677334" y="1151068"/>
            <a:ext cx="8596668" cy="5464885"/>
          </a:xfrm>
        </p:spPr>
        <p:txBody>
          <a:bodyPr>
            <a:normAutofit fontScale="92500" lnSpcReduction="10000"/>
          </a:bodyPr>
          <a:lstStyle/>
          <a:p>
            <a:r>
              <a:rPr lang="en-US" dirty="0"/>
              <a:t>[1] </a:t>
            </a:r>
            <a:r>
              <a:rPr lang="en-US" dirty="0" err="1"/>
              <a:t>Miaou</a:t>
            </a:r>
            <a:r>
              <a:rPr lang="en-US" dirty="0"/>
              <a:t>, “Study of Vehicle Scrap page Rates,” Oak Ridge National Laboratory, Oak Ridge, TN,, </a:t>
            </a:r>
            <a:r>
              <a:rPr lang="en-US" dirty="0" err="1"/>
              <a:t>S.P.,April</a:t>
            </a:r>
            <a:r>
              <a:rPr lang="en-US" dirty="0"/>
              <a:t> 2012.</a:t>
            </a:r>
          </a:p>
          <a:p>
            <a:r>
              <a:rPr lang="en-US" dirty="0"/>
              <a:t>[2] </a:t>
            </a:r>
            <a:r>
              <a:rPr lang="en-US" dirty="0" err="1"/>
              <a:t>Wreggit</a:t>
            </a:r>
            <a:r>
              <a:rPr lang="en-US" dirty="0"/>
              <a:t>, S. S., Kim, C. L., and </a:t>
            </a:r>
            <a:r>
              <a:rPr lang="en-US" dirty="0" err="1"/>
              <a:t>Wierwille</a:t>
            </a:r>
            <a:r>
              <a:rPr lang="en-US" dirty="0"/>
              <a:t>, W. W., Fourth Semi-Annual Research Report”, Research on Vehicle-Based Driver Status Performance Monitoring”, Blacksburg, VA: Virginia Polytechnic Institute and State University, ISE Department, January 2013.</a:t>
            </a:r>
          </a:p>
          <a:p>
            <a:r>
              <a:rPr lang="en-US" dirty="0"/>
              <a:t>[3] Bill Fleming, “New Automotive Electronics Technologies”, International Conference on Pattern Recognition, pp. 484- 488,December 2012.</a:t>
            </a:r>
          </a:p>
          <a:p>
            <a:r>
              <a:rPr lang="en-US" dirty="0"/>
              <a:t>[4] Ann Williamson and Tim </a:t>
            </a:r>
            <a:r>
              <a:rPr lang="en-US" dirty="0" err="1"/>
              <a:t>Chamberlain,“Review</a:t>
            </a:r>
            <a:r>
              <a:rPr lang="en-US" dirty="0"/>
              <a:t> of on-road driver fatigue monitoring devices”, NSW Injury Risk Management Research Centre, University of New South Wales, , July 2013.</a:t>
            </a:r>
          </a:p>
          <a:p>
            <a:r>
              <a:rPr lang="en-US" dirty="0"/>
              <a:t>[5] E. </a:t>
            </a:r>
            <a:r>
              <a:rPr lang="en-US" dirty="0" err="1"/>
              <a:t>Rogado</a:t>
            </a:r>
            <a:r>
              <a:rPr lang="en-US" dirty="0"/>
              <a:t>, J.L. </a:t>
            </a:r>
            <a:r>
              <a:rPr lang="en-US" dirty="0" err="1"/>
              <a:t>García</a:t>
            </a:r>
            <a:r>
              <a:rPr lang="en-US" dirty="0"/>
              <a:t>, R. </a:t>
            </a:r>
            <a:r>
              <a:rPr lang="en-US" dirty="0" err="1"/>
              <a:t>Barea</a:t>
            </a:r>
            <a:r>
              <a:rPr lang="en-US" dirty="0"/>
              <a:t>, L.M. </a:t>
            </a:r>
            <a:r>
              <a:rPr lang="en-US" dirty="0" err="1"/>
              <a:t>Bergasa</a:t>
            </a:r>
            <a:r>
              <a:rPr lang="en-US" dirty="0"/>
              <a:t>, Member IEEE and E. </a:t>
            </a:r>
            <a:r>
              <a:rPr lang="en-US" dirty="0" err="1"/>
              <a:t>López</a:t>
            </a:r>
            <a:r>
              <a:rPr lang="en-US" dirty="0"/>
              <a:t>, February, 2013, “Driver Fatigue Detection System”, Proceedings of the IEEE International Conference on Robotics and </a:t>
            </a:r>
            <a:r>
              <a:rPr lang="en-US" dirty="0" err="1"/>
              <a:t>Biometics</a:t>
            </a:r>
            <a:r>
              <a:rPr lang="en-US" dirty="0"/>
              <a:t>, Bangkok, Thailand.</a:t>
            </a:r>
          </a:p>
          <a:p>
            <a:r>
              <a:rPr lang="en-US" dirty="0"/>
              <a:t>[6] Boon-</a:t>
            </a:r>
            <a:r>
              <a:rPr lang="en-US" dirty="0" err="1"/>
              <a:t>Giin</a:t>
            </a:r>
            <a:r>
              <a:rPr lang="en-US" dirty="0"/>
              <a:t> Lee and Wan-Young Chung, Member IEEE, “Driver Alertness Monitoring Using Fusion of Facial Features and Bio-Signals”, IEEE Sensors Journal, VOL. 12, NO. 7, July 2012.</a:t>
            </a:r>
          </a:p>
          <a:p>
            <a:r>
              <a:rPr lang="en-US" dirty="0"/>
              <a:t>[7] H. Singh, J. S. Bhatia, and J. Kaur, “Eye tracking based driver fatigue monitoring and warning system”, in Proc. IEEE IICPE, New Delhi, India, Jan. 2014. </a:t>
            </a:r>
          </a:p>
          <a:p>
            <a:endParaRPr lang="en-US" dirty="0"/>
          </a:p>
        </p:txBody>
      </p:sp>
    </p:spTree>
    <p:extLst>
      <p:ext uri="{BB962C8B-B14F-4D97-AF65-F5344CB8AC3E}">
        <p14:creationId xmlns:p14="http://schemas.microsoft.com/office/powerpoint/2010/main" val="10914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442" y="3094616"/>
            <a:ext cx="3453603" cy="1320800"/>
          </a:xfrm>
        </p:spPr>
        <p:txBody>
          <a:bodyPr/>
          <a:lstStyle/>
          <a:p>
            <a:r>
              <a:rPr lang="en-US" dirty="0">
                <a:solidFill>
                  <a:schemeClr val="tx1"/>
                </a:solidFill>
              </a:rPr>
              <a:t>THANK YOU !</a:t>
            </a:r>
          </a:p>
        </p:txBody>
      </p:sp>
    </p:spTree>
    <p:extLst>
      <p:ext uri="{BB962C8B-B14F-4D97-AF65-F5344CB8AC3E}">
        <p14:creationId xmlns:p14="http://schemas.microsoft.com/office/powerpoint/2010/main" val="25590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57" y="286870"/>
            <a:ext cx="8596668" cy="498438"/>
          </a:xfrm>
        </p:spPr>
        <p:txBody>
          <a:bodyPr/>
          <a:lstStyle/>
          <a:p>
            <a:r>
              <a:rPr lang="en-US" sz="2400" b="1" dirty="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a:xfrm>
            <a:off x="677334" y="785308"/>
            <a:ext cx="8596668" cy="5916706"/>
          </a:xfrm>
        </p:spPr>
        <p:txBody>
          <a:bodyPr>
            <a:normAutofit/>
          </a:bodyPr>
          <a:lstStyle/>
          <a:p>
            <a:r>
              <a:rPr lang="en-US" dirty="0"/>
              <a:t>In today’s modern world, transportation and the need for the use of the cars, bikes and motor cycles has tremendously increased over past few decades. </a:t>
            </a:r>
          </a:p>
          <a:p>
            <a:r>
              <a:rPr lang="en-US" dirty="0"/>
              <a:t>The ever increase in the population is one of the reason behind the growing number of vehicles. </a:t>
            </a:r>
          </a:p>
          <a:p>
            <a:r>
              <a:rPr lang="en-US" dirty="0"/>
              <a:t>In today’s world the use of transportation requires lot of safety system and maintenance. Currently we are using vehicles with safety system that includes use of the brakes, air bags, seat belt etc.</a:t>
            </a:r>
          </a:p>
          <a:p>
            <a:r>
              <a:rPr lang="en-US" dirty="0"/>
              <a:t> But these are only helpful post-accident and lack to alert the driver before the accident occurs. </a:t>
            </a:r>
          </a:p>
          <a:p>
            <a:r>
              <a:rPr lang="en-US" dirty="0"/>
              <a:t>Driver fatigue detection system can be used for preventing the above problems without endangering human life and hence is one of the effective ways to stop accidents. </a:t>
            </a:r>
          </a:p>
          <a:p>
            <a:r>
              <a:rPr lang="en-US" dirty="0"/>
              <a:t>In driver fatigue or Drowsiness detection system it depends on the motion of eye Blinking period, the time interval between them and also the movement pattern of the head. </a:t>
            </a:r>
          </a:p>
          <a:p>
            <a:r>
              <a:rPr lang="en-US" dirty="0"/>
              <a:t>The system does not break down and it can be used for more advanced driver visual attention monitoring. </a:t>
            </a:r>
          </a:p>
        </p:txBody>
      </p:sp>
    </p:spTree>
    <p:extLst>
      <p:ext uri="{BB962C8B-B14F-4D97-AF65-F5344CB8AC3E}">
        <p14:creationId xmlns:p14="http://schemas.microsoft.com/office/powerpoint/2010/main" val="205452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576" y="374820"/>
            <a:ext cx="8596668" cy="3880773"/>
          </a:xfrm>
        </p:spPr>
        <p:txBody>
          <a:bodyPr/>
          <a:lstStyle/>
          <a:p>
            <a:pPr algn="just"/>
            <a:r>
              <a:rPr lang="en-US" dirty="0"/>
              <a:t>Our current statistics reveal that just in 2015 in India alone, 148,707 people died due to car related accidents. Of these, at least 21 percent were caused due to fatigue causing drivers to make mistakes. </a:t>
            </a:r>
          </a:p>
          <a:p>
            <a:pPr algn="just"/>
            <a:r>
              <a:rPr lang="en-US" dirty="0"/>
              <a:t>This can be a relatively smaller number still, as among the multiple causes that can lead to an accident, the involvement of fatigue as a cause is generally grossly underestimated.</a:t>
            </a:r>
          </a:p>
          <a:p>
            <a:pPr algn="just"/>
            <a:r>
              <a:rPr lang="en-US" dirty="0"/>
              <a:t> Fatigue combined with bad infrastructure in developing countries like India is a recipe for disaster. Fatigue, in general, is very difficult to measure or observe unlike alcohol and drugs, which have clear key indicators and tests that are available easily. </a:t>
            </a:r>
          </a:p>
          <a:p>
            <a:pPr algn="just"/>
            <a:r>
              <a:rPr lang="en-US" dirty="0"/>
              <a:t>Probably, the best solutions to this problem are awareness about fatigue-related accidents and promoting drivers to admit fatigue when needed.</a:t>
            </a:r>
          </a:p>
        </p:txBody>
      </p:sp>
    </p:spTree>
    <p:extLst>
      <p:ext uri="{BB962C8B-B14F-4D97-AF65-F5344CB8AC3E}">
        <p14:creationId xmlns:p14="http://schemas.microsoft.com/office/powerpoint/2010/main" val="104722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1468"/>
          </a:xfrm>
        </p:spPr>
        <p:txBody>
          <a:bodyPr>
            <a:normAutofit/>
          </a:bodyPr>
          <a:lstStyle/>
          <a:p>
            <a:r>
              <a:rPr lang="en-US" sz="2400" b="1" dirty="0">
                <a:solidFill>
                  <a:schemeClr val="tx1"/>
                </a:solidFill>
              </a:rPr>
              <a:t>BLOCK DIAGRAM:</a:t>
            </a:r>
          </a:p>
        </p:txBody>
      </p:sp>
      <p:pic>
        <p:nvPicPr>
          <p:cNvPr id="7" name="Content Placeholder 6">
            <a:extLst>
              <a:ext uri="{FF2B5EF4-FFF2-40B4-BE49-F238E27FC236}">
                <a16:creationId xmlns:a16="http://schemas.microsoft.com/office/drawing/2014/main" id="{1D912358-A3E9-4ED9-B35B-356D8159609B}"/>
              </a:ext>
            </a:extLst>
          </p:cNvPr>
          <p:cNvPicPr>
            <a:picLocks noGrp="1" noChangeAspect="1"/>
          </p:cNvPicPr>
          <p:nvPr>
            <p:ph idx="1"/>
          </p:nvPr>
        </p:nvPicPr>
        <p:blipFill>
          <a:blip r:embed="rId2"/>
          <a:stretch>
            <a:fillRect/>
          </a:stretch>
        </p:blipFill>
        <p:spPr>
          <a:xfrm>
            <a:off x="677334" y="1754907"/>
            <a:ext cx="8458200" cy="3638550"/>
          </a:xfrm>
        </p:spPr>
      </p:pic>
    </p:spTree>
    <p:extLst>
      <p:ext uri="{BB962C8B-B14F-4D97-AF65-F5344CB8AC3E}">
        <p14:creationId xmlns:p14="http://schemas.microsoft.com/office/powerpoint/2010/main" val="427936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2D14-9961-4776-B99B-B84BBBADFC38}"/>
              </a:ext>
            </a:extLst>
          </p:cNvPr>
          <p:cNvSpPr>
            <a:spLocks noGrp="1"/>
          </p:cNvSpPr>
          <p:nvPr>
            <p:ph type="title"/>
          </p:nvPr>
        </p:nvSpPr>
        <p:spPr>
          <a:xfrm>
            <a:off x="677334" y="609600"/>
            <a:ext cx="8596668" cy="735106"/>
          </a:xfrm>
        </p:spPr>
        <p:txBody>
          <a:bodyPr>
            <a:normAutofit/>
          </a:bodyPr>
          <a:lstStyle/>
          <a:p>
            <a:r>
              <a:rPr lang="en-US" sz="2800" dirty="0">
                <a:solidFill>
                  <a:schemeClr val="tx1"/>
                </a:solidFill>
              </a:rPr>
              <a:t>Architecture:</a:t>
            </a:r>
            <a:r>
              <a:rPr lang="en-US" sz="2800" dirty="0"/>
              <a:t> </a:t>
            </a:r>
            <a:endParaRPr lang="en-IN" sz="2800" dirty="0"/>
          </a:p>
        </p:txBody>
      </p:sp>
      <p:pic>
        <p:nvPicPr>
          <p:cNvPr id="5" name="Picture 4">
            <a:extLst>
              <a:ext uri="{FF2B5EF4-FFF2-40B4-BE49-F238E27FC236}">
                <a16:creationId xmlns:a16="http://schemas.microsoft.com/office/drawing/2014/main" id="{25BC7060-248A-4CA9-9EF3-62FCE27A3CEC}"/>
              </a:ext>
            </a:extLst>
          </p:cNvPr>
          <p:cNvPicPr>
            <a:picLocks noChangeAspect="1"/>
          </p:cNvPicPr>
          <p:nvPr/>
        </p:nvPicPr>
        <p:blipFill>
          <a:blip r:embed="rId2"/>
          <a:stretch>
            <a:fillRect/>
          </a:stretch>
        </p:blipFill>
        <p:spPr>
          <a:xfrm>
            <a:off x="582987" y="1277471"/>
            <a:ext cx="8507225" cy="5403391"/>
          </a:xfrm>
          <a:prstGeom prst="rect">
            <a:avLst/>
          </a:prstGeom>
        </p:spPr>
      </p:pic>
    </p:spTree>
    <p:extLst>
      <p:ext uri="{BB962C8B-B14F-4D97-AF65-F5344CB8AC3E}">
        <p14:creationId xmlns:p14="http://schemas.microsoft.com/office/powerpoint/2010/main" val="413147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1"/>
                </a:solidFill>
              </a:rPr>
              <a:t>STEPS FOR PERFORMING DRIVER DROWSINESS DETECTION:</a:t>
            </a:r>
            <a:br>
              <a:rPr lang="en-US" sz="2400" b="1"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677334" y="1270000"/>
            <a:ext cx="8596668" cy="5206104"/>
          </a:xfrm>
        </p:spPr>
        <p:txBody>
          <a:bodyPr>
            <a:normAutofit/>
          </a:bodyPr>
          <a:lstStyle/>
          <a:p>
            <a:pPr marL="0" indent="0" fontAlgn="base">
              <a:buNone/>
            </a:pPr>
            <a:r>
              <a:rPr lang="en-US" b="1" dirty="0"/>
              <a:t>Step 1 – Take Image as Input from a Camera</a:t>
            </a:r>
            <a:endParaRPr lang="en-US" dirty="0"/>
          </a:p>
          <a:p>
            <a:pPr marL="0" indent="0" fontAlgn="base">
              <a:buNone/>
            </a:pPr>
            <a:r>
              <a:rPr lang="en-US" dirty="0"/>
              <a:t> </a:t>
            </a:r>
          </a:p>
          <a:p>
            <a:pPr marL="0" indent="0" fontAlgn="base">
              <a:buNone/>
            </a:pPr>
            <a:r>
              <a:rPr lang="en-US" b="1" dirty="0"/>
              <a:t>Step 2 – Detect Face in the Image and Create a Region of Interest (ROI)</a:t>
            </a:r>
            <a:endParaRPr lang="en-US" dirty="0"/>
          </a:p>
          <a:p>
            <a:pPr marL="0" indent="0" fontAlgn="base">
              <a:buNone/>
            </a:pPr>
            <a:r>
              <a:rPr lang="en-US" dirty="0"/>
              <a:t> </a:t>
            </a:r>
          </a:p>
          <a:p>
            <a:pPr marL="0" indent="0" fontAlgn="base">
              <a:buNone/>
            </a:pPr>
            <a:endParaRPr lang="en-US" dirty="0"/>
          </a:p>
          <a:p>
            <a:pPr marL="0" indent="0" fontAlgn="base">
              <a:buNone/>
            </a:pPr>
            <a:r>
              <a:rPr lang="en-US" b="1" dirty="0"/>
              <a:t>Step 3 – Detect the eyes from ROI and feed it to the classifier</a:t>
            </a:r>
            <a:endParaRPr lang="en-US" dirty="0"/>
          </a:p>
          <a:p>
            <a:pPr marL="0" indent="0" fontAlgn="base">
              <a:buNone/>
            </a:pPr>
            <a:r>
              <a:rPr lang="en-US" dirty="0"/>
              <a:t> </a:t>
            </a:r>
          </a:p>
          <a:p>
            <a:pPr marL="0" indent="0" fontAlgn="base">
              <a:buNone/>
            </a:pPr>
            <a:r>
              <a:rPr lang="en-US" dirty="0"/>
              <a:t> </a:t>
            </a:r>
          </a:p>
          <a:p>
            <a:pPr marL="0" indent="0" fontAlgn="base">
              <a:buNone/>
            </a:pPr>
            <a:r>
              <a:rPr lang="en-US" b="1" dirty="0"/>
              <a:t>Step 4 – Classifier will categorize whether Eyes are open or closed</a:t>
            </a:r>
            <a:endParaRPr lang="en-US" dirty="0"/>
          </a:p>
          <a:p>
            <a:pPr marL="0" indent="0" fontAlgn="base">
              <a:buNone/>
            </a:pPr>
            <a:r>
              <a:rPr lang="en-US" b="1" dirty="0"/>
              <a:t> </a:t>
            </a:r>
            <a:endParaRPr lang="en-US" dirty="0"/>
          </a:p>
          <a:p>
            <a:pPr marL="0" indent="0" fontAlgn="base">
              <a:buNone/>
            </a:pPr>
            <a:r>
              <a:rPr lang="en-US" dirty="0"/>
              <a:t> </a:t>
            </a:r>
          </a:p>
          <a:p>
            <a:pPr marL="0" indent="0" fontAlgn="base">
              <a:buNone/>
            </a:pPr>
            <a:r>
              <a:rPr lang="en-US" b="1" dirty="0"/>
              <a:t>Step 5 – Calculate Score to check whether Person is Drowsy</a:t>
            </a:r>
            <a:endParaRPr lang="en-US" dirty="0"/>
          </a:p>
          <a:p>
            <a:pPr marL="0" indent="0" fontAlgn="base">
              <a:buNone/>
            </a:pPr>
            <a:r>
              <a:rPr lang="en-US" dirty="0"/>
              <a:t> </a:t>
            </a:r>
          </a:p>
          <a:p>
            <a:pPr marL="0" indent="0">
              <a:buNone/>
            </a:pPr>
            <a:endParaRPr lang="en-US" dirty="0"/>
          </a:p>
        </p:txBody>
      </p:sp>
    </p:spTree>
    <p:extLst>
      <p:ext uri="{BB962C8B-B14F-4D97-AF65-F5344CB8AC3E}">
        <p14:creationId xmlns:p14="http://schemas.microsoft.com/office/powerpoint/2010/main" val="72734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1468"/>
          </a:xfrm>
        </p:spPr>
        <p:txBody>
          <a:bodyPr>
            <a:normAutofit fontScale="90000"/>
          </a:bodyPr>
          <a:lstStyle/>
          <a:p>
            <a:r>
              <a:rPr lang="en-US" sz="2400" dirty="0">
                <a:solidFill>
                  <a:schemeClr val="tx1"/>
                </a:solidFill>
              </a:rPr>
              <a:t>PROJECT PREREQUISITES / REQUIREMENTS:</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677333" y="1151068"/>
            <a:ext cx="8800153" cy="5507916"/>
          </a:xfrm>
        </p:spPr>
        <p:txBody>
          <a:bodyPr>
            <a:normAutofit/>
          </a:bodyPr>
          <a:lstStyle/>
          <a:p>
            <a:pPr marL="0" indent="0" fontAlgn="base">
              <a:buNone/>
            </a:pPr>
            <a:r>
              <a:rPr lang="en-US" dirty="0"/>
              <a:t>The requirement for this Python project is a webcam through which we will capture images. You need to have Python (3.6 version recommended) installed on your system, then using pip, you can install the necessary packages.</a:t>
            </a:r>
            <a:endParaRPr lang="en-US" b="1" dirty="0"/>
          </a:p>
          <a:p>
            <a:pPr marL="0" indent="0" fontAlgn="base">
              <a:buNone/>
            </a:pPr>
            <a:r>
              <a:rPr lang="en-US" dirty="0"/>
              <a:t> </a:t>
            </a:r>
          </a:p>
          <a:p>
            <a:pPr marL="400050" lvl="0" indent="-400050" fontAlgn="base">
              <a:lnSpc>
                <a:spcPct val="200000"/>
              </a:lnSpc>
              <a:buFont typeface="+mj-lt"/>
              <a:buAutoNum type="romanUcPeriod"/>
            </a:pPr>
            <a:r>
              <a:rPr lang="en-US" b="1" dirty="0" err="1"/>
              <a:t>OpenCV</a:t>
            </a:r>
            <a:r>
              <a:rPr lang="en-US" b="1" dirty="0"/>
              <a:t> –</a:t>
            </a:r>
            <a:r>
              <a:rPr lang="en-US" dirty="0"/>
              <a:t> pip install </a:t>
            </a:r>
            <a:r>
              <a:rPr lang="en-US" dirty="0" err="1"/>
              <a:t>opencv</a:t>
            </a:r>
            <a:r>
              <a:rPr lang="en-US" dirty="0"/>
              <a:t>-python (face and eye detection).</a:t>
            </a:r>
          </a:p>
          <a:p>
            <a:pPr marL="400050" lvl="0" indent="-400050" fontAlgn="base">
              <a:lnSpc>
                <a:spcPct val="200000"/>
              </a:lnSpc>
              <a:buFont typeface="+mj-lt"/>
              <a:buAutoNum type="romanUcPeriod"/>
            </a:pPr>
            <a:r>
              <a:rPr lang="en-US" b="1" dirty="0" err="1"/>
              <a:t>TensorFlow</a:t>
            </a:r>
            <a:r>
              <a:rPr lang="en-US" b="1" dirty="0"/>
              <a:t> –</a:t>
            </a:r>
            <a:r>
              <a:rPr lang="en-US" dirty="0"/>
              <a:t> pip install </a:t>
            </a:r>
            <a:r>
              <a:rPr lang="en-US" dirty="0" err="1"/>
              <a:t>tensorflow</a:t>
            </a:r>
            <a:r>
              <a:rPr lang="en-US" dirty="0"/>
              <a:t> (</a:t>
            </a:r>
            <a:r>
              <a:rPr lang="en-US" dirty="0" err="1"/>
              <a:t>keras</a:t>
            </a:r>
            <a:r>
              <a:rPr lang="en-US" dirty="0"/>
              <a:t> uses </a:t>
            </a:r>
            <a:r>
              <a:rPr lang="en-US" dirty="0" err="1"/>
              <a:t>TensorFlow</a:t>
            </a:r>
            <a:r>
              <a:rPr lang="en-US" dirty="0"/>
              <a:t> as backend).</a:t>
            </a:r>
          </a:p>
          <a:p>
            <a:pPr marL="400050" lvl="0" indent="-400050" fontAlgn="base">
              <a:lnSpc>
                <a:spcPct val="200000"/>
              </a:lnSpc>
              <a:buFont typeface="+mj-lt"/>
              <a:buAutoNum type="romanUcPeriod"/>
            </a:pPr>
            <a:r>
              <a:rPr lang="en-US" b="1" dirty="0"/>
              <a:t>Keras –</a:t>
            </a:r>
            <a:r>
              <a:rPr lang="en-US" dirty="0"/>
              <a:t> pip install </a:t>
            </a:r>
            <a:r>
              <a:rPr lang="en-US" dirty="0" err="1"/>
              <a:t>keras</a:t>
            </a:r>
            <a:r>
              <a:rPr lang="en-US" dirty="0"/>
              <a:t> (to build our classification model).</a:t>
            </a:r>
          </a:p>
          <a:p>
            <a:pPr marL="400050" lvl="0" indent="-400050" fontAlgn="base">
              <a:lnSpc>
                <a:spcPct val="200000"/>
              </a:lnSpc>
              <a:buFont typeface="+mj-lt"/>
              <a:buAutoNum type="romanUcPeriod"/>
            </a:pPr>
            <a:r>
              <a:rPr lang="en-US" b="1" dirty="0" err="1"/>
              <a:t>Pygame</a:t>
            </a:r>
            <a:r>
              <a:rPr lang="en-US" b="1" dirty="0"/>
              <a:t> –</a:t>
            </a:r>
            <a:r>
              <a:rPr lang="en-US" dirty="0"/>
              <a:t> pip install </a:t>
            </a:r>
            <a:r>
              <a:rPr lang="en-US" dirty="0" err="1"/>
              <a:t>pygame</a:t>
            </a:r>
            <a:r>
              <a:rPr lang="en-US" dirty="0"/>
              <a:t> (to play alarm sound).</a:t>
            </a:r>
          </a:p>
          <a:p>
            <a:pPr marL="400050" lvl="0" indent="-400050">
              <a:lnSpc>
                <a:spcPct val="200000"/>
              </a:lnSpc>
              <a:buFont typeface="+mj-lt"/>
              <a:buAutoNum type="romanUcPeriod"/>
            </a:pPr>
            <a:r>
              <a:rPr lang="en-US" b="1" dirty="0"/>
              <a:t>SMS Python </a:t>
            </a:r>
            <a:r>
              <a:rPr lang="en-US" b="1" dirty="0" err="1"/>
              <a:t>Quickstart</a:t>
            </a:r>
            <a:r>
              <a:rPr lang="en-US" b="1" dirty="0"/>
              <a:t> -- With just a few lines of code, your Python application can send Alert SMS messages with </a:t>
            </a:r>
            <a:r>
              <a:rPr lang="en-US" dirty="0">
                <a:solidFill>
                  <a:schemeClr val="tx1"/>
                </a:solidFill>
                <a:hlinkClick r:id="rId2"/>
              </a:rPr>
              <a:t>Programmable Messaging</a:t>
            </a:r>
            <a:r>
              <a:rPr lang="en-US" dirty="0">
                <a:solidFill>
                  <a:schemeClr val="tx1"/>
                </a:solidFill>
              </a:rPr>
              <a:t>.</a:t>
            </a:r>
          </a:p>
          <a:p>
            <a:pPr marL="0" indent="0">
              <a:buNone/>
            </a:pPr>
            <a:endParaRPr lang="en-US" dirty="0"/>
          </a:p>
        </p:txBody>
      </p:sp>
    </p:spTree>
    <p:extLst>
      <p:ext uri="{BB962C8B-B14F-4D97-AF65-F5344CB8AC3E}">
        <p14:creationId xmlns:p14="http://schemas.microsoft.com/office/powerpoint/2010/main" val="47302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61" y="136264"/>
            <a:ext cx="8596668" cy="507852"/>
          </a:xfrm>
        </p:spPr>
        <p:txBody>
          <a:bodyPr>
            <a:normAutofit/>
          </a:bodyPr>
          <a:lstStyle/>
          <a:p>
            <a:r>
              <a:rPr lang="en-US" sz="2400" b="1" dirty="0">
                <a:solidFill>
                  <a:schemeClr val="tx1"/>
                </a:solidFill>
              </a:rPr>
              <a:t>ALGORITHM OF DROWSINESS DETECTION</a:t>
            </a:r>
          </a:p>
        </p:txBody>
      </p:sp>
      <p:sp>
        <p:nvSpPr>
          <p:cNvPr id="3" name="Content Placeholder 2"/>
          <p:cNvSpPr>
            <a:spLocks noGrp="1"/>
          </p:cNvSpPr>
          <p:nvPr>
            <p:ph idx="1"/>
          </p:nvPr>
        </p:nvSpPr>
        <p:spPr>
          <a:xfrm>
            <a:off x="570850" y="699247"/>
            <a:ext cx="8875457" cy="5572461"/>
          </a:xfrm>
        </p:spPr>
        <p:txBody>
          <a:bodyPr/>
          <a:lstStyle/>
          <a:p>
            <a:endParaRPr lang="en-US" dirty="0"/>
          </a:p>
        </p:txBody>
      </p:sp>
      <p:sp>
        <p:nvSpPr>
          <p:cNvPr id="4" name="Rectangle 3"/>
          <p:cNvSpPr/>
          <p:nvPr/>
        </p:nvSpPr>
        <p:spPr>
          <a:xfrm>
            <a:off x="4103144" y="858822"/>
            <a:ext cx="1678194" cy="3585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 Image</a:t>
            </a:r>
          </a:p>
        </p:txBody>
      </p:sp>
      <p:sp>
        <p:nvSpPr>
          <p:cNvPr id="5" name="Rectangle 4"/>
          <p:cNvSpPr/>
          <p:nvPr/>
        </p:nvSpPr>
        <p:spPr>
          <a:xfrm>
            <a:off x="4086557" y="1489038"/>
            <a:ext cx="1844041" cy="6849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Adjust brightness &amp; contrast</a:t>
            </a:r>
          </a:p>
        </p:txBody>
      </p:sp>
      <p:sp>
        <p:nvSpPr>
          <p:cNvPr id="8" name="Rectangle 7"/>
          <p:cNvSpPr/>
          <p:nvPr/>
        </p:nvSpPr>
        <p:spPr>
          <a:xfrm>
            <a:off x="4252404" y="3955227"/>
            <a:ext cx="1678194" cy="3585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Eye detection</a:t>
            </a:r>
          </a:p>
        </p:txBody>
      </p:sp>
      <p:sp>
        <p:nvSpPr>
          <p:cNvPr id="10" name="Rectangle 9"/>
          <p:cNvSpPr/>
          <p:nvPr/>
        </p:nvSpPr>
        <p:spPr>
          <a:xfrm>
            <a:off x="4149562" y="2428088"/>
            <a:ext cx="1773221" cy="3585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Face detection</a:t>
            </a:r>
          </a:p>
        </p:txBody>
      </p:sp>
      <p:sp>
        <p:nvSpPr>
          <p:cNvPr id="12" name="Rectangle 11"/>
          <p:cNvSpPr/>
          <p:nvPr/>
        </p:nvSpPr>
        <p:spPr>
          <a:xfrm>
            <a:off x="4209821" y="5477405"/>
            <a:ext cx="1957639" cy="477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Extract eye region</a:t>
            </a:r>
          </a:p>
        </p:txBody>
      </p:sp>
      <p:sp>
        <p:nvSpPr>
          <p:cNvPr id="15" name="Flowchart: Decision 14"/>
          <p:cNvSpPr/>
          <p:nvPr/>
        </p:nvSpPr>
        <p:spPr>
          <a:xfrm>
            <a:off x="4064342" y="2969110"/>
            <a:ext cx="2000922" cy="76379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Success</a:t>
            </a:r>
          </a:p>
        </p:txBody>
      </p:sp>
      <p:sp>
        <p:nvSpPr>
          <p:cNvPr id="17" name="Flowchart: Decision 16"/>
          <p:cNvSpPr/>
          <p:nvPr/>
        </p:nvSpPr>
        <p:spPr>
          <a:xfrm>
            <a:off x="4064342" y="4521781"/>
            <a:ext cx="2103119" cy="74765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Success</a:t>
            </a:r>
          </a:p>
        </p:txBody>
      </p:sp>
      <p:sp>
        <p:nvSpPr>
          <p:cNvPr id="23" name="Down Arrow 22"/>
          <p:cNvSpPr/>
          <p:nvPr/>
        </p:nvSpPr>
        <p:spPr>
          <a:xfrm>
            <a:off x="4894729" y="1217411"/>
            <a:ext cx="107577" cy="27162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Down Arrow 23"/>
          <p:cNvSpPr/>
          <p:nvPr/>
        </p:nvSpPr>
        <p:spPr>
          <a:xfrm>
            <a:off x="4951651" y="2188292"/>
            <a:ext cx="139850" cy="2079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Down Arrow 24"/>
          <p:cNvSpPr/>
          <p:nvPr/>
        </p:nvSpPr>
        <p:spPr>
          <a:xfrm>
            <a:off x="5007353" y="2779498"/>
            <a:ext cx="84148" cy="1833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Down Arrow 26"/>
          <p:cNvSpPr/>
          <p:nvPr/>
        </p:nvSpPr>
        <p:spPr>
          <a:xfrm>
            <a:off x="5021770" y="3732013"/>
            <a:ext cx="120383" cy="2232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Down Arrow 30"/>
          <p:cNvSpPr/>
          <p:nvPr/>
        </p:nvSpPr>
        <p:spPr>
          <a:xfrm>
            <a:off x="5091501" y="4310894"/>
            <a:ext cx="84148" cy="1833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Down Arrow 32"/>
          <p:cNvSpPr/>
          <p:nvPr/>
        </p:nvSpPr>
        <p:spPr>
          <a:xfrm>
            <a:off x="5036172" y="5269440"/>
            <a:ext cx="120383" cy="2232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5" name="Straight Arrow Connector 34"/>
          <p:cNvCxnSpPr>
            <a:stCxn id="15" idx="3"/>
          </p:cNvCxnSpPr>
          <p:nvPr/>
        </p:nvCxnSpPr>
        <p:spPr>
          <a:xfrm flipV="1">
            <a:off x="6065264" y="3351006"/>
            <a:ext cx="15478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6167460" y="4895610"/>
            <a:ext cx="14456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Down Arrow 36"/>
          <p:cNvSpPr/>
          <p:nvPr/>
        </p:nvSpPr>
        <p:spPr>
          <a:xfrm>
            <a:off x="5074657" y="5989567"/>
            <a:ext cx="140946" cy="2622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9" name="Straight Connector 38"/>
          <p:cNvCxnSpPr/>
          <p:nvPr/>
        </p:nvCxnSpPr>
        <p:spPr>
          <a:xfrm flipH="1" flipV="1">
            <a:off x="7589042" y="1045255"/>
            <a:ext cx="24058" cy="522645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5781338" y="1038116"/>
            <a:ext cx="1807703" cy="7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6839182" y="3351006"/>
            <a:ext cx="487634" cy="369332"/>
          </a:xfrm>
          <a:prstGeom prst="rect">
            <a:avLst/>
          </a:prstGeom>
          <a:noFill/>
        </p:spPr>
        <p:txBody>
          <a:bodyPr wrap="none" rtlCol="0">
            <a:spAutoFit/>
          </a:bodyPr>
          <a:lstStyle/>
          <a:p>
            <a:r>
              <a:rPr lang="en-US" dirty="0"/>
              <a:t>NO</a:t>
            </a:r>
          </a:p>
        </p:txBody>
      </p:sp>
      <p:sp>
        <p:nvSpPr>
          <p:cNvPr id="49" name="TextBox 48"/>
          <p:cNvSpPr txBox="1"/>
          <p:nvPr/>
        </p:nvSpPr>
        <p:spPr>
          <a:xfrm>
            <a:off x="6814999" y="4895610"/>
            <a:ext cx="487634" cy="369332"/>
          </a:xfrm>
          <a:prstGeom prst="rect">
            <a:avLst/>
          </a:prstGeom>
          <a:noFill/>
        </p:spPr>
        <p:txBody>
          <a:bodyPr wrap="none" rtlCol="0">
            <a:spAutoFit/>
          </a:bodyPr>
          <a:lstStyle/>
          <a:p>
            <a:r>
              <a:rPr lang="en-US" dirty="0"/>
              <a:t>NO</a:t>
            </a:r>
          </a:p>
        </p:txBody>
      </p:sp>
      <p:sp>
        <p:nvSpPr>
          <p:cNvPr id="50" name="TextBox 49"/>
          <p:cNvSpPr txBox="1"/>
          <p:nvPr/>
        </p:nvSpPr>
        <p:spPr>
          <a:xfrm>
            <a:off x="4351072" y="2863837"/>
            <a:ext cx="423514" cy="261610"/>
          </a:xfrm>
          <a:prstGeom prst="rect">
            <a:avLst/>
          </a:prstGeom>
          <a:noFill/>
        </p:spPr>
        <p:txBody>
          <a:bodyPr wrap="none" rtlCol="0">
            <a:spAutoFit/>
          </a:bodyPr>
          <a:lstStyle/>
          <a:p>
            <a:r>
              <a:rPr lang="en-US" sz="1100" b="1" dirty="0"/>
              <a:t>YES</a:t>
            </a:r>
          </a:p>
        </p:txBody>
      </p:sp>
      <p:sp>
        <p:nvSpPr>
          <p:cNvPr id="51" name="TextBox 50"/>
          <p:cNvSpPr txBox="1"/>
          <p:nvPr/>
        </p:nvSpPr>
        <p:spPr>
          <a:xfrm>
            <a:off x="4255386" y="3692298"/>
            <a:ext cx="423514" cy="261610"/>
          </a:xfrm>
          <a:prstGeom prst="rect">
            <a:avLst/>
          </a:prstGeom>
          <a:noFill/>
        </p:spPr>
        <p:txBody>
          <a:bodyPr wrap="none" rtlCol="0">
            <a:spAutoFit/>
          </a:bodyPr>
          <a:lstStyle/>
          <a:p>
            <a:r>
              <a:rPr lang="en-US" sz="1100" b="1" dirty="0"/>
              <a:t>YES</a:t>
            </a:r>
          </a:p>
        </p:txBody>
      </p:sp>
      <p:sp>
        <p:nvSpPr>
          <p:cNvPr id="52" name="TextBox 51"/>
          <p:cNvSpPr txBox="1"/>
          <p:nvPr/>
        </p:nvSpPr>
        <p:spPr>
          <a:xfrm>
            <a:off x="4351072" y="5212655"/>
            <a:ext cx="423514" cy="261610"/>
          </a:xfrm>
          <a:prstGeom prst="rect">
            <a:avLst/>
          </a:prstGeom>
          <a:noFill/>
        </p:spPr>
        <p:txBody>
          <a:bodyPr wrap="none" rtlCol="0">
            <a:spAutoFit/>
          </a:bodyPr>
          <a:lstStyle/>
          <a:p>
            <a:r>
              <a:rPr lang="en-US" sz="1100" b="1" dirty="0"/>
              <a:t>YES</a:t>
            </a:r>
          </a:p>
        </p:txBody>
      </p:sp>
    </p:spTree>
    <p:extLst>
      <p:ext uri="{BB962C8B-B14F-4D97-AF65-F5344CB8AC3E}">
        <p14:creationId xmlns:p14="http://schemas.microsoft.com/office/powerpoint/2010/main" val="404379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000" y="433043"/>
            <a:ext cx="8596668" cy="6086091"/>
          </a:xfrm>
        </p:spPr>
        <p:txBody>
          <a:bodyPr/>
          <a:lstStyle/>
          <a:p>
            <a:endParaRPr lang="en-US" dirty="0"/>
          </a:p>
        </p:txBody>
      </p:sp>
      <p:sp>
        <p:nvSpPr>
          <p:cNvPr id="4" name="Rectangle 3"/>
          <p:cNvSpPr/>
          <p:nvPr/>
        </p:nvSpPr>
        <p:spPr>
          <a:xfrm>
            <a:off x="3949209" y="1655777"/>
            <a:ext cx="1802804" cy="577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Determine – close OR open eye</a:t>
            </a:r>
          </a:p>
        </p:txBody>
      </p:sp>
      <p:sp>
        <p:nvSpPr>
          <p:cNvPr id="5" name="Rectangle 4"/>
          <p:cNvSpPr/>
          <p:nvPr/>
        </p:nvSpPr>
        <p:spPr>
          <a:xfrm>
            <a:off x="3985963" y="4550481"/>
            <a:ext cx="1779495" cy="3585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Alarm/Alert</a:t>
            </a:r>
          </a:p>
        </p:txBody>
      </p:sp>
      <p:sp>
        <p:nvSpPr>
          <p:cNvPr id="6" name="Rectangle 5"/>
          <p:cNvSpPr/>
          <p:nvPr/>
        </p:nvSpPr>
        <p:spPr>
          <a:xfrm>
            <a:off x="3949209" y="801443"/>
            <a:ext cx="1816250" cy="532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Eye feature extraction</a:t>
            </a:r>
          </a:p>
        </p:txBody>
      </p:sp>
      <p:sp>
        <p:nvSpPr>
          <p:cNvPr id="7" name="Rectangle 6"/>
          <p:cNvSpPr/>
          <p:nvPr/>
        </p:nvSpPr>
        <p:spPr>
          <a:xfrm>
            <a:off x="3974759" y="2641446"/>
            <a:ext cx="1751704" cy="4679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Calculation of Drowsiness</a:t>
            </a:r>
          </a:p>
        </p:txBody>
      </p:sp>
      <p:sp>
        <p:nvSpPr>
          <p:cNvPr id="8" name="Flowchart: Decision 7"/>
          <p:cNvSpPr/>
          <p:nvPr/>
        </p:nvSpPr>
        <p:spPr>
          <a:xfrm>
            <a:off x="3949209" y="3470704"/>
            <a:ext cx="1988372" cy="76379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Drowsy Driver</a:t>
            </a:r>
          </a:p>
        </p:txBody>
      </p:sp>
      <p:cxnSp>
        <p:nvCxnSpPr>
          <p:cNvPr id="11" name="Straight Arrow Connector 10"/>
          <p:cNvCxnSpPr>
            <a:stCxn id="8" idx="3"/>
          </p:cNvCxnSpPr>
          <p:nvPr/>
        </p:nvCxnSpPr>
        <p:spPr>
          <a:xfrm>
            <a:off x="5937581" y="3852601"/>
            <a:ext cx="1357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Down Arrow 12"/>
          <p:cNvSpPr/>
          <p:nvPr/>
        </p:nvSpPr>
        <p:spPr>
          <a:xfrm>
            <a:off x="4754880" y="1333948"/>
            <a:ext cx="182880" cy="3159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Down Arrow 14"/>
          <p:cNvSpPr/>
          <p:nvPr/>
        </p:nvSpPr>
        <p:spPr>
          <a:xfrm>
            <a:off x="4825061" y="3109404"/>
            <a:ext cx="198760" cy="36129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Down Arrow 15"/>
          <p:cNvSpPr/>
          <p:nvPr/>
        </p:nvSpPr>
        <p:spPr>
          <a:xfrm>
            <a:off x="4765894" y="2240052"/>
            <a:ext cx="171866" cy="4013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Down Arrow 17"/>
          <p:cNvSpPr/>
          <p:nvPr/>
        </p:nvSpPr>
        <p:spPr>
          <a:xfrm>
            <a:off x="4857334" y="4230480"/>
            <a:ext cx="166487" cy="32000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Down Arrow 18"/>
          <p:cNvSpPr/>
          <p:nvPr/>
        </p:nvSpPr>
        <p:spPr>
          <a:xfrm>
            <a:off x="4765894" y="471996"/>
            <a:ext cx="182880" cy="3159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Down Arrow 19"/>
          <p:cNvSpPr/>
          <p:nvPr/>
        </p:nvSpPr>
        <p:spPr>
          <a:xfrm>
            <a:off x="4881410" y="4917124"/>
            <a:ext cx="142411" cy="5549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p:cNvCxnSpPr/>
          <p:nvPr/>
        </p:nvCxnSpPr>
        <p:spPr>
          <a:xfrm flipV="1">
            <a:off x="5023821" y="5228216"/>
            <a:ext cx="2271273" cy="2151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7295094" y="471996"/>
            <a:ext cx="0" cy="476697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380233" y="3774148"/>
            <a:ext cx="487634" cy="369332"/>
          </a:xfrm>
          <a:prstGeom prst="rect">
            <a:avLst/>
          </a:prstGeom>
          <a:noFill/>
        </p:spPr>
        <p:txBody>
          <a:bodyPr wrap="none" rtlCol="0">
            <a:spAutoFit/>
          </a:bodyPr>
          <a:lstStyle/>
          <a:p>
            <a:r>
              <a:rPr lang="en-US" dirty="0"/>
              <a:t>NO</a:t>
            </a:r>
          </a:p>
        </p:txBody>
      </p:sp>
      <p:sp>
        <p:nvSpPr>
          <p:cNvPr id="28" name="TextBox 27"/>
          <p:cNvSpPr txBox="1"/>
          <p:nvPr/>
        </p:nvSpPr>
        <p:spPr>
          <a:xfrm>
            <a:off x="4177832" y="4185196"/>
            <a:ext cx="470000" cy="307777"/>
          </a:xfrm>
          <a:prstGeom prst="rect">
            <a:avLst/>
          </a:prstGeom>
          <a:noFill/>
        </p:spPr>
        <p:txBody>
          <a:bodyPr wrap="none" rtlCol="0">
            <a:spAutoFit/>
          </a:bodyPr>
          <a:lstStyle/>
          <a:p>
            <a:r>
              <a:rPr lang="en-US" sz="1400" dirty="0"/>
              <a:t>YES</a:t>
            </a:r>
          </a:p>
        </p:txBody>
      </p:sp>
    </p:spTree>
    <p:extLst>
      <p:ext uri="{BB962C8B-B14F-4D97-AF65-F5344CB8AC3E}">
        <p14:creationId xmlns:p14="http://schemas.microsoft.com/office/powerpoint/2010/main" val="600180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138</TotalTime>
  <Words>1503</Words>
  <Application>Microsoft Office PowerPoint</Application>
  <PresentationFormat>Widescreen</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ACCIDENT AVOIDANCE SYSTEM USING DROWSINESS DETECTION BASED ON ML &amp; IP </vt:lpstr>
      <vt:lpstr>INTRODUCTION</vt:lpstr>
      <vt:lpstr>PowerPoint Presentation</vt:lpstr>
      <vt:lpstr>BLOCK DIAGRAM:</vt:lpstr>
      <vt:lpstr>Architecture: </vt:lpstr>
      <vt:lpstr>STEPS FOR PERFORMING DRIVER DROWSINESS DETECTION: </vt:lpstr>
      <vt:lpstr>PROJECT PREREQUISITES / REQUIREMENTS: </vt:lpstr>
      <vt:lpstr>ALGORITHM OF DROWSINESS DETECTION</vt:lpstr>
      <vt:lpstr>PowerPoint Presentation</vt:lpstr>
      <vt:lpstr>METHEDOLOGY:</vt:lpstr>
      <vt:lpstr>SYSTEM IMPLEMENTATION</vt:lpstr>
      <vt:lpstr>PowerPoint Presentation</vt:lpstr>
      <vt:lpstr>ADVANTAGES:  Region of interest is clear to identify Bounding box creation and tracking   APPLICATIONS:  Real time tracking applications Classification of small particles  HARDWARE REQUIRMENTS: Camera Personal computer  SOFTWARE REQUIREMENTS:  Python 3.7 or above versions Anaconda software   </vt:lpstr>
      <vt:lpstr>REQUIREMENT ANALYSIS</vt:lpstr>
      <vt:lpstr>CONCLUSION: </vt:lpstr>
      <vt:lpstr>REFFERENCES: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AVOIDANCE SYSTEM USING DROWSINESS DETECTION BASED ON ML &amp; IP </dc:title>
  <dc:creator>Amol</dc:creator>
  <cp:lastModifiedBy>918485046971</cp:lastModifiedBy>
  <cp:revision>116</cp:revision>
  <dcterms:created xsi:type="dcterms:W3CDTF">2021-09-27T05:17:38Z</dcterms:created>
  <dcterms:modified xsi:type="dcterms:W3CDTF">2021-12-04T11:34:43Z</dcterms:modified>
</cp:coreProperties>
</file>