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40"/>
  </p:notesMasterIdLst>
  <p:sldIdLst>
    <p:sldId id="256" r:id="rId2"/>
    <p:sldId id="257" r:id="rId3"/>
    <p:sldId id="258" r:id="rId4"/>
    <p:sldId id="259" r:id="rId5"/>
    <p:sldId id="260" r:id="rId6"/>
    <p:sldId id="261" r:id="rId7"/>
    <p:sldId id="262" r:id="rId8"/>
    <p:sldId id="294" r:id="rId9"/>
    <p:sldId id="295" r:id="rId10"/>
    <p:sldId id="264" r:id="rId11"/>
    <p:sldId id="265" r:id="rId12"/>
    <p:sldId id="266" r:id="rId13"/>
    <p:sldId id="267" r:id="rId14"/>
    <p:sldId id="268" r:id="rId15"/>
    <p:sldId id="269" r:id="rId16"/>
    <p:sldId id="270" r:id="rId17"/>
    <p:sldId id="271" r:id="rId18"/>
    <p:sldId id="272" r:id="rId19"/>
    <p:sldId id="276" r:id="rId20"/>
    <p:sldId id="273" r:id="rId21"/>
    <p:sldId id="296" r:id="rId22"/>
    <p:sldId id="275" r:id="rId23"/>
    <p:sldId id="274" r:id="rId24"/>
    <p:sldId id="278" r:id="rId25"/>
    <p:sldId id="280" r:id="rId26"/>
    <p:sldId id="281" r:id="rId27"/>
    <p:sldId id="282" r:id="rId28"/>
    <p:sldId id="283" r:id="rId29"/>
    <p:sldId id="284" r:id="rId30"/>
    <p:sldId id="285" r:id="rId31"/>
    <p:sldId id="286" r:id="rId32"/>
    <p:sldId id="287" r:id="rId33"/>
    <p:sldId id="297" r:id="rId34"/>
    <p:sldId id="291" r:id="rId35"/>
    <p:sldId id="288"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82" d="100"/>
          <a:sy n="82"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36</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37</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23360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87644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3914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07484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504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0381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2260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6385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0096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91948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659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66285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694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19780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6477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04-11-2022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7482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B8124-6683-41B0-AAF9-862FE4D03957}" type="datetimeFigureOut">
              <a:rPr lang="en-IN" smtClean="0"/>
              <a:t>04-11-2022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12697739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E82CF7-8BB4-41BC-8236-AF8D21F2BB8E}"/>
              </a:ext>
            </a:extLst>
          </p:cNvPr>
          <p:cNvSpPr/>
          <p:nvPr/>
        </p:nvSpPr>
        <p:spPr>
          <a:xfrm>
            <a:off x="1316477" y="846178"/>
            <a:ext cx="9559046" cy="5741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a:extLst>
              <a:ext uri="{FF2B5EF4-FFF2-40B4-BE49-F238E27FC236}">
                <a16:creationId xmlns="" xmlns:a16="http://schemas.microsoft.com/office/drawing/2014/main" id="{CC5BD2C1-5420-4444-B595-5D213AFDBB60}"/>
              </a:ext>
            </a:extLst>
          </p:cNvPr>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 xmlns:a16="http://schemas.microsoft.com/office/drawing/2014/main" id="{C9345AAD-3BAB-419F-9759-172BC68FD59B}"/>
              </a:ext>
            </a:extLst>
          </p:cNvPr>
          <p:cNvSpPr txBox="1"/>
          <p:nvPr/>
        </p:nvSpPr>
        <p:spPr>
          <a:xfrm>
            <a:off x="1653702" y="826851"/>
            <a:ext cx="922182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smtClean="0">
                <a:ln w="0"/>
                <a:solidFill>
                  <a:srgbClr val="00B0F0"/>
                </a:solidFill>
                <a:effectLst>
                  <a:innerShdw blurRad="63500" dist="50800" dir="13500000">
                    <a:srgbClr val="000000">
                      <a:alpha val="50000"/>
                    </a:srgbClr>
                  </a:innerShdw>
                </a:effectLst>
                <a:latin typeface="Bookman Old Style" panose="02050604050505020204" pitchFamily="18" charset="0"/>
              </a:rPr>
              <a:t>Car </a:t>
            </a:r>
            <a:r>
              <a:rPr lang="en-US" sz="4000" b="1" spc="50" dirty="0">
                <a:ln w="0"/>
                <a:solidFill>
                  <a:srgbClr val="00B0F0"/>
                </a:solidFill>
                <a:effectLst>
                  <a:innerShdw blurRad="63500" dist="50800" dir="13500000">
                    <a:srgbClr val="000000">
                      <a:alpha val="50000"/>
                    </a:srgbClr>
                  </a:innerShdw>
                </a:effectLst>
                <a:latin typeface="Bookman Old Style" panose="02050604050505020204" pitchFamily="18" charset="0"/>
              </a:rPr>
              <a:t>Price </a:t>
            </a:r>
            <a:r>
              <a:rPr lang="en-US" sz="4000" b="1" spc="50" dirty="0" smtClean="0">
                <a:ln w="0"/>
                <a:solidFill>
                  <a:srgbClr val="00B0F0"/>
                </a:solidFill>
                <a:effectLst>
                  <a:innerShdw blurRad="63500" dist="50800" dir="13500000">
                    <a:srgbClr val="000000">
                      <a:alpha val="50000"/>
                    </a:srgbClr>
                  </a:innerShdw>
                </a:effectLst>
                <a:latin typeface="Bookman Old Style" panose="02050604050505020204" pitchFamily="18" charset="0"/>
              </a:rPr>
              <a:t>Prediction Project</a:t>
            </a:r>
            <a:endParaRPr lang="en-IN" sz="4000" b="1"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a:extLst>
              <a:ext uri="{FF2B5EF4-FFF2-40B4-BE49-F238E27FC236}">
                <a16:creationId xmlns="" xmlns:a16="http://schemas.microsoft.com/office/drawing/2014/main" id="{5F93EE06-F278-4DD5-A6B2-E2FFABBE7196}"/>
              </a:ext>
            </a:extLst>
          </p:cNvPr>
          <p:cNvSpPr txBox="1"/>
          <p:nvPr/>
        </p:nvSpPr>
        <p:spPr>
          <a:xfrm>
            <a:off x="3589506" y="5779222"/>
            <a:ext cx="5749047"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smtClean="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Shashi</a:t>
            </a:r>
            <a:r>
              <a:rPr lang="en-US" sz="2800" b="1" spc="50" dirty="0" smtClean="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 Sahu</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5 Signs You Shouldn't Try To Sell Your Used Car On Your Own - Ride Time">
            <a:extLst>
              <a:ext uri="{FF2B5EF4-FFF2-40B4-BE49-F238E27FC236}">
                <a16:creationId xmlns="" xmlns:a16="http://schemas.microsoft.com/office/drawing/2014/main" id="{1E955552-80A5-4844-899E-10A9B74CC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046" y="2533649"/>
            <a:ext cx="3814916" cy="278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25823B0B-A990-40C9-A3ED-6365DB0B43BE}"/>
              </a:ext>
            </a:extLst>
          </p:cNvPr>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err="1">
                <a:solidFill>
                  <a:srgbClr val="000000"/>
                </a:solidFill>
                <a:effectLst/>
                <a:latin typeface="Century" panose="02040604050505020304" pitchFamily="18" charset="0"/>
                <a:ea typeface="Calibri" panose="020F0502020204030204" pitchFamily="34" charset="0"/>
              </a:rPr>
              <a:t>Manufacturing_year</a:t>
            </a:r>
            <a:r>
              <a:rPr lang="en-IN" sz="1800" dirty="0">
                <a:solidFill>
                  <a:srgbClr val="000000"/>
                </a:solidFill>
                <a:effectLst/>
                <a:latin typeface="Century" panose="02040604050505020304" pitchFamily="18" charset="0"/>
                <a:ea typeface="Calibri" panose="020F0502020204030204" pitchFamily="34" charset="0"/>
              </a:rPr>
              <a:t> from the column </a:t>
            </a:r>
            <a:r>
              <a:rPr lang="en-IN" sz="1800" dirty="0" err="1">
                <a:solidFill>
                  <a:srgbClr val="000000"/>
                </a:solidFill>
                <a:effectLst/>
                <a:latin typeface="Century" panose="02040604050505020304" pitchFamily="18" charset="0"/>
                <a:ea typeface="Calibri" panose="020F0502020204030204" pitchFamily="34" charset="0"/>
              </a:rPr>
              <a:t>Car_Name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solidFill>
                  <a:srgbClr val="000000"/>
                </a:solidFill>
                <a:effectLst/>
                <a:latin typeface="Century" panose="02040604050505020304" pitchFamily="18" charset="0"/>
                <a:ea typeface="Times New Roman" panose="02020603050405020304" pitchFamily="18" charset="0"/>
              </a:rPr>
              <a:t>Zscore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 xmlns:a16="http://schemas.microsoft.com/office/drawing/2014/main" id="{C2A6AA23-F2A7-4996-B710-3735FEBEC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a:extLst>
              <a:ext uri="{FF2B5EF4-FFF2-40B4-BE49-F238E27FC236}">
                <a16:creationId xmlns="" xmlns:a16="http://schemas.microsoft.com/office/drawing/2014/main" id="{FD92D2BE-D117-46B8-BE6C-4D5BE2739FFD}"/>
              </a:ext>
            </a:extLst>
          </p:cNvPr>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pic>
        <p:nvPicPr>
          <p:cNvPr id="2052" name="Picture 4">
            <a:extLst>
              <a:ext uri="{FF2B5EF4-FFF2-40B4-BE49-F238E27FC236}">
                <a16:creationId xmlns="" xmlns:a16="http://schemas.microsoft.com/office/drawing/2014/main" id="{90F96015-B835-49B8-8E11-132040E8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609" y="808709"/>
            <a:ext cx="4829175"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8F3C7031-7ED9-4406-8AB6-208A323FE67F}"/>
              </a:ext>
            </a:extLst>
          </p:cNvPr>
          <p:cNvSpPr txBox="1"/>
          <p:nvPr/>
        </p:nvSpPr>
        <p:spPr>
          <a:xfrm>
            <a:off x="7567127" y="4247234"/>
            <a:ext cx="4106713"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p>
          <a:p>
            <a:endParaRPr lang="en-IN" dirty="0"/>
          </a:p>
        </p:txBody>
      </p:sp>
      <p:sp>
        <p:nvSpPr>
          <p:cNvPr id="12" name="TextBox 11">
            <a:extLst>
              <a:ext uri="{FF2B5EF4-FFF2-40B4-BE49-F238E27FC236}">
                <a16:creationId xmlns="" xmlns:a16="http://schemas.microsoft.com/office/drawing/2014/main" id="{51552E52-C6B9-4825-B201-DD6D8078AAF9}"/>
              </a:ext>
            </a:extLst>
          </p:cNvPr>
          <p:cNvSpPr txBox="1"/>
          <p:nvPr/>
        </p:nvSpPr>
        <p:spPr>
          <a:xfrm>
            <a:off x="241819" y="4114800"/>
            <a:ext cx="3238500" cy="2585323"/>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76% of the cars are with Manual gear transmission system and only 23% of the cars are with Automatic gear transmission system.</a:t>
            </a:r>
          </a:p>
        </p:txBody>
      </p:sp>
      <p:sp>
        <p:nvSpPr>
          <p:cNvPr id="14" name="TextBox 13">
            <a:extLst>
              <a:ext uri="{FF2B5EF4-FFF2-40B4-BE49-F238E27FC236}">
                <a16:creationId xmlns="" xmlns:a16="http://schemas.microsoft.com/office/drawing/2014/main" id="{AEFA827A-2BD9-479C-BC4D-8213FC644889}"/>
              </a:ext>
            </a:extLst>
          </p:cNvPr>
          <p:cNvSpPr txBox="1"/>
          <p:nvPr/>
        </p:nvSpPr>
        <p:spPr>
          <a:xfrm>
            <a:off x="3480318" y="4199608"/>
            <a:ext cx="3890865" cy="2308324"/>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Bangalore, Mumbai and </a:t>
            </a:r>
            <a:r>
              <a:rPr lang="en-US" b="0" i="0" dirty="0" err="1">
                <a:effectLst/>
                <a:latin typeface="Century" panose="02040604050505020304" pitchFamily="18" charset="0"/>
              </a:rPr>
              <a:t>New_Delhi</a:t>
            </a:r>
            <a:r>
              <a:rPr lang="en-US" b="0" i="0" dirty="0">
                <a:effectLst/>
                <a:latin typeface="Century" panose="02040604050505020304" pitchFamily="18" charset="0"/>
              </a:rPr>
              <a:t> have high counts which are almost similar. And the other locations also have no much difference in the counts.</a:t>
            </a:r>
          </a:p>
        </p:txBody>
      </p:sp>
      <p:pic>
        <p:nvPicPr>
          <p:cNvPr id="2058" name="Picture 10">
            <a:extLst>
              <a:ext uri="{FF2B5EF4-FFF2-40B4-BE49-F238E27FC236}">
                <a16:creationId xmlns="" xmlns:a16="http://schemas.microsoft.com/office/drawing/2014/main" id="{F6A36320-655D-467E-B99A-4C1952FF4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61" y="808709"/>
            <a:ext cx="3238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 xmlns:a16="http://schemas.microsoft.com/office/drawing/2014/main" id="{D34CB2AF-21D6-4F90-A589-F21C3A659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733" y="808709"/>
            <a:ext cx="36385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0AB3637-ECAA-44E8-9590-8C5079C53390}"/>
              </a:ext>
            </a:extLst>
          </p:cNvPr>
          <p:cNvSpPr txBox="1"/>
          <p:nvPr/>
        </p:nvSpPr>
        <p:spPr>
          <a:xfrm>
            <a:off x="0" y="233265"/>
            <a:ext cx="12191999"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sp>
        <p:nvSpPr>
          <p:cNvPr id="10" name="TextBox 9">
            <a:extLst>
              <a:ext uri="{FF2B5EF4-FFF2-40B4-BE49-F238E27FC236}">
                <a16:creationId xmlns="" xmlns:a16="http://schemas.microsoft.com/office/drawing/2014/main" id="{0DC59AE1-29A6-4685-917A-6A9E6B2270A2}"/>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14" name="TextBox 13">
            <a:extLst>
              <a:ext uri="{FF2B5EF4-FFF2-40B4-BE49-F238E27FC236}">
                <a16:creationId xmlns="" xmlns:a16="http://schemas.microsoft.com/office/drawing/2014/main" id="{530982B8-4305-4C0D-857F-F279A58E6A99}"/>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10000 compared to other type of rear brakes.</a:t>
            </a:r>
          </a:p>
        </p:txBody>
      </p:sp>
      <p:pic>
        <p:nvPicPr>
          <p:cNvPr id="3076" name="Picture 4">
            <a:extLst>
              <a:ext uri="{FF2B5EF4-FFF2-40B4-BE49-F238E27FC236}">
                <a16:creationId xmlns="" xmlns:a16="http://schemas.microsoft.com/office/drawing/2014/main" id="{DDE5D647-3CEC-49B9-AF1D-BFCBDCDDC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8038"/>
            <a:ext cx="5971593" cy="39312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 xmlns:a16="http://schemas.microsoft.com/office/drawing/2014/main" id="{19552685-469A-4060-B345-5B598BACC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8038"/>
            <a:ext cx="6138962" cy="393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098" name="Picture 2">
            <a:extLst>
              <a:ext uri="{FF2B5EF4-FFF2-40B4-BE49-F238E27FC236}">
                <a16:creationId xmlns="" xmlns:a16="http://schemas.microsoft.com/office/drawing/2014/main" id="{60986354-A573-4FCE-9EA1-45774CC66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04" y="1034324"/>
            <a:ext cx="8467725" cy="3543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F6BDDA2A-6F3E-4B81-A53A-98EC6D810421}"/>
              </a:ext>
            </a:extLst>
          </p:cNvPr>
          <p:cNvSpPr txBox="1"/>
          <p:nvPr/>
        </p:nvSpPr>
        <p:spPr>
          <a:xfrm>
            <a:off x="690465" y="4189445"/>
            <a:ext cx="10776857" cy="2308324"/>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a:t>
            </a:r>
            <a:r>
              <a:rPr lang="en-US" b="0"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a:t>
            </a:r>
            <a:r>
              <a:rPr lang="en-US" b="0" i="0" dirty="0">
                <a:effectLst/>
                <a:latin typeface="Century" panose="02040604050505020304" pitchFamily="18" charset="0"/>
              </a:rPr>
              <a:t> From the second plot we came to know that the old cars from the city Bangalore have higher price followed by Hyderabad and </a:t>
            </a:r>
            <a:r>
              <a:rPr lang="en-US" b="0" i="0" dirty="0" err="1">
                <a:effectLst/>
                <a:latin typeface="Century" panose="02040604050505020304" pitchFamily="18" charset="0"/>
              </a:rPr>
              <a:t>Delhi_NCR</a:t>
            </a:r>
            <a:r>
              <a:rPr lang="en-US" b="0" i="0" dirty="0">
                <a:effectLst/>
                <a:latin typeface="Century" panose="02040604050505020304" pitchFamily="18" charset="0"/>
              </a:rPr>
              <a:t>. And the cars from the cities Jaipur, Noida, Gurgaon </a:t>
            </a:r>
            <a:r>
              <a:rPr lang="en-US" b="0" i="0" dirty="0" err="1">
                <a:effectLst/>
                <a:latin typeface="Century" panose="02040604050505020304" pitchFamily="18" charset="0"/>
              </a:rPr>
              <a:t>etc</a:t>
            </a:r>
            <a:r>
              <a:rPr lang="en-US" b="0" i="0" dirty="0">
                <a:effectLst/>
                <a:latin typeface="Century" panose="02040604050505020304" pitchFamily="18" charset="0"/>
              </a:rPr>
              <a:t> have very less price.</a:t>
            </a:r>
          </a:p>
        </p:txBody>
      </p:sp>
    </p:spTree>
    <p:extLst>
      <p:ext uri="{BB962C8B-B14F-4D97-AF65-F5344CB8AC3E}">
        <p14:creationId xmlns:p14="http://schemas.microsoft.com/office/powerpoint/2010/main" val="355809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 xmlns:a16="http://schemas.microsoft.com/office/drawing/2014/main" id="{1E3052D1-E4B8-4E75-978F-E53DB8D8B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66" y="808341"/>
            <a:ext cx="6015134" cy="3073194"/>
          </a:xfrm>
          <a:prstGeom prst="rect">
            <a:avLst/>
          </a:prstGeom>
          <a:noFill/>
          <a:ln>
            <a:noFill/>
          </a:ln>
        </p:spPr>
      </p:pic>
      <p:pic>
        <p:nvPicPr>
          <p:cNvPr id="9" name="Picture 8">
            <a:extLst>
              <a:ext uri="{FF2B5EF4-FFF2-40B4-BE49-F238E27FC236}">
                <a16:creationId xmlns="" xmlns:a16="http://schemas.microsoft.com/office/drawing/2014/main" id="{421F4B17-F15C-463A-9526-74B78DE35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874666"/>
            <a:ext cx="6015135" cy="2484354"/>
          </a:xfrm>
          <a:prstGeom prst="rect">
            <a:avLst/>
          </a:prstGeom>
          <a:noFill/>
          <a:ln>
            <a:noFill/>
          </a:ln>
        </p:spPr>
      </p:pic>
      <p:sp>
        <p:nvSpPr>
          <p:cNvPr id="11" name="TextBox 10">
            <a:extLst>
              <a:ext uri="{FF2B5EF4-FFF2-40B4-BE49-F238E27FC236}">
                <a16:creationId xmlns="" xmlns:a16="http://schemas.microsoft.com/office/drawing/2014/main" id="{1AEF5FB7-6BC3-41D2-BD88-7572E3F3216B}"/>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Times New Roman" panose="02020603050405020304" pitchFamily="18" charset="0"/>
              </a:rPr>
              <a:t>Car_Price</a:t>
            </a:r>
            <a:r>
              <a:rPr lang="en-IN" sz="1800" b="1" dirty="0">
                <a:effectLst/>
                <a:latin typeface="Century" panose="02040604050505020304" pitchFamily="18" charset="0"/>
                <a:ea typeface="Times New Roman" panose="02020603050405020304" pitchFamily="18" charset="0"/>
              </a:rPr>
              <a:t> vs Brand:</a:t>
            </a:r>
            <a:r>
              <a:rPr lang="en-IN" sz="1800" dirty="0">
                <a:effectLst/>
                <a:latin typeface="Century" panose="02040604050505020304" pitchFamily="18" charset="0"/>
                <a:ea typeface="Times New Roman" panose="02020603050405020304" pitchFamily="18" charset="0"/>
              </a:rPr>
              <a:t> The above strip plot shows how the used car prices changes depending on Brands. Here the cars from </a:t>
            </a:r>
            <a:r>
              <a:rPr lang="en-IN" sz="1800" dirty="0" err="1">
                <a:effectLst/>
                <a:latin typeface="Century" panose="02040604050505020304" pitchFamily="18" charset="0"/>
                <a:ea typeface="Times New Roman" panose="02020603050405020304" pitchFamily="18" charset="0"/>
              </a:rPr>
              <a:t>Mercedes_Benz</a:t>
            </a:r>
            <a:r>
              <a:rPr lang="en-IN" sz="1800"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13" name="TextBox 12">
            <a:extLst>
              <a:ext uri="{FF2B5EF4-FFF2-40B4-BE49-F238E27FC236}">
                <a16:creationId xmlns="" xmlns:a16="http://schemas.microsoft.com/office/drawing/2014/main" id="{348191B9-4F10-4C43-A055-366776070F5E}"/>
              </a:ext>
            </a:extLst>
          </p:cNvPr>
          <p:cNvSpPr txBox="1"/>
          <p:nvPr/>
        </p:nvSpPr>
        <p:spPr>
          <a:xfrm>
            <a:off x="6428792" y="4236098"/>
            <a:ext cx="5682342" cy="2308324"/>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Fuel_type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spTree>
    <p:extLst>
      <p:ext uri="{BB962C8B-B14F-4D97-AF65-F5344CB8AC3E}">
        <p14:creationId xmlns:p14="http://schemas.microsoft.com/office/powerpoint/2010/main" val="333107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 xmlns:a16="http://schemas.microsoft.com/office/drawing/2014/main" id="{49FEC067-B1C9-4B32-81C9-AAC3AEEDA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7461" y="897916"/>
            <a:ext cx="5731510" cy="3415030"/>
          </a:xfrm>
          <a:prstGeom prst="rect">
            <a:avLst/>
          </a:prstGeom>
          <a:noFill/>
          <a:ln>
            <a:noFill/>
          </a:ln>
        </p:spPr>
      </p:pic>
      <p:pic>
        <p:nvPicPr>
          <p:cNvPr id="6146" name="Picture 2">
            <a:extLst>
              <a:ext uri="{FF2B5EF4-FFF2-40B4-BE49-F238E27FC236}">
                <a16:creationId xmlns="" xmlns:a16="http://schemas.microsoft.com/office/drawing/2014/main" id="{3928B67D-94E6-4980-9C0A-1D94D629D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7917"/>
            <a:ext cx="5917461" cy="34150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7FA8EE2C-F1B5-4923-8ADD-B37388053508}"/>
              </a:ext>
            </a:extLst>
          </p:cNvPr>
          <p:cNvSpPr txBox="1"/>
          <p:nvPr/>
        </p:nvSpPr>
        <p:spPr>
          <a:xfrm>
            <a:off x="606490" y="4441371"/>
            <a:ext cx="531097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front_brake_type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above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front_brake_type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we can say that the cars with Disc and Ventilated Disc system for front wheels are having higher prices than other type of braking systems.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 xmlns:a16="http://schemas.microsoft.com/office/drawing/2014/main" id="{AB711EB2-9AAF-4EAC-AA07-884765C2C1DB}"/>
              </a:ext>
            </a:extLst>
          </p:cNvPr>
          <p:cNvSpPr txBox="1"/>
          <p:nvPr/>
        </p:nvSpPr>
        <p:spPr>
          <a:xfrm>
            <a:off x="6274541" y="4441371"/>
            <a:ext cx="5006169"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above graph is representing a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or Disc or Drum brake system are having higher prices than the cars with other type of braking system at rear side.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6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 xmlns:a16="http://schemas.microsoft.com/office/drawing/2014/main" id="{D249D960-4B32-4D55-AC0C-652BFE3994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89" y="957321"/>
            <a:ext cx="5934933" cy="2242820"/>
          </a:xfrm>
          <a:prstGeom prst="rect">
            <a:avLst/>
          </a:prstGeom>
          <a:noFill/>
          <a:ln>
            <a:noFill/>
          </a:ln>
        </p:spPr>
      </p:pic>
      <p:sp>
        <p:nvSpPr>
          <p:cNvPr id="2" name="TextBox 1">
            <a:extLst>
              <a:ext uri="{FF2B5EF4-FFF2-40B4-BE49-F238E27FC236}">
                <a16:creationId xmlns="" xmlns:a16="http://schemas.microsoft.com/office/drawing/2014/main" id="{82A69CF9-3E53-4016-93BD-8CA871BFC2CD}"/>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color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first count plot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more than 1 Cr. The plot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expensive cars. The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cars are more expensive compared to the cars with other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second graph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car prices below 1 Lakh and it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cars which are cheap. From the plot we can say the cars with Silver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have less price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DC5E404E-B693-4EDB-A5E5-53716ACEC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80" y="864014"/>
            <a:ext cx="5934933" cy="2564985"/>
          </a:xfrm>
          <a:prstGeom prst="rect">
            <a:avLst/>
          </a:prstGeom>
          <a:noFill/>
          <a:ln>
            <a:noFill/>
          </a:ln>
        </p:spPr>
      </p:pic>
      <p:sp>
        <p:nvSpPr>
          <p:cNvPr id="3" name="TextBox 2">
            <a:extLst>
              <a:ext uri="{FF2B5EF4-FFF2-40B4-BE49-F238E27FC236}">
                <a16:creationId xmlns="" xmlns:a16="http://schemas.microsoft.com/office/drawing/2014/main" id="{006739DA-3628-435E-A636-3893CEDEAF94}"/>
              </a:ext>
            </a:extLst>
          </p:cNvPr>
          <p:cNvSpPr txBox="1"/>
          <p:nvPr/>
        </p:nvSpPr>
        <p:spPr>
          <a:xfrm>
            <a:off x="6460492" y="3732245"/>
            <a:ext cx="5221435"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Seating_cap</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3 cars are observed with the seating capacity of 10.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798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2" name="TextBox 1">
            <a:extLst>
              <a:ext uri="{FF2B5EF4-FFF2-40B4-BE49-F238E27FC236}">
                <a16:creationId xmlns="" xmlns:a16="http://schemas.microsoft.com/office/drawing/2014/main" id="{6C89B041-7219-4170-8491-6E46BB13885F}"/>
              </a:ext>
            </a:extLst>
          </p:cNvPr>
          <p:cNvSpPr txBox="1"/>
          <p:nvPr/>
        </p:nvSpPr>
        <p:spPr>
          <a:xfrm>
            <a:off x="0" y="680936"/>
            <a:ext cx="6096000" cy="663265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Running_in_kms</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Engine_disp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a positive correlation between car price and engine displacement. So, we can say as the engine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disp</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or engine cc increases, the price of car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Milage_in_km</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ltr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having the milage in the range of 10 to 20 km/</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ltr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are having high sale price. From the graph we can also notice there is negative linear/correlation between the price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nad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milage also some used cars have 0 milage which is unrealistic.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graph we can say there is positive correlation between car price and maximum engine power so, we can say as maximum power engine increases, the car prices also go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dirty="0">
              <a:latin typeface="Century" panose="02040604050505020304" pitchFamily="18" charset="0"/>
            </a:endParaRPr>
          </a:p>
        </p:txBody>
      </p:sp>
      <p:pic>
        <p:nvPicPr>
          <p:cNvPr id="7174" name="Picture 6">
            <a:extLst>
              <a:ext uri="{FF2B5EF4-FFF2-40B4-BE49-F238E27FC236}">
                <a16:creationId xmlns="" xmlns:a16="http://schemas.microsoft.com/office/drawing/2014/main" id="{5DF830F5-31CD-4DB0-9AB8-DF0BD558B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922" y="1225686"/>
            <a:ext cx="6211078" cy="428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 name="Picture 2">
            <a:extLst>
              <a:ext uri="{FF2B5EF4-FFF2-40B4-BE49-F238E27FC236}">
                <a16:creationId xmlns="" xmlns:a16="http://schemas.microsoft.com/office/drawing/2014/main" id="{56F4782E-EEA7-4A85-98CA-BC1AFECC7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468" y="1212980"/>
            <a:ext cx="6167532" cy="4357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F9D3DAD-A70C-49D2-8367-A59920AA068F}"/>
              </a:ext>
            </a:extLst>
          </p:cNvPr>
          <p:cNvSpPr txBox="1"/>
          <p:nvPr/>
        </p:nvSpPr>
        <p:spPr>
          <a:xfrm>
            <a:off x="0" y="811763"/>
            <a:ext cx="6024467" cy="610282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height: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1300 mm to 1800 mm have somewhat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width: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length: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76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 xmlns:a16="http://schemas.microsoft.com/office/drawing/2014/main" id="{1D69BC16-2377-431A-A8AD-94A3F32FD7C6}"/>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2924ACB-7122-4B44-BF90-1D1D0243F363}"/>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 xmlns:a16="http://schemas.microsoft.com/office/drawing/2014/main" id="{A2C6FB20-B48F-4DE5-B4C5-B7698F70B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 y="712620"/>
            <a:ext cx="5019869" cy="332753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 xmlns:a16="http://schemas.microsoft.com/office/drawing/2014/main" id="{39003FDC-0C52-4FFD-B090-C058F78F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712619"/>
            <a:ext cx="7097486" cy="323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6272DA5-5D94-4EB2-BBAA-E0F6203E8234}"/>
              </a:ext>
            </a:extLst>
          </p:cNvPr>
          <p:cNvSpPr txBox="1"/>
          <p:nvPr/>
        </p:nvSpPr>
        <p:spPr>
          <a:xfrm>
            <a:off x="0" y="4040157"/>
            <a:ext cx="5253135"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120 km/hr to 250 km/hr having higher price and there are very less number of cars which have top speed below 100km/hr. So, we can conclude that as the maximum speed limit of the car (</a:t>
            </a:r>
            <a:r>
              <a:rPr lang="en-IN" sz="1800" dirty="0" err="1">
                <a:effectLst/>
                <a:latin typeface="Century" panose="02040604050505020304" pitchFamily="18" charset="0"/>
                <a:ea typeface="Calibri" panose="020F0502020204030204" pitchFamily="34" charset="0"/>
                <a:cs typeface="Calibri" panose="020F0502020204030204" pitchFamily="34" charset="0"/>
              </a:rPr>
              <a:t>top_speed</a:t>
            </a:r>
            <a:r>
              <a:rPr lang="en-IN" sz="1800" dirty="0">
                <a:effectLst/>
                <a:latin typeface="Century" panose="02040604050505020304" pitchFamily="18" charset="0"/>
                <a:ea typeface="Calibri" panose="020F0502020204030204" pitchFamily="34" charset="0"/>
                <a:cs typeface="Calibri" panose="020F0502020204030204" pitchFamily="34" charset="0"/>
              </a:rPr>
              <a:t>)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 xmlns:a16="http://schemas.microsoft.com/office/drawing/2014/main" id="{8743F1B5-B79B-4ADC-935A-7766F925D611}"/>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Car_age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lang="en-IN" dirty="0">
              <a:latin typeface="Century" panose="02040604050505020304" pitchFamily="18" charset="0"/>
            </a:endParaRPr>
          </a:p>
        </p:txBody>
      </p:sp>
    </p:spTree>
    <p:extLst>
      <p:ext uri="{BB962C8B-B14F-4D97-AF65-F5344CB8AC3E}">
        <p14:creationId xmlns:p14="http://schemas.microsoft.com/office/powerpoint/2010/main" val="288227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7148772-7347-4B92-AF23-7B408C549B15}"/>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 xmlns:a16="http://schemas.microsoft.com/office/drawing/2014/main" id="{65A67990-F21C-4457-8AB4-CFAB858EE3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67" y="1211580"/>
            <a:ext cx="3162300" cy="2217420"/>
          </a:xfrm>
          <a:prstGeom prst="rect">
            <a:avLst/>
          </a:prstGeom>
          <a:noFill/>
          <a:ln>
            <a:noFill/>
          </a:ln>
        </p:spPr>
      </p:pic>
      <p:pic>
        <p:nvPicPr>
          <p:cNvPr id="4" name="Picture 3">
            <a:extLst>
              <a:ext uri="{FF2B5EF4-FFF2-40B4-BE49-F238E27FC236}">
                <a16:creationId xmlns="" xmlns:a16="http://schemas.microsoft.com/office/drawing/2014/main" id="{F453E67F-E016-43FC-919F-1A7AC5353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1867" y="1211580"/>
            <a:ext cx="3604260" cy="2217420"/>
          </a:xfrm>
          <a:prstGeom prst="rect">
            <a:avLst/>
          </a:prstGeom>
          <a:noFill/>
          <a:ln>
            <a:noFill/>
          </a:ln>
        </p:spPr>
      </p:pic>
      <p:pic>
        <p:nvPicPr>
          <p:cNvPr id="5" name="Picture 4">
            <a:extLst>
              <a:ext uri="{FF2B5EF4-FFF2-40B4-BE49-F238E27FC236}">
                <a16:creationId xmlns="" xmlns:a16="http://schemas.microsoft.com/office/drawing/2014/main" id="{78F2E2C9-BB23-4AB8-8CFE-4C48B6731F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6127" y="1242059"/>
            <a:ext cx="5235873" cy="2368887"/>
          </a:xfrm>
          <a:prstGeom prst="rect">
            <a:avLst/>
          </a:prstGeom>
          <a:noFill/>
          <a:ln>
            <a:noFill/>
          </a:ln>
        </p:spPr>
      </p:pic>
      <p:sp>
        <p:nvSpPr>
          <p:cNvPr id="6" name="TextBox 5">
            <a:extLst>
              <a:ext uri="{FF2B5EF4-FFF2-40B4-BE49-F238E27FC236}">
                <a16:creationId xmlns="" xmlns:a16="http://schemas.microsoft.com/office/drawing/2014/main" id="{62428E66-58C4-4A0F-9500-5FEE24E25C4B}"/>
              </a:ext>
            </a:extLst>
          </p:cNvPr>
          <p:cNvSpPr txBox="1"/>
          <p:nvPr/>
        </p:nvSpPr>
        <p:spPr>
          <a:xfrm>
            <a:off x="0" y="3778672"/>
            <a:ext cx="1219200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violin plot gives the relation between Milage in km/</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rPr>
              <a:t>Car_age</a:t>
            </a:r>
            <a:r>
              <a:rPr lang="en-IN" sz="1800" b="1" dirty="0">
                <a:effectLst/>
                <a:latin typeface="Century" panose="02040604050505020304" pitchFamily="18" charset="0"/>
                <a:ea typeface="Times New Roman" panose="02020603050405020304" pitchFamily="18" charset="0"/>
              </a:rPr>
              <a:t> vs </a:t>
            </a:r>
            <a:r>
              <a:rPr lang="en-IN" sz="1800" b="1" dirty="0" err="1">
                <a:effectLst/>
                <a:latin typeface="Century" panose="02040604050505020304" pitchFamily="18" charset="0"/>
                <a:ea typeface="Times New Roman" panose="02020603050405020304" pitchFamily="18" charset="0"/>
              </a:rPr>
              <a:t>Running_in_kms</a:t>
            </a:r>
            <a:r>
              <a:rPr lang="en-IN" sz="1800" b="1" dirty="0">
                <a:effectLst/>
                <a:latin typeface="Century" panose="02040604050505020304" pitchFamily="18" charset="0"/>
                <a:ea typeface="Times New Roman" panose="02020603050405020304" pitchFamily="18" charset="0"/>
              </a:rPr>
              <a:t>:</a:t>
            </a:r>
            <a:r>
              <a:rPr lang="en-IN" sz="1800" dirty="0">
                <a:effectLst/>
                <a:latin typeface="Century" panose="02040604050505020304" pitchFamily="18" charset="0"/>
                <a:ea typeface="Times New Roman" panose="02020603050405020304" pitchFamily="18" charset="0"/>
              </a:rPr>
              <a:t> The above graph represents </a:t>
            </a:r>
            <a:r>
              <a:rPr lang="en-IN" sz="1800" dirty="0" err="1">
                <a:effectLst/>
                <a:latin typeface="Century" panose="02040604050505020304" pitchFamily="18" charset="0"/>
                <a:ea typeface="Times New Roman" panose="02020603050405020304" pitchFamily="18" charset="0"/>
              </a:rPr>
              <a:t>car_age</a:t>
            </a:r>
            <a:r>
              <a:rPr lang="en-IN" sz="1800" dirty="0">
                <a:effectLst/>
                <a:latin typeface="Century" panose="02040604050505020304" pitchFamily="18" charset="0"/>
                <a:ea typeface="Times New Roman" panose="02020603050405020304" pitchFamily="18" charset="0"/>
              </a:rPr>
              <a:t> vs Running in kms. The cars which have their age from 2 years to 16 years have highly used. That is the running kms for these cars are around 1 lakh kms.</a:t>
            </a: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Seating_cap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with seating capacity 5 have high maximum power of engine used in cars and the cars with 10 seating capacity have very less maximum engine power.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Fuel_type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Car_age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which are using Patrol and Diesel as fuel they have high age and the cars with low age are using electricity as the fuel.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12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 xmlns:a16="http://schemas.microsoft.com/office/drawing/2014/main" id="{833AEE86-E731-40A7-871A-7B0BF8FE22D3}"/>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a:extLst>
              <a:ext uri="{FF2B5EF4-FFF2-40B4-BE49-F238E27FC236}">
                <a16:creationId xmlns="" xmlns:a16="http://schemas.microsoft.com/office/drawing/2014/main" id="{7C72AFFE-FBB6-4D2D-A78E-FBE3E382A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a:extLst>
              <a:ext uri="{FF2B5EF4-FFF2-40B4-BE49-F238E27FC236}">
                <a16:creationId xmlns="" xmlns:a16="http://schemas.microsoft.com/office/drawing/2014/main" id="{6AC4AE56-1B2F-4DE4-B5D7-72FE0D80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A5D45E1B-C837-4673-B085-9EB8F28FE97A}"/>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a:extLst>
              <a:ext uri="{FF2B5EF4-FFF2-40B4-BE49-F238E27FC236}">
                <a16:creationId xmlns="" xmlns:a16="http://schemas.microsoft.com/office/drawing/2014/main" id="{73034F41-A296-45CD-89A6-B687A4C53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a:extLst>
              <a:ext uri="{FF2B5EF4-FFF2-40B4-BE49-F238E27FC236}">
                <a16:creationId xmlns="" xmlns:a16="http://schemas.microsoft.com/office/drawing/2014/main" id="{605F679E-7454-4BF9-94EA-B218B25356C2}"/>
              </a:ext>
            </a:extLst>
          </p:cNvPr>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a:extLst>
              <a:ext uri="{FF2B5EF4-FFF2-40B4-BE49-F238E27FC236}">
                <a16:creationId xmlns="" xmlns:a16="http://schemas.microsoft.com/office/drawing/2014/main" id="{4790D58A-1496-45C1-85DA-63BA3FC1C0BD}"/>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a:extLst>
              <a:ext uri="{FF2B5EF4-FFF2-40B4-BE49-F238E27FC236}">
                <a16:creationId xmlns="" xmlns:a16="http://schemas.microsoft.com/office/drawing/2014/main" id="{0AA9CF00-3ED1-472A-A1CA-95B9EE7146DE}"/>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6" name="Picture 5">
            <a:extLst>
              <a:ext uri="{FF2B5EF4-FFF2-40B4-BE49-F238E27FC236}">
                <a16:creationId xmlns="" xmlns:a16="http://schemas.microsoft.com/office/drawing/2014/main" id="{05B7C85C-8E22-4FF1-B3A1-9E643F16D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2" name="Flowchart: Alternate Process 11">
            <a:extLst>
              <a:ext uri="{FF2B5EF4-FFF2-40B4-BE49-F238E27FC236}">
                <a16:creationId xmlns=""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92.45%.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 xmlns:a16="http://schemas.microsoft.com/office/drawing/2014/main" id="{6244064F-9384-40AB-A25B-C931575584B5}"/>
              </a:ext>
            </a:extLst>
          </p:cNvPr>
          <p:cNvPicPr>
            <a:picLocks noChangeAspect="1"/>
          </p:cNvPicPr>
          <p:nvPr/>
        </p:nvPicPr>
        <p:blipFill rotWithShape="1">
          <a:blip r:embed="rId3">
            <a:extLst>
              <a:ext uri="{28A0092B-C50C-407E-A947-70E740481C1C}">
                <a14:useLocalDpi xmlns:a14="http://schemas.microsoft.com/office/drawing/2010/main" val="0"/>
              </a:ext>
            </a:extLst>
          </a:blip>
          <a:srcRect t="5251"/>
          <a:stretch/>
        </p:blipFill>
        <p:spPr bwMode="auto">
          <a:xfrm>
            <a:off x="2090625" y="4659727"/>
            <a:ext cx="2903221" cy="2222499"/>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75000"/>
                  </a:schemeClr>
                </a:solidFill>
                <a:latin typeface="Century" panose="02040604050505020304" pitchFamily="18" charset="0"/>
              </a:rPr>
              <a:t>ii. Random Forest Regressor:</a:t>
            </a:r>
          </a:p>
        </p:txBody>
      </p:sp>
      <p:pic>
        <p:nvPicPr>
          <p:cNvPr id="10" name="Picture 9">
            <a:extLst>
              <a:ext uri="{FF2B5EF4-FFF2-40B4-BE49-F238E27FC236}">
                <a16:creationId xmlns="" xmlns:a16="http://schemas.microsoft.com/office/drawing/2014/main" id="{B7480B35-EE2F-43A4-A048-509CAFB546B5}"/>
              </a:ext>
            </a:extLst>
          </p:cNvPr>
          <p:cNvPicPr>
            <a:picLocks noChangeAspect="1"/>
          </p:cNvPicPr>
          <p:nvPr/>
        </p:nvPicPr>
        <p:blipFill rotWithShape="1">
          <a:blip r:embed="rId2">
            <a:extLst>
              <a:ext uri="{28A0092B-C50C-407E-A947-70E740481C1C}">
                <a14:useLocalDpi xmlns:a14="http://schemas.microsoft.com/office/drawing/2010/main" val="0"/>
              </a:ext>
            </a:extLst>
          </a:blip>
          <a:srcRect t="6118"/>
          <a:stretch/>
        </p:blipFill>
        <p:spPr bwMode="auto">
          <a:xfrm>
            <a:off x="2090627" y="4659728"/>
            <a:ext cx="2903220" cy="2222499"/>
          </a:xfrm>
          <a:prstGeom prst="rect">
            <a:avLst/>
          </a:prstGeom>
          <a:noFill/>
          <a:ln>
            <a:noFill/>
          </a:ln>
        </p:spPr>
      </p:pic>
      <p:pic>
        <p:nvPicPr>
          <p:cNvPr id="11" name="Picture 10">
            <a:extLst>
              <a:ext uri="{FF2B5EF4-FFF2-40B4-BE49-F238E27FC236}">
                <a16:creationId xmlns="" xmlns:a16="http://schemas.microsoft.com/office/drawing/2014/main" id="{36348800-04CC-4E15-B66E-59C60CFD30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4" name="Flowchart: Alternate Process 13">
            <a:extLst>
              <a:ext uri="{FF2B5EF4-FFF2-40B4-BE49-F238E27FC236}">
                <a16:creationId xmlns=""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96.05%.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75000"/>
                  </a:schemeClr>
                </a:solidFill>
                <a:latin typeface="Bookman Old Style" panose="02050604050505020204" pitchFamily="18" charset="0"/>
              </a:rPr>
              <a:t>iii. Extra Trees Regressor: </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 xmlns:a16="http://schemas.microsoft.com/office/drawing/2014/main" id="{961ECAAD-0294-4BC6-ACA2-5637EC3380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1" y="584775"/>
            <a:ext cx="6706171" cy="4074953"/>
          </a:xfrm>
          <a:prstGeom prst="rect">
            <a:avLst/>
          </a:prstGeom>
          <a:noFill/>
          <a:ln>
            <a:noFill/>
          </a:ln>
        </p:spPr>
      </p:pic>
      <p:pic>
        <p:nvPicPr>
          <p:cNvPr id="8" name="Picture 7">
            <a:extLst>
              <a:ext uri="{FF2B5EF4-FFF2-40B4-BE49-F238E27FC236}">
                <a16:creationId xmlns="" xmlns:a16="http://schemas.microsoft.com/office/drawing/2014/main" id="{F301DA76-FA18-4A20-B7FE-3F1B3D6A67B9}"/>
              </a:ext>
            </a:extLst>
          </p:cNvPr>
          <p:cNvPicPr>
            <a:picLocks noChangeAspect="1"/>
          </p:cNvPicPr>
          <p:nvPr/>
        </p:nvPicPr>
        <p:blipFill rotWithShape="1">
          <a:blip r:embed="rId3">
            <a:extLst>
              <a:ext uri="{28A0092B-C50C-407E-A947-70E740481C1C}">
                <a14:useLocalDpi xmlns:a14="http://schemas.microsoft.com/office/drawing/2010/main" val="0"/>
              </a:ext>
            </a:extLst>
          </a:blip>
          <a:srcRect t="6883"/>
          <a:stretch/>
        </p:blipFill>
        <p:spPr bwMode="auto">
          <a:xfrm>
            <a:off x="1999186" y="4659728"/>
            <a:ext cx="3086100" cy="2242185"/>
          </a:xfrm>
          <a:prstGeom prst="rect">
            <a:avLst/>
          </a:prstGeom>
          <a:noFill/>
          <a:ln>
            <a:noFill/>
          </a:ln>
        </p:spPr>
      </p:pic>
      <p:sp>
        <p:nvSpPr>
          <p:cNvPr id="9" name="Flowchart: Alternate Process 8">
            <a:extLst>
              <a:ext uri="{FF2B5EF4-FFF2-40B4-BE49-F238E27FC236}">
                <a16:creationId xmlns=""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96.68%.</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DFAA4D-CA8D-4E2B-9158-2963B785BBEC}"/>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75D42639-49F9-4D23-AC89-B00ED3A75D8B}"/>
              </a:ext>
            </a:extLst>
          </p:cNvPr>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iv. Gradient Boosting Regressor:</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 xmlns:a16="http://schemas.microsoft.com/office/drawing/2014/main" id="{99A42721-04F3-41D2-B010-C4C49CF75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84775"/>
            <a:ext cx="6706171" cy="4074953"/>
          </a:xfrm>
          <a:prstGeom prst="rect">
            <a:avLst/>
          </a:prstGeom>
          <a:noFill/>
          <a:ln>
            <a:noFill/>
          </a:ln>
        </p:spPr>
      </p:pic>
      <p:pic>
        <p:nvPicPr>
          <p:cNvPr id="7" name="Picture 6">
            <a:extLst>
              <a:ext uri="{FF2B5EF4-FFF2-40B4-BE49-F238E27FC236}">
                <a16:creationId xmlns="" xmlns:a16="http://schemas.microsoft.com/office/drawing/2014/main" id="{9EE8BD06-CEC5-44FF-BF0B-C75C7EFB6EE3}"/>
              </a:ext>
            </a:extLst>
          </p:cNvPr>
          <p:cNvPicPr>
            <a:picLocks noChangeAspect="1"/>
          </p:cNvPicPr>
          <p:nvPr/>
        </p:nvPicPr>
        <p:blipFill rotWithShape="1">
          <a:blip r:embed="rId3">
            <a:extLst>
              <a:ext uri="{28A0092B-C50C-407E-A947-70E740481C1C}">
                <a14:useLocalDpi xmlns:a14="http://schemas.microsoft.com/office/drawing/2010/main" val="0"/>
              </a:ext>
            </a:extLst>
          </a:blip>
          <a:srcRect t="7555"/>
          <a:stretch/>
        </p:blipFill>
        <p:spPr bwMode="auto">
          <a:xfrm>
            <a:off x="1980135" y="4659728"/>
            <a:ext cx="3124200" cy="2198272"/>
          </a:xfrm>
          <a:prstGeom prst="rect">
            <a:avLst/>
          </a:prstGeom>
          <a:noFill/>
          <a:ln>
            <a:noFill/>
          </a:ln>
        </p:spPr>
      </p:pic>
      <p:sp>
        <p:nvSpPr>
          <p:cNvPr id="8" name="Flowchart: Alternate Process 7">
            <a:extLst>
              <a:ext uri="{FF2B5EF4-FFF2-40B4-BE49-F238E27FC236}">
                <a16:creationId xmlns=""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94.14%.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 Extreme Gradient Boosting Regressor (XGB):</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9D8BE257-7559-448E-B827-B0AB27342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53998"/>
            <a:ext cx="6706170" cy="4105731"/>
          </a:xfrm>
          <a:prstGeom prst="rect">
            <a:avLst/>
          </a:prstGeom>
          <a:noFill/>
          <a:ln>
            <a:noFill/>
          </a:ln>
        </p:spPr>
      </p:pic>
      <p:pic>
        <p:nvPicPr>
          <p:cNvPr id="9" name="Picture 8">
            <a:extLst>
              <a:ext uri="{FF2B5EF4-FFF2-40B4-BE49-F238E27FC236}">
                <a16:creationId xmlns="" xmlns:a16="http://schemas.microsoft.com/office/drawing/2014/main" id="{9402CC26-F430-45C6-9457-1CCE05A4EA03}"/>
              </a:ext>
            </a:extLst>
          </p:cNvPr>
          <p:cNvPicPr>
            <a:picLocks noChangeAspect="1"/>
          </p:cNvPicPr>
          <p:nvPr/>
        </p:nvPicPr>
        <p:blipFill rotWithShape="1">
          <a:blip r:embed="rId3">
            <a:extLst>
              <a:ext uri="{28A0092B-C50C-407E-A947-70E740481C1C}">
                <a14:useLocalDpi xmlns:a14="http://schemas.microsoft.com/office/drawing/2010/main" val="0"/>
              </a:ext>
            </a:extLst>
          </a:blip>
          <a:srcRect t="9109"/>
          <a:stretch/>
        </p:blipFill>
        <p:spPr bwMode="auto">
          <a:xfrm>
            <a:off x="1922985" y="4687848"/>
            <a:ext cx="3238500" cy="2170152"/>
          </a:xfrm>
          <a:prstGeom prst="rect">
            <a:avLst/>
          </a:prstGeom>
          <a:noFill/>
          <a:ln>
            <a:noFill/>
          </a:ln>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 Bagging Regressor:</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F6FA4839-1146-468C-A333-D5388972A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580490"/>
            <a:ext cx="6706169" cy="4105732"/>
          </a:xfrm>
          <a:prstGeom prst="rect">
            <a:avLst/>
          </a:prstGeom>
          <a:noFill/>
          <a:ln>
            <a:noFill/>
          </a:ln>
        </p:spPr>
      </p:pic>
      <p:pic>
        <p:nvPicPr>
          <p:cNvPr id="9" name="Picture 8">
            <a:extLst>
              <a:ext uri="{FF2B5EF4-FFF2-40B4-BE49-F238E27FC236}">
                <a16:creationId xmlns="" xmlns:a16="http://schemas.microsoft.com/office/drawing/2014/main" id="{D563B27E-E68A-486E-B8CD-E8AA1787EC17}"/>
              </a:ext>
            </a:extLst>
          </p:cNvPr>
          <p:cNvPicPr>
            <a:picLocks noChangeAspect="1"/>
          </p:cNvPicPr>
          <p:nvPr/>
        </p:nvPicPr>
        <p:blipFill rotWithShape="1">
          <a:blip r:embed="rId3">
            <a:extLst>
              <a:ext uri="{28A0092B-C50C-407E-A947-70E740481C1C}">
                <a14:useLocalDpi xmlns:a14="http://schemas.microsoft.com/office/drawing/2010/main" val="0"/>
              </a:ext>
            </a:extLst>
          </a:blip>
          <a:srcRect t="7553"/>
          <a:stretch/>
        </p:blipFill>
        <p:spPr bwMode="auto">
          <a:xfrm>
            <a:off x="1888693" y="4686223"/>
            <a:ext cx="3307080" cy="2171778"/>
          </a:xfrm>
          <a:prstGeom prst="rect">
            <a:avLst/>
          </a:prstGeom>
          <a:noFill/>
          <a:ln>
            <a:noFill/>
          </a:ln>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 xmlns:a16="http://schemas.microsoft.com/office/drawing/2014/main" id="{13B3B0A6-43B7-4AB9-9B41-54C08FD43711}"/>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KNN Regressor model and checked for its evaluation metrics. The model is giving R2 score as 88.15%.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3CDCBB83-AB3B-401E-A9E6-519A98C5DD54}"/>
              </a:ext>
            </a:extLst>
          </p:cNvPr>
          <p:cNvSpPr txBox="1"/>
          <p:nvPr/>
        </p:nvSpPr>
        <p:spPr>
          <a:xfrm>
            <a:off x="1638301" y="0"/>
            <a:ext cx="93154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vii. </a:t>
            </a:r>
            <a:r>
              <a:rPr lang="en-US" sz="3000" u="sng" dirty="0" err="1">
                <a:solidFill>
                  <a:schemeClr val="accent6">
                    <a:lumMod val="75000"/>
                  </a:schemeClr>
                </a:solidFill>
                <a:latin typeface="Bookman Old Style" panose="02050604050505020204" pitchFamily="18" charset="0"/>
              </a:rPr>
              <a:t>KNeighbors</a:t>
            </a:r>
            <a:r>
              <a:rPr lang="en-US" sz="3000" u="sng" dirty="0">
                <a:solidFill>
                  <a:schemeClr val="accent6">
                    <a:lumMod val="75000"/>
                  </a:schemeClr>
                </a:solidFill>
                <a:latin typeface="Bookman Old Style" panose="02050604050505020204" pitchFamily="18" charset="0"/>
              </a:rPr>
              <a:t> Regressor</a:t>
            </a:r>
            <a:endParaRPr lang="en-IN" sz="3000" u="sng" dirty="0">
              <a:solidFill>
                <a:schemeClr val="accent6">
                  <a:lumMod val="75000"/>
                </a:schemeClr>
              </a:solidFill>
              <a:latin typeface="Bookman Old Style" panose="02050604050505020204" pitchFamily="18" charset="0"/>
            </a:endParaRPr>
          </a:p>
        </p:txBody>
      </p:sp>
      <p:pic>
        <p:nvPicPr>
          <p:cNvPr id="5" name="Picture 4">
            <a:extLst>
              <a:ext uri="{FF2B5EF4-FFF2-40B4-BE49-F238E27FC236}">
                <a16:creationId xmlns="" xmlns:a16="http://schemas.microsoft.com/office/drawing/2014/main" id="{78CDFB8C-87ED-456E-BF70-28E71DD11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601846"/>
            <a:ext cx="6706168" cy="4084376"/>
          </a:xfrm>
          <a:prstGeom prst="rect">
            <a:avLst/>
          </a:prstGeom>
          <a:noFill/>
          <a:ln>
            <a:noFill/>
          </a:ln>
        </p:spPr>
      </p:pic>
      <p:pic>
        <p:nvPicPr>
          <p:cNvPr id="6" name="Picture 5">
            <a:extLst>
              <a:ext uri="{FF2B5EF4-FFF2-40B4-BE49-F238E27FC236}">
                <a16:creationId xmlns="" xmlns:a16="http://schemas.microsoft.com/office/drawing/2014/main" id="{90ABA456-3394-4050-BD55-E9B6EF76F1D4}"/>
              </a:ext>
            </a:extLst>
          </p:cNvPr>
          <p:cNvPicPr>
            <a:picLocks noChangeAspect="1"/>
          </p:cNvPicPr>
          <p:nvPr/>
        </p:nvPicPr>
        <p:blipFill rotWithShape="1">
          <a:blip r:embed="rId3">
            <a:extLst>
              <a:ext uri="{28A0092B-C50C-407E-A947-70E740481C1C}">
                <a14:useLocalDpi xmlns:a14="http://schemas.microsoft.com/office/drawing/2010/main" val="0"/>
              </a:ext>
            </a:extLst>
          </a:blip>
          <a:srcRect t="6274"/>
          <a:stretch/>
        </p:blipFill>
        <p:spPr bwMode="auto">
          <a:xfrm>
            <a:off x="2056333" y="4686222"/>
            <a:ext cx="2971800" cy="2135427"/>
          </a:xfrm>
          <a:prstGeom prst="rect">
            <a:avLst/>
          </a:prstGeom>
          <a:noFill/>
          <a:ln>
            <a:noFill/>
          </a:ln>
        </p:spPr>
      </p:pic>
    </p:spTree>
    <p:extLst>
      <p:ext uri="{BB962C8B-B14F-4D97-AF65-F5344CB8AC3E}">
        <p14:creationId xmlns:p14="http://schemas.microsoft.com/office/powerpoint/2010/main" val="562376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a:extLst>
              <a:ext uri="{FF2B5EF4-FFF2-40B4-BE49-F238E27FC236}">
                <a16:creationId xmlns="" xmlns:a16="http://schemas.microsoft.com/office/drawing/2014/main" id="{B73797E5-B205-43D7-88E6-FEC43CF0D445}"/>
              </a:ext>
            </a:extLst>
          </p:cNvPr>
          <p:cNvSpPr txBox="1"/>
          <p:nvPr/>
        </p:nvSpPr>
        <p:spPr>
          <a:xfrm>
            <a:off x="0" y="553999"/>
            <a:ext cx="12268200"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Regressor”</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8C9FEECC-CE39-41C7-8E6C-3286D3E792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712" y="1511120"/>
            <a:ext cx="5731510" cy="1784287"/>
          </a:xfrm>
          <a:prstGeom prst="rect">
            <a:avLst/>
          </a:prstGeom>
          <a:noFill/>
          <a:ln>
            <a:noFill/>
          </a:ln>
        </p:spPr>
      </p:pic>
      <p:pic>
        <p:nvPicPr>
          <p:cNvPr id="8" name="Picture 7">
            <a:extLst>
              <a:ext uri="{FF2B5EF4-FFF2-40B4-BE49-F238E27FC236}">
                <a16:creationId xmlns="" xmlns:a16="http://schemas.microsoft.com/office/drawing/2014/main" id="{DF846B3E-9DEE-49FB-AF91-60A2C7A137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712" y="3295407"/>
            <a:ext cx="5731510" cy="2613660"/>
          </a:xfrm>
          <a:prstGeom prst="rect">
            <a:avLst/>
          </a:prstGeom>
          <a:noFill/>
          <a:ln>
            <a:noFill/>
          </a:ln>
        </p:spPr>
      </p:pic>
      <p:pic>
        <p:nvPicPr>
          <p:cNvPr id="10" name="Picture 9">
            <a:extLst>
              <a:ext uri="{FF2B5EF4-FFF2-40B4-BE49-F238E27FC236}">
                <a16:creationId xmlns="" xmlns:a16="http://schemas.microsoft.com/office/drawing/2014/main" id="{A369410E-EB56-4042-AB64-27C79A5BA4BF}"/>
              </a:ext>
            </a:extLst>
          </p:cNvPr>
          <p:cNvPicPr>
            <a:picLocks noChangeAspect="1"/>
          </p:cNvPicPr>
          <p:nvPr/>
        </p:nvPicPr>
        <p:blipFill rotWithShape="1">
          <a:blip r:embed="rId4">
            <a:extLst>
              <a:ext uri="{28A0092B-C50C-407E-A947-70E740481C1C}">
                <a14:useLocalDpi xmlns:a14="http://schemas.microsoft.com/office/drawing/2010/main" val="0"/>
              </a:ext>
            </a:extLst>
          </a:blip>
          <a:srcRect t="722" b="83544"/>
          <a:stretch/>
        </p:blipFill>
        <p:spPr bwMode="auto">
          <a:xfrm>
            <a:off x="531712" y="5909067"/>
            <a:ext cx="5731510" cy="679069"/>
          </a:xfrm>
          <a:prstGeom prst="rect">
            <a:avLst/>
          </a:prstGeom>
          <a:noFill/>
          <a:ln>
            <a:noFill/>
          </a:ln>
        </p:spPr>
      </p:pic>
      <p:sp>
        <p:nvSpPr>
          <p:cNvPr id="12" name="Flowchart: Alternate Process 11">
            <a:extLst>
              <a:ext uri="{FF2B5EF4-FFF2-40B4-BE49-F238E27FC236}">
                <a16:creationId xmlns=""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6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3696C7-F5E6-4E97-8048-1BDD6F7070F5}"/>
              </a:ext>
            </a:extLst>
          </p:cNvPr>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 xmlns:a16="http://schemas.microsoft.com/office/drawing/2014/main" id="{5476D2C3-4513-479D-87E9-55D426134E02}"/>
              </a:ext>
            </a:extLst>
          </p:cNvPr>
          <p:cNvPicPr>
            <a:picLocks noChangeAspect="1"/>
          </p:cNvPicPr>
          <p:nvPr/>
        </p:nvPicPr>
        <p:blipFill rotWithShape="1">
          <a:blip r:embed="rId2">
            <a:extLst>
              <a:ext uri="{28A0092B-C50C-407E-A947-70E740481C1C}">
                <a14:useLocalDpi xmlns:a14="http://schemas.microsoft.com/office/drawing/2010/main" val="0"/>
              </a:ext>
            </a:extLst>
          </a:blip>
          <a:srcRect t="27602"/>
          <a:stretch/>
        </p:blipFill>
        <p:spPr bwMode="auto">
          <a:xfrm>
            <a:off x="232152" y="942257"/>
            <a:ext cx="5731510" cy="3124752"/>
          </a:xfrm>
          <a:prstGeom prst="rect">
            <a:avLst/>
          </a:prstGeom>
          <a:noFill/>
          <a:ln>
            <a:noFill/>
          </a:ln>
        </p:spPr>
      </p:pic>
      <p:pic>
        <p:nvPicPr>
          <p:cNvPr id="7" name="Picture 6">
            <a:extLst>
              <a:ext uri="{FF2B5EF4-FFF2-40B4-BE49-F238E27FC236}">
                <a16:creationId xmlns="" xmlns:a16="http://schemas.microsoft.com/office/drawing/2014/main" id="{DFA92C22-4802-4B25-8671-08738B654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5317" y="4067009"/>
            <a:ext cx="3101340" cy="2468880"/>
          </a:xfrm>
          <a:prstGeom prst="rect">
            <a:avLst/>
          </a:prstGeom>
          <a:noFill/>
          <a:ln>
            <a:noFill/>
          </a:ln>
        </p:spPr>
      </p:pic>
      <p:sp>
        <p:nvSpPr>
          <p:cNvPr id="14" name="Flowchart: Alternate Process 13">
            <a:extLst>
              <a:ext uri="{FF2B5EF4-FFF2-40B4-BE49-F238E27FC236}">
                <a16:creationId xmlns="" xmlns:a16="http://schemas.microsoft.com/office/drawing/2014/main" id="{61703DAB-4426-4BC7-ACA5-E6FBEBC092B1}"/>
              </a:ext>
            </a:extLst>
          </p:cNvPr>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XGB Regressor by using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GridSearchCV</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the R2 score of the model has been increased after hyperparameter tuning and received the R2 score as 96.90%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smtClean="0">
                <a:effectLst/>
                <a:latin typeface="Century" panose="02040604050505020304" pitchFamily="18" charset="0"/>
                <a:ea typeface="Calibri" panose="020F0502020204030204" pitchFamily="34" charset="0"/>
                <a:cs typeface="Calibri" panose="020F0502020204030204" pitchFamily="34" charset="0"/>
              </a:rPr>
              <a:t>loaded the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 xmlns:a16="http://schemas.microsoft.com/office/drawing/2014/main" id="{FD87E2B7-4B00-44A8-8442-CA2FC8A0E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a:extLst>
              <a:ext uri="{FF2B5EF4-FFF2-40B4-BE49-F238E27FC236}">
                <a16:creationId xmlns="" xmlns:a16="http://schemas.microsoft.com/office/drawing/2014/main" id="{D43AA705-1CD1-4EF9-B36C-22F317AF328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a:extLst>
              <a:ext uri="{FF2B5EF4-FFF2-40B4-BE49-F238E27FC236}">
                <a16:creationId xmlns="" xmlns:a16="http://schemas.microsoft.com/office/drawing/2014/main" id="{7BBBA6B8-A93E-4E86-BBF6-79C485298D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a:extLst>
              <a:ext uri="{FF2B5EF4-FFF2-40B4-BE49-F238E27FC236}">
                <a16:creationId xmlns=""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12608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a:t>
            </a:r>
            <a:r>
              <a:rPr lang="en-US" b="0" i="0" dirty="0" smtClean="0">
                <a:solidFill>
                  <a:srgbClr val="000000"/>
                </a:solidFill>
                <a:effectLst/>
                <a:latin typeface="Century" panose="02040604050505020304" pitchFamily="18" charset="0"/>
              </a:rPr>
              <a:t>R2_Score </a:t>
            </a:r>
            <a:r>
              <a:rPr lang="en-US" b="0" i="0" dirty="0">
                <a:solidFill>
                  <a:srgbClr val="000000"/>
                </a:solidFill>
                <a:effectLst/>
                <a:latin typeface="Century" panose="02040604050505020304" pitchFamily="18" charset="0"/>
              </a:rPr>
              <a:t>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a:t>
            </a:r>
            <a:r>
              <a:rPr lang="en-US" b="0" i="0">
                <a:solidFill>
                  <a:srgbClr val="000000"/>
                </a:solidFill>
                <a:effectLst/>
                <a:latin typeface="Century" panose="02040604050505020304" pitchFamily="18" charset="0"/>
              </a:rPr>
              <a:t>of </a:t>
            </a:r>
            <a:r>
              <a:rPr lang="en-US" b="0" i="0" smtClean="0">
                <a:solidFill>
                  <a:srgbClr val="000000"/>
                </a:solidFill>
                <a:effectLst/>
                <a:latin typeface="Century" panose="02040604050505020304" pitchFamily="18" charset="0"/>
              </a:rPr>
              <a:t>R2_score </a:t>
            </a:r>
            <a:r>
              <a:rPr lang="en-US" b="0" i="0" dirty="0">
                <a:solidFill>
                  <a:srgbClr val="000000"/>
                </a:solidFill>
                <a:effectLst/>
                <a:latin typeface="Century" panose="02040604050505020304" pitchFamily="18" charset="0"/>
              </a:rPr>
              <a:t>and cross validation score also low evaluation metrics compared to other models. On this basis we performed the Hyperparameter tuning to find out the best parameter and improving the scores. The </a:t>
            </a:r>
            <a:r>
              <a:rPr lang="en-US" b="0" i="0" dirty="0" smtClean="0">
                <a:solidFill>
                  <a:srgbClr val="000000"/>
                </a:solidFill>
                <a:effectLst/>
                <a:latin typeface="Century" panose="02040604050505020304" pitchFamily="18" charset="0"/>
              </a:rPr>
              <a:t>R2_score </a:t>
            </a:r>
            <a:r>
              <a:rPr lang="en-US" b="0" i="0" dirty="0">
                <a:solidFill>
                  <a:srgbClr val="000000"/>
                </a:solidFill>
                <a:effectLst/>
                <a:latin typeface="Century" panose="02040604050505020304" pitchFamily="18" charset="0"/>
              </a:rPr>
              <a:t>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a:t>
            </a:r>
            <a:r>
              <a:rPr lang="en-US" b="0" i="0" dirty="0" smtClean="0">
                <a:solidFill>
                  <a:srgbClr val="000000"/>
                </a:solidFill>
                <a:effectLst/>
                <a:latin typeface="Century" panose="02040604050505020304" pitchFamily="18" charset="0"/>
              </a:rPr>
              <a:t>R2_score </a:t>
            </a:r>
            <a:r>
              <a:rPr lang="en-US" b="0" i="0" dirty="0">
                <a:solidFill>
                  <a:srgbClr val="000000"/>
                </a:solidFill>
                <a:effectLst/>
                <a:latin typeface="Century" panose="02040604050505020304" pitchFamily="18" charset="0"/>
              </a:rPr>
              <a:t>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232901-3613-47D2-9F86-37195051ABCD}"/>
              </a:ext>
            </a:extLst>
          </p:cNvPr>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CA0EF478-34CC-43C8-9A71-6B1050E78705}"/>
              </a:ext>
            </a:extLst>
          </p:cNvPr>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Second hand cars for sale in Bangalore | Superior Motors">
            <a:extLst>
              <a:ext uri="{FF2B5EF4-FFF2-40B4-BE49-F238E27FC236}">
                <a16:creationId xmlns="" xmlns:a16="http://schemas.microsoft.com/office/drawing/2014/main" id="{63793787-15E0-48A6-BE27-DB867A5F4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115" y="1118681"/>
            <a:ext cx="4484451" cy="530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7F6F7B2E-9B57-4A0D-87F4-7C90E773CE0B}"/>
              </a:ext>
            </a:extLst>
          </p:cNvPr>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3074" name="Picture 2" descr="Sell Your Used Car Or Buy A New One | online trading india">
            <a:extLst>
              <a:ext uri="{FF2B5EF4-FFF2-40B4-BE49-F238E27FC236}">
                <a16:creationId xmlns="" xmlns:a16="http://schemas.microsoft.com/office/drawing/2014/main" id="{F587A88B-38C4-4D32-A252-39DC93EE3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892" y="1634248"/>
            <a:ext cx="3646720" cy="356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D738298F-5094-4E08-BFDB-1CA7F3837DF1}"/>
              </a:ext>
            </a:extLst>
          </p:cNvPr>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a:extLst>
              <a:ext uri="{FF2B5EF4-FFF2-40B4-BE49-F238E27FC236}">
                <a16:creationId xmlns="" xmlns:a16="http://schemas.microsoft.com/office/drawing/2014/main" id="{754B50EB-6A39-4AFF-B133-6432F15C0D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0A92C9-6321-41D7-80AD-F7DE24516A6D}"/>
              </a:ext>
            </a:extLst>
          </p:cNvPr>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a:extLst>
              <a:ext uri="{FF2B5EF4-FFF2-40B4-BE49-F238E27FC236}">
                <a16:creationId xmlns="" xmlns:a16="http://schemas.microsoft.com/office/drawing/2014/main" id="{D90E7513-3FB7-4B11-B7D2-2C2EEA7B3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a:extLst>
              <a:ext uri="{FF2B5EF4-FFF2-40B4-BE49-F238E27FC236}">
                <a16:creationId xmlns="" xmlns:a16="http://schemas.microsoft.com/office/drawing/2014/main" id="{9DF1F02A-7C22-457B-B265-04B427C8C8DA}"/>
              </a:ext>
            </a:extLst>
          </p:cNvPr>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532439D-1E77-485B-9A22-63A3F6F44422}"/>
              </a:ext>
            </a:extLst>
          </p:cNvPr>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DD0F5A6D-7AF2-42D4-8B0B-36319DB3A3E9}"/>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a:extLst>
              <a:ext uri="{FF2B5EF4-FFF2-40B4-BE49-F238E27FC236}">
                <a16:creationId xmlns="" xmlns:a16="http://schemas.microsoft.com/office/drawing/2014/main" id="{7D751512-E407-45A4-ABED-38F889A2F7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AE8FDA94-4F5B-442B-9455-02E82ABFBF8C}"/>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extLst>
      <p:ext uri="{BB962C8B-B14F-4D97-AF65-F5344CB8AC3E}">
        <p14:creationId xmlns:p14="http://schemas.microsoft.com/office/powerpoint/2010/main" val="30483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a:extLst>
              <a:ext uri="{FF2B5EF4-FFF2-40B4-BE49-F238E27FC236}">
                <a16:creationId xmlns="" xmlns:a16="http://schemas.microsoft.com/office/drawing/2014/main" id="{30281500-4030-47A3-A609-9F09210D9CC0}"/>
              </a:ext>
            </a:extLst>
          </p:cNvPr>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 xmlns:a16="http://schemas.microsoft.com/office/drawing/2014/main" id="{331ED5D4-D4C7-4ABF-843E-A1225DDB3781}"/>
              </a:ext>
            </a:extLst>
          </p:cNvPr>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 xmlns:a16="http://schemas.microsoft.com/office/drawing/2014/main" id="{E96EBC68-73CF-4157-AB3C-64D2C0B1A12C}"/>
              </a:ext>
            </a:extLst>
          </p:cNvPr>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 xmlns:a16="http://schemas.microsoft.com/office/drawing/2014/main" id="{378C39ED-CD63-473E-ABED-E55A10C1D747}"/>
              </a:ext>
            </a:extLst>
          </p:cNvPr>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 xmlns:a16="http://schemas.microsoft.com/office/drawing/2014/main" id="{B0BC8930-749C-4BA1-8D21-4CDB7D56071F}"/>
              </a:ext>
            </a:extLst>
          </p:cNvPr>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 xmlns:a16="http://schemas.microsoft.com/office/drawing/2014/main" id="{C1199E34-3835-4FE3-A836-D7BAA4FD67BE}"/>
              </a:ext>
            </a:extLst>
          </p:cNvPr>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 xmlns:a16="http://schemas.microsoft.com/office/drawing/2014/main" id="{BE0BFA2B-6CB0-4380-ACC5-C251192389D9}"/>
              </a:ext>
            </a:extLst>
          </p:cNvPr>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 xmlns:a16="http://schemas.microsoft.com/office/drawing/2014/main" id="{AA67A725-3A01-4D55-BB49-26325A2362EE}"/>
              </a:ext>
            </a:extLst>
          </p:cNvPr>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 xmlns:a16="http://schemas.microsoft.com/office/drawing/2014/main" id="{293975ED-981F-42AD-BB88-5CFCB8C97D4C}"/>
              </a:ext>
            </a:extLst>
          </p:cNvPr>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 xmlns:a16="http://schemas.microsoft.com/office/drawing/2014/main" id="{673FE21E-1FF4-4660-BACD-D776F9550A96}"/>
              </a:ext>
            </a:extLst>
          </p:cNvPr>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 xmlns:a16="http://schemas.microsoft.com/office/drawing/2014/main" id="{B96CE7C9-D401-49CC-A2F6-B4F3AFDBBD47}"/>
              </a:ext>
            </a:extLst>
          </p:cNvPr>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 xmlns:a16="http://schemas.microsoft.com/office/drawing/2014/main" id="{EDB401D8-EFC0-4B12-955D-65BF4728E415}"/>
              </a:ext>
            </a:extLst>
          </p:cNvPr>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3F9F4713-FCA9-4820-BE47-BFA0CEA27F7B}"/>
              </a:ext>
            </a:extLst>
          </p:cNvPr>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 xmlns:a16="http://schemas.microsoft.com/office/drawing/2014/main" id="{B81C13E1-8E30-4B5B-81EC-6F4989000BAE}"/>
              </a:ext>
            </a:extLst>
          </p:cNvPr>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 xmlns:a16="http://schemas.microsoft.com/office/drawing/2014/main" id="{A3556F44-E77F-432D-8DDB-9E56E913297E}"/>
              </a:ext>
            </a:extLst>
          </p:cNvPr>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 xmlns:a16="http://schemas.microsoft.com/office/drawing/2014/main" id="{3F67DC1D-96A4-430E-97A4-279734D8EA48}"/>
              </a:ext>
            </a:extLst>
          </p:cNvPr>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 xmlns:a16="http://schemas.microsoft.com/office/drawing/2014/main" id="{5179914E-7A65-47EF-8022-ED037975749A}"/>
              </a:ext>
            </a:extLst>
          </p:cNvPr>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 xmlns:a16="http://schemas.microsoft.com/office/drawing/2014/main" id="{B22FEBF9-D627-485D-9F83-EB1F8B0A4D4E}"/>
              </a:ext>
            </a:extLst>
          </p:cNvPr>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 xmlns:a16="http://schemas.microsoft.com/office/drawing/2014/main" id="{E61F1486-7455-4B20-ACBA-341789C12341}"/>
              </a:ext>
            </a:extLst>
          </p:cNvPr>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 xmlns:a16="http://schemas.microsoft.com/office/drawing/2014/main" id="{0177DA64-22FD-4948-B54C-F7D2C82A2608}"/>
              </a:ext>
            </a:extLst>
          </p:cNvPr>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 xmlns:a16="http://schemas.microsoft.com/office/drawing/2014/main" id="{D6CE1CB0-D9DF-444E-AA1B-C8386B0906A9}"/>
              </a:ext>
            </a:extLst>
          </p:cNvPr>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 xmlns:a16="http://schemas.microsoft.com/office/drawing/2014/main" id="{DE1CCDC7-D39D-49ED-8C29-CBCCBB938773}"/>
              </a:ext>
            </a:extLst>
          </p:cNvPr>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 xmlns:a16="http://schemas.microsoft.com/office/drawing/2014/main" id="{7D630F3D-6B76-401B-B349-168FB9E051F3}"/>
              </a:ext>
            </a:extLst>
          </p:cNvPr>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1007</TotalTime>
  <Words>3589</Words>
  <Application>Microsoft Office PowerPoint</Application>
  <PresentationFormat>Widescreen</PresentationFormat>
  <Paragraphs>205</Paragraphs>
  <Slides>38</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Bookman Old Style</vt:lpstr>
      <vt:lpstr>Calibri</vt:lpstr>
      <vt:lpstr>Century</vt:lpstr>
      <vt:lpstr>Georgia</vt:lpstr>
      <vt:lpstr>Helvetica Neue</vt:lpstr>
      <vt:lpstr>Microsoft Himalaya</vt:lpstr>
      <vt:lpstr>Microsoft Sans Serif</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2022</cp:lastModifiedBy>
  <cp:revision>96</cp:revision>
  <dcterms:created xsi:type="dcterms:W3CDTF">2021-10-24T08:35:25Z</dcterms:created>
  <dcterms:modified xsi:type="dcterms:W3CDTF">2022-11-04T11:46:20Z</dcterms:modified>
</cp:coreProperties>
</file>