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76" r:id="rId14"/>
    <p:sldId id="277" r:id="rId15"/>
    <p:sldId id="278" r:id="rId16"/>
    <p:sldId id="279" r:id="rId17"/>
    <p:sldId id="280" r:id="rId18"/>
    <p:sldId id="281" r:id="rId19"/>
    <p:sldId id="282" r:id="rId20"/>
    <p:sldId id="283" r:id="rId21"/>
    <p:sldId id="284" r:id="rId22"/>
    <p:sldId id="301" r:id="rId23"/>
    <p:sldId id="285" r:id="rId24"/>
    <p:sldId id="286" r:id="rId25"/>
    <p:sldId id="288" r:id="rId26"/>
    <p:sldId id="289" r:id="rId27"/>
    <p:sldId id="290" r:id="rId28"/>
    <p:sldId id="292" r:id="rId29"/>
    <p:sldId id="293" r:id="rId30"/>
    <p:sldId id="294" r:id="rId31"/>
    <p:sldId id="295" r:id="rId32"/>
    <p:sldId id="296" r:id="rId33"/>
    <p:sldId id="297" r:id="rId34"/>
    <p:sldId id="298" r:id="rId35"/>
    <p:sldId id="299" r:id="rId36"/>
    <p:sldId id="300" r:id="rId37"/>
    <p:sldId id="302" r:id="rId38"/>
  </p:sldIdLst>
  <p:sldSz cx="9144000" cy="5143500" type="screen16x9"/>
  <p:notesSz cx="6858000" cy="9144000"/>
  <p:embeddedFontLst>
    <p:embeddedFont>
      <p:font typeface="Caesar Dressing" panose="020B0604020202020204" charset="0"/>
      <p:regular r:id="rId40"/>
    </p:embeddedFont>
    <p:embeddedFont>
      <p:font typeface="Calibri" panose="020F0502020204030204" pitchFamily="34" charset="0"/>
      <p:regular r:id="rId41"/>
      <p:bold r:id="rId42"/>
      <p:italic r:id="rId43"/>
      <p:boldItalic r:id="rId44"/>
    </p:embeddedFont>
    <p:embeddedFont>
      <p:font typeface="Century Gothic" panose="020B0502020202020204" pitchFamily="34" charset="0"/>
      <p:regular r:id="rId45"/>
      <p:bold r:id="rId46"/>
      <p:italic r:id="rId47"/>
      <p:boldItalic r:id="rId48"/>
    </p:embeddedFont>
    <p:embeddedFont>
      <p:font typeface="Wingdings 3" panose="05040102010807070707" pitchFamily="18" charset="2"/>
      <p:regular r:id="rId49"/>
    </p:embeddedFont>
    <p:embeddedFont>
      <p:font typeface="Agency FB" panose="020B0503020202020204" pitchFamily="34" charset="0"/>
      <p:regular r:id="rId50"/>
      <p:bold r:id="rId51"/>
    </p:embeddedFont>
    <p:embeddedFont>
      <p:font typeface="Bradley Hand ITC" panose="03070402050302030203" pitchFamily="66" charset="0"/>
      <p:regular r:id="rId52"/>
    </p:embeddedFont>
    <p:embeddedFont>
      <p:font typeface="Algerian" panose="04020705040A02060702" pitchFamily="82" charset="0"/>
      <p:regular r:id="rId5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11997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28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875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481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5402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821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17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04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493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459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941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694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995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705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8045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261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874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893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320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847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55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327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394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0919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7392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884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9818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938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146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329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3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057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868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513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259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5787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096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12/26/2022</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700579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12/26/2022</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3683959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12/26/2022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8746035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12/26/2022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7375077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12/26/2022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0624273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4213AF-26F6-41FA-8D85-E2C5388D6E58}" type="datetimeFigureOut">
              <a:rPr lang="en-US" smtClean="0"/>
              <a:pPr/>
              <a:t>12/26/2022</a:t>
            </a:fld>
            <a:endParaRPr lang="en-US" sz="1000" dirty="0">
              <a:solidFill>
                <a:schemeClr val="tx1"/>
              </a:solidFill>
            </a:endParaRPr>
          </a:p>
        </p:txBody>
      </p:sp>
      <p:sp>
        <p:nvSpPr>
          <p:cNvPr id="4"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8453242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4213AF-26F6-41FA-8D85-E2C5388D6E58}" type="datetimeFigureOut">
              <a:rPr lang="en-US" smtClean="0"/>
              <a:pPr/>
              <a:t>12/26/2022</a:t>
            </a:fld>
            <a:endParaRPr lang="en-US" sz="1000" dirty="0">
              <a:solidFill>
                <a:schemeClr val="tx1"/>
              </a:solidFill>
            </a:endParaRPr>
          </a:p>
        </p:txBody>
      </p:sp>
      <p:sp>
        <p:nvSpPr>
          <p:cNvPr id="4"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425003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2895484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54480154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159599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354438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5100143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1708896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6972097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9614337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5" name="Footer Placeholder 3"/>
          <p:cNvSpPr>
            <a:spLocks noGrp="1"/>
          </p:cNvSpPr>
          <p:nvPr>
            <p:ph type="ftr" sz="quarter" idx="11"/>
          </p:nvPr>
        </p:nvSpPr>
        <p:spPr/>
        <p:txBody>
          <a:bodyPr/>
          <a:lstStyle/>
          <a:p>
            <a:endParaRPr kumimoji="0"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7246014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5" name="Footer Placeholder 2"/>
          <p:cNvSpPr>
            <a:spLocks noGrp="1"/>
          </p:cNvSpPr>
          <p:nvPr>
            <p:ph type="ftr" sz="quarter" idx="11"/>
          </p:nvPr>
        </p:nvSpPr>
        <p:spPr/>
        <p:txBody>
          <a:bodyPr/>
          <a:lstStyle/>
          <a:p>
            <a:endParaRPr kumimoji="0"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9563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5" name="Footer Placeholder 5"/>
          <p:cNvSpPr>
            <a:spLocks noGrp="1"/>
          </p:cNvSpPr>
          <p:nvPr>
            <p:ph type="ftr" sz="quarter" idx="11"/>
          </p:nvPr>
        </p:nvSpPr>
        <p:spPr/>
        <p:txBody>
          <a:bodyPr/>
          <a:lstStyle/>
          <a:p>
            <a:endParaRPr kumimoji="0"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451803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12/26/2022</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8652065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544213AF-26F6-41FA-8D85-E2C5388D6E58}" type="datetimeFigureOut">
              <a:rPr lang="en-US" smtClean="0"/>
              <a:pPr/>
              <a:t>12/26/2022</a:t>
            </a:fld>
            <a:endParaRPr lang="en-US" sz="1000" dirty="0">
              <a:solidFill>
                <a:schemeClr val="tx1"/>
              </a:solidFill>
            </a:endParaRPr>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398954455"/>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199" y="783788"/>
            <a:ext cx="8244619" cy="2031295"/>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Clr>
                <a:schemeClr val="dk1"/>
              </a:buClr>
              <a:buSzPts val="1100"/>
              <a:buFont typeface="Arial"/>
              <a:buNone/>
            </a:pPr>
            <a:r>
              <a:rPr lang="en-GB" sz="6000" i="1" dirty="0">
                <a:solidFill>
                  <a:schemeClr val="accent6">
                    <a:lumMod val="40000"/>
                    <a:lumOff val="60000"/>
                  </a:schemeClr>
                </a:solidFill>
                <a:latin typeface="Algerian" panose="04020705040A02060702" pitchFamily="82" charset="0"/>
                <a:ea typeface="Caesar Dressing"/>
                <a:cs typeface="Caesar Dressing"/>
                <a:sym typeface="Caesar Dressing"/>
              </a:rPr>
              <a:t>EMAIL SMS SPAM CLASSIFIER </a:t>
            </a:r>
            <a:endParaRPr sz="6000" b="1" i="1" dirty="0">
              <a:solidFill>
                <a:schemeClr val="accent6">
                  <a:lumMod val="40000"/>
                  <a:lumOff val="60000"/>
                </a:schemeClr>
              </a:solidFill>
              <a:latin typeface="Algerian" panose="04020705040A02060702" pitchFamily="82" charset="0"/>
              <a:ea typeface="Caesar Dressing"/>
              <a:cs typeface="Caesar Dressing"/>
              <a:sym typeface="Caesar Dressing"/>
            </a:endParaRPr>
          </a:p>
        </p:txBody>
      </p:sp>
      <p:sp>
        <p:nvSpPr>
          <p:cNvPr id="66" name="Google Shape;66;p14"/>
          <p:cNvSpPr txBox="1">
            <a:spLocks noGrp="1"/>
          </p:cNvSpPr>
          <p:nvPr>
            <p:ph type="subTitle" idx="1"/>
          </p:nvPr>
        </p:nvSpPr>
        <p:spPr>
          <a:xfrm>
            <a:off x="6678655" y="3514007"/>
            <a:ext cx="2403468" cy="1063794"/>
          </a:xfrm>
          <a:prstGeom prst="rect">
            <a:avLst/>
          </a:prstGeom>
        </p:spPr>
        <p:txBody>
          <a:bodyPr spcFirstLastPara="1" wrap="square" lIns="91425" tIns="91425" rIns="91425" bIns="91425" anchor="t" anchorCtr="0">
            <a:noAutofit/>
          </a:bodyPr>
          <a:lstStyle/>
          <a:p>
            <a:pPr marL="0" lvl="0" indent="0" rtl="0">
              <a:lnSpc>
                <a:spcPct val="90000"/>
              </a:lnSpc>
              <a:spcBef>
                <a:spcPts val="0"/>
              </a:spcBef>
              <a:spcAft>
                <a:spcPts val="0"/>
              </a:spcAft>
              <a:buNone/>
            </a:pPr>
            <a:r>
              <a:rPr lang="en-GB" sz="1600" dirty="0">
                <a:solidFill>
                  <a:schemeClr val="tx1"/>
                </a:solidFill>
                <a:latin typeface="Algerian" panose="04020705040A02060702" pitchFamily="82" charset="0"/>
                <a:ea typeface="Caesar Dressing"/>
                <a:cs typeface="Caesar Dressing"/>
                <a:sym typeface="Caesar Dressing"/>
              </a:rPr>
              <a:t>By : </a:t>
            </a:r>
            <a:r>
              <a:rPr lang="en-GB" sz="1800" dirty="0" smtClean="0">
                <a:solidFill>
                  <a:schemeClr val="tx1"/>
                </a:solidFill>
                <a:latin typeface="Algerian" panose="04020705040A02060702" pitchFamily="82" charset="0"/>
                <a:ea typeface="Caesar Dressing"/>
                <a:cs typeface="Caesar Dressing"/>
                <a:sym typeface="Caesar Dressing"/>
              </a:rPr>
              <a:t>SHASHI SAHU</a:t>
            </a:r>
            <a:endParaRPr lang="en-GB" sz="1600" dirty="0">
              <a:solidFill>
                <a:schemeClr val="tx1"/>
              </a:solidFill>
              <a:latin typeface="Algerian" panose="04020705040A02060702" pitchFamily="82" charset="0"/>
              <a:ea typeface="Caesar Dressing"/>
              <a:cs typeface="Caesar Dressing"/>
              <a:sym typeface="Caesar Dressing"/>
            </a:endParaRPr>
          </a:p>
          <a:p>
            <a:pPr marL="0" lvl="0" indent="0" rtl="0">
              <a:lnSpc>
                <a:spcPct val="90000"/>
              </a:lnSpc>
              <a:spcBef>
                <a:spcPts val="0"/>
              </a:spcBef>
              <a:spcAft>
                <a:spcPts val="0"/>
              </a:spcAft>
              <a:buNone/>
            </a:pPr>
            <a:r>
              <a:rPr lang="en-GB" sz="1600" dirty="0">
                <a:solidFill>
                  <a:schemeClr val="tx1"/>
                </a:solidFill>
                <a:latin typeface="Algerian" panose="04020705040A02060702" pitchFamily="82" charset="0"/>
                <a:ea typeface="Caesar Dressing"/>
                <a:cs typeface="Caesar Dressing"/>
                <a:sym typeface="Caesar Dressing"/>
              </a:rPr>
              <a:t>BATCH </a:t>
            </a:r>
            <a:r>
              <a:rPr lang="en-GB" sz="1600" dirty="0" smtClean="0">
                <a:solidFill>
                  <a:schemeClr val="tx1"/>
                </a:solidFill>
                <a:latin typeface="Algerian" panose="04020705040A02060702" pitchFamily="82" charset="0"/>
                <a:ea typeface="Caesar Dressing"/>
                <a:cs typeface="Caesar Dressing"/>
                <a:sym typeface="Caesar Dressing"/>
              </a:rPr>
              <a:t>NO-30</a:t>
            </a:r>
            <a:endParaRPr lang="en-GB" sz="1600" dirty="0">
              <a:solidFill>
                <a:schemeClr val="tx1"/>
              </a:solidFill>
              <a:latin typeface="Algerian" panose="04020705040A02060702" pitchFamily="82" charset="0"/>
              <a:ea typeface="Caesar Dressing"/>
              <a:cs typeface="Caesar Dressing"/>
              <a:sym typeface="Caesar Dressing"/>
            </a:endParaRPr>
          </a:p>
          <a:p>
            <a:pPr marL="0" lvl="0" indent="0" rtl="0">
              <a:lnSpc>
                <a:spcPct val="90000"/>
              </a:lnSpc>
              <a:spcBef>
                <a:spcPts val="0"/>
              </a:spcBef>
              <a:spcAft>
                <a:spcPts val="0"/>
              </a:spcAft>
              <a:buNone/>
            </a:pPr>
            <a:r>
              <a:rPr lang="en-GB" sz="1600" dirty="0" smtClean="0">
                <a:solidFill>
                  <a:schemeClr val="tx1"/>
                </a:solidFill>
                <a:latin typeface="Algerian" panose="04020705040A02060702" pitchFamily="82" charset="0"/>
                <a:ea typeface="Caesar Dressing"/>
                <a:cs typeface="Caesar Dressing"/>
                <a:sym typeface="Caesar Dressing"/>
              </a:rPr>
              <a:t>SME- </a:t>
            </a:r>
            <a:r>
              <a:rPr lang="en-GB" sz="1600" dirty="0" err="1" smtClean="0">
                <a:solidFill>
                  <a:schemeClr val="tx1"/>
                </a:solidFill>
                <a:latin typeface="Algerian" panose="04020705040A02060702" pitchFamily="82" charset="0"/>
                <a:ea typeface="Caesar Dressing"/>
                <a:cs typeface="Caesar Dressing"/>
                <a:sym typeface="Caesar Dressing"/>
              </a:rPr>
              <a:t>Mohd</a:t>
            </a:r>
            <a:r>
              <a:rPr lang="en-GB" sz="1600" dirty="0" smtClean="0">
                <a:solidFill>
                  <a:schemeClr val="tx1"/>
                </a:solidFill>
                <a:latin typeface="Algerian" panose="04020705040A02060702" pitchFamily="82" charset="0"/>
                <a:ea typeface="Caesar Dressing"/>
                <a:cs typeface="Caesar Dressing"/>
                <a:sym typeface="Caesar Dressing"/>
              </a:rPr>
              <a:t> </a:t>
            </a:r>
            <a:r>
              <a:rPr lang="en-GB" sz="1600" dirty="0" err="1" smtClean="0">
                <a:solidFill>
                  <a:schemeClr val="tx1"/>
                </a:solidFill>
                <a:latin typeface="Algerian" panose="04020705040A02060702" pitchFamily="82" charset="0"/>
                <a:ea typeface="Caesar Dressing"/>
                <a:cs typeface="Caesar Dressing"/>
                <a:sym typeface="Caesar Dressing"/>
              </a:rPr>
              <a:t>Kashif</a:t>
            </a:r>
            <a:r>
              <a:rPr lang="en-GB" sz="1600" dirty="0" smtClean="0">
                <a:solidFill>
                  <a:schemeClr val="tx1"/>
                </a:solidFill>
                <a:latin typeface="Algerian" panose="04020705040A02060702" pitchFamily="82" charset="0"/>
                <a:ea typeface="Caesar Dressing"/>
                <a:cs typeface="Caesar Dressing"/>
                <a:sym typeface="Caesar Dressing"/>
              </a:rPr>
              <a:t> Sir</a:t>
            </a:r>
            <a:endParaRPr sz="1600" dirty="0">
              <a:solidFill>
                <a:schemeClr val="tx1"/>
              </a:solidFill>
              <a:latin typeface="Algerian" panose="04020705040A02060702" pitchFamily="82" charset="0"/>
              <a:ea typeface="Caesar Dressing"/>
              <a:cs typeface="Caesar Dressing"/>
              <a:sym typeface="Caesar Dressi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mn-lt"/>
                <a:ea typeface="Caesar Dressing"/>
                <a:cs typeface="Caesar Dressing"/>
                <a:sym typeface="Caesar Dressing"/>
              </a:rPr>
              <a:t>VISUALIZATIONS.</a:t>
            </a:r>
            <a:endParaRPr sz="3020" dirty="0">
              <a:solidFill>
                <a:srgbClr val="FCBF49"/>
              </a:solidFill>
              <a:latin typeface="+mn-lt"/>
              <a:ea typeface="Caesar Dressing"/>
              <a:cs typeface="Caesar Dressing"/>
              <a:sym typeface="Caesar Dressing"/>
            </a:endParaRPr>
          </a:p>
        </p:txBody>
      </p:sp>
      <p:sp>
        <p:nvSpPr>
          <p:cNvPr id="121" name="Google Shape;121;p23"/>
          <p:cNvSpPr txBox="1">
            <a:spLocks noGrp="1"/>
          </p:cNvSpPr>
          <p:nvPr>
            <p:ph type="body" idx="1"/>
          </p:nvPr>
        </p:nvSpPr>
        <p:spPr>
          <a:xfrm>
            <a:off x="494478" y="3635094"/>
            <a:ext cx="7330143" cy="156963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mn-lt"/>
                <a:ea typeface="Caesar Dressing"/>
                <a:cs typeface="Caesar Dressing"/>
                <a:sym typeface="Caesar Dressing"/>
              </a:rPr>
              <a:t>OBSERVATIONS</a:t>
            </a:r>
            <a:r>
              <a:rPr lang="en-GB" sz="1400" dirty="0">
                <a:solidFill>
                  <a:schemeClr val="dk1"/>
                </a:solidFill>
                <a:latin typeface="+mn-lt"/>
                <a:ea typeface="Caesar Dressing"/>
                <a:cs typeface="Caesar Dressing"/>
                <a:sym typeface="Caesar Dressing"/>
              </a:rPr>
              <a:t>:</a:t>
            </a:r>
            <a:endParaRPr sz="14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From the pie chart we can notice approximately 4827  of the MESSAGE are SPAM, 747 of the  MESSEAGE are rude and  are abuse. The count of SPAM are high compared to other type of MESSAGE and the count of threat comments are very less.</a:t>
            </a:r>
            <a:endParaRPr sz="1400" dirty="0">
              <a:solidFill>
                <a:srgbClr val="434343"/>
              </a:solidFill>
              <a:latin typeface="+mn-lt"/>
              <a:ea typeface="Caesar Dressing"/>
              <a:cs typeface="Caesar Dressing"/>
              <a:sym typeface="Caesar Dressing"/>
            </a:endParaRPr>
          </a:p>
        </p:txBody>
      </p:sp>
      <p:pic>
        <p:nvPicPr>
          <p:cNvPr id="5" name="Picture 4" descr="images.png"/>
          <p:cNvPicPr>
            <a:picLocks noChangeAspect="1"/>
          </p:cNvPicPr>
          <p:nvPr/>
        </p:nvPicPr>
        <p:blipFill>
          <a:blip r:embed="rId3"/>
          <a:stretch>
            <a:fillRect/>
          </a:stretch>
        </p:blipFill>
        <p:spPr>
          <a:xfrm>
            <a:off x="494478" y="1121814"/>
            <a:ext cx="2143125" cy="2143125"/>
          </a:xfrm>
          <a:prstGeom prst="rect">
            <a:avLst/>
          </a:prstGeom>
        </p:spPr>
      </p:pic>
      <p:pic>
        <p:nvPicPr>
          <p:cNvPr id="6" name="Picture 5" descr="Screenshot 2022-11-22 145605.png"/>
          <p:cNvPicPr>
            <a:picLocks noChangeAspect="1"/>
          </p:cNvPicPr>
          <p:nvPr/>
        </p:nvPicPr>
        <p:blipFill>
          <a:blip r:embed="rId4"/>
          <a:stretch>
            <a:fillRect/>
          </a:stretch>
        </p:blipFill>
        <p:spPr>
          <a:xfrm>
            <a:off x="4572000" y="1121814"/>
            <a:ext cx="2743583" cy="21053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mn-lt"/>
                <a:ea typeface="Caesar Dressing"/>
                <a:cs typeface="Caesar Dressing"/>
                <a:sym typeface="Caesar Dressing"/>
              </a:rPr>
              <a:t>Word Clouds.</a:t>
            </a:r>
            <a:endParaRPr sz="3020" dirty="0">
              <a:solidFill>
                <a:srgbClr val="0D47A1"/>
              </a:solidFill>
              <a:latin typeface="+mn-lt"/>
              <a:ea typeface="Caesar Dressing"/>
              <a:cs typeface="Caesar Dressing"/>
              <a:sym typeface="Caesar Dressing"/>
            </a:endParaRPr>
          </a:p>
        </p:txBody>
      </p:sp>
      <p:sp>
        <p:nvSpPr>
          <p:cNvPr id="184" name="Google Shape;184;p32"/>
          <p:cNvSpPr txBox="1">
            <a:spLocks noGrp="1"/>
          </p:cNvSpPr>
          <p:nvPr>
            <p:ph type="body" idx="1"/>
          </p:nvPr>
        </p:nvSpPr>
        <p:spPr>
          <a:xfrm>
            <a:off x="5347226" y="2058443"/>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mn-lt"/>
                <a:ea typeface="Caesar Dressing"/>
                <a:cs typeface="Caesar Dressing"/>
                <a:sym typeface="Caesar Dressing"/>
              </a:rPr>
              <a:t>OBSERVATIONS</a:t>
            </a:r>
            <a:r>
              <a:rPr lang="en-GB" sz="1600" dirty="0">
                <a:solidFill>
                  <a:schemeClr val="dk1"/>
                </a:solidFill>
                <a:latin typeface="+mn-lt"/>
                <a:ea typeface="Caesar Dressing"/>
                <a:cs typeface="Caesar Dressing"/>
                <a:sym typeface="Caesar Dressing"/>
              </a:rPr>
              <a:t>:</a:t>
            </a:r>
            <a:endParaRPr sz="16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These are the toxic words which frequently appear in the Malignant column.</a:t>
            </a:r>
            <a:endParaRPr sz="1400" dirty="0">
              <a:solidFill>
                <a:srgbClr val="434343"/>
              </a:solidFill>
              <a:latin typeface="+mn-lt"/>
              <a:ea typeface="Caesar Dressing"/>
              <a:cs typeface="Caesar Dressing"/>
              <a:sym typeface="Caesar Dressing"/>
            </a:endParaRPr>
          </a:p>
        </p:txBody>
      </p:sp>
      <p:pic>
        <p:nvPicPr>
          <p:cNvPr id="185" name="Google Shape;185;p32"/>
          <p:cNvPicPr preferRelativeResize="0"/>
          <p:nvPr/>
        </p:nvPicPr>
        <p:blipFill>
          <a:blip r:embed="rId3">
            <a:alphaModFix/>
          </a:blip>
          <a:stretch>
            <a:fillRect/>
          </a:stretch>
        </p:blipFill>
        <p:spPr>
          <a:xfrm>
            <a:off x="311700" y="1124150"/>
            <a:ext cx="4248150" cy="35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191" name="Google Shape;191;p33"/>
          <p:cNvSpPr txBox="1">
            <a:spLocks noGrp="1"/>
          </p:cNvSpPr>
          <p:nvPr>
            <p:ph type="body" idx="1"/>
          </p:nvPr>
        </p:nvSpPr>
        <p:spPr>
          <a:xfrm>
            <a:off x="5340351" y="1970513"/>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mn-lt"/>
                <a:ea typeface="Caesar Dressing"/>
                <a:cs typeface="Caesar Dressing"/>
                <a:sym typeface="Caesar Dressing"/>
              </a:rPr>
              <a:t>OBSERVATIONS</a:t>
            </a:r>
            <a:r>
              <a:rPr lang="en-GB" sz="1600" dirty="0">
                <a:solidFill>
                  <a:schemeClr val="dk1"/>
                </a:solidFill>
                <a:latin typeface="+mn-lt"/>
                <a:ea typeface="Caesar Dressing"/>
                <a:cs typeface="Caesar Dressing"/>
                <a:sym typeface="Caesar Dressing"/>
              </a:rPr>
              <a:t>:</a:t>
            </a:r>
            <a:endParaRPr sz="16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These are the toxic words which frequently appear in the Highly Malignant column.</a:t>
            </a:r>
            <a:endParaRPr sz="1400" dirty="0">
              <a:solidFill>
                <a:srgbClr val="434343"/>
              </a:solidFill>
              <a:latin typeface="+mn-lt"/>
              <a:ea typeface="Caesar Dressing"/>
              <a:cs typeface="Caesar Dressing"/>
              <a:sym typeface="Caesar Dressing"/>
            </a:endParaRPr>
          </a:p>
        </p:txBody>
      </p:sp>
      <p:pic>
        <p:nvPicPr>
          <p:cNvPr id="192" name="Google Shape;192;p33"/>
          <p:cNvPicPr preferRelativeResize="0"/>
          <p:nvPr/>
        </p:nvPicPr>
        <p:blipFill>
          <a:blip r:embed="rId3">
            <a:alphaModFix/>
          </a:blip>
          <a:stretch>
            <a:fillRect/>
          </a:stretch>
        </p:blipFill>
        <p:spPr>
          <a:xfrm>
            <a:off x="311700" y="1086950"/>
            <a:ext cx="4248150" cy="359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8" name="Google Shape;198;p34"/>
          <p:cNvSpPr txBox="1">
            <a:spLocks noGrp="1"/>
          </p:cNvSpPr>
          <p:nvPr>
            <p:ph type="body" idx="1"/>
          </p:nvPr>
        </p:nvSpPr>
        <p:spPr>
          <a:xfrm>
            <a:off x="5292225" y="2135519"/>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libri" panose="020F0502020204030204" pitchFamily="34" charset="0"/>
                <a:ea typeface="Caesar Dressing"/>
                <a:cs typeface="Calibri" panose="020F0502020204030204" pitchFamily="34" charset="0"/>
                <a:sym typeface="Caesar Dressing"/>
              </a:rPr>
              <a:t>OBSERVATIONS</a:t>
            </a:r>
            <a:r>
              <a:rPr lang="en-GB" sz="1600" dirty="0">
                <a:solidFill>
                  <a:schemeClr val="dk1"/>
                </a:solidFill>
                <a:latin typeface="Calibri" panose="020F0502020204030204" pitchFamily="34" charset="0"/>
                <a:ea typeface="Caesar Dressing"/>
                <a:cs typeface="Calibri" panose="020F0502020204030204" pitchFamily="34" charset="0"/>
                <a:sym typeface="Caesar Dressing"/>
              </a:rPr>
              <a:t>:</a:t>
            </a:r>
            <a:endParaRPr sz="1600" dirty="0">
              <a:solidFill>
                <a:schemeClr val="dk1"/>
              </a:solidFill>
              <a:latin typeface="Calibri" panose="020F0502020204030204" pitchFamily="34" charset="0"/>
              <a:ea typeface="Caesar Dressing"/>
              <a:cs typeface="Calibri" panose="020F0502020204030204" pitchFamily="34" charset="0"/>
              <a:sym typeface="Caesar Dressing"/>
            </a:endParaRPr>
          </a:p>
          <a:p>
            <a:pPr marL="0" lvl="0" indent="0" algn="l" rtl="0">
              <a:spcBef>
                <a:spcPts val="1200"/>
              </a:spcBef>
              <a:spcAft>
                <a:spcPts val="1200"/>
              </a:spcAft>
              <a:buNone/>
            </a:pPr>
            <a:r>
              <a:rPr lang="en-GB" sz="1400" dirty="0">
                <a:solidFill>
                  <a:srgbClr val="434343"/>
                </a:solidFill>
                <a:latin typeface="Calibri" panose="020F0502020204030204" pitchFamily="34" charset="0"/>
                <a:ea typeface="Caesar Dressing"/>
                <a:cs typeface="Calibri" panose="020F0502020204030204" pitchFamily="34" charset="0"/>
                <a:sym typeface="Caesar Dressing"/>
              </a:rPr>
              <a:t>These are the toxic words which frequently appear in the rude column</a:t>
            </a:r>
            <a:r>
              <a:rPr lang="en-GB" sz="1400" dirty="0">
                <a:solidFill>
                  <a:srgbClr val="434343"/>
                </a:solidFill>
                <a:latin typeface="Bradley Hand ITC" pitchFamily="66" charset="0"/>
                <a:ea typeface="Caesar Dressing"/>
                <a:cs typeface="Caesar Dressing"/>
                <a:sym typeface="Caesar Dressing"/>
              </a:rPr>
              <a:t>.</a:t>
            </a:r>
            <a:endParaRPr sz="1400" dirty="0">
              <a:solidFill>
                <a:srgbClr val="434343"/>
              </a:solidFill>
              <a:latin typeface="Bradley Hand ITC" pitchFamily="66" charset="0"/>
              <a:ea typeface="Caesar Dressing"/>
              <a:cs typeface="Caesar Dressing"/>
              <a:sym typeface="Caesar Dressing"/>
            </a:endParaRPr>
          </a:p>
        </p:txBody>
      </p:sp>
      <p:pic>
        <p:nvPicPr>
          <p:cNvPr id="199" name="Google Shape;199;p34"/>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05" name="Google Shape;205;p35"/>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mn-lt"/>
                <a:ea typeface="Caesar Dressing"/>
                <a:cs typeface="Caesar Dressing"/>
                <a:sym typeface="Caesar Dressing"/>
              </a:rPr>
              <a:t>OBSERVATIONS</a:t>
            </a:r>
            <a:r>
              <a:rPr lang="en-GB" sz="1600" dirty="0">
                <a:solidFill>
                  <a:schemeClr val="dk1"/>
                </a:solidFill>
                <a:latin typeface="+mn-lt"/>
                <a:ea typeface="Caesar Dressing"/>
                <a:cs typeface="Caesar Dressing"/>
                <a:sym typeface="Caesar Dressing"/>
              </a:rPr>
              <a:t>:</a:t>
            </a:r>
            <a:endParaRPr sz="16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These are the toxic words which frequently appear in the threat column.</a:t>
            </a:r>
            <a:endParaRPr sz="1400" dirty="0">
              <a:solidFill>
                <a:srgbClr val="434343"/>
              </a:solidFill>
              <a:latin typeface="+mn-lt"/>
              <a:ea typeface="Caesar Dressing"/>
              <a:cs typeface="Caesar Dressing"/>
              <a:sym typeface="Caesar Dressing"/>
            </a:endParaRPr>
          </a:p>
        </p:txBody>
      </p:sp>
      <p:pic>
        <p:nvPicPr>
          <p:cNvPr id="206" name="Google Shape;206;p35"/>
          <p:cNvPicPr preferRelativeResize="0"/>
          <p:nvPr/>
        </p:nvPicPr>
        <p:blipFill>
          <a:blip r:embed="rId3">
            <a:alphaModFix/>
          </a:blip>
          <a:stretch>
            <a:fillRect/>
          </a:stretch>
        </p:blipFill>
        <p:spPr>
          <a:xfrm>
            <a:off x="311700" y="1142050"/>
            <a:ext cx="4248150" cy="359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12" name="Google Shape;212;p36"/>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mn-lt"/>
                <a:ea typeface="Caesar Dressing"/>
                <a:cs typeface="Caesar Dressing"/>
                <a:sym typeface="Caesar Dressing"/>
              </a:rPr>
              <a:t>OBSERVATIONS</a:t>
            </a:r>
            <a:r>
              <a:rPr lang="en-GB" sz="1600" dirty="0">
                <a:solidFill>
                  <a:schemeClr val="dk1"/>
                </a:solidFill>
                <a:latin typeface="+mn-lt"/>
                <a:ea typeface="Caesar Dressing"/>
                <a:cs typeface="Caesar Dressing"/>
                <a:sym typeface="Caesar Dressing"/>
              </a:rPr>
              <a:t>:</a:t>
            </a:r>
            <a:endParaRPr sz="16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These are the toxic words which frequently appear in the abuse column.</a:t>
            </a:r>
            <a:endParaRPr sz="1400" dirty="0">
              <a:solidFill>
                <a:srgbClr val="434343"/>
              </a:solidFill>
              <a:latin typeface="+mn-lt"/>
              <a:ea typeface="Caesar Dressing"/>
              <a:cs typeface="Caesar Dressing"/>
              <a:sym typeface="Caesar Dressing"/>
            </a:endParaRPr>
          </a:p>
        </p:txBody>
      </p:sp>
      <p:pic>
        <p:nvPicPr>
          <p:cNvPr id="213" name="Google Shape;213;p36"/>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19" name="Google Shape;219;p37"/>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mn-lt"/>
                <a:ea typeface="Caesar Dressing"/>
                <a:cs typeface="Caesar Dressing"/>
                <a:sym typeface="Caesar Dressing"/>
              </a:rPr>
              <a:t>OBSERVATIONS</a:t>
            </a:r>
            <a:r>
              <a:rPr lang="en-GB" sz="1600" dirty="0">
                <a:solidFill>
                  <a:schemeClr val="dk1"/>
                </a:solidFill>
                <a:latin typeface="+mn-lt"/>
                <a:ea typeface="Caesar Dressing"/>
                <a:cs typeface="Caesar Dressing"/>
                <a:sym typeface="Caesar Dressing"/>
              </a:rPr>
              <a:t>:</a:t>
            </a:r>
            <a:endParaRPr sz="16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These are the toxic words which frequently appear in the loathe column.</a:t>
            </a:r>
            <a:endParaRPr sz="1400" dirty="0">
              <a:solidFill>
                <a:srgbClr val="434343"/>
              </a:solidFill>
              <a:latin typeface="+mn-lt"/>
              <a:ea typeface="Caesar Dressing"/>
              <a:cs typeface="Caesar Dressing"/>
              <a:sym typeface="Caesar Dressing"/>
            </a:endParaRPr>
          </a:p>
        </p:txBody>
      </p:sp>
      <p:pic>
        <p:nvPicPr>
          <p:cNvPr id="220" name="Google Shape;220;p37"/>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mn-lt"/>
                <a:ea typeface="Caesar Dressing"/>
                <a:cs typeface="Caesar Dressing"/>
                <a:sym typeface="Caesar Dressing"/>
              </a:rPr>
              <a:t>DATA ANALYSIS STEPS.</a:t>
            </a:r>
            <a:endParaRPr sz="3011" dirty="0">
              <a:solidFill>
                <a:srgbClr val="D62828"/>
              </a:solidFill>
              <a:latin typeface="+mn-lt"/>
              <a:ea typeface="Caesar Dressing"/>
              <a:cs typeface="Caesar Dressing"/>
              <a:sym typeface="Caesar Dressing"/>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I have extracted some features and removed the feature “Id” to improve data normality and linearity.</a:t>
            </a:r>
            <a:endParaRPr sz="1600" dirty="0">
              <a:solidFill>
                <a:srgbClr val="434343"/>
              </a:solidFill>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Then created new column as </a:t>
            </a:r>
            <a:r>
              <a:rPr lang="en-GB" sz="1600" dirty="0" err="1">
                <a:solidFill>
                  <a:srgbClr val="434343"/>
                </a:solidFill>
                <a:latin typeface="+mn-lt"/>
                <a:ea typeface="Caesar Dressing"/>
                <a:cs typeface="Caesar Dressing"/>
                <a:sym typeface="Caesar Dressing"/>
              </a:rPr>
              <a:t>clean_length</a:t>
            </a:r>
            <a:r>
              <a:rPr lang="en-GB" sz="1600" dirty="0">
                <a:solidFill>
                  <a:srgbClr val="434343"/>
                </a:solidFill>
                <a:latin typeface="+mn-lt"/>
                <a:ea typeface="Caesar Dressing"/>
                <a:cs typeface="Caesar Dressing"/>
                <a:sym typeface="Caesar Dressing"/>
              </a:rPr>
              <a:t> after cleaning the data. </a:t>
            </a:r>
            <a:endParaRPr sz="1600" dirty="0">
              <a:solidFill>
                <a:srgbClr val="434343"/>
              </a:solidFill>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All these steps were done on both train and test datasets. </a:t>
            </a:r>
            <a:endParaRPr sz="1600" dirty="0">
              <a:solidFill>
                <a:srgbClr val="434343"/>
              </a:solidFill>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Used Pearson’s correlation coefficient and heat map to check the correlation. </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mn-lt"/>
                <a:ea typeface="Caesar Dressing"/>
                <a:cs typeface="Caesar Dressing"/>
                <a:sym typeface="Caesar Dressing"/>
              </a:rPr>
              <a:t>DATA ANALYSIS STEPS.</a:t>
            </a:r>
            <a:endParaRPr sz="3011">
              <a:solidFill>
                <a:srgbClr val="D62828"/>
              </a:solidFill>
              <a:latin typeface="+mn-lt"/>
              <a:ea typeface="Caesar Dressing"/>
              <a:cs typeface="Caesar Dressing"/>
              <a:sym typeface="Caesar Dressing"/>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After getting a cleaned data used TF-IDF </a:t>
            </a:r>
            <a:r>
              <a:rPr lang="en-GB" sz="1600" dirty="0" err="1">
                <a:solidFill>
                  <a:srgbClr val="434343"/>
                </a:solidFill>
                <a:latin typeface="+mn-lt"/>
                <a:ea typeface="Caesar Dressing"/>
                <a:cs typeface="Caesar Dressing"/>
                <a:sym typeface="Caesar Dressing"/>
              </a:rPr>
              <a:t>vectorizer</a:t>
            </a:r>
            <a:r>
              <a:rPr lang="en-GB" sz="1600" dirty="0">
                <a:solidFill>
                  <a:srgbClr val="434343"/>
                </a:solidFill>
                <a:latin typeface="+mn-lt"/>
                <a:ea typeface="Caesar Dressing"/>
                <a:cs typeface="Caesar Dressing"/>
                <a:sym typeface="Caesar Dressing"/>
              </a:rPr>
              <a:t>. It’ll help to transform the text data to feature vector which can be used as input in our modelling.</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Balanced the data using Random-</a:t>
            </a:r>
            <a:r>
              <a:rPr lang="en-GB" sz="1600" dirty="0" err="1">
                <a:solidFill>
                  <a:srgbClr val="434343"/>
                </a:solidFill>
                <a:latin typeface="+mn-lt"/>
                <a:ea typeface="Caesar Dressing"/>
                <a:cs typeface="Caesar Dressing"/>
                <a:sym typeface="Caesar Dressing"/>
              </a:rPr>
              <a:t>oversampler</a:t>
            </a:r>
            <a:r>
              <a:rPr lang="en-GB" sz="1600" dirty="0">
                <a:solidFill>
                  <a:srgbClr val="434343"/>
                </a:solidFill>
                <a:latin typeface="+mn-lt"/>
                <a:ea typeface="Caesar Dressing"/>
                <a:cs typeface="Caesar Dressing"/>
                <a:sym typeface="Caesar Dressing"/>
              </a:rPr>
              <a:t> mechanism.</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Split train and test to build machine learning models.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Model building process will be shown in the further steps.</a:t>
            </a:r>
            <a:endParaRPr sz="1600" dirty="0">
              <a:solidFill>
                <a:srgbClr val="434343"/>
              </a:solidFill>
              <a:latin typeface="+mn-lt"/>
              <a:ea typeface="Caesar Dressing"/>
              <a:cs typeface="Caesar Dressing"/>
              <a:sym typeface="Caesar Dressing"/>
            </a:endParaRPr>
          </a:p>
          <a:p>
            <a:pPr marL="0" lvl="0" indent="0" algn="l" rtl="0">
              <a:spcBef>
                <a:spcPts val="1200"/>
              </a:spcBef>
              <a:spcAft>
                <a:spcPts val="1200"/>
              </a:spcAft>
              <a:buNone/>
            </a:pP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mn-lt"/>
                <a:ea typeface="Caesar Dressing"/>
                <a:cs typeface="Caesar Dressing"/>
                <a:sym typeface="Caesar Dressing"/>
              </a:rPr>
              <a:t>MODEL BUILDING.</a:t>
            </a:r>
            <a:endParaRPr sz="3011" dirty="0">
              <a:solidFill>
                <a:srgbClr val="F77F00"/>
              </a:solidFill>
              <a:latin typeface="+mn-lt"/>
              <a:ea typeface="Caesar Dressing"/>
              <a:cs typeface="Caesar Dressing"/>
              <a:sym typeface="Caesar Dressing"/>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dirty="0">
                <a:solidFill>
                  <a:srgbClr val="434343"/>
                </a:solidFill>
                <a:latin typeface="+mn-lt"/>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a:t>
            </a:r>
            <a:r>
              <a:rPr lang="en-GB" sz="1600" dirty="0" err="1">
                <a:solidFill>
                  <a:srgbClr val="434343"/>
                </a:solidFill>
                <a:latin typeface="+mn-lt"/>
                <a:ea typeface="Caesar Dressing"/>
                <a:cs typeface="Caesar Dressing"/>
                <a:sym typeface="Caesar Dressing"/>
              </a:rPr>
              <a:t>labeled</a:t>
            </a:r>
            <a:r>
              <a:rPr lang="en-GB" sz="1600" dirty="0">
                <a:solidFill>
                  <a:srgbClr val="434343"/>
                </a:solidFill>
                <a:latin typeface="+mn-lt"/>
                <a:ea typeface="Caesar Dressing"/>
                <a:cs typeface="Caesar Dressing"/>
                <a:sym typeface="Caesar Dressing"/>
              </a:rPr>
              <a:t> data into the format of 0 and 1 where 0 represents “NO” and 1 represents “Yes”. </a:t>
            </a:r>
            <a:endParaRPr sz="1600" dirty="0">
              <a:solidFill>
                <a:srgbClr val="434343"/>
              </a:solidFill>
              <a:latin typeface="+mn-lt"/>
              <a:ea typeface="Caesar Dressing"/>
              <a:cs typeface="Caesar Dressing"/>
              <a:sym typeface="Caesar Dressing"/>
            </a:endParaRPr>
          </a:p>
          <a:p>
            <a:pPr marL="0" lvl="0" indent="457200" algn="l" rtl="0">
              <a:spcBef>
                <a:spcPts val="1200"/>
              </a:spcBef>
              <a:spcAft>
                <a:spcPts val="0"/>
              </a:spcAft>
              <a:buNone/>
            </a:pPr>
            <a:r>
              <a:rPr lang="en-GB" sz="1600" dirty="0">
                <a:solidFill>
                  <a:srgbClr val="434343"/>
                </a:solidFill>
                <a:latin typeface="+mn-lt"/>
                <a:ea typeface="Caesar Dressing"/>
                <a:cs typeface="Caesar Dressing"/>
                <a:sym typeface="Caesar Dressing"/>
              </a:rPr>
              <a:t>In this NLP based project we need to predict the multiple labels which are binary. I have converted text into feature vectors using TF-IDF </a:t>
            </a:r>
            <a:r>
              <a:rPr lang="en-GB" sz="1600" dirty="0" err="1">
                <a:solidFill>
                  <a:srgbClr val="434343"/>
                </a:solidFill>
                <a:latin typeface="+mn-lt"/>
                <a:ea typeface="Caesar Dressing"/>
                <a:cs typeface="Caesar Dressing"/>
                <a:sym typeface="Caesar Dressing"/>
              </a:rPr>
              <a:t>vectorizer</a:t>
            </a:r>
            <a:r>
              <a:rPr lang="en-GB" sz="1600" dirty="0">
                <a:solidFill>
                  <a:srgbClr val="434343"/>
                </a:solidFill>
                <a:latin typeface="+mn-lt"/>
                <a:ea typeface="Caesar Dressing"/>
                <a:cs typeface="Caesar Dressing"/>
                <a:sym typeface="Caesar Dressing"/>
              </a:rPr>
              <a:t> and separated our features and labels. Also, before building the model, I made sure that the input data was cleaned and scaled before it was fed into the machine learning models.</a:t>
            </a:r>
            <a:endParaRPr sz="1600" dirty="0">
              <a:solidFill>
                <a:srgbClr val="434343"/>
              </a:solidFill>
              <a:latin typeface="+mn-lt"/>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mn-lt"/>
                <a:ea typeface="Caesar Dressing"/>
                <a:cs typeface="Caesar Dressing"/>
                <a:sym typeface="Caesar Dressing"/>
              </a:rPr>
              <a:t>	After the pre-processing and data cleaning I used remaining independent features for model building and prediction.</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D62828"/>
                </a:solidFill>
                <a:ea typeface="Caesar Dressing"/>
                <a:cs typeface="Caesar Dressing"/>
                <a:sym typeface="Caesar Dressing"/>
              </a:rPr>
              <a:t>AGENDA</a:t>
            </a:r>
            <a:r>
              <a:rPr lang="en-GB" sz="3020" dirty="0">
                <a:solidFill>
                  <a:srgbClr val="D62828"/>
                </a:solidFill>
                <a:latin typeface="Caesar Dressing"/>
                <a:ea typeface="Caesar Dressing"/>
                <a:cs typeface="Caesar Dressing"/>
                <a:sym typeface="Caesar Dressing"/>
              </a:rPr>
              <a:t>.</a:t>
            </a:r>
            <a:endParaRPr sz="3020" dirty="0">
              <a:solidFill>
                <a:srgbClr val="D62828"/>
              </a:solidFill>
              <a:latin typeface="Caesar Dressing"/>
              <a:ea typeface="Caesar Dressing"/>
              <a:cs typeface="Caesar Dressing"/>
              <a:sym typeface="Caesar Dressing"/>
            </a:endParaRPr>
          </a:p>
        </p:txBody>
      </p:sp>
      <p:sp>
        <p:nvSpPr>
          <p:cNvPr id="72" name="Google Shape;72;p15"/>
          <p:cNvSpPr txBox="1">
            <a:spLocks noGrp="1"/>
          </p:cNvSpPr>
          <p:nvPr>
            <p:ph type="body" idx="1"/>
          </p:nvPr>
        </p:nvSpPr>
        <p:spPr>
          <a:xfrm>
            <a:off x="311699" y="1152475"/>
            <a:ext cx="7617863" cy="34164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Overview</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Problem Statement.</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Problem Understanding.</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Importance of Malignant Comments Classification.</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Exploratory Data Analysis (Steps).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Visualizations.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Word Clouds.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Data Analysis Steps.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Model Building.</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Analysis of Models.</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Cross Validation Scores.</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Hyper Parameter Tuning and Creating the Final Model.</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Saving the model and predicting the results.</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Conclusion.</a:t>
            </a:r>
          </a:p>
          <a:p>
            <a:pPr marL="457200" lvl="0" indent="-330200" algn="l" rtl="0">
              <a:spcBef>
                <a:spcPts val="0"/>
              </a:spcBef>
              <a:spcAft>
                <a:spcPts val="0"/>
              </a:spcAft>
              <a:buClr>
                <a:srgbClr val="434343"/>
              </a:buClr>
              <a:buSzPts val="1600"/>
              <a:buFont typeface="Caesar Dressing"/>
              <a:buChar char="●"/>
            </a:pP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MODEL BUILDING.</a:t>
            </a:r>
            <a:endParaRPr sz="3011">
              <a:solidFill>
                <a:schemeClr val="bg1"/>
              </a:solidFill>
              <a:latin typeface="+mn-lt"/>
              <a:ea typeface="Caesar Dressing"/>
              <a:cs typeface="Caesar Dressing"/>
              <a:sym typeface="Caesar Dressing"/>
            </a:endParaRPr>
          </a:p>
        </p:txBody>
      </p:sp>
      <p:sp>
        <p:nvSpPr>
          <p:cNvPr id="244" name="Google Shape;244;p41"/>
          <p:cNvSpPr txBox="1">
            <a:spLocks noGrp="1"/>
          </p:cNvSpPr>
          <p:nvPr>
            <p:ph type="body" idx="1"/>
          </p:nvPr>
        </p:nvSpPr>
        <p:spPr>
          <a:xfrm>
            <a:off x="311700" y="1362682"/>
            <a:ext cx="8520600" cy="264684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bg1"/>
                </a:solidFill>
                <a:latin typeface="+mn-lt"/>
                <a:ea typeface="Caesar Dressing"/>
                <a:cs typeface="Arial" pitchFamily="34" charset="0"/>
                <a:sym typeface="Caesar Dressing"/>
              </a:rPr>
              <a:t>The classification algorithms used on training the data are as follows:</a:t>
            </a:r>
          </a:p>
          <a:p>
            <a:pPr marL="0" lvl="0" indent="0" algn="l" rtl="0">
              <a:spcBef>
                <a:spcPts val="0"/>
              </a:spcBef>
              <a:spcAft>
                <a:spcPts val="0"/>
              </a:spcAft>
              <a:buNone/>
            </a:pPr>
            <a:endParaRPr lang="en-GB" sz="1600" dirty="0">
              <a:solidFill>
                <a:schemeClr val="bg1"/>
              </a:solidFill>
              <a:latin typeface="+mn-lt"/>
              <a:ea typeface="Caesar Dressing"/>
              <a:cs typeface="Arial" pitchFamily="34" charset="0"/>
              <a:sym typeface="Caesar Dressing"/>
            </a:endParaRPr>
          </a:p>
          <a:p>
            <a:pPr marL="0" lvl="0" indent="0" algn="l" rtl="0">
              <a:spcBef>
                <a:spcPts val="0"/>
              </a:spcBef>
              <a:spcAft>
                <a:spcPts val="0"/>
              </a:spcAft>
              <a:buNone/>
            </a:pPr>
            <a:endParaRPr lang="en-GB" sz="1600" dirty="0">
              <a:solidFill>
                <a:schemeClr val="bg1"/>
              </a:solidFill>
              <a:latin typeface="+mn-lt"/>
              <a:ea typeface="Caesar Dressing"/>
              <a:cs typeface="Arial" pitchFamily="34" charset="0"/>
              <a:sym typeface="Caesar Dressing"/>
            </a:endParaRPr>
          </a:p>
          <a:p>
            <a:pPr marL="0" lvl="0" indent="0">
              <a:buNone/>
            </a:pPr>
            <a:r>
              <a:rPr lang="en-US" sz="1600" dirty="0">
                <a:solidFill>
                  <a:schemeClr val="bg1"/>
                </a:solidFill>
                <a:latin typeface="+mn-lt"/>
                <a:cs typeface="Arial" pitchFamily="34" charset="0"/>
              </a:rPr>
              <a:t>1.gnb </a:t>
            </a:r>
            <a:r>
              <a:rPr lang="en-US" sz="1600" b="1" dirty="0">
                <a:solidFill>
                  <a:schemeClr val="bg1"/>
                </a:solidFill>
                <a:latin typeface="+mn-lt"/>
                <a:cs typeface="Arial" pitchFamily="34" charset="0"/>
              </a:rPr>
              <a:t>=</a:t>
            </a:r>
            <a:r>
              <a:rPr lang="en-US" sz="1600" dirty="0">
                <a:solidFill>
                  <a:schemeClr val="bg1"/>
                </a:solidFill>
                <a:latin typeface="+mn-lt"/>
                <a:cs typeface="Arial" pitchFamily="34" charset="0"/>
              </a:rPr>
              <a:t> </a:t>
            </a:r>
            <a:r>
              <a:rPr lang="en-US" sz="1600" dirty="0" err="1">
                <a:solidFill>
                  <a:schemeClr val="bg1"/>
                </a:solidFill>
                <a:latin typeface="+mn-lt"/>
                <a:cs typeface="Arial" pitchFamily="34" charset="0"/>
              </a:rPr>
              <a:t>GaussianNB</a:t>
            </a:r>
            <a:r>
              <a:rPr lang="en-US" sz="1600" dirty="0">
                <a:solidFill>
                  <a:schemeClr val="bg1"/>
                </a:solidFill>
                <a:latin typeface="+mn-lt"/>
                <a:cs typeface="Arial" pitchFamily="34" charset="0"/>
              </a:rPr>
              <a:t>()</a:t>
            </a:r>
          </a:p>
          <a:p>
            <a:pPr marL="0" lvl="0" indent="0">
              <a:buNone/>
            </a:pPr>
            <a:endParaRPr lang="en-US" sz="1600" dirty="0">
              <a:solidFill>
                <a:schemeClr val="bg1"/>
              </a:solidFill>
              <a:latin typeface="+mn-lt"/>
              <a:cs typeface="Arial" pitchFamily="34" charset="0"/>
            </a:endParaRPr>
          </a:p>
          <a:p>
            <a:pPr marL="0" lvl="0" indent="0">
              <a:buNone/>
            </a:pPr>
            <a:r>
              <a:rPr lang="en-US" sz="1600" dirty="0">
                <a:solidFill>
                  <a:schemeClr val="bg1"/>
                </a:solidFill>
                <a:latin typeface="+mn-lt"/>
                <a:cs typeface="Arial" pitchFamily="34" charset="0"/>
              </a:rPr>
              <a:t>2. </a:t>
            </a:r>
            <a:r>
              <a:rPr lang="en-US" sz="1600" dirty="0" err="1">
                <a:solidFill>
                  <a:schemeClr val="bg1"/>
                </a:solidFill>
                <a:latin typeface="+mn-lt"/>
                <a:cs typeface="Arial" pitchFamily="34" charset="0"/>
              </a:rPr>
              <a:t>mnb</a:t>
            </a:r>
            <a:r>
              <a:rPr lang="en-US" sz="1600" dirty="0">
                <a:solidFill>
                  <a:schemeClr val="bg1"/>
                </a:solidFill>
                <a:latin typeface="+mn-lt"/>
                <a:cs typeface="Arial" pitchFamily="34" charset="0"/>
              </a:rPr>
              <a:t> </a:t>
            </a:r>
            <a:r>
              <a:rPr lang="en-US" sz="1600" b="1" dirty="0">
                <a:solidFill>
                  <a:schemeClr val="bg1"/>
                </a:solidFill>
                <a:latin typeface="+mn-lt"/>
                <a:cs typeface="Arial" pitchFamily="34" charset="0"/>
              </a:rPr>
              <a:t>=</a:t>
            </a:r>
            <a:r>
              <a:rPr lang="en-US" sz="1600" dirty="0">
                <a:solidFill>
                  <a:schemeClr val="bg1"/>
                </a:solidFill>
                <a:latin typeface="+mn-lt"/>
                <a:cs typeface="Arial" pitchFamily="34" charset="0"/>
              </a:rPr>
              <a:t> </a:t>
            </a:r>
            <a:r>
              <a:rPr lang="en-US" sz="1600" dirty="0" err="1">
                <a:solidFill>
                  <a:schemeClr val="bg1"/>
                </a:solidFill>
                <a:latin typeface="+mn-lt"/>
                <a:cs typeface="Arial" pitchFamily="34" charset="0"/>
              </a:rPr>
              <a:t>MultinomialNB</a:t>
            </a:r>
            <a:r>
              <a:rPr lang="en-US" sz="1600" dirty="0">
                <a:solidFill>
                  <a:schemeClr val="bg1"/>
                </a:solidFill>
                <a:latin typeface="+mn-lt"/>
                <a:cs typeface="Arial" pitchFamily="34" charset="0"/>
              </a:rPr>
              <a:t>()</a:t>
            </a:r>
          </a:p>
          <a:p>
            <a:pPr marL="0" lvl="0" indent="0">
              <a:buNone/>
            </a:pPr>
            <a:r>
              <a:rPr lang="en-US" sz="1600" dirty="0">
                <a:solidFill>
                  <a:schemeClr val="bg1"/>
                </a:solidFill>
                <a:latin typeface="+mn-lt"/>
                <a:cs typeface="Arial" pitchFamily="34" charset="0"/>
              </a:rPr>
              <a:t> </a:t>
            </a:r>
          </a:p>
          <a:p>
            <a:pPr marL="0" lvl="0" indent="0">
              <a:buNone/>
            </a:pPr>
            <a:r>
              <a:rPr lang="en-US" sz="1600" dirty="0">
                <a:solidFill>
                  <a:schemeClr val="bg1"/>
                </a:solidFill>
                <a:latin typeface="+mn-lt"/>
                <a:cs typeface="Arial" pitchFamily="34" charset="0"/>
              </a:rPr>
              <a:t>3.bnb </a:t>
            </a:r>
            <a:r>
              <a:rPr lang="en-US" sz="1600" b="1" dirty="0">
                <a:solidFill>
                  <a:schemeClr val="bg1"/>
                </a:solidFill>
                <a:latin typeface="+mn-lt"/>
                <a:cs typeface="Arial" pitchFamily="34" charset="0"/>
              </a:rPr>
              <a:t>=</a:t>
            </a:r>
            <a:r>
              <a:rPr lang="en-US" sz="1600" dirty="0">
                <a:solidFill>
                  <a:schemeClr val="bg1"/>
                </a:solidFill>
                <a:latin typeface="+mn-lt"/>
                <a:cs typeface="Arial" pitchFamily="34" charset="0"/>
              </a:rPr>
              <a:t> </a:t>
            </a:r>
            <a:r>
              <a:rPr lang="en-US" sz="1600" dirty="0" err="1">
                <a:solidFill>
                  <a:schemeClr val="bg1"/>
                </a:solidFill>
                <a:latin typeface="+mn-lt"/>
                <a:cs typeface="Arial" pitchFamily="34" charset="0"/>
              </a:rPr>
              <a:t>BernoulliNB</a:t>
            </a:r>
            <a:r>
              <a:rPr lang="en-US" sz="1600" dirty="0">
                <a:solidFill>
                  <a:schemeClr val="bg1"/>
                </a:solidFill>
                <a:latin typeface="+mn-lt"/>
                <a:cs typeface="Arial" pitchFamily="34" charset="0"/>
              </a:rPr>
              <a:t>()</a:t>
            </a:r>
          </a:p>
          <a:p>
            <a:pPr marL="0" lvl="0" indent="0">
              <a:buNone/>
            </a:pPr>
            <a:endParaRPr lang="en-US" sz="1600" dirty="0">
              <a:solidFill>
                <a:schemeClr val="bg1"/>
              </a:solidFill>
              <a:latin typeface="+mn-lt"/>
              <a:ea typeface="Caesar Dressing"/>
              <a:cs typeface="Arial" pitchFamily="34" charset="0"/>
              <a:sym typeface="Caesar Dressing"/>
            </a:endParaRPr>
          </a:p>
          <a:p>
            <a:pPr marL="0" indent="0">
              <a:buNone/>
            </a:pPr>
            <a:r>
              <a:rPr lang="en-US" sz="1600" dirty="0">
                <a:solidFill>
                  <a:schemeClr val="bg1"/>
                </a:solidFill>
                <a:latin typeface="+mn-lt"/>
                <a:ea typeface="Caesar Dressing"/>
                <a:cs typeface="Arial" pitchFamily="34" charset="0"/>
                <a:sym typeface="Caesar Dressing"/>
              </a:rPr>
              <a:t>4. ADABOOST CLASSIFIER MODEL.</a:t>
            </a:r>
            <a:endParaRPr sz="1600" dirty="0">
              <a:solidFill>
                <a:schemeClr val="bg1"/>
              </a:solidFill>
              <a:latin typeface="+mn-lt"/>
              <a:ea typeface="Caesar Dressing"/>
              <a:cs typeface="Arial" pitchFamily="34" charset="0"/>
              <a:sym typeface="Caesar Dressing"/>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GAUSSIAN NB </a:t>
            </a:r>
            <a:endParaRPr sz="3011" dirty="0">
              <a:solidFill>
                <a:schemeClr val="bg1"/>
              </a:solidFill>
              <a:latin typeface="+mn-lt"/>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GAUSSIAN NB CLASSIFIER </a:t>
            </a:r>
            <a:r>
              <a:rPr lang="en-GB" sz="1600" dirty="0" err="1">
                <a:solidFill>
                  <a:schemeClr val="bg1"/>
                </a:solidFill>
                <a:latin typeface="+mn-lt"/>
                <a:ea typeface="Caesar Dressing"/>
                <a:cs typeface="Caesar Dressing"/>
                <a:sym typeface="Caesar Dressing"/>
              </a:rPr>
              <a:t>Modl</a:t>
            </a:r>
            <a:r>
              <a:rPr lang="en-GB" sz="1600" dirty="0">
                <a:solidFill>
                  <a:schemeClr val="bg1"/>
                </a:solidFill>
                <a:latin typeface="+mn-lt"/>
                <a:ea typeface="Caesar Dressing"/>
                <a:cs typeface="Caesar Dressing"/>
                <a:sym typeface="Caesar Dressing"/>
              </a:rPr>
              <a:t> gave us an accuracy score of  86.46 %.</a:t>
            </a:r>
            <a:endParaRPr sz="1600" dirty="0">
              <a:solidFill>
                <a:schemeClr val="bg1"/>
              </a:solidFill>
              <a:latin typeface="+mn-lt"/>
              <a:ea typeface="Caesar Dressing"/>
              <a:cs typeface="Caesar Dressing"/>
              <a:sym typeface="Caesar Dressing"/>
            </a:endParaRPr>
          </a:p>
        </p:txBody>
      </p:sp>
      <p:pic>
        <p:nvPicPr>
          <p:cNvPr id="5" name="Picture 4" descr="Screenshot 2022-11-22 233042.png"/>
          <p:cNvPicPr>
            <a:picLocks noChangeAspect="1"/>
          </p:cNvPicPr>
          <p:nvPr/>
        </p:nvPicPr>
        <p:blipFill>
          <a:blip r:embed="rId3"/>
          <a:stretch>
            <a:fillRect/>
          </a:stretch>
        </p:blipFill>
        <p:spPr>
          <a:xfrm>
            <a:off x="4980549" y="368228"/>
            <a:ext cx="2924583" cy="414070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HEAT MAP</a:t>
            </a:r>
          </a:p>
        </p:txBody>
      </p:sp>
      <p:sp>
        <p:nvSpPr>
          <p:cNvPr id="3" name="Text Placeholder 2"/>
          <p:cNvSpPr>
            <a:spLocks noGrp="1"/>
          </p:cNvSpPr>
          <p:nvPr>
            <p:ph type="body" idx="1"/>
          </p:nvPr>
        </p:nvSpPr>
        <p:spPr/>
        <p:txBody>
          <a:bodyPr/>
          <a:lstStyle/>
          <a:p>
            <a:endParaRPr lang="en-US" dirty="0"/>
          </a:p>
        </p:txBody>
      </p:sp>
      <p:pic>
        <p:nvPicPr>
          <p:cNvPr id="4" name="Picture 3" descr="Screenshot 2022-11-22 232153.png"/>
          <p:cNvPicPr>
            <a:picLocks noChangeAspect="1"/>
          </p:cNvPicPr>
          <p:nvPr/>
        </p:nvPicPr>
        <p:blipFill>
          <a:blip r:embed="rId2"/>
          <a:stretch>
            <a:fillRect/>
          </a:stretch>
        </p:blipFill>
        <p:spPr>
          <a:xfrm>
            <a:off x="277051" y="1150933"/>
            <a:ext cx="5808439" cy="341067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MUTLINOMIAL  NB CLASSIFIER</a:t>
            </a:r>
            <a:endParaRPr sz="3011" dirty="0">
              <a:solidFill>
                <a:schemeClr val="bg1"/>
              </a:solidFill>
              <a:latin typeface="+mn-lt"/>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MULTINOMIAL NB CLASSIFIER  Model gave us an accuracy score of 97.08 %.</a:t>
            </a:r>
            <a:endParaRPr sz="1600" dirty="0">
              <a:solidFill>
                <a:schemeClr val="bg1"/>
              </a:solidFill>
              <a:latin typeface="+mn-lt"/>
              <a:ea typeface="Caesar Dressing"/>
              <a:cs typeface="Caesar Dressing"/>
              <a:sym typeface="Caesar Dressing"/>
            </a:endParaRPr>
          </a:p>
        </p:txBody>
      </p:sp>
      <p:pic>
        <p:nvPicPr>
          <p:cNvPr id="5" name="Picture 4" descr="Screenshot 2022-11-22 233117.png"/>
          <p:cNvPicPr>
            <a:picLocks noChangeAspect="1"/>
          </p:cNvPicPr>
          <p:nvPr/>
        </p:nvPicPr>
        <p:blipFill>
          <a:blip r:embed="rId3"/>
          <a:stretch>
            <a:fillRect/>
          </a:stretch>
        </p:blipFill>
        <p:spPr>
          <a:xfrm>
            <a:off x="5226381" y="586152"/>
            <a:ext cx="3105584" cy="42525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BERNOULI NB CLASSIFIER</a:t>
            </a:r>
            <a:endParaRPr sz="3011" dirty="0">
              <a:solidFill>
                <a:schemeClr val="bg1"/>
              </a:solidFill>
              <a:latin typeface="+mn-lt"/>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BERNOULI NB CLASSIFIER gave us an accuracy score of 98.35 %.</a:t>
            </a:r>
            <a:endParaRPr sz="1600" dirty="0">
              <a:solidFill>
                <a:schemeClr val="bg1"/>
              </a:solidFill>
              <a:latin typeface="+mn-lt"/>
              <a:ea typeface="Caesar Dressing"/>
              <a:cs typeface="Caesar Dressing"/>
              <a:sym typeface="Caesar Dressing"/>
            </a:endParaRPr>
          </a:p>
        </p:txBody>
      </p:sp>
      <p:pic>
        <p:nvPicPr>
          <p:cNvPr id="5" name="Picture 4" descr="Screenshot 2022-11-22 233148.png"/>
          <p:cNvPicPr>
            <a:picLocks noChangeAspect="1"/>
          </p:cNvPicPr>
          <p:nvPr/>
        </p:nvPicPr>
        <p:blipFill>
          <a:blip r:embed="rId3"/>
          <a:stretch>
            <a:fillRect/>
          </a:stretch>
        </p:blipFill>
        <p:spPr>
          <a:xfrm>
            <a:off x="4587332" y="638703"/>
            <a:ext cx="3858164" cy="3428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ADABOOST CLASSIFIER MODEL.</a:t>
            </a:r>
            <a:endParaRPr sz="3011" dirty="0">
              <a:solidFill>
                <a:schemeClr val="bg1"/>
              </a:solidFill>
              <a:latin typeface="+mn-lt"/>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ADA Boost CLASSIFIER Model gave us an accuracy score of 92.68 %.</a:t>
            </a:r>
            <a:endParaRPr sz="1600" dirty="0">
              <a:solidFill>
                <a:schemeClr val="bg1"/>
              </a:solidFill>
              <a:latin typeface="+mn-lt"/>
              <a:ea typeface="Caesar Dressing"/>
              <a:cs typeface="Caesar Dressing"/>
              <a:sym typeface="Caesar Dressing"/>
            </a:endParaRPr>
          </a:p>
        </p:txBody>
      </p:sp>
      <p:pic>
        <p:nvPicPr>
          <p:cNvPr id="279" name="Google Shape;279;p46"/>
          <p:cNvPicPr preferRelativeResize="0"/>
          <p:nvPr/>
        </p:nvPicPr>
        <p:blipFill>
          <a:blip r:embed="rId3">
            <a:alphaModFix/>
          </a:blip>
          <a:stretch>
            <a:fillRect/>
          </a:stretch>
        </p:blipFill>
        <p:spPr>
          <a:xfrm>
            <a:off x="3796300" y="576888"/>
            <a:ext cx="4972201" cy="398972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XGBoost CLASSIFIER MODEL.</a:t>
            </a:r>
            <a:endParaRPr sz="3011">
              <a:solidFill>
                <a:srgbClr val="FCBF49"/>
              </a:solidFill>
              <a:latin typeface="Caesar Dressing"/>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XG Boost CLASSIFIER Model gave us an accuracy score of 94.89 %.</a:t>
            </a:r>
            <a:endParaRPr sz="1600" dirty="0">
              <a:latin typeface="Bradley Hand ITC" pitchFamily="66" charset="0"/>
              <a:ea typeface="Caesar Dressing"/>
              <a:cs typeface="Caesar Dressing"/>
              <a:sym typeface="Caesar Dressing"/>
            </a:endParaRPr>
          </a:p>
        </p:txBody>
      </p:sp>
      <p:pic>
        <p:nvPicPr>
          <p:cNvPr id="286" name="Google Shape;286;p47"/>
          <p:cNvPicPr preferRelativeResize="0"/>
          <p:nvPr/>
        </p:nvPicPr>
        <p:blipFill>
          <a:blip r:embed="rId3">
            <a:alphaModFix/>
          </a:blip>
          <a:stretch>
            <a:fillRect/>
          </a:stretch>
        </p:blipFill>
        <p:spPr>
          <a:xfrm>
            <a:off x="3867000" y="565350"/>
            <a:ext cx="4972200" cy="4012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EXTRA TREES CLASSIFIER MODEL.</a:t>
            </a:r>
            <a:endParaRPr sz="3011">
              <a:solidFill>
                <a:schemeClr val="bg1"/>
              </a:solidFill>
              <a:latin typeface="+mn-lt"/>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Extra Trees CLASSIFIER Model gave us an accuracy score of 95.30 %.</a:t>
            </a:r>
            <a:endParaRPr sz="1600" dirty="0">
              <a:solidFill>
                <a:schemeClr val="bg1"/>
              </a:solidFill>
              <a:latin typeface="+mn-lt"/>
              <a:ea typeface="Caesar Dressing"/>
              <a:cs typeface="Caesar Dressing"/>
              <a:sym typeface="Caesar Dressing"/>
            </a:endParaRPr>
          </a:p>
        </p:txBody>
      </p:sp>
      <p:pic>
        <p:nvPicPr>
          <p:cNvPr id="293" name="Google Shape;293;p48"/>
          <p:cNvPicPr preferRelativeResize="0"/>
          <p:nvPr/>
        </p:nvPicPr>
        <p:blipFill>
          <a:blip r:embed="rId3">
            <a:alphaModFix/>
          </a:blip>
          <a:stretch>
            <a:fillRect/>
          </a:stretch>
        </p:blipFill>
        <p:spPr>
          <a:xfrm>
            <a:off x="3867000" y="524225"/>
            <a:ext cx="4972200" cy="39522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Cross </a:t>
            </a:r>
            <a:r>
              <a:rPr lang="en-GB" sz="3011" dirty="0" smtClean="0">
                <a:solidFill>
                  <a:schemeClr val="bg1"/>
                </a:solidFill>
                <a:latin typeface="+mn-lt"/>
                <a:ea typeface="Caesar Dressing"/>
                <a:cs typeface="Caesar Dressing"/>
                <a:sym typeface="Caesar Dressing"/>
              </a:rPr>
              <a:t>Validation </a:t>
            </a:r>
            <a:r>
              <a:rPr lang="en-GB" sz="3011" dirty="0">
                <a:solidFill>
                  <a:schemeClr val="bg1"/>
                </a:solidFill>
                <a:latin typeface="+mn-lt"/>
                <a:ea typeface="Caesar Dressing"/>
                <a:cs typeface="Caesar Dressing"/>
                <a:sym typeface="Caesar Dressing"/>
              </a:rPr>
              <a:t>Scores.</a:t>
            </a:r>
            <a:endParaRPr sz="3011" dirty="0">
              <a:solidFill>
                <a:schemeClr val="bg1"/>
              </a:solidFill>
              <a:latin typeface="+mn-lt"/>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2708403"/>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None/>
            </a:pPr>
            <a:r>
              <a:rPr lang="en-GB" sz="1600" dirty="0">
                <a:solidFill>
                  <a:schemeClr val="bg1"/>
                </a:solidFill>
                <a:latin typeface="+mn-lt"/>
                <a:ea typeface="Caesar Dressing"/>
                <a:cs typeface="Caesar Dressing"/>
                <a:sym typeface="Caesar Dressing"/>
              </a:rPr>
              <a:t>.</a:t>
            </a:r>
            <a:endParaRPr sz="1600" dirty="0">
              <a:solidFill>
                <a:schemeClr val="bg1"/>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chemeClr val="bg1"/>
                </a:solidFill>
                <a:latin typeface="+mn-lt"/>
                <a:ea typeface="Caesar Dressing"/>
                <a:cs typeface="Caesar Dressing"/>
                <a:sym typeface="Caesar Dressing"/>
              </a:rPr>
              <a:t>The cross validation score of the Multinomial NB Classifier Model is 94.63 %.</a:t>
            </a:r>
            <a:endParaRPr sz="1600" dirty="0">
              <a:solidFill>
                <a:schemeClr val="bg1"/>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chemeClr val="bg1"/>
                </a:solidFill>
                <a:latin typeface="+mn-lt"/>
                <a:ea typeface="Caesar Dressing"/>
                <a:cs typeface="Caesar Dressing"/>
                <a:sym typeface="Caesar Dressing"/>
              </a:rPr>
              <a:t>The cross validation score of the </a:t>
            </a:r>
            <a:r>
              <a:rPr lang="en-GB" sz="1600" dirty="0" err="1">
                <a:solidFill>
                  <a:schemeClr val="bg1"/>
                </a:solidFill>
                <a:latin typeface="+mn-lt"/>
                <a:ea typeface="Caesar Dressing"/>
                <a:cs typeface="Caesar Dressing"/>
                <a:sym typeface="Caesar Dressing"/>
              </a:rPr>
              <a:t>Ada</a:t>
            </a:r>
            <a:r>
              <a:rPr lang="en-GB" sz="1600" dirty="0">
                <a:solidFill>
                  <a:schemeClr val="bg1"/>
                </a:solidFill>
                <a:latin typeface="+mn-lt"/>
                <a:ea typeface="Caesar Dressing"/>
                <a:cs typeface="Caesar Dressing"/>
                <a:sym typeface="Caesar Dressing"/>
              </a:rPr>
              <a:t> boost classifier Model is 94.57 %.</a:t>
            </a:r>
            <a:endParaRPr sz="1600" dirty="0">
              <a:solidFill>
                <a:schemeClr val="bg1"/>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chemeClr val="bg1"/>
                </a:solidFill>
                <a:latin typeface="+mn-lt"/>
                <a:ea typeface="Caesar Dressing"/>
                <a:cs typeface="Caesar Dressing"/>
                <a:sym typeface="Caesar Dressing"/>
              </a:rPr>
              <a:t>The cross validation score of the XG Boost Classifier Model is 95.36 %.</a:t>
            </a:r>
            <a:endParaRPr sz="1600" dirty="0">
              <a:solidFill>
                <a:schemeClr val="bg1"/>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chemeClr val="bg1"/>
                </a:solidFill>
                <a:latin typeface="+mn-lt"/>
                <a:ea typeface="Caesar Dressing"/>
                <a:cs typeface="Caesar Dressing"/>
                <a:sym typeface="Caesar Dressing"/>
              </a:rPr>
              <a:t>The cross validation score of the Extra Trees Classifier Model is 95.62 %.</a:t>
            </a:r>
            <a:endParaRPr sz="1600" dirty="0">
              <a:solidFill>
                <a:schemeClr val="bg1"/>
              </a:solidFill>
              <a:latin typeface="+mn-lt"/>
              <a:ea typeface="Caesar Dressing"/>
              <a:cs typeface="Caesar Dressing"/>
              <a:sym typeface="Caesar Dressing"/>
            </a:endParaRPr>
          </a:p>
          <a:p>
            <a:pPr marL="0" lvl="0" indent="0" algn="l" rtl="0">
              <a:spcBef>
                <a:spcPts val="1200"/>
              </a:spcBef>
              <a:spcAft>
                <a:spcPts val="1200"/>
              </a:spcAft>
              <a:buNone/>
            </a:pPr>
            <a:r>
              <a:rPr lang="en-GB" sz="1600" dirty="0">
                <a:solidFill>
                  <a:schemeClr val="bg1"/>
                </a:solidFill>
                <a:latin typeface="+mn-lt"/>
                <a:ea typeface="Caesar Dressing"/>
                <a:cs typeface="Caesar Dressing"/>
                <a:sym typeface="Caesar Dressing"/>
              </a:rPr>
              <a:t>From the above Cross Validation Scores, the highest CV score belongs to the Linear SVC model, followed by the Extra Trees Classifier &amp; Logistic Regression Model. Next the XG Boost Classifier model , the Multinomial NB Classifier and the </a:t>
            </a:r>
            <a:r>
              <a:rPr lang="en-GB" sz="1600" dirty="0" err="1">
                <a:solidFill>
                  <a:schemeClr val="bg1"/>
                </a:solidFill>
                <a:latin typeface="+mn-lt"/>
                <a:ea typeface="Caesar Dressing"/>
                <a:cs typeface="Caesar Dressing"/>
                <a:sym typeface="Caesar Dressing"/>
              </a:rPr>
              <a:t>Ada</a:t>
            </a:r>
            <a:r>
              <a:rPr lang="en-GB" sz="1600" dirty="0">
                <a:solidFill>
                  <a:schemeClr val="bg1"/>
                </a:solidFill>
                <a:latin typeface="+mn-lt"/>
                <a:ea typeface="Caesar Dressing"/>
                <a:cs typeface="Caesar Dressing"/>
                <a:sym typeface="Caesar Dressing"/>
              </a:rPr>
              <a:t> Boost Classifier Model. Lastly, the Decision Tree Classifier.</a:t>
            </a:r>
            <a:endParaRPr sz="1600" dirty="0">
              <a:solidFill>
                <a:schemeClr val="bg1"/>
              </a:solidFill>
              <a:latin typeface="+mn-lt"/>
              <a:ea typeface="Caesar Dressing"/>
              <a:cs typeface="Caesar Dressing"/>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HYPER PARAMETER TUNING.</a:t>
            </a:r>
            <a:endParaRPr sz="3011" dirty="0">
              <a:solidFill>
                <a:schemeClr val="bg1"/>
              </a:solidFill>
              <a:latin typeface="+mn-lt"/>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212362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bg1"/>
                </a:solidFill>
                <a:latin typeface="+mn-lt"/>
                <a:ea typeface="Caesar Dressing"/>
                <a:cs typeface="Caesar Dressing"/>
                <a:sym typeface="Caesar Dressing"/>
              </a:rPr>
              <a:t>Since the Accuracy Score and the cross validation score of the MULTINOMIAL NB  CLASSIFER  Model are good and the AUC score is the highest among others we shall consider this model for hyper parameter tuning.</a:t>
            </a:r>
            <a:endParaRPr sz="1600" dirty="0">
              <a:solidFill>
                <a:schemeClr val="bg1"/>
              </a:solidFill>
              <a:latin typeface="+mn-lt"/>
              <a:ea typeface="Caesar Dressing"/>
              <a:cs typeface="Caesar Dressing"/>
              <a:sym typeface="Caesar Dressing"/>
            </a:endParaRPr>
          </a:p>
          <a:p>
            <a:pPr marL="0" lvl="0" indent="0" algn="l" rtl="0">
              <a:spcBef>
                <a:spcPts val="1200"/>
              </a:spcBef>
              <a:spcAft>
                <a:spcPts val="0"/>
              </a:spcAft>
              <a:buNone/>
            </a:pPr>
            <a:r>
              <a:rPr lang="en-GB" sz="1600" dirty="0">
                <a:solidFill>
                  <a:schemeClr val="bg1"/>
                </a:solidFill>
                <a:latin typeface="+mn-lt"/>
                <a:ea typeface="Caesar Dressing"/>
                <a:cs typeface="Caesar Dressing"/>
                <a:sym typeface="Caesar Dressing"/>
              </a:rPr>
              <a:t>We shall use Grid </a:t>
            </a:r>
            <a:r>
              <a:rPr lang="en-GB" sz="1600" dirty="0" err="1">
                <a:solidFill>
                  <a:schemeClr val="bg1"/>
                </a:solidFill>
                <a:latin typeface="+mn-lt"/>
                <a:ea typeface="Caesar Dressing"/>
                <a:cs typeface="Caesar Dressing"/>
                <a:sym typeface="Caesar Dressing"/>
              </a:rPr>
              <a:t>SearchCV</a:t>
            </a:r>
            <a:r>
              <a:rPr lang="en-GB" sz="1600" dirty="0">
                <a:solidFill>
                  <a:schemeClr val="bg1"/>
                </a:solidFill>
                <a:latin typeface="+mn-lt"/>
                <a:ea typeface="Caesar Dressing"/>
                <a:cs typeface="Caesar Dressing"/>
                <a:sym typeface="Caesar Dressing"/>
              </a:rPr>
              <a:t> for hyper parameter tuning.</a:t>
            </a:r>
            <a:endParaRPr sz="1600" dirty="0">
              <a:solidFill>
                <a:schemeClr val="bg1"/>
              </a:solidFill>
              <a:latin typeface="+mn-lt"/>
              <a:ea typeface="Caesar Dressing"/>
              <a:cs typeface="Caesar Dressing"/>
              <a:sym typeface="Caesar Dressing"/>
            </a:endParaRPr>
          </a:p>
          <a:p>
            <a:pPr marL="0" lvl="0" indent="0" algn="l" rtl="0">
              <a:spcBef>
                <a:spcPts val="1200"/>
              </a:spcBef>
              <a:spcAft>
                <a:spcPts val="1200"/>
              </a:spcAft>
              <a:buNone/>
            </a:pPr>
            <a:r>
              <a:rPr lang="en-GB" sz="1600" dirty="0">
                <a:solidFill>
                  <a:schemeClr val="bg1"/>
                </a:solidFill>
                <a:latin typeface="+mn-lt"/>
                <a:ea typeface="Caesar Dressing"/>
                <a:cs typeface="Caesar Dressing"/>
                <a:sym typeface="Caesar Dressing"/>
              </a:rPr>
              <a:t>After multiple tries with hyper parameter tuning, the highest accuracy score obtained was 94.49 %.</a:t>
            </a:r>
            <a:endParaRPr sz="1600" dirty="0">
              <a:solidFill>
                <a:schemeClr val="bg1"/>
              </a:solidFill>
              <a:latin typeface="+mn-lt"/>
              <a:ea typeface="Caesar Dressing"/>
              <a:cs typeface="Caesar Dressing"/>
              <a:sym typeface="Caesar Dressing"/>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OVERVIEW.</a:t>
            </a:r>
            <a:endParaRPr sz="3020">
              <a:solidFill>
                <a:srgbClr val="F77F00"/>
              </a:solidFill>
              <a:latin typeface="+mn-lt"/>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46833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rgbClr val="434343"/>
                </a:solidFill>
                <a:latin typeface="+mn-lt"/>
                <a:ea typeface="Caesar Dressing"/>
                <a:cs typeface="Caesar Dressing"/>
                <a:sym typeface="Caesar Dressing"/>
              </a:rPr>
              <a:t>In this particular presentation we will be looking at:</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How to analyze the dataset of SMS SPAM CLASSIFIER.</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What are the EDA steps in cleaning the dataset.</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Overall analysis on the problem.</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Model building from the cleaned dataset.</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Predictions for test dataset from saved model.</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mn-lt"/>
                <a:ea typeface="Caesar Dressing"/>
                <a:cs typeface="Caesar Dressing"/>
                <a:sym typeface="Caesar Dressing"/>
              </a:rPr>
              <a:t>HYPER PARAMETER TUNING.</a:t>
            </a:r>
            <a:endParaRPr sz="3011">
              <a:solidFill>
                <a:srgbClr val="F77F00"/>
              </a:solidFill>
              <a:latin typeface="+mn-lt"/>
              <a:ea typeface="Caesar Dressing"/>
              <a:cs typeface="Caesar Dressing"/>
              <a:sym typeface="Caesar Dressing"/>
            </a:endParaRPr>
          </a:p>
        </p:txBody>
      </p:sp>
      <p:pic>
        <p:nvPicPr>
          <p:cNvPr id="317" name="Google Shape;317;p52"/>
          <p:cNvPicPr preferRelativeResize="0"/>
          <p:nvPr/>
        </p:nvPicPr>
        <p:blipFill>
          <a:blip r:embed="rId3">
            <a:alphaModFix/>
          </a:blip>
          <a:stretch>
            <a:fillRect/>
          </a:stretch>
        </p:blipFill>
        <p:spPr>
          <a:xfrm>
            <a:off x="1519238" y="1194925"/>
            <a:ext cx="6105525" cy="3276600"/>
          </a:xfrm>
          <a:prstGeom prst="rect">
            <a:avLst/>
          </a:prstGeom>
          <a:noFill/>
          <a:ln>
            <a:noFill/>
          </a:ln>
        </p:spPr>
      </p:pic>
      <p:pic>
        <p:nvPicPr>
          <p:cNvPr id="4" name="Google Shape;317;p52"/>
          <p:cNvPicPr preferRelativeResize="0"/>
          <p:nvPr/>
        </p:nvPicPr>
        <p:blipFill>
          <a:blip r:embed="rId3">
            <a:alphaModFix/>
          </a:blip>
          <a:stretch>
            <a:fillRect/>
          </a:stretch>
        </p:blipFill>
        <p:spPr>
          <a:xfrm>
            <a:off x="1519237" y="1236177"/>
            <a:ext cx="6105525" cy="3276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mn-lt"/>
                <a:ea typeface="Caesar Dressing"/>
                <a:cs typeface="Caesar Dressing"/>
                <a:sym typeface="Caesar Dressing"/>
              </a:rPr>
              <a:t>HYPER PARAMETER TUNING [FINAL MODEL].</a:t>
            </a:r>
            <a:endParaRPr sz="3011" dirty="0">
              <a:solidFill>
                <a:srgbClr val="F77F00"/>
              </a:solidFill>
              <a:latin typeface="+mn-lt"/>
              <a:ea typeface="Caesar Dressing"/>
              <a:cs typeface="Caesar Dressing"/>
              <a:sym typeface="Caesar Dressing"/>
            </a:endParaRPr>
          </a:p>
        </p:txBody>
      </p:sp>
      <p:pic>
        <p:nvPicPr>
          <p:cNvPr id="323" name="Google Shape;323;p53"/>
          <p:cNvPicPr preferRelativeResize="0"/>
          <p:nvPr/>
        </p:nvPicPr>
        <p:blipFill>
          <a:blip r:embed="rId3">
            <a:alphaModFix/>
          </a:blip>
          <a:stretch>
            <a:fillRect/>
          </a:stretch>
        </p:blipFill>
        <p:spPr>
          <a:xfrm>
            <a:off x="2656000" y="1017725"/>
            <a:ext cx="6056375" cy="3820975"/>
          </a:xfrm>
          <a:prstGeom prst="rect">
            <a:avLst/>
          </a:prstGeom>
          <a:noFill/>
          <a:ln>
            <a:noFill/>
          </a:ln>
        </p:spPr>
      </p:pic>
      <p:sp>
        <p:nvSpPr>
          <p:cNvPr id="324" name="Google Shape;324;p53"/>
          <p:cNvSpPr txBox="1"/>
          <p:nvPr/>
        </p:nvSpPr>
        <p:spPr>
          <a:xfrm>
            <a:off x="384225" y="1152650"/>
            <a:ext cx="2169000" cy="33855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ea typeface="Caesar Dressing"/>
                <a:cs typeface="Caesar Dressing"/>
                <a:sym typeface="Caesar Dressing"/>
              </a:rPr>
              <a:t>I have successfully incorporated hyper parameter tuning using best parameters of Logistic Regression and the accuracy of the model has been increased, We received the accuracy score as 94.49%, which is very good.</a:t>
            </a:r>
            <a:endParaRPr sz="1600" dirty="0">
              <a:solidFill>
                <a:srgbClr val="434343"/>
              </a:solidFill>
              <a:ea typeface="Caesar Dressing"/>
              <a:cs typeface="Caesar Dressing"/>
              <a:sym typeface="Caesar Dressing"/>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mn-lt"/>
                <a:ea typeface="Caesar Dressing"/>
                <a:cs typeface="Caesar Dressing"/>
                <a:sym typeface="Caesar Dressing"/>
              </a:rPr>
              <a:t>ROC-AUC Curve.</a:t>
            </a:r>
            <a:endParaRPr sz="3011" dirty="0">
              <a:solidFill>
                <a:srgbClr val="FCBF49"/>
              </a:solidFill>
              <a:latin typeface="+mn-lt"/>
              <a:ea typeface="Caesar Dressing"/>
              <a:cs typeface="Caesar Dressing"/>
              <a:sym typeface="Caesar Dressing"/>
            </a:endParaRPr>
          </a:p>
        </p:txBody>
      </p:sp>
      <p:sp>
        <p:nvSpPr>
          <p:cNvPr id="330" name="Google Shape;330;p54"/>
          <p:cNvSpPr txBox="1"/>
          <p:nvPr/>
        </p:nvSpPr>
        <p:spPr>
          <a:xfrm>
            <a:off x="530100" y="3929985"/>
            <a:ext cx="830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ea typeface="Caesar Dressing"/>
                <a:cs typeface="Caesar Dressing"/>
                <a:sym typeface="Caesar Dressing"/>
              </a:rPr>
              <a:t>I have generated the ROC Curve for all the models and for the best model and compared it with AUC. The AUC score for my final model was 97%.</a:t>
            </a:r>
            <a:endParaRPr sz="1600" dirty="0">
              <a:solidFill>
                <a:srgbClr val="434343"/>
              </a:solidFill>
              <a:ea typeface="Caesar Dressing"/>
              <a:cs typeface="Caesar Dressing"/>
              <a:sym typeface="Caesar Dressing"/>
            </a:endParaRPr>
          </a:p>
        </p:txBody>
      </p:sp>
      <p:pic>
        <p:nvPicPr>
          <p:cNvPr id="331" name="Google Shape;331;p54"/>
          <p:cNvPicPr preferRelativeResize="0"/>
          <p:nvPr/>
        </p:nvPicPr>
        <p:blipFill>
          <a:blip r:embed="rId3">
            <a:alphaModFix/>
          </a:blip>
          <a:stretch>
            <a:fillRect/>
          </a:stretch>
        </p:blipFill>
        <p:spPr>
          <a:xfrm>
            <a:off x="536625" y="1201655"/>
            <a:ext cx="3532872" cy="2544400"/>
          </a:xfrm>
          <a:prstGeom prst="rect">
            <a:avLst/>
          </a:prstGeom>
          <a:noFill/>
          <a:ln>
            <a:noFill/>
          </a:ln>
        </p:spPr>
      </p:pic>
      <p:pic>
        <p:nvPicPr>
          <p:cNvPr id="332" name="Google Shape;332;p54"/>
          <p:cNvPicPr preferRelativeResize="0"/>
          <p:nvPr/>
        </p:nvPicPr>
        <p:blipFill>
          <a:blip r:embed="rId4">
            <a:alphaModFix/>
          </a:blip>
          <a:stretch>
            <a:fillRect/>
          </a:stretch>
        </p:blipFill>
        <p:spPr>
          <a:xfrm>
            <a:off x="4891172" y="1170125"/>
            <a:ext cx="3532872" cy="2544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0D47A1"/>
                </a:solidFill>
                <a:latin typeface="+mn-lt"/>
                <a:ea typeface="Caesar Dressing"/>
                <a:cs typeface="Caesar Dressing"/>
                <a:sym typeface="Caesar Dressing"/>
              </a:rPr>
              <a:t>Saving the model and predicting the results.</a:t>
            </a:r>
            <a:endParaRPr sz="3011" dirty="0">
              <a:solidFill>
                <a:srgbClr val="0D47A1"/>
              </a:solidFill>
              <a:latin typeface="+mn-lt"/>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ea typeface="Caesar Dressing"/>
                <a:cs typeface="Caesar Dressing"/>
                <a:sym typeface="Caesar Dressing"/>
              </a:rPr>
              <a:t>I have saved my final best model using </a:t>
            </a:r>
            <a:r>
              <a:rPr lang="en-GB" sz="1600" dirty="0" err="1">
                <a:solidFill>
                  <a:srgbClr val="434343"/>
                </a:solidFill>
                <a:ea typeface="Caesar Dressing"/>
                <a:cs typeface="Caesar Dressing"/>
                <a:sym typeface="Caesar Dressing"/>
              </a:rPr>
              <a:t>joblib</a:t>
            </a:r>
            <a:r>
              <a:rPr lang="en-GB" sz="1600" dirty="0">
                <a:solidFill>
                  <a:srgbClr val="434343"/>
                </a:solidFill>
                <a:ea typeface="Caesar Dressing"/>
                <a:cs typeface="Caesar Dressing"/>
                <a:sym typeface="Caesar Dressing"/>
              </a:rPr>
              <a:t> library in .</a:t>
            </a:r>
            <a:r>
              <a:rPr lang="en-GB" sz="1600" dirty="0" err="1">
                <a:solidFill>
                  <a:srgbClr val="434343"/>
                </a:solidFill>
                <a:ea typeface="Caesar Dressing"/>
                <a:cs typeface="Caesar Dressing"/>
                <a:sym typeface="Caesar Dressing"/>
              </a:rPr>
              <a:t>pkl</a:t>
            </a:r>
            <a:r>
              <a:rPr lang="en-GB" sz="1600" dirty="0">
                <a:solidFill>
                  <a:srgbClr val="434343"/>
                </a:solidFill>
                <a:ea typeface="Caesar Dressing"/>
                <a:cs typeface="Caesar Dressing"/>
                <a:sym typeface="Caesar Dressing"/>
              </a:rPr>
              <a:t> format, and loaded saved model for predictions for test data. Using classification model, we have got the predicted values for malignant comments classification. </a:t>
            </a:r>
            <a:endParaRPr sz="1600" dirty="0">
              <a:solidFill>
                <a:srgbClr val="434343"/>
              </a:solidFill>
              <a:ea typeface="Caesar Dressing"/>
              <a:cs typeface="Caesar Dressing"/>
              <a:sym typeface="Caesar Dressing"/>
            </a:endParaRPr>
          </a:p>
        </p:txBody>
      </p:sp>
      <p:pic>
        <p:nvPicPr>
          <p:cNvPr id="5" name="Picture 4" descr="Screenshot 2022-11-22 232455.png"/>
          <p:cNvPicPr>
            <a:picLocks noChangeAspect="1"/>
          </p:cNvPicPr>
          <p:nvPr/>
        </p:nvPicPr>
        <p:blipFill>
          <a:blip r:embed="rId3"/>
          <a:stretch>
            <a:fillRect/>
          </a:stretch>
        </p:blipFill>
        <p:spPr>
          <a:xfrm>
            <a:off x="1516529" y="2906709"/>
            <a:ext cx="5858693" cy="100979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Saving the model and predicting the results.</a:t>
            </a:r>
            <a:endParaRPr sz="3011" dirty="0">
              <a:solidFill>
                <a:schemeClr val="bg1"/>
              </a:solidFill>
              <a:latin typeface="+mn-lt"/>
              <a:ea typeface="Caesar Dressing"/>
              <a:cs typeface="Caesar Dressing"/>
              <a:sym typeface="Caesar Dressing"/>
            </a:endParaRPr>
          </a:p>
        </p:txBody>
      </p:sp>
      <p:pic>
        <p:nvPicPr>
          <p:cNvPr id="345" name="Google Shape;345;p56"/>
          <p:cNvPicPr preferRelativeResize="0"/>
          <p:nvPr/>
        </p:nvPicPr>
        <p:blipFill>
          <a:blip r:embed="rId3">
            <a:alphaModFix/>
          </a:blip>
          <a:stretch>
            <a:fillRect/>
          </a:stretch>
        </p:blipFill>
        <p:spPr>
          <a:xfrm>
            <a:off x="1491075" y="1113649"/>
            <a:ext cx="6203090" cy="382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mn-lt"/>
                <a:ea typeface="Caesar Dressing"/>
                <a:cs typeface="Caesar Dressing"/>
                <a:sym typeface="Caesar Dressing"/>
              </a:rPr>
              <a:t>CONCLUSION.</a:t>
            </a:r>
            <a:endParaRPr sz="3011">
              <a:solidFill>
                <a:srgbClr val="D62828"/>
              </a:solidFill>
              <a:latin typeface="+mn-lt"/>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348579"/>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rgbClr val="434343"/>
                </a:solidFill>
                <a:highlight>
                  <a:srgbClr val="FFFFFF"/>
                </a:highlight>
                <a:latin typeface="+mn-lt"/>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 bullying.</a:t>
            </a:r>
            <a:endParaRPr sz="1600" dirty="0">
              <a:solidFill>
                <a:srgbClr val="434343"/>
              </a:solidFill>
              <a:highlight>
                <a:srgbClr val="FFFFFF"/>
              </a:highlight>
              <a:latin typeface="+mn-lt"/>
              <a:ea typeface="Caesar Dressing"/>
              <a:cs typeface="Caesar Dressing"/>
              <a:sym typeface="Caesar Dressing"/>
            </a:endParaRPr>
          </a:p>
          <a:p>
            <a:pPr marL="0" lvl="0" indent="0" algn="l" rtl="0">
              <a:lnSpc>
                <a:spcPct val="115000"/>
              </a:lnSpc>
              <a:spcBef>
                <a:spcPts val="1200"/>
              </a:spcBef>
              <a:spcAft>
                <a:spcPts val="0"/>
              </a:spcAft>
              <a:buNone/>
            </a:pPr>
            <a:r>
              <a:rPr lang="en-GB" sz="1600" dirty="0">
                <a:solidFill>
                  <a:srgbClr val="434343"/>
                </a:solidFill>
                <a:highlight>
                  <a:srgbClr val="FFFFFF"/>
                </a:highlight>
                <a:latin typeface="+mn-lt"/>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endParaRPr sz="1600" dirty="0">
              <a:solidFill>
                <a:srgbClr val="434343"/>
              </a:solidFill>
              <a:highlight>
                <a:srgbClr val="FFFFFF"/>
              </a:highlight>
              <a:latin typeface="+mn-lt"/>
              <a:ea typeface="Caesar Dressing"/>
              <a:cs typeface="Caesar Dressing"/>
              <a:sym typeface="Caesar Dressing"/>
            </a:endParaRPr>
          </a:p>
          <a:p>
            <a:pPr marL="0" lvl="0" indent="0" algn="l" rtl="0">
              <a:lnSpc>
                <a:spcPct val="115000"/>
              </a:lnSpc>
              <a:spcBef>
                <a:spcPts val="1200"/>
              </a:spcBef>
              <a:spcAft>
                <a:spcPts val="1200"/>
              </a:spcAft>
              <a:buNone/>
            </a:pPr>
            <a:r>
              <a:rPr lang="en-GB" sz="1600" dirty="0">
                <a:solidFill>
                  <a:srgbClr val="434343"/>
                </a:solidFill>
                <a:highlight>
                  <a:srgbClr val="FFFFFF"/>
                </a:highlight>
                <a:latin typeface="+mn-lt"/>
                <a:ea typeface="Caesar Dressing"/>
                <a:cs typeface="Caesar Dressing"/>
                <a:sym typeface="Caesar Dressing"/>
              </a:rPr>
              <a:t>We have mentioned step by step procedure to analyze the data and checked the correlation between label and feature.</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311700" y="43788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mn-lt"/>
                <a:ea typeface="Caesar Dressing"/>
                <a:cs typeface="Caesar Dressing"/>
                <a:sym typeface="Caesar Dressing"/>
              </a:rPr>
              <a:t>CONCLUSION.</a:t>
            </a:r>
            <a:endParaRPr sz="3011" dirty="0">
              <a:solidFill>
                <a:srgbClr val="D62828"/>
              </a:solidFill>
              <a:latin typeface="+mn-lt"/>
              <a:ea typeface="Caesar Dressing"/>
              <a:cs typeface="Caesar Dressing"/>
              <a:sym typeface="Caesar Dressing"/>
            </a:endParaRPr>
          </a:p>
        </p:txBody>
      </p:sp>
      <p:sp>
        <p:nvSpPr>
          <p:cNvPr id="357" name="Google Shape;357;p58"/>
          <p:cNvSpPr txBox="1">
            <a:spLocks noGrp="1"/>
          </p:cNvSpPr>
          <p:nvPr>
            <p:ph type="body" idx="1"/>
          </p:nvPr>
        </p:nvSpPr>
        <p:spPr>
          <a:xfrm>
            <a:off x="311700" y="1145331"/>
            <a:ext cx="8520600" cy="196974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mn-lt"/>
                <a:ea typeface="Caesar Dressing"/>
                <a:cs typeface="Caesar Dressing"/>
                <a:sym typeface="Caesar Dressing"/>
              </a:rPr>
              <a:t>We got the Logistic Regression Model as the best model and performed hyper parameter tuning using the best parameters of Logistic Regression and plotted AUC-ROC score and the model accuracy and roc-</a:t>
            </a:r>
            <a:r>
              <a:rPr lang="en-GB" sz="1600" dirty="0" err="1">
                <a:solidFill>
                  <a:srgbClr val="434343"/>
                </a:solidFill>
                <a:latin typeface="+mn-lt"/>
                <a:ea typeface="Caesar Dressing"/>
                <a:cs typeface="Caesar Dressing"/>
                <a:sym typeface="Caesar Dressing"/>
              </a:rPr>
              <a:t>auc</a:t>
            </a:r>
            <a:r>
              <a:rPr lang="en-GB" sz="1600" dirty="0">
                <a:solidFill>
                  <a:srgbClr val="434343"/>
                </a:solidFill>
                <a:latin typeface="+mn-lt"/>
                <a:ea typeface="Caesar Dressing"/>
                <a:cs typeface="Caesar Dressing"/>
                <a:sym typeface="Caesar Dressing"/>
              </a:rPr>
              <a:t> score increased after tuning.</a:t>
            </a:r>
            <a:endParaRPr sz="1600" dirty="0">
              <a:solidFill>
                <a:srgbClr val="434343"/>
              </a:solidFill>
              <a:latin typeface="+mn-lt"/>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mn-lt"/>
                <a:ea typeface="Caesar Dressing"/>
                <a:cs typeface="Caesar Dressing"/>
                <a:sym typeface="Caesar Dressing"/>
              </a:rPr>
              <a:t>After that we saved the model in a pickle with a filename in order to use whenever we require. Then we loaded the saved file and predicted the values for test data. Further we saved the predicted values test data into a </a:t>
            </a:r>
            <a:r>
              <a:rPr lang="en-GB" sz="1600" dirty="0" err="1">
                <a:solidFill>
                  <a:srgbClr val="434343"/>
                </a:solidFill>
                <a:latin typeface="+mn-lt"/>
                <a:ea typeface="Caesar Dressing"/>
                <a:cs typeface="Caesar Dressing"/>
                <a:sym typeface="Caesar Dressing"/>
              </a:rPr>
              <a:t>csv</a:t>
            </a:r>
            <a:r>
              <a:rPr lang="en-GB" sz="1600" dirty="0">
                <a:solidFill>
                  <a:srgbClr val="434343"/>
                </a:solidFill>
                <a:latin typeface="+mn-lt"/>
                <a:ea typeface="Caesar Dressing"/>
                <a:cs typeface="Caesar Dressing"/>
                <a:sym typeface="Caesar Dressing"/>
              </a:rPr>
              <a:t> file.</a:t>
            </a:r>
            <a:endParaRPr sz="1600" dirty="0">
              <a:solidFill>
                <a:srgbClr val="434343"/>
              </a:solidFill>
              <a:latin typeface="+mn-lt"/>
              <a:ea typeface="Caesar Dressing"/>
              <a:cs typeface="Caesar Dressing"/>
              <a:sym typeface="Caesar Dressing"/>
            </a:endParaRPr>
          </a:p>
        </p:txBody>
      </p:sp>
      <p:sp>
        <p:nvSpPr>
          <p:cNvPr id="4" name="Rectangle 3"/>
          <p:cNvSpPr/>
          <p:nvPr/>
        </p:nvSpPr>
        <p:spPr>
          <a:xfrm>
            <a:off x="2017454" y="3597903"/>
            <a:ext cx="5109091" cy="923330"/>
          </a:xfrm>
          <a:prstGeom prst="rect">
            <a:avLst/>
          </a:prstGeom>
          <a:noFill/>
        </p:spPr>
        <p:txBody>
          <a:bodyPr wrap="square" lIns="91440" tIns="45720" rIns="91440" bIns="45720">
            <a:spAutoFit/>
          </a:bodyPr>
          <a:lstStyle/>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311700" y="1964531"/>
            <a:ext cx="8520600" cy="1307306"/>
          </a:xfrm>
          <a:prstGeom prst="rect">
            <a:avLst/>
          </a:prstGeom>
        </p:spPr>
        <p:txBody>
          <a:bodyPr spcFirstLastPara="1" wrap="square" lIns="91425" tIns="91425" rIns="91425" bIns="91425" anchor="t" anchorCtr="0">
            <a:noAutofit/>
          </a:bodyPr>
          <a:lstStyle/>
          <a:p>
            <a:pPr algn="ctr"/>
            <a:r>
              <a:rPr lang="en-US" sz="6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6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2017454" y="3597903"/>
            <a:ext cx="5109091" cy="923330"/>
          </a:xfrm>
          <a:prstGeom prst="rect">
            <a:avLst/>
          </a:prstGeom>
          <a:noFill/>
        </p:spPr>
        <p:txBody>
          <a:bodyPr wrap="square" lIns="91440" tIns="45720" rIns="91440" bIns="45720">
            <a:spAutoFit/>
          </a:bodyPr>
          <a:lstStyle/>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05139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697893"/>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Agency FB" pitchFamily="34" charset="0"/>
                <a:ea typeface="Caesar Dressing"/>
                <a:cs typeface="Caesar Dressing"/>
                <a:sym typeface="Caesar Dressing"/>
              </a:rPr>
              <a:t>Problem STATEMENT.</a:t>
            </a:r>
            <a:endParaRPr sz="3020" dirty="0">
              <a:solidFill>
                <a:srgbClr val="FCBF49"/>
              </a:solidFill>
              <a:latin typeface="Agency FB" pitchFamily="34" charset="0"/>
              <a:ea typeface="Caesar Dressing"/>
              <a:cs typeface="Caesar Dressing"/>
              <a:sym typeface="Caesar Dressing"/>
            </a:endParaRPr>
          </a:p>
        </p:txBody>
      </p:sp>
      <p:sp>
        <p:nvSpPr>
          <p:cNvPr id="85" name="Google Shape;85;p17"/>
          <p:cNvSpPr txBox="1">
            <a:spLocks noGrp="1"/>
          </p:cNvSpPr>
          <p:nvPr>
            <p:ph type="body" idx="1"/>
          </p:nvPr>
        </p:nvSpPr>
        <p:spPr>
          <a:xfrm>
            <a:off x="414750" y="1490982"/>
            <a:ext cx="8314500" cy="3231624"/>
          </a:xfrm>
          <a:prstGeom prst="rect">
            <a:avLst/>
          </a:prstGeom>
        </p:spPr>
        <p:txBody>
          <a:bodyPr spcFirstLastPara="1" wrap="square" lIns="91425" tIns="91425" rIns="91425" bIns="91425" anchor="t" anchorCtr="0">
            <a:spAutoFit/>
          </a:bodyPr>
          <a:lstStyle/>
          <a:p>
            <a:pPr marL="0" indent="457200" algn="just">
              <a:buNone/>
            </a:pPr>
            <a:r>
              <a:rPr lang="en-US" sz="1800" dirty="0">
                <a:solidFill>
                  <a:schemeClr val="bg1"/>
                </a:solidFill>
                <a:latin typeface="+mn-lt"/>
              </a:rPr>
              <a:t>In 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to computer system. It is estimated that spam cost businesses on the order of $100 billion in 2007. In this project, we use text mining to perform automatic spam filtering to use emails effectively. We try to identify patterns using Data-mining classification algorithms to enable us classify the emails as HAM or SPAM.</a:t>
            </a:r>
            <a:endParaRPr sz="1800" dirty="0">
              <a:solidFill>
                <a:schemeClr val="bg1"/>
              </a:solidFill>
              <a:latin typeface="+mn-lt"/>
              <a:ea typeface="Caesar Dressing"/>
              <a:cs typeface="Caesar Dressing"/>
              <a:sym typeface="Caesar Dressing"/>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mn-lt"/>
                <a:ea typeface="Caesar Dressing"/>
                <a:cs typeface="Caesar Dressing"/>
                <a:sym typeface="Caesar Dressing"/>
              </a:rPr>
              <a:t>Problem STATEMENT.</a:t>
            </a:r>
            <a:endParaRPr sz="3020" dirty="0">
              <a:solidFill>
                <a:srgbClr val="FCBF49"/>
              </a:solidFill>
              <a:latin typeface="+mn-lt"/>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3385512"/>
          </a:xfrm>
          <a:prstGeom prst="rect">
            <a:avLst/>
          </a:prstGeom>
        </p:spPr>
        <p:txBody>
          <a:bodyPr spcFirstLastPara="1" wrap="square" lIns="91425" tIns="91425" rIns="91425" bIns="91425" anchor="t" anchorCtr="0">
            <a:spAutoFit/>
          </a:bodyPr>
          <a:lstStyle/>
          <a:p>
            <a:pPr algn="just"/>
            <a:r>
              <a:rPr lang="en-US" sz="1600" dirty="0">
                <a:solidFill>
                  <a:schemeClr val="bg1"/>
                </a:solidFill>
                <a:latin typeface="+mn-lt"/>
              </a:rPr>
              <a:t>At least 97% of American use text messages over mobile phones every day. In 2016, according to the research conducted by </a:t>
            </a:r>
            <a:r>
              <a:rPr lang="en-US" sz="1600" dirty="0" err="1">
                <a:solidFill>
                  <a:schemeClr val="bg1"/>
                </a:solidFill>
                <a:latin typeface="+mn-lt"/>
              </a:rPr>
              <a:t>Portio</a:t>
            </a:r>
            <a:r>
              <a:rPr lang="en-US" sz="1600" dirty="0">
                <a:solidFill>
                  <a:schemeClr val="bg1"/>
                </a:solidFill>
                <a:latin typeface="+mn-lt"/>
              </a:rPr>
              <a:t> research, 8.3 trillion messages exchanged over the mobile phones. The rising flood of big data shows an exchange of 23 billion messages per day and 16 million messages per minute. There are around 6.4 billion mobile subscribers around the world by the end of 2012. According to </a:t>
            </a:r>
            <a:r>
              <a:rPr lang="en-US" sz="1600" dirty="0" err="1">
                <a:solidFill>
                  <a:schemeClr val="bg1"/>
                </a:solidFill>
                <a:latin typeface="+mn-lt"/>
              </a:rPr>
              <a:t>Portio</a:t>
            </a:r>
            <a:r>
              <a:rPr lang="en-US" sz="1600" dirty="0">
                <a:solidFill>
                  <a:schemeClr val="bg1"/>
                </a:solidFill>
                <a:latin typeface="+mn-lt"/>
              </a:rPr>
              <a:t> Research, there will be a CAGR growth of 4.8% of growth in mobile subscriber base from 2014 to 2017. By the end of 2017, the mobile subscriber reached to 7.4 billion mobile subscribers. The proliferation of smart devices powered by exponential computing has shown a significant rise in the global </a:t>
            </a:r>
            <a:r>
              <a:rPr lang="en-US" sz="1600" dirty="0" err="1">
                <a:solidFill>
                  <a:schemeClr val="bg1"/>
                </a:solidFill>
                <a:latin typeface="+mn-lt"/>
              </a:rPr>
              <a:t>smartphone</a:t>
            </a:r>
            <a:r>
              <a:rPr lang="en-US" sz="1600" dirty="0">
                <a:solidFill>
                  <a:schemeClr val="bg1"/>
                </a:solidFill>
                <a:latin typeface="+mn-lt"/>
              </a:rPr>
              <a:t> system-on-chip market lead by Qualcomm, Apple, </a:t>
            </a:r>
            <a:r>
              <a:rPr lang="en-US" sz="1600" dirty="0" err="1">
                <a:solidFill>
                  <a:schemeClr val="bg1"/>
                </a:solidFill>
                <a:latin typeface="+mn-lt"/>
              </a:rPr>
              <a:t>MediaTrek</a:t>
            </a:r>
            <a:r>
              <a:rPr lang="en-US" sz="1600" dirty="0">
                <a:solidFill>
                  <a:schemeClr val="bg1"/>
                </a:solidFill>
                <a:latin typeface="+mn-lt"/>
              </a:rPr>
              <a:t>, Samsung, </a:t>
            </a:r>
            <a:r>
              <a:rPr lang="en-US" sz="1600" dirty="0" err="1">
                <a:solidFill>
                  <a:schemeClr val="bg1"/>
                </a:solidFill>
                <a:latin typeface="+mn-lt"/>
              </a:rPr>
              <a:t>HiSilicon</a:t>
            </a:r>
            <a:r>
              <a:rPr lang="en-US" sz="1600" dirty="0">
                <a:solidFill>
                  <a:schemeClr val="bg1"/>
                </a:solidFill>
                <a:latin typeface="+mn-lt"/>
              </a:rPr>
              <a:t>, </a:t>
            </a:r>
            <a:r>
              <a:rPr lang="en-US" sz="1600" dirty="0" err="1">
                <a:solidFill>
                  <a:schemeClr val="bg1"/>
                </a:solidFill>
                <a:latin typeface="+mn-lt"/>
              </a:rPr>
              <a:t>Spreadtrum</a:t>
            </a:r>
            <a:r>
              <a:rPr lang="en-US" sz="1600" dirty="0">
                <a:solidFill>
                  <a:schemeClr val="bg1"/>
                </a:solidFill>
                <a:latin typeface="+mn-lt"/>
              </a:rPr>
              <a:t>, and a vast number of other </a:t>
            </a:r>
            <a:r>
              <a:rPr lang="en-US" sz="1600" dirty="0" err="1">
                <a:solidFill>
                  <a:schemeClr val="bg1"/>
                </a:solidFill>
                <a:latin typeface="+mn-lt"/>
              </a:rPr>
              <a:t>smartphone</a:t>
            </a:r>
            <a:r>
              <a:rPr lang="en-US" sz="1600" dirty="0">
                <a:solidFill>
                  <a:schemeClr val="bg1"/>
                </a:solidFill>
                <a:latin typeface="+mn-lt"/>
              </a:rPr>
              <a:t> chip manufacturers in the market. </a:t>
            </a:r>
            <a:br>
              <a:rPr lang="en-US" sz="1600" dirty="0">
                <a:solidFill>
                  <a:schemeClr val="bg1"/>
                </a:solidFill>
                <a:latin typeface="+mn-lt"/>
              </a:rPr>
            </a:br>
            <a:endParaRPr sz="1600" dirty="0">
              <a:solidFill>
                <a:schemeClr val="bg1"/>
              </a:solidFill>
              <a:latin typeface="+mn-lt"/>
              <a:ea typeface="Caesar Dressing"/>
              <a:cs typeface="Caesar Dressing"/>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00" dirty="0">
                <a:solidFill>
                  <a:srgbClr val="0D47A1"/>
                </a:solidFill>
                <a:latin typeface="+mn-lt"/>
                <a:ea typeface="Caesar Dressing"/>
                <a:cs typeface="Caesar Dressing"/>
                <a:sym typeface="Caesar Dressing"/>
              </a:rPr>
              <a:t>Problem</a:t>
            </a:r>
            <a:r>
              <a:rPr lang="en-GB" sz="3020" dirty="0">
                <a:solidFill>
                  <a:srgbClr val="0D47A1"/>
                </a:solidFill>
                <a:latin typeface="+mn-lt"/>
                <a:ea typeface="Caesar Dressing"/>
                <a:cs typeface="Caesar Dressing"/>
                <a:sym typeface="Caesar Dressing"/>
              </a:rPr>
              <a:t> UNDERSTANDING.</a:t>
            </a:r>
            <a:endParaRPr sz="3020" dirty="0">
              <a:solidFill>
                <a:srgbClr val="0D47A1"/>
              </a:solidFill>
              <a:latin typeface="+mn-lt"/>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693288"/>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mn-lt"/>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mn-lt"/>
              <a:ea typeface="Caesar Dressing"/>
              <a:cs typeface="Caesar Dressing"/>
              <a:sym typeface="Caesar Dressing"/>
            </a:endParaRPr>
          </a:p>
          <a:p>
            <a:pPr marL="0" lvl="0" indent="0" algn="l" rtl="0">
              <a:spcBef>
                <a:spcPts val="1200"/>
              </a:spcBef>
              <a:spcAft>
                <a:spcPts val="1200"/>
              </a:spcAft>
              <a:buClr>
                <a:schemeClr val="dk1"/>
              </a:buClr>
              <a:buSzPts val="1100"/>
              <a:buFont typeface="Arial"/>
              <a:buNone/>
            </a:pPr>
            <a:r>
              <a:rPr lang="en-GB" sz="1600" dirty="0">
                <a:solidFill>
                  <a:srgbClr val="434343"/>
                </a:solidFill>
                <a:latin typeface="+mn-lt"/>
                <a:ea typeface="Caesar Dressing"/>
                <a:cs typeface="Caesar Dressing"/>
                <a:sym typeface="Caesar Dressing"/>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2800" dirty="0">
                <a:solidFill>
                  <a:srgbClr val="D62828"/>
                </a:solidFill>
                <a:latin typeface="+mn-lt"/>
                <a:ea typeface="Caesar Dressing"/>
                <a:cs typeface="Caesar Dressing"/>
                <a:sym typeface="Caesar Dressing"/>
              </a:rPr>
              <a:t>Importance</a:t>
            </a:r>
            <a:r>
              <a:rPr lang="en-GB" sz="3020" dirty="0">
                <a:solidFill>
                  <a:srgbClr val="D62828"/>
                </a:solidFill>
                <a:latin typeface="+mn-lt"/>
                <a:ea typeface="Caesar Dressing"/>
                <a:cs typeface="Caesar Dressing"/>
                <a:sym typeface="Caesar Dressing"/>
              </a:rPr>
              <a:t> of SMS SPAM CLASSIFIER.</a:t>
            </a:r>
            <a:endParaRPr sz="3020" dirty="0">
              <a:solidFill>
                <a:srgbClr val="D62828"/>
              </a:solidFill>
              <a:latin typeface="+mn-lt"/>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3447067"/>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mn-lt"/>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AND fake abuse in an automated fashion is inherently an NLP task (Natural Language Processing). Text Classification is a great point for NLP. </a:t>
            </a:r>
            <a:endParaRPr sz="1600" dirty="0">
              <a:solidFill>
                <a:srgbClr val="434343"/>
              </a:solidFill>
              <a:latin typeface="+mn-lt"/>
              <a:ea typeface="Caesar Dressing"/>
              <a:cs typeface="Caesar Dressing"/>
              <a:sym typeface="Caesar Dressing"/>
            </a:endParaRPr>
          </a:p>
          <a:p>
            <a:pPr marL="0" lvl="0" indent="457200" algn="l" rtl="0">
              <a:spcBef>
                <a:spcPts val="1200"/>
              </a:spcBef>
              <a:spcAft>
                <a:spcPts val="1200"/>
              </a:spcAft>
              <a:buNone/>
            </a:pPr>
            <a:r>
              <a:rPr lang="en-GB" sz="1600" dirty="0">
                <a:solidFill>
                  <a:srgbClr val="434343"/>
                </a:solidFill>
                <a:latin typeface="+mn-lt"/>
                <a:ea typeface="Caesar Dressing"/>
                <a:cs typeface="Caesar Dressing"/>
                <a:sym typeface="Caesar Dressing"/>
              </a:rPr>
              <a:t>Nowadays, every email and short messaging service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Exploratory Data Analysis.</a:t>
            </a:r>
            <a:endParaRPr sz="3020">
              <a:solidFill>
                <a:srgbClr val="F77F00"/>
              </a:solidFill>
              <a:latin typeface="+mn-lt"/>
              <a:ea typeface="Caesar Dressing"/>
              <a:cs typeface="Caesar Dressing"/>
              <a:sym typeface="Caesar Dressing"/>
            </a:endParaRPr>
          </a:p>
        </p:txBody>
      </p:sp>
      <p:sp>
        <p:nvSpPr>
          <p:cNvPr id="109" name="Google Shape;109;p21"/>
          <p:cNvSpPr txBox="1">
            <a:spLocks noGrp="1"/>
          </p:cNvSpPr>
          <p:nvPr>
            <p:ph type="body" idx="1"/>
          </p:nvPr>
        </p:nvSpPr>
        <p:spPr>
          <a:xfrm>
            <a:off x="261694" y="1422913"/>
            <a:ext cx="8314500" cy="2893069"/>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Importing necessary libraries and importing the Train &amp; Test datasets.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Checked some statistical information like shape, number of unique values present, info, finding zero values etc on both the datasets.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Checked for null values and did not find any null values In both datasets. And removed Id.</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Conducted some feature engineering and created new columns via label: which contain both good and bad comments which is the sum of all the labels, comment length: which contains the length of comment text.</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Visualized each feature using </a:t>
            </a:r>
            <a:r>
              <a:rPr lang="en-GB" sz="1600" dirty="0" err="1">
                <a:solidFill>
                  <a:srgbClr val="434343"/>
                </a:solidFill>
                <a:latin typeface="+mn-lt"/>
                <a:ea typeface="Caesar Dressing"/>
                <a:cs typeface="Caesar Dressing"/>
                <a:sym typeface="Caesar Dressing"/>
              </a:rPr>
              <a:t>seaborn</a:t>
            </a:r>
            <a:r>
              <a:rPr lang="en-GB" sz="1600" dirty="0">
                <a:solidFill>
                  <a:srgbClr val="434343"/>
                </a:solidFill>
                <a:latin typeface="+mn-lt"/>
                <a:ea typeface="Caesar Dressing"/>
                <a:cs typeface="Caesar Dressing"/>
                <a:sym typeface="Caesar Dressing"/>
              </a:rPr>
              <a:t> and </a:t>
            </a:r>
            <a:r>
              <a:rPr lang="en-GB" sz="1600" dirty="0" err="1">
                <a:solidFill>
                  <a:srgbClr val="434343"/>
                </a:solidFill>
                <a:latin typeface="+mn-lt"/>
                <a:ea typeface="Caesar Dressing"/>
                <a:cs typeface="Caesar Dressing"/>
                <a:sym typeface="Caesar Dressing"/>
              </a:rPr>
              <a:t>matplotlib</a:t>
            </a:r>
            <a:r>
              <a:rPr lang="en-GB" sz="1600" dirty="0">
                <a:solidFill>
                  <a:srgbClr val="434343"/>
                </a:solidFill>
                <a:latin typeface="+mn-lt"/>
                <a:ea typeface="Caesar Dressing"/>
                <a:cs typeface="Caesar Dressing"/>
                <a:sym typeface="Caesar Dressing"/>
              </a:rPr>
              <a:t> libraries by plotting categorical plots like pie plot, count plot, distribution plot and word cloud for each label.</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47418" y="133097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Exploratory Data Analysis.</a:t>
            </a:r>
            <a:endParaRPr sz="3020">
              <a:solidFill>
                <a:srgbClr val="F77F00"/>
              </a:solidFill>
              <a:latin typeface="+mn-lt"/>
              <a:ea typeface="Caesar Dressing"/>
              <a:cs typeface="Caesar Dressing"/>
              <a:sym typeface="Caesar Dressing"/>
            </a:endParaRPr>
          </a:p>
        </p:txBody>
      </p:sp>
      <p:sp>
        <p:nvSpPr>
          <p:cNvPr id="115" name="Google Shape;115;p22"/>
          <p:cNvSpPr txBox="1">
            <a:spLocks noGrp="1"/>
          </p:cNvSpPr>
          <p:nvPr>
            <p:ph type="body" idx="1"/>
          </p:nvPr>
        </p:nvSpPr>
        <p:spPr>
          <a:xfrm>
            <a:off x="347418" y="2037275"/>
            <a:ext cx="8314500" cy="2154406"/>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Then created new column as clean _length after cleaning the data.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All these steps were done on both train and test datasets.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Checked correlation using </a:t>
            </a:r>
            <a:r>
              <a:rPr lang="en-GB" sz="1600" dirty="0" err="1">
                <a:solidFill>
                  <a:srgbClr val="434343"/>
                </a:solidFill>
                <a:latin typeface="+mn-lt"/>
                <a:ea typeface="Caesar Dressing"/>
                <a:cs typeface="Caesar Dressing"/>
                <a:sym typeface="Caesar Dressing"/>
              </a:rPr>
              <a:t>heatmap</a:t>
            </a:r>
            <a:r>
              <a:rPr lang="en-GB" sz="1600" dirty="0">
                <a:solidFill>
                  <a:srgbClr val="434343"/>
                </a:solidFill>
                <a:latin typeface="+mn-lt"/>
                <a:ea typeface="Caesar Dressing"/>
                <a:cs typeface="Caesar Dressing"/>
                <a:sym typeface="Caesar Dressing"/>
              </a:rPr>
              <a:t>.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After getting a cleaned data used TF-IDF </a:t>
            </a:r>
            <a:r>
              <a:rPr lang="en-GB" sz="1600" dirty="0" err="1">
                <a:solidFill>
                  <a:srgbClr val="434343"/>
                </a:solidFill>
                <a:latin typeface="+mn-lt"/>
                <a:ea typeface="Caesar Dressing"/>
                <a:cs typeface="Caesar Dressing"/>
                <a:sym typeface="Caesar Dressing"/>
              </a:rPr>
              <a:t>vectorizer</a:t>
            </a:r>
            <a:r>
              <a:rPr lang="en-GB" sz="1600" dirty="0">
                <a:solidFill>
                  <a:srgbClr val="434343"/>
                </a:solidFill>
                <a:latin typeface="+mn-lt"/>
                <a:ea typeface="Caesar Dressing"/>
                <a:cs typeface="Caesar Dressing"/>
                <a:sym typeface="Caesar Dressing"/>
              </a:rPr>
              <a:t>.</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Lastly, proceeded with model building.</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378</TotalTime>
  <Words>2048</Words>
  <Application>Microsoft Office PowerPoint</Application>
  <PresentationFormat>On-screen Show (16:9)</PresentationFormat>
  <Paragraphs>136</Paragraphs>
  <Slides>37</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Caesar Dressing</vt:lpstr>
      <vt:lpstr>Calibri</vt:lpstr>
      <vt:lpstr>Century Gothic</vt:lpstr>
      <vt:lpstr>Arial</vt:lpstr>
      <vt:lpstr>Wingdings 3</vt:lpstr>
      <vt:lpstr>Agency FB</vt:lpstr>
      <vt:lpstr>Bradley Hand ITC</vt:lpstr>
      <vt:lpstr>Algerian</vt:lpstr>
      <vt:lpstr>Ion</vt:lpstr>
      <vt:lpstr>EMAIL SMS SPAM CLASSIFIER </vt:lpstr>
      <vt:lpstr>AGENDA.</vt:lpstr>
      <vt:lpstr>OVERVIEW.</vt:lpstr>
      <vt:lpstr>Problem STATEMENT.</vt:lpstr>
      <vt:lpstr>Problem STATEMENT.</vt:lpstr>
      <vt:lpstr>Problem UNDERSTANDING.</vt:lpstr>
      <vt:lpstr>Importance of SMS SPAM CLASSIFIER.</vt:lpstr>
      <vt:lpstr>Exploratory Data Analysis.</vt:lpstr>
      <vt:lpstr>Exploratory Data Analysis.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GAUSSIAN NB </vt:lpstr>
      <vt:lpstr>HEAT MAP</vt:lpstr>
      <vt:lpstr>MUTLINOMIAL  NB CLASSIFIER</vt:lpstr>
      <vt:lpstr>BERNOULI NB CLASSIFIER</vt:lpstr>
      <vt:lpstr>ADABOOST CLASSIFIER MODEL.</vt:lpstr>
      <vt:lpstr>XGBoost CLASSIFIER MODEL.</vt:lpstr>
      <vt:lpstr>EXTRA TREES CLASSIFIER MODEL.</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Suraj Kumar Soni</dc:creator>
  <cp:lastModifiedBy>2022</cp:lastModifiedBy>
  <cp:revision>15</cp:revision>
  <dcterms:modified xsi:type="dcterms:W3CDTF">2022-12-26T16:20:53Z</dcterms:modified>
</cp:coreProperties>
</file>