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77" r:id="rId7"/>
    <p:sldId id="262" r:id="rId8"/>
    <p:sldId id="263" r:id="rId9"/>
    <p:sldId id="264" r:id="rId10"/>
    <p:sldId id="265" r:id="rId11"/>
    <p:sldId id="268" r:id="rId12"/>
    <p:sldId id="269" r:id="rId13"/>
    <p:sldId id="270" r:id="rId14"/>
    <p:sldId id="271" r:id="rId15"/>
    <p:sldId id="274" r:id="rId16"/>
    <p:sldId id="276"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8" name="Footer Placeholder 7"/>
          <p:cNvSpPr>
            <a:spLocks noGrp="1"/>
          </p:cNvSpPr>
          <p:nvPr>
            <p:ph type="ftr" sz="quarter" idx="11"/>
          </p:nvPr>
        </p:nvSpPr>
        <p:spPr/>
        <p:txBody>
          <a:bodyPr/>
          <a:lstStyle/>
          <a:p>
            <a:endParaRPr lang="en-IN"/>
          </a:p>
        </p:txBody>
      </p:sp>
      <p:sp>
        <p:nvSpPr>
          <p:cNvPr id="11" name="Slide Number Placeholder 10"/>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B8C58DF-CBBC-4142-B4AD-63BC173DDB6A}" type="datetimeFigureOut">
              <a:rPr lang="en-IN" smtClean="0"/>
              <a:pPr/>
              <a:t>08-01-2023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AC5930-0FF5-4932-9FD7-A23F38A9EB5B}" type="slidenum">
              <a:rPr lang="en-IN" smtClean="0"/>
              <a:pPr/>
              <a:t>‹#›</a:t>
            </a:fld>
            <a:endParaRPr lang="en-IN"/>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B8C58DF-CBBC-4142-B4AD-63BC173DDB6A}" type="datetimeFigureOut">
              <a:rPr lang="en-IN" smtClean="0"/>
              <a:pPr/>
              <a:t>08-01-2023</a:t>
            </a:fld>
            <a:endParaRPr lang="en-IN"/>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IN"/>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5AC5930-0FF5-4932-9FD7-A23F38A9EB5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F7464-D4B2-44B5-967B-34B605AD0790}"/>
              </a:ext>
            </a:extLst>
          </p:cNvPr>
          <p:cNvSpPr>
            <a:spLocks noGrp="1"/>
          </p:cNvSpPr>
          <p:nvPr>
            <p:ph type="ctrTitle" idx="4294967295"/>
          </p:nvPr>
        </p:nvSpPr>
        <p:spPr>
          <a:xfrm>
            <a:off x="3459637" y="3978111"/>
            <a:ext cx="6033155" cy="860425"/>
          </a:xfrm>
        </p:spPr>
        <p:txBody>
          <a:bodyPr>
            <a:normAutofit fontScale="90000"/>
          </a:bodyPr>
          <a:lstStyle/>
          <a:p>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    </a:t>
            </a:r>
            <a:br>
              <a:rPr lang="en-US" dirty="0">
                <a:solidFill>
                  <a:schemeClr val="accent2"/>
                </a:solidFill>
              </a:rPr>
            </a:br>
            <a:r>
              <a:rPr lang="en-US" dirty="0">
                <a:solidFill>
                  <a:schemeClr val="accent2"/>
                </a:solidFill>
              </a:rPr>
              <a:t/>
            </a:r>
            <a:br>
              <a:rPr lang="en-US" dirty="0">
                <a:solidFill>
                  <a:schemeClr val="accent2"/>
                </a:solidFill>
              </a:rPr>
            </a:br>
            <a:r>
              <a:rPr lang="en-US" dirty="0">
                <a:solidFill>
                  <a:schemeClr val="accent2"/>
                </a:solidFill>
              </a:rPr>
              <a:t>FAKE NEWS DETECTION</a:t>
            </a:r>
            <a:endParaRPr lang="en-IN" dirty="0">
              <a:solidFill>
                <a:schemeClr val="accent2"/>
              </a:solidFill>
            </a:endParaRPr>
          </a:p>
        </p:txBody>
      </p:sp>
      <p:sp>
        <p:nvSpPr>
          <p:cNvPr id="3" name="Subtitle 2">
            <a:extLst>
              <a:ext uri="{FF2B5EF4-FFF2-40B4-BE49-F238E27FC236}">
                <a16:creationId xmlns:a16="http://schemas.microsoft.com/office/drawing/2014/main" xmlns="" id="{544AC9CC-62E6-4200-91D0-675CACA967EB}"/>
              </a:ext>
            </a:extLst>
          </p:cNvPr>
          <p:cNvSpPr>
            <a:spLocks noGrp="1"/>
          </p:cNvSpPr>
          <p:nvPr>
            <p:ph type="subTitle" idx="4294967295"/>
          </p:nvPr>
        </p:nvSpPr>
        <p:spPr>
          <a:xfrm>
            <a:off x="7748833" y="5289550"/>
            <a:ext cx="4443167" cy="932141"/>
          </a:xfrm>
        </p:spPr>
        <p:txBody>
          <a:bodyPr>
            <a:normAutofit fontScale="62500" lnSpcReduction="20000"/>
          </a:bodyPr>
          <a:lstStyle/>
          <a:p>
            <a:pPr marL="0" indent="0" algn="just">
              <a:buNone/>
            </a:pPr>
            <a:r>
              <a:rPr lang="en-US" dirty="0" smtClean="0">
                <a:solidFill>
                  <a:srgbClr val="FF0000"/>
                </a:solidFill>
              </a:rPr>
              <a:t>SHASHI SAHU</a:t>
            </a:r>
            <a:endParaRPr lang="en-US" dirty="0">
              <a:solidFill>
                <a:srgbClr val="FF0000"/>
              </a:solidFill>
            </a:endParaRPr>
          </a:p>
          <a:p>
            <a:pPr marL="0" indent="0" algn="just">
              <a:buNone/>
            </a:pPr>
            <a:r>
              <a:rPr lang="en-US" dirty="0">
                <a:solidFill>
                  <a:srgbClr val="FF0000"/>
                </a:solidFill>
              </a:rPr>
              <a:t>BATCH </a:t>
            </a:r>
            <a:r>
              <a:rPr lang="en-US" dirty="0" smtClean="0">
                <a:solidFill>
                  <a:srgbClr val="FF0000"/>
                </a:solidFill>
              </a:rPr>
              <a:t>-</a:t>
            </a:r>
            <a:r>
              <a:rPr lang="en-US" dirty="0" smtClean="0">
                <a:solidFill>
                  <a:srgbClr val="FF0000"/>
                </a:solidFill>
              </a:rPr>
              <a:t>30</a:t>
            </a:r>
            <a:endParaRPr lang="en-US" dirty="0">
              <a:solidFill>
                <a:srgbClr val="FF0000"/>
              </a:solidFill>
            </a:endParaRPr>
          </a:p>
          <a:p>
            <a:pPr marL="0" indent="0" algn="just">
              <a:buNone/>
            </a:pPr>
            <a:r>
              <a:rPr lang="en-US" dirty="0" smtClean="0">
                <a:solidFill>
                  <a:srgbClr val="FF0000"/>
                </a:solidFill>
              </a:rPr>
              <a:t>SME- MOHD. KASHIF SIR</a:t>
            </a:r>
            <a:endParaRPr lang="en-US" dirty="0">
              <a:solidFill>
                <a:srgbClr val="FF0000"/>
              </a:solidFill>
            </a:endParaRPr>
          </a:p>
          <a:p>
            <a:pPr marL="0" indent="0" algn="just">
              <a:buNone/>
            </a:pPr>
            <a:endParaRPr lang="en-IN" dirty="0">
              <a:solidFill>
                <a:srgbClr val="FF0000"/>
              </a:solidFill>
            </a:endParaRPr>
          </a:p>
        </p:txBody>
      </p:sp>
      <p:pic>
        <p:nvPicPr>
          <p:cNvPr id="1026" name="Picture 2" descr="How to Spot Fake News - FactCheck.org">
            <a:extLst>
              <a:ext uri="{FF2B5EF4-FFF2-40B4-BE49-F238E27FC236}">
                <a16:creationId xmlns:a16="http://schemas.microsoft.com/office/drawing/2014/main" xmlns="" id="{C0F96779-1E9C-BEA2-89A5-F8C41DDF5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653" y="1053936"/>
            <a:ext cx="8880049"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3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xmlns="" id="{ADA193E4-544D-4A2F-AD03-D69BA0EE515D}"/>
              </a:ext>
            </a:extLst>
          </p:cNvPr>
          <p:cNvSpPr>
            <a:spLocks noChangeArrowheads="1"/>
          </p:cNvSpPr>
          <p:nvPr/>
        </p:nvSpPr>
        <p:spPr bwMode="auto">
          <a:xfrm>
            <a:off x="526073" y="801520"/>
            <a:ext cx="11139854" cy="9304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tabLst>
                <a:tab pos="2041525" algn="l"/>
              </a:tabLst>
              <a:defRPr>
                <a:solidFill>
                  <a:schemeClr val="tx1"/>
                </a:solidFill>
                <a:latin typeface="Arial" panose="020B0604020202020204" pitchFamily="34" charset="0"/>
              </a:defRPr>
            </a:lvl1pPr>
            <a:lvl2pPr eaLnBrk="0" fontAlgn="base" hangingPunct="0">
              <a:spcBef>
                <a:spcPct val="0"/>
              </a:spcBef>
              <a:spcAft>
                <a:spcPct val="0"/>
              </a:spcAft>
              <a:tabLst>
                <a:tab pos="2041525" algn="l"/>
              </a:tabLst>
              <a:defRPr>
                <a:solidFill>
                  <a:schemeClr val="tx1"/>
                </a:solidFill>
                <a:latin typeface="Arial" panose="020B0604020202020204" pitchFamily="34" charset="0"/>
              </a:defRPr>
            </a:lvl2pPr>
            <a:lvl3pPr eaLnBrk="0" fontAlgn="base" hangingPunct="0">
              <a:spcBef>
                <a:spcPct val="0"/>
              </a:spcBef>
              <a:spcAft>
                <a:spcPct val="0"/>
              </a:spcAft>
              <a:tabLst>
                <a:tab pos="2041525" algn="l"/>
              </a:tabLst>
              <a:defRPr>
                <a:solidFill>
                  <a:schemeClr val="tx1"/>
                </a:solidFill>
                <a:latin typeface="Arial" panose="020B0604020202020204" pitchFamily="34" charset="0"/>
              </a:defRPr>
            </a:lvl3pPr>
            <a:lvl4pPr eaLnBrk="0" fontAlgn="base" hangingPunct="0">
              <a:spcBef>
                <a:spcPct val="0"/>
              </a:spcBef>
              <a:spcAft>
                <a:spcPct val="0"/>
              </a:spcAft>
              <a:tabLst>
                <a:tab pos="2041525" algn="l"/>
              </a:tabLst>
              <a:defRPr>
                <a:solidFill>
                  <a:schemeClr val="tx1"/>
                </a:solidFill>
                <a:latin typeface="Arial" panose="020B0604020202020204" pitchFamily="34" charset="0"/>
              </a:defRPr>
            </a:lvl4pPr>
            <a:lvl5pPr eaLnBrk="0" fontAlgn="base" hangingPunct="0">
              <a:spcBef>
                <a:spcPct val="0"/>
              </a:spcBef>
              <a:spcAft>
                <a:spcPct val="0"/>
              </a:spcAft>
              <a:tabLst>
                <a:tab pos="2041525" algn="l"/>
              </a:tabLst>
              <a:defRPr>
                <a:solidFill>
                  <a:schemeClr val="tx1"/>
                </a:solidFill>
                <a:latin typeface="Arial" panose="020B0604020202020204" pitchFamily="34" charset="0"/>
              </a:defRPr>
            </a:lvl5pPr>
            <a:lvl6pPr eaLnBrk="0" fontAlgn="base" hangingPunct="0">
              <a:spcBef>
                <a:spcPct val="0"/>
              </a:spcBef>
              <a:spcAft>
                <a:spcPct val="0"/>
              </a:spcAft>
              <a:tabLst>
                <a:tab pos="2041525" algn="l"/>
              </a:tabLst>
              <a:defRPr>
                <a:solidFill>
                  <a:schemeClr val="tx1"/>
                </a:solidFill>
                <a:latin typeface="Arial" panose="020B0604020202020204" pitchFamily="34" charset="0"/>
              </a:defRPr>
            </a:lvl6pPr>
            <a:lvl7pPr eaLnBrk="0" fontAlgn="base" hangingPunct="0">
              <a:spcBef>
                <a:spcPct val="0"/>
              </a:spcBef>
              <a:spcAft>
                <a:spcPct val="0"/>
              </a:spcAft>
              <a:tabLst>
                <a:tab pos="2041525" algn="l"/>
              </a:tabLst>
              <a:defRPr>
                <a:solidFill>
                  <a:schemeClr val="tx1"/>
                </a:solidFill>
                <a:latin typeface="Arial" panose="020B0604020202020204" pitchFamily="34" charset="0"/>
              </a:defRPr>
            </a:lvl7pPr>
            <a:lvl8pPr eaLnBrk="0" fontAlgn="base" hangingPunct="0">
              <a:spcBef>
                <a:spcPct val="0"/>
              </a:spcBef>
              <a:spcAft>
                <a:spcPct val="0"/>
              </a:spcAft>
              <a:tabLst>
                <a:tab pos="2041525" algn="l"/>
              </a:tabLst>
              <a:defRPr>
                <a:solidFill>
                  <a:schemeClr val="tx1"/>
                </a:solidFill>
                <a:latin typeface="Arial" panose="020B0604020202020204" pitchFamily="34" charset="0"/>
              </a:defRPr>
            </a:lvl8pPr>
            <a:lvl9pPr eaLnBrk="0" fontAlgn="base" hangingPunct="0">
              <a:spcBef>
                <a:spcPct val="0"/>
              </a:spcBef>
              <a:spcAft>
                <a:spcPct val="0"/>
              </a:spcAft>
              <a:tabLst>
                <a:tab pos="2041525" algn="l"/>
              </a:tabLs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tab pos="2041525" algn="l"/>
              </a:tabLst>
            </a:pPr>
            <a:r>
              <a:rPr kumimoji="0" lang="en-US" altLang="en-US" sz="3000" b="1" i="0" u="none" strike="noStrike" kern="1200" cap="none" normalizeH="0" baseline="0" dirty="0">
                <a:ln>
                  <a:noFill/>
                </a:ln>
                <a:solidFill>
                  <a:srgbClr val="FF0000"/>
                </a:solidFill>
                <a:effectLst/>
                <a:latin typeface="+mj-lt"/>
                <a:ea typeface="+mj-ea"/>
                <a:cs typeface="+mj-cs"/>
              </a:rPr>
              <a:t>Finally, we can see the counts of actual data and data after pre-processing</a:t>
            </a:r>
            <a:endParaRPr kumimoji="0" lang="en-US" altLang="en-US" sz="3000" b="0" i="0" u="none" strike="noStrike" kern="1200" cap="none" normalizeH="0" baseline="0" dirty="0">
              <a:ln>
                <a:noFill/>
              </a:ln>
              <a:solidFill>
                <a:srgbClr val="FF0000"/>
              </a:solidFill>
              <a:effectLst/>
              <a:latin typeface="+mj-lt"/>
              <a:ea typeface="+mj-ea"/>
              <a:cs typeface="+mj-cs"/>
            </a:endParaRPr>
          </a:p>
        </p:txBody>
      </p:sp>
      <p:pic>
        <p:nvPicPr>
          <p:cNvPr id="2049" name="Picture 68">
            <a:extLst>
              <a:ext uri="{FF2B5EF4-FFF2-40B4-BE49-F238E27FC236}">
                <a16:creationId xmlns:a16="http://schemas.microsoft.com/office/drawing/2014/main" xmlns="" id="{81581441-3EC1-4C5F-9CBD-E376B39BB1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46289" y="2147560"/>
            <a:ext cx="10699422" cy="390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xmlns="" id="{AEA36DC9-87BA-4002-A016-F7CED0AC717F}"/>
              </a:ext>
            </a:extLst>
          </p:cNvPr>
          <p:cNvSpPr>
            <a:spLocks noChangeArrowheads="1"/>
          </p:cNvSpPr>
          <p:nvPr/>
        </p:nvSpPr>
        <p:spPr bwMode="auto">
          <a:xfrm>
            <a:off x="1721796" y="15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189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3965C-FC25-4D48-9C15-9AC0E38D4D8D}"/>
              </a:ext>
            </a:extLst>
          </p:cNvPr>
          <p:cNvSpPr>
            <a:spLocks noGrp="1"/>
          </p:cNvSpPr>
          <p:nvPr>
            <p:ph type="title" idx="4294967295"/>
          </p:nvPr>
        </p:nvSpPr>
        <p:spPr>
          <a:xfrm>
            <a:off x="1241618" y="-890244"/>
            <a:ext cx="10171521" cy="4319244"/>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News Column</a:t>
            </a:r>
          </a:p>
        </p:txBody>
      </p:sp>
      <p:pic>
        <p:nvPicPr>
          <p:cNvPr id="1026" name="Picture 2">
            <a:extLst>
              <a:ext uri="{FF2B5EF4-FFF2-40B4-BE49-F238E27FC236}">
                <a16:creationId xmlns:a16="http://schemas.microsoft.com/office/drawing/2014/main" xmlns="" id="{58EFD4CD-A2F2-40F0-A9A5-534D602D2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8165" y="2422689"/>
            <a:ext cx="8389856" cy="3779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84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00D0E1-57ED-4399-A9F9-B20BDB7CD4F8}"/>
              </a:ext>
            </a:extLst>
          </p:cNvPr>
          <p:cNvSpPr>
            <a:spLocks noGrp="1"/>
          </p:cNvSpPr>
          <p:nvPr>
            <p:ph type="title" idx="4294967295"/>
          </p:nvPr>
        </p:nvSpPr>
        <p:spPr>
          <a:xfrm>
            <a:off x="662072" y="433632"/>
            <a:ext cx="10730845" cy="2179851"/>
          </a:xfrm>
        </p:spPr>
        <p:txBody>
          <a:bodyPr vert="horz" lIns="91440" tIns="45720" rIns="91440" bIns="45720" rtlCol="0" anchor="ctr">
            <a:normAutofit/>
          </a:bodyPr>
          <a:lstStyle/>
          <a:p>
            <a:pPr algn="ctr"/>
            <a:r>
              <a:rPr lang="en-US" sz="4800" kern="1200" dirty="0">
                <a:solidFill>
                  <a:srgbClr val="FF0000"/>
                </a:solidFill>
                <a:latin typeface="+mj-lt"/>
                <a:ea typeface="+mj-ea"/>
                <a:cs typeface="+mj-cs"/>
              </a:rPr>
              <a:t>Word Cloud for Fake News for Headline Column</a:t>
            </a:r>
          </a:p>
        </p:txBody>
      </p:sp>
      <p:pic>
        <p:nvPicPr>
          <p:cNvPr id="2050" name="Picture 2">
            <a:extLst>
              <a:ext uri="{FF2B5EF4-FFF2-40B4-BE49-F238E27FC236}">
                <a16:creationId xmlns:a16="http://schemas.microsoft.com/office/drawing/2014/main" xmlns="" id="{DB02E4BF-026C-464F-901D-7FCAA4DA33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155" y="2721688"/>
            <a:ext cx="9132680" cy="339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4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C0BE2-2170-48FC-B379-11A786D4DC14}"/>
              </a:ext>
            </a:extLst>
          </p:cNvPr>
          <p:cNvSpPr>
            <a:spLocks noGrp="1"/>
          </p:cNvSpPr>
          <p:nvPr>
            <p:ph type="title" idx="4294967295"/>
          </p:nvPr>
        </p:nvSpPr>
        <p:spPr>
          <a:xfrm>
            <a:off x="1058945" y="554053"/>
            <a:ext cx="10385195" cy="1463675"/>
          </a:xfrm>
        </p:spPr>
        <p:txBody>
          <a:bodyPr vert="horz" lIns="91440" tIns="45720" rIns="91440" bIns="45720" rtlCol="0" anchor="ctr">
            <a:normAutofit/>
          </a:bodyPr>
          <a:lstStyle/>
          <a:p>
            <a:r>
              <a:rPr lang="en-US" sz="1900" b="1" kern="1200" dirty="0">
                <a:solidFill>
                  <a:srgbClr val="FF0000"/>
                </a:solidFill>
                <a:effectLst/>
                <a:latin typeface="+mj-lt"/>
                <a:ea typeface="+mj-ea"/>
                <a:cs typeface="+mj-cs"/>
              </a:rPr>
              <a:t>Next, I have vectorized using </a:t>
            </a:r>
            <a:r>
              <a:rPr lang="en-US" sz="1900" b="1" kern="1200" dirty="0" err="1">
                <a:solidFill>
                  <a:srgbClr val="FF0000"/>
                </a:solidFill>
                <a:effectLst/>
                <a:latin typeface="+mj-lt"/>
                <a:ea typeface="+mj-ea"/>
                <a:cs typeface="+mj-cs"/>
              </a:rPr>
              <a:t>tf-idf</a:t>
            </a:r>
            <a:r>
              <a:rPr lang="en-US" sz="1900" b="1" kern="1200" dirty="0">
                <a:solidFill>
                  <a:srgbClr val="FF0000"/>
                </a:solidFill>
                <a:effectLst/>
                <a:latin typeface="+mj-lt"/>
                <a:ea typeface="+mj-ea"/>
                <a:cs typeface="+mj-cs"/>
              </a:rPr>
              <a:t> vectorizer so that words are arranged in a 2-d area based on similarity or difference in their meaning.</a:t>
            </a:r>
            <a:endParaRPr lang="en-US" sz="1900" kern="1200" dirty="0">
              <a:solidFill>
                <a:srgbClr val="FF0000"/>
              </a:solidFill>
              <a:latin typeface="+mj-lt"/>
              <a:ea typeface="+mj-ea"/>
              <a:cs typeface="+mj-cs"/>
            </a:endParaRPr>
          </a:p>
        </p:txBody>
      </p:sp>
      <p:sp>
        <p:nvSpPr>
          <p:cNvPr id="5" name="TextBox 4">
            <a:extLst>
              <a:ext uri="{FF2B5EF4-FFF2-40B4-BE49-F238E27FC236}">
                <a16:creationId xmlns:a16="http://schemas.microsoft.com/office/drawing/2014/main" xmlns="" id="{28B53E30-F025-4B74-823C-55B7FDF423FF}"/>
              </a:ext>
            </a:extLst>
          </p:cNvPr>
          <p:cNvSpPr txBox="1"/>
          <p:nvPr/>
        </p:nvSpPr>
        <p:spPr>
          <a:xfrm>
            <a:off x="1058945" y="1705223"/>
            <a:ext cx="9877183"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dirty="0">
                <a:solidFill>
                  <a:srgbClr val="FF0000"/>
                </a:solidFill>
                <a:effectLst/>
              </a:rPr>
              <a:t>Also, prepared X and y variables for model building</a:t>
            </a:r>
            <a:endParaRPr lang="en-US" sz="2200" dirty="0">
              <a:solidFill>
                <a:srgbClr val="FF0000"/>
              </a:solidFill>
            </a:endParaRPr>
          </a:p>
        </p:txBody>
      </p:sp>
      <p:pic>
        <p:nvPicPr>
          <p:cNvPr id="8" name="Picture 7">
            <a:extLst>
              <a:ext uri="{FF2B5EF4-FFF2-40B4-BE49-F238E27FC236}">
                <a16:creationId xmlns:a16="http://schemas.microsoft.com/office/drawing/2014/main" xmlns="" id="{056902BF-B3DC-41B0-A6FA-C1A20DAE038B}"/>
              </a:ext>
            </a:extLst>
          </p:cNvPr>
          <p:cNvPicPr>
            <a:picLocks noChangeAspect="1"/>
          </p:cNvPicPr>
          <p:nvPr/>
        </p:nvPicPr>
        <p:blipFill>
          <a:blip r:embed="rId2" cstate="print"/>
          <a:stretch>
            <a:fillRect/>
          </a:stretch>
        </p:blipFill>
        <p:spPr>
          <a:xfrm>
            <a:off x="1058945" y="3168263"/>
            <a:ext cx="10074109" cy="2721110"/>
          </a:xfrm>
          <a:prstGeom prst="rect">
            <a:avLst/>
          </a:prstGeom>
        </p:spPr>
      </p:pic>
    </p:spTree>
    <p:extLst>
      <p:ext uri="{BB962C8B-B14F-4D97-AF65-F5344CB8AC3E}">
        <p14:creationId xmlns:p14="http://schemas.microsoft.com/office/powerpoint/2010/main" val="200410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63654-E6E5-43F9-AAE3-D4CE4D1F8542}"/>
              </a:ext>
            </a:extLst>
          </p:cNvPr>
          <p:cNvSpPr>
            <a:spLocks noGrp="1"/>
          </p:cNvSpPr>
          <p:nvPr>
            <p:ph type="title" idx="4294967295"/>
          </p:nvPr>
        </p:nvSpPr>
        <p:spPr>
          <a:xfrm>
            <a:off x="527901" y="664688"/>
            <a:ext cx="11381295" cy="1038225"/>
          </a:xfrm>
        </p:spPr>
        <p:txBody>
          <a:bodyPr vert="horz" lIns="91440" tIns="45720" rIns="91440" bIns="45720" rtlCol="0" anchor="b">
            <a:normAutofit fontScale="90000"/>
          </a:bodyPr>
          <a:lstStyle/>
          <a:p>
            <a:pPr algn="ctr"/>
            <a:r>
              <a:rPr lang="en-US" sz="4600" kern="1200" dirty="0">
                <a:solidFill>
                  <a:srgbClr val="FF0000"/>
                </a:solidFill>
                <a:latin typeface="+mj-lt"/>
                <a:ea typeface="+mj-ea"/>
                <a:cs typeface="+mj-cs"/>
              </a:rPr>
              <a:t>Let’s have a look at the Model Performances</a:t>
            </a:r>
          </a:p>
        </p:txBody>
      </p:sp>
      <p:pic>
        <p:nvPicPr>
          <p:cNvPr id="6" name="Picture 5" descr="Screenshot 2022-12-09 151610.png"/>
          <p:cNvPicPr>
            <a:picLocks noChangeAspect="1"/>
          </p:cNvPicPr>
          <p:nvPr/>
        </p:nvPicPr>
        <p:blipFill>
          <a:blip r:embed="rId2" cstate="print"/>
          <a:stretch>
            <a:fillRect/>
          </a:stretch>
        </p:blipFill>
        <p:spPr>
          <a:xfrm>
            <a:off x="1266093" y="2014424"/>
            <a:ext cx="9687853" cy="3986684"/>
          </a:xfrm>
          <a:prstGeom prst="rect">
            <a:avLst/>
          </a:prstGeom>
        </p:spPr>
      </p:pic>
    </p:spTree>
    <p:extLst>
      <p:ext uri="{BB962C8B-B14F-4D97-AF65-F5344CB8AC3E}">
        <p14:creationId xmlns:p14="http://schemas.microsoft.com/office/powerpoint/2010/main" val="116510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2B3CD-BE2A-49CD-AA70-E98CE28475F7}"/>
              </a:ext>
            </a:extLst>
          </p:cNvPr>
          <p:cNvSpPr>
            <a:spLocks noGrp="1"/>
          </p:cNvSpPr>
          <p:nvPr>
            <p:ph type="title" idx="4294967295"/>
          </p:nvPr>
        </p:nvSpPr>
        <p:spPr>
          <a:xfrm>
            <a:off x="525462" y="932010"/>
            <a:ext cx="11141075" cy="930275"/>
          </a:xfrm>
        </p:spPr>
        <p:txBody>
          <a:bodyPr vert="horz" lIns="91440" tIns="45720" rIns="91440" bIns="45720" rtlCol="0" anchor="b">
            <a:normAutofit/>
          </a:bodyPr>
          <a:lstStyle/>
          <a:p>
            <a:pPr algn="ctr"/>
            <a:r>
              <a:rPr lang="en-US" sz="5400" kern="1200" dirty="0">
                <a:solidFill>
                  <a:schemeClr val="accent2"/>
                </a:solidFill>
                <a:latin typeface="+mj-lt"/>
                <a:ea typeface="+mj-ea"/>
                <a:cs typeface="+mj-cs"/>
              </a:rPr>
              <a:t>Final Model</a:t>
            </a:r>
          </a:p>
        </p:txBody>
      </p:sp>
      <p:pic>
        <p:nvPicPr>
          <p:cNvPr id="7" name="Picture 6">
            <a:extLst>
              <a:ext uri="{FF2B5EF4-FFF2-40B4-BE49-F238E27FC236}">
                <a16:creationId xmlns:a16="http://schemas.microsoft.com/office/drawing/2014/main" xmlns="" id="{80B4B9FD-54DB-4FAA-B843-685A82DDEBE3}"/>
              </a:ext>
            </a:extLst>
          </p:cNvPr>
          <p:cNvPicPr>
            <a:picLocks noChangeAspect="1"/>
          </p:cNvPicPr>
          <p:nvPr/>
        </p:nvPicPr>
        <p:blipFill>
          <a:blip r:embed="rId2" cstate="print"/>
          <a:stretch>
            <a:fillRect/>
          </a:stretch>
        </p:blipFill>
        <p:spPr>
          <a:xfrm>
            <a:off x="1246162" y="2298654"/>
            <a:ext cx="9610725" cy="3627336"/>
          </a:xfrm>
          <a:prstGeom prst="rect">
            <a:avLst/>
          </a:prstGeom>
        </p:spPr>
      </p:pic>
    </p:spTree>
    <p:extLst>
      <p:ext uri="{BB962C8B-B14F-4D97-AF65-F5344CB8AC3E}">
        <p14:creationId xmlns:p14="http://schemas.microsoft.com/office/powerpoint/2010/main" val="319584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E4C94-085B-4E71-8E6B-ACB270CC62B1}"/>
              </a:ext>
            </a:extLst>
          </p:cNvPr>
          <p:cNvSpPr>
            <a:spLocks noGrp="1"/>
          </p:cNvSpPr>
          <p:nvPr>
            <p:ph type="title" idx="4294967295"/>
          </p:nvPr>
        </p:nvSpPr>
        <p:spPr>
          <a:xfrm>
            <a:off x="680301" y="642354"/>
            <a:ext cx="10831398" cy="898525"/>
          </a:xfrm>
        </p:spPr>
        <p:txBody>
          <a:bodyPr vert="horz" lIns="91440" tIns="45720" rIns="91440" bIns="45720" rtlCol="0" anchor="ctr">
            <a:normAutofit/>
          </a:bodyPr>
          <a:lstStyle/>
          <a:p>
            <a:r>
              <a:rPr lang="en-US" sz="4000" dirty="0">
                <a:solidFill>
                  <a:schemeClr val="accent2"/>
                </a:solidFill>
              </a:rPr>
              <a:t>Roc </a:t>
            </a:r>
            <a:r>
              <a:rPr lang="en-US" sz="4000" dirty="0" err="1">
                <a:solidFill>
                  <a:schemeClr val="accent2"/>
                </a:solidFill>
              </a:rPr>
              <a:t>Auc</a:t>
            </a:r>
            <a:r>
              <a:rPr lang="en-US" sz="4000" dirty="0">
                <a:solidFill>
                  <a:schemeClr val="accent2"/>
                </a:solidFill>
              </a:rPr>
              <a:t> Score and Predicted Values</a:t>
            </a:r>
          </a:p>
        </p:txBody>
      </p:sp>
      <p:pic>
        <p:nvPicPr>
          <p:cNvPr id="8" name="Content Placeholder 7">
            <a:extLst>
              <a:ext uri="{FF2B5EF4-FFF2-40B4-BE49-F238E27FC236}">
                <a16:creationId xmlns:a16="http://schemas.microsoft.com/office/drawing/2014/main" xmlns="" id="{91384D30-9D59-4C42-9A9B-B1429CF360DB}"/>
              </a:ext>
            </a:extLst>
          </p:cNvPr>
          <p:cNvPicPr>
            <a:picLocks noGrp="1" noChangeAspect="1"/>
          </p:cNvPicPr>
          <p:nvPr>
            <p:ph idx="4294967295"/>
          </p:nvPr>
        </p:nvPicPr>
        <p:blipFill>
          <a:blip r:embed="rId2" cstate="print"/>
          <a:stretch>
            <a:fillRect/>
          </a:stretch>
        </p:blipFill>
        <p:spPr>
          <a:xfrm>
            <a:off x="1578857" y="2020245"/>
            <a:ext cx="5180013" cy="3856037"/>
          </a:xfrm>
        </p:spPr>
      </p:pic>
      <p:pic>
        <p:nvPicPr>
          <p:cNvPr id="5" name="Picture 4">
            <a:extLst>
              <a:ext uri="{FF2B5EF4-FFF2-40B4-BE49-F238E27FC236}">
                <a16:creationId xmlns:a16="http://schemas.microsoft.com/office/drawing/2014/main" xmlns="" id="{FB40A4AD-5D69-4FDD-A796-087C716CE667}"/>
              </a:ext>
            </a:extLst>
          </p:cNvPr>
          <p:cNvPicPr/>
          <p:nvPr/>
        </p:nvPicPr>
        <p:blipFill>
          <a:blip r:embed="rId3" cstate="print"/>
          <a:stretch>
            <a:fillRect/>
          </a:stretch>
        </p:blipFill>
        <p:spPr>
          <a:xfrm>
            <a:off x="8023137" y="1878451"/>
            <a:ext cx="2716598" cy="3997831"/>
          </a:xfrm>
          <a:prstGeom prst="rect">
            <a:avLst/>
          </a:prstGeom>
        </p:spPr>
      </p:pic>
    </p:spTree>
    <p:extLst>
      <p:ext uri="{BB962C8B-B14F-4D97-AF65-F5344CB8AC3E}">
        <p14:creationId xmlns:p14="http://schemas.microsoft.com/office/powerpoint/2010/main" val="55238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872" y="682675"/>
            <a:ext cx="9445752" cy="646331"/>
          </a:xfrm>
          <a:prstGeom prst="rect">
            <a:avLst/>
          </a:prstGeom>
        </p:spPr>
        <p:txBody>
          <a:bodyPr wrap="square">
            <a:spAutoFit/>
          </a:bodyPr>
          <a:lstStyle/>
          <a:p>
            <a:r>
              <a:rPr lang="en-US" b="1" dirty="0">
                <a:solidFill>
                  <a:srgbClr val="000000"/>
                </a:solidFill>
                <a:latin typeface="Helvetica Neue"/>
              </a:rPr>
              <a:t>Fitting it into ML Model (Neural Networks - </a:t>
            </a:r>
            <a:r>
              <a:rPr lang="en-US" b="1" dirty="0" err="1">
                <a:solidFill>
                  <a:srgbClr val="000000"/>
                </a:solidFill>
                <a:latin typeface="Helvetica Neue"/>
              </a:rPr>
              <a:t>Schocastic</a:t>
            </a:r>
            <a:r>
              <a:rPr lang="en-US" b="1" dirty="0">
                <a:solidFill>
                  <a:srgbClr val="000000"/>
                </a:solidFill>
                <a:latin typeface="Helvetica Neue"/>
              </a:rPr>
              <a:t> Gradient Descent) and Calculating its Accuracy</a:t>
            </a:r>
            <a:endParaRPr lang="en-US"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1261872" y="1329006"/>
            <a:ext cx="7638859" cy="4908059"/>
          </a:xfrm>
          <a:prstGeom prst="rect">
            <a:avLst/>
          </a:prstGeom>
        </p:spPr>
      </p:pic>
      <p:pic>
        <p:nvPicPr>
          <p:cNvPr id="4" name="Picture 3"/>
          <p:cNvPicPr>
            <a:picLocks noChangeAspect="1"/>
          </p:cNvPicPr>
          <p:nvPr/>
        </p:nvPicPr>
        <p:blipFill>
          <a:blip r:embed="rId3"/>
          <a:stretch>
            <a:fillRect/>
          </a:stretch>
        </p:blipFill>
        <p:spPr>
          <a:xfrm>
            <a:off x="6911911" y="5299900"/>
            <a:ext cx="4238625" cy="866775"/>
          </a:xfrm>
          <a:prstGeom prst="rect">
            <a:avLst/>
          </a:prstGeom>
        </p:spPr>
      </p:pic>
    </p:spTree>
    <p:extLst>
      <p:ext uri="{BB962C8B-B14F-4D97-AF65-F5344CB8AC3E}">
        <p14:creationId xmlns:p14="http://schemas.microsoft.com/office/powerpoint/2010/main" val="285795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1640" y="947851"/>
            <a:ext cx="8869680" cy="646331"/>
          </a:xfrm>
          <a:prstGeom prst="rect">
            <a:avLst/>
          </a:prstGeom>
        </p:spPr>
        <p:txBody>
          <a:bodyPr wrap="square">
            <a:spAutoFit/>
          </a:bodyPr>
          <a:lstStyle/>
          <a:p>
            <a:r>
              <a:rPr lang="en-US" b="1" dirty="0">
                <a:solidFill>
                  <a:srgbClr val="000000"/>
                </a:solidFill>
                <a:latin typeface="Helvetica Neue"/>
              </a:rPr>
              <a:t>Conclusion - Fake news detection model has been made successfully with accuracy of 98.99%.</a:t>
            </a:r>
            <a:endParaRPr lang="en-US" b="1" i="0" dirty="0">
              <a:solidFill>
                <a:srgbClr val="000000"/>
              </a:solidFill>
              <a:effectLst/>
              <a:latin typeface="Helvetica Neue"/>
            </a:endParaRPr>
          </a:p>
        </p:txBody>
      </p:sp>
      <p:pic>
        <p:nvPicPr>
          <p:cNvPr id="3" name="Picture 2"/>
          <p:cNvPicPr>
            <a:picLocks noChangeAspect="1"/>
          </p:cNvPicPr>
          <p:nvPr/>
        </p:nvPicPr>
        <p:blipFill>
          <a:blip r:embed="rId2"/>
          <a:stretch>
            <a:fillRect/>
          </a:stretch>
        </p:blipFill>
        <p:spPr>
          <a:xfrm>
            <a:off x="3447289" y="2343150"/>
            <a:ext cx="5340096" cy="2667762"/>
          </a:xfrm>
          <a:prstGeom prst="rect">
            <a:avLst/>
          </a:prstGeom>
        </p:spPr>
      </p:pic>
    </p:spTree>
    <p:extLst>
      <p:ext uri="{BB962C8B-B14F-4D97-AF65-F5344CB8AC3E}">
        <p14:creationId xmlns:p14="http://schemas.microsoft.com/office/powerpoint/2010/main" val="304179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16C96-842D-4C29-8627-324B8F6DE8BF}"/>
              </a:ext>
            </a:extLst>
          </p:cNvPr>
          <p:cNvSpPr>
            <a:spLocks noGrp="1"/>
          </p:cNvSpPr>
          <p:nvPr>
            <p:ph type="title" idx="4294967295"/>
          </p:nvPr>
        </p:nvSpPr>
        <p:spPr>
          <a:xfrm>
            <a:off x="1279525" y="211138"/>
            <a:ext cx="10912475" cy="787400"/>
          </a:xfrm>
        </p:spPr>
        <p:txBody>
          <a:bodyPr>
            <a:normAutofit fontScale="90000"/>
          </a:bodyPr>
          <a:lstStyle/>
          <a:p>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a:r>
            <a:br>
              <a:rPr lang="en-IN" dirty="0">
                <a:solidFill>
                  <a:schemeClr val="accent2"/>
                </a:solidFill>
              </a:rPr>
            </a:br>
            <a:r>
              <a:rPr lang="en-IN" dirty="0">
                <a:solidFill>
                  <a:schemeClr val="accent2"/>
                </a:solidFill>
              </a:rPr>
              <a:t>                                                                                          Business Problem Framing</a:t>
            </a:r>
          </a:p>
        </p:txBody>
      </p:sp>
      <p:sp>
        <p:nvSpPr>
          <p:cNvPr id="3" name="Content Placeholder 2">
            <a:extLst>
              <a:ext uri="{FF2B5EF4-FFF2-40B4-BE49-F238E27FC236}">
                <a16:creationId xmlns:a16="http://schemas.microsoft.com/office/drawing/2014/main" xmlns="" id="{3E0679D3-4482-40B4-BD57-099C48BEEC18}"/>
              </a:ext>
            </a:extLst>
          </p:cNvPr>
          <p:cNvSpPr>
            <a:spLocks noGrp="1"/>
          </p:cNvSpPr>
          <p:nvPr>
            <p:ph idx="4294967295"/>
          </p:nvPr>
        </p:nvSpPr>
        <p:spPr>
          <a:xfrm>
            <a:off x="810705" y="1168924"/>
            <a:ext cx="10774076" cy="4569889"/>
          </a:xfrm>
        </p:spPr>
        <p:txBody>
          <a:bodyPr/>
          <a:lstStyle/>
          <a:p>
            <a:r>
              <a:rPr lang="en-IN" sz="1800" dirty="0">
                <a:solidFill>
                  <a:srgbClr val="000000"/>
                </a:solidFill>
                <a:effectLst/>
                <a:latin typeface="Arial Rounded MT Bold" pitchFamily="34" charset="0"/>
                <a:ea typeface="Calibri" panose="020F0502020204030204" pitchFamily="34" charset="0"/>
                <a:cs typeface="Calibri" panose="020F0502020204030204" pitchFamily="34" charset="0"/>
              </a:rPr>
              <a:t>Need to classify if a news is fake or not, based on the Author’s name, Headline and the actual content of the article.</a:t>
            </a:r>
            <a:endParaRPr lang="en-IN" sz="1800" dirty="0">
              <a:effectLst/>
              <a:latin typeface="Arial Rounded MT Bold" pitchFamily="34" charset="0"/>
              <a:ea typeface="Calibri" panose="020F0502020204030204" pitchFamily="34" charset="0"/>
              <a:cs typeface="Times New Roman" panose="02020603050405020304" pitchFamily="18" charset="0"/>
            </a:endParaRPr>
          </a:p>
          <a:p>
            <a:endParaRPr lang="en-IN" dirty="0">
              <a:latin typeface="Arial Rounded MT Bold" pitchFamily="34"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The authenticity of Information has become a longstanding issue affecting businesses and society, both for printed and digital media.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On social networks, the reach and effects of information spread occur at such a fast pace and so amplified that distorted, inaccurate, or false information acquires a tremendous potential to cause real-world impacts, within minutes, for millions of users. </a:t>
            </a:r>
          </a:p>
          <a:p>
            <a:endParaRPr lang="en-IN" sz="1800" dirty="0">
              <a:latin typeface="Arial Rounded MT Bold" pitchFamily="34" charset="0"/>
              <a:ea typeface="Calibri" panose="020F0502020204030204" pitchFamily="34" charset="0"/>
              <a:cs typeface="Times New Roman" panose="02020603050405020304" pitchFamily="18" charset="0"/>
            </a:endParaRPr>
          </a:p>
          <a:p>
            <a:r>
              <a:rPr lang="en-IN" sz="1800" dirty="0">
                <a:effectLst/>
                <a:latin typeface="Arial Rounded MT Bold" pitchFamily="34" charset="0"/>
                <a:ea typeface="Calibri" panose="020F0502020204030204" pitchFamily="34" charset="0"/>
                <a:cs typeface="Times New Roman" panose="02020603050405020304" pitchFamily="18" charset="0"/>
              </a:rPr>
              <a:t>Recently, several public concerns about this problem and some approaches to mitigate the problem were expressed</a:t>
            </a:r>
            <a:endParaRPr lang="en-IN" dirty="0">
              <a:latin typeface="Arial Rounded MT Bold" pitchFamily="34" charset="0"/>
            </a:endParaRPr>
          </a:p>
        </p:txBody>
      </p:sp>
    </p:spTree>
    <p:extLst>
      <p:ext uri="{BB962C8B-B14F-4D97-AF65-F5344CB8AC3E}">
        <p14:creationId xmlns:p14="http://schemas.microsoft.com/office/powerpoint/2010/main" val="254956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A9DBC-51B4-4FF6-9A6E-FDBDE5ED9FAA}"/>
              </a:ext>
            </a:extLst>
          </p:cNvPr>
          <p:cNvSpPr>
            <a:spLocks noGrp="1"/>
          </p:cNvSpPr>
          <p:nvPr>
            <p:ph type="title" idx="4294967295"/>
          </p:nvPr>
        </p:nvSpPr>
        <p:spPr>
          <a:xfrm>
            <a:off x="904974" y="628650"/>
            <a:ext cx="10071002" cy="1287463"/>
          </a:xfrm>
        </p:spPr>
        <p:txBody>
          <a:bodyPr anchor="b">
            <a:normAutofit/>
          </a:bodyPr>
          <a:lstStyle/>
          <a:p>
            <a:r>
              <a:rPr lang="en-IN" dirty="0">
                <a:solidFill>
                  <a:schemeClr val="accent2"/>
                </a:solidFill>
              </a:rPr>
              <a:t>Data- Description:</a:t>
            </a:r>
          </a:p>
        </p:txBody>
      </p:sp>
      <p:sp>
        <p:nvSpPr>
          <p:cNvPr id="3" name="Content Placeholder 2">
            <a:extLst>
              <a:ext uri="{FF2B5EF4-FFF2-40B4-BE49-F238E27FC236}">
                <a16:creationId xmlns:a16="http://schemas.microsoft.com/office/drawing/2014/main" xmlns="" id="{758D8DD7-0A30-4D88-9517-4E14E3608F2F}"/>
              </a:ext>
            </a:extLst>
          </p:cNvPr>
          <p:cNvSpPr>
            <a:spLocks noGrp="1"/>
          </p:cNvSpPr>
          <p:nvPr>
            <p:ph idx="4294967295"/>
          </p:nvPr>
        </p:nvSpPr>
        <p:spPr>
          <a:xfrm>
            <a:off x="669303" y="2438400"/>
            <a:ext cx="10306672" cy="3786188"/>
          </a:xfrm>
        </p:spPr>
        <p:txBody>
          <a:bodyPr>
            <a:normAutofit/>
          </a:bodyPr>
          <a:lstStyle/>
          <a:p>
            <a:pPr>
              <a:spcBef>
                <a:spcPts val="1200"/>
              </a:spcBef>
              <a:spcAft>
                <a:spcPts val="800"/>
              </a:spcAft>
            </a:pPr>
            <a:r>
              <a:rPr lang="en-IN" sz="3500" dirty="0">
                <a:latin typeface="Bahnschrift Condensed" pitchFamily="34" charset="0"/>
                <a:cs typeface="Arial" pitchFamily="34" charset="0"/>
              </a:rPr>
              <a:t>You can find many datasets for fake news detection on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or many other sites. I download these datasets from </a:t>
            </a:r>
            <a:r>
              <a:rPr lang="en-IN" sz="3500" dirty="0" err="1">
                <a:latin typeface="Bahnschrift Condensed" pitchFamily="34" charset="0"/>
                <a:cs typeface="Arial" pitchFamily="34" charset="0"/>
              </a:rPr>
              <a:t>Kaggle</a:t>
            </a:r>
            <a:r>
              <a:rPr lang="en-IN" sz="3500" dirty="0">
                <a:latin typeface="Bahnschrift Condensed" pitchFamily="34" charset="0"/>
                <a:cs typeface="Arial" pitchFamily="34" charset="0"/>
              </a:rPr>
              <a:t>. There are two datasets one for fake news and one for true news. In true news, there is 21417 news, and in fake news, there is 23481 news. You have to insert one label column zero for fake news and one for true news.</a:t>
            </a:r>
            <a:endParaRPr lang="en-IN" sz="1700" dirty="0">
              <a:effectLst/>
              <a:latin typeface="Bahnschrift Condensed" pitchFamily="34" charset="0"/>
              <a:ea typeface="Calibri" panose="020F0502020204030204" pitchFamily="34" charset="0"/>
              <a:cs typeface="Arial" pitchFamily="34" charset="0"/>
            </a:endParaRPr>
          </a:p>
          <a:p>
            <a:endParaRPr lang="en-IN" sz="1700" dirty="0"/>
          </a:p>
        </p:txBody>
      </p:sp>
    </p:spTree>
    <p:extLst>
      <p:ext uri="{BB962C8B-B14F-4D97-AF65-F5344CB8AC3E}">
        <p14:creationId xmlns:p14="http://schemas.microsoft.com/office/powerpoint/2010/main" val="21635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D8105-8CBE-467E-ACF6-8A0E8DE5248F}"/>
              </a:ext>
            </a:extLst>
          </p:cNvPr>
          <p:cNvSpPr>
            <a:spLocks noGrp="1"/>
          </p:cNvSpPr>
          <p:nvPr>
            <p:ph type="title" idx="4294967295"/>
          </p:nvPr>
        </p:nvSpPr>
        <p:spPr>
          <a:xfrm>
            <a:off x="3572759" y="5251786"/>
            <a:ext cx="3876675" cy="820066"/>
          </a:xfrm>
        </p:spPr>
        <p:txBody>
          <a:bodyPr anchor="ctr">
            <a:normAutofit/>
          </a:bodyPr>
          <a:lstStyle/>
          <a:p>
            <a:r>
              <a:rPr lang="en-US" sz="3200" dirty="0">
                <a:solidFill>
                  <a:schemeClr val="accent2"/>
                </a:solidFill>
              </a:rPr>
              <a:t>Dataset</a:t>
            </a:r>
            <a:endParaRPr lang="en-IN" sz="3200" dirty="0">
              <a:solidFill>
                <a:schemeClr val="accent2"/>
              </a:solidFill>
            </a:endParaRPr>
          </a:p>
        </p:txBody>
      </p:sp>
      <p:sp>
        <p:nvSpPr>
          <p:cNvPr id="3" name="Content Placeholder 2">
            <a:extLst>
              <a:ext uri="{FF2B5EF4-FFF2-40B4-BE49-F238E27FC236}">
                <a16:creationId xmlns:a16="http://schemas.microsoft.com/office/drawing/2014/main" xmlns="" id="{9EB4DF9F-4193-4075-80BD-54B14F96ACCB}"/>
              </a:ext>
            </a:extLst>
          </p:cNvPr>
          <p:cNvSpPr>
            <a:spLocks noGrp="1"/>
          </p:cNvSpPr>
          <p:nvPr>
            <p:ph idx="4294967295"/>
          </p:nvPr>
        </p:nvSpPr>
        <p:spPr>
          <a:xfrm>
            <a:off x="5605463" y="4977418"/>
            <a:ext cx="6253457" cy="1557338"/>
          </a:xfrm>
        </p:spPr>
        <p:txBody>
          <a:bodyPr anchor="ctr">
            <a:normAutofit/>
          </a:bodyPr>
          <a:lstStyle/>
          <a:p>
            <a:r>
              <a:rPr lang="en-US" sz="1800" dirty="0"/>
              <a:t>The figure shows how  the given dataset looks like</a:t>
            </a:r>
            <a:endParaRPr lang="en-IN" sz="1800" dirty="0"/>
          </a:p>
        </p:txBody>
      </p:sp>
      <p:pic>
        <p:nvPicPr>
          <p:cNvPr id="10" name="Picture 9" descr="Screenshot 2022-12-09 151403.png"/>
          <p:cNvPicPr>
            <a:picLocks noChangeAspect="1"/>
          </p:cNvPicPr>
          <p:nvPr/>
        </p:nvPicPr>
        <p:blipFill>
          <a:blip r:embed="rId2" cstate="print"/>
          <a:stretch>
            <a:fillRect/>
          </a:stretch>
        </p:blipFill>
        <p:spPr>
          <a:xfrm>
            <a:off x="1255178" y="745617"/>
            <a:ext cx="10069749" cy="4427395"/>
          </a:xfrm>
          <a:prstGeom prst="rect">
            <a:avLst/>
          </a:prstGeom>
        </p:spPr>
      </p:pic>
    </p:spTree>
    <p:extLst>
      <p:ext uri="{BB962C8B-B14F-4D97-AF65-F5344CB8AC3E}">
        <p14:creationId xmlns:p14="http://schemas.microsoft.com/office/powerpoint/2010/main" val="17732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9DB9A8-3D82-4771-8E49-AD88700AAD4C}"/>
              </a:ext>
            </a:extLst>
          </p:cNvPr>
          <p:cNvSpPr>
            <a:spLocks noGrp="1"/>
          </p:cNvSpPr>
          <p:nvPr>
            <p:ph type="title" idx="4294967295"/>
          </p:nvPr>
        </p:nvSpPr>
        <p:spPr>
          <a:xfrm>
            <a:off x="883681" y="941436"/>
            <a:ext cx="10424638" cy="930275"/>
          </a:xfrm>
        </p:spPr>
        <p:txBody>
          <a:bodyPr vert="horz" lIns="91440" tIns="45720" rIns="91440" bIns="45720" rtlCol="0" anchor="b">
            <a:normAutofit/>
          </a:bodyPr>
          <a:lstStyle/>
          <a:p>
            <a:pPr algn="ctr"/>
            <a:r>
              <a:rPr lang="en-US" sz="4000" kern="1200" dirty="0">
                <a:solidFill>
                  <a:schemeClr val="accent2"/>
                </a:solidFill>
                <a:latin typeface="+mj-lt"/>
                <a:ea typeface="+mj-ea"/>
                <a:cs typeface="+mj-cs"/>
              </a:rPr>
              <a:t>Calculated Lengths of Features</a:t>
            </a:r>
          </a:p>
        </p:txBody>
      </p:sp>
      <p:pic>
        <p:nvPicPr>
          <p:cNvPr id="4" name="Content Placeholder 3">
            <a:extLst>
              <a:ext uri="{FF2B5EF4-FFF2-40B4-BE49-F238E27FC236}">
                <a16:creationId xmlns:a16="http://schemas.microsoft.com/office/drawing/2014/main" xmlns="" id="{7A559D5F-A548-41EA-B6E0-7E57DE3E1DA2}"/>
              </a:ext>
            </a:extLst>
          </p:cNvPr>
          <p:cNvPicPr>
            <a:picLocks noGrp="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625753" y="2389302"/>
            <a:ext cx="10940494" cy="2528888"/>
          </a:xfrm>
          <a:prstGeom prst="rect">
            <a:avLst/>
          </a:prstGeom>
        </p:spPr>
      </p:pic>
    </p:spTree>
    <p:extLst>
      <p:ext uri="{BB962C8B-B14F-4D97-AF65-F5344CB8AC3E}">
        <p14:creationId xmlns:p14="http://schemas.microsoft.com/office/powerpoint/2010/main" val="190123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3A110-E2E2-4EA0-BD3F-1C040F826ABC}"/>
              </a:ext>
            </a:extLst>
          </p:cNvPr>
          <p:cNvSpPr>
            <a:spLocks noGrp="1"/>
          </p:cNvSpPr>
          <p:nvPr>
            <p:ph type="title" idx="4294967295"/>
          </p:nvPr>
        </p:nvSpPr>
        <p:spPr>
          <a:xfrm>
            <a:off x="1171575" y="322820"/>
            <a:ext cx="10912475" cy="1052512"/>
          </a:xfrm>
        </p:spPr>
        <p:txBody>
          <a:bodyPr/>
          <a:lstStyle/>
          <a:p>
            <a:r>
              <a:rPr lang="en-US" b="1" dirty="0">
                <a:solidFill>
                  <a:schemeClr val="accent2"/>
                </a:solidFill>
              </a:rPr>
              <a:t>HANDLING MISSING VALUES</a:t>
            </a:r>
            <a:endParaRPr lang="en-IN" b="1" dirty="0">
              <a:solidFill>
                <a:schemeClr val="accent2"/>
              </a:solidFill>
            </a:endParaRPr>
          </a:p>
        </p:txBody>
      </p:sp>
      <p:pic>
        <p:nvPicPr>
          <p:cNvPr id="5" name="Content Placeholder 4">
            <a:extLst>
              <a:ext uri="{FF2B5EF4-FFF2-40B4-BE49-F238E27FC236}">
                <a16:creationId xmlns:a16="http://schemas.microsoft.com/office/drawing/2014/main" xmlns="" id="{DD504B34-4278-4DF4-B620-19BB38F51AB1}"/>
              </a:ext>
            </a:extLst>
          </p:cNvPr>
          <p:cNvPicPr>
            <a:picLocks noGrp="1" noChangeAspect="1"/>
          </p:cNvPicPr>
          <p:nvPr>
            <p:ph idx="4294967295"/>
          </p:nvPr>
        </p:nvPicPr>
        <p:blipFill>
          <a:blip r:embed="rId2" cstate="print"/>
          <a:stretch>
            <a:fillRect/>
          </a:stretch>
        </p:blipFill>
        <p:spPr>
          <a:xfrm>
            <a:off x="1171575" y="1639282"/>
            <a:ext cx="9740900" cy="3963988"/>
          </a:xfrm>
        </p:spPr>
      </p:pic>
    </p:spTree>
    <p:extLst>
      <p:ext uri="{BB962C8B-B14F-4D97-AF65-F5344CB8AC3E}">
        <p14:creationId xmlns:p14="http://schemas.microsoft.com/office/powerpoint/2010/main" val="52577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A6A0C-4ACE-4E56-B843-C7B429FD9A3B}"/>
              </a:ext>
            </a:extLst>
          </p:cNvPr>
          <p:cNvSpPr>
            <a:spLocks noGrp="1"/>
          </p:cNvSpPr>
          <p:nvPr>
            <p:ph type="title" idx="4294967295"/>
          </p:nvPr>
        </p:nvSpPr>
        <p:spPr>
          <a:xfrm>
            <a:off x="2047187" y="490190"/>
            <a:ext cx="8097625"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Using NLP to Solve Problem</a:t>
            </a:r>
          </a:p>
        </p:txBody>
      </p:sp>
      <p:sp>
        <p:nvSpPr>
          <p:cNvPr id="5" name="TextBox 4">
            <a:extLst>
              <a:ext uri="{FF2B5EF4-FFF2-40B4-BE49-F238E27FC236}">
                <a16:creationId xmlns:a16="http://schemas.microsoft.com/office/drawing/2014/main" xmlns="" id="{929C7025-2441-46C1-9F82-04E9A31E4197}"/>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Here the idea is to vectorize the contents so that the meaning of the article can be understood by the machine. The following pre-processing steps were done:</a:t>
            </a:r>
            <a:endParaRPr lang="en-US" sz="2000">
              <a:solidFill>
                <a:schemeClr val="bg1"/>
              </a:solidFill>
            </a:endParaRPr>
          </a:p>
        </p:txBody>
      </p:sp>
      <p:pic>
        <p:nvPicPr>
          <p:cNvPr id="8" name="Picture 7">
            <a:extLst>
              <a:ext uri="{FF2B5EF4-FFF2-40B4-BE49-F238E27FC236}">
                <a16:creationId xmlns:a16="http://schemas.microsoft.com/office/drawing/2014/main" xmlns="" id="{FA5B8855-BB29-4EA7-8D93-DB14694DDD87}"/>
              </a:ext>
            </a:extLst>
          </p:cNvPr>
          <p:cNvPicPr>
            <a:picLocks noChangeAspect="1"/>
          </p:cNvPicPr>
          <p:nvPr/>
        </p:nvPicPr>
        <p:blipFill>
          <a:blip r:embed="rId2" cstate="print"/>
          <a:stretch>
            <a:fillRect/>
          </a:stretch>
        </p:blipFill>
        <p:spPr>
          <a:xfrm>
            <a:off x="1573882" y="2169922"/>
            <a:ext cx="9044233" cy="3676691"/>
          </a:xfrm>
          <a:prstGeom prst="rect">
            <a:avLst/>
          </a:prstGeom>
        </p:spPr>
      </p:pic>
    </p:spTree>
    <p:extLst>
      <p:ext uri="{BB962C8B-B14F-4D97-AF65-F5344CB8AC3E}">
        <p14:creationId xmlns:p14="http://schemas.microsoft.com/office/powerpoint/2010/main" val="312568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38D4C-DD09-4505-BFD2-76A62FA33C4F}"/>
              </a:ext>
            </a:extLst>
          </p:cNvPr>
          <p:cNvSpPr>
            <a:spLocks noGrp="1"/>
          </p:cNvSpPr>
          <p:nvPr>
            <p:ph type="title" idx="4294967295"/>
          </p:nvPr>
        </p:nvSpPr>
        <p:spPr>
          <a:xfrm>
            <a:off x="3280528" y="639763"/>
            <a:ext cx="5630944" cy="1346200"/>
          </a:xfrm>
        </p:spPr>
        <p:txBody>
          <a:bodyPr vert="horz" lIns="91440" tIns="45720" rIns="91440" bIns="45720" rtlCol="0" anchor="ctr">
            <a:normAutofit/>
          </a:bodyPr>
          <a:lstStyle/>
          <a:p>
            <a:r>
              <a:rPr lang="en-US" sz="3600" kern="1200" dirty="0">
                <a:solidFill>
                  <a:schemeClr val="accent2"/>
                </a:solidFill>
                <a:latin typeface="+mj-lt"/>
                <a:ea typeface="+mj-ea"/>
                <a:cs typeface="+mj-cs"/>
              </a:rPr>
              <a:t>Stop Words Removal</a:t>
            </a:r>
          </a:p>
        </p:txBody>
      </p:sp>
      <p:sp>
        <p:nvSpPr>
          <p:cNvPr id="5" name="TextBox 4">
            <a:extLst>
              <a:ext uri="{FF2B5EF4-FFF2-40B4-BE49-F238E27FC236}">
                <a16:creationId xmlns:a16="http://schemas.microsoft.com/office/drawing/2014/main" xmlns="" id="{EC661DD9-CE2B-43DE-9AA2-C00857D3112A}"/>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effectLst/>
              </a:rPr>
              <a:t>We need to remove words like for, of, the etc. which do not actually add to the context so that our processing speed is reduced</a:t>
            </a:r>
            <a:endParaRPr lang="en-US" sz="2000">
              <a:solidFill>
                <a:schemeClr val="bg1"/>
              </a:solidFill>
            </a:endParaRPr>
          </a:p>
        </p:txBody>
      </p:sp>
      <p:pic>
        <p:nvPicPr>
          <p:cNvPr id="8" name="Picture 7">
            <a:extLst>
              <a:ext uri="{FF2B5EF4-FFF2-40B4-BE49-F238E27FC236}">
                <a16:creationId xmlns:a16="http://schemas.microsoft.com/office/drawing/2014/main" xmlns="" id="{313C8521-A434-4EF2-8441-F999932E5CFA}"/>
              </a:ext>
            </a:extLst>
          </p:cNvPr>
          <p:cNvPicPr>
            <a:picLocks noChangeAspect="1"/>
          </p:cNvPicPr>
          <p:nvPr/>
        </p:nvPicPr>
        <p:blipFill>
          <a:blip r:embed="rId2" cstate="print"/>
          <a:stretch>
            <a:fillRect/>
          </a:stretch>
        </p:blipFill>
        <p:spPr>
          <a:xfrm>
            <a:off x="945276" y="2048302"/>
            <a:ext cx="10301448" cy="4169935"/>
          </a:xfrm>
          <a:prstGeom prst="rect">
            <a:avLst/>
          </a:prstGeom>
        </p:spPr>
      </p:pic>
    </p:spTree>
    <p:extLst>
      <p:ext uri="{BB962C8B-B14F-4D97-AF65-F5344CB8AC3E}">
        <p14:creationId xmlns:p14="http://schemas.microsoft.com/office/powerpoint/2010/main" val="42093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BFFF1-762A-4988-9AAA-DD0578289541}"/>
              </a:ext>
            </a:extLst>
          </p:cNvPr>
          <p:cNvSpPr>
            <a:spLocks noGrp="1"/>
          </p:cNvSpPr>
          <p:nvPr>
            <p:ph type="title" idx="4294967295"/>
          </p:nvPr>
        </p:nvSpPr>
        <p:spPr>
          <a:xfrm>
            <a:off x="882371" y="1309082"/>
            <a:ext cx="10339797" cy="930275"/>
          </a:xfrm>
        </p:spPr>
        <p:txBody>
          <a:bodyPr vert="horz" lIns="91440" tIns="45720" rIns="91440" bIns="45720" rtlCol="0" anchor="b">
            <a:normAutofit/>
          </a:bodyPr>
          <a:lstStyle/>
          <a:p>
            <a:pPr algn="ctr"/>
            <a:r>
              <a:rPr lang="en-US" sz="1800" b="1" kern="1200" dirty="0">
                <a:solidFill>
                  <a:schemeClr val="accent4">
                    <a:lumMod val="40000"/>
                    <a:lumOff val="60000"/>
                  </a:schemeClr>
                </a:solidFill>
                <a:effectLst/>
                <a:latin typeface="+mj-lt"/>
                <a:ea typeface="+mj-ea"/>
                <a:cs typeface="+mj-cs"/>
              </a:rPr>
              <a:t>I have performed lemmatization and stemming on the features – Headline and news. This is done to find the root words.</a:t>
            </a:r>
            <a:r>
              <a:rPr lang="en-US" sz="1800" kern="1200" dirty="0">
                <a:solidFill>
                  <a:schemeClr val="accent2"/>
                </a:solidFill>
                <a:effectLst/>
                <a:latin typeface="+mj-lt"/>
                <a:ea typeface="+mj-ea"/>
                <a:cs typeface="+mj-cs"/>
              </a:rPr>
              <a:t/>
            </a:r>
            <a:br>
              <a:rPr lang="en-US" sz="1800" kern="1200" dirty="0">
                <a:solidFill>
                  <a:schemeClr val="accent2"/>
                </a:solidFill>
                <a:effectLst/>
                <a:latin typeface="+mj-lt"/>
                <a:ea typeface="+mj-ea"/>
                <a:cs typeface="+mj-cs"/>
              </a:rPr>
            </a:br>
            <a:endParaRPr lang="en-US" sz="1800" kern="1200" dirty="0">
              <a:solidFill>
                <a:schemeClr val="accent2"/>
              </a:solidFill>
              <a:latin typeface="+mj-lt"/>
              <a:ea typeface="+mj-ea"/>
              <a:cs typeface="+mj-cs"/>
            </a:endParaRPr>
          </a:p>
        </p:txBody>
      </p:sp>
      <p:pic>
        <p:nvPicPr>
          <p:cNvPr id="4" name="Content Placeholder 3">
            <a:extLst>
              <a:ext uri="{FF2B5EF4-FFF2-40B4-BE49-F238E27FC236}">
                <a16:creationId xmlns:a16="http://schemas.microsoft.com/office/drawing/2014/main" xmlns="" id="{9E233D7B-1A4D-4D85-8E87-896F27883944}"/>
              </a:ext>
            </a:extLst>
          </p:cNvPr>
          <p:cNvPicPr>
            <a:picLocks noGrp="1"/>
          </p:cNvPicPr>
          <p:nvPr>
            <p:ph idx="4294967295"/>
          </p:nvPr>
        </p:nvPicPr>
        <p:blipFill>
          <a:blip r:embed="rId2" cstate="print"/>
          <a:stretch>
            <a:fillRect/>
          </a:stretch>
        </p:blipFill>
        <p:spPr>
          <a:xfrm>
            <a:off x="1093509" y="2427289"/>
            <a:ext cx="10258704" cy="3611824"/>
          </a:xfrm>
          <a:prstGeom prst="rect">
            <a:avLst/>
          </a:prstGeom>
        </p:spPr>
      </p:pic>
    </p:spTree>
    <p:extLst>
      <p:ext uri="{BB962C8B-B14F-4D97-AF65-F5344CB8AC3E}">
        <p14:creationId xmlns:p14="http://schemas.microsoft.com/office/powerpoint/2010/main" val="314497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132</TotalTime>
  <Words>414</Words>
  <Application>Microsoft Office PowerPoint</Application>
  <PresentationFormat>Widescreen</PresentationFormat>
  <Paragraphs>33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Rounded MT Bold</vt:lpstr>
      <vt:lpstr>Bahnschrift Condensed</vt:lpstr>
      <vt:lpstr>Calibri</vt:lpstr>
      <vt:lpstr>Helvetica Neue</vt:lpstr>
      <vt:lpstr>Times New Roman</vt:lpstr>
      <vt:lpstr>Verdana</vt:lpstr>
      <vt:lpstr>Wingdings 2</vt:lpstr>
      <vt:lpstr>Aspect</vt:lpstr>
      <vt:lpstr>            FAKE NEWS DETECTION</vt:lpstr>
      <vt:lpstr>                                                                                                    Business Problem Framing</vt:lpstr>
      <vt:lpstr>Data- Description:</vt:lpstr>
      <vt:lpstr>Dataset</vt:lpstr>
      <vt:lpstr>Calculated Lengths of Features</vt:lpstr>
      <vt:lpstr>HANDLING MISSING VALUES</vt:lpstr>
      <vt:lpstr>Using NLP to Solve Problem</vt:lpstr>
      <vt:lpstr>Stop Words Removal</vt:lpstr>
      <vt:lpstr>I have performed lemmatization and stemming on the features – Headline and news. This is done to find the root words. </vt:lpstr>
      <vt:lpstr>PowerPoint Presentation</vt:lpstr>
      <vt:lpstr>Word Cloud for Fake News for News Column</vt:lpstr>
      <vt:lpstr>Word Cloud for Fake News for Headline Column</vt:lpstr>
      <vt:lpstr>Next, I have vectorized using tf-idf vectorizer so that words are arranged in a 2-d area based on similarity or difference in their meaning.</vt:lpstr>
      <vt:lpstr>Let’s have a look at the Model Performances</vt:lpstr>
      <vt:lpstr>Final Model</vt:lpstr>
      <vt:lpstr>Roc Auc Score and Predicted Values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Suraj Kumar Soni</dc:creator>
  <cp:lastModifiedBy>2022</cp:lastModifiedBy>
  <cp:revision>11</cp:revision>
  <dcterms:created xsi:type="dcterms:W3CDTF">2021-04-22T14:17:35Z</dcterms:created>
  <dcterms:modified xsi:type="dcterms:W3CDTF">2023-01-08T17:46:01Z</dcterms:modified>
</cp:coreProperties>
</file>