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2"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6869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157943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658839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205578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69785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745100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46762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83381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06044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12029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9/24/2022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9847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9/24/2022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02828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9/24/2022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11250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9/24/2022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21069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9/24/2022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0854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9/24/2022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2930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9/24/2022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544372754"/>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50831" y="276046"/>
            <a:ext cx="10315824" cy="5667554"/>
          </a:xfrm>
          <a:prstGeom prst="rect">
            <a:avLst/>
          </a:prstGeom>
        </p:spPr>
      </p:pic>
      <p:sp>
        <p:nvSpPr>
          <p:cNvPr id="5" name="Rectangle 4"/>
          <p:cNvSpPr/>
          <p:nvPr/>
        </p:nvSpPr>
        <p:spPr>
          <a:xfrm>
            <a:off x="511834" y="6015819"/>
            <a:ext cx="6096000" cy="738664"/>
          </a:xfrm>
          <a:prstGeom prst="rect">
            <a:avLst/>
          </a:prstGeom>
        </p:spPr>
        <p:txBody>
          <a:bodyPr>
            <a:spAutoFit/>
          </a:bodyPr>
          <a:lstStyle/>
          <a:p>
            <a:r>
              <a:rPr lang="en-US" b="1" dirty="0"/>
              <a:t>Presented By:</a:t>
            </a:r>
          </a:p>
          <a:p>
            <a:r>
              <a:rPr lang="en-US" sz="2400" b="1" dirty="0" smtClean="0"/>
              <a:t>SHASHI SAHU</a:t>
            </a:r>
            <a:endParaRPr lang="en-IN" sz="2400" b="1" dirty="0"/>
          </a:p>
        </p:txBody>
      </p:sp>
    </p:spTree>
    <p:extLst>
      <p:ext uri="{BB962C8B-B14F-4D97-AF65-F5344CB8AC3E}">
        <p14:creationId xmlns:p14="http://schemas.microsoft.com/office/powerpoint/2010/main" val="3030326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200" b="1" u="sng" dirty="0">
                <a:solidFill>
                  <a:schemeClr val="accent2">
                    <a:lumMod val="60000"/>
                    <a:lumOff val="40000"/>
                  </a:schemeClr>
                </a:solidFill>
                <a:latin typeface="Century" panose="02040604050505020304" pitchFamily="18" charset="0"/>
              </a:rPr>
              <a:t>Data Analysis Steps Done</a:t>
            </a:r>
            <a:endParaRPr lang="en-IN" sz="3200" u="sng" dirty="0">
              <a:solidFill>
                <a:schemeClr val="accent2">
                  <a:lumMod val="60000"/>
                  <a:lumOff val="40000"/>
                </a:schemeClr>
              </a:solidFill>
            </a:endParaRPr>
          </a:p>
        </p:txBody>
      </p:sp>
      <p:sp>
        <p:nvSpPr>
          <p:cNvPr id="7" name="Oval 6"/>
          <p:cNvSpPr/>
          <p:nvPr/>
        </p:nvSpPr>
        <p:spPr>
          <a:xfrm>
            <a:off x="1656272" y="1578634"/>
            <a:ext cx="2035834" cy="1440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IMPORT LIBRARIES</a:t>
            </a:r>
            <a:endParaRPr lang="en-IN" dirty="0"/>
          </a:p>
        </p:txBody>
      </p:sp>
      <p:sp>
        <p:nvSpPr>
          <p:cNvPr id="10" name="Oval 9"/>
          <p:cNvSpPr/>
          <p:nvPr/>
        </p:nvSpPr>
        <p:spPr>
          <a:xfrm>
            <a:off x="8066428" y="4180027"/>
            <a:ext cx="2449171" cy="1440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FINDING NULL VALUES</a:t>
            </a:r>
            <a:endParaRPr lang="en-IN" dirty="0"/>
          </a:p>
        </p:txBody>
      </p:sp>
      <p:sp>
        <p:nvSpPr>
          <p:cNvPr id="11" name="Oval 10"/>
          <p:cNvSpPr/>
          <p:nvPr/>
        </p:nvSpPr>
        <p:spPr>
          <a:xfrm>
            <a:off x="4425351" y="4444044"/>
            <a:ext cx="2458528" cy="1440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(EDA) VISUALIZATION</a:t>
            </a:r>
            <a:endParaRPr lang="en-IN" dirty="0"/>
          </a:p>
        </p:txBody>
      </p:sp>
      <p:sp>
        <p:nvSpPr>
          <p:cNvPr id="12" name="Oval 11"/>
          <p:cNvSpPr/>
          <p:nvPr/>
        </p:nvSpPr>
        <p:spPr>
          <a:xfrm>
            <a:off x="7903840" y="1656750"/>
            <a:ext cx="2611760" cy="1440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PREPROCESSING</a:t>
            </a:r>
            <a:endParaRPr lang="en-IN" dirty="0"/>
          </a:p>
        </p:txBody>
      </p:sp>
      <p:sp>
        <p:nvSpPr>
          <p:cNvPr id="13" name="Oval 12"/>
          <p:cNvSpPr/>
          <p:nvPr/>
        </p:nvSpPr>
        <p:spPr>
          <a:xfrm>
            <a:off x="4671044" y="1578634"/>
            <a:ext cx="2035834" cy="1440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IMPORT DATASET</a:t>
            </a:r>
            <a:endParaRPr lang="en-IN" dirty="0"/>
          </a:p>
        </p:txBody>
      </p:sp>
      <p:sp>
        <p:nvSpPr>
          <p:cNvPr id="14" name="Oval 13"/>
          <p:cNvSpPr/>
          <p:nvPr/>
        </p:nvSpPr>
        <p:spPr>
          <a:xfrm>
            <a:off x="1000664" y="4370719"/>
            <a:ext cx="2366123" cy="1440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LABEL ENCODING AND CORRELATION</a:t>
            </a:r>
            <a:endParaRPr lang="en-IN" dirty="0"/>
          </a:p>
        </p:txBody>
      </p:sp>
      <p:sp>
        <p:nvSpPr>
          <p:cNvPr id="15" name="Right Arrow 14"/>
          <p:cNvSpPr/>
          <p:nvPr/>
        </p:nvSpPr>
        <p:spPr>
          <a:xfrm>
            <a:off x="3761117" y="2129286"/>
            <a:ext cx="762303" cy="495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Arrow 16"/>
          <p:cNvSpPr/>
          <p:nvPr/>
        </p:nvSpPr>
        <p:spPr>
          <a:xfrm>
            <a:off x="6957116" y="2129286"/>
            <a:ext cx="762303" cy="495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own Arrow 17"/>
          <p:cNvSpPr/>
          <p:nvPr/>
        </p:nvSpPr>
        <p:spPr>
          <a:xfrm>
            <a:off x="8921758" y="3338423"/>
            <a:ext cx="489661" cy="7504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ight Arrow 19"/>
          <p:cNvSpPr/>
          <p:nvPr/>
        </p:nvSpPr>
        <p:spPr>
          <a:xfrm rot="10800000">
            <a:off x="3486684" y="4900334"/>
            <a:ext cx="857373" cy="553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ight Arrow 20"/>
          <p:cNvSpPr/>
          <p:nvPr/>
        </p:nvSpPr>
        <p:spPr>
          <a:xfrm rot="10800000">
            <a:off x="7046468" y="4900333"/>
            <a:ext cx="857373" cy="553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24233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a:solidFill>
                  <a:schemeClr val="accent2">
                    <a:lumMod val="60000"/>
                    <a:lumOff val="40000"/>
                  </a:schemeClr>
                </a:solidFill>
                <a:latin typeface="Century" panose="02040604050505020304" pitchFamily="18" charset="0"/>
              </a:rPr>
              <a:t>Exploratory Data Analysis (EDA) Steps</a:t>
            </a:r>
            <a:endParaRPr lang="en-IN" sz="3200" u="sng" dirty="0">
              <a:solidFill>
                <a:schemeClr val="accent2">
                  <a:lumMod val="60000"/>
                  <a:lumOff val="40000"/>
                </a:schemeClr>
              </a:solidFill>
            </a:endParaRPr>
          </a:p>
        </p:txBody>
      </p:sp>
      <p:sp>
        <p:nvSpPr>
          <p:cNvPr id="4" name="Content Placeholder 3"/>
          <p:cNvSpPr>
            <a:spLocks noGrp="1"/>
          </p:cNvSpPr>
          <p:nvPr>
            <p:ph idx="1"/>
          </p:nvPr>
        </p:nvSpPr>
        <p:spPr>
          <a:xfrm>
            <a:off x="823983" y="1275614"/>
            <a:ext cx="8596668" cy="2100860"/>
          </a:xfrm>
        </p:spPr>
        <p:txBody>
          <a:bodyPr/>
          <a:lstStyle/>
          <a:p>
            <a:pPr algn="just">
              <a:buFont typeface="Wingdings" panose="05000000000000000000" pitchFamily="2" charset="2"/>
              <a:buChar char="Ø"/>
            </a:pPr>
            <a:r>
              <a:rPr lang="en-US" dirty="0">
                <a:solidFill>
                  <a:schemeClr val="tx1">
                    <a:lumMod val="95000"/>
                    <a:lumOff val="5000"/>
                  </a:schemeClr>
                </a:solidFill>
                <a:latin typeface="Century" panose="02040604050505020304" pitchFamily="18" charset="0"/>
              </a:rPr>
              <a:t>I have imported the dataset which was in excel format.</a:t>
            </a:r>
          </a:p>
          <a:p>
            <a:pPr algn="just">
              <a:buFont typeface="Wingdings" panose="05000000000000000000" pitchFamily="2" charset="2"/>
              <a:buChar char="Ø"/>
            </a:pPr>
            <a:r>
              <a:rPr lang="en-US" dirty="0">
                <a:solidFill>
                  <a:schemeClr val="tx1">
                    <a:lumMod val="95000"/>
                    <a:lumOff val="5000"/>
                  </a:schemeClr>
                </a:solidFill>
                <a:latin typeface="Century" panose="02040604050505020304" pitchFamily="18" charset="0"/>
              </a:rPr>
              <a:t>Performed some of the statistical analysis like dimension of the dataset, data types, info, number of unique values, value counts etc.</a:t>
            </a:r>
          </a:p>
          <a:p>
            <a:pPr algn="just">
              <a:buFont typeface="Wingdings" panose="05000000000000000000" pitchFamily="2" charset="2"/>
              <a:buChar char="Ø"/>
            </a:pPr>
            <a:r>
              <a:rPr lang="en-US" dirty="0">
                <a:solidFill>
                  <a:schemeClr val="tx1">
                    <a:lumMod val="95000"/>
                    <a:lumOff val="5000"/>
                  </a:schemeClr>
                </a:solidFill>
                <a:latin typeface="Century" panose="02040604050505020304" pitchFamily="18" charset="0"/>
              </a:rPr>
              <a:t>The column names in the dataset were not in the proper format so, I have renamed them for better understanding. And the columns after renaming them is as below.</a:t>
            </a:r>
          </a:p>
          <a:p>
            <a:endParaRPr lang="en-IN" dirty="0"/>
          </a:p>
        </p:txBody>
      </p:sp>
      <p:pic>
        <p:nvPicPr>
          <p:cNvPr id="5" name="Picture 4">
            <a:extLst>
              <a:ext uri="{FF2B5EF4-FFF2-40B4-BE49-F238E27FC236}">
                <a16:creationId xmlns="" xmlns:a16="http://schemas.microsoft.com/office/drawing/2014/main" xmlns:lc="http://schemas.openxmlformats.org/drawingml/2006/lockedCanvas" id="{67E20AAD-3F93-4CF0-992E-4A9CBDFC1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887" y="2996119"/>
            <a:ext cx="9670618" cy="3861881"/>
          </a:xfrm>
          <a:prstGeom prst="rect">
            <a:avLst/>
          </a:prstGeom>
        </p:spPr>
      </p:pic>
    </p:spTree>
    <p:extLst>
      <p:ext uri="{BB962C8B-B14F-4D97-AF65-F5344CB8AC3E}">
        <p14:creationId xmlns:p14="http://schemas.microsoft.com/office/powerpoint/2010/main" val="1001857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a:solidFill>
                  <a:schemeClr val="accent2">
                    <a:lumMod val="60000"/>
                    <a:lumOff val="40000"/>
                  </a:schemeClr>
                </a:solidFill>
                <a:latin typeface="Century" panose="02040604050505020304" pitchFamily="18" charset="0"/>
              </a:rPr>
              <a:t>Exploratory Data Analysis (EDA) Steps</a:t>
            </a:r>
            <a:endParaRPr lang="en-IN" sz="3200" u="sng" dirty="0">
              <a:solidFill>
                <a:schemeClr val="accent2">
                  <a:lumMod val="60000"/>
                  <a:lumOff val="40000"/>
                </a:schemeClr>
              </a:solidFill>
            </a:endParaRPr>
          </a:p>
        </p:txBody>
      </p:sp>
      <p:sp>
        <p:nvSpPr>
          <p:cNvPr id="3" name="Content Placeholder 2"/>
          <p:cNvSpPr>
            <a:spLocks noGrp="1"/>
          </p:cNvSpPr>
          <p:nvPr>
            <p:ph idx="1"/>
          </p:nvPr>
        </p:nvSpPr>
        <p:spPr>
          <a:xfrm>
            <a:off x="780851" y="1444596"/>
            <a:ext cx="8596668" cy="3880773"/>
          </a:xfrm>
        </p:spPr>
        <p:txBody>
          <a:bodyPr/>
          <a:lstStyle/>
          <a:p>
            <a:pPr marL="285750" indent="-285750" algn="just">
              <a:buFont typeface="Wingdings" panose="05000000000000000000" pitchFamily="2" charset="2"/>
              <a:buChar char="Ø"/>
            </a:pPr>
            <a:r>
              <a:rPr lang="en-US" dirty="0">
                <a:solidFill>
                  <a:schemeClr val="tx1">
                    <a:lumMod val="95000"/>
                    <a:lumOff val="5000"/>
                  </a:schemeClr>
                </a:solidFill>
                <a:latin typeface="Century" panose="02040604050505020304" pitchFamily="18" charset="0"/>
              </a:rPr>
              <a:t>While looking into the value count function I found some duplicate entries in the columns, so I have replaced them.</a:t>
            </a:r>
          </a:p>
          <a:p>
            <a:pPr algn="just"/>
            <a:endParaRPr lang="en-US"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dirty="0">
                <a:solidFill>
                  <a:schemeClr val="tx1">
                    <a:lumMod val="95000"/>
                    <a:lumOff val="5000"/>
                  </a:schemeClr>
                </a:solidFill>
                <a:latin typeface="Century" panose="02040604050505020304" pitchFamily="18" charset="0"/>
              </a:rPr>
              <a:t>Checked the null values and found no null values in the dataset.</a:t>
            </a:r>
          </a:p>
          <a:p>
            <a:pPr algn="just"/>
            <a:endParaRPr lang="en-US"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dirty="0">
                <a:solidFill>
                  <a:schemeClr val="tx1">
                    <a:lumMod val="95000"/>
                    <a:lumOff val="5000"/>
                  </a:schemeClr>
                </a:solidFill>
                <a:latin typeface="Century" panose="02040604050505020304" pitchFamily="18" charset="0"/>
              </a:rPr>
              <a:t>Performed both </a:t>
            </a:r>
            <a:r>
              <a:rPr lang="en-US" dirty="0" err="1">
                <a:solidFill>
                  <a:schemeClr val="tx1">
                    <a:lumMod val="95000"/>
                    <a:lumOff val="5000"/>
                  </a:schemeClr>
                </a:solidFill>
                <a:latin typeface="Century" panose="02040604050505020304" pitchFamily="18" charset="0"/>
              </a:rPr>
              <a:t>univariate</a:t>
            </a:r>
            <a:r>
              <a:rPr lang="en-US" dirty="0">
                <a:solidFill>
                  <a:schemeClr val="tx1">
                    <a:lumMod val="95000"/>
                    <a:lumOff val="5000"/>
                  </a:schemeClr>
                </a:solidFill>
                <a:latin typeface="Century" panose="02040604050505020304" pitchFamily="18" charset="0"/>
              </a:rPr>
              <a:t> and bivariate analysis and </a:t>
            </a:r>
            <a:r>
              <a:rPr lang="en-IN" dirty="0">
                <a:solidFill>
                  <a:schemeClr val="tx1">
                    <a:lumMod val="95000"/>
                    <a:lumOff val="5000"/>
                  </a:schemeClr>
                </a:solidFill>
                <a:latin typeface="Century" panose="02040604050505020304" pitchFamily="18" charset="0"/>
                <a:cs typeface="Times New Roman" panose="02020603050405020304" pitchFamily="18" charset="0"/>
              </a:rPr>
              <a:t>v</a:t>
            </a:r>
            <a:r>
              <a:rPr lang="en-IN" dirty="0">
                <a:latin typeface="Century" panose="02040604050505020304" pitchFamily="18" charset="0"/>
                <a:ea typeface="Calibri" panose="020F0502020204030204" pitchFamily="34" charset="0"/>
                <a:cs typeface="Times New Roman" panose="02020603050405020304" pitchFamily="18" charset="0"/>
              </a:rPr>
              <a:t>isualized each feature using </a:t>
            </a:r>
            <a:r>
              <a:rPr lang="en-IN" dirty="0" err="1">
                <a:latin typeface="Century" panose="02040604050505020304" pitchFamily="18" charset="0"/>
                <a:ea typeface="Calibri" panose="020F0502020204030204" pitchFamily="34" charset="0"/>
                <a:cs typeface="Times New Roman" panose="02020603050405020304" pitchFamily="18" charset="0"/>
              </a:rPr>
              <a:t>seaborn</a:t>
            </a:r>
            <a:r>
              <a:rPr lang="en-IN" dirty="0">
                <a:latin typeface="Century" panose="02040604050505020304" pitchFamily="18" charset="0"/>
                <a:ea typeface="Calibri" panose="020F0502020204030204" pitchFamily="34" charset="0"/>
                <a:cs typeface="Times New Roman" panose="02020603050405020304" pitchFamily="18" charset="0"/>
              </a:rPr>
              <a:t> and </a:t>
            </a:r>
            <a:r>
              <a:rPr lang="en-IN" dirty="0" err="1">
                <a:latin typeface="Century" panose="02040604050505020304" pitchFamily="18" charset="0"/>
                <a:ea typeface="Calibri" panose="020F0502020204030204" pitchFamily="34" charset="0"/>
                <a:cs typeface="Times New Roman" panose="02020603050405020304" pitchFamily="18" charset="0"/>
              </a:rPr>
              <a:t>matplotlib</a:t>
            </a:r>
            <a:r>
              <a:rPr lang="en-IN" dirty="0">
                <a:latin typeface="Century" panose="02040604050505020304" pitchFamily="18" charset="0"/>
                <a:ea typeface="Calibri" panose="020F0502020204030204" pitchFamily="34" charset="0"/>
                <a:cs typeface="Times New Roman" panose="02020603050405020304" pitchFamily="18" charset="0"/>
              </a:rPr>
              <a:t> libraries by plotting count plot, pie plot, distribution plot, box plot and factor plot.</a:t>
            </a:r>
          </a:p>
          <a:p>
            <a:pPr algn="just"/>
            <a:endParaRPr lang="en-IN" dirty="0">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dirty="0">
                <a:solidFill>
                  <a:schemeClr val="tx1">
                    <a:lumMod val="95000"/>
                    <a:lumOff val="5000"/>
                  </a:schemeClr>
                </a:solidFill>
                <a:latin typeface="Century" panose="02040604050505020304" pitchFamily="18" charset="0"/>
                <a:cs typeface="Times New Roman" panose="02020603050405020304" pitchFamily="18" charset="0"/>
              </a:rPr>
              <a:t>In this presentation I am using only bivariate analysis plots for visualization.</a:t>
            </a:r>
            <a:endParaRPr lang="en-US" dirty="0">
              <a:solidFill>
                <a:schemeClr val="tx1">
                  <a:lumMod val="95000"/>
                  <a:lumOff val="5000"/>
                </a:schemeClr>
              </a:solidFill>
              <a:latin typeface="Century" panose="02040604050505020304" pitchFamily="18" charset="0"/>
            </a:endParaRPr>
          </a:p>
          <a:p>
            <a:endParaRPr lang="en-IN" dirty="0"/>
          </a:p>
        </p:txBody>
      </p:sp>
    </p:spTree>
    <p:extLst>
      <p:ext uri="{BB962C8B-B14F-4D97-AF65-F5344CB8AC3E}">
        <p14:creationId xmlns:p14="http://schemas.microsoft.com/office/powerpoint/2010/main" val="4038782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5351"/>
          </a:xfrm>
        </p:spPr>
        <p:txBody>
          <a:bodyPr>
            <a:normAutofit fontScale="90000"/>
          </a:bodyPr>
          <a:lstStyle/>
          <a:p>
            <a:r>
              <a:rPr lang="en-US" sz="3200" b="1" u="sng" dirty="0">
                <a:solidFill>
                  <a:schemeClr val="accent2">
                    <a:lumMod val="60000"/>
                    <a:lumOff val="40000"/>
                  </a:schemeClr>
                </a:solidFill>
                <a:latin typeface="Century" panose="02040604050505020304" pitchFamily="18" charset="0"/>
              </a:rPr>
              <a:t>VISUALIZATIONS</a:t>
            </a:r>
            <a:r>
              <a:rPr lang="en-IN" b="1" u="sng" dirty="0">
                <a:solidFill>
                  <a:schemeClr val="tx1">
                    <a:lumMod val="95000"/>
                    <a:lumOff val="5000"/>
                  </a:schemeClr>
                </a:solidFill>
                <a:latin typeface="Century" panose="02040604050505020304" pitchFamily="18" charset="0"/>
              </a:rPr>
              <a:t/>
            </a:r>
            <a:br>
              <a:rPr lang="en-IN" b="1" u="sng" dirty="0">
                <a:solidFill>
                  <a:schemeClr val="tx1">
                    <a:lumMod val="95000"/>
                    <a:lumOff val="5000"/>
                  </a:schemeClr>
                </a:solidFill>
                <a:latin typeface="Century" panose="02040604050505020304" pitchFamily="18" charset="0"/>
              </a:rPr>
            </a:br>
            <a:endParaRPr lang="en-IN" dirty="0"/>
          </a:p>
        </p:txBody>
      </p:sp>
      <p:pic>
        <p:nvPicPr>
          <p:cNvPr id="4" name="Content Placeholder 3">
            <a:extLst>
              <a:ext uri="{FF2B5EF4-FFF2-40B4-BE49-F238E27FC236}">
                <a16:creationId xmlns="" xmlns:a16="http://schemas.microsoft.com/office/drawing/2014/main" xmlns:lc="http://schemas.openxmlformats.org/drawingml/2006/lockedCanvas" id="{3B32EA22-9C08-4C95-8F85-043917C705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4453" y="1337095"/>
            <a:ext cx="9031856" cy="5080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229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4143"/>
          </a:xfrm>
        </p:spPr>
        <p:txBody>
          <a:bodyPr>
            <a:normAutofit/>
          </a:bodyPr>
          <a:lstStyle/>
          <a:p>
            <a:r>
              <a:rPr lang="en-US" sz="3200" b="1" u="sng" dirty="0">
                <a:latin typeface="Century" panose="02040604050505020304" pitchFamily="18" charset="0"/>
              </a:rPr>
              <a:t>Observations from the above graphs</a:t>
            </a:r>
            <a:endParaRPr lang="en-IN" sz="3200" u="sng" dirty="0"/>
          </a:p>
        </p:txBody>
      </p:sp>
      <p:sp>
        <p:nvSpPr>
          <p:cNvPr id="3" name="Content Placeholder 2"/>
          <p:cNvSpPr>
            <a:spLocks noGrp="1"/>
          </p:cNvSpPr>
          <p:nvPr>
            <p:ph idx="1"/>
          </p:nvPr>
        </p:nvSpPr>
        <p:spPr>
          <a:xfrm>
            <a:off x="677334" y="1483743"/>
            <a:ext cx="8596668" cy="4718649"/>
          </a:xfrm>
        </p:spPr>
        <p:txBody>
          <a:bodyPr>
            <a:normAutofit/>
          </a:bodyPr>
          <a:lstStyle/>
          <a:p>
            <a:pPr>
              <a:buFont typeface="Wingdings" panose="05000000000000000000" pitchFamily="2" charset="2"/>
              <a:buChar char="ü"/>
            </a:pPr>
            <a:r>
              <a:rPr lang="en-US" dirty="0">
                <a:solidFill>
                  <a:srgbClr val="000000"/>
                </a:solidFill>
                <a:latin typeface="Century" panose="02040604050505020304" pitchFamily="18" charset="0"/>
              </a:rPr>
              <a:t>Most of the female customers shopped online from more than 4 years and the count is also high for the females who shopped from 2-3 years. And only few male customers shop online more than 4 years. Which means the female customers are more enthusiastic to buy products from the online shopping websites.</a:t>
            </a:r>
          </a:p>
          <a:p>
            <a:pPr>
              <a:buFont typeface="Wingdings" panose="05000000000000000000" pitchFamily="2" charset="2"/>
              <a:buChar char="ü"/>
            </a:pPr>
            <a:r>
              <a:rPr lang="en-US" dirty="0">
                <a:solidFill>
                  <a:srgbClr val="000000"/>
                </a:solidFill>
                <a:latin typeface="Century" panose="02040604050505020304" pitchFamily="18" charset="0"/>
              </a:rPr>
              <a:t>Many customers whose age between 31-40 years and 21-30 years used Smartphones followed by Laptops to access the online shopping websites.</a:t>
            </a:r>
          </a:p>
          <a:p>
            <a:pPr>
              <a:buFont typeface="Wingdings" panose="05000000000000000000" pitchFamily="2" charset="2"/>
              <a:buChar char="ü"/>
            </a:pPr>
            <a:r>
              <a:rPr lang="en-US" dirty="0">
                <a:solidFill>
                  <a:srgbClr val="000000"/>
                </a:solidFill>
                <a:latin typeface="Century" panose="02040604050505020304" pitchFamily="18" charset="0"/>
              </a:rPr>
              <a:t>Most of the customers access the shopping websites more than 31-40 times in 1 year through Mobile Internet to shop the products also most of the customers who used mobile internet to access the online shopping website made online purchase less than 10 times in a year. And only few of the customers used WIFI network to access the shopping store.</a:t>
            </a:r>
          </a:p>
          <a:p>
            <a:pPr>
              <a:buFont typeface="Wingdings" panose="05000000000000000000" pitchFamily="2" charset="2"/>
              <a:buChar char="ü"/>
            </a:pPr>
            <a:r>
              <a:rPr lang="en-US" dirty="0">
                <a:solidFill>
                  <a:srgbClr val="000000"/>
                </a:solidFill>
                <a:latin typeface="Century" panose="02040604050505020304" pitchFamily="18" charset="0"/>
              </a:rPr>
              <a:t>Most of the customers used ecommerce websites less than 10 times in a year from the city Delhi to shop the products.</a:t>
            </a:r>
          </a:p>
          <a:p>
            <a:endParaRPr lang="en-IN" dirty="0"/>
          </a:p>
        </p:txBody>
      </p:sp>
    </p:spTree>
    <p:extLst>
      <p:ext uri="{BB962C8B-B14F-4D97-AF65-F5344CB8AC3E}">
        <p14:creationId xmlns:p14="http://schemas.microsoft.com/office/powerpoint/2010/main" val="591046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xmlns:lc="http://schemas.openxmlformats.org/drawingml/2006/lockedCanvas" id="{A2C81775-0FD6-44B8-BE55-077A5DC9D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960" y="983410"/>
            <a:ext cx="9007812" cy="569279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262332" y="172527"/>
            <a:ext cx="6096000" cy="861774"/>
          </a:xfrm>
          <a:prstGeom prst="rect">
            <a:avLst/>
          </a:prstGeom>
        </p:spPr>
        <p:txBody>
          <a:bodyPr>
            <a:spAutoFit/>
          </a:bodyPr>
          <a:lstStyle/>
          <a:p>
            <a:r>
              <a:rPr lang="en-US" sz="3200" b="1" u="sng" dirty="0">
                <a:solidFill>
                  <a:schemeClr val="accent2">
                    <a:lumMod val="60000"/>
                    <a:lumOff val="40000"/>
                  </a:schemeClr>
                </a:solidFill>
                <a:latin typeface="Century" panose="02040604050505020304" pitchFamily="18" charset="0"/>
              </a:rPr>
              <a:t>VISUALIZATIONS</a:t>
            </a:r>
            <a:r>
              <a:rPr lang="en-IN" b="1" u="sng" dirty="0">
                <a:solidFill>
                  <a:schemeClr val="tx1">
                    <a:lumMod val="95000"/>
                    <a:lumOff val="5000"/>
                  </a:schemeClr>
                </a:solidFill>
                <a:latin typeface="Century" panose="02040604050505020304" pitchFamily="18" charset="0"/>
              </a:rPr>
              <a:t/>
            </a:r>
            <a:br>
              <a:rPr lang="en-IN" b="1" u="sng" dirty="0">
                <a:solidFill>
                  <a:schemeClr val="tx1">
                    <a:lumMod val="95000"/>
                    <a:lumOff val="5000"/>
                  </a:schemeClr>
                </a:solidFill>
                <a:latin typeface="Century" panose="02040604050505020304" pitchFamily="18" charset="0"/>
              </a:rPr>
            </a:br>
            <a:endParaRPr lang="en-IN" dirty="0"/>
          </a:p>
        </p:txBody>
      </p:sp>
    </p:spTree>
    <p:extLst>
      <p:ext uri="{BB962C8B-B14F-4D97-AF65-F5344CB8AC3E}">
        <p14:creationId xmlns:p14="http://schemas.microsoft.com/office/powerpoint/2010/main" val="12047235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4143"/>
          </a:xfrm>
        </p:spPr>
        <p:txBody>
          <a:bodyPr/>
          <a:lstStyle/>
          <a:p>
            <a:r>
              <a:rPr lang="en-US" sz="3200" b="1" u="sng" dirty="0">
                <a:latin typeface="Century" panose="02040604050505020304" pitchFamily="18" charset="0"/>
              </a:rPr>
              <a:t>Observations</a:t>
            </a:r>
            <a:r>
              <a:rPr lang="en-US" b="1" u="sng" dirty="0">
                <a:latin typeface="Century" panose="02040604050505020304" pitchFamily="18" charset="0"/>
              </a:rPr>
              <a:t> from the above graphs</a:t>
            </a:r>
            <a:endParaRPr lang="en-IN" dirty="0"/>
          </a:p>
        </p:txBody>
      </p:sp>
      <p:sp>
        <p:nvSpPr>
          <p:cNvPr id="3" name="Content Placeholder 2"/>
          <p:cNvSpPr>
            <a:spLocks noGrp="1"/>
          </p:cNvSpPr>
          <p:nvPr>
            <p:ph idx="1"/>
          </p:nvPr>
        </p:nvSpPr>
        <p:spPr>
          <a:xfrm>
            <a:off x="677334" y="1423359"/>
            <a:ext cx="8596668" cy="4618004"/>
          </a:xfrm>
        </p:spPr>
        <p:txBody>
          <a:bodyPr>
            <a:normAutofit fontScale="92500" lnSpcReduction="10000"/>
          </a:bodyPr>
          <a:lstStyle/>
          <a:p>
            <a:pPr algn="just">
              <a:buFont typeface="Wingdings" panose="05000000000000000000" pitchFamily="2" charset="2"/>
              <a:buChar char="ü"/>
            </a:pPr>
            <a:r>
              <a:rPr lang="en-US" dirty="0">
                <a:solidFill>
                  <a:srgbClr val="000000"/>
                </a:solidFill>
                <a:latin typeface="Century" panose="02040604050505020304" pitchFamily="18" charset="0"/>
              </a:rPr>
              <a:t>The customers having their mobile screen size say 6 inches(others) have followed search engine channel to arrive at their favorite online store for the first time. Also the customers who have their screen size 5.5 inches also used search engine channel to access the online shopping store.</a:t>
            </a:r>
          </a:p>
          <a:p>
            <a:pPr algn="just">
              <a:buFont typeface="Wingdings" panose="05000000000000000000" pitchFamily="2" charset="2"/>
              <a:buChar char="ü"/>
            </a:pPr>
            <a:r>
              <a:rPr lang="en-US" dirty="0">
                <a:solidFill>
                  <a:srgbClr val="000000"/>
                </a:solidFill>
                <a:latin typeface="Century" panose="02040604050505020304" pitchFamily="18" charset="0"/>
              </a:rPr>
              <a:t>Most of the customers used Smartphones 31-40 times in an year to access the ecommerce websites to shop the products.</a:t>
            </a:r>
          </a:p>
          <a:p>
            <a:pPr algn="just">
              <a:buFont typeface="Wingdings" panose="05000000000000000000" pitchFamily="2" charset="2"/>
              <a:buChar char="ü"/>
            </a:pPr>
            <a:r>
              <a:rPr lang="en-US" dirty="0">
                <a:solidFill>
                  <a:srgbClr val="000000"/>
                </a:solidFill>
                <a:latin typeface="Century" panose="02040604050505020304" pitchFamily="18" charset="0"/>
              </a:rPr>
              <a:t>Many customers having windows operating system in their device ran Google chrome to access the ecommerce shopping websites and some of the customers having IOS/Mac operating system used Google chrome as well as Safari to reach the online shopping store.</a:t>
            </a:r>
          </a:p>
          <a:p>
            <a:pPr algn="just">
              <a:buFont typeface="Wingdings" panose="05000000000000000000" pitchFamily="2" charset="2"/>
              <a:buChar char="ü"/>
            </a:pPr>
            <a:r>
              <a:rPr lang="en-US" dirty="0">
                <a:solidFill>
                  <a:srgbClr val="000000"/>
                </a:solidFill>
                <a:latin typeface="Century" panose="02040604050505020304" pitchFamily="18" charset="0"/>
              </a:rPr>
              <a:t>Due to Lack of trust on the ecommerce websites, sometimes most of the customers abandoned the websites and some of the customers abandoned the shopping website due to the promo code not applicable. which means, if the product is having the special price or some catalogue price rule is applicable on it. Then coupon code should not be applicable on the products.</a:t>
            </a:r>
          </a:p>
          <a:p>
            <a:pPr algn="just">
              <a:buFont typeface="Wingdings" panose="05000000000000000000" pitchFamily="2" charset="2"/>
              <a:buChar char="ü"/>
            </a:pPr>
            <a:r>
              <a:rPr lang="en-US" dirty="0">
                <a:solidFill>
                  <a:srgbClr val="000000"/>
                </a:solidFill>
                <a:latin typeface="Century" panose="02040604050505020304" pitchFamily="18" charset="0"/>
              </a:rPr>
              <a:t>So it is important for the ecommerce companies to create discount price, offers, coupon codes to retain the customers.</a:t>
            </a:r>
          </a:p>
          <a:p>
            <a:endParaRPr lang="en-IN" dirty="0"/>
          </a:p>
        </p:txBody>
      </p:sp>
    </p:spTree>
    <p:extLst>
      <p:ext uri="{BB962C8B-B14F-4D97-AF65-F5344CB8AC3E}">
        <p14:creationId xmlns:p14="http://schemas.microsoft.com/office/powerpoint/2010/main" val="38336306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7879"/>
          </a:xfrm>
        </p:spPr>
        <p:txBody>
          <a:bodyPr>
            <a:normAutofit fontScale="90000"/>
          </a:bodyPr>
          <a:lstStyle/>
          <a:p>
            <a:r>
              <a:rPr lang="en-US" b="1" u="sng" dirty="0">
                <a:solidFill>
                  <a:schemeClr val="accent2">
                    <a:lumMod val="60000"/>
                    <a:lumOff val="40000"/>
                  </a:schemeClr>
                </a:solidFill>
                <a:latin typeface="Century" panose="02040604050505020304" pitchFamily="18" charset="0"/>
              </a:rPr>
              <a:t>VISUALIZATIONS</a:t>
            </a:r>
            <a:r>
              <a:rPr lang="en-IN" b="1" u="sng" dirty="0">
                <a:solidFill>
                  <a:schemeClr val="tx1">
                    <a:lumMod val="95000"/>
                    <a:lumOff val="5000"/>
                  </a:schemeClr>
                </a:solidFill>
                <a:latin typeface="Century" panose="02040604050505020304" pitchFamily="18" charset="0"/>
              </a:rPr>
              <a:t/>
            </a:r>
            <a:br>
              <a:rPr lang="en-IN" b="1" u="sng" dirty="0">
                <a:solidFill>
                  <a:schemeClr val="tx1">
                    <a:lumMod val="95000"/>
                    <a:lumOff val="5000"/>
                  </a:schemeClr>
                </a:solidFill>
                <a:latin typeface="Century" panose="02040604050505020304" pitchFamily="18" charset="0"/>
              </a:rPr>
            </a:br>
            <a:endParaRPr lang="en-IN" dirty="0"/>
          </a:p>
        </p:txBody>
      </p:sp>
      <p:pic>
        <p:nvPicPr>
          <p:cNvPr id="4" name="Content Placeholder 3">
            <a:extLst>
              <a:ext uri="{FF2B5EF4-FFF2-40B4-BE49-F238E27FC236}">
                <a16:creationId xmlns="" xmlns:a16="http://schemas.microsoft.com/office/drawing/2014/main" xmlns:lc="http://schemas.openxmlformats.org/drawingml/2006/lockedCanvas" id="{7C60E8C8-529D-4022-835B-48A3E2210A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7531" y="1483743"/>
            <a:ext cx="8082951" cy="4770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528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7494"/>
          </a:xfrm>
        </p:spPr>
        <p:txBody>
          <a:bodyPr>
            <a:normAutofit/>
          </a:bodyPr>
          <a:lstStyle/>
          <a:p>
            <a:r>
              <a:rPr lang="en-US" sz="3200" b="1" u="sng" dirty="0">
                <a:latin typeface="Century" panose="02040604050505020304" pitchFamily="18" charset="0"/>
              </a:rPr>
              <a:t>Observations from the above graphs</a:t>
            </a:r>
            <a:endParaRPr lang="en-IN" sz="3200" dirty="0"/>
          </a:p>
        </p:txBody>
      </p:sp>
      <p:sp>
        <p:nvSpPr>
          <p:cNvPr id="3" name="Content Placeholder 2"/>
          <p:cNvSpPr>
            <a:spLocks noGrp="1"/>
          </p:cNvSpPr>
          <p:nvPr>
            <p:ph idx="1"/>
          </p:nvPr>
        </p:nvSpPr>
        <p:spPr>
          <a:xfrm>
            <a:off x="677334" y="1466491"/>
            <a:ext cx="8596668" cy="4574871"/>
          </a:xfrm>
        </p:spPr>
        <p:txBody>
          <a:bodyPr>
            <a:normAutofit fontScale="92500" lnSpcReduction="10000"/>
          </a:bodyPr>
          <a:lstStyle/>
          <a:p>
            <a:pPr algn="just">
              <a:buFont typeface="Wingdings" panose="05000000000000000000" pitchFamily="2" charset="2"/>
              <a:buChar char="ü"/>
            </a:pPr>
            <a:r>
              <a:rPr lang="en-US" dirty="0">
                <a:solidFill>
                  <a:srgbClr val="000000"/>
                </a:solidFill>
                <a:latin typeface="Century" panose="02040604050505020304" pitchFamily="18" charset="0"/>
              </a:rPr>
              <a:t>Search engine is the most used channel by the customers to arrive their </a:t>
            </a:r>
            <a:r>
              <a:rPr lang="en-US" dirty="0" smtClean="0">
                <a:solidFill>
                  <a:srgbClr val="000000"/>
                </a:solidFill>
                <a:latin typeface="Century" panose="02040604050505020304" pitchFamily="18" charset="0"/>
              </a:rPr>
              <a:t>favorite </a:t>
            </a:r>
            <a:r>
              <a:rPr lang="en-US" dirty="0">
                <a:solidFill>
                  <a:srgbClr val="000000"/>
                </a:solidFill>
                <a:latin typeface="Century" panose="02040604050505020304" pitchFamily="18" charset="0"/>
              </a:rPr>
              <a:t>store for the first time and after visit the website for the first time, most of them used the same channel to reach the online retail store to </a:t>
            </a:r>
            <a:r>
              <a:rPr lang="en-US" dirty="0" smtClean="0">
                <a:solidFill>
                  <a:srgbClr val="000000"/>
                </a:solidFill>
                <a:latin typeface="Century" panose="02040604050505020304" pitchFamily="18" charset="0"/>
              </a:rPr>
              <a:t>re-shopping </a:t>
            </a:r>
            <a:r>
              <a:rPr lang="en-US" dirty="0">
                <a:solidFill>
                  <a:srgbClr val="000000"/>
                </a:solidFill>
                <a:latin typeface="Century" panose="02040604050505020304" pitchFamily="18" charset="0"/>
              </a:rPr>
              <a:t>the products.</a:t>
            </a:r>
          </a:p>
          <a:p>
            <a:pPr algn="just">
              <a:buFont typeface="Wingdings" panose="05000000000000000000" pitchFamily="2" charset="2"/>
              <a:buChar char="ü"/>
            </a:pPr>
            <a:r>
              <a:rPr lang="en-US" dirty="0">
                <a:solidFill>
                  <a:srgbClr val="000000"/>
                </a:solidFill>
                <a:latin typeface="Century" panose="02040604050505020304" pitchFamily="18" charset="0"/>
              </a:rPr>
              <a:t>Most of the customers agreed that the content on the website is easy to read and understand also they explored more than 15 </a:t>
            </a:r>
            <a:r>
              <a:rPr lang="en-US" dirty="0" err="1">
                <a:solidFill>
                  <a:srgbClr val="000000"/>
                </a:solidFill>
                <a:latin typeface="Century" panose="02040604050505020304" pitchFamily="18" charset="0"/>
              </a:rPr>
              <a:t>mins</a:t>
            </a:r>
            <a:r>
              <a:rPr lang="en-US" dirty="0">
                <a:solidFill>
                  <a:srgbClr val="000000"/>
                </a:solidFill>
                <a:latin typeface="Century" panose="02040604050505020304" pitchFamily="18" charset="0"/>
              </a:rPr>
              <a:t> before making the purchase decision and some of the customers strongly disagreed that the content is not good and they explored 6-10 </a:t>
            </a:r>
            <a:r>
              <a:rPr lang="en-US" dirty="0" err="1">
                <a:solidFill>
                  <a:srgbClr val="000000"/>
                </a:solidFill>
                <a:latin typeface="Century" panose="02040604050505020304" pitchFamily="18" charset="0"/>
              </a:rPr>
              <a:t>mins</a:t>
            </a:r>
            <a:r>
              <a:rPr lang="en-US" dirty="0">
                <a:solidFill>
                  <a:srgbClr val="000000"/>
                </a:solidFill>
                <a:latin typeface="Century" panose="02040604050505020304" pitchFamily="18" charset="0"/>
              </a:rPr>
              <a:t> before making the purchase decision. So ecommerce websites should enable some images and it should contain clear structure, so that the customers can easily read and understand the content of the product.</a:t>
            </a:r>
          </a:p>
          <a:p>
            <a:pPr algn="just">
              <a:buFont typeface="Wingdings" panose="05000000000000000000" pitchFamily="2" charset="2"/>
              <a:buChar char="ü"/>
            </a:pPr>
            <a:r>
              <a:rPr lang="en-US" dirty="0">
                <a:solidFill>
                  <a:srgbClr val="000000"/>
                </a:solidFill>
                <a:latin typeface="Century" panose="02040604050505020304" pitchFamily="18" charset="0"/>
              </a:rPr>
              <a:t>Most of the customers used google chrome to reach the websites and they preferred to pay their product price using Credit/Debit cards and only few of the customers used Safari browser to reach the e-retail websites.</a:t>
            </a:r>
          </a:p>
          <a:p>
            <a:pPr algn="just">
              <a:buFont typeface="Wingdings" panose="05000000000000000000" pitchFamily="2" charset="2"/>
              <a:buChar char="ü"/>
            </a:pPr>
            <a:r>
              <a:rPr lang="en-US" dirty="0">
                <a:solidFill>
                  <a:srgbClr val="000000"/>
                </a:solidFill>
                <a:latin typeface="Century" panose="02040604050505020304" pitchFamily="18" charset="0"/>
              </a:rPr>
              <a:t>Sometimes the customers used to abandon their selected items and wants to leave without making payment and most of them making the payment using E-wallets methods.</a:t>
            </a:r>
          </a:p>
          <a:p>
            <a:endParaRPr lang="en-IN" dirty="0"/>
          </a:p>
        </p:txBody>
      </p:sp>
    </p:spTree>
    <p:extLst>
      <p:ext uri="{BB962C8B-B14F-4D97-AF65-F5344CB8AC3E}">
        <p14:creationId xmlns:p14="http://schemas.microsoft.com/office/powerpoint/2010/main" val="24559755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3977"/>
          </a:xfrm>
        </p:spPr>
        <p:txBody>
          <a:bodyPr>
            <a:normAutofit fontScale="90000"/>
          </a:bodyPr>
          <a:lstStyle/>
          <a:p>
            <a:r>
              <a:rPr lang="en-US" b="1" u="sng" dirty="0">
                <a:solidFill>
                  <a:schemeClr val="accent2">
                    <a:lumMod val="60000"/>
                    <a:lumOff val="40000"/>
                  </a:schemeClr>
                </a:solidFill>
                <a:latin typeface="Century" panose="02040604050505020304" pitchFamily="18" charset="0"/>
              </a:rPr>
              <a:t>VISUALIZATIONS</a:t>
            </a:r>
            <a:r>
              <a:rPr lang="en-IN" b="1" u="sng" dirty="0">
                <a:solidFill>
                  <a:schemeClr val="tx1">
                    <a:lumMod val="95000"/>
                    <a:lumOff val="5000"/>
                  </a:schemeClr>
                </a:solidFill>
                <a:latin typeface="Century" panose="02040604050505020304" pitchFamily="18" charset="0"/>
              </a:rPr>
              <a:t/>
            </a:r>
            <a:br>
              <a:rPr lang="en-IN" b="1" u="sng" dirty="0">
                <a:solidFill>
                  <a:schemeClr val="tx1">
                    <a:lumMod val="95000"/>
                    <a:lumOff val="5000"/>
                  </a:schemeClr>
                </a:solidFill>
                <a:latin typeface="Century" panose="02040604050505020304" pitchFamily="18" charset="0"/>
              </a:rPr>
            </a:br>
            <a:endParaRPr lang="en-IN" dirty="0"/>
          </a:p>
        </p:txBody>
      </p:sp>
      <p:pic>
        <p:nvPicPr>
          <p:cNvPr id="4" name="Content Placeholder 3">
            <a:extLst>
              <a:ext uri="{FF2B5EF4-FFF2-40B4-BE49-F238E27FC236}">
                <a16:creationId xmlns="" xmlns:a16="http://schemas.microsoft.com/office/drawing/2014/main" xmlns:lc="http://schemas.openxmlformats.org/drawingml/2006/lockedCanvas" id="{36FD65B7-3EDA-40EA-8DAA-E642880182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449238"/>
            <a:ext cx="9294802" cy="4692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810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9638"/>
          </a:xfrm>
        </p:spPr>
        <p:txBody>
          <a:bodyPr>
            <a:normAutofit fontScale="90000"/>
          </a:bodyPr>
          <a:lstStyle/>
          <a:p>
            <a:r>
              <a:rPr lang="en-US" b="1" dirty="0">
                <a:solidFill>
                  <a:srgbClr val="C00000"/>
                </a:solidFill>
                <a:latin typeface="Century" panose="02040604050505020304" pitchFamily="18" charset="0"/>
              </a:rPr>
              <a:t>AGENDA</a:t>
            </a:r>
            <a:r>
              <a:rPr lang="en-IN" b="1" dirty="0">
                <a:solidFill>
                  <a:srgbClr val="C00000"/>
                </a:solidFill>
                <a:latin typeface="Century" panose="02040604050505020304" pitchFamily="18" charset="0"/>
              </a:rPr>
              <a:t/>
            </a:r>
            <a:br>
              <a:rPr lang="en-IN" b="1" dirty="0">
                <a:solidFill>
                  <a:srgbClr val="C00000"/>
                </a:solidFill>
                <a:latin typeface="Century" panose="02040604050505020304" pitchFamily="18" charset="0"/>
              </a:rPr>
            </a:br>
            <a:endParaRPr lang="en-IN" dirty="0"/>
          </a:p>
        </p:txBody>
      </p:sp>
      <p:sp>
        <p:nvSpPr>
          <p:cNvPr id="3" name="Content Placeholder 2"/>
          <p:cNvSpPr>
            <a:spLocks noGrp="1"/>
          </p:cNvSpPr>
          <p:nvPr>
            <p:ph idx="1"/>
          </p:nvPr>
        </p:nvSpPr>
        <p:spPr>
          <a:xfrm>
            <a:off x="677334" y="1599872"/>
            <a:ext cx="8596668" cy="3880773"/>
          </a:xfrm>
        </p:spPr>
        <p:txBody>
          <a:bodyPr/>
          <a:lstStyle/>
          <a:p>
            <a:pPr marL="457200" indent="-457200">
              <a:buFont typeface="Wingdings" panose="05000000000000000000" pitchFamily="2" charset="2"/>
              <a:buChar char="q"/>
            </a:pPr>
            <a:r>
              <a:rPr lang="en-US" b="1" dirty="0">
                <a:latin typeface="Century" panose="02040604050505020304" pitchFamily="18" charset="0"/>
              </a:rPr>
              <a:t>Introduction</a:t>
            </a:r>
          </a:p>
          <a:p>
            <a:pPr marL="457200" indent="-457200">
              <a:buFont typeface="Wingdings" panose="05000000000000000000" pitchFamily="2" charset="2"/>
              <a:buChar char="q"/>
            </a:pPr>
            <a:r>
              <a:rPr lang="en-US" b="1" dirty="0">
                <a:latin typeface="Century" panose="02040604050505020304" pitchFamily="18" charset="0"/>
              </a:rPr>
              <a:t>Problem Statement</a:t>
            </a:r>
          </a:p>
          <a:p>
            <a:pPr marL="457200" indent="-457200">
              <a:buFont typeface="Wingdings" panose="05000000000000000000" pitchFamily="2" charset="2"/>
              <a:buChar char="q"/>
            </a:pPr>
            <a:r>
              <a:rPr lang="en-US" b="1" dirty="0">
                <a:latin typeface="Century" panose="02040604050505020304" pitchFamily="18" charset="0"/>
              </a:rPr>
              <a:t>Problem Understanding</a:t>
            </a:r>
          </a:p>
          <a:p>
            <a:pPr marL="457200" indent="-457200">
              <a:buFont typeface="Wingdings" panose="05000000000000000000" pitchFamily="2" charset="2"/>
              <a:buChar char="q"/>
            </a:pPr>
            <a:r>
              <a:rPr lang="en-US" b="1" dirty="0">
                <a:latin typeface="Century" panose="02040604050505020304" pitchFamily="18" charset="0"/>
              </a:rPr>
              <a:t>What is Customer Retention?</a:t>
            </a:r>
          </a:p>
          <a:p>
            <a:pPr marL="457200" indent="-457200">
              <a:buFont typeface="Wingdings" panose="05000000000000000000" pitchFamily="2" charset="2"/>
              <a:buChar char="q"/>
            </a:pPr>
            <a:r>
              <a:rPr lang="en-US" b="1" dirty="0">
                <a:latin typeface="Century" panose="02040604050505020304" pitchFamily="18" charset="0"/>
              </a:rPr>
              <a:t>Importance and Benefits of Customer Retention</a:t>
            </a:r>
          </a:p>
          <a:p>
            <a:pPr marL="457200" indent="-457200">
              <a:buFont typeface="Wingdings" panose="05000000000000000000" pitchFamily="2" charset="2"/>
              <a:buChar char="q"/>
            </a:pPr>
            <a:r>
              <a:rPr lang="en-US" b="1" dirty="0">
                <a:latin typeface="Century" panose="02040604050505020304" pitchFamily="18" charset="0"/>
              </a:rPr>
              <a:t>EDA Steps</a:t>
            </a:r>
          </a:p>
          <a:p>
            <a:pPr marL="457200" indent="-457200">
              <a:buFont typeface="Wingdings" panose="05000000000000000000" pitchFamily="2" charset="2"/>
              <a:buChar char="q"/>
            </a:pPr>
            <a:r>
              <a:rPr lang="en-US" b="1" dirty="0">
                <a:latin typeface="Century" panose="02040604050505020304" pitchFamily="18" charset="0"/>
              </a:rPr>
              <a:t>Visualizations</a:t>
            </a:r>
          </a:p>
          <a:p>
            <a:pPr marL="457200" indent="-457200">
              <a:buFont typeface="Wingdings" panose="05000000000000000000" pitchFamily="2" charset="2"/>
              <a:buChar char="q"/>
            </a:pPr>
            <a:r>
              <a:rPr lang="en-US" b="1" dirty="0">
                <a:latin typeface="Century" panose="02040604050505020304" pitchFamily="18" charset="0"/>
              </a:rPr>
              <a:t>Assumptions </a:t>
            </a:r>
          </a:p>
          <a:p>
            <a:pPr marL="457200" indent="-457200">
              <a:buFont typeface="Wingdings" panose="05000000000000000000" pitchFamily="2" charset="2"/>
              <a:buChar char="q"/>
            </a:pPr>
            <a:r>
              <a:rPr lang="en-US" b="1" dirty="0">
                <a:latin typeface="Century" panose="02040604050505020304" pitchFamily="18" charset="0"/>
              </a:rPr>
              <a:t>Conclusion</a:t>
            </a:r>
            <a:endParaRPr lang="en-IN" b="1" dirty="0">
              <a:latin typeface="Century" panose="02040604050505020304" pitchFamily="18" charset="0"/>
            </a:endParaRPr>
          </a:p>
          <a:p>
            <a:endParaRPr lang="en-IN" dirty="0"/>
          </a:p>
        </p:txBody>
      </p:sp>
    </p:spTree>
    <p:extLst>
      <p:ext uri="{BB962C8B-B14F-4D97-AF65-F5344CB8AC3E}">
        <p14:creationId xmlns:p14="http://schemas.microsoft.com/office/powerpoint/2010/main" val="27425348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1615"/>
          </a:xfrm>
        </p:spPr>
        <p:txBody>
          <a:bodyPr/>
          <a:lstStyle/>
          <a:p>
            <a:r>
              <a:rPr lang="en-US" sz="3200" b="1" u="sng" dirty="0">
                <a:latin typeface="Century" panose="02040604050505020304" pitchFamily="18" charset="0"/>
              </a:rPr>
              <a:t>Observations</a:t>
            </a:r>
            <a:r>
              <a:rPr lang="en-US" b="1" u="sng" dirty="0">
                <a:latin typeface="Century" panose="02040604050505020304" pitchFamily="18" charset="0"/>
              </a:rPr>
              <a:t> from the above graphs</a:t>
            </a:r>
            <a:endParaRPr lang="en-IN" dirty="0"/>
          </a:p>
        </p:txBody>
      </p:sp>
      <p:sp>
        <p:nvSpPr>
          <p:cNvPr id="3" name="Content Placeholder 2"/>
          <p:cNvSpPr>
            <a:spLocks noGrp="1"/>
          </p:cNvSpPr>
          <p:nvPr>
            <p:ph idx="1"/>
          </p:nvPr>
        </p:nvSpPr>
        <p:spPr>
          <a:xfrm>
            <a:off x="677333" y="1388853"/>
            <a:ext cx="9277549" cy="4652509"/>
          </a:xfrm>
        </p:spPr>
        <p:txBody>
          <a:bodyPr>
            <a:normAutofit fontScale="92500" lnSpcReduction="20000"/>
          </a:bodyPr>
          <a:lstStyle/>
          <a:p>
            <a:pPr marL="285750" indent="-285750" algn="just">
              <a:buFont typeface="Wingdings" panose="05000000000000000000" pitchFamily="2" charset="2"/>
              <a:buChar char="ü"/>
            </a:pPr>
            <a:r>
              <a:rPr lang="en-US" dirty="0">
                <a:solidFill>
                  <a:srgbClr val="000000"/>
                </a:solidFill>
                <a:latin typeface="Century" panose="02040604050505020304" pitchFamily="18" charset="0"/>
              </a:rPr>
              <a:t>Almost all the customers agreed that ecommerce websites have empathy towards them and these sites being able to guarantee the privacy of the customers. That is the online retailers must be able to resolve all the queries of the customers and they have to assure the customers keeping all their credential secured and should not share with others. If the websites give guarantee about the privacy, then the customers make shopping regularly which will enhance the companies sales.</a:t>
            </a:r>
          </a:p>
          <a:p>
            <a:pPr algn="just"/>
            <a:endParaRPr lang="en-US" dirty="0">
              <a:solidFill>
                <a:srgbClr val="000000"/>
              </a:solidFill>
              <a:latin typeface="Century" panose="02040604050505020304" pitchFamily="18" charset="0"/>
            </a:endParaRPr>
          </a:p>
          <a:p>
            <a:pPr marL="285750" indent="-285750" algn="just">
              <a:buFont typeface="Wingdings" panose="05000000000000000000" pitchFamily="2" charset="2"/>
              <a:buChar char="ü"/>
            </a:pPr>
            <a:r>
              <a:rPr lang="en-US" dirty="0">
                <a:solidFill>
                  <a:srgbClr val="000000"/>
                </a:solidFill>
                <a:latin typeface="Century" panose="02040604050505020304" pitchFamily="18" charset="0"/>
              </a:rPr>
              <a:t>Most of the customers agreed that the online shopping gives monetary benefits and responsiveness, availability of several communication channels will help them more while shopping online which means if one channel is not available then customers can easily reach out to other channel to fulfil their benefits. So, it is important for the online e-</a:t>
            </a:r>
            <a:r>
              <a:rPr lang="en-US" dirty="0" err="1">
                <a:solidFill>
                  <a:srgbClr val="000000"/>
                </a:solidFill>
                <a:latin typeface="Century" panose="02040604050505020304" pitchFamily="18" charset="0"/>
              </a:rPr>
              <a:t>tailer</a:t>
            </a:r>
            <a:r>
              <a:rPr lang="en-US" dirty="0">
                <a:solidFill>
                  <a:srgbClr val="000000"/>
                </a:solidFill>
                <a:latin typeface="Century" panose="02040604050505020304" pitchFamily="18" charset="0"/>
              </a:rPr>
              <a:t> companies to provide various channels to communicate with the customers. The ecommerce websites should ask the feedback regarding their services, ratings of the products, reviews </a:t>
            </a:r>
            <a:r>
              <a:rPr lang="en-US" dirty="0" smtClean="0">
                <a:solidFill>
                  <a:srgbClr val="000000"/>
                </a:solidFill>
                <a:latin typeface="Century" panose="02040604050505020304" pitchFamily="18" charset="0"/>
              </a:rPr>
              <a:t>etc. </a:t>
            </a:r>
            <a:r>
              <a:rPr lang="en-US" dirty="0">
                <a:solidFill>
                  <a:srgbClr val="000000"/>
                </a:solidFill>
                <a:latin typeface="Century" panose="02040604050505020304" pitchFamily="18" charset="0"/>
              </a:rPr>
              <a:t>and also they try to communicate with the customers in different social platform then only customers get satisfied by the e-</a:t>
            </a:r>
            <a:r>
              <a:rPr lang="en-US" dirty="0" err="1">
                <a:solidFill>
                  <a:srgbClr val="000000"/>
                </a:solidFill>
                <a:latin typeface="Century" panose="02040604050505020304" pitchFamily="18" charset="0"/>
              </a:rPr>
              <a:t>tailers</a:t>
            </a:r>
            <a:r>
              <a:rPr lang="en-US" dirty="0">
                <a:solidFill>
                  <a:srgbClr val="000000"/>
                </a:solidFill>
                <a:latin typeface="Century" panose="02040604050505020304" pitchFamily="18" charset="0"/>
              </a:rPr>
              <a:t> sites and make more shopping on the particular websites regularly which intends to increase the sales of the company. If one website gives less price and more discount for particular product then the customers tend to shop more in that particular website. So, the companies must try to give less price then customers like their offers and retention also increases.</a:t>
            </a:r>
          </a:p>
          <a:p>
            <a:endParaRPr lang="en-IN" dirty="0"/>
          </a:p>
          <a:p>
            <a:endParaRPr lang="en-IN" dirty="0"/>
          </a:p>
        </p:txBody>
      </p:sp>
    </p:spTree>
    <p:extLst>
      <p:ext uri="{BB962C8B-B14F-4D97-AF65-F5344CB8AC3E}">
        <p14:creationId xmlns:p14="http://schemas.microsoft.com/office/powerpoint/2010/main" val="4229591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596668" cy="744747"/>
          </a:xfrm>
        </p:spPr>
        <p:txBody>
          <a:bodyPr/>
          <a:lstStyle/>
          <a:p>
            <a:r>
              <a:rPr lang="en-US" sz="3200" b="1" u="sng" dirty="0">
                <a:latin typeface="Century" panose="02040604050505020304" pitchFamily="18" charset="0"/>
              </a:rPr>
              <a:t>Observations</a:t>
            </a:r>
            <a:r>
              <a:rPr lang="en-US" b="1" u="sng" dirty="0">
                <a:latin typeface="Century" panose="02040604050505020304" pitchFamily="18" charset="0"/>
              </a:rPr>
              <a:t> from the above graphs</a:t>
            </a:r>
            <a:endParaRPr lang="en-IN" dirty="0"/>
          </a:p>
        </p:txBody>
      </p:sp>
      <p:sp>
        <p:nvSpPr>
          <p:cNvPr id="6" name="Content Placeholder 5"/>
          <p:cNvSpPr>
            <a:spLocks noGrp="1"/>
          </p:cNvSpPr>
          <p:nvPr>
            <p:ph idx="1"/>
          </p:nvPr>
        </p:nvSpPr>
        <p:spPr>
          <a:xfrm>
            <a:off x="677333" y="1354347"/>
            <a:ext cx="9199911" cy="4687015"/>
          </a:xfrm>
        </p:spPr>
        <p:txBody>
          <a:bodyPr>
            <a:normAutofit fontScale="92500" lnSpcReduction="20000"/>
          </a:bodyPr>
          <a:lstStyle/>
          <a:p>
            <a:pPr marL="285750" indent="-285750" algn="just">
              <a:buFont typeface="Wingdings" panose="05000000000000000000" pitchFamily="2" charset="2"/>
              <a:buChar char="ü"/>
            </a:pPr>
            <a:r>
              <a:rPr lang="en-US" dirty="0">
                <a:solidFill>
                  <a:srgbClr val="000000"/>
                </a:solidFill>
                <a:latin typeface="Century" panose="02040604050505020304" pitchFamily="18" charset="0"/>
              </a:rPr>
              <a:t>Most of the customers believed that they enjoy online shopping also shopping online is convenient and flexible and some of the customers who disagreed with the enjoyment of the shopping, they are not convenient with the online shopping. Some customers shops online for their enjoyment purpose they are termed to be hedonistic, for them shopping online gives experiential satisfaction. They contribute much for the ecommerce companies by buying all the costly products randomly.</a:t>
            </a:r>
          </a:p>
          <a:p>
            <a:pPr algn="just"/>
            <a:endParaRPr lang="en-US" dirty="0">
              <a:solidFill>
                <a:srgbClr val="000000"/>
              </a:solidFill>
              <a:latin typeface="Century" panose="02040604050505020304" pitchFamily="18" charset="0"/>
            </a:endParaRPr>
          </a:p>
          <a:p>
            <a:pPr marL="285750" indent="-285750" algn="just">
              <a:buFont typeface="Wingdings" panose="05000000000000000000" pitchFamily="2" charset="2"/>
              <a:buChar char="ü"/>
            </a:pPr>
            <a:r>
              <a:rPr lang="en-US" dirty="0">
                <a:solidFill>
                  <a:srgbClr val="000000"/>
                </a:solidFill>
                <a:latin typeface="Century" panose="02040604050505020304" pitchFamily="18" charset="0"/>
              </a:rPr>
              <a:t>Most of the customers agreed that return and replacement policy of the e-</a:t>
            </a:r>
            <a:r>
              <a:rPr lang="en-US" dirty="0" err="1">
                <a:solidFill>
                  <a:srgbClr val="000000"/>
                </a:solidFill>
                <a:latin typeface="Century" panose="02040604050505020304" pitchFamily="18" charset="0"/>
              </a:rPr>
              <a:t>tailer</a:t>
            </a:r>
            <a:r>
              <a:rPr lang="en-US" dirty="0">
                <a:solidFill>
                  <a:srgbClr val="000000"/>
                </a:solidFill>
                <a:latin typeface="Century" panose="02040604050505020304" pitchFamily="18" charset="0"/>
              </a:rPr>
              <a:t> is important for purchase decision also gaining access to loyalty programs is a benefit of shopping online. Many return policies have conditional agreements, such as time limits, that must be clearly defined and expressed at the time of purchase or else the customers won't get the chance to return their damaged or dissatisfied products due to this they may not access the same website if they want to shop again. It is evident from the fact that the customers actually not liking the products completely, they are just purchasing the products and returning them in case of any dissatisfaction. So it is important for the online shopping websites to make easy return and replacement policy if they want to retain their customers. Also, by gaining access to loyalty programs, the customers get more and more rewards, increasing their engagement rate and thus bringing more profit to both company and customer.</a:t>
            </a:r>
          </a:p>
          <a:p>
            <a:endParaRPr lang="en-IN" dirty="0"/>
          </a:p>
        </p:txBody>
      </p:sp>
    </p:spTree>
    <p:extLst>
      <p:ext uri="{BB962C8B-B14F-4D97-AF65-F5344CB8AC3E}">
        <p14:creationId xmlns:p14="http://schemas.microsoft.com/office/powerpoint/2010/main" val="3251824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7109"/>
          </a:xfrm>
        </p:spPr>
        <p:txBody>
          <a:bodyPr>
            <a:normAutofit fontScale="90000"/>
          </a:bodyPr>
          <a:lstStyle/>
          <a:p>
            <a:r>
              <a:rPr lang="en-US" sz="3200" b="1" u="sng" dirty="0">
                <a:solidFill>
                  <a:schemeClr val="accent2">
                    <a:lumMod val="60000"/>
                    <a:lumOff val="40000"/>
                  </a:schemeClr>
                </a:solidFill>
                <a:latin typeface="Century" panose="02040604050505020304" pitchFamily="18" charset="0"/>
              </a:rPr>
              <a:t>VISUALIZATIONS</a:t>
            </a:r>
            <a:r>
              <a:rPr lang="en-IN" b="1" u="sng" dirty="0">
                <a:solidFill>
                  <a:schemeClr val="tx1">
                    <a:lumMod val="95000"/>
                    <a:lumOff val="5000"/>
                  </a:schemeClr>
                </a:solidFill>
                <a:latin typeface="Century" panose="02040604050505020304" pitchFamily="18" charset="0"/>
              </a:rPr>
              <a:t/>
            </a:r>
            <a:br>
              <a:rPr lang="en-IN" b="1" u="sng" dirty="0">
                <a:solidFill>
                  <a:schemeClr val="tx1">
                    <a:lumMod val="95000"/>
                    <a:lumOff val="5000"/>
                  </a:schemeClr>
                </a:solidFill>
                <a:latin typeface="Century" panose="02040604050505020304" pitchFamily="18" charset="0"/>
              </a:rPr>
            </a:br>
            <a:endParaRPr lang="en-IN" dirty="0"/>
          </a:p>
        </p:txBody>
      </p:sp>
      <p:pic>
        <p:nvPicPr>
          <p:cNvPr id="4" name="Content Placeholder 3">
            <a:extLst>
              <a:ext uri="{FF2B5EF4-FFF2-40B4-BE49-F238E27FC236}">
                <a16:creationId xmlns="" xmlns:a16="http://schemas.microsoft.com/office/drawing/2014/main" xmlns:lc="http://schemas.openxmlformats.org/drawingml/2006/lockedCanvas" id="{8AFA3359-2428-482E-943A-E5096752D9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7147" y="1457864"/>
            <a:ext cx="9049110" cy="4584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2973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sz="3200" b="1" u="sng" dirty="0">
                <a:latin typeface="Century" panose="02040604050505020304" pitchFamily="18" charset="0"/>
              </a:rPr>
              <a:t>Observations</a:t>
            </a:r>
            <a:r>
              <a:rPr lang="en-US" b="1" u="sng" dirty="0">
                <a:latin typeface="Century" panose="02040604050505020304" pitchFamily="18" charset="0"/>
              </a:rPr>
              <a:t> from the above graphs</a:t>
            </a:r>
            <a:endParaRPr lang="en-IN" dirty="0"/>
          </a:p>
        </p:txBody>
      </p:sp>
      <p:sp>
        <p:nvSpPr>
          <p:cNvPr id="3" name="Content Placeholder 2"/>
          <p:cNvSpPr>
            <a:spLocks noGrp="1"/>
          </p:cNvSpPr>
          <p:nvPr>
            <p:ph idx="1"/>
          </p:nvPr>
        </p:nvSpPr>
        <p:spPr>
          <a:xfrm>
            <a:off x="677333" y="1440611"/>
            <a:ext cx="9225791" cy="4600751"/>
          </a:xfrm>
        </p:spPr>
        <p:txBody>
          <a:bodyPr>
            <a:normAutofit fontScale="92500" lnSpcReduction="20000"/>
          </a:bodyPr>
          <a:lstStyle/>
          <a:p>
            <a:pPr algn="just">
              <a:buFont typeface="Wingdings" panose="05000000000000000000" pitchFamily="2" charset="2"/>
              <a:buChar char="ü"/>
            </a:pPr>
            <a:r>
              <a:rPr lang="en-US" dirty="0">
                <a:solidFill>
                  <a:srgbClr val="000000"/>
                </a:solidFill>
                <a:latin typeface="Century" panose="02040604050505020304" pitchFamily="18" charset="0"/>
              </a:rPr>
              <a:t>Many customers agreed that displaying quality information on the website improves satisfaction of customers since they believe that displaying quality information have significant association with customer satisfaction and they are satisfied and happy while shopping on good quality websites. In order to obtain high levels of customer satisfaction, high service quality is needed, which often leads to favorable behavioral intentions also a website with good system quality, information quality, and electronic service quality is a key to success in e-commerce. So, the online e-</a:t>
            </a:r>
            <a:r>
              <a:rPr lang="en-US" dirty="0" err="1">
                <a:solidFill>
                  <a:srgbClr val="000000"/>
                </a:solidFill>
                <a:latin typeface="Century" panose="02040604050505020304" pitchFamily="18" charset="0"/>
              </a:rPr>
              <a:t>tailers</a:t>
            </a:r>
            <a:r>
              <a:rPr lang="en-US" dirty="0">
                <a:solidFill>
                  <a:srgbClr val="000000"/>
                </a:solidFill>
                <a:latin typeface="Century" panose="02040604050505020304" pitchFamily="18" charset="0"/>
              </a:rPr>
              <a:t> must display all the information about the product then only customers get an idea to buy the products regularly.</a:t>
            </a:r>
          </a:p>
          <a:p>
            <a:pPr algn="just"/>
            <a:endParaRPr lang="en-US" dirty="0">
              <a:solidFill>
                <a:srgbClr val="000000"/>
              </a:solidFill>
              <a:latin typeface="Century" panose="02040604050505020304" pitchFamily="18" charset="0"/>
            </a:endParaRPr>
          </a:p>
          <a:p>
            <a:pPr algn="just">
              <a:buFont typeface="Wingdings" panose="05000000000000000000" pitchFamily="2" charset="2"/>
              <a:buChar char="ü"/>
            </a:pPr>
            <a:r>
              <a:rPr lang="en-US" dirty="0">
                <a:solidFill>
                  <a:srgbClr val="000000"/>
                </a:solidFill>
                <a:latin typeface="Century" panose="02040604050505020304" pitchFamily="18" charset="0"/>
              </a:rPr>
              <a:t>Most of the customers agreed that net Benefit derived from shopping online can lead to users’ satisfaction also they believe that user satisfaction cannot exist without trust. The e-</a:t>
            </a:r>
            <a:r>
              <a:rPr lang="en-US" dirty="0" err="1">
                <a:solidFill>
                  <a:srgbClr val="000000"/>
                </a:solidFill>
                <a:latin typeface="Century" panose="02040604050505020304" pitchFamily="18" charset="0"/>
              </a:rPr>
              <a:t>tailer</a:t>
            </a:r>
            <a:r>
              <a:rPr lang="en-US" dirty="0">
                <a:solidFill>
                  <a:srgbClr val="000000"/>
                </a:solidFill>
                <a:latin typeface="Century" panose="02040604050505020304" pitchFamily="18" charset="0"/>
              </a:rPr>
              <a:t> should provide crediting points (net benefits) so that the customers tend to buy frequently in order to gain points. Trust is also a major factor for customers to decide whether to buy products from online stores or not also trust helps reduce uncertainty when the degree of familiarity between the customer and transaction security mechanism is insufficient. If customers have a high level of trust toward the website, it is more likely for them to have intention to purchase so it’s important for the ecommerce website to make the customers get trust on them.</a:t>
            </a:r>
          </a:p>
          <a:p>
            <a:endParaRPr lang="en-IN" dirty="0"/>
          </a:p>
        </p:txBody>
      </p:sp>
    </p:spTree>
    <p:extLst>
      <p:ext uri="{BB962C8B-B14F-4D97-AF65-F5344CB8AC3E}">
        <p14:creationId xmlns:p14="http://schemas.microsoft.com/office/powerpoint/2010/main" val="22928037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7109"/>
          </a:xfrm>
        </p:spPr>
        <p:txBody>
          <a:bodyPr/>
          <a:lstStyle/>
          <a:p>
            <a:r>
              <a:rPr lang="en-US" sz="3200" b="1" u="sng" dirty="0">
                <a:latin typeface="Century" panose="02040604050505020304" pitchFamily="18" charset="0"/>
              </a:rPr>
              <a:t>Observations</a:t>
            </a:r>
            <a:r>
              <a:rPr lang="en-US" b="1" u="sng" dirty="0">
                <a:latin typeface="Century" panose="02040604050505020304" pitchFamily="18" charset="0"/>
              </a:rPr>
              <a:t> from the above graphs</a:t>
            </a:r>
            <a:endParaRPr lang="en-IN" dirty="0"/>
          </a:p>
        </p:txBody>
      </p:sp>
      <p:sp>
        <p:nvSpPr>
          <p:cNvPr id="3" name="Content Placeholder 2"/>
          <p:cNvSpPr>
            <a:spLocks noGrp="1"/>
          </p:cNvSpPr>
          <p:nvPr>
            <p:ph idx="1"/>
          </p:nvPr>
        </p:nvSpPr>
        <p:spPr>
          <a:xfrm>
            <a:off x="677333" y="1431985"/>
            <a:ext cx="9657111" cy="4609377"/>
          </a:xfrm>
        </p:spPr>
        <p:txBody>
          <a:bodyPr>
            <a:normAutofit lnSpcReduction="10000"/>
          </a:bodyPr>
          <a:lstStyle/>
          <a:p>
            <a:pPr algn="just">
              <a:buFont typeface="Wingdings" panose="05000000000000000000" pitchFamily="2" charset="2"/>
              <a:buChar char="ü"/>
            </a:pPr>
            <a:r>
              <a:rPr lang="en-US" dirty="0">
                <a:solidFill>
                  <a:srgbClr val="000000"/>
                </a:solidFill>
                <a:latin typeface="Century" panose="02040604050505020304" pitchFamily="18" charset="0"/>
              </a:rPr>
              <a:t>The customers are more likely to purchase on the same websites if that website offers them a wide variety of products in several category and giving relevant information about the products. Having multiple product lines may allow to grow the ecommerce business and finding accurate and up-to-date information of the product must be stated clearly in the website so that the customers can buy the products without any confusion.</a:t>
            </a:r>
          </a:p>
          <a:p>
            <a:pPr algn="just"/>
            <a:endParaRPr lang="en-US" dirty="0">
              <a:solidFill>
                <a:srgbClr val="000000"/>
              </a:solidFill>
              <a:latin typeface="Century" panose="02040604050505020304" pitchFamily="18" charset="0"/>
            </a:endParaRPr>
          </a:p>
          <a:p>
            <a:pPr algn="just">
              <a:buFont typeface="Wingdings" panose="05000000000000000000" pitchFamily="2" charset="2"/>
              <a:buChar char="ü"/>
            </a:pPr>
            <a:r>
              <a:rPr lang="en-US" dirty="0">
                <a:solidFill>
                  <a:srgbClr val="000000"/>
                </a:solidFill>
                <a:latin typeface="Century" panose="02040604050505020304" pitchFamily="18" charset="0"/>
              </a:rPr>
              <a:t>In this digital and competitive world, everyone wants to save money, the ecommerce company need to know that the best way to sell online is to make the consumer feel that he is saving money doing so. And not just feel, online shopping should result in a lot of saving for the consumer. This saving would automatically get converted into trust and brand equity for the seller. To do this the online companies should offer the best deals and bargains to the consumer through social platforms. If the retailers give some discounted prices then the customers can make money savings and they tend to purchase in the same websites regularly. Convenience is the important thing for ecommerce and most of the customers agreed with it.</a:t>
            </a:r>
          </a:p>
          <a:p>
            <a:endParaRPr lang="en-IN" dirty="0"/>
          </a:p>
        </p:txBody>
      </p:sp>
    </p:spTree>
    <p:extLst>
      <p:ext uri="{BB962C8B-B14F-4D97-AF65-F5344CB8AC3E}">
        <p14:creationId xmlns:p14="http://schemas.microsoft.com/office/powerpoint/2010/main" val="20721101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591070" y="3068619"/>
            <a:ext cx="8596668" cy="3880773"/>
          </a:xfrm>
        </p:spPr>
        <p:txBody>
          <a:bodyPr/>
          <a:lstStyle/>
          <a:p>
            <a:pPr algn="just">
              <a:buFont typeface="Wingdings" panose="05000000000000000000" pitchFamily="2" charset="2"/>
              <a:buChar char="ü"/>
            </a:pPr>
            <a:r>
              <a:rPr lang="en-US" dirty="0">
                <a:solidFill>
                  <a:srgbClr val="000000"/>
                </a:solidFill>
                <a:latin typeface="Century" panose="02040604050505020304" pitchFamily="18" charset="0"/>
              </a:rPr>
              <a:t>Most of the customers agreed that shopping on the website gives the sense of adventure. The adventures in the shopping websites gives positive activity to experience an amplified enjoyment to the customers while shopping on websites. They also believe that shopping on preferred e-</a:t>
            </a:r>
            <a:r>
              <a:rPr lang="en-US" dirty="0" err="1">
                <a:solidFill>
                  <a:srgbClr val="000000"/>
                </a:solidFill>
                <a:latin typeface="Century" panose="02040604050505020304" pitchFamily="18" charset="0"/>
              </a:rPr>
              <a:t>tailer</a:t>
            </a:r>
            <a:r>
              <a:rPr lang="en-US" dirty="0">
                <a:solidFill>
                  <a:srgbClr val="000000"/>
                </a:solidFill>
                <a:latin typeface="Century" panose="02040604050505020304" pitchFamily="18" charset="0"/>
              </a:rPr>
              <a:t> enhances the social status of the customers. Many customers think they are adventuring while shopping online as they search for low cost and high discount products to buy and prefer the same to the others. In this way they think that shopping in the website gives them the adventure.</a:t>
            </a:r>
          </a:p>
          <a:p>
            <a:pPr algn="just"/>
            <a:endParaRPr lang="en-US" dirty="0">
              <a:solidFill>
                <a:srgbClr val="000000"/>
              </a:solidFill>
              <a:latin typeface="Century" panose="02040604050505020304" pitchFamily="18" charset="0"/>
            </a:endParaRPr>
          </a:p>
          <a:p>
            <a:pPr algn="just">
              <a:buFont typeface="Wingdings" panose="05000000000000000000" pitchFamily="2" charset="2"/>
              <a:buChar char="ü"/>
            </a:pPr>
            <a:r>
              <a:rPr lang="en-US" dirty="0">
                <a:solidFill>
                  <a:srgbClr val="000000"/>
                </a:solidFill>
                <a:latin typeface="Century" panose="02040604050505020304" pitchFamily="18" charset="0"/>
              </a:rPr>
              <a:t>Shopping online won't affect anyone's status and the customers agreed that shopping on preferred e-</a:t>
            </a:r>
            <a:r>
              <a:rPr lang="en-US" dirty="0" err="1">
                <a:solidFill>
                  <a:srgbClr val="000000"/>
                </a:solidFill>
                <a:latin typeface="Century" panose="02040604050505020304" pitchFamily="18" charset="0"/>
              </a:rPr>
              <a:t>tailer</a:t>
            </a:r>
            <a:r>
              <a:rPr lang="en-US" dirty="0">
                <a:solidFill>
                  <a:srgbClr val="000000"/>
                </a:solidFill>
                <a:latin typeface="Century" panose="02040604050505020304" pitchFamily="18" charset="0"/>
              </a:rPr>
              <a:t> enhances their social status.</a:t>
            </a:r>
          </a:p>
          <a:p>
            <a:endParaRPr lang="en-IN" dirty="0"/>
          </a:p>
        </p:txBody>
      </p:sp>
      <p:pic>
        <p:nvPicPr>
          <p:cNvPr id="4" name="Picture 3">
            <a:extLst>
              <a:ext uri="{FF2B5EF4-FFF2-40B4-BE49-F238E27FC236}">
                <a16:creationId xmlns="" xmlns:a16="http://schemas.microsoft.com/office/drawing/2014/main" xmlns:lc="http://schemas.openxmlformats.org/drawingml/2006/lockedCanvas" id="{267DD358-1DB5-46DE-9741-B248C7E8C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771"/>
            <a:ext cx="10344150" cy="3005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0346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677334" y="2660921"/>
            <a:ext cx="8596668" cy="3880773"/>
          </a:xfrm>
        </p:spPr>
        <p:txBody>
          <a:bodyPr>
            <a:normAutofit fontScale="92500"/>
          </a:bodyPr>
          <a:lstStyle/>
          <a:p>
            <a:pPr algn="just">
              <a:buFont typeface="Wingdings" panose="05000000000000000000" pitchFamily="2" charset="2"/>
              <a:buChar char="ü"/>
            </a:pPr>
            <a:r>
              <a:rPr lang="en-US" dirty="0">
                <a:solidFill>
                  <a:srgbClr val="000000"/>
                </a:solidFill>
                <a:latin typeface="Century" panose="02040604050505020304" pitchFamily="18" charset="0"/>
              </a:rPr>
              <a:t>Most of the customers agreed that they felt gratified while shopping on their favorite e-</a:t>
            </a:r>
            <a:r>
              <a:rPr lang="en-US" dirty="0" err="1">
                <a:solidFill>
                  <a:srgbClr val="000000"/>
                </a:solidFill>
                <a:latin typeface="Century" panose="02040604050505020304" pitchFamily="18" charset="0"/>
              </a:rPr>
              <a:t>tailer</a:t>
            </a:r>
            <a:r>
              <a:rPr lang="en-US" dirty="0">
                <a:solidFill>
                  <a:srgbClr val="000000"/>
                </a:solidFill>
                <a:latin typeface="Century" panose="02040604050505020304" pitchFamily="18" charset="0"/>
              </a:rPr>
              <a:t>. This is because the e-</a:t>
            </a:r>
            <a:r>
              <a:rPr lang="en-US" dirty="0" err="1">
                <a:solidFill>
                  <a:srgbClr val="000000"/>
                </a:solidFill>
                <a:latin typeface="Century" panose="02040604050505020304" pitchFamily="18" charset="0"/>
              </a:rPr>
              <a:t>tailer</a:t>
            </a:r>
            <a:r>
              <a:rPr lang="en-US" dirty="0">
                <a:solidFill>
                  <a:srgbClr val="000000"/>
                </a:solidFill>
                <a:latin typeface="Century" panose="02040604050505020304" pitchFamily="18" charset="0"/>
              </a:rPr>
              <a:t> companies can successfully make up for a mistake or a dissatisfied customer is to be equally expedient in addressing the customer’s needs.</a:t>
            </a:r>
          </a:p>
          <a:p>
            <a:pPr algn="just">
              <a:buFont typeface="Wingdings" panose="05000000000000000000" pitchFamily="2" charset="2"/>
              <a:buChar char="ü"/>
            </a:pPr>
            <a:r>
              <a:rPr lang="en-US" dirty="0">
                <a:solidFill>
                  <a:srgbClr val="000000"/>
                </a:solidFill>
                <a:latin typeface="Century" panose="02040604050505020304" pitchFamily="18" charset="0"/>
              </a:rPr>
              <a:t>Also, most of the customers agreed that shopping on online website helps them fulfil their certain roles. Fulfilment refers to activities that ensure customers receive what they ordered, including the time of delivery, order accuracy, and delivery condition, also the customers cannot see the product directly before they purchase it. Companies must ensure delivery timeliness, order accuracy, and delivery conditions to provide superior service quality for customers. The companies must understand that the customer satisfaction is an indication of the customer's belief of the probability of a service leading to a positive feeling. If the companies give positive vibration to the customers by giving chance to fulfil their roles then they shop more on that particular website.</a:t>
            </a:r>
          </a:p>
          <a:p>
            <a:endParaRPr lang="en-IN" dirty="0"/>
          </a:p>
        </p:txBody>
      </p:sp>
      <p:pic>
        <p:nvPicPr>
          <p:cNvPr id="4" name="Picture 3">
            <a:extLst>
              <a:ext uri="{FF2B5EF4-FFF2-40B4-BE49-F238E27FC236}">
                <a16:creationId xmlns="" xmlns:a16="http://schemas.microsoft.com/office/drawing/2014/main" xmlns:lc="http://schemas.openxmlformats.org/drawingml/2006/lockedCanvas" id="{3FC7ABF6-6462-4233-A448-6E39B418C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344150" cy="279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8509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164566" y="3954673"/>
            <a:ext cx="8596313" cy="3881438"/>
          </a:xfrm>
        </p:spPr>
        <p:txBody>
          <a:bodyPr/>
          <a:lstStyle/>
          <a:p>
            <a:r>
              <a:rPr lang="en-US" dirty="0">
                <a:solidFill>
                  <a:srgbClr val="000000"/>
                </a:solidFill>
                <a:latin typeface="Century" panose="02040604050505020304" pitchFamily="18" charset="0"/>
              </a:rPr>
              <a:t>The customers should satisfy with their product that they shopped from the online store then only they agreed that they got value for the money they spent. The companies should display the quality information about the products so that the customers being able to purchase their product and thinks that it worth for money and this comes under utilitarian value.</a:t>
            </a:r>
          </a:p>
          <a:p>
            <a:endParaRPr lang="en-IN" dirty="0"/>
          </a:p>
        </p:txBody>
      </p:sp>
      <p:pic>
        <p:nvPicPr>
          <p:cNvPr id="4" name="Picture 3">
            <a:extLst>
              <a:ext uri="{FF2B5EF4-FFF2-40B4-BE49-F238E27FC236}">
                <a16:creationId xmlns="" xmlns:a16="http://schemas.microsoft.com/office/drawing/2014/main" xmlns:lc="http://schemas.openxmlformats.org/drawingml/2006/lockedCanvas" id="{02F26369-7D21-4D61-9401-7CDE540B3F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952" y="345514"/>
            <a:ext cx="7558392" cy="3268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489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xmlns:lc="http://schemas.openxmlformats.org/drawingml/2006/lockedCanvas" id="{90E7FE71-C22B-4866-AE50-B0FE6268E0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3" y="104775"/>
            <a:ext cx="10544175" cy="664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5075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4747"/>
          </a:xfrm>
        </p:spPr>
        <p:txBody>
          <a:bodyPr/>
          <a:lstStyle/>
          <a:p>
            <a:r>
              <a:rPr lang="en-US" sz="3200" b="1" u="sng" dirty="0">
                <a:latin typeface="Century" panose="02040604050505020304" pitchFamily="18" charset="0"/>
              </a:rPr>
              <a:t>Observations</a:t>
            </a:r>
            <a:r>
              <a:rPr lang="en-US" b="1" u="sng" dirty="0">
                <a:latin typeface="Century" panose="02040604050505020304" pitchFamily="18" charset="0"/>
              </a:rPr>
              <a:t> </a:t>
            </a:r>
            <a:r>
              <a:rPr lang="en-US" sz="3200" b="1" u="sng" dirty="0">
                <a:latin typeface="Century" panose="02040604050505020304" pitchFamily="18" charset="0"/>
              </a:rPr>
              <a:t>from</a:t>
            </a:r>
            <a:r>
              <a:rPr lang="en-US" b="1" u="sng" dirty="0">
                <a:latin typeface="Century" panose="02040604050505020304" pitchFamily="18" charset="0"/>
              </a:rPr>
              <a:t> the above graphs</a:t>
            </a:r>
            <a:endParaRPr lang="en-IN" b="1" dirty="0"/>
          </a:p>
        </p:txBody>
      </p:sp>
      <p:sp>
        <p:nvSpPr>
          <p:cNvPr id="3" name="Content Placeholder 2"/>
          <p:cNvSpPr>
            <a:spLocks noGrp="1"/>
          </p:cNvSpPr>
          <p:nvPr>
            <p:ph idx="1"/>
          </p:nvPr>
        </p:nvSpPr>
        <p:spPr>
          <a:xfrm>
            <a:off x="677333" y="1354347"/>
            <a:ext cx="9225791" cy="4687015"/>
          </a:xfrm>
        </p:spPr>
        <p:txBody>
          <a:bodyPr/>
          <a:lstStyle/>
          <a:p>
            <a:pPr algn="just">
              <a:buFont typeface="Wingdings" panose="05000000000000000000" pitchFamily="2" charset="2"/>
              <a:buChar char="ü"/>
            </a:pPr>
            <a:r>
              <a:rPr lang="en-US" dirty="0">
                <a:solidFill>
                  <a:srgbClr val="000000"/>
                </a:solidFill>
                <a:latin typeface="Century" panose="02040604050505020304" pitchFamily="18" charset="0"/>
              </a:rPr>
              <a:t>There are many websites for selling the products among them Amazon.in, Flipkart.com, Paytm.com, Myntra.com, Snapdeal.com are easy to use and shop. Most of the customers used these websites more, this is because, these websites may provide less price products, good discounts and may have lots of varieties of similar products with different brand.</a:t>
            </a:r>
          </a:p>
          <a:p>
            <a:pPr algn="just">
              <a:buFont typeface="Wingdings" panose="05000000000000000000" pitchFamily="2" charset="2"/>
              <a:buChar char="ü"/>
            </a:pPr>
            <a:endParaRPr lang="en-US" dirty="0">
              <a:solidFill>
                <a:srgbClr val="000000"/>
              </a:solidFill>
              <a:latin typeface="Century" panose="02040604050505020304" pitchFamily="18" charset="0"/>
            </a:endParaRPr>
          </a:p>
          <a:p>
            <a:pPr algn="just">
              <a:buFont typeface="Wingdings" panose="05000000000000000000" pitchFamily="2" charset="2"/>
              <a:buChar char="ü"/>
            </a:pPr>
            <a:r>
              <a:rPr lang="en-US" dirty="0">
                <a:solidFill>
                  <a:srgbClr val="000000"/>
                </a:solidFill>
                <a:latin typeface="Century" panose="02040604050505020304" pitchFamily="18" charset="0"/>
              </a:rPr>
              <a:t>Amazon and </a:t>
            </a:r>
            <a:r>
              <a:rPr lang="en-US" dirty="0" err="1">
                <a:solidFill>
                  <a:srgbClr val="000000"/>
                </a:solidFill>
                <a:latin typeface="Century" panose="02040604050505020304" pitchFamily="18" charset="0"/>
              </a:rPr>
              <a:t>Flipkart</a:t>
            </a:r>
            <a:r>
              <a:rPr lang="en-US" dirty="0">
                <a:solidFill>
                  <a:srgbClr val="000000"/>
                </a:solidFill>
                <a:latin typeface="Century" panose="02040604050505020304" pitchFamily="18" charset="0"/>
              </a:rPr>
              <a:t> have high visual appealing web-page layout compared to others that means these websites provides some </a:t>
            </a:r>
            <a:r>
              <a:rPr lang="en-US" dirty="0" err="1">
                <a:solidFill>
                  <a:srgbClr val="000000"/>
                </a:solidFill>
                <a:latin typeface="Century" panose="02040604050505020304" pitchFamily="18" charset="0"/>
              </a:rPr>
              <a:t>colourful</a:t>
            </a:r>
            <a:r>
              <a:rPr lang="en-US" dirty="0">
                <a:solidFill>
                  <a:srgbClr val="000000"/>
                </a:solidFill>
                <a:latin typeface="Century" panose="02040604050505020304" pitchFamily="18" charset="0"/>
              </a:rPr>
              <a:t> graphics on the homepage. The more people find the website attractive, there are higher chances that they will stay a little longer in that website, also these websites provide wild variety of products in an attractive manner which makes the customers to buy the product.</a:t>
            </a:r>
          </a:p>
          <a:p>
            <a:endParaRPr lang="en-IN" dirty="0"/>
          </a:p>
        </p:txBody>
      </p:sp>
    </p:spTree>
    <p:extLst>
      <p:ext uri="{BB962C8B-B14F-4D97-AF65-F5344CB8AC3E}">
        <p14:creationId xmlns:p14="http://schemas.microsoft.com/office/powerpoint/2010/main" val="1142116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lnSpc>
                <a:spcPct val="107000"/>
              </a:lnSpc>
              <a:spcAft>
                <a:spcPts val="800"/>
              </a:spcAft>
            </a:pPr>
            <a:r>
              <a:rPr lang="en-IN" b="1" u="sng" dirty="0">
                <a:latin typeface="Century" panose="02040604050505020304" pitchFamily="18" charset="0"/>
                <a:ea typeface="Calibri" panose="020F0502020204030204" pitchFamily="34" charset="0"/>
                <a:cs typeface="Times New Roman" panose="02020603050405020304" pitchFamily="18" charset="0"/>
              </a:rPr>
              <a:t>INTRODUCTION</a:t>
            </a:r>
            <a:endParaRPr lang="en-IN" b="1" u="sng"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979258" y="1427343"/>
            <a:ext cx="8596668" cy="4749169"/>
          </a:xfrm>
        </p:spPr>
        <p:txBody>
          <a:bodyPr>
            <a:normAutofit fontScale="85000" lnSpcReduction="10000"/>
          </a:bodyPr>
          <a:lstStyle/>
          <a:p>
            <a:pPr marL="285750" indent="-285750" algn="just">
              <a:lnSpc>
                <a:spcPct val="107000"/>
              </a:lnSpc>
              <a:spcAft>
                <a:spcPts val="800"/>
              </a:spcAft>
              <a:buFont typeface="Wingdings" panose="05000000000000000000" pitchFamily="2" charset="2"/>
              <a:buChar char="§"/>
            </a:pPr>
            <a:r>
              <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With the </a:t>
            </a:r>
            <a:r>
              <a:rPr lang="en-IN" dirty="0">
                <a:solidFill>
                  <a:schemeClr val="tx1">
                    <a:lumMod val="95000"/>
                    <a:lumOff val="5000"/>
                  </a:schemeClr>
                </a:solidFill>
                <a:latin typeface="Century" panose="02040604050505020304" pitchFamily="18" charset="0"/>
                <a:ea typeface="Times New Roman" panose="02020603050405020304" pitchFamily="18" charset="0"/>
                <a:cs typeface="Times New Roman" panose="02020603050405020304" pitchFamily="18" charset="0"/>
              </a:rPr>
              <a:t>rapid global growth in electronic commerce (e-commerce), businesses are attempting to gain a competitive advantage by using e-commerce to interact with customers.</a:t>
            </a:r>
            <a:endPar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r>
              <a:rPr lang="en-IN" dirty="0">
                <a:solidFill>
                  <a:schemeClr val="tx1">
                    <a:lumMod val="95000"/>
                    <a:lumOff val="5000"/>
                  </a:schemeClr>
                </a:solidFill>
                <a:latin typeface="Century" panose="02040604050505020304" pitchFamily="18" charset="0"/>
                <a:ea typeface="Times New Roman" panose="02020603050405020304" pitchFamily="18" charset="0"/>
                <a:cs typeface="Times New Roman" panose="02020603050405020304" pitchFamily="18" charset="0"/>
              </a:rPr>
              <a:t>Nowadays, online shopping is a fast-growing phenomenon. Growing numbers of consumers shop online to purchase goods and services, gather product information or even browse for enjoyment. Online shopping environments are therefore playing an increasing role in the overall relationship between marketers and their consumers. </a:t>
            </a:r>
          </a:p>
          <a:p>
            <a:pPr algn="just"/>
            <a:endParaRPr lang="en-IN" dirty="0">
              <a:solidFill>
                <a:schemeClr val="tx1">
                  <a:lumMod val="95000"/>
                  <a:lumOff val="5000"/>
                </a:schemeClr>
              </a:solidFill>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dirty="0">
                <a:solidFill>
                  <a:schemeClr val="tx1">
                    <a:lumMod val="95000"/>
                    <a:lumOff val="5000"/>
                  </a:schemeClr>
                </a:solidFill>
                <a:latin typeface="Century" panose="02040604050505020304" pitchFamily="18" charset="0"/>
                <a:cs typeface="Times New Roman" panose="02020603050405020304" pitchFamily="18" charset="0"/>
              </a:rPr>
              <a:t>In this presentation we will be looking at the analysis made on the customer retention rate for Indian e-commerce companies.</a:t>
            </a:r>
          </a:p>
          <a:p>
            <a:pPr algn="just"/>
            <a:endParaRPr lang="en-IN"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dirty="0">
                <a:solidFill>
                  <a:schemeClr val="tx1">
                    <a:lumMod val="95000"/>
                    <a:lumOff val="5000"/>
                  </a:schemeClr>
                </a:solidFill>
                <a:latin typeface="Century" panose="02040604050505020304" pitchFamily="18" charset="0"/>
                <a:cs typeface="Times New Roman" panose="02020603050405020304" pitchFamily="18" charset="0"/>
              </a:rPr>
              <a:t>We will be analysing the customers retention rate and e-commerce success rate with the help of a survey answered by the customers on online retail companies and the factors that influence their purchase decision.</a:t>
            </a:r>
          </a:p>
          <a:p>
            <a:pPr algn="just"/>
            <a:endParaRPr lang="en-IN"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dirty="0">
                <a:solidFill>
                  <a:schemeClr val="tx1">
                    <a:lumMod val="95000"/>
                    <a:lumOff val="5000"/>
                  </a:schemeClr>
                </a:solidFill>
                <a:latin typeface="Century" panose="02040604050505020304" pitchFamily="18" charset="0"/>
                <a:cs typeface="Times New Roman" panose="02020603050405020304" pitchFamily="18" charset="0"/>
              </a:rPr>
              <a:t>This analysis includes the expectations, reliability, trustworthiness </a:t>
            </a:r>
            <a:r>
              <a:rPr lang="en-IN" dirty="0" err="1">
                <a:solidFill>
                  <a:schemeClr val="tx1">
                    <a:lumMod val="95000"/>
                    <a:lumOff val="5000"/>
                  </a:schemeClr>
                </a:solidFill>
                <a:latin typeface="Century" panose="02040604050505020304" pitchFamily="18" charset="0"/>
                <a:cs typeface="Times New Roman" panose="02020603050405020304" pitchFamily="18" charset="0"/>
              </a:rPr>
              <a:t>etc</a:t>
            </a:r>
            <a:r>
              <a:rPr lang="en-IN" dirty="0">
                <a:solidFill>
                  <a:schemeClr val="tx1">
                    <a:lumMod val="95000"/>
                    <a:lumOff val="5000"/>
                  </a:schemeClr>
                </a:solidFill>
                <a:latin typeface="Century" panose="02040604050505020304" pitchFamily="18" charset="0"/>
                <a:cs typeface="Times New Roman" panose="02020603050405020304" pitchFamily="18" charset="0"/>
              </a:rPr>
              <a:t> of the customers on a good e-</a:t>
            </a:r>
            <a:r>
              <a:rPr lang="en-IN" dirty="0" err="1">
                <a:solidFill>
                  <a:schemeClr val="tx1">
                    <a:lumMod val="95000"/>
                    <a:lumOff val="5000"/>
                  </a:schemeClr>
                </a:solidFill>
                <a:latin typeface="Century" panose="02040604050505020304" pitchFamily="18" charset="0"/>
                <a:cs typeface="Times New Roman" panose="02020603050405020304" pitchFamily="18" charset="0"/>
              </a:rPr>
              <a:t>tailer</a:t>
            </a:r>
            <a:r>
              <a:rPr lang="en-IN" dirty="0">
                <a:solidFill>
                  <a:schemeClr val="tx1">
                    <a:lumMod val="95000"/>
                    <a:lumOff val="5000"/>
                  </a:schemeClr>
                </a:solidFill>
                <a:latin typeface="Century" panose="02040604050505020304" pitchFamily="18" charset="0"/>
                <a:cs typeface="Times New Roman" panose="02020603050405020304" pitchFamily="18" charset="0"/>
              </a:rPr>
              <a:t> store.</a:t>
            </a:r>
          </a:p>
          <a:p>
            <a:endParaRPr lang="en-IN" dirty="0"/>
          </a:p>
        </p:txBody>
      </p:sp>
    </p:spTree>
    <p:extLst>
      <p:ext uri="{BB962C8B-B14F-4D97-AF65-F5344CB8AC3E}">
        <p14:creationId xmlns:p14="http://schemas.microsoft.com/office/powerpoint/2010/main" val="26679065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5826" y="4272989"/>
            <a:ext cx="8596313" cy="2491626"/>
          </a:xfrm>
        </p:spPr>
        <p:txBody>
          <a:bodyPr/>
          <a:lstStyle/>
          <a:p>
            <a:pPr algn="just">
              <a:buFont typeface="Wingdings" panose="05000000000000000000" pitchFamily="2" charset="2"/>
              <a:buChar char="ü"/>
            </a:pPr>
            <a:r>
              <a:rPr lang="en-US" dirty="0">
                <a:solidFill>
                  <a:srgbClr val="000000"/>
                </a:solidFill>
                <a:latin typeface="Century" panose="02040604050505020304" pitchFamily="18" charset="0"/>
              </a:rPr>
              <a:t>The most common problem which is faced by the customers is server problem, in many websites these problems are common. Also, only few websites provide the relevant information about the products. These things may lead the customers to have bad impression on these websites.</a:t>
            </a:r>
          </a:p>
          <a:p>
            <a:pPr algn="just">
              <a:buFont typeface="Wingdings" panose="05000000000000000000" pitchFamily="2" charset="2"/>
              <a:buChar char="ü"/>
            </a:pPr>
            <a:r>
              <a:rPr lang="en-US" dirty="0">
                <a:solidFill>
                  <a:srgbClr val="000000"/>
                </a:solidFill>
                <a:latin typeface="Century" panose="02040604050505020304" pitchFamily="18" charset="0"/>
              </a:rPr>
              <a:t>From the plot we can visualize that the amazon and flip kart websites gives complete and relevant information and these websites have no issue with the server and most of the customer liked the web speed of both amazon and flip kart.</a:t>
            </a:r>
            <a:endParaRPr lang="en-US" dirty="0">
              <a:solidFill>
                <a:srgbClr val="000000"/>
              </a:solidFill>
              <a:latin typeface="Century" panose="02040604050505020304" pitchFamily="18" charset="0"/>
            </a:endParaRPr>
          </a:p>
        </p:txBody>
      </p:sp>
      <p:pic>
        <p:nvPicPr>
          <p:cNvPr id="5" name="Picture 4">
            <a:extLst>
              <a:ext uri="{FF2B5EF4-FFF2-40B4-BE49-F238E27FC236}">
                <a16:creationId xmlns="" xmlns:a16="http://schemas.microsoft.com/office/drawing/2014/main" xmlns:lc="http://schemas.openxmlformats.org/drawingml/2006/lockedCanvas" id="{9291FEE1-59A9-455F-8DEA-91868F1CA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4" y="80367"/>
            <a:ext cx="10848975" cy="4192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844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59124" y="4376738"/>
            <a:ext cx="8596313" cy="2481262"/>
          </a:xfrm>
        </p:spPr>
        <p:txBody>
          <a:bodyPr/>
          <a:lstStyle/>
          <a:p>
            <a:pPr algn="just">
              <a:buFont typeface="Wingdings" panose="05000000000000000000" pitchFamily="2" charset="2"/>
              <a:buChar char="ü"/>
            </a:pPr>
            <a:r>
              <a:rPr lang="en-US" dirty="0">
                <a:solidFill>
                  <a:srgbClr val="000000"/>
                </a:solidFill>
                <a:latin typeface="Century" panose="02040604050505020304" pitchFamily="18" charset="0"/>
              </a:rPr>
              <a:t>The consumer determines the shop’s reliability based on the information transmitted by the shop and certain sites offer customers the opportunity to purchase items that are used which means they are likely to be the most reliable. Some of the customers completes their purchase very quickly due to the discount, less price, free delivery charges </a:t>
            </a:r>
            <a:r>
              <a:rPr lang="en-US" dirty="0" err="1">
                <a:solidFill>
                  <a:srgbClr val="000000"/>
                </a:solidFill>
                <a:latin typeface="Century" panose="02040604050505020304" pitchFamily="18" charset="0"/>
              </a:rPr>
              <a:t>etc</a:t>
            </a:r>
            <a:r>
              <a:rPr lang="en-US" dirty="0">
                <a:solidFill>
                  <a:srgbClr val="000000"/>
                </a:solidFill>
                <a:latin typeface="Century" panose="02040604050505020304" pitchFamily="18" charset="0"/>
              </a:rPr>
              <a:t> provided by the ecommerce websites.</a:t>
            </a:r>
          </a:p>
          <a:p>
            <a:pPr algn="just">
              <a:buFont typeface="Wingdings" panose="05000000000000000000" pitchFamily="2" charset="2"/>
              <a:buChar char="ü"/>
            </a:pPr>
            <a:r>
              <a:rPr lang="en-US" dirty="0">
                <a:solidFill>
                  <a:srgbClr val="000000"/>
                </a:solidFill>
                <a:latin typeface="Century" panose="02040604050505020304" pitchFamily="18" charset="0"/>
              </a:rPr>
              <a:t>From the plot we can notice amazon site is more reliable and most of the customers complete their purchase on amazon very quickly.</a:t>
            </a:r>
          </a:p>
          <a:p>
            <a:endParaRPr lang="en-IN" dirty="0"/>
          </a:p>
        </p:txBody>
      </p:sp>
      <p:pic>
        <p:nvPicPr>
          <p:cNvPr id="4" name="Picture 3">
            <a:extLst>
              <a:ext uri="{FF2B5EF4-FFF2-40B4-BE49-F238E27FC236}">
                <a16:creationId xmlns="" xmlns:a16="http://schemas.microsoft.com/office/drawing/2014/main" xmlns:lc="http://schemas.openxmlformats.org/drawingml/2006/lockedCanvas" id="{A890EC00-55B7-454F-AEF0-2820164BE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629" y="0"/>
            <a:ext cx="10734675" cy="4387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8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50498" y="4626125"/>
            <a:ext cx="8596313" cy="2084387"/>
          </a:xfrm>
        </p:spPr>
        <p:txBody>
          <a:bodyPr/>
          <a:lstStyle/>
          <a:p>
            <a:pPr algn="just">
              <a:buFont typeface="Wingdings" panose="05000000000000000000" pitchFamily="2" charset="2"/>
              <a:buChar char="ü"/>
            </a:pPr>
            <a:r>
              <a:rPr lang="en-US" dirty="0">
                <a:solidFill>
                  <a:srgbClr val="000000"/>
                </a:solidFill>
                <a:latin typeface="Century" panose="02040604050505020304" pitchFamily="18" charset="0"/>
              </a:rPr>
              <a:t>Having different types of payment methods will helps the customers to pay the invoice easily using their choice of payment and if the websites have speedy delivery methods without delivery charge, then the customers like to buy the products in those websites.</a:t>
            </a:r>
          </a:p>
          <a:p>
            <a:pPr algn="just">
              <a:buFont typeface="Wingdings" panose="05000000000000000000" pitchFamily="2" charset="2"/>
              <a:buChar char="ü"/>
            </a:pPr>
            <a:r>
              <a:rPr lang="en-US" dirty="0">
                <a:solidFill>
                  <a:srgbClr val="000000"/>
                </a:solidFill>
                <a:latin typeface="Century" panose="02040604050505020304" pitchFamily="18" charset="0"/>
              </a:rPr>
              <a:t>Here amazon and flip kart have several payment options and amazon indeed has speedy order delivery compared to other websites.</a:t>
            </a:r>
          </a:p>
          <a:p>
            <a:endParaRPr lang="en-IN" dirty="0"/>
          </a:p>
        </p:txBody>
      </p:sp>
      <p:pic>
        <p:nvPicPr>
          <p:cNvPr id="4" name="Picture 3">
            <a:extLst>
              <a:ext uri="{FF2B5EF4-FFF2-40B4-BE49-F238E27FC236}">
                <a16:creationId xmlns="" xmlns:a16="http://schemas.microsoft.com/office/drawing/2014/main" xmlns:lc="http://schemas.openxmlformats.org/drawingml/2006/lockedCanvas" id="{97A34178-7755-430B-8711-848E047C9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327" y="-166267"/>
            <a:ext cx="7362825" cy="4792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1858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98740" y="4662907"/>
            <a:ext cx="8596313" cy="1970087"/>
          </a:xfrm>
        </p:spPr>
        <p:txBody>
          <a:bodyPr/>
          <a:lstStyle/>
          <a:p>
            <a:pPr algn="just">
              <a:buFont typeface="Wingdings" panose="05000000000000000000" pitchFamily="2" charset="2"/>
              <a:buChar char="ü"/>
            </a:pPr>
            <a:r>
              <a:rPr lang="en-US" dirty="0">
                <a:solidFill>
                  <a:srgbClr val="000000"/>
                </a:solidFill>
                <a:latin typeface="Century" panose="02040604050505020304" pitchFamily="18" charset="0"/>
              </a:rPr>
              <a:t>The customers trusts that amazon and flip kart keeps their financial information private and they never share any type of information to others.</a:t>
            </a:r>
          </a:p>
          <a:p>
            <a:pPr algn="just">
              <a:buFont typeface="Wingdings" panose="05000000000000000000" pitchFamily="2" charset="2"/>
              <a:buChar char="ü"/>
            </a:pPr>
            <a:r>
              <a:rPr lang="en-US" dirty="0">
                <a:solidFill>
                  <a:srgbClr val="000000"/>
                </a:solidFill>
                <a:latin typeface="Century" panose="02040604050505020304" pitchFamily="18" charset="0"/>
              </a:rPr>
              <a:t>Multi-channel retailing provides several benefits which includes several shoppers like the convenience that is provided through online channels in comparison to physical stores. Most of the customers like Amazon in terms of presence of online assistance through multi-channel.</a:t>
            </a:r>
            <a:endParaRPr lang="en-US" dirty="0">
              <a:solidFill>
                <a:srgbClr val="303F9F"/>
              </a:solidFill>
              <a:latin typeface="Courier New" panose="02070309020205020404" pitchFamily="49" charset="0"/>
            </a:endParaRPr>
          </a:p>
          <a:p>
            <a:endParaRPr lang="en-IN" dirty="0"/>
          </a:p>
        </p:txBody>
      </p:sp>
      <p:pic>
        <p:nvPicPr>
          <p:cNvPr id="4" name="Picture 3">
            <a:extLst>
              <a:ext uri="{FF2B5EF4-FFF2-40B4-BE49-F238E27FC236}">
                <a16:creationId xmlns="" xmlns:a16="http://schemas.microsoft.com/office/drawing/2014/main" xmlns:lc="http://schemas.openxmlformats.org/drawingml/2006/lockedCanvas" id="{A2F03AB0-7981-4530-80DC-CC5B41B0C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130" y="102619"/>
            <a:ext cx="10620375" cy="4461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6177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81487" y="4361293"/>
            <a:ext cx="8596313" cy="2308225"/>
          </a:xfrm>
        </p:spPr>
        <p:txBody>
          <a:bodyPr/>
          <a:lstStyle/>
          <a:p>
            <a:pPr algn="just">
              <a:buFont typeface="Wingdings" panose="05000000000000000000" pitchFamily="2" charset="2"/>
              <a:buChar char="ü"/>
            </a:pPr>
            <a:r>
              <a:rPr lang="en-US" dirty="0">
                <a:solidFill>
                  <a:srgbClr val="000000"/>
                </a:solidFill>
                <a:latin typeface="Century" panose="02040604050505020304" pitchFamily="18" charset="0"/>
              </a:rPr>
              <a:t>The customers mostly choose amazon website for buying products as it gives promotions and sales periods in some days, on these days most of the customers attracted by the offers provided by the websites, wants to buy the products. So, amazon will take more time to allow the customers to get login into the site.</a:t>
            </a:r>
          </a:p>
          <a:p>
            <a:pPr algn="just">
              <a:buFont typeface="Wingdings" panose="05000000000000000000" pitchFamily="2" charset="2"/>
              <a:buChar char="ü"/>
            </a:pPr>
            <a:r>
              <a:rPr lang="en-US" dirty="0">
                <a:solidFill>
                  <a:srgbClr val="000000"/>
                </a:solidFill>
                <a:latin typeface="Century" panose="02040604050505020304" pitchFamily="18" charset="0"/>
              </a:rPr>
              <a:t>When there is promotion or sales period, amazon and </a:t>
            </a:r>
            <a:r>
              <a:rPr lang="en-US" dirty="0" err="1">
                <a:solidFill>
                  <a:srgbClr val="000000"/>
                </a:solidFill>
                <a:latin typeface="Century" panose="02040604050505020304" pitchFamily="18" charset="0"/>
              </a:rPr>
              <a:t>Myntra</a:t>
            </a:r>
            <a:r>
              <a:rPr lang="en-US" dirty="0">
                <a:solidFill>
                  <a:srgbClr val="000000"/>
                </a:solidFill>
                <a:latin typeface="Century" panose="02040604050505020304" pitchFamily="18" charset="0"/>
              </a:rPr>
              <a:t> takes longer time to display the graphics and photos.</a:t>
            </a:r>
          </a:p>
          <a:p>
            <a:endParaRPr lang="en-IN" dirty="0"/>
          </a:p>
        </p:txBody>
      </p:sp>
      <p:pic>
        <p:nvPicPr>
          <p:cNvPr id="4" name="Picture 3">
            <a:extLst>
              <a:ext uri="{FF2B5EF4-FFF2-40B4-BE49-F238E27FC236}">
                <a16:creationId xmlns="" xmlns:a16="http://schemas.microsoft.com/office/drawing/2014/main" xmlns:lc="http://schemas.openxmlformats.org/drawingml/2006/lockedCanvas" id="{4C944523-6086-44B2-B67A-5919C15E8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345" y="-25880"/>
            <a:ext cx="9610725" cy="4387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0190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67751" y="4493708"/>
            <a:ext cx="8597900" cy="2049463"/>
          </a:xfrm>
        </p:spPr>
        <p:txBody>
          <a:bodyPr/>
          <a:lstStyle/>
          <a:p>
            <a:pPr algn="just">
              <a:buFont typeface="Wingdings" panose="05000000000000000000" pitchFamily="2" charset="2"/>
              <a:buChar char="ü"/>
            </a:pPr>
            <a:r>
              <a:rPr lang="en-US" dirty="0">
                <a:solidFill>
                  <a:srgbClr val="000000"/>
                </a:solidFill>
                <a:latin typeface="Century" panose="02040604050505020304" pitchFamily="18" charset="0"/>
              </a:rPr>
              <a:t>When there is promotion and sales, </a:t>
            </a:r>
            <a:r>
              <a:rPr lang="en-US" dirty="0" err="1">
                <a:solidFill>
                  <a:srgbClr val="000000"/>
                </a:solidFill>
                <a:latin typeface="Century" panose="02040604050505020304" pitchFamily="18" charset="0"/>
              </a:rPr>
              <a:t>Myntra</a:t>
            </a:r>
            <a:r>
              <a:rPr lang="en-US" dirty="0">
                <a:solidFill>
                  <a:srgbClr val="000000"/>
                </a:solidFill>
                <a:latin typeface="Century" panose="02040604050505020304" pitchFamily="18" charset="0"/>
              </a:rPr>
              <a:t> takes time </a:t>
            </a:r>
            <a:r>
              <a:rPr lang="en-US" dirty="0" smtClean="0">
                <a:solidFill>
                  <a:srgbClr val="000000"/>
                </a:solidFill>
                <a:latin typeface="Century" panose="02040604050505020304" pitchFamily="18" charset="0"/>
              </a:rPr>
              <a:t>to </a:t>
            </a:r>
            <a:r>
              <a:rPr lang="en-US" dirty="0">
                <a:solidFill>
                  <a:srgbClr val="000000"/>
                </a:solidFill>
                <a:latin typeface="Century" panose="02040604050505020304" pitchFamily="18" charset="0"/>
              </a:rPr>
              <a:t>load the page and it has late declaration of price in these days.</a:t>
            </a:r>
          </a:p>
          <a:p>
            <a:pPr algn="just">
              <a:buFont typeface="Wingdings" panose="05000000000000000000" pitchFamily="2" charset="2"/>
              <a:buChar char="ü"/>
            </a:pPr>
            <a:r>
              <a:rPr lang="en-US" dirty="0" err="1">
                <a:solidFill>
                  <a:srgbClr val="000000"/>
                </a:solidFill>
                <a:latin typeface="Century" panose="02040604050505020304" pitchFamily="18" charset="0"/>
              </a:rPr>
              <a:t>Myntra</a:t>
            </a:r>
            <a:r>
              <a:rPr lang="en-US" dirty="0">
                <a:solidFill>
                  <a:srgbClr val="000000"/>
                </a:solidFill>
                <a:latin typeface="Century" panose="02040604050505020304" pitchFamily="18" charset="0"/>
              </a:rPr>
              <a:t> declare the late price in order to clear the sales and they fix the price by comparing with other websites and they end up sales by providing benefits to the customers. In this time most of the customers tries to shop in this website so it takes long loading time.</a:t>
            </a:r>
          </a:p>
          <a:p>
            <a:endParaRPr lang="en-IN" dirty="0"/>
          </a:p>
        </p:txBody>
      </p:sp>
      <p:pic>
        <p:nvPicPr>
          <p:cNvPr id="4" name="Picture 3">
            <a:extLst>
              <a:ext uri="{FF2B5EF4-FFF2-40B4-BE49-F238E27FC236}">
                <a16:creationId xmlns="" xmlns:a16="http://schemas.microsoft.com/office/drawing/2014/main" xmlns:lc="http://schemas.openxmlformats.org/drawingml/2006/lockedCanvas" id="{6DE5FED5-C8FC-4DB1-91B8-FD6AD98DB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415" y="44182"/>
            <a:ext cx="9467850" cy="4445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7349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02257" y="4852299"/>
            <a:ext cx="8597900" cy="962025"/>
          </a:xfrm>
        </p:spPr>
        <p:txBody>
          <a:bodyPr/>
          <a:lstStyle/>
          <a:p>
            <a:r>
              <a:rPr lang="en-US" dirty="0" err="1">
                <a:solidFill>
                  <a:srgbClr val="000000"/>
                </a:solidFill>
                <a:latin typeface="Century" panose="02040604050505020304" pitchFamily="18" charset="0"/>
              </a:rPr>
              <a:t>Snapdeal</a:t>
            </a:r>
            <a:r>
              <a:rPr lang="en-US" dirty="0">
                <a:solidFill>
                  <a:srgbClr val="000000"/>
                </a:solidFill>
                <a:latin typeface="Century" panose="02040604050505020304" pitchFamily="18" charset="0"/>
              </a:rPr>
              <a:t> has limited mode of payment on most of the products followed by Amazon. And </a:t>
            </a:r>
            <a:r>
              <a:rPr lang="en-US" dirty="0" err="1">
                <a:solidFill>
                  <a:srgbClr val="000000"/>
                </a:solidFill>
                <a:latin typeface="Century" panose="02040604050505020304" pitchFamily="18" charset="0"/>
              </a:rPr>
              <a:t>Paytm</a:t>
            </a:r>
            <a:r>
              <a:rPr lang="en-US" dirty="0">
                <a:solidFill>
                  <a:srgbClr val="000000"/>
                </a:solidFill>
                <a:latin typeface="Century" panose="02040604050505020304" pitchFamily="18" charset="0"/>
              </a:rPr>
              <a:t> takes more time to deliver the product. So this website may not satisfy the customers due to late delivery.</a:t>
            </a:r>
          </a:p>
          <a:p>
            <a:endParaRPr lang="en-IN" dirty="0"/>
          </a:p>
        </p:txBody>
      </p:sp>
      <p:pic>
        <p:nvPicPr>
          <p:cNvPr id="4" name="Picture 3">
            <a:extLst>
              <a:ext uri="{FF2B5EF4-FFF2-40B4-BE49-F238E27FC236}">
                <a16:creationId xmlns="" xmlns:a16="http://schemas.microsoft.com/office/drawing/2014/main" xmlns:lc="http://schemas.openxmlformats.org/drawingml/2006/lockedCanvas" id="{11310C16-CCDB-45BA-8523-DFE6BFC4E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460" y="449491"/>
            <a:ext cx="9020175" cy="425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8272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005138" y="4192438"/>
            <a:ext cx="8596668" cy="2329132"/>
          </a:xfrm>
        </p:spPr>
        <p:txBody>
          <a:bodyPr>
            <a:normAutofit fontScale="92500"/>
          </a:bodyPr>
          <a:lstStyle/>
          <a:p>
            <a:pPr algn="just">
              <a:buFont typeface="Wingdings" panose="05000000000000000000" pitchFamily="2" charset="2"/>
              <a:buChar char="ü"/>
            </a:pPr>
            <a:r>
              <a:rPr lang="en-US" dirty="0">
                <a:solidFill>
                  <a:srgbClr val="000000"/>
                </a:solidFill>
                <a:latin typeface="Century" panose="02040604050505020304" pitchFamily="18" charset="0"/>
              </a:rPr>
              <a:t>Amazon is the website where they frequently change their application designs in order to attract the customers and satisfies the customers’ needs and they tend to make customers by updating everyday as per the trend. But the disadvantages of this website are when moving from one page to other it slows down and sometimes it may shutdown.</a:t>
            </a:r>
          </a:p>
          <a:p>
            <a:pPr algn="just">
              <a:buFont typeface="Wingdings" panose="05000000000000000000" pitchFamily="2" charset="2"/>
              <a:buChar char="ü"/>
            </a:pPr>
            <a:r>
              <a:rPr lang="en-US" dirty="0">
                <a:solidFill>
                  <a:srgbClr val="000000"/>
                </a:solidFill>
                <a:latin typeface="Century" panose="02040604050505020304" pitchFamily="18" charset="0"/>
              </a:rPr>
              <a:t>Amazon is the website which is more efficient as before and I suggest Amazon.com and </a:t>
            </a:r>
            <a:r>
              <a:rPr lang="en-US" dirty="0" err="1">
                <a:solidFill>
                  <a:srgbClr val="000000"/>
                </a:solidFill>
                <a:latin typeface="Century" panose="02040604050505020304" pitchFamily="18" charset="0"/>
              </a:rPr>
              <a:t>Flipkart</a:t>
            </a:r>
            <a:r>
              <a:rPr lang="en-US" dirty="0">
                <a:solidFill>
                  <a:srgbClr val="000000"/>
                </a:solidFill>
                <a:latin typeface="Century" panose="02040604050505020304" pitchFamily="18" charset="0"/>
              </a:rPr>
              <a:t> as a best Indian online retailer store for purchasing all types of products, as they provide enormous amounts of benefits.</a:t>
            </a:r>
          </a:p>
          <a:p>
            <a:endParaRPr lang="en-IN" dirty="0"/>
          </a:p>
        </p:txBody>
      </p:sp>
      <p:pic>
        <p:nvPicPr>
          <p:cNvPr id="4" name="Picture 3">
            <a:extLst>
              <a:ext uri="{FF2B5EF4-FFF2-40B4-BE49-F238E27FC236}">
                <a16:creationId xmlns="" xmlns:a16="http://schemas.microsoft.com/office/drawing/2014/main" xmlns:lc="http://schemas.openxmlformats.org/drawingml/2006/lockedCanvas" id="{D486E7B6-F772-4B12-BF54-E93BDCBDB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285" y="0"/>
            <a:ext cx="11146496" cy="4280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2813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5132"/>
          </a:xfrm>
        </p:spPr>
        <p:txBody>
          <a:bodyPr/>
          <a:lstStyle/>
          <a:p>
            <a:r>
              <a:rPr lang="en-US" sz="3200" b="1" u="sng" dirty="0">
                <a:latin typeface="Century" panose="02040604050505020304" pitchFamily="18" charset="0"/>
              </a:rPr>
              <a:t>ASSUMPTIONS</a:t>
            </a:r>
            <a:endParaRPr lang="en-IN" sz="3200" b="1" u="sng" dirty="0">
              <a:latin typeface="Century" panose="02040604050505020304" pitchFamily="18" charset="0"/>
            </a:endParaRPr>
          </a:p>
        </p:txBody>
      </p:sp>
      <p:sp>
        <p:nvSpPr>
          <p:cNvPr id="3" name="Content Placeholder 2"/>
          <p:cNvSpPr>
            <a:spLocks noGrp="1"/>
          </p:cNvSpPr>
          <p:nvPr>
            <p:ph idx="1"/>
          </p:nvPr>
        </p:nvSpPr>
        <p:spPr>
          <a:xfrm>
            <a:off x="677334" y="1414733"/>
            <a:ext cx="8596668" cy="4675516"/>
          </a:xfrm>
        </p:spPr>
        <p:txBody>
          <a:bodyPr/>
          <a:lstStyle/>
          <a:p>
            <a:pPr algn="just">
              <a:spcBef>
                <a:spcPts val="1200"/>
              </a:spcBef>
            </a:pPr>
            <a:r>
              <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rPr>
              <a:t> Based upon the analysis, the following assumptions (recommendations to the online seller) are presented for the online sellers to make online shopping more popular, convenient, reliable and trustworthy.</a:t>
            </a:r>
          </a:p>
          <a:p>
            <a:pPr marL="285750" indent="-285750" algn="just">
              <a:spcBef>
                <a:spcPts val="1200"/>
              </a:spcBef>
              <a:buFont typeface="Wingdings" panose="05000000000000000000" pitchFamily="2" charset="2"/>
              <a:buChar char="Ø"/>
            </a:pPr>
            <a:r>
              <a:rPr lang="en-IN" dirty="0">
                <a:solidFill>
                  <a:srgbClr val="000000"/>
                </a:solidFill>
                <a:latin typeface="Century" panose="02040604050505020304" pitchFamily="18" charset="0"/>
                <a:ea typeface="Calibri" panose="020F0502020204030204" pitchFamily="34" charset="0"/>
                <a:cs typeface="Helvetica" panose="020B0604020202020204" pitchFamily="34" charset="0"/>
              </a:rPr>
              <a:t>Transaction security and consumers data safety are principal concerns of online customers purchasing products or services online. Therefore, online vendors can assure their consumers' by offering personal information privacy, protection policy and guarantee for transaction security by improving their technological systems</a:t>
            </a:r>
            <a:r>
              <a:rPr lang="en-IN" dirty="0" smtClean="0">
                <a:solidFill>
                  <a:srgbClr val="000000"/>
                </a:solidFill>
                <a:latin typeface="Century" panose="02040604050505020304" pitchFamily="18" charset="0"/>
                <a:ea typeface="Calibri" panose="020F0502020204030204" pitchFamily="34" charset="0"/>
                <a:cs typeface="Helvetica" panose="020B0604020202020204" pitchFamily="34" charset="0"/>
              </a:rPr>
              <a:t>.</a:t>
            </a:r>
          </a:p>
          <a:p>
            <a:pPr marL="285750" indent="-285750" algn="just">
              <a:spcBef>
                <a:spcPts val="1200"/>
              </a:spcBef>
              <a:buFont typeface="Wingdings" panose="05000000000000000000" pitchFamily="2" charset="2"/>
              <a:buChar char="Ø"/>
            </a:pPr>
            <a:r>
              <a:rPr lang="en-IN" dirty="0">
                <a:solidFill>
                  <a:srgbClr val="000000"/>
                </a:solidFill>
                <a:latin typeface="Century" panose="02040604050505020304" pitchFamily="18" charset="0"/>
                <a:ea typeface="Calibri" panose="020F0502020204030204" pitchFamily="34" charset="0"/>
                <a:cs typeface="Helvetica" panose="020B0604020202020204" pitchFamily="34" charset="0"/>
              </a:rPr>
              <a:t>Retailers should be careful about the annoying factors of online shopping such as being unable to access the website, long delays in completing online orders, inconsistencies in the items available online, mistakes in filling orders, and the hassle of returning goods.</a:t>
            </a:r>
          </a:p>
          <a:p>
            <a:pPr marL="285750" indent="-285750" algn="just">
              <a:spcBef>
                <a:spcPts val="1200"/>
              </a:spcBef>
              <a:buFont typeface="Wingdings" panose="05000000000000000000" pitchFamily="2" charset="2"/>
              <a:buChar char="Ø"/>
            </a:pPr>
            <a:endParaRPr lang="en-IN" dirty="0"/>
          </a:p>
        </p:txBody>
      </p:sp>
    </p:spTree>
    <p:extLst>
      <p:ext uri="{BB962C8B-B14F-4D97-AF65-F5344CB8AC3E}">
        <p14:creationId xmlns:p14="http://schemas.microsoft.com/office/powerpoint/2010/main" val="14712715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12475" y="552750"/>
            <a:ext cx="8596313" cy="5334000"/>
          </a:xfrm>
        </p:spPr>
        <p:txBody>
          <a:bodyPr>
            <a:normAutofit/>
          </a:bodyPr>
          <a:lstStyle/>
          <a:p>
            <a:pPr algn="just">
              <a:buFont typeface="Wingdings" panose="05000000000000000000" pitchFamily="2" charset="2"/>
              <a:buChar char="Ø"/>
            </a:pPr>
            <a:r>
              <a:rPr lang="en-IN" dirty="0">
                <a:solidFill>
                  <a:srgbClr val="000000"/>
                </a:solidFill>
                <a:latin typeface="Century" panose="02040604050505020304" pitchFamily="18" charset="0"/>
                <a:ea typeface="Calibri" panose="020F0502020204030204" pitchFamily="34" charset="0"/>
                <a:cs typeface="Helvetica" panose="020B0604020202020204" pitchFamily="34" charset="0"/>
              </a:rPr>
              <a:t>Online sellers can be more concerned about delivery times, delivery charge and product return policies. They can make it easier, quicker and reliable, so that consumers can enjoy the online shopping experience and they likes </a:t>
            </a:r>
            <a:r>
              <a:rPr lang="en-IN" dirty="0" err="1">
                <a:solidFill>
                  <a:srgbClr val="000000"/>
                </a:solidFill>
                <a:latin typeface="Century" panose="02040604050505020304" pitchFamily="18" charset="0"/>
                <a:ea typeface="Calibri" panose="020F0502020204030204" pitchFamily="34" charset="0"/>
                <a:cs typeface="Helvetica" panose="020B0604020202020204" pitchFamily="34" charset="0"/>
              </a:rPr>
              <a:t>ti</a:t>
            </a:r>
            <a:r>
              <a:rPr lang="en-IN" dirty="0">
                <a:solidFill>
                  <a:srgbClr val="000000"/>
                </a:solidFill>
                <a:latin typeface="Century" panose="02040604050505020304" pitchFamily="18" charset="0"/>
                <a:ea typeface="Calibri" panose="020F0502020204030204" pitchFamily="34" charset="0"/>
                <a:cs typeface="Helvetica" panose="020B0604020202020204" pitchFamily="34" charset="0"/>
              </a:rPr>
              <a:t> shop in the particular websites regularly.</a:t>
            </a:r>
          </a:p>
          <a:p>
            <a:pPr algn="just">
              <a:buFont typeface="Wingdings" panose="05000000000000000000" pitchFamily="2" charset="2"/>
              <a:buChar char="Ø"/>
            </a:pPr>
            <a:endParaRPr lang="en-IN" dirty="0">
              <a:solidFill>
                <a:srgbClr val="000000"/>
              </a:solidFill>
              <a:latin typeface="Century" panose="02040604050505020304" pitchFamily="18" charset="0"/>
              <a:ea typeface="Calibri" panose="020F0502020204030204" pitchFamily="34" charset="0"/>
              <a:cs typeface="Helvetica" panose="020B0604020202020204" pitchFamily="34" charset="0"/>
            </a:endParaRPr>
          </a:p>
          <a:p>
            <a:pPr algn="just">
              <a:buFont typeface="Wingdings" panose="05000000000000000000" pitchFamily="2" charset="2"/>
              <a:buChar char="Ø"/>
            </a:pPr>
            <a:r>
              <a:rPr lang="en-IN" dirty="0">
                <a:solidFill>
                  <a:srgbClr val="000000"/>
                </a:solidFill>
                <a:latin typeface="Century" panose="02040604050505020304" pitchFamily="18" charset="0"/>
                <a:ea typeface="Calibri" panose="020F0502020204030204" pitchFamily="34" charset="0"/>
                <a:cs typeface="Helvetica" panose="020B0604020202020204" pitchFamily="34" charset="0"/>
              </a:rPr>
              <a:t>The respondents thought that products' mixing up and find different product at delivery time which is the main inhibition of online shopping, so that the sellers must be very cautious when it comes to delivery.</a:t>
            </a:r>
          </a:p>
          <a:p>
            <a:pPr algn="just"/>
            <a:endParaRPr lang="en-IN" dirty="0">
              <a:solidFill>
                <a:srgbClr val="000000"/>
              </a:solidFill>
              <a:latin typeface="Century" panose="02040604050505020304" pitchFamily="18" charset="0"/>
              <a:ea typeface="Calibri" panose="020F0502020204030204" pitchFamily="34" charset="0"/>
              <a:cs typeface="Helvetica" panose="020B0604020202020204" pitchFamily="34" charset="0"/>
            </a:endParaRPr>
          </a:p>
          <a:p>
            <a:pPr algn="just">
              <a:buFont typeface="Wingdings" panose="05000000000000000000" pitchFamily="2" charset="2"/>
              <a:buChar char="Ø"/>
            </a:pPr>
            <a:r>
              <a:rPr lang="en-IN" dirty="0">
                <a:solidFill>
                  <a:srgbClr val="000000"/>
                </a:solidFill>
                <a:latin typeface="Century" panose="02040604050505020304" pitchFamily="18" charset="0"/>
                <a:ea typeface="Calibri" panose="020F0502020204030204" pitchFamily="34" charset="0"/>
                <a:cs typeface="Helvetica" panose="020B0604020202020204" pitchFamily="34" charset="0"/>
              </a:rPr>
              <a:t>Getting feedbacks from the customers is also on of the important thing to improve the sales of the company. The e-</a:t>
            </a:r>
            <a:r>
              <a:rPr lang="en-IN" dirty="0" err="1">
                <a:solidFill>
                  <a:srgbClr val="000000"/>
                </a:solidFill>
                <a:latin typeface="Century" panose="02040604050505020304" pitchFamily="18" charset="0"/>
                <a:ea typeface="Calibri" panose="020F0502020204030204" pitchFamily="34" charset="0"/>
                <a:cs typeface="Helvetica" panose="020B0604020202020204" pitchFamily="34" charset="0"/>
              </a:rPr>
              <a:t>tailer</a:t>
            </a:r>
            <a:r>
              <a:rPr lang="en-IN" dirty="0">
                <a:solidFill>
                  <a:srgbClr val="000000"/>
                </a:solidFill>
                <a:latin typeface="Century" panose="02040604050505020304" pitchFamily="18" charset="0"/>
                <a:ea typeface="Calibri" panose="020F0502020204030204" pitchFamily="34" charset="0"/>
                <a:cs typeface="Helvetica" panose="020B0604020202020204" pitchFamily="34" charset="0"/>
              </a:rPr>
              <a:t> wants to keep the customer happy in order to build the successful business, but they easily fall into a trap of assuming that the customers will give feedback without being prompted. If the e-</a:t>
            </a:r>
            <a:r>
              <a:rPr lang="en-IN" dirty="0" err="1">
                <a:solidFill>
                  <a:srgbClr val="000000"/>
                </a:solidFill>
                <a:latin typeface="Century" panose="02040604050505020304" pitchFamily="18" charset="0"/>
                <a:ea typeface="Calibri" panose="020F0502020204030204" pitchFamily="34" charset="0"/>
                <a:cs typeface="Helvetica" panose="020B0604020202020204" pitchFamily="34" charset="0"/>
              </a:rPr>
              <a:t>tailers</a:t>
            </a:r>
            <a:r>
              <a:rPr lang="en-IN" dirty="0">
                <a:solidFill>
                  <a:srgbClr val="000000"/>
                </a:solidFill>
                <a:latin typeface="Century" panose="02040604050505020304" pitchFamily="18" charset="0"/>
                <a:ea typeface="Calibri" panose="020F0502020204030204" pitchFamily="34" charset="0"/>
                <a:cs typeface="Helvetica" panose="020B0604020202020204" pitchFamily="34" charset="0"/>
              </a:rPr>
              <a:t> are doing something wrong, most of the customers won’t complain, they will just go elsewhere. So, it is important to ask customers how they really feel about their services.</a:t>
            </a:r>
          </a:p>
          <a:p>
            <a:endParaRPr lang="en-IN" dirty="0"/>
          </a:p>
        </p:txBody>
      </p:sp>
    </p:spTree>
    <p:extLst>
      <p:ext uri="{BB962C8B-B14F-4D97-AF65-F5344CB8AC3E}">
        <p14:creationId xmlns:p14="http://schemas.microsoft.com/office/powerpoint/2010/main" val="674139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1615"/>
          </a:xfrm>
        </p:spPr>
        <p:txBody>
          <a:bodyPr>
            <a:normAutofit fontScale="90000"/>
          </a:bodyPr>
          <a:lstStyle/>
          <a:p>
            <a:pPr algn="ctr"/>
            <a:r>
              <a:rPr lang="en-US" b="1" u="sng" dirty="0">
                <a:latin typeface="Century" panose="02040604050505020304" pitchFamily="18" charset="0"/>
              </a:rPr>
              <a:t>PROBLEM STATEMENT</a:t>
            </a:r>
            <a:r>
              <a:rPr lang="en-IN" b="1" u="sng" dirty="0">
                <a:latin typeface="Century" panose="02040604050505020304" pitchFamily="18" charset="0"/>
              </a:rPr>
              <a:t/>
            </a:r>
            <a:br>
              <a:rPr lang="en-IN" b="1" u="sng" dirty="0">
                <a:latin typeface="Century" panose="02040604050505020304" pitchFamily="18" charset="0"/>
              </a:rPr>
            </a:br>
            <a:endParaRPr lang="en-IN" dirty="0"/>
          </a:p>
        </p:txBody>
      </p:sp>
      <p:sp>
        <p:nvSpPr>
          <p:cNvPr id="3" name="Content Placeholder 2"/>
          <p:cNvSpPr>
            <a:spLocks noGrp="1"/>
          </p:cNvSpPr>
          <p:nvPr>
            <p:ph idx="1"/>
          </p:nvPr>
        </p:nvSpPr>
        <p:spPr>
          <a:xfrm>
            <a:off x="677334" y="1311215"/>
            <a:ext cx="8596668" cy="4934310"/>
          </a:xfrm>
        </p:spPr>
        <p:txBody>
          <a:bodyPr>
            <a:normAutofit lnSpcReduction="10000"/>
          </a:bodyPr>
          <a:lstStyle/>
          <a:p>
            <a:pPr marL="285750" indent="-285750" algn="just">
              <a:buFont typeface="Wingdings" panose="05000000000000000000" pitchFamily="2" charset="2"/>
              <a:buChar char="Ø"/>
            </a:pPr>
            <a:r>
              <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The online purchasing rate increasing day by day. Customers’ satisfaction is most important for any business development. The first question that comes into our mind is “What individual factors motivate a buyer to purchase online as well as restrain to purchase online?”. </a:t>
            </a:r>
          </a:p>
          <a:p>
            <a:pPr marL="285750" indent="-285750" algn="just">
              <a:buFont typeface="Wingdings" panose="05000000000000000000" pitchFamily="2" charset="2"/>
              <a:buChar char="Ø"/>
            </a:pPr>
            <a:endParaRPr lang="en-IN"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solidFill>
                  <a:schemeClr val="tx1">
                    <a:lumMod val="95000"/>
                    <a:lumOff val="5000"/>
                  </a:schemeClr>
                </a:solidFill>
                <a:latin typeface="Century" panose="02040604050505020304" pitchFamily="18" charset="0"/>
                <a:ea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IN" dirty="0"/>
          </a:p>
        </p:txBody>
      </p:sp>
    </p:spTree>
    <p:extLst>
      <p:ext uri="{BB962C8B-B14F-4D97-AF65-F5344CB8AC3E}">
        <p14:creationId xmlns:p14="http://schemas.microsoft.com/office/powerpoint/2010/main" val="34741955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5736"/>
          </a:xfrm>
        </p:spPr>
        <p:txBody>
          <a:bodyPr>
            <a:normAutofit fontScale="90000"/>
          </a:bodyPr>
          <a:lstStyle/>
          <a:p>
            <a:r>
              <a:rPr lang="en-US" b="1" u="sng" dirty="0">
                <a:latin typeface="Century" panose="02040604050505020304" pitchFamily="18" charset="0"/>
              </a:rPr>
              <a:t>CONCLUSION</a:t>
            </a:r>
            <a:r>
              <a:rPr lang="en-IN" b="1" u="sng" dirty="0">
                <a:latin typeface="Century" panose="02040604050505020304" pitchFamily="18" charset="0"/>
              </a:rPr>
              <a:t/>
            </a:r>
            <a:br>
              <a:rPr lang="en-IN" b="1" u="sng" dirty="0">
                <a:latin typeface="Century" panose="02040604050505020304" pitchFamily="18" charset="0"/>
              </a:rPr>
            </a:br>
            <a:endParaRPr lang="en-IN" dirty="0"/>
          </a:p>
        </p:txBody>
      </p:sp>
      <p:sp>
        <p:nvSpPr>
          <p:cNvPr id="3" name="Content Placeholder 2"/>
          <p:cNvSpPr>
            <a:spLocks noGrp="1"/>
          </p:cNvSpPr>
          <p:nvPr>
            <p:ph idx="1"/>
          </p:nvPr>
        </p:nvSpPr>
        <p:spPr>
          <a:xfrm>
            <a:off x="677334" y="1285337"/>
            <a:ext cx="8596668" cy="4756026"/>
          </a:xfrm>
        </p:spPr>
        <p:txBody>
          <a:bodyPr>
            <a:normAutofit fontScale="85000" lnSpcReduction="10000"/>
          </a:bodyPr>
          <a:lstStyle/>
          <a:p>
            <a:pPr algn="just">
              <a:buFont typeface="Wingdings" panose="05000000000000000000" pitchFamily="2" charset="2"/>
              <a:buChar char="Ø"/>
            </a:pPr>
            <a:r>
              <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rPr>
              <a:t>The endeavour of this study is to identify the motivating factors towards online shopping and in which e-</a:t>
            </a:r>
            <a:r>
              <a:rPr lang="en-IN" dirty="0" err="1">
                <a:solidFill>
                  <a:srgbClr val="000000"/>
                </a:solidFill>
                <a:latin typeface="Century" panose="02040604050505020304" pitchFamily="18" charset="0"/>
                <a:ea typeface="Times New Roman" panose="02020603050405020304" pitchFamily="18" charset="0"/>
                <a:cs typeface="Helvetica" panose="020B0604020202020204" pitchFamily="34" charset="0"/>
              </a:rPr>
              <a:t>tailer</a:t>
            </a:r>
            <a:r>
              <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rPr>
              <a:t> the customers likely to shop more. In this project we have investigated ecommerce quality in online businesses and develop new knowledge to understand the most important dimensions of E-retail factor for customer activation and retention.</a:t>
            </a:r>
          </a:p>
          <a:p>
            <a:pPr algn="just">
              <a:buFont typeface="Wingdings" panose="05000000000000000000" pitchFamily="2" charset="2"/>
              <a:buChar char="Ø"/>
            </a:pPr>
            <a:r>
              <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rPr>
              <a:t>From the analysis it was found that consumers purchasing decisions were dependent on various factors. All these motives motivate consumers to purchase products through online. According to consumers' opinions, "time saving" is the most important motivating factor for online shopping.</a:t>
            </a:r>
            <a:endParaRPr lang="en-IN" dirty="0">
              <a:solidFill>
                <a:srgbClr val="000000"/>
              </a:solidFill>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rPr>
              <a:t>After visualizing the data, I found Amazon is the best online store where the customers trust on buying products and it has positive impact on the customers. Also, amazon and flip kart have increased customers’ expectations. So, they are the best online retailer who makes the loyal customers and satisfies the customers.</a:t>
            </a:r>
            <a:endParaRPr lang="en-IN" dirty="0">
              <a:solidFill>
                <a:srgbClr val="000000"/>
              </a:solidFill>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US" dirty="0">
                <a:latin typeface="Century" panose="02040604050505020304" pitchFamily="18" charset="0"/>
              </a:rPr>
              <a:t> </a:t>
            </a:r>
            <a:r>
              <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rPr>
              <a:t>It was also observed that online shopping is not trustworthy and reliable to some consumers due to only online payment system and personal privacy. In addition, online security is a major concern for the consumer particularly in terms of fraud, privacy and hacking. So, the organizers should make up their organization for better sales.</a:t>
            </a:r>
          </a:p>
          <a:p>
            <a:pPr marL="285750" indent="-285750" algn="just">
              <a:buFont typeface="Wingdings" panose="05000000000000000000" pitchFamily="2" charset="2"/>
              <a:buChar char="Ø"/>
            </a:pPr>
            <a:r>
              <a:rPr lang="en-IN" dirty="0">
                <a:latin typeface="Century" panose="02040604050505020304" pitchFamily="18" charset="0"/>
                <a:ea typeface="Calibri" panose="020F0502020204030204" pitchFamily="34" charset="0"/>
                <a:cs typeface="Times New Roman" panose="02020603050405020304" pitchFamily="18" charset="0"/>
              </a:rPr>
              <a:t>Customer satisfaction and customer trust appeared as the outcomes of overall e-retail factor. The results of the analysis showed that e-retail factor had a positive impact on customer satisfaction</a:t>
            </a:r>
            <a:endPar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endParaRPr lang="en-IN" dirty="0"/>
          </a:p>
        </p:txBody>
      </p:sp>
    </p:spTree>
    <p:extLst>
      <p:ext uri="{BB962C8B-B14F-4D97-AF65-F5344CB8AC3E}">
        <p14:creationId xmlns:p14="http://schemas.microsoft.com/office/powerpoint/2010/main" val="30041745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04784" y="493323"/>
            <a:ext cx="8829675" cy="5543550"/>
          </a:xfrm>
          <a:prstGeom prst="rect">
            <a:avLst/>
          </a:prstGeom>
        </p:spPr>
      </p:pic>
    </p:spTree>
    <p:extLst>
      <p:ext uri="{BB962C8B-B14F-4D97-AF65-F5344CB8AC3E}">
        <p14:creationId xmlns:p14="http://schemas.microsoft.com/office/powerpoint/2010/main" val="3629755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220358" y="2849412"/>
            <a:ext cx="8191500" cy="3933825"/>
          </a:xfrm>
          <a:prstGeom prst="rect">
            <a:avLst/>
          </a:prstGeom>
        </p:spPr>
      </p:pic>
      <p:sp>
        <p:nvSpPr>
          <p:cNvPr id="7" name="Text Placeholder 6"/>
          <p:cNvSpPr>
            <a:spLocks noGrp="1"/>
          </p:cNvSpPr>
          <p:nvPr>
            <p:ph type="body" idx="4294967295"/>
          </p:nvPr>
        </p:nvSpPr>
        <p:spPr>
          <a:xfrm>
            <a:off x="0" y="554038"/>
            <a:ext cx="9586913" cy="1990725"/>
          </a:xfrm>
        </p:spPr>
        <p:txBody>
          <a:bodyPr>
            <a:normAutofit fontScale="92500" lnSpcReduction="20000"/>
          </a:bodyPr>
          <a:lstStyle/>
          <a:p>
            <a:pPr algn="just">
              <a:lnSpc>
                <a:spcPct val="107000"/>
              </a:lnSpc>
              <a:spcAft>
                <a:spcPts val="800"/>
              </a:spcAft>
            </a:pPr>
            <a:r>
              <a:rPr lang="en-IN" b="1" dirty="0">
                <a:solidFill>
                  <a:schemeClr val="tx1">
                    <a:lumMod val="95000"/>
                    <a:lumOff val="5000"/>
                  </a:schemeClr>
                </a:solidFill>
                <a:latin typeface="Century" panose="02040604050505020304" pitchFamily="18" charset="0"/>
                <a:ea typeface="Calibri" panose="020F0502020204030204" pitchFamily="34" charset="0"/>
                <a:cs typeface="Calibri" panose="020F0502020204030204" pitchFamily="34" charset="0"/>
              </a:rPr>
              <a:t>Utilitarian value: </a:t>
            </a:r>
            <a:r>
              <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Utilitarian value is an objective value which provides some functional benefits to the consumers and helps consumers to accomplish practical tasks.</a:t>
            </a:r>
          </a:p>
          <a:p>
            <a:pPr algn="just">
              <a:lnSpc>
                <a:spcPct val="107000"/>
              </a:lnSpc>
              <a:spcAft>
                <a:spcPts val="800"/>
              </a:spcAft>
            </a:pPr>
            <a:endPar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Hedonistic value</a:t>
            </a:r>
            <a:r>
              <a:rPr lang="en-IN" sz="1600" b="1"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a:t>
            </a:r>
            <a:r>
              <a:rPr lang="en-IN" sz="16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 </a:t>
            </a:r>
            <a:r>
              <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Hedonistic value is subjective (Psychological) value which provides an experiential satisfaction. In other words, the immediate psychological gratification that comes from experiencing some activity or from consumption of a product</a:t>
            </a:r>
            <a:endParaRPr lang="en-IN" dirty="0"/>
          </a:p>
        </p:txBody>
      </p:sp>
    </p:spTree>
    <p:extLst>
      <p:ext uri="{BB962C8B-B14F-4D97-AF65-F5344CB8AC3E}">
        <p14:creationId xmlns:p14="http://schemas.microsoft.com/office/powerpoint/2010/main" val="1389523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5736"/>
          </a:xfrm>
        </p:spPr>
        <p:txBody>
          <a:bodyPr>
            <a:normAutofit/>
          </a:bodyPr>
          <a:lstStyle/>
          <a:p>
            <a:r>
              <a:rPr lang="en-US" sz="3200" b="1" u="sng" dirty="0">
                <a:solidFill>
                  <a:schemeClr val="accent2">
                    <a:lumMod val="60000"/>
                    <a:lumOff val="40000"/>
                  </a:schemeClr>
                </a:solidFill>
                <a:latin typeface="Century" panose="02040604050505020304" pitchFamily="18" charset="0"/>
              </a:rPr>
              <a:t>Problem Understanding</a:t>
            </a:r>
            <a:endParaRPr lang="en-IN" sz="3200" u="sng" dirty="0">
              <a:solidFill>
                <a:schemeClr val="accent2">
                  <a:lumMod val="60000"/>
                  <a:lumOff val="40000"/>
                </a:schemeClr>
              </a:solidFill>
            </a:endParaRPr>
          </a:p>
        </p:txBody>
      </p:sp>
      <p:sp>
        <p:nvSpPr>
          <p:cNvPr id="3" name="Content Placeholder 2"/>
          <p:cNvSpPr>
            <a:spLocks noGrp="1"/>
          </p:cNvSpPr>
          <p:nvPr>
            <p:ph idx="1"/>
          </p:nvPr>
        </p:nvSpPr>
        <p:spPr>
          <a:xfrm>
            <a:off x="677334" y="1599872"/>
            <a:ext cx="8596668" cy="4240211"/>
          </a:xfrm>
        </p:spPr>
        <p:txBody>
          <a:bodyPr/>
          <a:lstStyle/>
          <a:p>
            <a:pPr marL="285750" indent="-285750" algn="just">
              <a:lnSpc>
                <a:spcPct val="107000"/>
              </a:lnSpc>
              <a:spcAft>
                <a:spcPts val="800"/>
              </a:spcAft>
              <a:buFont typeface="Wingdings" panose="05000000000000000000" pitchFamily="2" charset="2"/>
              <a:buChar char="v"/>
            </a:pPr>
            <a:r>
              <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The problem statement examined how customers form expectations on technology based self-service quality and suggested five main attributes of ecommerce store quality, that are </a:t>
            </a:r>
            <a:r>
              <a:rPr lang="en-IN" dirty="0">
                <a:solidFill>
                  <a:schemeClr val="tx1">
                    <a:lumMod val="95000"/>
                    <a:lumOff val="5000"/>
                  </a:schemeClr>
                </a:solidFill>
                <a:latin typeface="Century" panose="02040604050505020304" pitchFamily="18" charset="0"/>
                <a:ea typeface="Calibri" panose="020F0502020204030204" pitchFamily="34" charset="0"/>
                <a:cs typeface="Calibri" panose="020F0502020204030204" pitchFamily="34" charset="0"/>
              </a:rPr>
              <a:t>service quality, system quality, information quality, trust and net benefit. </a:t>
            </a:r>
          </a:p>
          <a:p>
            <a:pPr marL="285750" indent="-285750" algn="just">
              <a:lnSpc>
                <a:spcPct val="107000"/>
              </a:lnSpc>
              <a:spcAft>
                <a:spcPts val="800"/>
              </a:spcAft>
              <a:buFont typeface="Wingdings" panose="05000000000000000000" pitchFamily="2" charset="2"/>
              <a:buChar char="v"/>
            </a:pPr>
            <a:r>
              <a:rPr lang="en-IN" spc="5" dirty="0">
                <a:solidFill>
                  <a:schemeClr val="tx1">
                    <a:lumMod val="95000"/>
                    <a:lumOff val="5000"/>
                  </a:schemeClr>
                </a:solidFill>
                <a:latin typeface="Century" panose="02040604050505020304" pitchFamily="18" charset="0"/>
                <a:ea typeface="Calibri" panose="020F0502020204030204" pitchFamily="34" charset="0"/>
                <a:cs typeface="Open Sans" panose="020B0606030504020204" pitchFamily="34" charset="0"/>
              </a:rPr>
              <a:t>Many businesses focus on customer loyalty 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a:t>
            </a:r>
            <a:r>
              <a:rPr lang="en-IN" spc="5" dirty="0" smtClean="0">
                <a:solidFill>
                  <a:schemeClr val="tx1">
                    <a:lumMod val="95000"/>
                    <a:lumOff val="5000"/>
                  </a:schemeClr>
                </a:solidFill>
                <a:latin typeface="Century" panose="02040604050505020304" pitchFamily="18" charset="0"/>
                <a:ea typeface="Calibri" panose="020F0502020204030204" pitchFamily="34" charset="0"/>
                <a:cs typeface="Open Sans" panose="020B0606030504020204" pitchFamily="34" charset="0"/>
              </a:rPr>
              <a:t>problem</a:t>
            </a:r>
            <a:endParaRPr lang="en-IN"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val="2422427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5132"/>
          </a:xfrm>
        </p:spPr>
        <p:txBody>
          <a:bodyPr>
            <a:normAutofit fontScale="90000"/>
          </a:bodyPr>
          <a:lstStyle/>
          <a:p>
            <a:r>
              <a:rPr lang="en-IN" b="1" u="sng" dirty="0">
                <a:latin typeface="Century" panose="02040604050505020304" pitchFamily="18" charset="0"/>
                <a:ea typeface="Calibri" panose="020F0502020204030204" pitchFamily="34" charset="0"/>
                <a:cs typeface="Times New Roman" panose="02020603050405020304" pitchFamily="18" charset="0"/>
              </a:rPr>
              <a:t>What is Customer Retention?</a:t>
            </a:r>
            <a:r>
              <a:rPr lang="en-IN" b="1" dirty="0">
                <a:latin typeface="Century" panose="02040604050505020304" pitchFamily="18" charset="0"/>
                <a:ea typeface="Calibri" panose="020F0502020204030204" pitchFamily="34" charset="0"/>
                <a:cs typeface="Times New Roman" panose="02020603050405020304" pitchFamily="18" charset="0"/>
              </a:rPr>
              <a:t/>
            </a:r>
            <a:br>
              <a:rPr lang="en-IN" b="1" dirty="0">
                <a:latin typeface="Century" panose="020406040505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a:xfrm>
            <a:off x="677334" y="1414733"/>
            <a:ext cx="8596668" cy="1406106"/>
          </a:xfrm>
        </p:spPr>
        <p:txBody>
          <a:bodyPr/>
          <a:lstStyle/>
          <a:p>
            <a:r>
              <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The customer retention is the process of engaging existing customers to continue buying products or services from their business. The goal of customer retention is retaining as many as customer as possible in the company.</a:t>
            </a:r>
            <a:endParaRPr lang="en-IN" dirty="0">
              <a:solidFill>
                <a:schemeClr val="tx1">
                  <a:lumMod val="95000"/>
                  <a:lumOff val="5000"/>
                </a:schemeClr>
              </a:solidFill>
            </a:endParaRPr>
          </a:p>
          <a:p>
            <a:endParaRPr lang="en-IN" dirty="0"/>
          </a:p>
        </p:txBody>
      </p:sp>
      <p:pic>
        <p:nvPicPr>
          <p:cNvPr id="4" name="Picture 3"/>
          <p:cNvPicPr>
            <a:picLocks noChangeAspect="1"/>
          </p:cNvPicPr>
          <p:nvPr/>
        </p:nvPicPr>
        <p:blipFill>
          <a:blip r:embed="rId2"/>
          <a:stretch>
            <a:fillRect/>
          </a:stretch>
        </p:blipFill>
        <p:spPr>
          <a:xfrm>
            <a:off x="1672267" y="2613893"/>
            <a:ext cx="5086350" cy="3838575"/>
          </a:xfrm>
          <a:prstGeom prst="rect">
            <a:avLst/>
          </a:prstGeom>
        </p:spPr>
      </p:pic>
    </p:spTree>
    <p:extLst>
      <p:ext uri="{BB962C8B-B14F-4D97-AF65-F5344CB8AC3E}">
        <p14:creationId xmlns:p14="http://schemas.microsoft.com/office/powerpoint/2010/main" val="2832279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9957" y="583781"/>
            <a:ext cx="8596313" cy="822325"/>
          </a:xfrm>
        </p:spPr>
        <p:txBody>
          <a:bodyPr>
            <a:normAutofit fontScale="90000"/>
          </a:bodyPr>
          <a:lstStyle/>
          <a:p>
            <a:r>
              <a:rPr lang="en-IN" b="1" u="sng" spc="5" dirty="0">
                <a:latin typeface="Century" panose="02040604050505020304" pitchFamily="18" charset="0"/>
                <a:ea typeface="Calibri" panose="020F0502020204030204" pitchFamily="34" charset="0"/>
                <a:cs typeface="Open Sans" panose="020B0606030504020204" pitchFamily="34" charset="0"/>
              </a:rPr>
              <a:t>Why is Customer Retention Important?</a:t>
            </a:r>
            <a:r>
              <a:rPr lang="en-IN" b="1" u="sng" dirty="0">
                <a:latin typeface="Calibri" panose="020F0502020204030204" pitchFamily="34" charset="0"/>
                <a:ea typeface="Calibri" panose="020F0502020204030204" pitchFamily="34" charset="0"/>
                <a:cs typeface="Times New Roman" panose="02020603050405020304" pitchFamily="18" charset="0"/>
              </a:rPr>
              <a:t/>
            </a:r>
            <a:br>
              <a:rPr lang="en-IN" b="1" u="sng" dirty="0">
                <a:latin typeface="Calibri" panose="020F0502020204030204" pitchFamily="34" charset="0"/>
                <a:ea typeface="Calibri" panose="020F0502020204030204" pitchFamily="34" charset="0"/>
                <a:cs typeface="Times New Roman" panose="02020603050405020304" pitchFamily="18" charset="0"/>
              </a:rPr>
            </a:br>
            <a:endParaRPr lang="en-IN" b="1" u="sng" dirty="0"/>
          </a:p>
        </p:txBody>
      </p:sp>
      <p:sp>
        <p:nvSpPr>
          <p:cNvPr id="6" name="Content Placeholder 5"/>
          <p:cNvSpPr>
            <a:spLocks noGrp="1"/>
          </p:cNvSpPr>
          <p:nvPr>
            <p:ph sz="half" idx="4294967295"/>
          </p:nvPr>
        </p:nvSpPr>
        <p:spPr>
          <a:xfrm>
            <a:off x="543464" y="1743075"/>
            <a:ext cx="4184650" cy="4572000"/>
          </a:xfrm>
        </p:spPr>
        <p:txBody>
          <a:bodyPr>
            <a:normAutofit fontScale="92500" lnSpcReduction="10000"/>
          </a:bodyPr>
          <a:lstStyle/>
          <a:p>
            <a:pPr lvl="0">
              <a:lnSpc>
                <a:spcPct val="107000"/>
              </a:lnSpc>
              <a:buFont typeface="Wingdings" panose="05000000000000000000" pitchFamily="2" charset="2"/>
              <a:buChar char=""/>
            </a:pPr>
            <a:r>
              <a:rPr lang="en-IN" spc="5" dirty="0">
                <a:solidFill>
                  <a:schemeClr val="tx1">
                    <a:lumMod val="95000"/>
                    <a:lumOff val="5000"/>
                  </a:schemeClr>
                </a:solidFill>
                <a:latin typeface="Century" panose="02040604050505020304" pitchFamily="18" charset="0"/>
                <a:ea typeface="Calibri" panose="020F0502020204030204" pitchFamily="34" charset="0"/>
                <a:cs typeface="Open Sans" panose="020B0606030504020204" pitchFamily="34" charset="0"/>
              </a:rPr>
              <a:t>Customer retention is an express route to a business’ financial success. It allows the companies to build long term, meaningful relationships with customers.</a:t>
            </a:r>
            <a:endPar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
            </a:pPr>
            <a:r>
              <a:rPr lang="en-IN" spc="5" dirty="0">
                <a:solidFill>
                  <a:schemeClr val="tx1">
                    <a:lumMod val="95000"/>
                    <a:lumOff val="5000"/>
                  </a:schemeClr>
                </a:solidFill>
                <a:latin typeface="Century" panose="02040604050505020304" pitchFamily="18" charset="0"/>
                <a:ea typeface="Calibri" panose="020F0502020204030204" pitchFamily="34" charset="0"/>
                <a:cs typeface="Open Sans" panose="020B0606030504020204" pitchFamily="34" charset="0"/>
              </a:rPr>
              <a:t>It </a:t>
            </a:r>
            <a:r>
              <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empowers customers to share feedback with the company team.</a:t>
            </a:r>
          </a:p>
          <a:p>
            <a:pPr lvl="0">
              <a:lnSpc>
                <a:spcPct val="107000"/>
              </a:lnSpc>
              <a:buFont typeface="Wingdings" panose="05000000000000000000" pitchFamily="2" charset="2"/>
              <a:buChar char=""/>
            </a:pPr>
            <a:r>
              <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It helps you understand how loyal and satisfied your customers are, how strong your customer service is, and your products are really worth their money or not.</a:t>
            </a:r>
          </a:p>
          <a:p>
            <a:pPr lvl="0">
              <a:lnSpc>
                <a:spcPct val="107000"/>
              </a:lnSpc>
              <a:spcAft>
                <a:spcPts val="800"/>
              </a:spcAft>
              <a:buFont typeface="Wingdings" panose="05000000000000000000" pitchFamily="2" charset="2"/>
              <a:buChar char=""/>
            </a:pPr>
            <a:r>
              <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It enhances the brand reputation and understands future needs of the customers.</a:t>
            </a:r>
          </a:p>
          <a:p>
            <a:endParaRPr lang="en-IN" dirty="0"/>
          </a:p>
        </p:txBody>
      </p:sp>
      <p:pic>
        <p:nvPicPr>
          <p:cNvPr id="9" name="Content Placeholder 8"/>
          <p:cNvPicPr>
            <a:picLocks noGrp="1" noChangeAspect="1"/>
          </p:cNvPicPr>
          <p:nvPr>
            <p:ph sz="quarter" idx="4294967295"/>
          </p:nvPr>
        </p:nvPicPr>
        <p:blipFill>
          <a:blip r:embed="rId2"/>
          <a:stretch>
            <a:fillRect/>
          </a:stretch>
        </p:blipFill>
        <p:spPr>
          <a:xfrm>
            <a:off x="5271190" y="1743075"/>
            <a:ext cx="4186237" cy="3952875"/>
          </a:xfrm>
          <a:prstGeom prst="rect">
            <a:avLst/>
          </a:prstGeom>
        </p:spPr>
      </p:pic>
    </p:spTree>
    <p:extLst>
      <p:ext uri="{BB962C8B-B14F-4D97-AF65-F5344CB8AC3E}">
        <p14:creationId xmlns:p14="http://schemas.microsoft.com/office/powerpoint/2010/main" val="4107149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7334" y="609600"/>
            <a:ext cx="8596668" cy="667109"/>
          </a:xfrm>
        </p:spPr>
        <p:txBody>
          <a:bodyPr>
            <a:normAutofit/>
          </a:bodyPr>
          <a:lstStyle/>
          <a:p>
            <a:r>
              <a:rPr lang="en-US" sz="3200" b="1" u="sng" dirty="0">
                <a:latin typeface="Century" panose="02040604050505020304" pitchFamily="18" charset="0"/>
              </a:rPr>
              <a:t>Benefits of Customer Retention</a:t>
            </a:r>
            <a:endParaRPr lang="en-IN" sz="3200" u="sng" dirty="0"/>
          </a:p>
        </p:txBody>
      </p:sp>
      <p:sp>
        <p:nvSpPr>
          <p:cNvPr id="4" name="Content Placeholder 3"/>
          <p:cNvSpPr>
            <a:spLocks noGrp="1"/>
          </p:cNvSpPr>
          <p:nvPr>
            <p:ph sz="half" idx="1"/>
          </p:nvPr>
        </p:nvSpPr>
        <p:spPr>
          <a:xfrm>
            <a:off x="677334" y="1444597"/>
            <a:ext cx="4184035" cy="4481750"/>
          </a:xfrm>
        </p:spPr>
        <p:txBody>
          <a:bodyPr>
            <a:normAutofit fontScale="85000" lnSpcReduction="10000"/>
          </a:bodyPr>
          <a:lstStyle/>
          <a:p>
            <a:pPr algn="just">
              <a:buFont typeface="Wingdings" panose="05000000000000000000" pitchFamily="2" charset="2"/>
              <a:buChar char="ü"/>
            </a:pPr>
            <a:r>
              <a:rPr lang="en-US" dirty="0">
                <a:solidFill>
                  <a:schemeClr val="tx1">
                    <a:lumMod val="95000"/>
                    <a:lumOff val="5000"/>
                  </a:schemeClr>
                </a:solidFill>
                <a:latin typeface="Century" panose="02040604050505020304" pitchFamily="18" charset="0"/>
              </a:rPr>
              <a:t>Retention is more cost effective than acquisition.</a:t>
            </a:r>
          </a:p>
          <a:p>
            <a:pPr algn="just">
              <a:buFont typeface="Wingdings" panose="05000000000000000000" pitchFamily="2" charset="2"/>
              <a:buChar char="ü"/>
            </a:pPr>
            <a:endParaRPr lang="en-US" dirty="0">
              <a:solidFill>
                <a:schemeClr val="tx1">
                  <a:lumMod val="95000"/>
                  <a:lumOff val="5000"/>
                </a:schemeClr>
              </a:solidFill>
              <a:latin typeface="Century" panose="02040604050505020304" pitchFamily="18" charset="0"/>
            </a:endParaRPr>
          </a:p>
          <a:p>
            <a:pPr algn="just">
              <a:buFont typeface="Wingdings" panose="05000000000000000000" pitchFamily="2" charset="2"/>
              <a:buChar char="ü"/>
            </a:pPr>
            <a:r>
              <a:rPr lang="en-US" dirty="0">
                <a:solidFill>
                  <a:schemeClr val="tx1">
                    <a:lumMod val="95000"/>
                    <a:lumOff val="5000"/>
                  </a:schemeClr>
                </a:solidFill>
                <a:latin typeface="Century" panose="02040604050505020304" pitchFamily="18" charset="0"/>
              </a:rPr>
              <a:t>Loyal customers provide excellent word of mouth referrals.</a:t>
            </a:r>
          </a:p>
          <a:p>
            <a:pPr algn="just">
              <a:buFont typeface="Wingdings" panose="05000000000000000000" pitchFamily="2" charset="2"/>
              <a:buChar char="ü"/>
            </a:pPr>
            <a:endParaRPr lang="en-US" dirty="0">
              <a:solidFill>
                <a:schemeClr val="tx1">
                  <a:lumMod val="95000"/>
                  <a:lumOff val="5000"/>
                </a:schemeClr>
              </a:solidFill>
              <a:latin typeface="Century" panose="02040604050505020304" pitchFamily="18" charset="0"/>
            </a:endParaRPr>
          </a:p>
          <a:p>
            <a:pPr algn="just">
              <a:buFont typeface="Wingdings" panose="05000000000000000000" pitchFamily="2" charset="2"/>
              <a:buChar char="ü"/>
            </a:pPr>
            <a:r>
              <a:rPr lang="en-US" dirty="0">
                <a:solidFill>
                  <a:schemeClr val="tx1">
                    <a:lumMod val="95000"/>
                    <a:lumOff val="5000"/>
                  </a:schemeClr>
                </a:solidFill>
                <a:latin typeface="Century" panose="02040604050505020304" pitchFamily="18" charset="0"/>
              </a:rPr>
              <a:t>Return customers are more profitable.</a:t>
            </a:r>
          </a:p>
          <a:p>
            <a:pPr algn="just">
              <a:buFont typeface="Wingdings" panose="05000000000000000000" pitchFamily="2" charset="2"/>
              <a:buChar char="ü"/>
            </a:pPr>
            <a:endParaRPr lang="en-US" dirty="0">
              <a:solidFill>
                <a:schemeClr val="tx1">
                  <a:lumMod val="95000"/>
                  <a:lumOff val="5000"/>
                </a:schemeClr>
              </a:solidFill>
              <a:latin typeface="Century" panose="02040604050505020304" pitchFamily="18" charset="0"/>
            </a:endParaRPr>
          </a:p>
          <a:p>
            <a:pPr algn="just">
              <a:buFont typeface="Wingdings" panose="05000000000000000000" pitchFamily="2" charset="2"/>
              <a:buChar char="ü"/>
            </a:pPr>
            <a:r>
              <a:rPr lang="en-US" dirty="0">
                <a:solidFill>
                  <a:schemeClr val="tx1">
                    <a:lumMod val="95000"/>
                    <a:lumOff val="5000"/>
                  </a:schemeClr>
                </a:solidFill>
                <a:latin typeface="Century" panose="02040604050505020304" pitchFamily="18" charset="0"/>
              </a:rPr>
              <a:t>Regular customers provide more feedback.</a:t>
            </a:r>
          </a:p>
          <a:p>
            <a:pPr algn="just"/>
            <a:endParaRPr lang="en-US" dirty="0">
              <a:solidFill>
                <a:schemeClr val="tx1">
                  <a:lumMod val="95000"/>
                  <a:lumOff val="5000"/>
                </a:schemeClr>
              </a:solidFill>
              <a:latin typeface="Century" panose="02040604050505020304" pitchFamily="18" charset="0"/>
            </a:endParaRPr>
          </a:p>
          <a:p>
            <a:pPr algn="just">
              <a:buFont typeface="Wingdings" panose="05000000000000000000" pitchFamily="2" charset="2"/>
              <a:buChar char="ü"/>
            </a:pPr>
            <a:r>
              <a:rPr lang="en-US" dirty="0">
                <a:solidFill>
                  <a:schemeClr val="tx1">
                    <a:lumMod val="95000"/>
                    <a:lumOff val="5000"/>
                  </a:schemeClr>
                </a:solidFill>
                <a:latin typeface="Century" panose="02040604050505020304" pitchFamily="18" charset="0"/>
              </a:rPr>
              <a:t>Your brand will stand out from the crowd.</a:t>
            </a:r>
          </a:p>
          <a:p>
            <a:pPr algn="just">
              <a:buFont typeface="Wingdings" panose="05000000000000000000" pitchFamily="2" charset="2"/>
              <a:buChar char="ü"/>
            </a:pPr>
            <a:endParaRPr lang="en-US" dirty="0">
              <a:solidFill>
                <a:schemeClr val="tx1">
                  <a:lumMod val="95000"/>
                  <a:lumOff val="5000"/>
                </a:schemeClr>
              </a:solidFill>
              <a:latin typeface="Century" panose="02040604050505020304" pitchFamily="18" charset="0"/>
            </a:endParaRPr>
          </a:p>
          <a:p>
            <a:pPr algn="just">
              <a:buFont typeface="Wingdings" panose="05000000000000000000" pitchFamily="2" charset="2"/>
              <a:buChar char="ü"/>
            </a:pPr>
            <a:r>
              <a:rPr lang="en-US" dirty="0">
                <a:solidFill>
                  <a:schemeClr val="tx1">
                    <a:lumMod val="95000"/>
                    <a:lumOff val="5000"/>
                  </a:schemeClr>
                </a:solidFill>
                <a:latin typeface="Century" panose="02040604050505020304" pitchFamily="18" charset="0"/>
              </a:rPr>
              <a:t>Customers will explore your brand.</a:t>
            </a:r>
          </a:p>
          <a:p>
            <a:endParaRPr lang="en-IN" dirty="0"/>
          </a:p>
        </p:txBody>
      </p:sp>
      <p:pic>
        <p:nvPicPr>
          <p:cNvPr id="7" name="Picture 6"/>
          <p:cNvPicPr>
            <a:picLocks noChangeAspect="1"/>
          </p:cNvPicPr>
          <p:nvPr/>
        </p:nvPicPr>
        <p:blipFill>
          <a:blip r:embed="rId2"/>
          <a:stretch>
            <a:fillRect/>
          </a:stretch>
        </p:blipFill>
        <p:spPr>
          <a:xfrm>
            <a:off x="5089970" y="1300043"/>
            <a:ext cx="5296619" cy="4770857"/>
          </a:xfrm>
          <a:prstGeom prst="rect">
            <a:avLst/>
          </a:prstGeom>
        </p:spPr>
      </p:pic>
      <p:sp>
        <p:nvSpPr>
          <p:cNvPr id="8" name="Content Placeholder 7"/>
          <p:cNvSpPr>
            <a:spLocks noGrp="1"/>
          </p:cNvSpPr>
          <p:nvPr>
            <p:ph sz="half" idx="2"/>
          </p:nvPr>
        </p:nvSpPr>
        <p:spPr>
          <a:xfrm>
            <a:off x="5089970" y="2173857"/>
            <a:ext cx="4184034" cy="3867505"/>
          </a:xfrm>
        </p:spPr>
        <p:txBody>
          <a:bodyPr/>
          <a:lstStyle/>
          <a:p>
            <a:endParaRPr lang="en-IN" dirty="0"/>
          </a:p>
        </p:txBody>
      </p:sp>
    </p:spTree>
    <p:extLst>
      <p:ext uri="{BB962C8B-B14F-4D97-AF65-F5344CB8AC3E}">
        <p14:creationId xmlns:p14="http://schemas.microsoft.com/office/powerpoint/2010/main" val="72940656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72</TotalTime>
  <Words>4121</Words>
  <Application>Microsoft Office PowerPoint</Application>
  <PresentationFormat>Widescreen</PresentationFormat>
  <Paragraphs>146</Paragraphs>
  <Slides>41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Arial</vt:lpstr>
      <vt:lpstr>Calibri</vt:lpstr>
      <vt:lpstr>Century</vt:lpstr>
      <vt:lpstr>Courier New</vt:lpstr>
      <vt:lpstr>Helvetica</vt:lpstr>
      <vt:lpstr>Open Sans</vt:lpstr>
      <vt:lpstr>Times New Roman</vt:lpstr>
      <vt:lpstr>Trebuchet MS</vt:lpstr>
      <vt:lpstr>Wingdings</vt:lpstr>
      <vt:lpstr>Wingdings 3</vt:lpstr>
      <vt:lpstr>Facet</vt:lpstr>
      <vt:lpstr>PowerPoint Presentation</vt:lpstr>
      <vt:lpstr>AGENDA </vt:lpstr>
      <vt:lpstr>INTRODUCTION</vt:lpstr>
      <vt:lpstr>PROBLEM STATEMENT </vt:lpstr>
      <vt:lpstr>PowerPoint Presentation</vt:lpstr>
      <vt:lpstr>Problem Understanding</vt:lpstr>
      <vt:lpstr>What is Customer Retention? </vt:lpstr>
      <vt:lpstr>Why is Customer Retention Important? </vt:lpstr>
      <vt:lpstr>Benefits of Customer Retention</vt:lpstr>
      <vt:lpstr>Data Analysis Steps Done</vt:lpstr>
      <vt:lpstr>Exploratory Data Analysis (EDA) Steps</vt:lpstr>
      <vt:lpstr>Exploratory Data Analysis (EDA) Steps</vt:lpstr>
      <vt:lpstr>VISUALIZATIONS </vt:lpstr>
      <vt:lpstr>Observations from the above graphs</vt:lpstr>
      <vt:lpstr>PowerPoint Presentation</vt:lpstr>
      <vt:lpstr>Observations from the above graphs</vt:lpstr>
      <vt:lpstr>VISUALIZATIONS </vt:lpstr>
      <vt:lpstr>Observations from the above graphs</vt:lpstr>
      <vt:lpstr>VISUALIZATIONS </vt:lpstr>
      <vt:lpstr>Observations from the above graphs</vt:lpstr>
      <vt:lpstr>Observations from the above graphs</vt:lpstr>
      <vt:lpstr>VISUALIZATIONS </vt:lpstr>
      <vt:lpstr>Observations from the above graphs</vt:lpstr>
      <vt:lpstr>Observations from the above graphs</vt:lpstr>
      <vt:lpstr>PowerPoint Presentation</vt:lpstr>
      <vt:lpstr>PowerPoint Presentation</vt:lpstr>
      <vt:lpstr>PowerPoint Presentation</vt:lpstr>
      <vt:lpstr>PowerPoint Presentation</vt:lpstr>
      <vt:lpstr>Observations from the above graphs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ASSUMPTIONS</vt:lpstr>
      <vt:lpstr>PowerPoint Presentation</vt:lpstr>
      <vt:lpstr>CONCLUSION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2022</dc:creator>
  <cp:lastModifiedBy>2022</cp:lastModifiedBy>
  <cp:revision>8</cp:revision>
  <dcterms:created xsi:type="dcterms:W3CDTF">2022-09-23T18:45:51Z</dcterms:created>
  <dcterms:modified xsi:type="dcterms:W3CDTF">2022-09-23T19:58:24Z</dcterms:modified>
</cp:coreProperties>
</file>