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8" r:id="rId15"/>
    <p:sldId id="281" r:id="rId16"/>
    <p:sldId id="294" r:id="rId17"/>
    <p:sldId id="295" r:id="rId18"/>
    <p:sldId id="291" r:id="rId19"/>
    <p:sldId id="288" r:id="rId20"/>
    <p:sldId id="289" r:id="rId21"/>
    <p:sldId id="290" r:id="rId22"/>
    <p:sldId id="292" r:id="rId23"/>
    <p:sldId id="29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19-11-2022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14</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7CC6336-C48F-489D-86F1-AA252C8B0588}"/>
              </a:ext>
            </a:extLst>
          </p:cNvPr>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5" name="Footer Placeholder 4">
            <a:extLst>
              <a:ext uri="{FF2B5EF4-FFF2-40B4-BE49-F238E27FC236}">
                <a16:creationId xmlns:a16="http://schemas.microsoft.com/office/drawing/2014/main" xmlns=""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BFBD281-A234-445D-8529-DAA2EA365A18}"/>
              </a:ext>
            </a:extLst>
          </p:cNvPr>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5" name="Footer Placeholder 4">
            <a:extLst>
              <a:ext uri="{FF2B5EF4-FFF2-40B4-BE49-F238E27FC236}">
                <a16:creationId xmlns:a16="http://schemas.microsoft.com/office/drawing/2014/main" xmlns=""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E7CE78B-B5D7-4143-9869-5132F06672D3}"/>
              </a:ext>
            </a:extLst>
          </p:cNvPr>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5" name="Footer Placeholder 4">
            <a:extLst>
              <a:ext uri="{FF2B5EF4-FFF2-40B4-BE49-F238E27FC236}">
                <a16:creationId xmlns:a16="http://schemas.microsoft.com/office/drawing/2014/main" xmlns=""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C656E50-E676-43ED-9A23-6F0B0D3C5988}"/>
              </a:ext>
            </a:extLst>
          </p:cNvPr>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5" name="Footer Placeholder 4">
            <a:extLst>
              <a:ext uri="{FF2B5EF4-FFF2-40B4-BE49-F238E27FC236}">
                <a16:creationId xmlns:a16="http://schemas.microsoft.com/office/drawing/2014/main" xmlns=""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10B0306-9C01-4433-B6AF-3CDE6CB3B5A3}"/>
              </a:ext>
            </a:extLst>
          </p:cNvPr>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5" name="Footer Placeholder 4">
            <a:extLst>
              <a:ext uri="{FF2B5EF4-FFF2-40B4-BE49-F238E27FC236}">
                <a16:creationId xmlns:a16="http://schemas.microsoft.com/office/drawing/2014/main" xmlns=""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DBB97B2-67D7-477D-9FFF-8146FE8EA705}"/>
              </a:ext>
            </a:extLst>
          </p:cNvPr>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6" name="Footer Placeholder 5">
            <a:extLst>
              <a:ext uri="{FF2B5EF4-FFF2-40B4-BE49-F238E27FC236}">
                <a16:creationId xmlns:a16="http://schemas.microsoft.com/office/drawing/2014/main" xmlns=""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53DA748-5A93-4743-A557-941C3A5E028A}"/>
              </a:ext>
            </a:extLst>
          </p:cNvPr>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8" name="Footer Placeholder 7">
            <a:extLst>
              <a:ext uri="{FF2B5EF4-FFF2-40B4-BE49-F238E27FC236}">
                <a16:creationId xmlns:a16="http://schemas.microsoft.com/office/drawing/2014/main" xmlns=""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xmlns=""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46A9EEB-1609-40AD-AA15-2BF7C960E445}"/>
              </a:ext>
            </a:extLst>
          </p:cNvPr>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4" name="Footer Placeholder 3">
            <a:extLst>
              <a:ext uri="{FF2B5EF4-FFF2-40B4-BE49-F238E27FC236}">
                <a16:creationId xmlns:a16="http://schemas.microsoft.com/office/drawing/2014/main" xmlns=""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95EE32B-A8DD-46C8-A3F0-91B6AB615229}"/>
              </a:ext>
            </a:extLst>
          </p:cNvPr>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3" name="Footer Placeholder 2">
            <a:extLst>
              <a:ext uri="{FF2B5EF4-FFF2-40B4-BE49-F238E27FC236}">
                <a16:creationId xmlns:a16="http://schemas.microsoft.com/office/drawing/2014/main" xmlns=""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AA3F2AA-8579-475E-8A45-F6018FAA77C7}"/>
              </a:ext>
            </a:extLst>
          </p:cNvPr>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6" name="Footer Placeholder 5">
            <a:extLst>
              <a:ext uri="{FF2B5EF4-FFF2-40B4-BE49-F238E27FC236}">
                <a16:creationId xmlns:a16="http://schemas.microsoft.com/office/drawing/2014/main" xmlns=""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xmlns=""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B49E866-2CE3-4966-B0CF-8DC655AA45AF}"/>
              </a:ext>
            </a:extLst>
          </p:cNvPr>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6" name="Footer Placeholder 5">
            <a:extLst>
              <a:ext uri="{FF2B5EF4-FFF2-40B4-BE49-F238E27FC236}">
                <a16:creationId xmlns:a16="http://schemas.microsoft.com/office/drawing/2014/main" xmlns=""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alpha val="68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19-11-2022</a:t>
            </a:fld>
            <a:endParaRPr lang="en-IN" dirty="0"/>
          </a:p>
        </p:txBody>
      </p:sp>
      <p:sp>
        <p:nvSpPr>
          <p:cNvPr id="5" name="Footer Placeholder 4">
            <a:extLst>
              <a:ext uri="{FF2B5EF4-FFF2-40B4-BE49-F238E27FC236}">
                <a16:creationId xmlns:a16="http://schemas.microsoft.com/office/drawing/2014/main" xmlns=""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BD68A999-4618-489E-AA36-C98A82F02328}"/>
              </a:ext>
            </a:extLst>
          </p:cNvPr>
          <p:cNvSpPr txBox="1"/>
          <p:nvPr/>
        </p:nvSpPr>
        <p:spPr>
          <a:xfrm>
            <a:off x="559836" y="65315"/>
            <a:ext cx="11168743" cy="707886"/>
          </a:xfrm>
          <a:prstGeom prst="rect">
            <a:avLst/>
          </a:prstGeom>
          <a:noFill/>
        </p:spPr>
        <p:txBody>
          <a:bodyPr wrap="square">
            <a:spAutoFit/>
          </a:bodyPr>
          <a:lstStyle/>
          <a:p>
            <a:pPr algn="ctr"/>
            <a:r>
              <a:rPr lang="en-US" sz="4000" b="1" u="sng" spc="50" dirty="0">
                <a:ln w="0"/>
                <a:solidFill>
                  <a:schemeClr val="accent2"/>
                </a:solidFill>
                <a:effectLst>
                  <a:innerShdw blurRad="63500" dist="50800" dir="13500000">
                    <a:srgbClr val="000000">
                      <a:alpha val="50000"/>
                    </a:srgbClr>
                  </a:innerShdw>
                </a:effectLst>
                <a:latin typeface="Bookman Old Style" panose="02050604050505020204" pitchFamily="18" charset="0"/>
              </a:rPr>
              <a:t>Malignant Comments Classification</a:t>
            </a:r>
            <a:endParaRPr lang="en-IN" sz="4000" b="1" u="sng" spc="50" dirty="0">
              <a:ln w="0"/>
              <a:solidFill>
                <a:schemeClr val="accent2"/>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xmlns="" id="{25C3F461-4537-432D-9499-912611C87F86}"/>
              </a:ext>
            </a:extLst>
          </p:cNvPr>
          <p:cNvSpPr txBox="1"/>
          <p:nvPr/>
        </p:nvSpPr>
        <p:spPr>
          <a:xfrm>
            <a:off x="3309568" y="5813858"/>
            <a:ext cx="6932645" cy="523220"/>
          </a:xfrm>
          <a:prstGeom prst="rect">
            <a:avLst/>
          </a:prstGeom>
          <a:noFill/>
        </p:spPr>
        <p:txBody>
          <a:bodyPr wrap="square">
            <a:spAutoFit/>
          </a:bodyPr>
          <a:lstStyle/>
          <a:p>
            <a:r>
              <a:rPr lang="en-US" sz="28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Submitted By: </a:t>
            </a:r>
            <a:r>
              <a:rPr lang="en-US" sz="2800" b="1" spc="50" dirty="0" err="1" smtClean="0">
                <a:ln w="0"/>
                <a:solidFill>
                  <a:srgbClr val="FF0000"/>
                </a:solidFill>
                <a:effectLst>
                  <a:innerShdw blurRad="63500" dist="50800" dir="13500000">
                    <a:srgbClr val="000000">
                      <a:alpha val="50000"/>
                    </a:srgbClr>
                  </a:innerShdw>
                </a:effectLst>
                <a:latin typeface="Bookman Old Style" panose="02050604050505020204" pitchFamily="18" charset="0"/>
              </a:rPr>
              <a:t>Shashi</a:t>
            </a:r>
            <a:r>
              <a:rPr lang="en-US" sz="2800" b="1" spc="50" dirty="0" smtClean="0">
                <a:ln w="0"/>
                <a:solidFill>
                  <a:srgbClr val="FF0000"/>
                </a:solidFill>
                <a:effectLst>
                  <a:innerShdw blurRad="63500" dist="50800" dir="13500000">
                    <a:srgbClr val="000000">
                      <a:alpha val="50000"/>
                    </a:srgbClr>
                  </a:innerShdw>
                </a:effectLst>
                <a:latin typeface="Bookman Old Style" panose="02050604050505020204" pitchFamily="18" charset="0"/>
              </a:rPr>
              <a:t> </a:t>
            </a:r>
            <a:r>
              <a:rPr lang="en-US" sz="28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S</a:t>
            </a:r>
            <a:r>
              <a:rPr lang="en-US" sz="2800" b="1" spc="50" dirty="0" smtClean="0">
                <a:ln w="0"/>
                <a:solidFill>
                  <a:srgbClr val="FF0000"/>
                </a:solidFill>
                <a:effectLst>
                  <a:innerShdw blurRad="63500" dist="50800" dir="13500000">
                    <a:srgbClr val="000000">
                      <a:alpha val="50000"/>
                    </a:srgbClr>
                  </a:innerShdw>
                </a:effectLst>
                <a:latin typeface="Bookman Old Style" panose="02050604050505020204" pitchFamily="18" charset="0"/>
              </a:rPr>
              <a:t>ahu</a:t>
            </a:r>
            <a:endParaRPr lang="en-IN" sz="2800" b="1" spc="50" dirty="0">
              <a:ln w="0"/>
              <a:solidFill>
                <a:srgbClr val="FF0000"/>
              </a:solidFill>
              <a:effectLst>
                <a:innerShdw blurRad="63500" dist="50800" dir="13500000">
                  <a:srgbClr val="000000">
                    <a:alpha val="50000"/>
                  </a:srgbClr>
                </a:innerShdw>
              </a:effectLst>
              <a:latin typeface="Bookman Old Style" panose="02050604050505020204" pitchFamily="18" charset="0"/>
            </a:endParaRPr>
          </a:p>
        </p:txBody>
      </p:sp>
      <p:pic>
        <p:nvPicPr>
          <p:cNvPr id="1026" name="Picture 2" descr="Malignant Comment Classification | Kaggle">
            <a:extLst>
              <a:ext uri="{FF2B5EF4-FFF2-40B4-BE49-F238E27FC236}">
                <a16:creationId xmlns:a16="http://schemas.microsoft.com/office/drawing/2014/main" xmlns="" id="{BE9E43DB-00CF-4D0F-9E58-1D185A206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935" y="1754155"/>
            <a:ext cx="7557796" cy="3340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rgbClr val="002060"/>
              </a:solidFill>
              <a:latin typeface="Bookman Old Style" panose="02050604050505020204" pitchFamily="18" charset="0"/>
            </a:endParaRPr>
          </a:p>
        </p:txBody>
      </p:sp>
      <p:pic>
        <p:nvPicPr>
          <p:cNvPr id="3082" name="Picture 10">
            <a:extLst>
              <a:ext uri="{FF2B5EF4-FFF2-40B4-BE49-F238E27FC236}">
                <a16:creationId xmlns:a16="http://schemas.microsoft.com/office/drawing/2014/main" xmlns="" id="{4F40CBFF-A520-4F91-AAFB-081C60BFD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088405"/>
            <a:ext cx="5209203" cy="428625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xmlns="" id="{B564B30B-23E7-4D8A-88FA-9DB97D1FD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88405"/>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49AA2086-2E78-4788-9B2F-C0553E0808EB}"/>
              </a:ext>
            </a:extLst>
          </p:cNvPr>
          <p:cNvSpPr txBox="1"/>
          <p:nvPr/>
        </p:nvSpPr>
        <p:spPr>
          <a:xfrm>
            <a:off x="587828" y="5812971"/>
            <a:ext cx="10571584"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malignant and highly malignant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3" name="Picture 2">
            <a:extLst>
              <a:ext uri="{FF2B5EF4-FFF2-40B4-BE49-F238E27FC236}">
                <a16:creationId xmlns:a16="http://schemas.microsoft.com/office/drawing/2014/main" xmlns="" id="{0DA6A0EE-439F-4805-904C-85DCB29EC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38" y="987295"/>
            <a:ext cx="561975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xmlns="" id="{303309B6-112C-49CE-99CD-E5DEFEC98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612" y="987295"/>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80D6A2C7-88AC-4277-A164-858EC9E8D6CF}"/>
              </a:ext>
            </a:extLst>
          </p:cNvPr>
          <p:cNvSpPr txBox="1"/>
          <p:nvPr/>
        </p:nvSpPr>
        <p:spPr>
          <a:xfrm>
            <a:off x="877078" y="5654351"/>
            <a:ext cx="10776857"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2" name="Picture 2">
            <a:extLst>
              <a:ext uri="{FF2B5EF4-FFF2-40B4-BE49-F238E27FC236}">
                <a16:creationId xmlns:a16="http://schemas.microsoft.com/office/drawing/2014/main" xmlns="" id="{08534D4C-C52B-45E2-953A-37EDE4AF4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21" y="893989"/>
            <a:ext cx="561975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xmlns="" id="{B30B63AB-0878-47F5-AB45-C62C34B3A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929" y="893989"/>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xmlns="" id="{541F8AAF-986A-481A-8FF9-55D9744D9BB2}"/>
              </a:ext>
            </a:extLst>
          </p:cNvPr>
          <p:cNvSpPr txBox="1"/>
          <p:nvPr/>
        </p:nvSpPr>
        <p:spPr>
          <a:xfrm>
            <a:off x="1119673" y="5589038"/>
            <a:ext cx="1058091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5985F55-E716-413D-8A24-783AB4C92437}"/>
              </a:ext>
            </a:extLst>
          </p:cNvPr>
          <p:cNvSpPr txBox="1"/>
          <p:nvPr/>
        </p:nvSpPr>
        <p:spPr>
          <a:xfrm>
            <a:off x="457199" y="167951"/>
            <a:ext cx="11355355" cy="584775"/>
          </a:xfrm>
          <a:prstGeom prst="rect">
            <a:avLst/>
          </a:prstGeom>
          <a:noFill/>
        </p:spPr>
        <p:txBody>
          <a:bodyPr wrap="square">
            <a:spAutoFit/>
          </a:bodyPr>
          <a:lstStyle/>
          <a:p>
            <a:pPr algn="ctr"/>
            <a:r>
              <a:rPr lang="en-US" sz="3200" u="sng" dirty="0">
                <a:solidFill>
                  <a:schemeClr val="accent2">
                    <a:lumMod val="50000"/>
                  </a:schemeClr>
                </a:solidFill>
                <a:latin typeface="Bookman Old Style" panose="02050604050505020204" pitchFamily="18" charset="0"/>
              </a:rPr>
              <a:t>Correlation between features and labels</a:t>
            </a:r>
            <a:endParaRPr lang="en-IN" sz="3600" u="sng" dirty="0">
              <a:solidFill>
                <a:schemeClr val="accent2">
                  <a:lumMod val="50000"/>
                </a:schemeClr>
              </a:solidFill>
              <a:latin typeface="Bookman Old Style" panose="02050604050505020204" pitchFamily="18" charset="0"/>
            </a:endParaRPr>
          </a:p>
        </p:txBody>
      </p:sp>
      <p:pic>
        <p:nvPicPr>
          <p:cNvPr id="2" name="Picture 2">
            <a:extLst>
              <a:ext uri="{FF2B5EF4-FFF2-40B4-BE49-F238E27FC236}">
                <a16:creationId xmlns:a16="http://schemas.microsoft.com/office/drawing/2014/main" xmlns="" id="{B14A9E6C-4AA3-4C6A-B4E5-36FA5A79D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0093"/>
            <a:ext cx="8420100" cy="5514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xmlns="" id="{14115550-28F2-4D64-9215-995374645989}"/>
              </a:ext>
            </a:extLst>
          </p:cNvPr>
          <p:cNvSpPr/>
          <p:nvPr/>
        </p:nvSpPr>
        <p:spPr>
          <a:xfrm>
            <a:off x="8420101" y="1293780"/>
            <a:ext cx="3771900" cy="4445540"/>
          </a:xfrm>
          <a:prstGeom prst="rect">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This heatmap shows the correlation matrix of the data. We can observe the relation between one feature to other and relation between features and label.</a:t>
            </a:r>
          </a:p>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From the heat map we can observe the features have some strong relation with each other. We can also observe multicollinearity problem.</a:t>
            </a:r>
          </a:p>
        </p:txBody>
      </p:sp>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Data Analysis Steps done</a:t>
            </a:r>
            <a:endParaRPr lang="en-IN" sz="3200" u="sng" dirty="0">
              <a:solidFill>
                <a:schemeClr val="accent2">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xmlns="" id="{605F679E-7454-4BF9-94EA-B218B25356C2}"/>
              </a:ext>
            </a:extLst>
          </p:cNvPr>
          <p:cNvSpPr txBox="1"/>
          <p:nvPr/>
        </p:nvSpPr>
        <p:spPr>
          <a:xfrm>
            <a:off x="485192" y="886408"/>
            <a:ext cx="11224726" cy="5632311"/>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some features and removed the feature “Id”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Stop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Stemming and Lemmatization. </a:t>
            </a:r>
            <a:endParaRPr lang="en-IN" dirty="0">
              <a:latin typeface="Century" panose="02040604050505020304" pitchFamily="18" charset="0"/>
              <a:ea typeface="Times New Roman" panose="02020603050405020304" pitchFamily="18" charset="0"/>
              <a:cs typeface="Calibri" panose="020F0502020204030204" pitchFamily="34" charset="0"/>
            </a:endParaRPr>
          </a:p>
          <a:p>
            <a:pPr lvl="1" algn="just"/>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a:t>
            </a:r>
            <a:r>
              <a:rPr lang="en-US" dirty="0" err="1">
                <a:latin typeface="Century" panose="02040604050505020304" pitchFamily="18" charset="0"/>
              </a:rPr>
              <a:t>Randomoversampler</a:t>
            </a:r>
            <a:r>
              <a:rPr lang="en-US" dirty="0">
                <a:latin typeface="Century" panose="02040604050505020304" pitchFamily="18" charset="0"/>
              </a:rPr>
              <a:t>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Model Building:</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xmlns="" id="{0AA9CF00-3ED1-472A-A1CA-95B9EE7146DE}"/>
              </a:ext>
            </a:extLst>
          </p:cNvPr>
          <p:cNvSpPr txBox="1"/>
          <p:nvPr/>
        </p:nvSpPr>
        <p:spPr>
          <a:xfrm>
            <a:off x="569167" y="1082351"/>
            <a:ext cx="11224727" cy="5413983"/>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represents “NO” and 1 represents “Yes”. In this NLP based project we need to predict the multiple labels which are binary. I have converted text into feature vectors using TF-IDF vectorizer and separated our feature and labels. Also, before building the model, I made sure that the input data is cleaned and scaled before it was fed into the machine learning models.</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remaining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Logistic Regression</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MultinomialNB</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LightGBM</a:t>
            </a:r>
            <a:r>
              <a:rPr lang="en-IN" dirty="0">
                <a:effectLst/>
                <a:latin typeface="Century" panose="02040604050505020304" pitchFamily="18" charset="0"/>
                <a:ea typeface="Calibri" panose="020F0502020204030204" pitchFamily="34" charset="0"/>
                <a:cs typeface="Times New Roman" panose="02020603050405020304" pitchFamily="18" charset="0"/>
              </a:rPr>
              <a:t> Classifier</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LinearSVC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rPr>
              <a:t>AdaBoost Classifier</a:t>
            </a:r>
          </a:p>
        </p:txBody>
      </p:sp>
    </p:spTree>
    <p:extLst>
      <p:ext uri="{BB962C8B-B14F-4D97-AF65-F5344CB8AC3E}">
        <p14:creationId xmlns:p14="http://schemas.microsoft.com/office/powerpoint/2010/main" val="270071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FD322185-5882-47C9-B8A9-CF950E1DB7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0490" y="0"/>
            <a:ext cx="5497649" cy="4103848"/>
          </a:xfrm>
          <a:prstGeom prst="rect">
            <a:avLst/>
          </a:prstGeom>
          <a:noFill/>
          <a:ln>
            <a:noFill/>
          </a:ln>
        </p:spPr>
      </p:pic>
      <p:pic>
        <p:nvPicPr>
          <p:cNvPr id="17" name="Picture 16">
            <a:extLst>
              <a:ext uri="{FF2B5EF4-FFF2-40B4-BE49-F238E27FC236}">
                <a16:creationId xmlns:a16="http://schemas.microsoft.com/office/drawing/2014/main" xmlns="" id="{99A723D4-62AA-4D30-8537-692055DA4A30}"/>
              </a:ext>
            </a:extLst>
          </p:cNvPr>
          <p:cNvPicPr>
            <a:picLocks noChangeAspect="1"/>
          </p:cNvPicPr>
          <p:nvPr/>
        </p:nvPicPr>
        <p:blipFill rotWithShape="1">
          <a:blip r:embed="rId3">
            <a:extLst>
              <a:ext uri="{28A0092B-C50C-407E-A947-70E740481C1C}">
                <a14:useLocalDpi xmlns:a14="http://schemas.microsoft.com/office/drawing/2010/main" val="0"/>
              </a:ext>
            </a:extLst>
          </a:blip>
          <a:srcRect b="9249"/>
          <a:stretch/>
        </p:blipFill>
        <p:spPr bwMode="auto">
          <a:xfrm>
            <a:off x="6460490" y="4103848"/>
            <a:ext cx="5497649" cy="2716829"/>
          </a:xfrm>
          <a:prstGeom prst="rect">
            <a:avLst/>
          </a:prstGeom>
          <a:noFill/>
          <a:ln>
            <a:noFill/>
          </a:ln>
        </p:spPr>
      </p:pic>
      <p:sp>
        <p:nvSpPr>
          <p:cNvPr id="19" name="TextBox 18">
            <a:extLst>
              <a:ext uri="{FF2B5EF4-FFF2-40B4-BE49-F238E27FC236}">
                <a16:creationId xmlns:a16="http://schemas.microsoft.com/office/drawing/2014/main" xmlns="" id="{E95CADA2-93EF-4ACB-A37D-6BA9B302165A}"/>
              </a:ext>
            </a:extLst>
          </p:cNvPr>
          <p:cNvSpPr txBox="1"/>
          <p:nvPr/>
        </p:nvSpPr>
        <p:spPr>
          <a:xfrm>
            <a:off x="158620" y="569166"/>
            <a:ext cx="6055568" cy="923330"/>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pic>
        <p:nvPicPr>
          <p:cNvPr id="21" name="Picture 20">
            <a:extLst>
              <a:ext uri="{FF2B5EF4-FFF2-40B4-BE49-F238E27FC236}">
                <a16:creationId xmlns:a16="http://schemas.microsoft.com/office/drawing/2014/main" xmlns="" id="{26C9740A-3EF0-4016-8F36-CB2920D08DA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3861" y="2243200"/>
            <a:ext cx="5731510" cy="3140563"/>
          </a:xfrm>
          <a:prstGeom prst="rect">
            <a:avLst/>
          </a:prstGeom>
          <a:noFill/>
          <a:ln>
            <a:noFill/>
          </a:ln>
        </p:spPr>
      </p:pic>
    </p:spTree>
    <p:extLst>
      <p:ext uri="{BB962C8B-B14F-4D97-AF65-F5344CB8AC3E}">
        <p14:creationId xmlns:p14="http://schemas.microsoft.com/office/powerpoint/2010/main" val="254979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B375EE1-C435-4B96-B9E7-F180FDEFE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301" y="916267"/>
            <a:ext cx="8443692" cy="3551228"/>
          </a:xfrm>
          <a:prstGeom prst="rect">
            <a:avLst/>
          </a:prstGeom>
        </p:spPr>
      </p:pic>
      <p:sp>
        <p:nvSpPr>
          <p:cNvPr id="4" name="TextBox 3">
            <a:extLst>
              <a:ext uri="{FF2B5EF4-FFF2-40B4-BE49-F238E27FC236}">
                <a16:creationId xmlns:a16="http://schemas.microsoft.com/office/drawing/2014/main" xmlns=""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Model Selection</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xmlns="" id="{1178F4AD-D44D-40BD-9DBA-3B37664ED337}"/>
              </a:ext>
            </a:extLst>
          </p:cNvPr>
          <p:cNvSpPr txBox="1"/>
          <p:nvPr/>
        </p:nvSpPr>
        <p:spPr>
          <a:xfrm>
            <a:off x="802433" y="4565722"/>
            <a:ext cx="10627567" cy="2031325"/>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"Extreme Gradient Boosting Classifier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and Gradient Boosting Classifier. But,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giving less loss values, </a:t>
            </a:r>
            <a:r>
              <a:rPr lang="en-US" b="1" i="0" dirty="0" err="1" smtClean="0">
                <a:solidFill>
                  <a:schemeClr val="accent6">
                    <a:lumMod val="50000"/>
                  </a:schemeClr>
                </a:solidFill>
                <a:effectLst>
                  <a:outerShdw blurRad="38100" dist="38100" dir="2700000" algn="tl">
                    <a:srgbClr val="000000">
                      <a:alpha val="43137"/>
                    </a:srgbClr>
                  </a:outerShdw>
                </a:effectLst>
                <a:latin typeface="Helvetica Neue"/>
              </a:rPr>
              <a:t>auc</a:t>
            </a:r>
            <a:r>
              <a:rPr lang="en-US" b="1" i="0" dirty="0" smtClean="0">
                <a:solidFill>
                  <a:schemeClr val="accent6">
                    <a:lumMod val="50000"/>
                  </a:schemeClr>
                </a:solidFill>
                <a:effectLst>
                  <a:outerShdw blurRad="38100" dist="38100" dir="2700000" algn="tl">
                    <a:srgbClr val="000000">
                      <a:alpha val="43137"/>
                    </a:srgbClr>
                  </a:outerShdw>
                </a:effectLst>
                <a:latin typeface="Helvetica Neue"/>
              </a:rPr>
              <a:t>-roc </a:t>
            </a:r>
            <a:r>
              <a:rPr lang="en-US" b="1" i="0" dirty="0">
                <a:solidFill>
                  <a:schemeClr val="accent6">
                    <a:lumMod val="50000"/>
                  </a:schemeClr>
                </a:solidFill>
                <a:effectLst>
                  <a:outerShdw blurRad="38100" dist="38100" dir="2700000" algn="tl">
                    <a:srgbClr val="000000">
                      <a:alpha val="43137"/>
                    </a:srgbClr>
                  </a:outerShdw>
                </a:effectLst>
                <a:latin typeface="Helvetica Neue"/>
              </a:rPr>
              <a:t>score and high accuracy score compared to Gradient Boosting Classifier.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en-US" b="1" i="0" dirty="0" err="1">
                <a:solidFill>
                  <a:srgbClr val="FF0000"/>
                </a:solidFill>
                <a:effectLst>
                  <a:outerShdw blurRad="38100" dist="38100" dir="2700000" algn="tl">
                    <a:srgbClr val="000000">
                      <a:alpha val="43137"/>
                    </a:srgbClr>
                  </a:outerShdw>
                </a:effectLst>
                <a:latin typeface="Helvetica Neue"/>
              </a:rPr>
              <a:t>XGBClassifier</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1437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xmlns="" id="{ECF59008-D89B-45DA-82A6-35E0515D9D12}"/>
              </a:ext>
            </a:extLst>
          </p:cNvPr>
          <p:cNvSpPr/>
          <p:nvPr/>
        </p:nvSpPr>
        <p:spPr>
          <a:xfrm>
            <a:off x="6968445" y="1121662"/>
            <a:ext cx="4099249" cy="4779653"/>
          </a:xfrm>
          <a:prstGeom prst="flowChartAlternateProcess">
            <a:avLst/>
          </a:prstGeom>
          <a:gradFill>
            <a:gsLst>
              <a:gs pos="9000">
                <a:srgbClr val="BABCAF"/>
              </a:gs>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used 5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parameters to be saved under the variable "parameters" that will be used in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for finding the best output. Assigned a variable to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function after entering all the necessary inputs. And we used our training data set to make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02ABA0C6-40EB-461C-AA14-73648C7239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90" y="579437"/>
            <a:ext cx="5731510" cy="1622587"/>
          </a:xfrm>
          <a:prstGeom prst="rect">
            <a:avLst/>
          </a:prstGeom>
          <a:noFill/>
          <a:ln>
            <a:noFill/>
          </a:ln>
        </p:spPr>
      </p:pic>
      <p:pic>
        <p:nvPicPr>
          <p:cNvPr id="8" name="Picture 7">
            <a:extLst>
              <a:ext uri="{FF2B5EF4-FFF2-40B4-BE49-F238E27FC236}">
                <a16:creationId xmlns:a16="http://schemas.microsoft.com/office/drawing/2014/main" xmlns="" id="{165031CF-97F4-4D8D-97E0-64F112ECEE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4490" y="2202025"/>
            <a:ext cx="5731510" cy="3340360"/>
          </a:xfrm>
          <a:prstGeom prst="rect">
            <a:avLst/>
          </a:prstGeom>
          <a:noFill/>
          <a:ln>
            <a:noFill/>
          </a:ln>
        </p:spPr>
      </p:pic>
      <p:pic>
        <p:nvPicPr>
          <p:cNvPr id="4" name="Picture 3">
            <a:extLst>
              <a:ext uri="{FF2B5EF4-FFF2-40B4-BE49-F238E27FC236}">
                <a16:creationId xmlns:a16="http://schemas.microsoft.com/office/drawing/2014/main" xmlns="" id="{AD589B7A-8CD7-4136-A648-3C3E5898F75F}"/>
              </a:ext>
            </a:extLst>
          </p:cNvPr>
          <p:cNvPicPr>
            <a:picLocks noChangeAspect="1"/>
          </p:cNvPicPr>
          <p:nvPr/>
        </p:nvPicPr>
        <p:blipFill rotWithShape="1">
          <a:blip r:embed="rId4">
            <a:extLst>
              <a:ext uri="{28A0092B-C50C-407E-A947-70E740481C1C}">
                <a14:useLocalDpi xmlns:a14="http://schemas.microsoft.com/office/drawing/2010/main" val="0"/>
              </a:ext>
            </a:extLst>
          </a:blip>
          <a:srcRect r="39493"/>
          <a:stretch/>
        </p:blipFill>
        <p:spPr>
          <a:xfrm>
            <a:off x="364490" y="5510218"/>
            <a:ext cx="5731510" cy="1347781"/>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Creating Final Model After Tuning:</a:t>
            </a:r>
            <a:endParaRPr lang="en-IN" sz="3200" u="sng" dirty="0">
              <a:solidFill>
                <a:schemeClr val="accent2">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xmlns=""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and the accuracy of the model has been increased after hyperparameter tuning and received the accuracy score as 95.47%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xmlns="" id="{12513AF9-8F36-464E-A8D1-531414C22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2" y="930008"/>
            <a:ext cx="7407409" cy="5431011"/>
          </a:xfrm>
          <a:prstGeom prst="rect">
            <a:avLst/>
          </a:prstGeom>
        </p:spPr>
      </p:pic>
      <p:pic>
        <p:nvPicPr>
          <p:cNvPr id="7173" name="Picture 5">
            <a:extLst>
              <a:ext uri="{FF2B5EF4-FFF2-40B4-BE49-F238E27FC236}">
                <a16:creationId xmlns:a16="http://schemas.microsoft.com/office/drawing/2014/main" xmlns="" id="{ACC10AC3-A1CF-4CC8-9C0F-D7FC74FA3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931" y="3189194"/>
            <a:ext cx="36385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INDEX</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xmlns="" id="{1D69BC16-2377-431A-A8AD-94A3F32FD7C6}"/>
              </a:ext>
            </a:extLst>
          </p:cNvPr>
          <p:cNvSpPr txBox="1"/>
          <p:nvPr/>
        </p:nvSpPr>
        <p:spPr>
          <a:xfrm>
            <a:off x="961053" y="1305342"/>
            <a:ext cx="8742784" cy="4093428"/>
          </a:xfrm>
          <a:prstGeom prst="rect">
            <a:avLst/>
          </a:prstGeom>
          <a:noFill/>
        </p:spPr>
        <p:txBody>
          <a:bodyPr wrap="square">
            <a:spAutoFit/>
          </a:bodyPr>
          <a:lstStyle/>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Definition and Importance of Malignant Comments Classification?</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chemeClr val="accent2">
                    <a:lumMod val="50000"/>
                  </a:schemeClr>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xmlns=""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Century" panose="02040604050505020304" pitchFamily="18" charset="0"/>
                <a:ea typeface="Calibri" panose="020F0502020204030204" pitchFamily="34" charset="0"/>
              </a:rPr>
              <a:t>ROC-AUC Curve for all the models</a:t>
            </a:r>
            <a:endParaRPr lang="en-IN" dirty="0">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xmlns=""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xmlns=""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96%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8194" name="Picture 2">
            <a:extLst>
              <a:ext uri="{FF2B5EF4-FFF2-40B4-BE49-F238E27FC236}">
                <a16:creationId xmlns:a16="http://schemas.microsoft.com/office/drawing/2014/main" xmlns="" id="{13CEF40D-619F-48DB-BB3E-12D48266B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944" y="1073021"/>
            <a:ext cx="3998067" cy="297336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xmlns="" id="{C2DDBD78-FB57-4E5A-B9BF-8A9E29D8B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377" y="1073021"/>
            <a:ext cx="3998066" cy="297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881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Saving The Final Model And Predictions From Saved Model</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xmlns="" id="{335AF64E-3883-400A-89DB-17929A801B52}"/>
              </a:ext>
            </a:extLst>
          </p:cNvPr>
          <p:cNvSpPr txBox="1"/>
          <p:nvPr/>
        </p:nvSpPr>
        <p:spPr>
          <a:xfrm>
            <a:off x="949091" y="5010539"/>
            <a:ext cx="10733827" cy="1200329"/>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for test data.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malignant comments classification. </a:t>
            </a:r>
            <a:endParaRPr lang="en-IN" sz="1800" dirty="0">
              <a:effectLst/>
              <a:latin typeface="Century" panose="020406040505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xmlns="" id="{6DDEFB94-D19C-4C79-B2FD-D830EA0418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102" y="779328"/>
            <a:ext cx="5731510" cy="3915410"/>
          </a:xfrm>
          <a:prstGeom prst="rect">
            <a:avLst/>
          </a:prstGeom>
          <a:noFill/>
          <a:ln>
            <a:noFill/>
          </a:ln>
        </p:spPr>
      </p:pic>
      <p:pic>
        <p:nvPicPr>
          <p:cNvPr id="7" name="Picture 6">
            <a:extLst>
              <a:ext uri="{FF2B5EF4-FFF2-40B4-BE49-F238E27FC236}">
                <a16:creationId xmlns:a16="http://schemas.microsoft.com/office/drawing/2014/main" xmlns="" id="{0D7B597D-10B4-42FE-90AB-AEC295CE9C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79328"/>
            <a:ext cx="5731510" cy="3915410"/>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xmlns="" id="{91AC236D-8115-48B2-96C1-1E10C662DF27}"/>
              </a:ext>
            </a:extLst>
          </p:cNvPr>
          <p:cNvSpPr txBox="1"/>
          <p:nvPr/>
        </p:nvSpPr>
        <p:spPr>
          <a:xfrm>
            <a:off x="158620" y="746449"/>
            <a:ext cx="12033380" cy="563231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This case study gives an idea of NLP text processing in machine learning. In this case study, apart from applying the techniques that we have learnt in the EDA module, we also classified hate and offensive comments so that it can be controlled and restricted from spreading hatred and cyberbullying.</a:t>
            </a:r>
          </a:p>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whether the online comments are malignant or non malignant.</a:t>
            </a:r>
            <a:endParaRPr lang="en-IN" b="0" i="0" dirty="0">
              <a:solidFill>
                <a:srgbClr val="000000"/>
              </a:solidFill>
              <a:effectLst/>
              <a:latin typeface="Century" panose="02040604050505020304" pitchFamily="18" charset="0"/>
            </a:endParaRPr>
          </a:p>
          <a:p>
            <a:pPr marL="285750" indent="-285750" algn="just">
              <a:buFont typeface="Arial" panose="020B0604020202020204" pitchFamily="34" charset="0"/>
              <a:buChar char="•"/>
            </a:pPr>
            <a:r>
              <a:rPr lang="en-IN" dirty="0">
                <a:solidFill>
                  <a:srgbClr val="000000"/>
                </a:solidFill>
                <a:latin typeface="Century" panose="02040604050505020304" pitchFamily="18" charset="0"/>
              </a:rPr>
              <a:t>We have mentioned step by step procedure to analyse the data and checked the correlation between label and feature.</a:t>
            </a:r>
          </a:p>
          <a:p>
            <a:pPr marL="285750" indent="-285750" algn="just">
              <a:buFont typeface="Arial" panose="020B0604020202020204" pitchFamily="34" charset="0"/>
              <a:buChar char="•"/>
            </a:pPr>
            <a:r>
              <a:rPr lang="en-IN" altLang="en-US" sz="1800" dirty="0">
                <a:latin typeface="Century" panose="02040604050505020304" pitchFamily="18" charset="0"/>
                <a:cs typeface="Calibri" panose="020F0502020204030204" pitchFamily="34" charset="0"/>
              </a:rPr>
              <a:t>In this project there are some variables like malignant and rude which are highly correlated it is possible because one comment text may have combination of multiple features.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Removing the column id does not impact the model training.</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Using Tree, model can reduce the false negative values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It has future scope in various use cases likewise in election, social media etc, where every day there are multi offensive comments spread.</a:t>
            </a:r>
            <a:endParaRPr lang="en-IN" dirty="0">
              <a:solidFill>
                <a:srgbClr val="000000"/>
              </a:solidFill>
              <a:latin typeface="Century" panose="02040604050505020304" pitchFamily="18" charset="0"/>
            </a:endParaRPr>
          </a:p>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Arial" panose="020B0604020202020204" pitchFamily="34" charset="0"/>
              <a:buChar char="•"/>
            </a:pPr>
            <a:r>
              <a:rPr lang="en-IN" b="0" i="0" dirty="0">
                <a:solidFill>
                  <a:srgbClr val="000000"/>
                </a:solidFill>
                <a:effectLst/>
                <a:latin typeface="Century" panose="02040604050505020304" pitchFamily="18" charset="0"/>
              </a:rPr>
              <a:t>We got X</a:t>
            </a:r>
            <a:r>
              <a:rPr lang="en-IN" dirty="0">
                <a:solidFill>
                  <a:srgbClr val="000000"/>
                </a:solidFill>
                <a:latin typeface="Century" panose="02040604050505020304" pitchFamily="18" charset="0"/>
              </a:rPr>
              <a:t>GB Classifier as best model and performed hyper parameter tuning using best parameters of XGB model and plotted AUC-ROC score and the model accuracy and roc-</a:t>
            </a:r>
            <a:r>
              <a:rPr lang="en-IN" dirty="0" err="1">
                <a:solidFill>
                  <a:srgbClr val="000000"/>
                </a:solidFill>
                <a:latin typeface="Century" panose="02040604050505020304" pitchFamily="18" charset="0"/>
              </a:rPr>
              <a:t>auc</a:t>
            </a:r>
            <a:r>
              <a:rPr lang="en-IN" dirty="0">
                <a:solidFill>
                  <a:srgbClr val="000000"/>
                </a:solidFill>
                <a:latin typeface="Century" panose="02040604050505020304" pitchFamily="18" charset="0"/>
              </a:rPr>
              <a:t> score increased after tuning.</a:t>
            </a:r>
          </a:p>
          <a:p>
            <a:pPr marL="285750" indent="-285750" algn="just">
              <a:buFont typeface="Arial" panose="020B0604020202020204" pitchFamily="34" charset="0"/>
              <a:buChar char="•"/>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test data into csv file.</a:t>
            </a:r>
          </a:p>
        </p:txBody>
      </p:sp>
    </p:spTree>
    <p:extLst>
      <p:ext uri="{BB962C8B-B14F-4D97-AF65-F5344CB8AC3E}">
        <p14:creationId xmlns:p14="http://schemas.microsoft.com/office/powerpoint/2010/main" val="939963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2456" y="360615"/>
            <a:ext cx="9656271" cy="5955261"/>
          </a:xfrm>
          <a:prstGeom prst="rect">
            <a:avLst/>
          </a:prstGeom>
        </p:spPr>
      </p:pic>
    </p:spTree>
    <p:extLst>
      <p:ext uri="{BB962C8B-B14F-4D97-AF65-F5344CB8AC3E}">
        <p14:creationId xmlns:p14="http://schemas.microsoft.com/office/powerpoint/2010/main" val="124911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rgbClr val="FF0000"/>
                </a:solidFill>
                <a:latin typeface="Bookman Old Style" panose="02050604050505020204" pitchFamily="18" charset="0"/>
              </a:rPr>
              <a:t>Introduction</a:t>
            </a:r>
            <a:endParaRPr lang="en-IN" sz="4000" u="sng" dirty="0">
              <a:solidFill>
                <a:srgbClr val="FF000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75D42639-49F9-4D23-AC89-B00ED3A75D8B}"/>
              </a:ext>
            </a:extLst>
          </p:cNvPr>
          <p:cNvSpPr txBox="1"/>
          <p:nvPr/>
        </p:nvSpPr>
        <p:spPr>
          <a:xfrm>
            <a:off x="690465" y="1436915"/>
            <a:ext cx="10963271" cy="4826193"/>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Over the years, social media and social networking use have been increasing exponentially due to an upsurge in the use of the internet. Flood of information arises from online conversation in a daily basis as people are able discuss, express themselves and air their opinion via these platforms.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paper discusses different methodologies like logistic regression, support vector machine, multinomial naïve bayes etc. for comment classification into 6 different categories viz. malignant, highly malignant, rude, threat, abuse and loathe.</a:t>
            </a:r>
          </a:p>
          <a:p>
            <a:endParaRPr lang="en-IN" dirty="0"/>
          </a:p>
        </p:txBody>
      </p:sp>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6232901-3613-47D2-9F86-37195051ABCD}"/>
              </a:ext>
            </a:extLst>
          </p:cNvPr>
          <p:cNvSpPr txBox="1"/>
          <p:nvPr/>
        </p:nvSpPr>
        <p:spPr>
          <a:xfrm>
            <a:off x="653143" y="46652"/>
            <a:ext cx="11028785" cy="707886"/>
          </a:xfrm>
          <a:prstGeom prst="rect">
            <a:avLst/>
          </a:prstGeom>
          <a:noFill/>
        </p:spPr>
        <p:txBody>
          <a:bodyPr wrap="square" rtlCol="0">
            <a:spAutoFit/>
          </a:bodyPr>
          <a:lstStyle/>
          <a:p>
            <a:pPr algn="ctr"/>
            <a:r>
              <a:rPr lang="en-US" sz="4000" u="sng" dirty="0">
                <a:solidFill>
                  <a:srgbClr val="FF0000"/>
                </a:solidFill>
                <a:latin typeface="Bookman Old Style" panose="02050604050505020204" pitchFamily="18" charset="0"/>
              </a:rPr>
              <a:t>Problem Statement</a:t>
            </a:r>
            <a:endParaRPr lang="en-IN" sz="4000" u="sng" dirty="0">
              <a:solidFill>
                <a:srgbClr val="FF000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CA0EF478-34CC-43C8-9A71-6B1050E78705}"/>
              </a:ext>
            </a:extLst>
          </p:cNvPr>
          <p:cNvSpPr txBox="1"/>
          <p:nvPr/>
        </p:nvSpPr>
        <p:spPr>
          <a:xfrm>
            <a:off x="0" y="1156996"/>
            <a:ext cx="7613779" cy="3143040"/>
          </a:xfrm>
          <a:prstGeom prst="rect">
            <a:avLst/>
          </a:prstGeom>
          <a:noFill/>
        </p:spPr>
        <p:txBody>
          <a:bodyPr wrap="square" rtlCol="0">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Online hate, described as abusive language, aggression, cyberbullying, hatefulness and many others has been identified as a major threat on online social media platforms. Social media platforms are the most prominent grounds for such toxic behaviour. There has</a:t>
            </a:r>
            <a:endParaRPr lang="en-US" sz="1800" dirty="0"/>
          </a:p>
        </p:txBody>
      </p:sp>
      <p:sp>
        <p:nvSpPr>
          <p:cNvPr id="6" name="TextBox 5">
            <a:extLst>
              <a:ext uri="{FF2B5EF4-FFF2-40B4-BE49-F238E27FC236}">
                <a16:creationId xmlns:a16="http://schemas.microsoft.com/office/drawing/2014/main" xmlns="" id="{0F862CE3-A199-4549-87B3-7149D1CD0B03}"/>
              </a:ext>
            </a:extLst>
          </p:cNvPr>
          <p:cNvSpPr txBox="1"/>
          <p:nvPr/>
        </p:nvSpPr>
        <p:spPr>
          <a:xfrm>
            <a:off x="0" y="4226766"/>
            <a:ext cx="12191999" cy="2522869"/>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pic>
        <p:nvPicPr>
          <p:cNvPr id="5" name="Picture 4">
            <a:extLst>
              <a:ext uri="{FF2B5EF4-FFF2-40B4-BE49-F238E27FC236}">
                <a16:creationId xmlns:a16="http://schemas.microsoft.com/office/drawing/2014/main" xmlns="" id="{C92B2879-AEE4-4474-B9E6-10406E549D6E}"/>
              </a:ext>
            </a:extLst>
          </p:cNvPr>
          <p:cNvPicPr>
            <a:picLocks noChangeAspect="1"/>
          </p:cNvPicPr>
          <p:nvPr/>
        </p:nvPicPr>
        <p:blipFill>
          <a:blip r:embed="rId2"/>
          <a:stretch>
            <a:fillRect/>
          </a:stretch>
        </p:blipFill>
        <p:spPr>
          <a:xfrm>
            <a:off x="7232488" y="1033327"/>
            <a:ext cx="4959511" cy="3492020"/>
          </a:xfrm>
          <a:prstGeom prst="rect">
            <a:avLst/>
          </a:prstGeom>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Problem Understanding</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7F6F7B2E-9B57-4A0D-87F4-7C90E773CE0B}"/>
              </a:ext>
            </a:extLst>
          </p:cNvPr>
          <p:cNvSpPr txBox="1"/>
          <p:nvPr/>
        </p:nvSpPr>
        <p:spPr>
          <a:xfrm>
            <a:off x="382555" y="1252137"/>
            <a:ext cx="9171991" cy="5015027"/>
          </a:xfrm>
          <a:prstGeom prst="rect">
            <a:avLst/>
          </a:prstGeom>
          <a:noFill/>
        </p:spPr>
        <p:txBody>
          <a:bodyPr wrap="square" rtlCol="0">
            <a:spAutoFit/>
          </a:bodyPr>
          <a:lstStyle/>
          <a:p>
            <a:pPr algn="just">
              <a:lnSpc>
                <a:spcPct val="107000"/>
              </a:lnSpc>
              <a:spcAft>
                <a:spcPts val="8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 the </a:t>
            </a:r>
            <a:r>
              <a:rPr lang="en-IN" sz="1800" dirty="0">
                <a:effectLst/>
                <a:latin typeface="Century" panose="02040604050505020304" pitchFamily="18" charset="0"/>
                <a:ea typeface="Calibri" panose="020F0502020204030204" pitchFamily="34" charset="0"/>
                <a:cs typeface="Calibri" panose="020F0502020204030204" pitchFamily="34" charset="0"/>
              </a:rPr>
              <a:t>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The result of such activities can be dangerous. It gives mental trauma to the victims making their lives miserable. People who are not well aware of mental health online hate or cyberbullying become life threatening for them. Such cases are also at rise. It is also taking its toll on religions. Each and every day we can see an incident of fighting between people of different communities or religions due to offensive social media posts.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3F9EE186-3422-4A19-82E5-AC2693AA9D0A}"/>
              </a:ext>
            </a:extLst>
          </p:cNvPr>
          <p:cNvPicPr>
            <a:picLocks noChangeAspect="1"/>
          </p:cNvPicPr>
          <p:nvPr/>
        </p:nvPicPr>
        <p:blipFill>
          <a:blip r:embed="rId2"/>
          <a:stretch>
            <a:fillRect/>
          </a:stretch>
        </p:blipFill>
        <p:spPr>
          <a:xfrm>
            <a:off x="9629192" y="1371600"/>
            <a:ext cx="2562808" cy="4749282"/>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AFFAE4A-F5A2-445D-A1FD-E76F3AF662B9}"/>
              </a:ext>
            </a:extLst>
          </p:cNvPr>
          <p:cNvSpPr txBox="1"/>
          <p:nvPr/>
        </p:nvSpPr>
        <p:spPr>
          <a:xfrm>
            <a:off x="0" y="244496"/>
            <a:ext cx="12192000" cy="1077218"/>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Definition &amp; Importance of Malignant Comments Classification</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D738298F-5094-4E08-BFDB-1CA7F3837DF1}"/>
              </a:ext>
            </a:extLst>
          </p:cNvPr>
          <p:cNvSpPr txBox="1"/>
          <p:nvPr/>
        </p:nvSpPr>
        <p:spPr>
          <a:xfrm>
            <a:off x="503853" y="1321714"/>
            <a:ext cx="8490857" cy="1292662"/>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b="1" i="0" dirty="0">
                <a:solidFill>
                  <a:schemeClr val="accent5">
                    <a:lumMod val="50000"/>
                  </a:schemeClr>
                </a:solidFill>
                <a:effectLst/>
                <a:latin typeface="Century" panose="02040604050505020304" pitchFamily="18" charset="0"/>
              </a:rPr>
              <a:t>Definition:</a:t>
            </a:r>
            <a:r>
              <a:rPr lang="en-US" sz="1800" b="1" i="0" dirty="0">
                <a:solidFill>
                  <a:srgbClr val="202124"/>
                </a:solidFill>
                <a:effectLst/>
                <a:latin typeface="Century" panose="02040604050505020304" pitchFamily="18" charset="0"/>
              </a:rPr>
              <a:t> “A</a:t>
            </a:r>
            <a:r>
              <a:rPr lang="en-US" sz="1800" b="0" i="0" dirty="0">
                <a:solidFill>
                  <a:srgbClr val="202124"/>
                </a:solidFill>
                <a:effectLst/>
                <a:latin typeface="Century" panose="02040604050505020304" pitchFamily="18" charset="0"/>
              </a:rPr>
              <a:t> </a:t>
            </a:r>
            <a:r>
              <a:rPr lang="en-US" sz="1800" b="1" i="0" dirty="0">
                <a:solidFill>
                  <a:srgbClr val="202124"/>
                </a:solidFill>
                <a:effectLst/>
                <a:latin typeface="Century" panose="02040604050505020304" pitchFamily="18" charset="0"/>
              </a:rPr>
              <a:t>Classification model designed to detect the type of toxic comments to detect and prevent cyberbullying” </a:t>
            </a:r>
            <a:r>
              <a:rPr lang="en-US" sz="1800" i="0" dirty="0">
                <a:solidFill>
                  <a:srgbClr val="202124"/>
                </a:solidFill>
                <a:effectLst/>
                <a:latin typeface="Century" panose="02040604050505020304" pitchFamily="18" charset="0"/>
              </a:rPr>
              <a:t>which include </a:t>
            </a:r>
            <a:r>
              <a:rPr lang="en-US" b="0" i="0" dirty="0">
                <a:effectLst/>
                <a:latin typeface="Century" panose="02040604050505020304" pitchFamily="18" charset="0"/>
              </a:rPr>
              <a:t>unsupportive and unpleasant behavior, being manipulative, judgmental, controlling, and self-centered.</a:t>
            </a:r>
          </a:p>
        </p:txBody>
      </p:sp>
      <p:sp>
        <p:nvSpPr>
          <p:cNvPr id="11" name="TextBox 10">
            <a:extLst>
              <a:ext uri="{FF2B5EF4-FFF2-40B4-BE49-F238E27FC236}">
                <a16:creationId xmlns:a16="http://schemas.microsoft.com/office/drawing/2014/main" xmlns="" id="{8C4BF059-86B9-417B-BF4A-00E982A94C59}"/>
              </a:ext>
            </a:extLst>
          </p:cNvPr>
          <p:cNvSpPr txBox="1"/>
          <p:nvPr/>
        </p:nvSpPr>
        <p:spPr>
          <a:xfrm>
            <a:off x="503854" y="2864498"/>
            <a:ext cx="8830646" cy="3785652"/>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a:solidFill>
                  <a:schemeClr val="accent5">
                    <a:lumMod val="50000"/>
                  </a:schemeClr>
                </a:solidFill>
                <a:latin typeface="Century" panose="02040604050505020304" pitchFamily="18" charset="0"/>
              </a:rPr>
              <a:t>Importance: </a:t>
            </a:r>
            <a:r>
              <a:rPr lang="en-IN"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342900" indent="-34290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a:t>
            </a:r>
            <a:r>
              <a:rPr lang="en-IN" dirty="0">
                <a:latin typeface="Century" panose="02040604050505020304" pitchFamily="18" charset="0"/>
                <a:ea typeface="Calibri" panose="020F0502020204030204" pitchFamily="34" charset="0"/>
                <a:cs typeface="Times New Roman" panose="02020603050405020304" pitchFamily="18" charset="0"/>
              </a:rPr>
              <a:t> and cyberbullying.</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E78C12CF-B5D5-4CAC-875B-45F095E952C4}"/>
              </a:ext>
            </a:extLst>
          </p:cNvPr>
          <p:cNvPicPr>
            <a:picLocks noChangeAspect="1"/>
          </p:cNvPicPr>
          <p:nvPr/>
        </p:nvPicPr>
        <p:blipFill>
          <a:blip r:embed="rId2"/>
          <a:stretch>
            <a:fillRect/>
          </a:stretch>
        </p:blipFill>
        <p:spPr>
          <a:xfrm>
            <a:off x="9359867" y="1418253"/>
            <a:ext cx="2466975" cy="5337109"/>
          </a:xfrm>
          <a:prstGeom prst="rect">
            <a:avLst/>
          </a:prstGeom>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Data Analysis and Model Building Flowchart</a:t>
            </a:r>
            <a:endParaRPr lang="en-IN" sz="3200" u="sng" dirty="0">
              <a:solidFill>
                <a:schemeClr val="accent2">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xmlns="" id="{65C1B98E-16C4-4728-A2C6-A060D7599AD6}"/>
              </a:ext>
            </a:extLst>
          </p:cNvPr>
          <p:cNvSpPr/>
          <p:nvPr/>
        </p:nvSpPr>
        <p:spPr>
          <a:xfrm>
            <a:off x="1657537" y="688071"/>
            <a:ext cx="2123233"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xmlns="" id="{80505AFE-E45E-4CB0-8D11-DC6F54A4B812}"/>
              </a:ext>
            </a:extLst>
          </p:cNvPr>
          <p:cNvSpPr/>
          <p:nvPr/>
        </p:nvSpPr>
        <p:spPr>
          <a:xfrm>
            <a:off x="4124746" y="1069071"/>
            <a:ext cx="634482"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xmlns="" id="{A12EF69C-6EE3-4F90-8E75-AD0E99F33C4E}"/>
              </a:ext>
            </a:extLst>
          </p:cNvPr>
          <p:cNvSpPr/>
          <p:nvPr/>
        </p:nvSpPr>
        <p:spPr>
          <a:xfrm>
            <a:off x="5104437" y="688071"/>
            <a:ext cx="2123233"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xmlns="" id="{BD7FFFC3-C2CC-47B0-98CE-027159724E90}"/>
              </a:ext>
            </a:extLst>
          </p:cNvPr>
          <p:cNvSpPr/>
          <p:nvPr/>
        </p:nvSpPr>
        <p:spPr>
          <a:xfrm>
            <a:off x="7572879" y="1069071"/>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xmlns="" id="{F643177A-4A3B-4D6B-9D2E-88F2192ED748}"/>
              </a:ext>
            </a:extLst>
          </p:cNvPr>
          <p:cNvSpPr/>
          <p:nvPr/>
        </p:nvSpPr>
        <p:spPr>
          <a:xfrm>
            <a:off x="8585749" y="688071"/>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xmlns="" id="{AF7EF058-49A7-48CF-8A68-51D390EF96B2}"/>
              </a:ext>
            </a:extLst>
          </p:cNvPr>
          <p:cNvSpPr/>
          <p:nvPr/>
        </p:nvSpPr>
        <p:spPr>
          <a:xfrm>
            <a:off x="4062538"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xmlns="" id="{00033B84-DBF6-4EA5-A678-00A039B25E9D}"/>
              </a:ext>
            </a:extLst>
          </p:cNvPr>
          <p:cNvSpPr/>
          <p:nvPr/>
        </p:nvSpPr>
        <p:spPr>
          <a:xfrm>
            <a:off x="1565070" y="4053689"/>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xmlns="" id="{180C310C-7A7D-4FDC-B69B-7242D8F982A5}"/>
              </a:ext>
            </a:extLst>
          </p:cNvPr>
          <p:cNvSpPr/>
          <p:nvPr/>
        </p:nvSpPr>
        <p:spPr>
          <a:xfrm>
            <a:off x="8585749" y="2392208"/>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xmlns="" id="{7AE48DB2-0A2E-4A51-9BC4-7973D9FE6678}"/>
              </a:ext>
            </a:extLst>
          </p:cNvPr>
          <p:cNvSpPr/>
          <p:nvPr/>
        </p:nvSpPr>
        <p:spPr>
          <a:xfrm>
            <a:off x="7572878" y="2773208"/>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xmlns="" id="{31ECFB98-689F-422F-9514-728C014F084F}"/>
              </a:ext>
            </a:extLst>
          </p:cNvPr>
          <p:cNvSpPr/>
          <p:nvPr/>
        </p:nvSpPr>
        <p:spPr>
          <a:xfrm>
            <a:off x="5058820" y="2392208"/>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xmlns="" id="{D1899990-9647-4B3C-8939-F7CEF367EEF6}"/>
              </a:ext>
            </a:extLst>
          </p:cNvPr>
          <p:cNvSpPr/>
          <p:nvPr/>
        </p:nvSpPr>
        <p:spPr>
          <a:xfrm>
            <a:off x="4079128" y="2773208"/>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xmlns="" id="{79CD2769-69D5-4A56-98E8-09B8EA44A207}"/>
              </a:ext>
            </a:extLst>
          </p:cNvPr>
          <p:cNvSpPr/>
          <p:nvPr/>
        </p:nvSpPr>
        <p:spPr>
          <a:xfrm>
            <a:off x="1565070" y="2392208"/>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xmlns="" id="{8698FB53-B832-453A-9B2A-06BBE89FAB57}"/>
              </a:ext>
            </a:extLst>
          </p:cNvPr>
          <p:cNvSpPr/>
          <p:nvPr/>
        </p:nvSpPr>
        <p:spPr>
          <a:xfrm>
            <a:off x="2417921" y="3595846"/>
            <a:ext cx="458236" cy="457843"/>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xmlns="" id="{BF50AD5F-76F2-454B-A80A-D9FDBCE58ED7}"/>
              </a:ext>
            </a:extLst>
          </p:cNvPr>
          <p:cNvSpPr/>
          <p:nvPr/>
        </p:nvSpPr>
        <p:spPr>
          <a:xfrm>
            <a:off x="9511382" y="1909400"/>
            <a:ext cx="458236" cy="457880"/>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xmlns="" id="{D8B4B1D2-FAFA-4E25-8870-E56EB080A176}"/>
              </a:ext>
            </a:extLst>
          </p:cNvPr>
          <p:cNvSpPr/>
          <p:nvPr/>
        </p:nvSpPr>
        <p:spPr>
          <a:xfrm>
            <a:off x="5058820" y="4053689"/>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xmlns="" id="{8B6E8DC2-FD43-43BF-A01A-7C281204D5B2}"/>
              </a:ext>
            </a:extLst>
          </p:cNvPr>
          <p:cNvSpPr/>
          <p:nvPr/>
        </p:nvSpPr>
        <p:spPr>
          <a:xfrm>
            <a:off x="7572877"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xmlns="" id="{93894349-6E7C-4E61-88B6-9FE6FB216C26}"/>
              </a:ext>
            </a:extLst>
          </p:cNvPr>
          <p:cNvSpPr/>
          <p:nvPr/>
        </p:nvSpPr>
        <p:spPr>
          <a:xfrm>
            <a:off x="8585747" y="4053689"/>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xmlns="" id="{95249C89-B121-4BA7-AE38-C2127E8876B5}"/>
              </a:ext>
            </a:extLst>
          </p:cNvPr>
          <p:cNvSpPr/>
          <p:nvPr/>
        </p:nvSpPr>
        <p:spPr>
          <a:xfrm>
            <a:off x="8656076" y="5584123"/>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xmlns="" id="{6564D4ED-1B47-4AEB-8FB9-44032D1C6737}"/>
              </a:ext>
            </a:extLst>
          </p:cNvPr>
          <p:cNvSpPr/>
          <p:nvPr/>
        </p:nvSpPr>
        <p:spPr>
          <a:xfrm>
            <a:off x="9441053" y="5272890"/>
            <a:ext cx="458236" cy="311234"/>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xmlns="" id="{88E2C15F-5B3C-4F33-8D63-A35B4F6261DF}"/>
              </a:ext>
            </a:extLst>
          </p:cNvPr>
          <p:cNvSpPr/>
          <p:nvPr/>
        </p:nvSpPr>
        <p:spPr>
          <a:xfrm>
            <a:off x="7572877" y="6037443"/>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xmlns="" id="{9098978D-D860-4946-A8B0-561DB45732B6}"/>
              </a:ext>
            </a:extLst>
          </p:cNvPr>
          <p:cNvSpPr/>
          <p:nvPr/>
        </p:nvSpPr>
        <p:spPr>
          <a:xfrm>
            <a:off x="5058820" y="5584123"/>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xmlns="" id="{C2A17994-C821-4FEA-AC25-A0912A99B415}"/>
              </a:ext>
            </a:extLst>
          </p:cNvPr>
          <p:cNvSpPr/>
          <p:nvPr/>
        </p:nvSpPr>
        <p:spPr>
          <a:xfrm>
            <a:off x="1562615" y="5584123"/>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xmlns="" id="{4D52B3A1-A83F-4FD9-A3EB-C5204AB2F47D}"/>
              </a:ext>
            </a:extLst>
          </p:cNvPr>
          <p:cNvSpPr/>
          <p:nvPr/>
        </p:nvSpPr>
        <p:spPr>
          <a:xfrm>
            <a:off x="4008800" y="6037443"/>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Exploratory Data Analysis (EDA) Steps</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25823B0B-A990-40C9-A3ED-6365DB0B43BE}"/>
              </a:ext>
            </a:extLst>
          </p:cNvPr>
          <p:cNvSpPr txBox="1"/>
          <p:nvPr/>
        </p:nvSpPr>
        <p:spPr>
          <a:xfrm>
            <a:off x="662473" y="1240971"/>
            <a:ext cx="11112759" cy="600600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did not find any null values. And removed Id.</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Done feature engineering and created new columns viz label: which contain both good and bad comments which is the sum of all the labels, </a:t>
            </a:r>
            <a:r>
              <a:rPr lang="en-IN" sz="1800" dirty="0" err="1">
                <a:effectLst/>
                <a:latin typeface="Century" panose="02040604050505020304" pitchFamily="18" charset="0"/>
                <a:ea typeface="Calibri" panose="020F0502020204030204" pitchFamily="34" charset="0"/>
                <a:cs typeface="Calibri" panose="020F0502020204030204" pitchFamily="34" charset="0"/>
              </a:rPr>
              <a:t>comment_length</a:t>
            </a:r>
            <a:r>
              <a:rPr lang="en-IN" sz="1800" dirty="0">
                <a:effectLst/>
                <a:latin typeface="Century" panose="02040604050505020304" pitchFamily="18" charset="0"/>
                <a:ea typeface="Calibri" panose="020F0502020204030204" pitchFamily="34" charset="0"/>
                <a:cs typeface="Calibri" panose="020F0502020204030204" pitchFamily="34" charset="0"/>
              </a:rPr>
              <a:t>: which contains the length of comment text. </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categorical plots like pie plot, count plot, distribution plot and </a:t>
            </a:r>
            <a:r>
              <a:rPr lang="en-IN" sz="18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1800" dirty="0">
                <a:effectLst/>
                <a:latin typeface="Century" panose="02040604050505020304" pitchFamily="18" charset="0"/>
                <a:ea typeface="Calibri" panose="020F0502020204030204" pitchFamily="34" charset="0"/>
                <a:cs typeface="Calibri" panose="020F0502020204030204" pitchFamily="34" charset="0"/>
              </a:rPr>
              <a:t> for each label.</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Removing Punctuations and other special characters, Splitting the comments into individual words, Removing Stop Words, Stemming and Lemmatization. 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Checked correlation using heatmap. </a:t>
            </a:r>
            <a:r>
              <a:rPr lang="en-IN" sz="1800" dirty="0">
                <a:effectLst/>
                <a:latin typeface="Century" panose="02040604050505020304" pitchFamily="18" charset="0"/>
                <a:ea typeface="Calibri" panose="020F0502020204030204" pitchFamily="34" charset="0"/>
              </a:rPr>
              <a:t>After getting a cleaned data used TF-IDF vectorizer.</a:t>
            </a: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2052" name="Picture 4">
            <a:extLst>
              <a:ext uri="{FF2B5EF4-FFF2-40B4-BE49-F238E27FC236}">
                <a16:creationId xmlns:a16="http://schemas.microsoft.com/office/drawing/2014/main" xmlns="" id="{215BCDCE-3538-40FE-9395-B9608B176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053" y="1040657"/>
            <a:ext cx="6658947" cy="28595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xmlns="" id="{967F3945-4B45-402D-8258-E2453F13A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14243"/>
            <a:ext cx="5178490" cy="331236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xmlns="" id="{5A68F604-10E7-4C89-87A3-51795C824845}"/>
              </a:ext>
            </a:extLst>
          </p:cNvPr>
          <p:cNvSpPr txBox="1"/>
          <p:nvPr/>
        </p:nvSpPr>
        <p:spPr>
          <a:xfrm>
            <a:off x="447870" y="4245429"/>
            <a:ext cx="4730622"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pie chart we can notice approximately 43% of the comments are malignant, 24% of the comments are rude and 22% are abuse. The count of malignant comments are high compared to other type of comments and the count of threat comments are very less.</a:t>
            </a:r>
            <a:endParaRPr lang="en-IN" dirty="0">
              <a:latin typeface="Century" panose="02040604050505020304" pitchFamily="18" charset="0"/>
            </a:endParaRPr>
          </a:p>
        </p:txBody>
      </p:sp>
      <p:sp>
        <p:nvSpPr>
          <p:cNvPr id="14" name="TextBox 13">
            <a:extLst>
              <a:ext uri="{FF2B5EF4-FFF2-40B4-BE49-F238E27FC236}">
                <a16:creationId xmlns:a16="http://schemas.microsoft.com/office/drawing/2014/main" xmlns="" id="{AA045911-438E-4F92-8DDD-A7514F99F4EC}"/>
              </a:ext>
            </a:extLst>
          </p:cNvPr>
          <p:cNvSpPr txBox="1"/>
          <p:nvPr/>
        </p:nvSpPr>
        <p:spPr>
          <a:xfrm>
            <a:off x="5533052" y="4245429"/>
            <a:ext cx="6363479"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above plots we can observe the count of negative comments are high compared to the non negative comments. Here around 90% of the comments are turned out to be a negative comments and only 10% of them are considered to be positive or neutral comments. We can also observe the data imbalance issue here, we need to balance the data.</a:t>
            </a:r>
          </a:p>
        </p:txBody>
      </p:sp>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950</TotalTime>
  <Words>2297</Words>
  <Application>Microsoft Office PowerPoint</Application>
  <PresentationFormat>Widescreen</PresentationFormat>
  <Paragraphs>125</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Bookman Old Style</vt:lpstr>
      <vt:lpstr>Calibri</vt:lpstr>
      <vt:lpstr>Calibri Light</vt:lpstr>
      <vt:lpstr>Century</vt:lpstr>
      <vt:lpstr>Helvetica Neue</vt:lpstr>
      <vt:lpstr>Microsoft Sans Serif</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2022</cp:lastModifiedBy>
  <cp:revision>77</cp:revision>
  <dcterms:created xsi:type="dcterms:W3CDTF">2021-10-24T08:35:25Z</dcterms:created>
  <dcterms:modified xsi:type="dcterms:W3CDTF">2022-11-19T11:48:47Z</dcterms:modified>
</cp:coreProperties>
</file>