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9" r:id="rId1"/>
  </p:sldMasterIdLst>
  <p:sldIdLst>
    <p:sldId id="297" r:id="rId2"/>
    <p:sldId id="257"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9" d="100"/>
          <a:sy n="89" d="100"/>
        </p:scale>
        <p:origin x="46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725917F-DA36-4B6B-95DE-738CC4B12948}" type="datetimeFigureOut">
              <a:rPr lang="en-IN" smtClean="0"/>
              <a:t>19-10-2022</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6632B4BA-A6E3-461D-9994-6820A82079C3}" type="slidenum">
              <a:rPr lang="en-IN" smtClean="0"/>
              <a:t>‹#›</a:t>
            </a:fld>
            <a:endParaRPr lang="en-IN"/>
          </a:p>
        </p:txBody>
      </p:sp>
    </p:spTree>
    <p:extLst>
      <p:ext uri="{BB962C8B-B14F-4D97-AF65-F5344CB8AC3E}">
        <p14:creationId xmlns:p14="http://schemas.microsoft.com/office/powerpoint/2010/main" val="37789355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725917F-DA36-4B6B-95DE-738CC4B12948}" type="datetimeFigureOut">
              <a:rPr lang="en-IN" smtClean="0"/>
              <a:t>19-10-2022</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632B4BA-A6E3-461D-9994-6820A82079C3}" type="slidenum">
              <a:rPr lang="en-IN" smtClean="0"/>
              <a:t>‹#›</a:t>
            </a:fld>
            <a:endParaRPr lang="en-IN"/>
          </a:p>
        </p:txBody>
      </p:sp>
    </p:spTree>
    <p:extLst>
      <p:ext uri="{BB962C8B-B14F-4D97-AF65-F5344CB8AC3E}">
        <p14:creationId xmlns:p14="http://schemas.microsoft.com/office/powerpoint/2010/main" val="20770679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725917F-DA36-4B6B-95DE-738CC4B12948}" type="datetimeFigureOut">
              <a:rPr lang="en-IN" smtClean="0"/>
              <a:t>19-10-2022</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632B4BA-A6E3-461D-9994-6820A82079C3}"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9125145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F725917F-DA36-4B6B-95DE-738CC4B12948}" type="datetimeFigureOut">
              <a:rPr lang="en-IN" smtClean="0"/>
              <a:t>19-10-2022</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632B4BA-A6E3-461D-9994-6820A82079C3}" type="slidenum">
              <a:rPr lang="en-IN" smtClean="0"/>
              <a:t>‹#›</a:t>
            </a:fld>
            <a:endParaRPr lang="en-IN"/>
          </a:p>
        </p:txBody>
      </p:sp>
    </p:spTree>
    <p:extLst>
      <p:ext uri="{BB962C8B-B14F-4D97-AF65-F5344CB8AC3E}">
        <p14:creationId xmlns:p14="http://schemas.microsoft.com/office/powerpoint/2010/main" val="33842379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F725917F-DA36-4B6B-95DE-738CC4B12948}" type="datetimeFigureOut">
              <a:rPr lang="en-IN" smtClean="0"/>
              <a:t>19-10-2022</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632B4BA-A6E3-461D-9994-6820A82079C3}"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2965823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F725917F-DA36-4B6B-95DE-738CC4B12948}" type="datetimeFigureOut">
              <a:rPr lang="en-IN" smtClean="0"/>
              <a:t>19-10-2022</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632B4BA-A6E3-461D-9994-6820A82079C3}" type="slidenum">
              <a:rPr lang="en-IN" smtClean="0"/>
              <a:t>‹#›</a:t>
            </a:fld>
            <a:endParaRPr lang="en-IN"/>
          </a:p>
        </p:txBody>
      </p:sp>
    </p:spTree>
    <p:extLst>
      <p:ext uri="{BB962C8B-B14F-4D97-AF65-F5344CB8AC3E}">
        <p14:creationId xmlns:p14="http://schemas.microsoft.com/office/powerpoint/2010/main" val="18755083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725917F-DA36-4B6B-95DE-738CC4B12948}" type="datetimeFigureOut">
              <a:rPr lang="en-IN" smtClean="0"/>
              <a:t>19-10-2022</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632B4BA-A6E3-461D-9994-6820A82079C3}" type="slidenum">
              <a:rPr lang="en-IN" smtClean="0"/>
              <a:t>‹#›</a:t>
            </a:fld>
            <a:endParaRPr lang="en-IN"/>
          </a:p>
        </p:txBody>
      </p:sp>
    </p:spTree>
    <p:extLst>
      <p:ext uri="{BB962C8B-B14F-4D97-AF65-F5344CB8AC3E}">
        <p14:creationId xmlns:p14="http://schemas.microsoft.com/office/powerpoint/2010/main" val="19401029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725917F-DA36-4B6B-95DE-738CC4B12948}" type="datetimeFigureOut">
              <a:rPr lang="en-IN" smtClean="0"/>
              <a:t>19-10-2022</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632B4BA-A6E3-461D-9994-6820A82079C3}" type="slidenum">
              <a:rPr lang="en-IN" smtClean="0"/>
              <a:t>‹#›</a:t>
            </a:fld>
            <a:endParaRPr lang="en-IN"/>
          </a:p>
        </p:txBody>
      </p:sp>
    </p:spTree>
    <p:extLst>
      <p:ext uri="{BB962C8B-B14F-4D97-AF65-F5344CB8AC3E}">
        <p14:creationId xmlns:p14="http://schemas.microsoft.com/office/powerpoint/2010/main" val="11006582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725917F-DA36-4B6B-95DE-738CC4B12948}" type="datetimeFigureOut">
              <a:rPr lang="en-IN" smtClean="0"/>
              <a:t>19-10-2022</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632B4BA-A6E3-461D-9994-6820A82079C3}" type="slidenum">
              <a:rPr lang="en-IN" smtClean="0"/>
              <a:t>‹#›</a:t>
            </a:fld>
            <a:endParaRPr lang="en-IN"/>
          </a:p>
        </p:txBody>
      </p:sp>
    </p:spTree>
    <p:extLst>
      <p:ext uri="{BB962C8B-B14F-4D97-AF65-F5344CB8AC3E}">
        <p14:creationId xmlns:p14="http://schemas.microsoft.com/office/powerpoint/2010/main" val="2692845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725917F-DA36-4B6B-95DE-738CC4B12948}" type="datetimeFigureOut">
              <a:rPr lang="en-IN" smtClean="0"/>
              <a:t>19-10-2022</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632B4BA-A6E3-461D-9994-6820A82079C3}" type="slidenum">
              <a:rPr lang="en-IN" smtClean="0"/>
              <a:t>‹#›</a:t>
            </a:fld>
            <a:endParaRPr lang="en-IN"/>
          </a:p>
        </p:txBody>
      </p:sp>
    </p:spTree>
    <p:extLst>
      <p:ext uri="{BB962C8B-B14F-4D97-AF65-F5344CB8AC3E}">
        <p14:creationId xmlns:p14="http://schemas.microsoft.com/office/powerpoint/2010/main" val="38366462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725917F-DA36-4B6B-95DE-738CC4B12948}" type="datetimeFigureOut">
              <a:rPr lang="en-IN" smtClean="0"/>
              <a:t>19-10-2022</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6632B4BA-A6E3-461D-9994-6820A82079C3}" type="slidenum">
              <a:rPr lang="en-IN" smtClean="0"/>
              <a:t>‹#›</a:t>
            </a:fld>
            <a:endParaRPr lang="en-IN"/>
          </a:p>
        </p:txBody>
      </p:sp>
    </p:spTree>
    <p:extLst>
      <p:ext uri="{BB962C8B-B14F-4D97-AF65-F5344CB8AC3E}">
        <p14:creationId xmlns:p14="http://schemas.microsoft.com/office/powerpoint/2010/main" val="36711016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725917F-DA36-4B6B-95DE-738CC4B12948}" type="datetimeFigureOut">
              <a:rPr lang="en-IN" smtClean="0"/>
              <a:t>19-10-2022</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6632B4BA-A6E3-461D-9994-6820A82079C3}" type="slidenum">
              <a:rPr lang="en-IN" smtClean="0"/>
              <a:t>‹#›</a:t>
            </a:fld>
            <a:endParaRPr lang="en-IN"/>
          </a:p>
        </p:txBody>
      </p:sp>
    </p:spTree>
    <p:extLst>
      <p:ext uri="{BB962C8B-B14F-4D97-AF65-F5344CB8AC3E}">
        <p14:creationId xmlns:p14="http://schemas.microsoft.com/office/powerpoint/2010/main" val="9721805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725917F-DA36-4B6B-95DE-738CC4B12948}" type="datetimeFigureOut">
              <a:rPr lang="en-IN" smtClean="0"/>
              <a:t>19-10-2022</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6632B4BA-A6E3-461D-9994-6820A82079C3}" type="slidenum">
              <a:rPr lang="en-IN" smtClean="0"/>
              <a:t>‹#›</a:t>
            </a:fld>
            <a:endParaRPr lang="en-IN"/>
          </a:p>
        </p:txBody>
      </p:sp>
    </p:spTree>
    <p:extLst>
      <p:ext uri="{BB962C8B-B14F-4D97-AF65-F5344CB8AC3E}">
        <p14:creationId xmlns:p14="http://schemas.microsoft.com/office/powerpoint/2010/main" val="25218207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725917F-DA36-4B6B-95DE-738CC4B12948}" type="datetimeFigureOut">
              <a:rPr lang="en-IN" smtClean="0"/>
              <a:t>19-10-2022</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6632B4BA-A6E3-461D-9994-6820A82079C3}" type="slidenum">
              <a:rPr lang="en-IN" smtClean="0"/>
              <a:t>‹#›</a:t>
            </a:fld>
            <a:endParaRPr lang="en-IN"/>
          </a:p>
        </p:txBody>
      </p:sp>
    </p:spTree>
    <p:extLst>
      <p:ext uri="{BB962C8B-B14F-4D97-AF65-F5344CB8AC3E}">
        <p14:creationId xmlns:p14="http://schemas.microsoft.com/office/powerpoint/2010/main" val="20820763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725917F-DA36-4B6B-95DE-738CC4B12948}" type="datetimeFigureOut">
              <a:rPr lang="en-IN" smtClean="0"/>
              <a:t>19-10-2022</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6632B4BA-A6E3-461D-9994-6820A82079C3}" type="slidenum">
              <a:rPr lang="en-IN" smtClean="0"/>
              <a:t>‹#›</a:t>
            </a:fld>
            <a:endParaRPr lang="en-IN"/>
          </a:p>
        </p:txBody>
      </p:sp>
    </p:spTree>
    <p:extLst>
      <p:ext uri="{BB962C8B-B14F-4D97-AF65-F5344CB8AC3E}">
        <p14:creationId xmlns:p14="http://schemas.microsoft.com/office/powerpoint/2010/main" val="7698388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725917F-DA36-4B6B-95DE-738CC4B12948}" type="datetimeFigureOut">
              <a:rPr lang="en-IN" smtClean="0"/>
              <a:t>19-10-2022</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632B4BA-A6E3-461D-9994-6820A82079C3}" type="slidenum">
              <a:rPr lang="en-IN" smtClean="0"/>
              <a:t>‹#›</a:t>
            </a:fld>
            <a:endParaRPr lang="en-IN"/>
          </a:p>
        </p:txBody>
      </p:sp>
    </p:spTree>
    <p:extLst>
      <p:ext uri="{BB962C8B-B14F-4D97-AF65-F5344CB8AC3E}">
        <p14:creationId xmlns:p14="http://schemas.microsoft.com/office/powerpoint/2010/main" val="37337661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F725917F-DA36-4B6B-95DE-738CC4B12948}" type="datetimeFigureOut">
              <a:rPr lang="en-IN" smtClean="0"/>
              <a:t>19-10-2022</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6632B4BA-A6E3-461D-9994-6820A82079C3}" type="slidenum">
              <a:rPr lang="en-IN" smtClean="0"/>
              <a:t>‹#›</a:t>
            </a:fld>
            <a:endParaRPr lang="en-IN"/>
          </a:p>
        </p:txBody>
      </p:sp>
    </p:spTree>
    <p:extLst>
      <p:ext uri="{BB962C8B-B14F-4D97-AF65-F5344CB8AC3E}">
        <p14:creationId xmlns:p14="http://schemas.microsoft.com/office/powerpoint/2010/main" val="4084405445"/>
      </p:ext>
    </p:extLst>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25" r:id="rId6"/>
    <p:sldLayoutId id="2147483726" r:id="rId7"/>
    <p:sldLayoutId id="2147483727" r:id="rId8"/>
    <p:sldLayoutId id="2147483728" r:id="rId9"/>
    <p:sldLayoutId id="2147483729" r:id="rId10"/>
    <p:sldLayoutId id="2147483730" r:id="rId11"/>
    <p:sldLayoutId id="2147483731" r:id="rId12"/>
    <p:sldLayoutId id="2147483732" r:id="rId13"/>
    <p:sldLayoutId id="2147483733" r:id="rId14"/>
    <p:sldLayoutId id="2147483734" r:id="rId15"/>
    <p:sldLayoutId id="2147483735"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58671" y="222399"/>
            <a:ext cx="9709829" cy="1940944"/>
          </a:xfrm>
        </p:spPr>
        <p:txBody>
          <a:bodyPr>
            <a:normAutofit/>
          </a:bodyPr>
          <a:lstStyle/>
          <a:p>
            <a:r>
              <a:rPr lang="en-US" sz="6000" b="1" i="1" dirty="0">
                <a:solidFill>
                  <a:schemeClr val="accent5">
                    <a:lumMod val="75000"/>
                  </a:schemeClr>
                </a:solidFill>
                <a:latin typeface="Algerian" panose="04020705040A02060702" pitchFamily="82" charset="0"/>
              </a:rPr>
              <a:t>Microcredit Defaulter Project Presentation</a:t>
            </a:r>
          </a:p>
        </p:txBody>
      </p:sp>
      <p:sp>
        <p:nvSpPr>
          <p:cNvPr id="3" name="Subtitle 2"/>
          <p:cNvSpPr>
            <a:spLocks noGrp="1"/>
          </p:cNvSpPr>
          <p:nvPr>
            <p:ph type="subTitle" idx="1"/>
          </p:nvPr>
        </p:nvSpPr>
        <p:spPr>
          <a:xfrm>
            <a:off x="3572952" y="4399472"/>
            <a:ext cx="9429931" cy="1218110"/>
          </a:xfrm>
        </p:spPr>
        <p:txBody>
          <a:bodyPr>
            <a:noAutofit/>
          </a:bodyPr>
          <a:lstStyle/>
          <a:p>
            <a:r>
              <a:rPr lang="en-US" sz="2400" b="1" dirty="0">
                <a:solidFill>
                  <a:srgbClr val="C00000"/>
                </a:solidFill>
                <a:latin typeface="Algerian" panose="04020705040A02060702" pitchFamily="82" charset="0"/>
              </a:rPr>
              <a:t>Prepared by: </a:t>
            </a:r>
            <a:r>
              <a:rPr lang="en-US" sz="2400" b="1" dirty="0" err="1" smtClean="0">
                <a:solidFill>
                  <a:srgbClr val="C00000"/>
                </a:solidFill>
                <a:latin typeface="Algerian" panose="04020705040A02060702" pitchFamily="82" charset="0"/>
              </a:rPr>
              <a:t>Shashi</a:t>
            </a:r>
            <a:r>
              <a:rPr lang="en-US" sz="2400" b="1" dirty="0" smtClean="0">
                <a:solidFill>
                  <a:srgbClr val="C00000"/>
                </a:solidFill>
                <a:latin typeface="Algerian" panose="04020705040A02060702" pitchFamily="82" charset="0"/>
              </a:rPr>
              <a:t> </a:t>
            </a:r>
            <a:r>
              <a:rPr lang="en-US" sz="2400" b="1" dirty="0" err="1" smtClean="0">
                <a:solidFill>
                  <a:srgbClr val="C00000"/>
                </a:solidFill>
                <a:latin typeface="Algerian" panose="04020705040A02060702" pitchFamily="82" charset="0"/>
              </a:rPr>
              <a:t>sahu</a:t>
            </a:r>
            <a:endParaRPr lang="en-US" sz="2400" b="1" dirty="0">
              <a:solidFill>
                <a:srgbClr val="C00000"/>
              </a:solidFill>
              <a:latin typeface="Algerian" panose="04020705040A02060702" pitchFamily="82" charset="0"/>
            </a:endParaRPr>
          </a:p>
          <a:p>
            <a:r>
              <a:rPr lang="en-US" sz="2400" b="1" dirty="0">
                <a:solidFill>
                  <a:srgbClr val="C00000"/>
                </a:solidFill>
                <a:latin typeface="Algerian" panose="04020705040A02060702" pitchFamily="82" charset="0"/>
              </a:rPr>
              <a:t>Internship Batch </a:t>
            </a:r>
            <a:r>
              <a:rPr lang="en-US" sz="2400" b="1" dirty="0" smtClean="0">
                <a:solidFill>
                  <a:srgbClr val="C00000"/>
                </a:solidFill>
                <a:latin typeface="Algerian" panose="04020705040A02060702" pitchFamily="82" charset="0"/>
              </a:rPr>
              <a:t>30</a:t>
            </a:r>
            <a:endParaRPr lang="en-US" sz="2400" b="1" dirty="0">
              <a:solidFill>
                <a:srgbClr val="C00000"/>
              </a:solidFill>
              <a:latin typeface="Algerian" panose="04020705040A02060702" pitchFamily="82" charset="0"/>
            </a:endParaRPr>
          </a:p>
          <a:p>
            <a:r>
              <a:rPr lang="en-US" sz="2400" b="1" dirty="0">
                <a:solidFill>
                  <a:srgbClr val="C00000"/>
                </a:solidFill>
                <a:latin typeface="Algerian" panose="04020705040A02060702" pitchFamily="82" charset="0"/>
              </a:rPr>
              <a:t>Flip Robo Technologies </a:t>
            </a:r>
            <a:endParaRPr lang="en-US" sz="2400" b="1" dirty="0" smtClean="0">
              <a:solidFill>
                <a:srgbClr val="C00000"/>
              </a:solidFill>
              <a:latin typeface="Algerian" panose="04020705040A02060702" pitchFamily="82" charset="0"/>
            </a:endParaRPr>
          </a:p>
          <a:p>
            <a:r>
              <a:rPr lang="en-IN" sz="2400" b="1" dirty="0" smtClean="0">
                <a:solidFill>
                  <a:srgbClr val="C00000"/>
                </a:solidFill>
                <a:latin typeface="Algerian" panose="04020705040A02060702" pitchFamily="82" charset="0"/>
              </a:rPr>
              <a:t>SME Name: </a:t>
            </a:r>
            <a:r>
              <a:rPr lang="en-IN" sz="2400" b="1" dirty="0" err="1" smtClean="0">
                <a:solidFill>
                  <a:srgbClr val="C00000"/>
                </a:solidFill>
                <a:latin typeface="Algerian" panose="04020705040A02060702" pitchFamily="82" charset="0"/>
              </a:rPr>
              <a:t>Mohd</a:t>
            </a:r>
            <a:r>
              <a:rPr lang="en-IN" sz="2400" b="1" dirty="0" smtClean="0">
                <a:solidFill>
                  <a:srgbClr val="C00000"/>
                </a:solidFill>
                <a:latin typeface="Algerian" panose="04020705040A02060702" pitchFamily="82" charset="0"/>
              </a:rPr>
              <a:t> </a:t>
            </a:r>
            <a:r>
              <a:rPr lang="en-IN" sz="2400" b="1" dirty="0" err="1">
                <a:solidFill>
                  <a:srgbClr val="C00000"/>
                </a:solidFill>
                <a:latin typeface="Algerian" panose="04020705040A02060702" pitchFamily="82" charset="0"/>
              </a:rPr>
              <a:t>Kashif</a:t>
            </a:r>
            <a:r>
              <a:rPr lang="en-IN" sz="2400" b="1" dirty="0">
                <a:solidFill>
                  <a:srgbClr val="C00000"/>
                </a:solidFill>
                <a:latin typeface="Algerian" panose="04020705040A02060702" pitchFamily="82" charset="0"/>
              </a:rPr>
              <a:t> Sir </a:t>
            </a:r>
          </a:p>
          <a:p>
            <a:endParaRPr lang="en-US" sz="3200" b="1" dirty="0">
              <a:solidFill>
                <a:srgbClr val="FF0000"/>
              </a:solidFill>
              <a:latin typeface="Algerian" panose="04020705040A02060702" pitchFamily="82" charset="0"/>
            </a:endParaRPr>
          </a:p>
        </p:txBody>
      </p:sp>
      <p:pic>
        <p:nvPicPr>
          <p:cNvPr id="4" name="Picture 3"/>
          <p:cNvPicPr>
            <a:picLocks noChangeAspect="1"/>
          </p:cNvPicPr>
          <p:nvPr/>
        </p:nvPicPr>
        <p:blipFill>
          <a:blip r:embed="rId2"/>
          <a:stretch>
            <a:fillRect/>
          </a:stretch>
        </p:blipFill>
        <p:spPr>
          <a:xfrm>
            <a:off x="2984740" y="2426449"/>
            <a:ext cx="5365629" cy="1709917"/>
          </a:xfrm>
          <a:prstGeom prst="rect">
            <a:avLst/>
          </a:prstGeom>
        </p:spPr>
      </p:pic>
    </p:spTree>
    <p:extLst>
      <p:ext uri="{BB962C8B-B14F-4D97-AF65-F5344CB8AC3E}">
        <p14:creationId xmlns:p14="http://schemas.microsoft.com/office/powerpoint/2010/main" val="35489495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B5D93B7-331D-47A8-807D-9C6725A3E29A}"/>
              </a:ext>
            </a:extLst>
          </p:cNvPr>
          <p:cNvSpPr>
            <a:spLocks noGrp="1"/>
          </p:cNvSpPr>
          <p:nvPr>
            <p:ph type="title"/>
          </p:nvPr>
        </p:nvSpPr>
        <p:spPr>
          <a:xfrm>
            <a:off x="1938405" y="445578"/>
            <a:ext cx="8853240" cy="1268290"/>
          </a:xfrm>
        </p:spPr>
        <p:txBody>
          <a:bodyPr>
            <a:noAutofit/>
          </a:bodyPr>
          <a:lstStyle/>
          <a:p>
            <a:r>
              <a:rPr lang="en-IN" sz="3200" dirty="0">
                <a:solidFill>
                  <a:schemeClr val="bg2">
                    <a:lumMod val="50000"/>
                  </a:schemeClr>
                </a:solidFill>
                <a:latin typeface="+mn-lt"/>
                <a:ea typeface="+mj-lt"/>
                <a:cs typeface="+mj-lt"/>
              </a:rPr>
              <a:t>We look for the skewness present in </a:t>
            </a:r>
            <a:r>
              <a:rPr lang="en-IN" sz="3200" dirty="0" smtClean="0">
                <a:solidFill>
                  <a:schemeClr val="bg2">
                    <a:lumMod val="50000"/>
                  </a:schemeClr>
                </a:solidFill>
                <a:latin typeface="+mn-lt"/>
                <a:ea typeface="+mj-lt"/>
                <a:cs typeface="+mj-lt"/>
              </a:rPr>
              <a:t>data </a:t>
            </a:r>
            <a:r>
              <a:rPr lang="en-IN" sz="3200" dirty="0">
                <a:solidFill>
                  <a:schemeClr val="bg2">
                    <a:lumMod val="50000"/>
                  </a:schemeClr>
                </a:solidFill>
                <a:latin typeface="+mn-lt"/>
                <a:ea typeface="+mj-lt"/>
                <a:cs typeface="+mj-lt"/>
              </a:rPr>
              <a:t>shown in fig 2,</a:t>
            </a:r>
            <a:endParaRPr lang="en-US" sz="3200" dirty="0">
              <a:solidFill>
                <a:schemeClr val="bg2">
                  <a:lumMod val="50000"/>
                </a:schemeClr>
              </a:solidFill>
              <a:latin typeface="+mn-lt"/>
            </a:endParaRPr>
          </a:p>
        </p:txBody>
      </p:sp>
      <p:pic>
        <p:nvPicPr>
          <p:cNvPr id="4" name="Picture 4" descr="Table&#10;&#10;Description automatically generated">
            <a:extLst>
              <a:ext uri="{FF2B5EF4-FFF2-40B4-BE49-F238E27FC236}">
                <a16:creationId xmlns="" xmlns:a16="http://schemas.microsoft.com/office/drawing/2014/main" id="{648111E1-03A7-4572-9C4F-73F3258BE27C}"/>
              </a:ext>
            </a:extLst>
          </p:cNvPr>
          <p:cNvPicPr>
            <a:picLocks noGrp="1" noChangeAspect="1"/>
          </p:cNvPicPr>
          <p:nvPr>
            <p:ph idx="1"/>
          </p:nvPr>
        </p:nvPicPr>
        <p:blipFill>
          <a:blip r:embed="rId2"/>
          <a:stretch>
            <a:fillRect/>
          </a:stretch>
        </p:blipFill>
        <p:spPr>
          <a:xfrm>
            <a:off x="4565749" y="2048960"/>
            <a:ext cx="4466107" cy="3946397"/>
          </a:xfrm>
        </p:spPr>
      </p:pic>
      <p:sp>
        <p:nvSpPr>
          <p:cNvPr id="5" name="TextBox 4">
            <a:extLst>
              <a:ext uri="{FF2B5EF4-FFF2-40B4-BE49-F238E27FC236}">
                <a16:creationId xmlns="" xmlns:a16="http://schemas.microsoft.com/office/drawing/2014/main" id="{94C8244A-0F42-4B88-9148-F62AAFB5117E}"/>
              </a:ext>
            </a:extLst>
          </p:cNvPr>
          <p:cNvSpPr txBox="1"/>
          <p:nvPr/>
        </p:nvSpPr>
        <p:spPr>
          <a:xfrm>
            <a:off x="5647298" y="6162305"/>
            <a:ext cx="2799229"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IN" sz="1600" dirty="0"/>
              <a:t>Fig 2 </a:t>
            </a:r>
            <a:r>
              <a:rPr lang="en-IN" sz="1600" dirty="0" err="1"/>
              <a:t>skewness</a:t>
            </a:r>
            <a:r>
              <a:rPr lang="en-IN" sz="1600" dirty="0"/>
              <a:t> in data</a:t>
            </a:r>
            <a:r>
              <a:rPr lang="en-US" sz="1600" dirty="0">
                <a:cs typeface="Calibri"/>
              </a:rPr>
              <a:t> </a:t>
            </a:r>
          </a:p>
        </p:txBody>
      </p:sp>
    </p:spTree>
    <p:extLst>
      <p:ext uri="{BB962C8B-B14F-4D97-AF65-F5344CB8AC3E}">
        <p14:creationId xmlns:p14="http://schemas.microsoft.com/office/powerpoint/2010/main" val="249893673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70EDF054-702D-4BD1-937C-1F1037196E98}"/>
              </a:ext>
            </a:extLst>
          </p:cNvPr>
          <p:cNvSpPr txBox="1"/>
          <p:nvPr/>
        </p:nvSpPr>
        <p:spPr>
          <a:xfrm>
            <a:off x="758093" y="269631"/>
            <a:ext cx="11105660" cy="181588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800" dirty="0"/>
              <a:t>We observe skewness in the data due to outliers so we remove the 7-8% outliers through zscore method by keeping standard </a:t>
            </a:r>
          </a:p>
          <a:p>
            <a:r>
              <a:rPr lang="en-IN" sz="2800" dirty="0" smtClean="0"/>
              <a:t>deviation 5 and treat the rest outliers through</a:t>
            </a:r>
            <a:r>
              <a:rPr lang="en-IN" sz="2800" dirty="0"/>
              <a:t> </a:t>
            </a:r>
            <a:r>
              <a:rPr lang="en-IN" sz="2800" dirty="0" err="1"/>
              <a:t>winsorization</a:t>
            </a:r>
            <a:r>
              <a:rPr lang="en-IN" sz="2800" dirty="0"/>
              <a:t> </a:t>
            </a:r>
            <a:endParaRPr lang="en-IN" sz="2800" dirty="0" smtClean="0"/>
          </a:p>
          <a:p>
            <a:r>
              <a:rPr lang="en-IN" sz="2800" dirty="0" smtClean="0"/>
              <a:t>technique</a:t>
            </a:r>
            <a:r>
              <a:rPr lang="en-IN" sz="2800" dirty="0"/>
              <a:t>. </a:t>
            </a:r>
            <a:r>
              <a:rPr lang="en-IN" sz="2800" dirty="0" smtClean="0"/>
              <a:t>Now </a:t>
            </a:r>
            <a:r>
              <a:rPr lang="en-IN" sz="2800" dirty="0"/>
              <a:t>the skewness observed is  shown in fig 3,</a:t>
            </a:r>
            <a:endParaRPr lang="en-US" sz="2800" dirty="0">
              <a:cs typeface="Calibri"/>
            </a:endParaRPr>
          </a:p>
        </p:txBody>
      </p:sp>
      <p:pic>
        <p:nvPicPr>
          <p:cNvPr id="3" name="Picture 3" descr="A close up of text on a white background&#10;&#10;Description automatically generated">
            <a:extLst>
              <a:ext uri="{FF2B5EF4-FFF2-40B4-BE49-F238E27FC236}">
                <a16:creationId xmlns="" xmlns:a16="http://schemas.microsoft.com/office/drawing/2014/main" id="{D5AF5DA1-C6F2-4DD8-9BB7-1186242B8D15}"/>
              </a:ext>
            </a:extLst>
          </p:cNvPr>
          <p:cNvPicPr>
            <a:picLocks noChangeAspect="1"/>
          </p:cNvPicPr>
          <p:nvPr/>
        </p:nvPicPr>
        <p:blipFill>
          <a:blip r:embed="rId2"/>
          <a:stretch>
            <a:fillRect/>
          </a:stretch>
        </p:blipFill>
        <p:spPr>
          <a:xfrm>
            <a:off x="6790120" y="2109556"/>
            <a:ext cx="4199933" cy="4251569"/>
          </a:xfrm>
          <a:prstGeom prst="rect">
            <a:avLst/>
          </a:prstGeom>
        </p:spPr>
      </p:pic>
      <p:sp>
        <p:nvSpPr>
          <p:cNvPr id="4" name="TextBox 3">
            <a:extLst>
              <a:ext uri="{FF2B5EF4-FFF2-40B4-BE49-F238E27FC236}">
                <a16:creationId xmlns="" xmlns:a16="http://schemas.microsoft.com/office/drawing/2014/main" id="{ABDC5F8D-D0DB-4A2B-8271-79B7825BB792}"/>
              </a:ext>
            </a:extLst>
          </p:cNvPr>
          <p:cNvSpPr txBox="1"/>
          <p:nvPr/>
        </p:nvSpPr>
        <p:spPr>
          <a:xfrm>
            <a:off x="843530" y="6022571"/>
            <a:ext cx="6015891"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1600" dirty="0"/>
              <a:t>Fig3: Skewness observed after trating outliers  through </a:t>
            </a:r>
            <a:r>
              <a:rPr lang="en-IN" sz="1600" dirty="0" err="1"/>
              <a:t>winsorization</a:t>
            </a:r>
            <a:r>
              <a:rPr lang="en-IN" sz="1600" dirty="0"/>
              <a:t>      </a:t>
            </a:r>
            <a:endParaRPr lang="en-US" sz="1200" dirty="0">
              <a:cs typeface="Calibri"/>
            </a:endParaRPr>
          </a:p>
        </p:txBody>
      </p:sp>
    </p:spTree>
    <p:extLst>
      <p:ext uri="{BB962C8B-B14F-4D97-AF65-F5344CB8AC3E}">
        <p14:creationId xmlns:p14="http://schemas.microsoft.com/office/powerpoint/2010/main" val="175176817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0577033-F802-4F4B-B980-6B50BC5F6DAA}"/>
              </a:ext>
            </a:extLst>
          </p:cNvPr>
          <p:cNvSpPr>
            <a:spLocks noGrp="1"/>
          </p:cNvSpPr>
          <p:nvPr>
            <p:ph type="title"/>
          </p:nvPr>
        </p:nvSpPr>
        <p:spPr/>
        <p:txBody>
          <a:bodyPr>
            <a:normAutofit/>
          </a:bodyPr>
          <a:lstStyle/>
          <a:p>
            <a:r>
              <a:rPr lang="en-IN" sz="4000" b="1" dirty="0">
                <a:solidFill>
                  <a:schemeClr val="bg2">
                    <a:lumMod val="50000"/>
                  </a:schemeClr>
                </a:solidFill>
                <a:ea typeface="+mj-lt"/>
                <a:cs typeface="+mj-lt"/>
              </a:rPr>
              <a:t>Data Sources and their formats</a:t>
            </a:r>
            <a:endParaRPr lang="en-US" sz="4000" b="1" dirty="0">
              <a:solidFill>
                <a:schemeClr val="bg2">
                  <a:lumMod val="50000"/>
                </a:schemeClr>
              </a:solidFill>
            </a:endParaRPr>
          </a:p>
        </p:txBody>
      </p:sp>
      <p:sp>
        <p:nvSpPr>
          <p:cNvPr id="3" name="Content Placeholder 2">
            <a:extLst>
              <a:ext uri="{FF2B5EF4-FFF2-40B4-BE49-F238E27FC236}">
                <a16:creationId xmlns="" xmlns:a16="http://schemas.microsoft.com/office/drawing/2014/main" id="{3030797C-0783-46DE-A69D-B1E4699231D6}"/>
              </a:ext>
            </a:extLst>
          </p:cNvPr>
          <p:cNvSpPr>
            <a:spLocks noGrp="1"/>
          </p:cNvSpPr>
          <p:nvPr>
            <p:ph idx="1"/>
          </p:nvPr>
        </p:nvSpPr>
        <p:spPr>
          <a:xfrm>
            <a:off x="1336469" y="1547583"/>
            <a:ext cx="10364452" cy="3793562"/>
          </a:xfrm>
        </p:spPr>
        <p:txBody>
          <a:bodyPr vert="horz" lIns="91440" tIns="45720" rIns="91440" bIns="45720" rtlCol="0" anchor="t">
            <a:normAutofit fontScale="92500" lnSpcReduction="20000"/>
          </a:bodyPr>
          <a:lstStyle/>
          <a:p>
            <a:pPr>
              <a:buNone/>
            </a:pPr>
            <a:r>
              <a:rPr lang="en-US" sz="2400" dirty="0">
                <a:ea typeface="+mn-lt"/>
                <a:cs typeface="+mn-lt"/>
              </a:rPr>
              <a:t>The  variable features of this problem statement are :-</a:t>
            </a:r>
          </a:p>
          <a:p>
            <a:pPr>
              <a:buNone/>
            </a:pPr>
            <a:r>
              <a:rPr lang="en-US" sz="2400" dirty="0">
                <a:ea typeface="+mn-lt"/>
                <a:cs typeface="+mn-lt"/>
              </a:rPr>
              <a:t> Variable : </a:t>
            </a:r>
            <a:r>
              <a:rPr lang="en-US" sz="2400" dirty="0" err="1">
                <a:ea typeface="+mn-lt"/>
                <a:cs typeface="+mn-lt"/>
              </a:rPr>
              <a:t>Defination</a:t>
            </a:r>
            <a:r>
              <a:rPr lang="en-US" sz="2400" dirty="0">
                <a:ea typeface="+mn-lt"/>
                <a:cs typeface="+mn-lt"/>
              </a:rPr>
              <a:t> -&gt; comment</a:t>
            </a:r>
          </a:p>
          <a:p>
            <a:pPr algn="l">
              <a:buFont typeface="Arial" panose="020B0604020202020204" pitchFamily="34" charset="0"/>
              <a:buChar char="•"/>
            </a:pPr>
            <a:r>
              <a:rPr lang="en-US" sz="2400" b="0" i="0" dirty="0">
                <a:solidFill>
                  <a:srgbClr val="000000"/>
                </a:solidFill>
                <a:effectLst/>
              </a:rPr>
              <a:t>label : Flag indicating whether the user paid back the credit amount within 5 days of issuing the loan{1:success, 0:failure}</a:t>
            </a:r>
          </a:p>
          <a:p>
            <a:pPr algn="l">
              <a:buFont typeface="Arial" panose="020B0604020202020204" pitchFamily="34" charset="0"/>
              <a:buChar char="•"/>
            </a:pPr>
            <a:r>
              <a:rPr lang="en-US" sz="2400" b="0" i="0" dirty="0" err="1">
                <a:solidFill>
                  <a:srgbClr val="000000"/>
                </a:solidFill>
                <a:effectLst/>
              </a:rPr>
              <a:t>msisdn</a:t>
            </a:r>
            <a:r>
              <a:rPr lang="en-US" sz="2400" b="0" i="0" dirty="0">
                <a:solidFill>
                  <a:srgbClr val="000000"/>
                </a:solidFill>
                <a:effectLst/>
              </a:rPr>
              <a:t> : mobile number of user</a:t>
            </a:r>
          </a:p>
          <a:p>
            <a:pPr algn="l">
              <a:buFont typeface="Arial" panose="020B0604020202020204" pitchFamily="34" charset="0"/>
              <a:buChar char="•"/>
            </a:pPr>
            <a:r>
              <a:rPr lang="en-US" sz="2400" b="0" i="0" dirty="0" err="1">
                <a:solidFill>
                  <a:srgbClr val="000000"/>
                </a:solidFill>
                <a:effectLst/>
              </a:rPr>
              <a:t>aon</a:t>
            </a:r>
            <a:r>
              <a:rPr lang="en-US" sz="2400" b="0" i="0" dirty="0">
                <a:solidFill>
                  <a:srgbClr val="000000"/>
                </a:solidFill>
                <a:effectLst/>
              </a:rPr>
              <a:t> : age on cellular network in days</a:t>
            </a:r>
          </a:p>
          <a:p>
            <a:pPr algn="l">
              <a:buFont typeface="Arial" panose="020B0604020202020204" pitchFamily="34" charset="0"/>
              <a:buChar char="•"/>
            </a:pPr>
            <a:r>
              <a:rPr lang="en-US" sz="2400" b="0" i="0" dirty="0">
                <a:solidFill>
                  <a:srgbClr val="000000"/>
                </a:solidFill>
                <a:effectLst/>
              </a:rPr>
              <a:t>daily_decr30 : Daily amount spent from main account, averaged over last 30 days (in Indonesian Rupiah)</a:t>
            </a:r>
          </a:p>
          <a:p>
            <a:pPr algn="l">
              <a:buFont typeface="Arial" panose="020B0604020202020204" pitchFamily="34" charset="0"/>
              <a:buChar char="•"/>
            </a:pPr>
            <a:r>
              <a:rPr lang="en-US" sz="2400" b="0" i="0" dirty="0">
                <a:solidFill>
                  <a:srgbClr val="000000"/>
                </a:solidFill>
                <a:effectLst/>
              </a:rPr>
              <a:t>daily_decr90 : Daily amount spent from main account, averaged over last 90 days (in Indonesian Rupiah)</a:t>
            </a:r>
          </a:p>
        </p:txBody>
      </p:sp>
    </p:spTree>
    <p:extLst>
      <p:ext uri="{BB962C8B-B14F-4D97-AF65-F5344CB8AC3E}">
        <p14:creationId xmlns:p14="http://schemas.microsoft.com/office/powerpoint/2010/main" val="203502757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313F2E71-B249-4FE1-8170-D304F0423682}"/>
              </a:ext>
            </a:extLst>
          </p:cNvPr>
          <p:cNvSpPr txBox="1"/>
          <p:nvPr/>
        </p:nvSpPr>
        <p:spPr>
          <a:xfrm>
            <a:off x="1329058" y="409038"/>
            <a:ext cx="10978661" cy="489364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buFont typeface="Arial" panose="020B0604020202020204" pitchFamily="34" charset="0"/>
              <a:buChar char="•"/>
            </a:pPr>
            <a:r>
              <a:rPr lang="en-US" sz="2400" b="0" i="0" dirty="0">
                <a:solidFill>
                  <a:srgbClr val="000000"/>
                </a:solidFill>
                <a:effectLst/>
              </a:rPr>
              <a:t>rental30 : Average main account balance over last 30 days</a:t>
            </a:r>
          </a:p>
          <a:p>
            <a:pPr algn="l">
              <a:buFont typeface="Arial" panose="020B0604020202020204" pitchFamily="34" charset="0"/>
              <a:buChar char="•"/>
            </a:pPr>
            <a:r>
              <a:rPr lang="en-US" sz="2400" b="0" i="0" dirty="0">
                <a:solidFill>
                  <a:srgbClr val="000000"/>
                </a:solidFill>
                <a:effectLst/>
              </a:rPr>
              <a:t>rental90 : Average main account balance over last 90 days</a:t>
            </a:r>
          </a:p>
          <a:p>
            <a:pPr algn="l">
              <a:buFont typeface="Arial" panose="020B0604020202020204" pitchFamily="34" charset="0"/>
              <a:buChar char="•"/>
            </a:pPr>
            <a:r>
              <a:rPr lang="en-US" sz="2400" b="0" i="0" dirty="0" err="1">
                <a:solidFill>
                  <a:srgbClr val="000000"/>
                </a:solidFill>
                <a:effectLst/>
              </a:rPr>
              <a:t>last_rech_date_ma</a:t>
            </a:r>
            <a:r>
              <a:rPr lang="en-US" sz="2400" b="0" i="0" dirty="0">
                <a:solidFill>
                  <a:srgbClr val="000000"/>
                </a:solidFill>
                <a:effectLst/>
              </a:rPr>
              <a:t> : Number of days till last recharge of main account</a:t>
            </a:r>
          </a:p>
          <a:p>
            <a:pPr algn="l">
              <a:buFont typeface="Arial" panose="020B0604020202020204" pitchFamily="34" charset="0"/>
              <a:buChar char="•"/>
            </a:pPr>
            <a:r>
              <a:rPr lang="en-US" sz="2400" b="0" i="0" dirty="0" err="1">
                <a:solidFill>
                  <a:srgbClr val="000000"/>
                </a:solidFill>
                <a:effectLst/>
              </a:rPr>
              <a:t>last_rech_date_da</a:t>
            </a:r>
            <a:r>
              <a:rPr lang="en-US" sz="2400" b="0" i="0" dirty="0">
                <a:solidFill>
                  <a:srgbClr val="000000"/>
                </a:solidFill>
                <a:effectLst/>
              </a:rPr>
              <a:t>: Number of days till last recharge of data account</a:t>
            </a:r>
          </a:p>
          <a:p>
            <a:pPr algn="l">
              <a:buFont typeface="Arial" panose="020B0604020202020204" pitchFamily="34" charset="0"/>
              <a:buChar char="•"/>
            </a:pPr>
            <a:r>
              <a:rPr lang="en-US" sz="2400" b="0" i="0" dirty="0" err="1">
                <a:solidFill>
                  <a:srgbClr val="000000"/>
                </a:solidFill>
                <a:effectLst/>
              </a:rPr>
              <a:t>last_rech_amt_ma</a:t>
            </a:r>
            <a:r>
              <a:rPr lang="en-US" sz="2400" b="0" i="0" dirty="0">
                <a:solidFill>
                  <a:srgbClr val="000000"/>
                </a:solidFill>
                <a:effectLst/>
              </a:rPr>
              <a:t> : Amount of last recharge of main account (in Indonesian Rupiah)</a:t>
            </a:r>
          </a:p>
          <a:p>
            <a:pPr algn="l">
              <a:buFont typeface="Arial" panose="020B0604020202020204" pitchFamily="34" charset="0"/>
              <a:buChar char="•"/>
            </a:pPr>
            <a:r>
              <a:rPr lang="en-US" sz="2400" b="0" i="0" dirty="0">
                <a:solidFill>
                  <a:srgbClr val="000000"/>
                </a:solidFill>
                <a:effectLst/>
              </a:rPr>
              <a:t>cnt_ma_rech30 : Number of times main account got recharged in last 30 days</a:t>
            </a:r>
          </a:p>
          <a:p>
            <a:pPr algn="l">
              <a:buFont typeface="Arial" panose="020B0604020202020204" pitchFamily="34" charset="0"/>
              <a:buChar char="•"/>
            </a:pPr>
            <a:r>
              <a:rPr lang="en-US" sz="2400" b="0" i="0" dirty="0">
                <a:solidFill>
                  <a:srgbClr val="000000"/>
                </a:solidFill>
                <a:effectLst/>
              </a:rPr>
              <a:t>fr_ma_rech30 : Frequency of main account recharged in last 30 days</a:t>
            </a:r>
          </a:p>
          <a:p>
            <a:pPr algn="l">
              <a:buFont typeface="Arial" panose="020B0604020202020204" pitchFamily="34" charset="0"/>
              <a:buChar char="•"/>
            </a:pPr>
            <a:r>
              <a:rPr lang="en-US" sz="2400" b="0" i="0" dirty="0">
                <a:solidFill>
                  <a:srgbClr val="000000"/>
                </a:solidFill>
                <a:effectLst/>
              </a:rPr>
              <a:t>sumamnt_ma_rech30 : Total amount of recharge in main account over last 30 days (in Indonesian Rupiah)</a:t>
            </a:r>
          </a:p>
          <a:p>
            <a:pPr algn="l">
              <a:buFont typeface="Arial" panose="020B0604020202020204" pitchFamily="34" charset="0"/>
              <a:buChar char="•"/>
            </a:pPr>
            <a:r>
              <a:rPr lang="en-US" sz="2400" b="0" i="0" dirty="0">
                <a:solidFill>
                  <a:srgbClr val="000000"/>
                </a:solidFill>
                <a:effectLst/>
              </a:rPr>
              <a:t>medianamnt_ma_rech30 : Median of amount of recharges done in main account over last 30 days at user level (in Indonesian Rupiah)</a:t>
            </a:r>
          </a:p>
          <a:p>
            <a:pPr algn="l">
              <a:buFont typeface="Arial" panose="020B0604020202020204" pitchFamily="34" charset="0"/>
              <a:buChar char="•"/>
            </a:pPr>
            <a:r>
              <a:rPr lang="en-US" sz="2400" b="0" i="0" dirty="0">
                <a:solidFill>
                  <a:srgbClr val="000000"/>
                </a:solidFill>
                <a:effectLst/>
              </a:rPr>
              <a:t>medianmarechprebal30 : Median of main account balance just before recharge in last 30 days at user level (in Indonesian Rupiah)</a:t>
            </a:r>
          </a:p>
        </p:txBody>
      </p:sp>
    </p:spTree>
    <p:extLst>
      <p:ext uri="{BB962C8B-B14F-4D97-AF65-F5344CB8AC3E}">
        <p14:creationId xmlns:p14="http://schemas.microsoft.com/office/powerpoint/2010/main" val="265892956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46739906-7C05-4600-BC04-85DA498A7EEA}"/>
              </a:ext>
            </a:extLst>
          </p:cNvPr>
          <p:cNvSpPr txBox="1"/>
          <p:nvPr/>
        </p:nvSpPr>
        <p:spPr>
          <a:xfrm>
            <a:off x="1223108" y="419473"/>
            <a:ext cx="10968892" cy="45243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buFont typeface="Arial" panose="020B0604020202020204" pitchFamily="34" charset="0"/>
              <a:buChar char="•"/>
            </a:pPr>
            <a:r>
              <a:rPr lang="en-US" sz="2400" b="0" i="0" dirty="0">
                <a:solidFill>
                  <a:srgbClr val="000000"/>
                </a:solidFill>
                <a:effectLst/>
              </a:rPr>
              <a:t>cnt_ma_rech90 : Number of times main account got recharged in last 90 days</a:t>
            </a:r>
          </a:p>
          <a:p>
            <a:pPr algn="l">
              <a:buFont typeface="Arial" panose="020B0604020202020204" pitchFamily="34" charset="0"/>
              <a:buChar char="•"/>
            </a:pPr>
            <a:r>
              <a:rPr lang="en-US" sz="2400" b="0" i="0" dirty="0">
                <a:solidFill>
                  <a:srgbClr val="000000"/>
                </a:solidFill>
                <a:effectLst/>
              </a:rPr>
              <a:t>fr_ma_rech90 : Frequency of main account recharged in last 90 days</a:t>
            </a:r>
          </a:p>
          <a:p>
            <a:pPr algn="l">
              <a:buFont typeface="Arial" panose="020B0604020202020204" pitchFamily="34" charset="0"/>
              <a:buChar char="•"/>
            </a:pPr>
            <a:r>
              <a:rPr lang="en-US" sz="2400" b="0" i="0" dirty="0">
                <a:solidFill>
                  <a:srgbClr val="000000"/>
                </a:solidFill>
                <a:effectLst/>
              </a:rPr>
              <a:t>sumamnt_ma_rech90 : Total amount of recharge in main account over last 90 days (in Indonesian Rupiah)</a:t>
            </a:r>
          </a:p>
          <a:p>
            <a:pPr algn="l">
              <a:buFont typeface="Arial" panose="020B0604020202020204" pitchFamily="34" charset="0"/>
              <a:buChar char="•"/>
            </a:pPr>
            <a:r>
              <a:rPr lang="en-US" sz="2400" b="0" i="0" dirty="0">
                <a:solidFill>
                  <a:srgbClr val="000000"/>
                </a:solidFill>
                <a:effectLst/>
              </a:rPr>
              <a:t>medianamnt_ma_rech90 : Median of amount of recharges done in main account over last 90 days at user level (in Indonesian Rupiah)</a:t>
            </a:r>
          </a:p>
          <a:p>
            <a:pPr algn="l">
              <a:buFont typeface="Arial" panose="020B0604020202020204" pitchFamily="34" charset="0"/>
              <a:buChar char="•"/>
            </a:pPr>
            <a:r>
              <a:rPr lang="en-US" sz="2400" b="0" i="0" dirty="0">
                <a:solidFill>
                  <a:srgbClr val="000000"/>
                </a:solidFill>
                <a:effectLst/>
              </a:rPr>
              <a:t>medianmarechprebal90 : Median of main account balance just before recharge in last 90 days at user level (in Indonesian Rupiah)</a:t>
            </a:r>
          </a:p>
          <a:p>
            <a:pPr algn="l">
              <a:buFont typeface="Arial" panose="020B0604020202020204" pitchFamily="34" charset="0"/>
              <a:buChar char="•"/>
            </a:pPr>
            <a:r>
              <a:rPr lang="en-US" sz="2400" b="0" i="0" dirty="0">
                <a:solidFill>
                  <a:srgbClr val="000000"/>
                </a:solidFill>
                <a:effectLst/>
              </a:rPr>
              <a:t>cnt_da_rech30 : Number of times data account got recharged in last 30 days</a:t>
            </a:r>
          </a:p>
          <a:p>
            <a:pPr algn="l">
              <a:buFont typeface="Arial" panose="020B0604020202020204" pitchFamily="34" charset="0"/>
              <a:buChar char="•"/>
            </a:pPr>
            <a:r>
              <a:rPr lang="en-US" sz="2400" b="0" i="0" dirty="0">
                <a:solidFill>
                  <a:srgbClr val="000000"/>
                </a:solidFill>
                <a:effectLst/>
              </a:rPr>
              <a:t>fr_da_rech30: Frequency of data account recharged in last 30 days</a:t>
            </a:r>
          </a:p>
          <a:p>
            <a:pPr algn="l">
              <a:buFont typeface="Arial" panose="020B0604020202020204" pitchFamily="34" charset="0"/>
              <a:buChar char="•"/>
            </a:pPr>
            <a:r>
              <a:rPr lang="en-US" sz="2400" b="0" i="0" dirty="0">
                <a:solidFill>
                  <a:srgbClr val="000000"/>
                </a:solidFill>
                <a:effectLst/>
              </a:rPr>
              <a:t>cnt_da_rech90 : Number of times data account got recharged in last 90 days</a:t>
            </a:r>
          </a:p>
          <a:p>
            <a:pPr algn="l">
              <a:buFont typeface="Arial" panose="020B0604020202020204" pitchFamily="34" charset="0"/>
              <a:buChar char="•"/>
            </a:pPr>
            <a:r>
              <a:rPr lang="en-US" sz="2400" b="0" i="0" dirty="0">
                <a:solidFill>
                  <a:srgbClr val="000000"/>
                </a:solidFill>
                <a:effectLst/>
              </a:rPr>
              <a:t>fr_da_rech90 : Frequency of data account recharged in last 90 days</a:t>
            </a:r>
          </a:p>
        </p:txBody>
      </p:sp>
    </p:spTree>
    <p:extLst>
      <p:ext uri="{BB962C8B-B14F-4D97-AF65-F5344CB8AC3E}">
        <p14:creationId xmlns:p14="http://schemas.microsoft.com/office/powerpoint/2010/main" val="161858535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2A07C44C-C869-40DE-B4EB-C00D284E1C12}"/>
              </a:ext>
            </a:extLst>
          </p:cNvPr>
          <p:cNvSpPr txBox="1"/>
          <p:nvPr/>
        </p:nvSpPr>
        <p:spPr>
          <a:xfrm>
            <a:off x="1298598" y="704319"/>
            <a:ext cx="10988430" cy="45243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buFont typeface="Arial" panose="020B0604020202020204" pitchFamily="34" charset="0"/>
              <a:buChar char="•"/>
            </a:pPr>
            <a:r>
              <a:rPr lang="en-US" sz="2400" b="0" i="0" dirty="0">
                <a:solidFill>
                  <a:srgbClr val="000000"/>
                </a:solidFill>
                <a:effectLst/>
              </a:rPr>
              <a:t>cnt_loans30 : Number of loans taken by user in last 30 days</a:t>
            </a:r>
          </a:p>
          <a:p>
            <a:pPr algn="l">
              <a:buFont typeface="Arial" panose="020B0604020202020204" pitchFamily="34" charset="0"/>
              <a:buChar char="•"/>
            </a:pPr>
            <a:r>
              <a:rPr lang="en-US" sz="2400" b="0" i="0" dirty="0">
                <a:solidFill>
                  <a:srgbClr val="000000"/>
                </a:solidFill>
                <a:effectLst/>
              </a:rPr>
              <a:t>amnt_loans30: Total amount of loans taken by user in last 30 days</a:t>
            </a:r>
          </a:p>
          <a:p>
            <a:pPr algn="l">
              <a:buFont typeface="Arial" panose="020B0604020202020204" pitchFamily="34" charset="0"/>
              <a:buChar char="•"/>
            </a:pPr>
            <a:r>
              <a:rPr lang="en-US" sz="2400" b="0" i="0" dirty="0">
                <a:solidFill>
                  <a:srgbClr val="000000"/>
                </a:solidFill>
                <a:effectLst/>
              </a:rPr>
              <a:t>maxamnt_loans30 : maximum amount of loan taken by the user in last 30 days</a:t>
            </a:r>
          </a:p>
          <a:p>
            <a:pPr algn="l">
              <a:buFont typeface="Arial" panose="020B0604020202020204" pitchFamily="34" charset="0"/>
              <a:buChar char="•"/>
            </a:pPr>
            <a:r>
              <a:rPr lang="en-US" sz="2400" b="0" i="0" dirty="0">
                <a:solidFill>
                  <a:srgbClr val="000000"/>
                </a:solidFill>
                <a:effectLst/>
              </a:rPr>
              <a:t>medianamnt_loans30 : Median of amounts of loan taken by the user in last 30 days</a:t>
            </a:r>
          </a:p>
          <a:p>
            <a:pPr algn="l">
              <a:buFont typeface="Arial" panose="020B0604020202020204" pitchFamily="34" charset="0"/>
              <a:buChar char="•"/>
            </a:pPr>
            <a:r>
              <a:rPr lang="en-US" sz="2400" b="0" i="0" dirty="0">
                <a:solidFill>
                  <a:srgbClr val="000000"/>
                </a:solidFill>
                <a:effectLst/>
              </a:rPr>
              <a:t>cnt_loans90 : Number of loans taken by user in last 90 days</a:t>
            </a:r>
          </a:p>
          <a:p>
            <a:pPr algn="l">
              <a:buFont typeface="Arial" panose="020B0604020202020204" pitchFamily="34" charset="0"/>
              <a:buChar char="•"/>
            </a:pPr>
            <a:r>
              <a:rPr lang="en-US" sz="2400" b="0" i="0" dirty="0">
                <a:solidFill>
                  <a:srgbClr val="000000"/>
                </a:solidFill>
                <a:effectLst/>
              </a:rPr>
              <a:t>amnt_loans90 : Total amount of loans taken by user in last 90 days</a:t>
            </a:r>
          </a:p>
          <a:p>
            <a:pPr algn="l">
              <a:buFont typeface="Arial" panose="020B0604020202020204" pitchFamily="34" charset="0"/>
              <a:buChar char="•"/>
            </a:pPr>
            <a:r>
              <a:rPr lang="en-US" sz="2400" b="0" i="0" dirty="0">
                <a:solidFill>
                  <a:srgbClr val="000000"/>
                </a:solidFill>
                <a:effectLst/>
              </a:rPr>
              <a:t>maxamnt_loans90 : maximum amount of loan taken by the user in last 90 days</a:t>
            </a:r>
          </a:p>
          <a:p>
            <a:pPr algn="l">
              <a:buFont typeface="Arial" panose="020B0604020202020204" pitchFamily="34" charset="0"/>
              <a:buChar char="•"/>
            </a:pPr>
            <a:r>
              <a:rPr lang="en-US" sz="2400" b="0" i="0" dirty="0">
                <a:solidFill>
                  <a:srgbClr val="000000"/>
                </a:solidFill>
                <a:effectLst/>
              </a:rPr>
              <a:t>medianamnt_loans90 : Median of amounts of loan taken by the user in last 90 days</a:t>
            </a:r>
          </a:p>
          <a:p>
            <a:pPr algn="l">
              <a:buFont typeface="Arial" panose="020B0604020202020204" pitchFamily="34" charset="0"/>
              <a:buChar char="•"/>
            </a:pPr>
            <a:r>
              <a:rPr lang="en-US" sz="2400" b="0" i="0" dirty="0">
                <a:solidFill>
                  <a:srgbClr val="000000"/>
                </a:solidFill>
                <a:effectLst/>
              </a:rPr>
              <a:t>payback30 : Average payback time in days over last 30 days</a:t>
            </a:r>
          </a:p>
          <a:p>
            <a:pPr algn="l">
              <a:buFont typeface="Arial" panose="020B0604020202020204" pitchFamily="34" charset="0"/>
              <a:buChar char="•"/>
            </a:pPr>
            <a:r>
              <a:rPr lang="en-US" sz="2400" b="0" i="0" dirty="0">
                <a:solidFill>
                  <a:srgbClr val="000000"/>
                </a:solidFill>
                <a:effectLst/>
              </a:rPr>
              <a:t>payback90 : Average payback time in days over last 90 days</a:t>
            </a:r>
          </a:p>
          <a:p>
            <a:pPr algn="l">
              <a:buFont typeface="Arial" panose="020B0604020202020204" pitchFamily="34" charset="0"/>
              <a:buChar char="•"/>
            </a:pPr>
            <a:r>
              <a:rPr lang="fr-FR" sz="2400" b="0" i="0" dirty="0" err="1">
                <a:solidFill>
                  <a:srgbClr val="000000"/>
                </a:solidFill>
                <a:effectLst/>
              </a:rPr>
              <a:t>pcircle</a:t>
            </a:r>
            <a:r>
              <a:rPr lang="fr-FR" sz="2400" b="0" i="0" dirty="0">
                <a:solidFill>
                  <a:srgbClr val="000000"/>
                </a:solidFill>
                <a:effectLst/>
              </a:rPr>
              <a:t> : </a:t>
            </a:r>
            <a:r>
              <a:rPr lang="fr-FR" sz="2400" b="0" i="0" dirty="0" err="1">
                <a:solidFill>
                  <a:srgbClr val="000000"/>
                </a:solidFill>
                <a:effectLst/>
              </a:rPr>
              <a:t>telecom</a:t>
            </a:r>
            <a:r>
              <a:rPr lang="fr-FR" sz="2400" b="0" i="0" dirty="0">
                <a:solidFill>
                  <a:srgbClr val="000000"/>
                </a:solidFill>
                <a:effectLst/>
              </a:rPr>
              <a:t> </a:t>
            </a:r>
            <a:r>
              <a:rPr lang="fr-FR" sz="2400" b="0" i="0" dirty="0" err="1">
                <a:solidFill>
                  <a:srgbClr val="000000"/>
                </a:solidFill>
                <a:effectLst/>
              </a:rPr>
              <a:t>circle</a:t>
            </a:r>
            <a:endParaRPr lang="fr-FR" sz="2400" b="0" i="0" dirty="0">
              <a:solidFill>
                <a:srgbClr val="000000"/>
              </a:solidFill>
              <a:effectLst/>
            </a:endParaRPr>
          </a:p>
          <a:p>
            <a:pPr algn="l">
              <a:buFont typeface="Arial" panose="020B0604020202020204" pitchFamily="34" charset="0"/>
              <a:buChar char="•"/>
            </a:pPr>
            <a:r>
              <a:rPr lang="fr-FR" sz="2400" b="0" i="0" dirty="0" err="1">
                <a:solidFill>
                  <a:srgbClr val="000000"/>
                </a:solidFill>
                <a:effectLst/>
              </a:rPr>
              <a:t>pdate</a:t>
            </a:r>
            <a:r>
              <a:rPr lang="fr-FR" sz="2400" b="0" i="0" dirty="0">
                <a:solidFill>
                  <a:srgbClr val="000000"/>
                </a:solidFill>
                <a:effectLst/>
              </a:rPr>
              <a:t> : date</a:t>
            </a:r>
          </a:p>
        </p:txBody>
      </p:sp>
    </p:spTree>
    <p:extLst>
      <p:ext uri="{BB962C8B-B14F-4D97-AF65-F5344CB8AC3E}">
        <p14:creationId xmlns:p14="http://schemas.microsoft.com/office/powerpoint/2010/main" val="30253511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19368921-E25E-4D34-AEFB-698A5CCAA164}"/>
              </a:ext>
            </a:extLst>
          </p:cNvPr>
          <p:cNvSpPr txBox="1"/>
          <p:nvPr/>
        </p:nvSpPr>
        <p:spPr>
          <a:xfrm>
            <a:off x="719815" y="2905780"/>
            <a:ext cx="7352767"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buFont typeface="Arial" panose="020B0604020202020204" pitchFamily="34" charset="0"/>
              <a:buChar char="•"/>
            </a:pPr>
            <a:r>
              <a:rPr lang="en-IN" sz="2800" dirty="0">
                <a:solidFill>
                  <a:schemeClr val="bg2">
                    <a:lumMod val="50000"/>
                  </a:schemeClr>
                </a:solidFill>
              </a:rPr>
              <a:t>The data types of features are shown in fig 4</a:t>
            </a:r>
            <a:r>
              <a:rPr lang="en-US" sz="2800" dirty="0">
                <a:cs typeface="Calibri"/>
              </a:rPr>
              <a:t> </a:t>
            </a:r>
          </a:p>
        </p:txBody>
      </p:sp>
      <p:pic>
        <p:nvPicPr>
          <p:cNvPr id="4" name="Picture 4" descr="Text&#10;&#10;Description automatically generated">
            <a:extLst>
              <a:ext uri="{FF2B5EF4-FFF2-40B4-BE49-F238E27FC236}">
                <a16:creationId xmlns="" xmlns:a16="http://schemas.microsoft.com/office/drawing/2014/main" id="{1404FBA4-A54A-4FB3-9049-ED80E0E593EC}"/>
              </a:ext>
            </a:extLst>
          </p:cNvPr>
          <p:cNvPicPr>
            <a:picLocks noChangeAspect="1"/>
          </p:cNvPicPr>
          <p:nvPr/>
        </p:nvPicPr>
        <p:blipFill>
          <a:blip r:embed="rId2"/>
          <a:stretch>
            <a:fillRect/>
          </a:stretch>
        </p:blipFill>
        <p:spPr>
          <a:xfrm>
            <a:off x="8261163" y="851699"/>
            <a:ext cx="2519982" cy="5154602"/>
          </a:xfrm>
          <a:prstGeom prst="rect">
            <a:avLst/>
          </a:prstGeom>
        </p:spPr>
      </p:pic>
      <p:sp>
        <p:nvSpPr>
          <p:cNvPr id="5" name="TextBox 4">
            <a:extLst>
              <a:ext uri="{FF2B5EF4-FFF2-40B4-BE49-F238E27FC236}">
                <a16:creationId xmlns="" xmlns:a16="http://schemas.microsoft.com/office/drawing/2014/main" id="{8FD02213-8099-4E5D-85DF-3D41E0AE6B27}"/>
              </a:ext>
            </a:extLst>
          </p:cNvPr>
          <p:cNvSpPr txBox="1"/>
          <p:nvPr/>
        </p:nvSpPr>
        <p:spPr>
          <a:xfrm>
            <a:off x="5220055" y="5667747"/>
            <a:ext cx="3505199"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1600" dirty="0">
                <a:latin typeface="WordVisi_MSFontService"/>
              </a:rPr>
              <a:t>Fig 4: Data types of features</a:t>
            </a:r>
            <a:endParaRPr lang="en-IN" dirty="0">
              <a:latin typeface="WordVisi_MSFontService"/>
            </a:endParaRPr>
          </a:p>
        </p:txBody>
      </p:sp>
    </p:spTree>
    <p:extLst>
      <p:ext uri="{BB962C8B-B14F-4D97-AF65-F5344CB8AC3E}">
        <p14:creationId xmlns:p14="http://schemas.microsoft.com/office/powerpoint/2010/main" val="402103015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D430469-0598-4AE6-A5CB-D4744D591FAB}"/>
              </a:ext>
            </a:extLst>
          </p:cNvPr>
          <p:cNvSpPr>
            <a:spLocks noGrp="1"/>
          </p:cNvSpPr>
          <p:nvPr>
            <p:ph type="title"/>
          </p:nvPr>
        </p:nvSpPr>
        <p:spPr>
          <a:xfrm>
            <a:off x="1578008" y="258822"/>
            <a:ext cx="10364451" cy="1596177"/>
          </a:xfrm>
        </p:spPr>
        <p:txBody>
          <a:bodyPr>
            <a:normAutofit/>
          </a:bodyPr>
          <a:lstStyle/>
          <a:p>
            <a:r>
              <a:rPr lang="en-US" sz="3200" b="1" dirty="0">
                <a:solidFill>
                  <a:schemeClr val="accent5">
                    <a:lumMod val="75000"/>
                  </a:schemeClr>
                </a:solidFill>
                <a:latin typeface="+mn-lt"/>
                <a:ea typeface="+mj-lt"/>
                <a:cs typeface="+mj-lt"/>
              </a:rPr>
              <a:t>Data Preprocessing Done</a:t>
            </a:r>
            <a:endParaRPr lang="en-US" sz="3200" b="1" dirty="0">
              <a:solidFill>
                <a:schemeClr val="accent5">
                  <a:lumMod val="75000"/>
                </a:schemeClr>
              </a:solidFill>
              <a:latin typeface="+mn-lt"/>
            </a:endParaRPr>
          </a:p>
        </p:txBody>
      </p:sp>
      <p:sp>
        <p:nvSpPr>
          <p:cNvPr id="3" name="Content Placeholder 2">
            <a:extLst>
              <a:ext uri="{FF2B5EF4-FFF2-40B4-BE49-F238E27FC236}">
                <a16:creationId xmlns="" xmlns:a16="http://schemas.microsoft.com/office/drawing/2014/main" id="{02326BD5-FD14-41A3-B5C4-F8C784120B38}"/>
              </a:ext>
            </a:extLst>
          </p:cNvPr>
          <p:cNvSpPr>
            <a:spLocks noGrp="1"/>
          </p:cNvSpPr>
          <p:nvPr>
            <p:ph idx="1"/>
          </p:nvPr>
        </p:nvSpPr>
        <p:spPr>
          <a:xfrm>
            <a:off x="789354" y="2373745"/>
            <a:ext cx="5666864" cy="3822495"/>
          </a:xfrm>
        </p:spPr>
        <p:txBody>
          <a:bodyPr vert="horz" lIns="91440" tIns="45720" rIns="91440" bIns="45720" rtlCol="0" anchor="t">
            <a:normAutofit/>
          </a:bodyPr>
          <a:lstStyle/>
          <a:p>
            <a:pPr marL="0" indent="0">
              <a:buNone/>
            </a:pPr>
            <a:r>
              <a:rPr lang="en-US" dirty="0">
                <a:ea typeface="+mn-lt"/>
                <a:cs typeface="+mn-lt"/>
              </a:rPr>
              <a:t>We first done data cleaning. In data cleaning we done feature extraction, we extracted the features day and month from </a:t>
            </a:r>
            <a:r>
              <a:rPr lang="en-US" dirty="0" err="1">
                <a:ea typeface="+mn-lt"/>
                <a:cs typeface="+mn-lt"/>
              </a:rPr>
              <a:t>pdate</a:t>
            </a:r>
            <a:r>
              <a:rPr lang="en-US" dirty="0">
                <a:ea typeface="+mn-lt"/>
                <a:cs typeface="+mn-lt"/>
              </a:rPr>
              <a:t> column as shown in fig 5,</a:t>
            </a:r>
            <a:endParaRPr lang="en-US" dirty="0"/>
          </a:p>
        </p:txBody>
      </p:sp>
      <p:pic>
        <p:nvPicPr>
          <p:cNvPr id="4" name="Picture 4" descr="Graphical user interface, application&#10;&#10;Description automatically generated">
            <a:extLst>
              <a:ext uri="{FF2B5EF4-FFF2-40B4-BE49-F238E27FC236}">
                <a16:creationId xmlns="" xmlns:a16="http://schemas.microsoft.com/office/drawing/2014/main" id="{F901B73E-3033-41D7-B39D-79E90968F51A}"/>
              </a:ext>
            </a:extLst>
          </p:cNvPr>
          <p:cNvPicPr>
            <a:picLocks noChangeAspect="1"/>
          </p:cNvPicPr>
          <p:nvPr/>
        </p:nvPicPr>
        <p:blipFill rotWithShape="1">
          <a:blip r:embed="rId2"/>
          <a:srcRect r="49990"/>
          <a:stretch/>
        </p:blipFill>
        <p:spPr>
          <a:xfrm>
            <a:off x="6878793" y="2214694"/>
            <a:ext cx="4612398" cy="3981546"/>
          </a:xfrm>
          <a:prstGeom prst="rect">
            <a:avLst/>
          </a:prstGeom>
        </p:spPr>
      </p:pic>
    </p:spTree>
    <p:extLst>
      <p:ext uri="{BB962C8B-B14F-4D97-AF65-F5344CB8AC3E}">
        <p14:creationId xmlns:p14="http://schemas.microsoft.com/office/powerpoint/2010/main" val="37141764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933AEFE1-10D2-4FD5-8FA5-220CE731A02A}"/>
              </a:ext>
            </a:extLst>
          </p:cNvPr>
          <p:cNvSpPr txBox="1"/>
          <p:nvPr/>
        </p:nvSpPr>
        <p:spPr>
          <a:xfrm>
            <a:off x="2101969" y="282083"/>
            <a:ext cx="9587523"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800" dirty="0">
                <a:solidFill>
                  <a:schemeClr val="accent5">
                    <a:lumMod val="75000"/>
                  </a:schemeClr>
                </a:solidFill>
              </a:rPr>
              <a:t>We then explored categorical variables as shown in fig 6.</a:t>
            </a:r>
            <a:endParaRPr lang="en-US" sz="2800" dirty="0">
              <a:solidFill>
                <a:schemeClr val="accent5">
                  <a:lumMod val="75000"/>
                </a:schemeClr>
              </a:solidFill>
              <a:cs typeface="Calibri"/>
            </a:endParaRPr>
          </a:p>
        </p:txBody>
      </p:sp>
      <p:pic>
        <p:nvPicPr>
          <p:cNvPr id="3" name="Picture 3" descr="Graphical user interface, text, email&#10;&#10;Description automatically generated">
            <a:extLst>
              <a:ext uri="{FF2B5EF4-FFF2-40B4-BE49-F238E27FC236}">
                <a16:creationId xmlns="" xmlns:a16="http://schemas.microsoft.com/office/drawing/2014/main" id="{90AA7F98-A273-47AC-A940-7D047740A969}"/>
              </a:ext>
            </a:extLst>
          </p:cNvPr>
          <p:cNvPicPr>
            <a:picLocks noChangeAspect="1"/>
          </p:cNvPicPr>
          <p:nvPr/>
        </p:nvPicPr>
        <p:blipFill>
          <a:blip r:embed="rId2"/>
          <a:stretch>
            <a:fillRect/>
          </a:stretch>
        </p:blipFill>
        <p:spPr>
          <a:xfrm>
            <a:off x="2174631" y="1391814"/>
            <a:ext cx="7823199" cy="4064602"/>
          </a:xfrm>
          <a:prstGeom prst="rect">
            <a:avLst/>
          </a:prstGeom>
        </p:spPr>
      </p:pic>
      <p:sp>
        <p:nvSpPr>
          <p:cNvPr id="4" name="TextBox 3">
            <a:extLst>
              <a:ext uri="{FF2B5EF4-FFF2-40B4-BE49-F238E27FC236}">
                <a16:creationId xmlns="" xmlns:a16="http://schemas.microsoft.com/office/drawing/2014/main" id="{F82C4700-EC29-4BC0-903C-B1F3177AD3E8}"/>
              </a:ext>
            </a:extLst>
          </p:cNvPr>
          <p:cNvSpPr txBox="1"/>
          <p:nvPr/>
        </p:nvSpPr>
        <p:spPr>
          <a:xfrm>
            <a:off x="4333629" y="5637485"/>
            <a:ext cx="4882661"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1500" dirty="0"/>
              <a:t> </a:t>
            </a:r>
            <a:r>
              <a:rPr lang="en-IN" sz="1600" dirty="0"/>
              <a:t>Fig 6 Exploring categorical variables</a:t>
            </a:r>
            <a:r>
              <a:rPr lang="en-US" sz="1600" dirty="0">
                <a:cs typeface="Calibri"/>
              </a:rPr>
              <a:t> </a:t>
            </a:r>
          </a:p>
        </p:txBody>
      </p:sp>
    </p:spTree>
    <p:extLst>
      <p:ext uri="{BB962C8B-B14F-4D97-AF65-F5344CB8AC3E}">
        <p14:creationId xmlns:p14="http://schemas.microsoft.com/office/powerpoint/2010/main" val="368744087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73A6F6EF-6F25-45C6-89EA-6A8C6B72E6B9}"/>
              </a:ext>
            </a:extLst>
          </p:cNvPr>
          <p:cNvSpPr txBox="1"/>
          <p:nvPr/>
        </p:nvSpPr>
        <p:spPr>
          <a:xfrm>
            <a:off x="1494876" y="483724"/>
            <a:ext cx="10617199" cy="19389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IN" sz="2400" dirty="0"/>
              <a:t>We observed that there is only one unique value present in </a:t>
            </a:r>
            <a:r>
              <a:rPr lang="en-IN" sz="2400" dirty="0" err="1"/>
              <a:t>pcircle</a:t>
            </a:r>
            <a:r>
              <a:rPr lang="en-IN" sz="2400" dirty="0"/>
              <a:t> column which is ‘UPW’ so will be dropping this column. Then we observed that column msisdn was present in categorical column so we encode it to numbers using label encoder as shown in fig 7, to check it’s correlation with other feature variables and target varaible.</a:t>
            </a:r>
            <a:r>
              <a:rPr lang="en-US" sz="2400" dirty="0">
                <a:cs typeface="Calibri"/>
              </a:rPr>
              <a:t> </a:t>
            </a:r>
          </a:p>
        </p:txBody>
      </p:sp>
      <p:pic>
        <p:nvPicPr>
          <p:cNvPr id="3" name="Picture 3" descr="Table&#10;&#10;Description automatically generated">
            <a:extLst>
              <a:ext uri="{FF2B5EF4-FFF2-40B4-BE49-F238E27FC236}">
                <a16:creationId xmlns="" xmlns:a16="http://schemas.microsoft.com/office/drawing/2014/main" id="{ABB19DD3-0B64-45A8-8F14-6FCC46E6A84C}"/>
              </a:ext>
            </a:extLst>
          </p:cNvPr>
          <p:cNvPicPr>
            <a:picLocks noChangeAspect="1"/>
          </p:cNvPicPr>
          <p:nvPr/>
        </p:nvPicPr>
        <p:blipFill>
          <a:blip r:embed="rId2"/>
          <a:stretch>
            <a:fillRect/>
          </a:stretch>
        </p:blipFill>
        <p:spPr>
          <a:xfrm>
            <a:off x="2731477" y="2854036"/>
            <a:ext cx="6435968" cy="3085949"/>
          </a:xfrm>
          <a:prstGeom prst="rect">
            <a:avLst/>
          </a:prstGeom>
        </p:spPr>
      </p:pic>
      <p:sp>
        <p:nvSpPr>
          <p:cNvPr id="4" name="TextBox 3">
            <a:extLst>
              <a:ext uri="{FF2B5EF4-FFF2-40B4-BE49-F238E27FC236}">
                <a16:creationId xmlns="" xmlns:a16="http://schemas.microsoft.com/office/drawing/2014/main" id="{4573D8C3-6E97-4A23-A758-F4E22AC9B9F9}"/>
              </a:ext>
            </a:extLst>
          </p:cNvPr>
          <p:cNvSpPr txBox="1"/>
          <p:nvPr/>
        </p:nvSpPr>
        <p:spPr>
          <a:xfrm>
            <a:off x="4479637" y="5939985"/>
            <a:ext cx="4316046"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1600"/>
              <a:t>Fig 7 Encoding column msisdn</a:t>
            </a:r>
            <a:r>
              <a:rPr lang="en-US" sz="1600" dirty="0">
                <a:cs typeface="Calibri"/>
              </a:rPr>
              <a:t> </a:t>
            </a:r>
          </a:p>
        </p:txBody>
      </p:sp>
    </p:spTree>
    <p:extLst>
      <p:ext uri="{BB962C8B-B14F-4D97-AF65-F5344CB8AC3E}">
        <p14:creationId xmlns:p14="http://schemas.microsoft.com/office/powerpoint/2010/main" val="99445172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668599" y="405167"/>
            <a:ext cx="9751060" cy="1168400"/>
          </a:xfrm>
        </p:spPr>
        <p:txBody>
          <a:bodyPr>
            <a:normAutofit/>
          </a:bodyPr>
          <a:lstStyle/>
          <a:p>
            <a:pPr algn="ctr"/>
            <a:r>
              <a:rPr lang="en-US" sz="4000" b="1" dirty="0" smtClean="0">
                <a:solidFill>
                  <a:schemeClr val="accent5">
                    <a:lumMod val="75000"/>
                  </a:schemeClr>
                </a:solidFill>
              </a:rPr>
              <a:t>Agenda</a:t>
            </a:r>
            <a:endParaRPr lang="en-US" sz="4000" b="1" dirty="0">
              <a:solidFill>
                <a:schemeClr val="accent5">
                  <a:lumMod val="75000"/>
                </a:schemeClr>
              </a:solidFill>
            </a:endParaRPr>
          </a:p>
        </p:txBody>
      </p:sp>
      <p:sp>
        <p:nvSpPr>
          <p:cNvPr id="14" name="Content Placeholder 13"/>
          <p:cNvSpPr>
            <a:spLocks noGrp="1"/>
          </p:cNvSpPr>
          <p:nvPr>
            <p:ph idx="1"/>
          </p:nvPr>
        </p:nvSpPr>
        <p:spPr>
          <a:xfrm>
            <a:off x="668599" y="1573567"/>
            <a:ext cx="6498336" cy="3505200"/>
          </a:xfrm>
        </p:spPr>
        <p:txBody>
          <a:bodyPr>
            <a:noAutofit/>
          </a:bodyPr>
          <a:lstStyle/>
          <a:p>
            <a:r>
              <a:rPr lang="en-US" sz="2400" dirty="0"/>
              <a:t>Introduction</a:t>
            </a:r>
          </a:p>
          <a:p>
            <a:r>
              <a:rPr lang="en-IN" sz="2400" dirty="0">
                <a:ea typeface="+mn-lt"/>
                <a:cs typeface="+mn-lt"/>
              </a:rPr>
              <a:t>Analytical Problem Framing</a:t>
            </a:r>
            <a:endParaRPr lang="en-US" sz="2400" dirty="0"/>
          </a:p>
          <a:p>
            <a:r>
              <a:rPr lang="en-US" sz="2400" dirty="0"/>
              <a:t>Exploratory Data Analysis (EDA)</a:t>
            </a:r>
          </a:p>
          <a:p>
            <a:r>
              <a:rPr lang="en-IN" sz="2400" dirty="0" smtClean="0">
                <a:ea typeface="+mn-lt"/>
                <a:cs typeface="+mn-lt"/>
              </a:rPr>
              <a:t>Models </a:t>
            </a:r>
            <a:r>
              <a:rPr lang="en-IN" sz="2400" dirty="0">
                <a:ea typeface="+mn-lt"/>
                <a:cs typeface="+mn-lt"/>
              </a:rPr>
              <a:t>Development and Evaluation</a:t>
            </a:r>
          </a:p>
          <a:p>
            <a:r>
              <a:rPr lang="en-IN" sz="2400" dirty="0">
                <a:ea typeface="+mn-lt"/>
                <a:cs typeface="+mn-lt"/>
              </a:rPr>
              <a:t>Conclusion</a:t>
            </a:r>
            <a:endParaRPr lang="en-US" sz="2400" dirty="0"/>
          </a:p>
          <a:p>
            <a:r>
              <a:rPr lang="en-US" sz="2400" dirty="0"/>
              <a:t>Inference</a:t>
            </a:r>
          </a:p>
          <a:p>
            <a:r>
              <a:rPr lang="en-US" sz="2400" dirty="0"/>
              <a:t>Future Work</a:t>
            </a:r>
          </a:p>
          <a:p>
            <a:r>
              <a:rPr lang="en-IN" sz="2400" dirty="0">
                <a:ea typeface="+mn-lt"/>
                <a:cs typeface="+mn-lt"/>
              </a:rPr>
              <a:t>Acknowledgement</a:t>
            </a:r>
            <a:endParaRPr lang="en-US" sz="2400" dirty="0"/>
          </a:p>
        </p:txBody>
      </p:sp>
      <p:pic>
        <p:nvPicPr>
          <p:cNvPr id="3" name="Picture 2">
            <a:extLst>
              <a:ext uri="{FF2B5EF4-FFF2-40B4-BE49-F238E27FC236}">
                <a16:creationId xmlns="" xmlns:a16="http://schemas.microsoft.com/office/drawing/2014/main" id="{2633F0B1-CA86-45ED-BFD5-A1A89F2508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94400" y="3200400"/>
            <a:ext cx="5685536" cy="3962400"/>
          </a:xfrm>
          <a:prstGeom prst="rect">
            <a:avLst/>
          </a:prstGeom>
        </p:spPr>
      </p:pic>
    </p:spTree>
    <p:extLst>
      <p:ext uri="{BB962C8B-B14F-4D97-AF65-F5344CB8AC3E}">
        <p14:creationId xmlns:p14="http://schemas.microsoft.com/office/powerpoint/2010/main" val="35050116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E90C90BA-11D5-422A-8730-CC6D5F706473}"/>
              </a:ext>
            </a:extLst>
          </p:cNvPr>
          <p:cNvSpPr txBox="1"/>
          <p:nvPr/>
        </p:nvSpPr>
        <p:spPr>
          <a:xfrm>
            <a:off x="1360243" y="1407692"/>
            <a:ext cx="10587891" cy="34163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IN" sz="2400" dirty="0">
                <a:cs typeface="Segoe UI"/>
              </a:rPr>
              <a:t>We then checked the heatmap of </a:t>
            </a:r>
            <a:r>
              <a:rPr lang="en-IN" sz="2400" dirty="0" err="1">
                <a:cs typeface="Segoe UI"/>
              </a:rPr>
              <a:t>correlaton</a:t>
            </a:r>
            <a:r>
              <a:rPr lang="en-IN" sz="2400" dirty="0">
                <a:cs typeface="Segoe UI"/>
              </a:rPr>
              <a:t>. while checking the heatmap of correlation we observed that there exists multicollinearity in between columns.</a:t>
            </a:r>
            <a:r>
              <a:rPr lang="en-US" sz="2400" dirty="0">
                <a:cs typeface="Calibri"/>
              </a:rPr>
              <a:t> </a:t>
            </a:r>
            <a:endParaRPr lang="en-US" sz="2400" dirty="0" smtClean="0">
              <a:cs typeface="Calibri"/>
            </a:endParaRPr>
          </a:p>
          <a:p>
            <a:pPr algn="just"/>
            <a:endParaRPr lang="en-US" sz="2400" dirty="0">
              <a:cs typeface="Calibri"/>
            </a:endParaRPr>
          </a:p>
          <a:p>
            <a:pPr algn="just"/>
            <a:r>
              <a:rPr lang="en-IN" sz="2400" dirty="0">
                <a:cs typeface="Segoe UI"/>
              </a:rPr>
              <a:t>We also observed that no correlation was present in unnamed: 0, </a:t>
            </a:r>
            <a:r>
              <a:rPr lang="en-IN" sz="2400" dirty="0" err="1">
                <a:cs typeface="Segoe UI"/>
              </a:rPr>
              <a:t>msisdn</a:t>
            </a:r>
            <a:r>
              <a:rPr lang="en-IN" sz="2400" dirty="0">
                <a:cs typeface="Segoe UI"/>
              </a:rPr>
              <a:t>, </a:t>
            </a:r>
            <a:r>
              <a:rPr lang="en-IN" sz="2400" dirty="0" err="1">
                <a:cs typeface="Segoe UI"/>
              </a:rPr>
              <a:t>last_rechdate_ma</a:t>
            </a:r>
            <a:r>
              <a:rPr lang="en-IN" sz="2400" dirty="0">
                <a:cs typeface="Segoe UI"/>
              </a:rPr>
              <a:t>, </a:t>
            </a:r>
            <a:r>
              <a:rPr lang="en-IN" sz="2400" dirty="0" err="1">
                <a:cs typeface="Segoe UI"/>
              </a:rPr>
              <a:t>last_rechdate_da</a:t>
            </a:r>
            <a:r>
              <a:rPr lang="en-IN" sz="2400" dirty="0">
                <a:cs typeface="Segoe UI"/>
              </a:rPr>
              <a:t> columns so we will be dropping these columns.</a:t>
            </a:r>
            <a:r>
              <a:rPr lang="en-US" sz="2400" dirty="0">
                <a:cs typeface="Calibri"/>
              </a:rPr>
              <a:t> </a:t>
            </a:r>
          </a:p>
          <a:p>
            <a:pPr algn="just"/>
            <a:r>
              <a:rPr lang="en-IN" sz="2400" dirty="0">
                <a:cs typeface="Segoe UI"/>
              </a:rPr>
              <a:t>We then removed the outliers from the dataset through zscore and </a:t>
            </a:r>
            <a:r>
              <a:rPr lang="en-IN" sz="2400" dirty="0" err="1">
                <a:cs typeface="Segoe UI"/>
              </a:rPr>
              <a:t>winsorization</a:t>
            </a:r>
            <a:r>
              <a:rPr lang="en-IN" sz="2400" dirty="0">
                <a:cs typeface="Segoe UI"/>
              </a:rPr>
              <a:t> method.</a:t>
            </a:r>
            <a:r>
              <a:rPr lang="en-US" sz="2400" dirty="0">
                <a:cs typeface="Calibri"/>
              </a:rPr>
              <a:t> </a:t>
            </a:r>
          </a:p>
        </p:txBody>
      </p:sp>
    </p:spTree>
    <p:extLst>
      <p:ext uri="{BB962C8B-B14F-4D97-AF65-F5344CB8AC3E}">
        <p14:creationId xmlns:p14="http://schemas.microsoft.com/office/powerpoint/2010/main" val="274980268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E764520-E409-4C1F-B7E8-7796DC11E3E3}"/>
              </a:ext>
            </a:extLst>
          </p:cNvPr>
          <p:cNvSpPr>
            <a:spLocks noGrp="1"/>
          </p:cNvSpPr>
          <p:nvPr>
            <p:ph type="title"/>
          </p:nvPr>
        </p:nvSpPr>
        <p:spPr>
          <a:xfrm>
            <a:off x="1681525" y="229448"/>
            <a:ext cx="10364451" cy="1596177"/>
          </a:xfrm>
        </p:spPr>
        <p:txBody>
          <a:bodyPr>
            <a:normAutofit/>
          </a:bodyPr>
          <a:lstStyle/>
          <a:p>
            <a:r>
              <a:rPr lang="en-IN" sz="4000" b="1" dirty="0">
                <a:solidFill>
                  <a:schemeClr val="accent5">
                    <a:lumMod val="75000"/>
                  </a:schemeClr>
                </a:solidFill>
                <a:latin typeface="+mn-lt"/>
                <a:ea typeface="+mj-lt"/>
                <a:cs typeface="+mj-lt"/>
              </a:rPr>
              <a:t>Data Inputs- Logic- Output Relationships</a:t>
            </a:r>
            <a:endParaRPr lang="en-US" sz="4000" b="1" dirty="0">
              <a:solidFill>
                <a:schemeClr val="accent5">
                  <a:lumMod val="75000"/>
                </a:schemeClr>
              </a:solidFill>
              <a:latin typeface="+mn-lt"/>
              <a:cs typeface="Calibri Light"/>
            </a:endParaRPr>
          </a:p>
        </p:txBody>
      </p:sp>
      <p:sp>
        <p:nvSpPr>
          <p:cNvPr id="3" name="Content Placeholder 2">
            <a:extLst>
              <a:ext uri="{FF2B5EF4-FFF2-40B4-BE49-F238E27FC236}">
                <a16:creationId xmlns="" xmlns:a16="http://schemas.microsoft.com/office/drawing/2014/main" id="{6669D0FC-D374-4A62-83FE-C9D6B705F1A9}"/>
              </a:ext>
            </a:extLst>
          </p:cNvPr>
          <p:cNvSpPr>
            <a:spLocks noGrp="1"/>
          </p:cNvSpPr>
          <p:nvPr>
            <p:ph idx="1"/>
          </p:nvPr>
        </p:nvSpPr>
        <p:spPr>
          <a:xfrm>
            <a:off x="838200" y="1825625"/>
            <a:ext cx="10515600" cy="4966799"/>
          </a:xfrm>
        </p:spPr>
        <p:txBody>
          <a:bodyPr vert="horz" lIns="91440" tIns="45720" rIns="91440" bIns="45720" rtlCol="0" anchor="t">
            <a:normAutofit/>
          </a:bodyPr>
          <a:lstStyle/>
          <a:p>
            <a:pPr marL="0" indent="0">
              <a:buNone/>
            </a:pPr>
            <a:r>
              <a:rPr lang="en-IN" dirty="0">
                <a:ea typeface="+mn-lt"/>
                <a:cs typeface="+mn-lt"/>
              </a:rPr>
              <a:t>Here we check the correlation between all our feature variables with target variable label as shown in fig 8.</a:t>
            </a:r>
          </a:p>
          <a:p>
            <a:pPr marL="0" indent="0">
              <a:buNone/>
            </a:pPr>
            <a:endParaRPr lang="en-IN" dirty="0">
              <a:cs typeface="Calibri"/>
            </a:endParaRPr>
          </a:p>
        </p:txBody>
      </p:sp>
      <p:pic>
        <p:nvPicPr>
          <p:cNvPr id="4" name="Picture 4" descr="Chart&#10;&#10;Description automatically generated">
            <a:extLst>
              <a:ext uri="{FF2B5EF4-FFF2-40B4-BE49-F238E27FC236}">
                <a16:creationId xmlns="" xmlns:a16="http://schemas.microsoft.com/office/drawing/2014/main" id="{4164DE6F-F006-4F10-AE2A-78EE0E8FF15D}"/>
              </a:ext>
            </a:extLst>
          </p:cNvPr>
          <p:cNvPicPr>
            <a:picLocks noChangeAspect="1"/>
          </p:cNvPicPr>
          <p:nvPr/>
        </p:nvPicPr>
        <p:blipFill>
          <a:blip r:embed="rId2"/>
          <a:stretch>
            <a:fillRect/>
          </a:stretch>
        </p:blipFill>
        <p:spPr>
          <a:xfrm>
            <a:off x="2904037" y="2823623"/>
            <a:ext cx="6383925" cy="3619060"/>
          </a:xfrm>
          <a:prstGeom prst="rect">
            <a:avLst/>
          </a:prstGeom>
        </p:spPr>
      </p:pic>
    </p:spTree>
    <p:extLst>
      <p:ext uri="{BB962C8B-B14F-4D97-AF65-F5344CB8AC3E}">
        <p14:creationId xmlns:p14="http://schemas.microsoft.com/office/powerpoint/2010/main" val="279360599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1EB252E1-E694-4128-82E3-23C62D564160}"/>
              </a:ext>
            </a:extLst>
          </p:cNvPr>
          <p:cNvSpPr txBox="1"/>
          <p:nvPr/>
        </p:nvSpPr>
        <p:spPr>
          <a:xfrm>
            <a:off x="1679976" y="596363"/>
            <a:ext cx="10695353" cy="39703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800" dirty="0">
                <a:cs typeface="Segoe UI"/>
              </a:rPr>
              <a:t>We observe that the columns cnt_ma_rech30 and cnt_ma_rech90 are highly positively correlated with label this means as the cnt_ma_rech30 and cnt_ma_rech90 are increasing the probability of customer being non-fraudulent is also increasing.</a:t>
            </a:r>
            <a:r>
              <a:rPr lang="en-US" sz="2800" dirty="0">
                <a:cs typeface="Calibri"/>
              </a:rPr>
              <a:t> </a:t>
            </a:r>
          </a:p>
          <a:p>
            <a:endParaRPr lang="en-US" sz="2800" dirty="0">
              <a:cs typeface="Calibri"/>
            </a:endParaRPr>
          </a:p>
          <a:p>
            <a:r>
              <a:rPr lang="en-IN" sz="2800" dirty="0">
                <a:cs typeface="Segoe UI"/>
              </a:rPr>
              <a:t>We also observe that the columns </a:t>
            </a:r>
            <a:r>
              <a:rPr lang="en-IN" sz="2800" dirty="0" err="1">
                <a:cs typeface="Segoe UI"/>
              </a:rPr>
              <a:t>aon</a:t>
            </a:r>
            <a:r>
              <a:rPr lang="en-IN" sz="2800" dirty="0">
                <a:cs typeface="Segoe UI"/>
              </a:rPr>
              <a:t>, medianmarechprebal30 and fr_da_rech90 are negatively correlated with label this means as the </a:t>
            </a:r>
            <a:r>
              <a:rPr lang="en-IN" sz="2800" dirty="0" err="1">
                <a:cs typeface="Segoe UI"/>
              </a:rPr>
              <a:t>aon</a:t>
            </a:r>
            <a:r>
              <a:rPr lang="en-IN" sz="2800" dirty="0">
                <a:cs typeface="Segoe UI"/>
              </a:rPr>
              <a:t>, medianmarechprebal30 and fr_da_rech90 are increasing the probability of customer being fraudulent is also increasing.</a:t>
            </a:r>
            <a:r>
              <a:rPr lang="en-US" sz="2800" dirty="0">
                <a:cs typeface="Calibri"/>
              </a:rPr>
              <a:t> </a:t>
            </a:r>
          </a:p>
        </p:txBody>
      </p:sp>
    </p:spTree>
    <p:extLst>
      <p:ext uri="{BB962C8B-B14F-4D97-AF65-F5344CB8AC3E}">
        <p14:creationId xmlns:p14="http://schemas.microsoft.com/office/powerpoint/2010/main" val="127699926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01E5D063-247D-44FD-B019-F318C2786432}"/>
              </a:ext>
            </a:extLst>
          </p:cNvPr>
          <p:cNvSpPr txBox="1"/>
          <p:nvPr/>
        </p:nvSpPr>
        <p:spPr>
          <a:xfrm>
            <a:off x="1653470" y="476072"/>
            <a:ext cx="11174045"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4000" b="1" dirty="0">
                <a:solidFill>
                  <a:schemeClr val="accent5">
                    <a:lumMod val="75000"/>
                  </a:schemeClr>
                </a:solidFill>
                <a:latin typeface="WordVisi_MSFontService"/>
              </a:rPr>
              <a:t>Set of assumptions related to the problem under consideration</a:t>
            </a:r>
            <a:endParaRPr lang="en-US" sz="4000" b="1" dirty="0">
              <a:solidFill>
                <a:schemeClr val="accent5">
                  <a:lumMod val="75000"/>
                </a:schemeClr>
              </a:solidFill>
              <a:cs typeface="Calibri"/>
            </a:endParaRPr>
          </a:p>
        </p:txBody>
      </p:sp>
      <p:sp>
        <p:nvSpPr>
          <p:cNvPr id="3" name="TextBox 2">
            <a:extLst>
              <a:ext uri="{FF2B5EF4-FFF2-40B4-BE49-F238E27FC236}">
                <a16:creationId xmlns="" xmlns:a16="http://schemas.microsoft.com/office/drawing/2014/main" id="{8C5BC81B-F9EC-493F-8D6D-3AC1C2F5DDC9}"/>
              </a:ext>
            </a:extLst>
          </p:cNvPr>
          <p:cNvSpPr txBox="1"/>
          <p:nvPr/>
        </p:nvSpPr>
        <p:spPr>
          <a:xfrm>
            <a:off x="1516186" y="1927917"/>
            <a:ext cx="10675814" cy="34163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400" dirty="0">
                <a:cs typeface="Segoe UI"/>
              </a:rPr>
              <a:t>By looking into the target variable label we assumed that it was </a:t>
            </a:r>
            <a:r>
              <a:rPr lang="en-US" sz="2400" dirty="0">
                <a:cs typeface="Calibri"/>
              </a:rPr>
              <a:t> </a:t>
            </a:r>
            <a:r>
              <a:rPr lang="en-IN" sz="2400" dirty="0">
                <a:cs typeface="Segoe UI"/>
              </a:rPr>
              <a:t>a </a:t>
            </a:r>
            <a:r>
              <a:rPr lang="en-US" sz="2400" dirty="0">
                <a:cs typeface="Calibri"/>
              </a:rPr>
              <a:t> </a:t>
            </a:r>
            <a:r>
              <a:rPr lang="en-IN" sz="2400" dirty="0">
                <a:cs typeface="Segoe UI"/>
              </a:rPr>
              <a:t>classification type of problem.</a:t>
            </a:r>
            <a:r>
              <a:rPr lang="en-US" sz="2400" dirty="0">
                <a:cs typeface="Calibri"/>
              </a:rPr>
              <a:t> </a:t>
            </a:r>
          </a:p>
          <a:p>
            <a:endParaRPr lang="en-US" sz="2400" dirty="0">
              <a:cs typeface="Calibri"/>
            </a:endParaRPr>
          </a:p>
          <a:p>
            <a:r>
              <a:rPr lang="en-IN" sz="2400" dirty="0">
                <a:cs typeface="Segoe UI"/>
              </a:rPr>
              <a:t>We observed multicollinearity in between columns so we assumed </a:t>
            </a:r>
            <a:r>
              <a:rPr lang="en-US" sz="2400" dirty="0">
                <a:cs typeface="Calibri"/>
              </a:rPr>
              <a:t> </a:t>
            </a:r>
            <a:r>
              <a:rPr lang="en-IN" sz="2400" dirty="0">
                <a:cs typeface="Segoe UI"/>
              </a:rPr>
              <a:t>that we will be using Principal Component Analysis (PCA).</a:t>
            </a:r>
            <a:r>
              <a:rPr lang="en-US" sz="2400" dirty="0">
                <a:cs typeface="Calibri"/>
              </a:rPr>
              <a:t> </a:t>
            </a:r>
          </a:p>
          <a:p>
            <a:endParaRPr lang="en-US" sz="2400" dirty="0">
              <a:cs typeface="Calibri"/>
            </a:endParaRPr>
          </a:p>
          <a:p>
            <a:r>
              <a:rPr lang="en-IN" sz="2400" dirty="0">
                <a:cs typeface="Segoe UI"/>
              </a:rPr>
              <a:t>We also observed that only one single unique value was present in </a:t>
            </a:r>
            <a:r>
              <a:rPr lang="en-US" sz="2400" dirty="0">
                <a:cs typeface="Calibri"/>
              </a:rPr>
              <a:t> </a:t>
            </a:r>
            <a:r>
              <a:rPr lang="en-IN" sz="2400" dirty="0" err="1">
                <a:cs typeface="Segoe UI"/>
              </a:rPr>
              <a:t>pcircle</a:t>
            </a:r>
            <a:r>
              <a:rPr lang="en-IN" sz="2400" dirty="0">
                <a:cs typeface="Segoe UI"/>
              </a:rPr>
              <a:t> and in year in </a:t>
            </a:r>
            <a:r>
              <a:rPr lang="en-IN" sz="2400" dirty="0" err="1">
                <a:cs typeface="Segoe UI"/>
              </a:rPr>
              <a:t>pdate</a:t>
            </a:r>
            <a:r>
              <a:rPr lang="en-IN" sz="2400" dirty="0">
                <a:cs typeface="Segoe UI"/>
              </a:rPr>
              <a:t> column and in Unnamed: 0 all the </a:t>
            </a:r>
            <a:r>
              <a:rPr lang="en-US" sz="2400" dirty="0">
                <a:cs typeface="Calibri"/>
              </a:rPr>
              <a:t> </a:t>
            </a:r>
            <a:r>
              <a:rPr lang="en-IN" sz="2400" dirty="0">
                <a:cs typeface="Segoe UI"/>
              </a:rPr>
              <a:t>numbers were unique without any correlation so we assumed that </a:t>
            </a:r>
            <a:r>
              <a:rPr lang="en-US" sz="2400" dirty="0">
                <a:cs typeface="Calibri"/>
              </a:rPr>
              <a:t> </a:t>
            </a:r>
            <a:r>
              <a:rPr lang="en-IN" sz="2400" dirty="0">
                <a:cs typeface="Segoe UI"/>
              </a:rPr>
              <a:t>we will be dropping these columns.</a:t>
            </a:r>
            <a:r>
              <a:rPr lang="en-US" sz="2400" dirty="0">
                <a:cs typeface="Calibri"/>
              </a:rPr>
              <a:t> </a:t>
            </a:r>
          </a:p>
        </p:txBody>
      </p:sp>
    </p:spTree>
    <p:extLst>
      <p:ext uri="{BB962C8B-B14F-4D97-AF65-F5344CB8AC3E}">
        <p14:creationId xmlns:p14="http://schemas.microsoft.com/office/powerpoint/2010/main" val="401980766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B4504699-66C3-453D-8059-81FD527E72FA}"/>
              </a:ext>
            </a:extLst>
          </p:cNvPr>
          <p:cNvSpPr txBox="1"/>
          <p:nvPr/>
        </p:nvSpPr>
        <p:spPr>
          <a:xfrm>
            <a:off x="1835453" y="350759"/>
            <a:ext cx="10470661"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3600" b="1" dirty="0">
                <a:solidFill>
                  <a:schemeClr val="accent5">
                    <a:lumMod val="75000"/>
                  </a:schemeClr>
                </a:solidFill>
                <a:latin typeface="WordVisi_MSFontService"/>
              </a:rPr>
              <a:t>Hardware and Software Requirements and Tools Used</a:t>
            </a:r>
            <a:endParaRPr lang="en-US" sz="3600" b="1" dirty="0">
              <a:solidFill>
                <a:schemeClr val="accent5">
                  <a:lumMod val="75000"/>
                </a:schemeClr>
              </a:solidFill>
              <a:cs typeface="Calibri"/>
            </a:endParaRPr>
          </a:p>
        </p:txBody>
      </p:sp>
      <p:sp>
        <p:nvSpPr>
          <p:cNvPr id="3" name="TextBox 2">
            <a:extLst>
              <a:ext uri="{FF2B5EF4-FFF2-40B4-BE49-F238E27FC236}">
                <a16:creationId xmlns="" xmlns:a16="http://schemas.microsoft.com/office/drawing/2014/main" id="{8A6762C8-9695-4EB9-8D97-B4DFE666BB4D}"/>
              </a:ext>
            </a:extLst>
          </p:cNvPr>
          <p:cNvSpPr txBox="1"/>
          <p:nvPr/>
        </p:nvSpPr>
        <p:spPr>
          <a:xfrm>
            <a:off x="1014268" y="1551088"/>
            <a:ext cx="10460891" cy="440120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IN" sz="2000" dirty="0">
                <a:cs typeface="Segoe UI"/>
              </a:rPr>
              <a:t>This project was done on laptop with i5 processor with quad cores and eight threads with </a:t>
            </a:r>
            <a:r>
              <a:rPr lang="en-IN" sz="2000" dirty="0" smtClean="0">
                <a:cs typeface="Segoe UI"/>
              </a:rPr>
              <a:t>8GB</a:t>
            </a:r>
            <a:r>
              <a:rPr lang="en-IN" sz="2000" dirty="0" smtClean="0">
                <a:cs typeface="Segoe UI"/>
              </a:rPr>
              <a:t> </a:t>
            </a:r>
            <a:r>
              <a:rPr lang="en-IN" sz="2000" dirty="0">
                <a:cs typeface="Segoe UI"/>
              </a:rPr>
              <a:t>of ram and </a:t>
            </a:r>
            <a:r>
              <a:rPr lang="en-IN" sz="2000" dirty="0"/>
              <a:t>Intel(R) Core(TM) i3-7020U </a:t>
            </a:r>
            <a:r>
              <a:rPr lang="en-IN" sz="2000" dirty="0" smtClean="0">
                <a:cs typeface="Segoe UI"/>
              </a:rPr>
              <a:t>on </a:t>
            </a:r>
            <a:r>
              <a:rPr lang="en-IN" sz="2000" dirty="0">
                <a:cs typeface="Segoe UI"/>
              </a:rPr>
              <a:t>Anaconda, </a:t>
            </a:r>
            <a:r>
              <a:rPr lang="en-IN" sz="2000" dirty="0" err="1">
                <a:cs typeface="Segoe UI"/>
              </a:rPr>
              <a:t>jupyter</a:t>
            </a:r>
            <a:r>
              <a:rPr lang="en-IN" sz="2000" dirty="0">
                <a:cs typeface="Segoe UI"/>
              </a:rPr>
              <a:t> notebook.</a:t>
            </a:r>
          </a:p>
          <a:p>
            <a:pPr algn="just"/>
            <a:endParaRPr lang="en-US" sz="2200" dirty="0">
              <a:cs typeface="Calibri"/>
            </a:endParaRPr>
          </a:p>
          <a:p>
            <a:pPr algn="just"/>
            <a:r>
              <a:rPr lang="en-IN" sz="2200" dirty="0">
                <a:cs typeface="Segoe UI"/>
              </a:rPr>
              <a:t>The tools, libraries and packages we used for accomplishing this project are pandas, </a:t>
            </a:r>
            <a:r>
              <a:rPr lang="en-IN" sz="2200" dirty="0" err="1">
                <a:cs typeface="Segoe UI"/>
              </a:rPr>
              <a:t>numpy</a:t>
            </a:r>
            <a:r>
              <a:rPr lang="en-IN" sz="2200" dirty="0">
                <a:cs typeface="Segoe UI"/>
              </a:rPr>
              <a:t>, matplotlib,  seaborn, </a:t>
            </a:r>
            <a:r>
              <a:rPr lang="en-IN" sz="2200" dirty="0" err="1">
                <a:cs typeface="Segoe UI"/>
              </a:rPr>
              <a:t>scipy</a:t>
            </a:r>
            <a:r>
              <a:rPr lang="en-IN" sz="2200" dirty="0">
                <a:cs typeface="Segoe UI"/>
              </a:rPr>
              <a:t> stats, </a:t>
            </a:r>
            <a:r>
              <a:rPr lang="en-IN" sz="2200" dirty="0" err="1">
                <a:cs typeface="Segoe UI"/>
              </a:rPr>
              <a:t>sklearn</a:t>
            </a:r>
            <a:r>
              <a:rPr lang="en-IN" sz="2200" dirty="0">
                <a:cs typeface="Segoe UI"/>
              </a:rPr>
              <a:t> decomposition </a:t>
            </a:r>
            <a:r>
              <a:rPr lang="en-IN" sz="2200" dirty="0" err="1">
                <a:cs typeface="Segoe UI"/>
              </a:rPr>
              <a:t>pca</a:t>
            </a:r>
            <a:r>
              <a:rPr lang="en-IN" sz="2200" dirty="0">
                <a:cs typeface="Segoe UI"/>
              </a:rPr>
              <a:t>, </a:t>
            </a:r>
            <a:r>
              <a:rPr lang="en-IN" sz="2200" dirty="0" err="1">
                <a:cs typeface="Segoe UI"/>
              </a:rPr>
              <a:t>sklearn</a:t>
            </a:r>
            <a:r>
              <a:rPr lang="en-IN" sz="2200" dirty="0">
                <a:cs typeface="Segoe UI"/>
              </a:rPr>
              <a:t> </a:t>
            </a:r>
            <a:r>
              <a:rPr lang="en-IN" sz="2200" dirty="0" err="1">
                <a:cs typeface="Segoe UI"/>
              </a:rPr>
              <a:t>standardscaler</a:t>
            </a:r>
            <a:r>
              <a:rPr lang="en-IN" sz="2200" dirty="0">
                <a:cs typeface="Segoe UI"/>
              </a:rPr>
              <a:t>, collections counter, </a:t>
            </a:r>
            <a:r>
              <a:rPr lang="en-IN" sz="2200" dirty="0" err="1">
                <a:cs typeface="Segoe UI"/>
              </a:rPr>
              <a:t>imblearn</a:t>
            </a:r>
            <a:r>
              <a:rPr lang="en-IN" sz="2200" dirty="0">
                <a:cs typeface="Segoe UI"/>
              </a:rPr>
              <a:t> </a:t>
            </a:r>
            <a:r>
              <a:rPr lang="en-IN" sz="2200" dirty="0" err="1">
                <a:cs typeface="Segoe UI"/>
              </a:rPr>
              <a:t>SmoteTomek</a:t>
            </a:r>
            <a:r>
              <a:rPr lang="en-IN" sz="2200" dirty="0">
                <a:cs typeface="Segoe UI"/>
              </a:rPr>
              <a:t>, GridSearchCV, joblib.</a:t>
            </a:r>
            <a:r>
              <a:rPr lang="en-US" sz="2200" dirty="0">
                <a:cs typeface="Calibri"/>
              </a:rPr>
              <a:t> </a:t>
            </a:r>
          </a:p>
          <a:p>
            <a:pPr algn="just"/>
            <a:endParaRPr lang="en-US" sz="2200" dirty="0">
              <a:cs typeface="Calibri"/>
            </a:endParaRPr>
          </a:p>
          <a:p>
            <a:pPr algn="just"/>
            <a:r>
              <a:rPr lang="en-IN" sz="2200" dirty="0">
                <a:cs typeface="Segoe UI"/>
              </a:rPr>
              <a:t>Through pandas library we loaded our csv file ‘Data file’ into </a:t>
            </a:r>
            <a:r>
              <a:rPr lang="en-IN" sz="2200" dirty="0" err="1">
                <a:cs typeface="Segoe UI"/>
              </a:rPr>
              <a:t>dataframe</a:t>
            </a:r>
            <a:r>
              <a:rPr lang="en-IN" sz="2200" dirty="0">
                <a:cs typeface="Segoe UI"/>
              </a:rPr>
              <a:t> and performed data manipulation and analysis. Through pandas library we converted </a:t>
            </a:r>
            <a:r>
              <a:rPr lang="en-IN" sz="2200" dirty="0" err="1">
                <a:cs typeface="Segoe UI"/>
              </a:rPr>
              <a:t>pdate</a:t>
            </a:r>
            <a:r>
              <a:rPr lang="en-IN" sz="2200" dirty="0">
                <a:cs typeface="Segoe UI"/>
              </a:rPr>
              <a:t> column to datetime format from which we were able to extract day and month column.</a:t>
            </a:r>
            <a:r>
              <a:rPr lang="en-US" sz="2200" dirty="0">
                <a:cs typeface="Calibri"/>
              </a:rPr>
              <a:t> </a:t>
            </a:r>
          </a:p>
        </p:txBody>
      </p:sp>
    </p:spTree>
    <p:extLst>
      <p:ext uri="{BB962C8B-B14F-4D97-AF65-F5344CB8AC3E}">
        <p14:creationId xmlns:p14="http://schemas.microsoft.com/office/powerpoint/2010/main" val="321044691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1FFCDFD6-679A-476F-B4DA-6C8F44FFCA99}"/>
              </a:ext>
            </a:extLst>
          </p:cNvPr>
          <p:cNvSpPr txBox="1"/>
          <p:nvPr/>
        </p:nvSpPr>
        <p:spPr>
          <a:xfrm>
            <a:off x="1138214" y="631333"/>
            <a:ext cx="10832122" cy="440120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lgn="just" rtl="0">
              <a:buFont typeface="Arial" panose="020B0604020202020204" pitchFamily="34" charset="0"/>
              <a:buChar char="•"/>
            </a:pPr>
            <a:r>
              <a:rPr lang="en-IN" sz="2000" dirty="0">
                <a:ea typeface="Segoe UI"/>
                <a:cs typeface="Segoe UI"/>
              </a:rPr>
              <a:t>With the help of NumPy we worked with arrays.</a:t>
            </a:r>
            <a:r>
              <a:rPr lang="en-IN" sz="2000" dirty="0">
                <a:ea typeface="Calibri"/>
                <a:cs typeface="Calibri"/>
              </a:rPr>
              <a:t> </a:t>
            </a:r>
            <a:endParaRPr lang="en-IN" sz="2000" dirty="0">
              <a:ea typeface="Segoe UI"/>
              <a:cs typeface="Calibri"/>
            </a:endParaRPr>
          </a:p>
          <a:p>
            <a:pPr marL="342900" indent="-342900" algn="just" rtl="0">
              <a:buFont typeface="Arial" panose="020B0604020202020204" pitchFamily="34" charset="0"/>
              <a:buChar char="•"/>
            </a:pPr>
            <a:r>
              <a:rPr lang="en-IN" sz="2000" dirty="0">
                <a:ea typeface="Segoe UI"/>
                <a:cs typeface="Segoe UI"/>
              </a:rPr>
              <a:t>With the help of matplotlib and seaborn we did plot various graphs and figures and done data visualization.</a:t>
            </a:r>
            <a:r>
              <a:rPr lang="en-IN" sz="2000" dirty="0">
                <a:ea typeface="Calibri"/>
                <a:cs typeface="Calibri"/>
              </a:rPr>
              <a:t> </a:t>
            </a:r>
            <a:endParaRPr lang="en-IN" sz="2000" dirty="0">
              <a:ea typeface="Segoe UI"/>
              <a:cs typeface="Calibri"/>
            </a:endParaRPr>
          </a:p>
          <a:p>
            <a:pPr marL="342900" indent="-342900" algn="just" rtl="0">
              <a:buFont typeface="Arial" panose="020B0604020202020204" pitchFamily="34" charset="0"/>
              <a:buChar char="•"/>
            </a:pPr>
            <a:r>
              <a:rPr lang="en-IN" sz="2000" dirty="0">
                <a:ea typeface="Segoe UI"/>
                <a:cs typeface="Segoe UI"/>
              </a:rPr>
              <a:t>With SciPy stats we treated outliers through </a:t>
            </a:r>
            <a:r>
              <a:rPr lang="en-IN" sz="2000" dirty="0" err="1">
                <a:ea typeface="Segoe UI"/>
                <a:cs typeface="Segoe UI"/>
              </a:rPr>
              <a:t>winsorization</a:t>
            </a:r>
            <a:r>
              <a:rPr lang="en-IN" sz="2000" dirty="0">
                <a:ea typeface="Segoe UI"/>
                <a:cs typeface="Segoe UI"/>
              </a:rPr>
              <a:t> technique.</a:t>
            </a:r>
            <a:r>
              <a:rPr lang="en-IN" sz="2000" dirty="0">
                <a:ea typeface="Calibri"/>
                <a:cs typeface="Calibri"/>
              </a:rPr>
              <a:t> </a:t>
            </a:r>
          </a:p>
          <a:p>
            <a:pPr marL="342900" indent="-342900" algn="just">
              <a:buFont typeface="Arial" panose="020B0604020202020204" pitchFamily="34" charset="0"/>
              <a:buChar char="•"/>
            </a:pPr>
            <a:r>
              <a:rPr lang="en-IN" sz="2000" dirty="0">
                <a:ea typeface="Segoe UI"/>
                <a:cs typeface="Segoe UI"/>
              </a:rPr>
              <a:t>With </a:t>
            </a:r>
            <a:r>
              <a:rPr lang="en-IN" sz="2000" dirty="0" err="1">
                <a:ea typeface="Segoe UI"/>
                <a:cs typeface="Segoe UI"/>
              </a:rPr>
              <a:t>sklearn.decomposition’s</a:t>
            </a:r>
            <a:r>
              <a:rPr lang="en-IN" sz="2000" dirty="0">
                <a:ea typeface="Segoe UI"/>
                <a:cs typeface="Segoe UI"/>
              </a:rPr>
              <a:t> </a:t>
            </a:r>
            <a:r>
              <a:rPr lang="en-IN" sz="2000" dirty="0" err="1">
                <a:ea typeface="Segoe UI"/>
                <a:cs typeface="Segoe UI"/>
              </a:rPr>
              <a:t>pca</a:t>
            </a:r>
            <a:r>
              <a:rPr lang="en-IN" sz="2000" dirty="0">
                <a:ea typeface="Segoe UI"/>
                <a:cs typeface="Segoe UI"/>
              </a:rPr>
              <a:t> package we reduced the number of feature variables from 34 to 7 by plotting score plot with their Eigenvalues and chose the number of columns on the basis of their nodes.</a:t>
            </a:r>
            <a:endParaRPr lang="en-IN" sz="2000" dirty="0">
              <a:ea typeface="Calibri"/>
              <a:cs typeface="Segoe UI"/>
            </a:endParaRPr>
          </a:p>
          <a:p>
            <a:pPr marL="342900" indent="-342900" algn="just" rtl="0">
              <a:buFont typeface="Arial" panose="020B0604020202020204" pitchFamily="34" charset="0"/>
              <a:buChar char="•"/>
            </a:pPr>
            <a:r>
              <a:rPr lang="en-IN" sz="2000" dirty="0">
                <a:ea typeface="Segoe UI"/>
                <a:cs typeface="Segoe UI"/>
              </a:rPr>
              <a:t>With </a:t>
            </a:r>
            <a:r>
              <a:rPr lang="en-IN" sz="2000" dirty="0" err="1">
                <a:ea typeface="Segoe UI"/>
                <a:cs typeface="Segoe UI"/>
              </a:rPr>
              <a:t>sklearn’s</a:t>
            </a:r>
            <a:r>
              <a:rPr lang="en-IN" sz="2000" dirty="0">
                <a:ea typeface="Segoe UI"/>
                <a:cs typeface="Segoe UI"/>
              </a:rPr>
              <a:t> </a:t>
            </a:r>
            <a:r>
              <a:rPr lang="en-IN" sz="2000" dirty="0" err="1">
                <a:ea typeface="Segoe UI"/>
                <a:cs typeface="Segoe UI"/>
              </a:rPr>
              <a:t>standardscaler</a:t>
            </a:r>
            <a:r>
              <a:rPr lang="en-IN" sz="2000" dirty="0">
                <a:ea typeface="Segoe UI"/>
                <a:cs typeface="Segoe UI"/>
              </a:rPr>
              <a:t> package we scaled all the feature variables onto single scale.</a:t>
            </a:r>
          </a:p>
          <a:p>
            <a:pPr marL="342900" indent="-342900">
              <a:buFont typeface="Arial" panose="020B0604020202020204" pitchFamily="34" charset="0"/>
              <a:buChar char="•"/>
            </a:pPr>
            <a:r>
              <a:rPr lang="en-IN" sz="2000" dirty="0">
                <a:cs typeface="Segoe UI"/>
              </a:rPr>
              <a:t>With collection’s counter package we were able to display all the unique values of the </a:t>
            </a:r>
            <a:r>
              <a:rPr lang="en-IN" sz="2000" dirty="0" err="1">
                <a:cs typeface="Segoe UI"/>
              </a:rPr>
              <a:t>pdate</a:t>
            </a:r>
            <a:r>
              <a:rPr lang="en-IN" sz="2000" dirty="0">
                <a:cs typeface="Segoe UI"/>
              </a:rPr>
              <a:t> column.</a:t>
            </a:r>
            <a:r>
              <a:rPr lang="en-US" sz="2000" dirty="0">
                <a:cs typeface="Calibri"/>
              </a:rPr>
              <a:t> </a:t>
            </a:r>
          </a:p>
          <a:p>
            <a:pPr marL="342900" indent="-342900">
              <a:buFont typeface="Arial" panose="020B0604020202020204" pitchFamily="34" charset="0"/>
              <a:buChar char="•"/>
            </a:pPr>
            <a:r>
              <a:rPr lang="en-IN" sz="2000" dirty="0">
                <a:cs typeface="Segoe UI"/>
              </a:rPr>
              <a:t>Through </a:t>
            </a:r>
            <a:r>
              <a:rPr lang="en-IN" sz="2000" dirty="0" err="1">
                <a:cs typeface="Segoe UI"/>
              </a:rPr>
              <a:t>imblearn’s</a:t>
            </a:r>
            <a:r>
              <a:rPr lang="en-IN" sz="2000" dirty="0">
                <a:cs typeface="Segoe UI"/>
              </a:rPr>
              <a:t> </a:t>
            </a:r>
            <a:r>
              <a:rPr lang="en-IN" sz="2000" dirty="0" err="1">
                <a:cs typeface="Segoe UI"/>
              </a:rPr>
              <a:t>SmoteTomek</a:t>
            </a:r>
            <a:r>
              <a:rPr lang="en-IN" sz="2000" dirty="0">
                <a:cs typeface="Segoe UI"/>
              </a:rPr>
              <a:t> package we were able to handle the imbalanced data by increasing the number of fraudulent transactions on relevant data points.</a:t>
            </a:r>
            <a:r>
              <a:rPr lang="en-US" sz="2000" dirty="0">
                <a:cs typeface="Calibri"/>
              </a:rPr>
              <a:t> </a:t>
            </a:r>
          </a:p>
          <a:p>
            <a:pPr marL="342900" indent="-342900">
              <a:buFont typeface="Arial" panose="020B0604020202020204" pitchFamily="34" charset="0"/>
              <a:buChar char="•"/>
            </a:pPr>
            <a:r>
              <a:rPr lang="en-IN" sz="2000" dirty="0">
                <a:cs typeface="Segoe UI"/>
              </a:rPr>
              <a:t>Through </a:t>
            </a:r>
            <a:r>
              <a:rPr lang="en-IN" sz="2000" dirty="0" err="1">
                <a:cs typeface="Segoe UI"/>
              </a:rPr>
              <a:t>GridSearchCV</a:t>
            </a:r>
            <a:r>
              <a:rPr lang="en-IN" sz="2000" dirty="0">
                <a:cs typeface="Segoe UI"/>
              </a:rPr>
              <a:t> we were able to find the right parameters for hyperparameter tuning.</a:t>
            </a:r>
            <a:r>
              <a:rPr lang="en-US" sz="2000" dirty="0">
                <a:cs typeface="Segoe UI"/>
              </a:rPr>
              <a:t> </a:t>
            </a:r>
          </a:p>
          <a:p>
            <a:pPr marL="342900" indent="-342900">
              <a:buFont typeface="Arial" panose="020B0604020202020204" pitchFamily="34" charset="0"/>
              <a:buChar char="•"/>
            </a:pPr>
            <a:r>
              <a:rPr lang="en-IN" sz="2000" dirty="0">
                <a:cs typeface="Segoe UI"/>
              </a:rPr>
              <a:t>Through </a:t>
            </a:r>
            <a:r>
              <a:rPr lang="en-IN" sz="2000" dirty="0" err="1">
                <a:cs typeface="Segoe UI"/>
              </a:rPr>
              <a:t>joblib</a:t>
            </a:r>
            <a:r>
              <a:rPr lang="en-IN" sz="2000" dirty="0">
                <a:cs typeface="Segoe UI"/>
              </a:rPr>
              <a:t> we saved our model in csv format.</a:t>
            </a:r>
            <a:r>
              <a:rPr lang="en-US" sz="2000" dirty="0">
                <a:cs typeface="Segoe UI"/>
              </a:rPr>
              <a:t> </a:t>
            </a:r>
          </a:p>
          <a:p>
            <a:pPr marL="342900" indent="-342900" algn="just" rtl="0">
              <a:buFont typeface="Arial" panose="020B0604020202020204" pitchFamily="34" charset="0"/>
              <a:buChar char="•"/>
            </a:pPr>
            <a:endParaRPr lang="en-IN" sz="2000" dirty="0">
              <a:cs typeface="Calibri"/>
            </a:endParaRPr>
          </a:p>
        </p:txBody>
      </p:sp>
    </p:spTree>
    <p:extLst>
      <p:ext uri="{BB962C8B-B14F-4D97-AF65-F5344CB8AC3E}">
        <p14:creationId xmlns:p14="http://schemas.microsoft.com/office/powerpoint/2010/main" val="278706931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B16C79E2-6128-409E-A4FF-B885A460AD7A}"/>
              </a:ext>
            </a:extLst>
          </p:cNvPr>
          <p:cNvSpPr txBox="1"/>
          <p:nvPr/>
        </p:nvSpPr>
        <p:spPr>
          <a:xfrm>
            <a:off x="1421810" y="282312"/>
            <a:ext cx="10539045"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4000" b="1" dirty="0">
                <a:solidFill>
                  <a:schemeClr val="accent5">
                    <a:lumMod val="75000"/>
                  </a:schemeClr>
                </a:solidFill>
              </a:rPr>
              <a:t>Model/s Development and Evaluation </a:t>
            </a:r>
            <a:endParaRPr lang="en-US" sz="4000" b="1" dirty="0">
              <a:solidFill>
                <a:schemeClr val="accent5">
                  <a:lumMod val="75000"/>
                </a:schemeClr>
              </a:solidFill>
              <a:cs typeface="Calibri"/>
            </a:endParaRPr>
          </a:p>
        </p:txBody>
      </p:sp>
      <p:sp>
        <p:nvSpPr>
          <p:cNvPr id="3" name="TextBox 2">
            <a:extLst>
              <a:ext uri="{FF2B5EF4-FFF2-40B4-BE49-F238E27FC236}">
                <a16:creationId xmlns="" xmlns:a16="http://schemas.microsoft.com/office/drawing/2014/main" id="{D9FF46E3-0073-40AE-8AB0-B5A0FA2CC25E}"/>
              </a:ext>
            </a:extLst>
          </p:cNvPr>
          <p:cNvSpPr txBox="1"/>
          <p:nvPr/>
        </p:nvSpPr>
        <p:spPr>
          <a:xfrm>
            <a:off x="1314349" y="1136325"/>
            <a:ext cx="10646506"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3600" b="1" dirty="0">
                <a:solidFill>
                  <a:schemeClr val="accent5">
                    <a:lumMod val="75000"/>
                  </a:schemeClr>
                </a:solidFill>
              </a:rPr>
              <a:t>Identification of possible problem-solving approaches</a:t>
            </a:r>
            <a:endParaRPr lang="en-US" sz="3600" b="1" dirty="0">
              <a:solidFill>
                <a:schemeClr val="accent5">
                  <a:lumMod val="75000"/>
                </a:schemeClr>
              </a:solidFill>
              <a:cs typeface="Calibri"/>
            </a:endParaRPr>
          </a:p>
        </p:txBody>
      </p:sp>
      <p:sp>
        <p:nvSpPr>
          <p:cNvPr id="4" name="TextBox 3">
            <a:extLst>
              <a:ext uri="{FF2B5EF4-FFF2-40B4-BE49-F238E27FC236}">
                <a16:creationId xmlns="" xmlns:a16="http://schemas.microsoft.com/office/drawing/2014/main" id="{8BF0316E-A64F-4CDD-B0FA-CA89E4D95224}"/>
              </a:ext>
            </a:extLst>
          </p:cNvPr>
          <p:cNvSpPr txBox="1"/>
          <p:nvPr/>
        </p:nvSpPr>
        <p:spPr>
          <a:xfrm>
            <a:off x="777631" y="2717800"/>
            <a:ext cx="10920045" cy="267765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IN" sz="2800" dirty="0">
                <a:cs typeface="Segoe UI"/>
              </a:rPr>
              <a:t>We first converted all our categorical variables to numeric variables with the help of label encoder to checkout the correlation between them and dropped the columns which we felt were unnecessary.</a:t>
            </a:r>
            <a:r>
              <a:rPr lang="en-US" sz="2800" dirty="0">
                <a:cs typeface="Calibri"/>
              </a:rPr>
              <a:t> </a:t>
            </a:r>
          </a:p>
          <a:p>
            <a:pPr algn="just"/>
            <a:endParaRPr lang="en-US" sz="2800" dirty="0">
              <a:cs typeface="Calibri"/>
            </a:endParaRPr>
          </a:p>
          <a:p>
            <a:pPr algn="just"/>
            <a:r>
              <a:rPr lang="en-IN" sz="2800" dirty="0">
                <a:cs typeface="Segoe UI"/>
              </a:rPr>
              <a:t>We observed skewness in data so we tried to remove the skewness through treating outliers with </a:t>
            </a:r>
            <a:r>
              <a:rPr lang="en-IN" sz="2800" dirty="0" err="1">
                <a:cs typeface="Segoe UI"/>
              </a:rPr>
              <a:t>winsorization</a:t>
            </a:r>
            <a:r>
              <a:rPr lang="en-IN" sz="2800" dirty="0">
                <a:cs typeface="Segoe UI"/>
              </a:rPr>
              <a:t> technique as shown in fig 3.</a:t>
            </a:r>
            <a:r>
              <a:rPr lang="en-US" sz="2800" dirty="0">
                <a:cs typeface="Calibri"/>
              </a:rPr>
              <a:t> </a:t>
            </a:r>
          </a:p>
        </p:txBody>
      </p:sp>
    </p:spTree>
    <p:extLst>
      <p:ext uri="{BB962C8B-B14F-4D97-AF65-F5344CB8AC3E}">
        <p14:creationId xmlns:p14="http://schemas.microsoft.com/office/powerpoint/2010/main" val="404269008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D26E0F4E-4811-4D17-8E60-AB3C0B01ACE6}"/>
              </a:ext>
            </a:extLst>
          </p:cNvPr>
          <p:cNvSpPr txBox="1"/>
          <p:nvPr/>
        </p:nvSpPr>
        <p:spPr>
          <a:xfrm>
            <a:off x="1077583" y="1208041"/>
            <a:ext cx="10744199" cy="415498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IN" sz="2400" dirty="0" smtClean="0">
                <a:cs typeface="Segoe UI"/>
              </a:rPr>
              <a:t>The data </a:t>
            </a:r>
            <a:r>
              <a:rPr lang="en-IN" sz="2400" dirty="0">
                <a:cs typeface="Segoe UI"/>
              </a:rPr>
              <a:t>was imbalanced so through imblearn’s SmoteTomek </a:t>
            </a:r>
            <a:endParaRPr lang="en-IN" sz="2400" dirty="0" smtClean="0">
              <a:cs typeface="Segoe UI"/>
            </a:endParaRPr>
          </a:p>
          <a:p>
            <a:pPr algn="just"/>
            <a:r>
              <a:rPr lang="en-IN" sz="2400" dirty="0" smtClean="0">
                <a:cs typeface="Segoe UI"/>
              </a:rPr>
              <a:t>package we were able to handle the imbalanced data by increasing the number of fraudulent transactions on relevant data points.</a:t>
            </a:r>
            <a:endParaRPr lang="en-US" sz="2400" dirty="0" smtClean="0">
              <a:cs typeface="Calibri"/>
            </a:endParaRPr>
          </a:p>
          <a:p>
            <a:pPr algn="just"/>
            <a:endParaRPr lang="en-IN" sz="2400" dirty="0">
              <a:cs typeface="Segoe UI"/>
            </a:endParaRPr>
          </a:p>
          <a:p>
            <a:pPr algn="just"/>
            <a:r>
              <a:rPr lang="en-IN" sz="2400" dirty="0">
                <a:cs typeface="Segoe UI"/>
              </a:rPr>
              <a:t>The data was improper scaled so we scaled the feature vaariables on a single scale using </a:t>
            </a:r>
            <a:r>
              <a:rPr lang="en-IN" sz="2400" dirty="0" err="1">
                <a:cs typeface="Segoe UI"/>
              </a:rPr>
              <a:t>sklearn’s</a:t>
            </a:r>
            <a:r>
              <a:rPr lang="en-IN" sz="2400" dirty="0">
                <a:cs typeface="Segoe UI"/>
              </a:rPr>
              <a:t> StandardScaler package.</a:t>
            </a:r>
            <a:endParaRPr lang="en-US" sz="2400" dirty="0">
              <a:cs typeface="Calibri"/>
            </a:endParaRPr>
          </a:p>
          <a:p>
            <a:pPr algn="just"/>
            <a:endParaRPr lang="en-IN" sz="2400" dirty="0">
              <a:cs typeface="Segoe UI"/>
            </a:endParaRPr>
          </a:p>
          <a:p>
            <a:pPr algn="just"/>
            <a:r>
              <a:rPr lang="en-IN" sz="2400" dirty="0">
                <a:cs typeface="Segoe UI"/>
              </a:rPr>
              <a:t>There were too many (37) feature variables in the data so we reduced it to 7 with the help of Principal Component Analysis(PCA) by plotting Eigenvalues and taking the number of nodes as our number of feature variables.</a:t>
            </a:r>
          </a:p>
        </p:txBody>
      </p:sp>
    </p:spTree>
    <p:extLst>
      <p:ext uri="{BB962C8B-B14F-4D97-AF65-F5344CB8AC3E}">
        <p14:creationId xmlns:p14="http://schemas.microsoft.com/office/powerpoint/2010/main" val="82478173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48EFD637-1D1F-437A-98C1-936876692900}"/>
              </a:ext>
            </a:extLst>
          </p:cNvPr>
          <p:cNvSpPr txBox="1"/>
          <p:nvPr/>
        </p:nvSpPr>
        <p:spPr>
          <a:xfrm>
            <a:off x="1009292" y="88818"/>
            <a:ext cx="11464506"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4000" b="1" dirty="0">
                <a:solidFill>
                  <a:schemeClr val="accent5">
                    <a:lumMod val="75000"/>
                  </a:schemeClr>
                </a:solidFill>
              </a:rPr>
              <a:t>Testing of Identified Approaches (Algorithms)</a:t>
            </a:r>
            <a:r>
              <a:rPr lang="en-US" sz="4000" b="1" dirty="0">
                <a:solidFill>
                  <a:schemeClr val="accent5">
                    <a:lumMod val="75000"/>
                  </a:schemeClr>
                </a:solidFill>
                <a:cs typeface="Calibri"/>
              </a:rPr>
              <a:t> </a:t>
            </a:r>
          </a:p>
        </p:txBody>
      </p:sp>
      <p:sp>
        <p:nvSpPr>
          <p:cNvPr id="3" name="TextBox 2">
            <a:extLst>
              <a:ext uri="{FF2B5EF4-FFF2-40B4-BE49-F238E27FC236}">
                <a16:creationId xmlns="" xmlns:a16="http://schemas.microsoft.com/office/drawing/2014/main" id="{983AB5E9-FFFF-43EF-83B2-E9386797068D}"/>
              </a:ext>
            </a:extLst>
          </p:cNvPr>
          <p:cNvSpPr txBox="1"/>
          <p:nvPr/>
        </p:nvSpPr>
        <p:spPr>
          <a:xfrm>
            <a:off x="890604" y="1184892"/>
            <a:ext cx="10275276"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a:cs typeface="Calibri"/>
              </a:rPr>
              <a:t>The algorithms we used for the training and testing are as follows:-</a:t>
            </a:r>
          </a:p>
        </p:txBody>
      </p:sp>
      <p:sp>
        <p:nvSpPr>
          <p:cNvPr id="4" name="TextBox 3">
            <a:extLst>
              <a:ext uri="{FF2B5EF4-FFF2-40B4-BE49-F238E27FC236}">
                <a16:creationId xmlns="" xmlns:a16="http://schemas.microsoft.com/office/drawing/2014/main" id="{FEA1EF67-7C75-4F21-A286-25A4402131B4}"/>
              </a:ext>
            </a:extLst>
          </p:cNvPr>
          <p:cNvSpPr txBox="1"/>
          <p:nvPr/>
        </p:nvSpPr>
        <p:spPr>
          <a:xfrm>
            <a:off x="2961676" y="2096301"/>
            <a:ext cx="4570046" cy="415498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914400" lvl="1" indent="-457200">
              <a:buFont typeface="Arial" panose="020B0604020202020204" pitchFamily="34" charset="0"/>
              <a:buChar char="•"/>
            </a:pPr>
            <a:r>
              <a:rPr lang="en-IN" sz="2400" dirty="0">
                <a:ea typeface="+mn-lt"/>
                <a:cs typeface="+mn-lt"/>
              </a:rPr>
              <a:t>Extreme gradient boosting classifier</a:t>
            </a:r>
            <a:endParaRPr lang="en-US" sz="2400" dirty="0">
              <a:ea typeface="+mn-lt"/>
              <a:cs typeface="+mn-lt"/>
            </a:endParaRPr>
          </a:p>
          <a:p>
            <a:pPr marL="914400" lvl="1" indent="-457200">
              <a:buFont typeface="Arial" panose="020B0604020202020204" pitchFamily="34" charset="0"/>
              <a:buChar char="•"/>
            </a:pPr>
            <a:r>
              <a:rPr lang="en-IN" sz="2400" dirty="0">
                <a:ea typeface="+mn-lt"/>
                <a:cs typeface="+mn-lt"/>
              </a:rPr>
              <a:t>Decision tree classifier</a:t>
            </a:r>
            <a:endParaRPr lang="en-US" sz="2400" dirty="0">
              <a:ea typeface="+mn-lt"/>
              <a:cs typeface="+mn-lt"/>
            </a:endParaRPr>
          </a:p>
          <a:p>
            <a:pPr marL="914400" lvl="1" indent="-457200">
              <a:buFont typeface="Arial" panose="020B0604020202020204" pitchFamily="34" charset="0"/>
              <a:buChar char="•"/>
            </a:pPr>
            <a:r>
              <a:rPr lang="en-IN" sz="2400" dirty="0" err="1">
                <a:ea typeface="+mn-lt"/>
                <a:cs typeface="+mn-lt"/>
              </a:rPr>
              <a:t>KNeighbors</a:t>
            </a:r>
            <a:r>
              <a:rPr lang="en-IN" sz="2400" dirty="0">
                <a:ea typeface="+mn-lt"/>
                <a:cs typeface="+mn-lt"/>
              </a:rPr>
              <a:t> classifier</a:t>
            </a:r>
            <a:endParaRPr lang="en-US" sz="2400" dirty="0">
              <a:ea typeface="+mn-lt"/>
              <a:cs typeface="+mn-lt"/>
            </a:endParaRPr>
          </a:p>
          <a:p>
            <a:pPr marL="914400" lvl="1" indent="-457200">
              <a:buFont typeface="Arial" panose="020B0604020202020204" pitchFamily="34" charset="0"/>
              <a:buChar char="•"/>
            </a:pPr>
            <a:r>
              <a:rPr lang="en-IN" sz="2400" dirty="0">
                <a:ea typeface="+mn-lt"/>
                <a:cs typeface="+mn-lt"/>
              </a:rPr>
              <a:t>Logistic Regression</a:t>
            </a:r>
            <a:endParaRPr lang="en-US" sz="2400" dirty="0">
              <a:ea typeface="+mn-lt"/>
              <a:cs typeface="+mn-lt"/>
            </a:endParaRPr>
          </a:p>
          <a:p>
            <a:pPr marL="914400" lvl="1" indent="-457200">
              <a:buFont typeface="Arial" panose="020B0604020202020204" pitchFamily="34" charset="0"/>
              <a:buChar char="•"/>
            </a:pPr>
            <a:r>
              <a:rPr lang="en-IN" sz="2400" dirty="0" err="1">
                <a:ea typeface="+mn-lt"/>
                <a:cs typeface="+mn-lt"/>
              </a:rPr>
              <a:t>GaussianNB</a:t>
            </a:r>
            <a:endParaRPr lang="en-US" sz="2400" dirty="0">
              <a:ea typeface="+mn-lt"/>
              <a:cs typeface="+mn-lt"/>
            </a:endParaRPr>
          </a:p>
          <a:p>
            <a:pPr marL="914400" lvl="1" indent="-457200">
              <a:buFont typeface="Arial" panose="020B0604020202020204" pitchFamily="34" charset="0"/>
              <a:buChar char="•"/>
            </a:pPr>
            <a:r>
              <a:rPr lang="en-IN" sz="2400" dirty="0">
                <a:ea typeface="+mn-lt"/>
                <a:cs typeface="+mn-lt"/>
              </a:rPr>
              <a:t>Random forest classifier</a:t>
            </a:r>
            <a:endParaRPr lang="en-US" sz="2400" dirty="0">
              <a:ea typeface="+mn-lt"/>
              <a:cs typeface="+mn-lt"/>
            </a:endParaRPr>
          </a:p>
          <a:p>
            <a:pPr marL="914400" lvl="1" indent="-457200">
              <a:buFont typeface="Arial" panose="020B0604020202020204" pitchFamily="34" charset="0"/>
              <a:buChar char="•"/>
            </a:pPr>
            <a:r>
              <a:rPr lang="en-IN" sz="2400" dirty="0">
                <a:ea typeface="+mn-lt"/>
                <a:cs typeface="+mn-lt"/>
              </a:rPr>
              <a:t>Ada boost classifier</a:t>
            </a:r>
            <a:endParaRPr lang="en-US" sz="2400" dirty="0">
              <a:ea typeface="+mn-lt"/>
              <a:cs typeface="+mn-lt"/>
            </a:endParaRPr>
          </a:p>
          <a:p>
            <a:pPr marL="914400" lvl="1" indent="-457200">
              <a:buFont typeface="Arial" panose="020B0604020202020204" pitchFamily="34" charset="0"/>
              <a:buChar char="•"/>
            </a:pPr>
            <a:r>
              <a:rPr lang="en-IN" sz="2400" dirty="0" err="1">
                <a:ea typeface="+mn-lt"/>
                <a:cs typeface="+mn-lt"/>
              </a:rPr>
              <a:t>GradientBoostingClassifie</a:t>
            </a:r>
            <a:endParaRPr lang="en-IN" sz="2400" dirty="0">
              <a:ea typeface="+mn-lt"/>
              <a:cs typeface="+mn-lt"/>
            </a:endParaRPr>
          </a:p>
          <a:p>
            <a:pPr marL="914400" lvl="1" indent="-457200">
              <a:buFont typeface="Arial" panose="020B0604020202020204" pitchFamily="34" charset="0"/>
              <a:buChar char="•"/>
            </a:pPr>
            <a:r>
              <a:rPr lang="en-IN" sz="2400" dirty="0">
                <a:ea typeface="+mn-lt"/>
                <a:cs typeface="+mn-lt"/>
              </a:rPr>
              <a:t>Bagging classifier</a:t>
            </a:r>
            <a:endParaRPr lang="en-US" sz="2400" dirty="0">
              <a:ea typeface="+mn-lt"/>
              <a:cs typeface="+mn-lt"/>
            </a:endParaRPr>
          </a:p>
          <a:p>
            <a:pPr marL="914400" lvl="1" indent="-457200">
              <a:buFont typeface="Arial" panose="020B0604020202020204" pitchFamily="34" charset="0"/>
              <a:buChar char="•"/>
            </a:pPr>
            <a:r>
              <a:rPr lang="en-IN" sz="2400" dirty="0">
                <a:ea typeface="+mn-lt"/>
                <a:cs typeface="+mn-lt"/>
              </a:rPr>
              <a:t>Extra trees classifier</a:t>
            </a:r>
            <a:endParaRPr lang="en-US" sz="2400" dirty="0"/>
          </a:p>
        </p:txBody>
      </p:sp>
    </p:spTree>
    <p:extLst>
      <p:ext uri="{BB962C8B-B14F-4D97-AF65-F5344CB8AC3E}">
        <p14:creationId xmlns:p14="http://schemas.microsoft.com/office/powerpoint/2010/main" val="318501393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04E276C9-0BE2-48B0-AEDA-D06C4D45845D}"/>
              </a:ext>
            </a:extLst>
          </p:cNvPr>
          <p:cNvSpPr txBox="1"/>
          <p:nvPr/>
        </p:nvSpPr>
        <p:spPr>
          <a:xfrm>
            <a:off x="2045131" y="178651"/>
            <a:ext cx="9117450"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4000" b="1" dirty="0">
                <a:solidFill>
                  <a:schemeClr val="accent5">
                    <a:lumMod val="75000"/>
                  </a:schemeClr>
                </a:solidFill>
              </a:rPr>
              <a:t>Run and Evaluate selected models</a:t>
            </a:r>
            <a:r>
              <a:rPr lang="en-US" sz="4000" b="1" dirty="0">
                <a:solidFill>
                  <a:schemeClr val="accent5">
                    <a:lumMod val="75000"/>
                  </a:schemeClr>
                </a:solidFill>
                <a:cs typeface="Calibri"/>
              </a:rPr>
              <a:t> </a:t>
            </a:r>
          </a:p>
        </p:txBody>
      </p:sp>
      <p:sp>
        <p:nvSpPr>
          <p:cNvPr id="3" name="TextBox 2">
            <a:extLst>
              <a:ext uri="{FF2B5EF4-FFF2-40B4-BE49-F238E27FC236}">
                <a16:creationId xmlns="" xmlns:a16="http://schemas.microsoft.com/office/drawing/2014/main" id="{BD79FF7F-053A-4089-8282-92B2577D900B}"/>
              </a:ext>
            </a:extLst>
          </p:cNvPr>
          <p:cNvSpPr txBox="1"/>
          <p:nvPr/>
        </p:nvSpPr>
        <p:spPr>
          <a:xfrm>
            <a:off x="1467161" y="1302998"/>
            <a:ext cx="8126045"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800" dirty="0">
                <a:latin typeface="WordVisi_MSFontService"/>
              </a:rPr>
              <a:t>The algorithms we used are shown in fig 9,</a:t>
            </a:r>
            <a:endParaRPr lang="en-US" sz="2800" dirty="0">
              <a:cs typeface="Calibri"/>
            </a:endParaRPr>
          </a:p>
        </p:txBody>
      </p:sp>
      <p:pic>
        <p:nvPicPr>
          <p:cNvPr id="4" name="Picture 4" descr="Text&#10;&#10;Description automatically generated">
            <a:extLst>
              <a:ext uri="{FF2B5EF4-FFF2-40B4-BE49-F238E27FC236}">
                <a16:creationId xmlns="" xmlns:a16="http://schemas.microsoft.com/office/drawing/2014/main" id="{D9ADC2A6-37E2-4A33-BC0A-71D770905694}"/>
              </a:ext>
            </a:extLst>
          </p:cNvPr>
          <p:cNvPicPr>
            <a:picLocks noChangeAspect="1"/>
          </p:cNvPicPr>
          <p:nvPr/>
        </p:nvPicPr>
        <p:blipFill>
          <a:blip r:embed="rId2"/>
          <a:stretch>
            <a:fillRect/>
          </a:stretch>
        </p:blipFill>
        <p:spPr>
          <a:xfrm>
            <a:off x="2156466" y="1985760"/>
            <a:ext cx="7235896" cy="3752530"/>
          </a:xfrm>
          <a:prstGeom prst="rect">
            <a:avLst/>
          </a:prstGeom>
        </p:spPr>
      </p:pic>
      <p:sp>
        <p:nvSpPr>
          <p:cNvPr id="5" name="TextBox 4">
            <a:extLst>
              <a:ext uri="{FF2B5EF4-FFF2-40B4-BE49-F238E27FC236}">
                <a16:creationId xmlns="" xmlns:a16="http://schemas.microsoft.com/office/drawing/2014/main" id="{A208C325-969D-4AF7-BC97-4701961809F3}"/>
              </a:ext>
            </a:extLst>
          </p:cNvPr>
          <p:cNvSpPr txBox="1"/>
          <p:nvPr/>
        </p:nvSpPr>
        <p:spPr>
          <a:xfrm>
            <a:off x="4402814" y="5738290"/>
            <a:ext cx="2743200"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1600" dirty="0"/>
              <a:t>Fig 9 Algorithms used</a:t>
            </a:r>
            <a:r>
              <a:rPr lang="en-US" sz="1600" dirty="0">
                <a:cs typeface="Calibri"/>
              </a:rPr>
              <a:t> </a:t>
            </a:r>
          </a:p>
        </p:txBody>
      </p:sp>
    </p:spTree>
    <p:extLst>
      <p:ext uri="{BB962C8B-B14F-4D97-AF65-F5344CB8AC3E}">
        <p14:creationId xmlns:p14="http://schemas.microsoft.com/office/powerpoint/2010/main" val="190898343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C36EB718-DE02-4806-B816-73300CC2D806}"/>
              </a:ext>
            </a:extLst>
          </p:cNvPr>
          <p:cNvSpPr txBox="1"/>
          <p:nvPr/>
        </p:nvSpPr>
        <p:spPr>
          <a:xfrm>
            <a:off x="3973608" y="459054"/>
            <a:ext cx="3975846"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IN" sz="4000" b="1" dirty="0">
                <a:solidFill>
                  <a:schemeClr val="accent5">
                    <a:lumMod val="75000"/>
                  </a:schemeClr>
                </a:solidFill>
              </a:rPr>
              <a:t>INTRODUCTION</a:t>
            </a:r>
            <a:r>
              <a:rPr lang="en-US" sz="4000" dirty="0">
                <a:cs typeface="Calibri"/>
              </a:rPr>
              <a:t> </a:t>
            </a:r>
            <a:endParaRPr lang="en-US" sz="4000" dirty="0"/>
          </a:p>
        </p:txBody>
      </p:sp>
      <p:sp>
        <p:nvSpPr>
          <p:cNvPr id="3" name="TextBox 2">
            <a:extLst>
              <a:ext uri="{FF2B5EF4-FFF2-40B4-BE49-F238E27FC236}">
                <a16:creationId xmlns="" xmlns:a16="http://schemas.microsoft.com/office/drawing/2014/main" id="{E133B776-CBEC-46C1-B728-98C6734EB4D0}"/>
              </a:ext>
            </a:extLst>
          </p:cNvPr>
          <p:cNvSpPr txBox="1"/>
          <p:nvPr/>
        </p:nvSpPr>
        <p:spPr>
          <a:xfrm>
            <a:off x="719421" y="1420906"/>
            <a:ext cx="5242110"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3200" b="1" dirty="0"/>
              <a:t>Business Problem:</a:t>
            </a:r>
            <a:r>
              <a:rPr lang="en-US" sz="3200" dirty="0">
                <a:cs typeface="Calibri"/>
              </a:rPr>
              <a:t> </a:t>
            </a:r>
            <a:endParaRPr lang="en-US" dirty="0">
              <a:cs typeface="Calibri" panose="020F0502020204030204"/>
            </a:endParaRPr>
          </a:p>
        </p:txBody>
      </p:sp>
      <p:sp>
        <p:nvSpPr>
          <p:cNvPr id="4" name="TextBox 3">
            <a:extLst>
              <a:ext uri="{FF2B5EF4-FFF2-40B4-BE49-F238E27FC236}">
                <a16:creationId xmlns="" xmlns:a16="http://schemas.microsoft.com/office/drawing/2014/main" id="{3D8A56FA-C775-453F-806D-E662A819BCA8}"/>
              </a:ext>
            </a:extLst>
          </p:cNvPr>
          <p:cNvSpPr txBox="1"/>
          <p:nvPr/>
        </p:nvSpPr>
        <p:spPr>
          <a:xfrm>
            <a:off x="788433" y="2005681"/>
            <a:ext cx="10923493" cy="449353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2600" dirty="0" smtClean="0">
                <a:cs typeface="Segoe UI"/>
              </a:rPr>
              <a:t>A Microfinance Institution (MFI) is an organization that offers financial services to low income populations.</a:t>
            </a:r>
            <a:r>
              <a:rPr lang="en-US" sz="2600" dirty="0">
                <a:cs typeface="Segoe UI"/>
              </a:rPr>
              <a:t> </a:t>
            </a:r>
            <a:r>
              <a:rPr lang="en-US" sz="2600" dirty="0" smtClean="0">
                <a:cs typeface="Segoe UI"/>
              </a:rPr>
              <a:t>MFS  becomes very </a:t>
            </a:r>
            <a:r>
              <a:rPr lang="en-US" sz="2600" dirty="0" smtClean="0">
                <a:cs typeface="Calibri"/>
              </a:rPr>
              <a:t> </a:t>
            </a:r>
            <a:r>
              <a:rPr lang="en-US" sz="2600" dirty="0" smtClean="0">
                <a:cs typeface="Segoe UI"/>
              </a:rPr>
              <a:t>useful when targeting especially the unbanked poor families living </a:t>
            </a:r>
            <a:r>
              <a:rPr lang="en-US" sz="2600" dirty="0" smtClean="0">
                <a:cs typeface="Calibri"/>
              </a:rPr>
              <a:t> </a:t>
            </a:r>
            <a:r>
              <a:rPr lang="en-US" sz="2600" dirty="0" smtClean="0">
                <a:cs typeface="Segoe UI"/>
              </a:rPr>
              <a:t>in remote areas with not much sources of income.</a:t>
            </a:r>
            <a:endParaRPr lang="en-US" sz="2600" dirty="0" smtClean="0"/>
          </a:p>
          <a:p>
            <a:pPr algn="just"/>
            <a:endParaRPr lang="en-US" sz="2600" dirty="0" smtClean="0">
              <a:cs typeface="Segoe UI"/>
            </a:endParaRPr>
          </a:p>
          <a:p>
            <a:pPr algn="just"/>
            <a:r>
              <a:rPr lang="en-IN" sz="2600" dirty="0" smtClean="0">
                <a:cs typeface="Segoe UI"/>
              </a:rPr>
              <a:t>They </a:t>
            </a:r>
            <a:r>
              <a:rPr lang="en-IN" sz="2600" dirty="0">
                <a:cs typeface="Segoe UI"/>
              </a:rPr>
              <a:t>understand the importance of communication and how it </a:t>
            </a:r>
            <a:r>
              <a:rPr lang="en-US" sz="2600" dirty="0">
                <a:cs typeface="Calibri"/>
              </a:rPr>
              <a:t> </a:t>
            </a:r>
            <a:r>
              <a:rPr lang="en-IN" sz="2600" dirty="0">
                <a:cs typeface="Segoe UI"/>
              </a:rPr>
              <a:t>effects a person’s life and lack of communication can cause lot of </a:t>
            </a:r>
            <a:r>
              <a:rPr lang="en-US" sz="2600" dirty="0">
                <a:cs typeface="Calibri"/>
              </a:rPr>
              <a:t> </a:t>
            </a:r>
            <a:r>
              <a:rPr lang="en-IN" sz="2600" dirty="0">
                <a:cs typeface="Segoe UI"/>
              </a:rPr>
              <a:t>uncertain problems, thus, focusing on providing their services and </a:t>
            </a:r>
            <a:r>
              <a:rPr lang="en-US" sz="2600" dirty="0">
                <a:cs typeface="Calibri"/>
              </a:rPr>
              <a:t> </a:t>
            </a:r>
            <a:r>
              <a:rPr lang="en-IN" sz="2600" dirty="0">
                <a:cs typeface="Segoe UI"/>
              </a:rPr>
              <a:t>products to low income families and poor customers that can help </a:t>
            </a:r>
            <a:r>
              <a:rPr lang="en-US" sz="2600" dirty="0">
                <a:cs typeface="Calibri"/>
              </a:rPr>
              <a:t> </a:t>
            </a:r>
            <a:r>
              <a:rPr lang="en-IN" sz="2600" dirty="0">
                <a:cs typeface="Segoe UI"/>
              </a:rPr>
              <a:t>them in the need of hour. </a:t>
            </a:r>
          </a:p>
        </p:txBody>
      </p:sp>
    </p:spTree>
    <p:extLst>
      <p:ext uri="{BB962C8B-B14F-4D97-AF65-F5344CB8AC3E}">
        <p14:creationId xmlns:p14="http://schemas.microsoft.com/office/powerpoint/2010/main" val="330911628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D2661AE5-B8CE-4554-914A-F11C93F9A3CA}"/>
              </a:ext>
            </a:extLst>
          </p:cNvPr>
          <p:cNvSpPr txBox="1"/>
          <p:nvPr/>
        </p:nvSpPr>
        <p:spPr>
          <a:xfrm>
            <a:off x="1322766" y="449164"/>
            <a:ext cx="10676963"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400" dirty="0">
                <a:solidFill>
                  <a:schemeClr val="accent5">
                    <a:lumMod val="75000"/>
                  </a:schemeClr>
                </a:solidFill>
                <a:latin typeface="WordVisi_MSFontService"/>
              </a:rPr>
              <a:t>The results observed over different evaluation metrics are shown in fig 10,</a:t>
            </a:r>
            <a:endParaRPr lang="en-US" sz="2400" dirty="0">
              <a:solidFill>
                <a:schemeClr val="accent5">
                  <a:lumMod val="75000"/>
                </a:schemeClr>
              </a:solidFill>
              <a:cs typeface="Calibri"/>
            </a:endParaRPr>
          </a:p>
        </p:txBody>
      </p:sp>
      <p:pic>
        <p:nvPicPr>
          <p:cNvPr id="3" name="Picture 3" descr="Table&#10;&#10;Description automatically generated">
            <a:extLst>
              <a:ext uri="{FF2B5EF4-FFF2-40B4-BE49-F238E27FC236}">
                <a16:creationId xmlns="" xmlns:a16="http://schemas.microsoft.com/office/drawing/2014/main" id="{53E20A78-E682-4DCC-A8F9-F59F67E23524}"/>
              </a:ext>
            </a:extLst>
          </p:cNvPr>
          <p:cNvPicPr>
            <a:picLocks noChangeAspect="1"/>
          </p:cNvPicPr>
          <p:nvPr/>
        </p:nvPicPr>
        <p:blipFill>
          <a:blip r:embed="rId2"/>
          <a:stretch>
            <a:fillRect/>
          </a:stretch>
        </p:blipFill>
        <p:spPr>
          <a:xfrm>
            <a:off x="2330077" y="1277611"/>
            <a:ext cx="7726369" cy="4313122"/>
          </a:xfrm>
          <a:prstGeom prst="rect">
            <a:avLst/>
          </a:prstGeom>
        </p:spPr>
      </p:pic>
      <p:sp>
        <p:nvSpPr>
          <p:cNvPr id="4" name="TextBox 3">
            <a:extLst>
              <a:ext uri="{FF2B5EF4-FFF2-40B4-BE49-F238E27FC236}">
                <a16:creationId xmlns="" xmlns:a16="http://schemas.microsoft.com/office/drawing/2014/main" id="{D2FBC9A8-998F-4219-80EE-B996D4F68744}"/>
              </a:ext>
            </a:extLst>
          </p:cNvPr>
          <p:cNvSpPr txBox="1"/>
          <p:nvPr/>
        </p:nvSpPr>
        <p:spPr>
          <a:xfrm>
            <a:off x="4938791" y="5690720"/>
            <a:ext cx="2743200"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1500" dirty="0"/>
              <a:t> </a:t>
            </a:r>
            <a:r>
              <a:rPr lang="en-IN" sz="1600" dirty="0"/>
              <a:t>Fig 12 Results observed</a:t>
            </a:r>
            <a:r>
              <a:rPr lang="en-US" sz="1200" dirty="0">
                <a:cs typeface="Calibri"/>
              </a:rPr>
              <a:t> </a:t>
            </a:r>
            <a:endParaRPr lang="en-US" dirty="0"/>
          </a:p>
        </p:txBody>
      </p:sp>
    </p:spTree>
    <p:extLst>
      <p:ext uri="{BB962C8B-B14F-4D97-AF65-F5344CB8AC3E}">
        <p14:creationId xmlns:p14="http://schemas.microsoft.com/office/powerpoint/2010/main" val="144741209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776BF63E-D7C2-4695-9299-0CC0D083CABA}"/>
              </a:ext>
            </a:extLst>
          </p:cNvPr>
          <p:cNvSpPr txBox="1"/>
          <p:nvPr/>
        </p:nvSpPr>
        <p:spPr>
          <a:xfrm>
            <a:off x="1142732" y="1202628"/>
            <a:ext cx="11134969"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800" b="1" dirty="0">
                <a:solidFill>
                  <a:schemeClr val="bg2">
                    <a:lumMod val="50000"/>
                  </a:schemeClr>
                </a:solidFill>
                <a:latin typeface="WordVisi_MSFontService"/>
              </a:rPr>
              <a:t>Key Metrics for success in solving problem under consideration</a:t>
            </a:r>
            <a:endParaRPr lang="en-US" sz="2800" b="1" dirty="0">
              <a:solidFill>
                <a:schemeClr val="bg2">
                  <a:lumMod val="50000"/>
                </a:schemeClr>
              </a:solidFill>
            </a:endParaRPr>
          </a:p>
        </p:txBody>
      </p:sp>
      <p:sp>
        <p:nvSpPr>
          <p:cNvPr id="4" name="TextBox 3">
            <a:extLst>
              <a:ext uri="{FF2B5EF4-FFF2-40B4-BE49-F238E27FC236}">
                <a16:creationId xmlns="" xmlns:a16="http://schemas.microsoft.com/office/drawing/2014/main" id="{8094D8FC-1AC8-440F-9237-57EAA0BE5143}"/>
              </a:ext>
            </a:extLst>
          </p:cNvPr>
          <p:cNvSpPr txBox="1"/>
          <p:nvPr/>
        </p:nvSpPr>
        <p:spPr>
          <a:xfrm>
            <a:off x="1142732" y="2253803"/>
            <a:ext cx="9916745" cy="267765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IN" sz="2800" dirty="0"/>
              <a:t>Accuracy is not a appropriate measure of model performance here and we used the metric AREA UNDER ROC CURVE to evaluate models performance because high </a:t>
            </a:r>
            <a:r>
              <a:rPr lang="en-IN" sz="2800" dirty="0" err="1" smtClean="0"/>
              <a:t>roc_score</a:t>
            </a:r>
            <a:r>
              <a:rPr lang="en-IN" sz="2800" dirty="0"/>
              <a:t> </a:t>
            </a:r>
            <a:r>
              <a:rPr lang="en-IN" sz="2800" dirty="0" smtClean="0"/>
              <a:t>value which </a:t>
            </a:r>
            <a:r>
              <a:rPr lang="en-IN" sz="2800" dirty="0"/>
              <a:t>mean high </a:t>
            </a:r>
            <a:r>
              <a:rPr lang="en-IN" sz="2800" dirty="0" smtClean="0"/>
              <a:t>recall, </a:t>
            </a:r>
            <a:r>
              <a:rPr lang="en-IN" sz="2800" dirty="0"/>
              <a:t>which means the model does well by not classifying legit transactions as fraudulent.</a:t>
            </a:r>
            <a:endParaRPr lang="en-US" sz="2800" dirty="0">
              <a:cs typeface="Calibri"/>
            </a:endParaRPr>
          </a:p>
        </p:txBody>
      </p:sp>
    </p:spTree>
    <p:extLst>
      <p:ext uri="{BB962C8B-B14F-4D97-AF65-F5344CB8AC3E}">
        <p14:creationId xmlns:p14="http://schemas.microsoft.com/office/powerpoint/2010/main" val="198368005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B3D70E2A-9DCC-4685-9658-3D0D33C27D83}"/>
              </a:ext>
            </a:extLst>
          </p:cNvPr>
          <p:cNvSpPr txBox="1"/>
          <p:nvPr/>
        </p:nvSpPr>
        <p:spPr>
          <a:xfrm>
            <a:off x="1849905" y="540770"/>
            <a:ext cx="9062509"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4000" b="1" dirty="0">
                <a:solidFill>
                  <a:schemeClr val="accent5">
                    <a:lumMod val="75000"/>
                  </a:schemeClr>
                </a:solidFill>
              </a:rPr>
              <a:t>Interpretation of the Results</a:t>
            </a:r>
            <a:r>
              <a:rPr lang="en-US" sz="4000" b="1" dirty="0">
                <a:solidFill>
                  <a:schemeClr val="accent5">
                    <a:lumMod val="75000"/>
                  </a:schemeClr>
                </a:solidFill>
                <a:cs typeface="Calibri"/>
              </a:rPr>
              <a:t> </a:t>
            </a:r>
          </a:p>
        </p:txBody>
      </p:sp>
      <p:sp>
        <p:nvSpPr>
          <p:cNvPr id="3" name="TextBox 2">
            <a:extLst>
              <a:ext uri="{FF2B5EF4-FFF2-40B4-BE49-F238E27FC236}">
                <a16:creationId xmlns="" xmlns:a16="http://schemas.microsoft.com/office/drawing/2014/main" id="{21B020D3-8DDF-4021-8866-99231B3332F9}"/>
              </a:ext>
            </a:extLst>
          </p:cNvPr>
          <p:cNvSpPr txBox="1"/>
          <p:nvPr/>
        </p:nvSpPr>
        <p:spPr>
          <a:xfrm>
            <a:off x="762977" y="2188485"/>
            <a:ext cx="10666045" cy="378565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IN" sz="2400" dirty="0">
                <a:cs typeface="Segoe UI"/>
              </a:rPr>
              <a:t>From the visualization we interpreted that the data was very imbalanced and the target variable was highly positively correlated with the columns cnt_ma_rech30 and cnt_ma_ma_rech90.</a:t>
            </a:r>
            <a:r>
              <a:rPr lang="en-US" sz="2400" dirty="0">
                <a:cs typeface="Calibri"/>
              </a:rPr>
              <a:t> </a:t>
            </a:r>
          </a:p>
          <a:p>
            <a:pPr algn="just"/>
            <a:endParaRPr lang="en-US" sz="2400" dirty="0">
              <a:cs typeface="Calibri"/>
            </a:endParaRPr>
          </a:p>
          <a:p>
            <a:pPr algn="just"/>
            <a:r>
              <a:rPr lang="en-IN" sz="2400" dirty="0">
                <a:cs typeface="Segoe UI"/>
              </a:rPr>
              <a:t>From the pre-processing we interpreted that data was improper scaled, there were hidden features present in the data which needed to be extracted.</a:t>
            </a:r>
            <a:r>
              <a:rPr lang="en-US" sz="2400" dirty="0">
                <a:cs typeface="Calibri"/>
              </a:rPr>
              <a:t> </a:t>
            </a:r>
          </a:p>
          <a:p>
            <a:pPr algn="just"/>
            <a:endParaRPr lang="en-US" sz="2400" dirty="0">
              <a:cs typeface="Calibri"/>
            </a:endParaRPr>
          </a:p>
          <a:p>
            <a:pPr algn="just"/>
            <a:r>
              <a:rPr lang="en-IN" sz="2400" dirty="0">
                <a:cs typeface="Segoe UI"/>
              </a:rPr>
              <a:t>From the modeling we interpreted that XGBClassifier works best with respect to our model with roc score </a:t>
            </a:r>
            <a:r>
              <a:rPr lang="en-IN" sz="2400" dirty="0" smtClean="0">
                <a:cs typeface="Segoe UI"/>
              </a:rPr>
              <a:t>0.94 </a:t>
            </a:r>
            <a:r>
              <a:rPr lang="en-IN" sz="2400" dirty="0">
                <a:cs typeface="Segoe UI"/>
              </a:rPr>
              <a:t>as shown in fig 11.</a:t>
            </a:r>
          </a:p>
        </p:txBody>
      </p:sp>
    </p:spTree>
    <p:extLst>
      <p:ext uri="{BB962C8B-B14F-4D97-AF65-F5344CB8AC3E}">
        <p14:creationId xmlns:p14="http://schemas.microsoft.com/office/powerpoint/2010/main" val="140431845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9A35FCB0-752A-49E8-8CA3-FFC828171497}"/>
              </a:ext>
            </a:extLst>
          </p:cNvPr>
          <p:cNvSpPr txBox="1"/>
          <p:nvPr/>
        </p:nvSpPr>
        <p:spPr>
          <a:xfrm>
            <a:off x="3950897" y="6140541"/>
            <a:ext cx="5055079" cy="5693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1500" dirty="0">
                <a:cs typeface="Segoe UI"/>
              </a:rPr>
              <a:t>  </a:t>
            </a:r>
            <a:r>
              <a:rPr lang="en-IN" sz="1600" dirty="0">
                <a:cs typeface="Segoe UI"/>
              </a:rPr>
              <a:t>Fig </a:t>
            </a:r>
            <a:r>
              <a:rPr lang="en-IN" sz="1600" dirty="0" smtClean="0">
                <a:cs typeface="Segoe UI"/>
              </a:rPr>
              <a:t>.11  </a:t>
            </a:r>
            <a:r>
              <a:rPr lang="en-IN" sz="1600" dirty="0" smtClean="0">
                <a:cs typeface="Segoe UI"/>
              </a:rPr>
              <a:t>AUC-ROC</a:t>
            </a:r>
            <a:r>
              <a:rPr lang="en-IN" sz="1600" dirty="0" smtClean="0">
                <a:cs typeface="Segoe UI"/>
              </a:rPr>
              <a:t> </a:t>
            </a:r>
            <a:r>
              <a:rPr lang="en-IN" sz="1600" dirty="0">
                <a:cs typeface="Segoe UI"/>
              </a:rPr>
              <a:t>curve using XGBClassifier</a:t>
            </a:r>
            <a:r>
              <a:rPr lang="en-IN" sz="1200" dirty="0">
                <a:cs typeface="Segoe UI"/>
              </a:rPr>
              <a:t> </a:t>
            </a:r>
            <a:r>
              <a:rPr lang="en-US" sz="1200" dirty="0">
                <a:cs typeface="Calibri"/>
              </a:rPr>
              <a:t> </a:t>
            </a:r>
          </a:p>
          <a:p>
            <a:endParaRPr lang="en-US" sz="1500" dirty="0">
              <a:cs typeface="Calibri"/>
            </a:endParaRPr>
          </a:p>
        </p:txBody>
      </p:sp>
      <p:pic>
        <p:nvPicPr>
          <p:cNvPr id="4" name="Picture 3"/>
          <p:cNvPicPr>
            <a:picLocks noChangeAspect="1"/>
          </p:cNvPicPr>
          <p:nvPr/>
        </p:nvPicPr>
        <p:blipFill>
          <a:blip r:embed="rId2"/>
          <a:stretch>
            <a:fillRect/>
          </a:stretch>
        </p:blipFill>
        <p:spPr>
          <a:xfrm>
            <a:off x="2626923" y="358866"/>
            <a:ext cx="6610350" cy="5781675"/>
          </a:xfrm>
          <a:prstGeom prst="rect">
            <a:avLst/>
          </a:prstGeom>
        </p:spPr>
      </p:pic>
    </p:spTree>
    <p:extLst>
      <p:ext uri="{BB962C8B-B14F-4D97-AF65-F5344CB8AC3E}">
        <p14:creationId xmlns:p14="http://schemas.microsoft.com/office/powerpoint/2010/main" val="352193478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7E442C41-D7A7-4413-BA50-BE2096BE0E63}"/>
              </a:ext>
            </a:extLst>
          </p:cNvPr>
          <p:cNvSpPr txBox="1"/>
          <p:nvPr/>
        </p:nvSpPr>
        <p:spPr>
          <a:xfrm>
            <a:off x="1645390" y="420966"/>
            <a:ext cx="6797430"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4400" b="1" dirty="0">
                <a:solidFill>
                  <a:schemeClr val="accent5">
                    <a:lumMod val="75000"/>
                  </a:schemeClr>
                </a:solidFill>
                <a:latin typeface="WordVisi_MSFontService"/>
              </a:rPr>
              <a:t>CONCLUSION:</a:t>
            </a:r>
            <a:endParaRPr lang="en-US" sz="4400" b="1" dirty="0">
              <a:solidFill>
                <a:schemeClr val="accent5">
                  <a:lumMod val="75000"/>
                </a:schemeClr>
              </a:solidFill>
              <a:cs typeface="Calibri"/>
            </a:endParaRPr>
          </a:p>
        </p:txBody>
      </p:sp>
      <p:sp>
        <p:nvSpPr>
          <p:cNvPr id="3" name="TextBox 2">
            <a:extLst>
              <a:ext uri="{FF2B5EF4-FFF2-40B4-BE49-F238E27FC236}">
                <a16:creationId xmlns="" xmlns:a16="http://schemas.microsoft.com/office/drawing/2014/main" id="{D8CA7077-D57B-43B7-96AF-17B4672C9FCB}"/>
              </a:ext>
            </a:extLst>
          </p:cNvPr>
          <p:cNvSpPr txBox="1"/>
          <p:nvPr/>
        </p:nvSpPr>
        <p:spPr>
          <a:xfrm>
            <a:off x="1055335" y="1356754"/>
            <a:ext cx="10823239"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4000" b="1" dirty="0">
                <a:solidFill>
                  <a:schemeClr val="accent5">
                    <a:lumMod val="75000"/>
                  </a:schemeClr>
                </a:solidFill>
              </a:rPr>
              <a:t>Key Findings and Conclusions of the Study</a:t>
            </a:r>
            <a:r>
              <a:rPr lang="en-US" sz="4000" b="1" dirty="0">
                <a:solidFill>
                  <a:schemeClr val="accent5">
                    <a:lumMod val="75000"/>
                  </a:schemeClr>
                </a:solidFill>
                <a:cs typeface="Calibri"/>
              </a:rPr>
              <a:t> </a:t>
            </a:r>
          </a:p>
        </p:txBody>
      </p:sp>
      <p:sp>
        <p:nvSpPr>
          <p:cNvPr id="4" name="TextBox 3">
            <a:extLst>
              <a:ext uri="{FF2B5EF4-FFF2-40B4-BE49-F238E27FC236}">
                <a16:creationId xmlns="" xmlns:a16="http://schemas.microsoft.com/office/drawing/2014/main" id="{6001AD26-6FD7-4EDF-BC28-2226F4D29A93}"/>
              </a:ext>
            </a:extLst>
          </p:cNvPr>
          <p:cNvSpPr txBox="1"/>
          <p:nvPr/>
        </p:nvSpPr>
        <p:spPr>
          <a:xfrm>
            <a:off x="934565" y="2349312"/>
            <a:ext cx="10714892" cy="378565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IN" sz="2400" dirty="0">
                <a:cs typeface="Segoe UI"/>
              </a:rPr>
              <a:t>In this project we have tried to show how to deal with unbalanced datasets like the MicroCreditDefaulter where the instances of fraudulent cases is few compared to the instances of non fraudulent cases. We have argued why accuracy is not a appropriate measure of model performance here and used the metric AREA UNDER ROC CURVE to evaluate how method of SmoteTomek technique can lead to better model training.</a:t>
            </a:r>
            <a:endParaRPr lang="en-US" sz="2400" dirty="0">
              <a:cs typeface="Calibri"/>
            </a:endParaRPr>
          </a:p>
          <a:p>
            <a:pPr algn="just"/>
            <a:r>
              <a:rPr lang="en-IN" sz="2400" dirty="0">
                <a:cs typeface="Segoe UI"/>
              </a:rPr>
              <a:t>The best score of </a:t>
            </a:r>
            <a:r>
              <a:rPr lang="en-IN" sz="2400" dirty="0" smtClean="0">
                <a:cs typeface="Segoe UI"/>
              </a:rPr>
              <a:t>0.94 </a:t>
            </a:r>
            <a:r>
              <a:rPr lang="en-IN" sz="2400" dirty="0">
                <a:cs typeface="Segoe UI"/>
              </a:rPr>
              <a:t>was achieved using the best parameters of </a:t>
            </a:r>
            <a:r>
              <a:rPr lang="en-IN" sz="2400" dirty="0" err="1">
                <a:cs typeface="Segoe UI"/>
              </a:rPr>
              <a:t>XGBClassifier</a:t>
            </a:r>
            <a:r>
              <a:rPr lang="en-IN" sz="2400" dirty="0">
                <a:cs typeface="Segoe UI"/>
              </a:rPr>
              <a:t> through </a:t>
            </a:r>
            <a:r>
              <a:rPr lang="en-IN" sz="2400" dirty="0" err="1">
                <a:cs typeface="Segoe UI"/>
              </a:rPr>
              <a:t>GridSearchCV</a:t>
            </a:r>
            <a:r>
              <a:rPr lang="en-IN" sz="2400" dirty="0">
                <a:cs typeface="Segoe UI"/>
              </a:rPr>
              <a:t> though both random forest and gradient boosting models performed well too.</a:t>
            </a:r>
            <a:r>
              <a:rPr lang="en-US" sz="2400" dirty="0">
                <a:cs typeface="Calibri"/>
              </a:rPr>
              <a:t> </a:t>
            </a:r>
          </a:p>
        </p:txBody>
      </p:sp>
    </p:spTree>
    <p:extLst>
      <p:ext uri="{BB962C8B-B14F-4D97-AF65-F5344CB8AC3E}">
        <p14:creationId xmlns:p14="http://schemas.microsoft.com/office/powerpoint/2010/main" val="418951519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F57CC5FF-ED88-4125-A923-8860C7DC28D0}"/>
              </a:ext>
            </a:extLst>
          </p:cNvPr>
          <p:cNvSpPr txBox="1"/>
          <p:nvPr/>
        </p:nvSpPr>
        <p:spPr>
          <a:xfrm>
            <a:off x="1650866" y="522401"/>
            <a:ext cx="9757507"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4000" b="1" dirty="0">
                <a:solidFill>
                  <a:schemeClr val="accent5">
                    <a:lumMod val="75000"/>
                  </a:schemeClr>
                </a:solidFill>
              </a:rPr>
              <a:t>Learning Outcomes of the Study in respect of Data Science</a:t>
            </a:r>
            <a:r>
              <a:rPr lang="en-US" dirty="0">
                <a:solidFill>
                  <a:schemeClr val="accent5">
                    <a:lumMod val="75000"/>
                  </a:schemeClr>
                </a:solidFill>
                <a:cs typeface="Calibri"/>
              </a:rPr>
              <a:t> </a:t>
            </a:r>
            <a:endParaRPr lang="en-US" dirty="0">
              <a:solidFill>
                <a:schemeClr val="accent5">
                  <a:lumMod val="75000"/>
                </a:schemeClr>
              </a:solidFill>
            </a:endParaRPr>
          </a:p>
        </p:txBody>
      </p:sp>
      <p:sp>
        <p:nvSpPr>
          <p:cNvPr id="3" name="TextBox 2">
            <a:extLst>
              <a:ext uri="{FF2B5EF4-FFF2-40B4-BE49-F238E27FC236}">
                <a16:creationId xmlns="" xmlns:a16="http://schemas.microsoft.com/office/drawing/2014/main" id="{3C46E64E-A0C9-48BD-9F8C-41ABD045B900}"/>
              </a:ext>
            </a:extLst>
          </p:cNvPr>
          <p:cNvSpPr txBox="1"/>
          <p:nvPr/>
        </p:nvSpPr>
        <p:spPr>
          <a:xfrm>
            <a:off x="934873" y="2188422"/>
            <a:ext cx="10578123" cy="34163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lgn="just">
              <a:buFont typeface="Arial" panose="020B0604020202020204" pitchFamily="34" charset="0"/>
              <a:buChar char="•"/>
            </a:pPr>
            <a:r>
              <a:rPr lang="en-IN" sz="2400" dirty="0">
                <a:cs typeface="Segoe UI"/>
              </a:rPr>
              <a:t>This project has demonstrated the importance of sampling effectively, modelling and predicting data with an imbalanced dataset.</a:t>
            </a:r>
            <a:endParaRPr lang="en-US" sz="2400" dirty="0">
              <a:cs typeface="Calibri"/>
            </a:endParaRPr>
          </a:p>
          <a:p>
            <a:pPr marL="342900" indent="-342900" algn="just">
              <a:buFont typeface="Arial" panose="020B0604020202020204" pitchFamily="34" charset="0"/>
              <a:buChar char="•"/>
            </a:pPr>
            <a:endParaRPr lang="en-IN" sz="2400" dirty="0">
              <a:cs typeface="Segoe UI"/>
            </a:endParaRPr>
          </a:p>
          <a:p>
            <a:pPr marL="342900" indent="-342900" algn="just">
              <a:buFont typeface="Arial" panose="020B0604020202020204" pitchFamily="34" charset="0"/>
              <a:buChar char="•"/>
            </a:pPr>
            <a:r>
              <a:rPr lang="en-IN" sz="2400" dirty="0">
                <a:cs typeface="Segoe UI"/>
              </a:rPr>
              <a:t>Through different powerful tools of visualization we were able to analyse and interpret different hidden insights about the data.</a:t>
            </a:r>
            <a:endParaRPr lang="en-US" sz="2400" dirty="0">
              <a:cs typeface="Calibri"/>
            </a:endParaRPr>
          </a:p>
          <a:p>
            <a:pPr marL="342900" indent="-342900" algn="just">
              <a:buFont typeface="Arial" panose="020B0604020202020204" pitchFamily="34" charset="0"/>
              <a:buChar char="•"/>
            </a:pPr>
            <a:endParaRPr lang="en-IN" sz="2400" dirty="0">
              <a:cs typeface="Segoe UI"/>
            </a:endParaRPr>
          </a:p>
          <a:p>
            <a:pPr marL="342900" indent="-342900" algn="just">
              <a:buFont typeface="Arial" panose="020B0604020202020204" pitchFamily="34" charset="0"/>
              <a:buChar char="•"/>
            </a:pPr>
            <a:r>
              <a:rPr lang="en-IN" sz="2400" dirty="0">
                <a:cs typeface="Segoe UI"/>
              </a:rPr>
              <a:t>Through data cleaning we were able to remove unnecessary columns and outliers from our dataset due to which our model would have suffered from overfitting or underfitting.</a:t>
            </a:r>
            <a:r>
              <a:rPr lang="en-US" sz="2400" dirty="0">
                <a:cs typeface="Calibri"/>
              </a:rPr>
              <a:t> </a:t>
            </a:r>
          </a:p>
        </p:txBody>
      </p:sp>
    </p:spTree>
    <p:extLst>
      <p:ext uri="{BB962C8B-B14F-4D97-AF65-F5344CB8AC3E}">
        <p14:creationId xmlns:p14="http://schemas.microsoft.com/office/powerpoint/2010/main" val="263709983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BE5B35D9-240B-4FD0-8BC8-784B98B66B39}"/>
              </a:ext>
            </a:extLst>
          </p:cNvPr>
          <p:cNvSpPr txBox="1"/>
          <p:nvPr/>
        </p:nvSpPr>
        <p:spPr>
          <a:xfrm>
            <a:off x="933155" y="1102571"/>
            <a:ext cx="10949353" cy="526297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IN" sz="2400" dirty="0">
                <a:cs typeface="Segoe UI"/>
              </a:rPr>
              <a:t>The few challenges while working on this project were:-</a:t>
            </a:r>
            <a:r>
              <a:rPr lang="en-US" sz="2400" dirty="0">
                <a:cs typeface="Calibri"/>
              </a:rPr>
              <a:t> </a:t>
            </a:r>
          </a:p>
          <a:p>
            <a:pPr marL="914400" lvl="1" indent="-457200" algn="just">
              <a:buFont typeface="Arial" panose="020B0604020202020204" pitchFamily="34" charset="0"/>
              <a:buChar char="•"/>
            </a:pPr>
            <a:r>
              <a:rPr lang="en-IN" sz="2400" dirty="0">
                <a:ea typeface="游明朝"/>
              </a:rPr>
              <a:t>Improper scaling</a:t>
            </a:r>
            <a:r>
              <a:rPr lang="en-US" sz="2400" dirty="0">
                <a:cs typeface="Calibri"/>
              </a:rPr>
              <a:t> </a:t>
            </a:r>
          </a:p>
          <a:p>
            <a:pPr marL="914400" lvl="1" indent="-457200" algn="just">
              <a:buFont typeface="Arial" panose="020B0604020202020204" pitchFamily="34" charset="0"/>
              <a:buChar char="•"/>
            </a:pPr>
            <a:r>
              <a:rPr lang="en-IN" sz="2400" dirty="0">
                <a:cs typeface="Calibri"/>
              </a:rPr>
              <a:t>Too many features</a:t>
            </a:r>
            <a:r>
              <a:rPr lang="en-US" sz="2400" dirty="0">
                <a:cs typeface="Calibri"/>
              </a:rPr>
              <a:t> </a:t>
            </a:r>
          </a:p>
          <a:p>
            <a:pPr marL="914400" lvl="1" indent="-457200" algn="just">
              <a:buFont typeface="Arial" panose="020B0604020202020204" pitchFamily="34" charset="0"/>
              <a:buChar char="•"/>
            </a:pPr>
            <a:r>
              <a:rPr lang="en-IN" sz="2400" dirty="0">
                <a:cs typeface="Calibri"/>
              </a:rPr>
              <a:t>Hidden features</a:t>
            </a:r>
            <a:r>
              <a:rPr lang="en-US" sz="2400" dirty="0">
                <a:cs typeface="Calibri"/>
              </a:rPr>
              <a:t> </a:t>
            </a:r>
          </a:p>
          <a:p>
            <a:pPr marL="914400" lvl="1" indent="-457200" algn="just">
              <a:buFont typeface="Arial" panose="020B0604020202020204" pitchFamily="34" charset="0"/>
              <a:buChar char="•"/>
            </a:pPr>
            <a:r>
              <a:rPr lang="en-IN" sz="2400" dirty="0">
                <a:cs typeface="Calibri"/>
              </a:rPr>
              <a:t>Imbalanced data</a:t>
            </a:r>
            <a:r>
              <a:rPr lang="en-US" sz="2400" dirty="0">
                <a:cs typeface="Calibri"/>
              </a:rPr>
              <a:t> </a:t>
            </a:r>
          </a:p>
          <a:p>
            <a:pPr marL="914400" lvl="1" indent="-457200" algn="just">
              <a:buFont typeface="Arial" panose="020B0604020202020204" pitchFamily="34" charset="0"/>
              <a:buChar char="•"/>
            </a:pPr>
            <a:r>
              <a:rPr lang="en-IN" sz="2400" dirty="0">
                <a:cs typeface="Calibri"/>
              </a:rPr>
              <a:t>Skewed data due to outliers</a:t>
            </a:r>
            <a:r>
              <a:rPr lang="en-US" sz="2400" dirty="0">
                <a:cs typeface="Calibri"/>
              </a:rPr>
              <a:t> </a:t>
            </a:r>
          </a:p>
          <a:p>
            <a:pPr algn="just"/>
            <a:endParaRPr lang="en-US" sz="2400" dirty="0">
              <a:latin typeface="Segoe UI"/>
              <a:cs typeface="Segoe UI"/>
            </a:endParaRPr>
          </a:p>
          <a:p>
            <a:pPr algn="just"/>
            <a:r>
              <a:rPr lang="en-IN" sz="2400" dirty="0">
                <a:cs typeface="Segoe UI"/>
              </a:rPr>
              <a:t>The data was improper scaled so we scaled it to a single scale using </a:t>
            </a:r>
            <a:r>
              <a:rPr lang="en-IN" sz="2400" dirty="0" err="1">
                <a:cs typeface="Segoe UI"/>
              </a:rPr>
              <a:t>sklearns’s</a:t>
            </a:r>
            <a:r>
              <a:rPr lang="en-IN" sz="2400" dirty="0">
                <a:cs typeface="Segoe UI"/>
              </a:rPr>
              <a:t> package StandardScaler.</a:t>
            </a:r>
            <a:endParaRPr lang="en-US" sz="2400" dirty="0">
              <a:cs typeface="Calibri"/>
            </a:endParaRPr>
          </a:p>
          <a:p>
            <a:pPr algn="just"/>
            <a:endParaRPr lang="en-IN" sz="2400" dirty="0">
              <a:cs typeface="Segoe UI"/>
            </a:endParaRPr>
          </a:p>
          <a:p>
            <a:pPr algn="just"/>
            <a:r>
              <a:rPr lang="en-IN" sz="2400" dirty="0">
                <a:cs typeface="Segoe UI"/>
              </a:rPr>
              <a:t>There were too many(37) features present in the data so we applied Principal Component Analysis(PCA) and found out the Eigenvalues and on the basis of number of nodes we were able to reduce our features up to 7 columns.</a:t>
            </a:r>
          </a:p>
          <a:p>
            <a:pPr algn="just"/>
            <a:endParaRPr lang="en-US" sz="2400" dirty="0">
              <a:latin typeface="Segoe UI"/>
              <a:cs typeface="Segoe UI"/>
            </a:endParaRPr>
          </a:p>
        </p:txBody>
      </p:sp>
    </p:spTree>
    <p:extLst>
      <p:ext uri="{BB962C8B-B14F-4D97-AF65-F5344CB8AC3E}">
        <p14:creationId xmlns:p14="http://schemas.microsoft.com/office/powerpoint/2010/main" val="30921937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9369F5D2-518A-45D7-AC1A-56307FCB5A5C}"/>
              </a:ext>
            </a:extLst>
          </p:cNvPr>
          <p:cNvSpPr txBox="1"/>
          <p:nvPr/>
        </p:nvSpPr>
        <p:spPr>
          <a:xfrm>
            <a:off x="409420" y="1537145"/>
            <a:ext cx="11037276" cy="424731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IN" sz="2800" dirty="0">
                <a:cs typeface="Segoe UI"/>
              </a:rPr>
              <a:t>There were hidden features present in pdate column so we converted the column in datetime format in order to extract day and month column by doing feature extraction.</a:t>
            </a:r>
            <a:endParaRPr lang="en-US" sz="2800" dirty="0">
              <a:cs typeface="Calibri"/>
            </a:endParaRPr>
          </a:p>
          <a:p>
            <a:pPr algn="just"/>
            <a:endParaRPr lang="en-IN" sz="2800" dirty="0">
              <a:cs typeface="Segoe UI"/>
            </a:endParaRPr>
          </a:p>
          <a:p>
            <a:pPr algn="just"/>
            <a:r>
              <a:rPr lang="en-IN" sz="2800" dirty="0">
                <a:cs typeface="Segoe UI"/>
              </a:rPr>
              <a:t>The data was imbalanced so we handled the unbalanced data through </a:t>
            </a:r>
            <a:r>
              <a:rPr lang="en-IN" sz="2800" dirty="0" err="1">
                <a:cs typeface="Segoe UI"/>
              </a:rPr>
              <a:t>SmoteTomek</a:t>
            </a:r>
            <a:r>
              <a:rPr lang="en-IN" sz="2800" dirty="0">
                <a:cs typeface="Segoe UI"/>
              </a:rPr>
              <a:t> technique by creating more number of fraudulent cases on relevant data points.</a:t>
            </a:r>
          </a:p>
          <a:p>
            <a:pPr algn="just"/>
            <a:endParaRPr lang="en-US" dirty="0"/>
          </a:p>
          <a:p>
            <a:pPr algn="just"/>
            <a:r>
              <a:rPr lang="en-IN" sz="2800" dirty="0">
                <a:cs typeface="Segoe UI"/>
              </a:rPr>
              <a:t>The columns were skewed due to presence of outliers which we handled through </a:t>
            </a:r>
            <a:r>
              <a:rPr lang="en-IN" sz="2800" dirty="0" err="1">
                <a:cs typeface="Segoe UI"/>
              </a:rPr>
              <a:t>winsorization</a:t>
            </a:r>
            <a:r>
              <a:rPr lang="en-IN" sz="2800" dirty="0">
                <a:cs typeface="Segoe UI"/>
              </a:rPr>
              <a:t> technique.</a:t>
            </a:r>
            <a:endParaRPr lang="en-US" sz="2800" dirty="0">
              <a:cs typeface="Segoe UI"/>
            </a:endParaRPr>
          </a:p>
        </p:txBody>
      </p:sp>
    </p:spTree>
    <p:extLst>
      <p:ext uri="{BB962C8B-B14F-4D97-AF65-F5344CB8AC3E}">
        <p14:creationId xmlns:p14="http://schemas.microsoft.com/office/powerpoint/2010/main" val="156448572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0B434D03-E12A-4A88-9921-250E4F1AB82A}"/>
              </a:ext>
            </a:extLst>
          </p:cNvPr>
          <p:cNvSpPr txBox="1"/>
          <p:nvPr/>
        </p:nvSpPr>
        <p:spPr>
          <a:xfrm>
            <a:off x="1331492" y="734680"/>
            <a:ext cx="11369429"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4000" b="1" dirty="0">
                <a:solidFill>
                  <a:schemeClr val="accent5">
                    <a:lumMod val="75000"/>
                  </a:schemeClr>
                </a:solidFill>
              </a:rPr>
              <a:t>Limitations of this work and Scope for Future Work</a:t>
            </a:r>
            <a:r>
              <a:rPr lang="en-US" sz="4000" b="1" dirty="0">
                <a:solidFill>
                  <a:schemeClr val="accent5">
                    <a:lumMod val="75000"/>
                  </a:schemeClr>
                </a:solidFill>
                <a:cs typeface="Calibri"/>
              </a:rPr>
              <a:t> </a:t>
            </a:r>
          </a:p>
        </p:txBody>
      </p:sp>
      <p:sp>
        <p:nvSpPr>
          <p:cNvPr id="3" name="TextBox 2">
            <a:extLst>
              <a:ext uri="{FF2B5EF4-FFF2-40B4-BE49-F238E27FC236}">
                <a16:creationId xmlns="" xmlns:a16="http://schemas.microsoft.com/office/drawing/2014/main" id="{7EB21185-4D60-4475-BF23-50C57BA0FF04}"/>
              </a:ext>
            </a:extLst>
          </p:cNvPr>
          <p:cNvSpPr txBox="1"/>
          <p:nvPr/>
        </p:nvSpPr>
        <p:spPr>
          <a:xfrm>
            <a:off x="719016" y="2403409"/>
            <a:ext cx="10910276" cy="34163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IN" sz="2400" dirty="0"/>
              <a:t>While we couldn’t reach out goal of 100% accuracy in fraud </a:t>
            </a:r>
            <a:r>
              <a:rPr lang="en-US" sz="2400" dirty="0">
                <a:cs typeface="Calibri"/>
              </a:rPr>
              <a:t> </a:t>
            </a:r>
            <a:r>
              <a:rPr lang="en-IN" sz="2400" dirty="0"/>
              <a:t>detection, we did end up creating a system that can with enough </a:t>
            </a:r>
            <a:r>
              <a:rPr lang="en-US" sz="2400" dirty="0">
                <a:cs typeface="Calibri"/>
              </a:rPr>
              <a:t> </a:t>
            </a:r>
            <a:r>
              <a:rPr lang="en-IN" sz="2400" dirty="0"/>
              <a:t>time and data get very close to that goal. As with any project there </a:t>
            </a:r>
            <a:r>
              <a:rPr lang="en-US" sz="2400" dirty="0">
                <a:cs typeface="Calibri"/>
              </a:rPr>
              <a:t> </a:t>
            </a:r>
            <a:r>
              <a:rPr lang="en-IN" sz="2400" dirty="0"/>
              <a:t>is room for improvement here. The very nature of this project </a:t>
            </a:r>
            <a:r>
              <a:rPr lang="en-US" sz="2400" dirty="0">
                <a:cs typeface="Calibri"/>
              </a:rPr>
              <a:t> </a:t>
            </a:r>
            <a:r>
              <a:rPr lang="en-IN" sz="2400" dirty="0"/>
              <a:t>allows for multiple algorithms to be integrated together as modules </a:t>
            </a:r>
            <a:r>
              <a:rPr lang="en-US" sz="2400" dirty="0">
                <a:cs typeface="Calibri"/>
              </a:rPr>
              <a:t> </a:t>
            </a:r>
            <a:r>
              <a:rPr lang="en-IN" sz="2400" dirty="0"/>
              <a:t>and their results can be combined to increase the accuracy of the </a:t>
            </a:r>
            <a:r>
              <a:rPr lang="en-US" sz="2400" dirty="0">
                <a:cs typeface="Calibri"/>
              </a:rPr>
              <a:t> </a:t>
            </a:r>
            <a:r>
              <a:rPr lang="en-IN" sz="2400" dirty="0"/>
              <a:t>final result. This model can further be improved with the addition </a:t>
            </a:r>
            <a:r>
              <a:rPr lang="en-US" sz="2400" dirty="0">
                <a:cs typeface="Calibri"/>
              </a:rPr>
              <a:t> </a:t>
            </a:r>
            <a:r>
              <a:rPr lang="en-IN" sz="2400" dirty="0"/>
              <a:t>of more algorithms into it. However, the output of these algorithms </a:t>
            </a:r>
            <a:r>
              <a:rPr lang="en-US" sz="2400" dirty="0">
                <a:cs typeface="Calibri"/>
              </a:rPr>
              <a:t> </a:t>
            </a:r>
            <a:r>
              <a:rPr lang="en-IN" sz="2400" dirty="0"/>
              <a:t>needs to be in the same format as the others. Once that condition </a:t>
            </a:r>
            <a:r>
              <a:rPr lang="en-US" sz="2400" dirty="0">
                <a:cs typeface="Calibri"/>
              </a:rPr>
              <a:t> </a:t>
            </a:r>
            <a:r>
              <a:rPr lang="en-IN" sz="2400" dirty="0"/>
              <a:t>is satisfied, the modules are easy to add as done in the code. This </a:t>
            </a:r>
            <a:r>
              <a:rPr lang="en-US" sz="2400" dirty="0">
                <a:cs typeface="Calibri"/>
              </a:rPr>
              <a:t> </a:t>
            </a:r>
            <a:r>
              <a:rPr lang="en-IN" sz="2400" dirty="0"/>
              <a:t>provides a great degree of modularity and versatility to the project.</a:t>
            </a:r>
            <a:r>
              <a:rPr lang="en-US" sz="2400" dirty="0">
                <a:cs typeface="Calibri"/>
              </a:rPr>
              <a:t> </a:t>
            </a:r>
          </a:p>
        </p:txBody>
      </p:sp>
    </p:spTree>
    <p:extLst>
      <p:ext uri="{BB962C8B-B14F-4D97-AF65-F5344CB8AC3E}">
        <p14:creationId xmlns:p14="http://schemas.microsoft.com/office/powerpoint/2010/main" val="143543639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9BEFF20E-2B0D-43FF-9A73-5AE9907C8AA4}"/>
              </a:ext>
            </a:extLst>
          </p:cNvPr>
          <p:cNvSpPr txBox="1"/>
          <p:nvPr/>
        </p:nvSpPr>
        <p:spPr>
          <a:xfrm>
            <a:off x="3194731" y="1105844"/>
            <a:ext cx="6768123"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4400" b="1" dirty="0">
                <a:solidFill>
                  <a:schemeClr val="accent5">
                    <a:lumMod val="75000"/>
                  </a:schemeClr>
                </a:solidFill>
                <a:latin typeface="WordVisi_MSFontService"/>
              </a:rPr>
              <a:t>ACKNOWLEDGMENT</a:t>
            </a:r>
            <a:endParaRPr lang="en-US" sz="4400" dirty="0">
              <a:solidFill>
                <a:schemeClr val="accent5">
                  <a:lumMod val="75000"/>
                </a:schemeClr>
              </a:solidFill>
              <a:cs typeface="Calibri"/>
            </a:endParaRPr>
          </a:p>
        </p:txBody>
      </p:sp>
      <p:sp>
        <p:nvSpPr>
          <p:cNvPr id="3" name="TextBox 2">
            <a:extLst>
              <a:ext uri="{FF2B5EF4-FFF2-40B4-BE49-F238E27FC236}">
                <a16:creationId xmlns="" xmlns:a16="http://schemas.microsoft.com/office/drawing/2014/main" id="{2E5859D6-E838-4AD6-98A4-63FE67F7CA88}"/>
              </a:ext>
            </a:extLst>
          </p:cNvPr>
          <p:cNvSpPr txBox="1"/>
          <p:nvPr/>
        </p:nvSpPr>
        <p:spPr>
          <a:xfrm>
            <a:off x="400050" y="2237249"/>
            <a:ext cx="11391900" cy="267765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2400" dirty="0"/>
              <a:t>It is my deepest pleasure and gratification to present this report. Working on this project was an incredible experience that has given me a very informative knowledge regarding the data analysis process.</a:t>
            </a:r>
          </a:p>
          <a:p>
            <a:pPr algn="just"/>
            <a:r>
              <a:rPr lang="en-US" sz="2400" dirty="0"/>
              <a:t>All the required information and dataset are provided by Flip Robo Technologies (Bangalore) that helped me to complete the project.</a:t>
            </a:r>
          </a:p>
          <a:p>
            <a:pPr algn="just"/>
            <a:r>
              <a:rPr lang="en-US" sz="2400" dirty="0"/>
              <a:t>I want to thank my </a:t>
            </a:r>
            <a:r>
              <a:rPr lang="en-US" sz="2400" dirty="0" smtClean="0"/>
              <a:t>SME </a:t>
            </a:r>
            <a:r>
              <a:rPr lang="en-IN" sz="2400" dirty="0" err="1"/>
              <a:t>Mohd</a:t>
            </a:r>
            <a:r>
              <a:rPr lang="en-IN" sz="2400" dirty="0"/>
              <a:t> </a:t>
            </a:r>
            <a:r>
              <a:rPr lang="en-IN" sz="2400" dirty="0" err="1"/>
              <a:t>Kashif</a:t>
            </a:r>
            <a:r>
              <a:rPr lang="en-IN" sz="2400" dirty="0"/>
              <a:t> </a:t>
            </a:r>
            <a:r>
              <a:rPr lang="en-IN" sz="2400" dirty="0" smtClean="0"/>
              <a:t>Sir </a:t>
            </a:r>
            <a:r>
              <a:rPr lang="en-US" sz="2400" dirty="0" smtClean="0"/>
              <a:t>for </a:t>
            </a:r>
            <a:r>
              <a:rPr lang="en-US" sz="2400" dirty="0"/>
              <a:t>giving the dataset and instructions to perform the complete case study process.</a:t>
            </a:r>
          </a:p>
        </p:txBody>
      </p:sp>
    </p:spTree>
    <p:extLst>
      <p:ext uri="{BB962C8B-B14F-4D97-AF65-F5344CB8AC3E}">
        <p14:creationId xmlns:p14="http://schemas.microsoft.com/office/powerpoint/2010/main" val="220504806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A691855-C92B-4E92-B12A-0C09CCB712BD}"/>
              </a:ext>
            </a:extLst>
          </p:cNvPr>
          <p:cNvSpPr>
            <a:spLocks noGrp="1"/>
          </p:cNvSpPr>
          <p:nvPr>
            <p:ph type="title"/>
          </p:nvPr>
        </p:nvSpPr>
        <p:spPr>
          <a:xfrm>
            <a:off x="1420924" y="367646"/>
            <a:ext cx="10672482" cy="1347974"/>
          </a:xfrm>
        </p:spPr>
        <p:txBody>
          <a:bodyPr>
            <a:normAutofit/>
          </a:bodyPr>
          <a:lstStyle/>
          <a:p>
            <a:pPr algn="just"/>
            <a:r>
              <a:rPr lang="en-IN" sz="3200" b="1" dirty="0">
                <a:solidFill>
                  <a:schemeClr val="accent5">
                    <a:lumMod val="75000"/>
                  </a:schemeClr>
                </a:solidFill>
                <a:latin typeface="Calibri"/>
                <a:cs typeface="Calibri"/>
              </a:rPr>
              <a:t>Conceptual Background of the Domain Problem</a:t>
            </a:r>
            <a:endParaRPr lang="en-US" sz="3200" b="1" dirty="0">
              <a:solidFill>
                <a:schemeClr val="accent5">
                  <a:lumMod val="75000"/>
                </a:schemeClr>
              </a:solidFill>
              <a:cs typeface="Calibri Light" panose="020F0302020204030204"/>
            </a:endParaRPr>
          </a:p>
        </p:txBody>
      </p:sp>
      <p:sp>
        <p:nvSpPr>
          <p:cNvPr id="3" name="Content Placeholder 2">
            <a:extLst>
              <a:ext uri="{FF2B5EF4-FFF2-40B4-BE49-F238E27FC236}">
                <a16:creationId xmlns="" xmlns:a16="http://schemas.microsoft.com/office/drawing/2014/main" id="{82AF9ABA-34D6-427E-BA4E-96600AE4F29B}"/>
              </a:ext>
            </a:extLst>
          </p:cNvPr>
          <p:cNvSpPr>
            <a:spLocks noGrp="1"/>
          </p:cNvSpPr>
          <p:nvPr>
            <p:ph idx="1"/>
          </p:nvPr>
        </p:nvSpPr>
        <p:spPr>
          <a:xfrm>
            <a:off x="5070764" y="1408766"/>
            <a:ext cx="6530109" cy="4351338"/>
          </a:xfrm>
        </p:spPr>
        <p:txBody>
          <a:bodyPr vert="horz" lIns="91440" tIns="45720" rIns="91440" bIns="45720" rtlCol="0" anchor="t">
            <a:normAutofit fontScale="92500"/>
          </a:bodyPr>
          <a:lstStyle/>
          <a:p>
            <a:endParaRPr lang="en-IN" sz="2400" dirty="0">
              <a:ea typeface="+mn-lt"/>
              <a:cs typeface="+mn-lt"/>
            </a:endParaRPr>
          </a:p>
          <a:p>
            <a:pPr marL="0" indent="0" algn="just">
              <a:buNone/>
            </a:pPr>
            <a:r>
              <a:rPr lang="en-US" sz="2400" dirty="0">
                <a:ea typeface="+mn-lt"/>
                <a:cs typeface="+mn-lt"/>
              </a:rPr>
              <a:t>MFS are collaborating with an MFI to provide micro-credit on  mobile balances to be paid back in 5 days. The Consumer is  believed to be defaulter if he deviates from the path of paying back  the loaned amount within the time duration of 5 days. For the loan  amount of 5 (in Indonesian Rupiah), payback amount should  be 6 (in Indonesian Rupiah), while, for the loan amount of 10 (in  Indonesian Rupiah), the payback amount should be 12 (in  Indonesian Rupiah).</a:t>
            </a:r>
          </a:p>
          <a:p>
            <a:endParaRPr lang="en-US" sz="2400" dirty="0">
              <a:cs typeface="Calibri"/>
            </a:endParaRPr>
          </a:p>
        </p:txBody>
      </p:sp>
      <p:pic>
        <p:nvPicPr>
          <p:cNvPr id="8" name="Picture 7">
            <a:extLst>
              <a:ext uri="{FF2B5EF4-FFF2-40B4-BE49-F238E27FC236}">
                <a16:creationId xmlns="" xmlns:a16="http://schemas.microsoft.com/office/drawing/2014/main" id="{9E9B44F1-B1FA-4B13-B0A7-881B2010DD18}"/>
              </a:ext>
            </a:extLst>
          </p:cNvPr>
          <p:cNvPicPr>
            <a:picLocks noChangeAspect="1"/>
          </p:cNvPicPr>
          <p:nvPr/>
        </p:nvPicPr>
        <p:blipFill rotWithShape="1">
          <a:blip r:embed="rId2">
            <a:extLst>
              <a:ext uri="{28A0092B-C50C-407E-A947-70E740481C1C}">
                <a14:useLocalDpi xmlns:a14="http://schemas.microsoft.com/office/drawing/2010/main" val="0"/>
              </a:ext>
            </a:extLst>
          </a:blip>
          <a:srcRect l="25857" r="21852" b="1555"/>
          <a:stretch/>
        </p:blipFill>
        <p:spPr>
          <a:xfrm>
            <a:off x="151245" y="1917306"/>
            <a:ext cx="4533900" cy="3334257"/>
          </a:xfrm>
          <a:prstGeom prst="rect">
            <a:avLst/>
          </a:prstGeom>
        </p:spPr>
      </p:pic>
    </p:spTree>
    <p:extLst>
      <p:ext uri="{BB962C8B-B14F-4D97-AF65-F5344CB8AC3E}">
        <p14:creationId xmlns:p14="http://schemas.microsoft.com/office/powerpoint/2010/main" val="3548448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50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130725" y="1207699"/>
            <a:ext cx="7927675" cy="4295954"/>
          </a:xfrm>
          <a:prstGeom prst="rect">
            <a:avLst/>
          </a:prstGeom>
        </p:spPr>
      </p:pic>
    </p:spTree>
    <p:extLst>
      <p:ext uri="{BB962C8B-B14F-4D97-AF65-F5344CB8AC3E}">
        <p14:creationId xmlns:p14="http://schemas.microsoft.com/office/powerpoint/2010/main" val="244838708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9557EF4-A4A1-4F51-97EA-D31005B02045}"/>
              </a:ext>
            </a:extLst>
          </p:cNvPr>
          <p:cNvSpPr>
            <a:spLocks noGrp="1"/>
          </p:cNvSpPr>
          <p:nvPr>
            <p:ph type="title"/>
          </p:nvPr>
        </p:nvSpPr>
        <p:spPr>
          <a:xfrm>
            <a:off x="869460" y="439548"/>
            <a:ext cx="10515600" cy="1325563"/>
          </a:xfrm>
        </p:spPr>
        <p:txBody>
          <a:bodyPr>
            <a:normAutofit/>
          </a:bodyPr>
          <a:lstStyle/>
          <a:p>
            <a:pPr algn="ctr"/>
            <a:r>
              <a:rPr lang="en-IN" sz="3200" b="1" dirty="0">
                <a:latin typeface="+mn-lt"/>
                <a:ea typeface="+mj-lt"/>
                <a:cs typeface="+mj-lt"/>
              </a:rPr>
              <a:t>Review of Literature</a:t>
            </a:r>
            <a:endParaRPr lang="en-US" sz="3200" b="1" dirty="0">
              <a:latin typeface="+mn-lt"/>
            </a:endParaRPr>
          </a:p>
        </p:txBody>
      </p:sp>
      <p:sp>
        <p:nvSpPr>
          <p:cNvPr id="3" name="Content Placeholder 2">
            <a:extLst>
              <a:ext uri="{FF2B5EF4-FFF2-40B4-BE49-F238E27FC236}">
                <a16:creationId xmlns="" xmlns:a16="http://schemas.microsoft.com/office/drawing/2014/main" id="{A164E88B-8AF4-452C-B9F2-5E4A63AFBC75}"/>
              </a:ext>
            </a:extLst>
          </p:cNvPr>
          <p:cNvSpPr>
            <a:spLocks noGrp="1"/>
          </p:cNvSpPr>
          <p:nvPr>
            <p:ph idx="1"/>
          </p:nvPr>
        </p:nvSpPr>
        <p:spPr>
          <a:xfrm>
            <a:off x="838200" y="1590302"/>
            <a:ext cx="10515600" cy="4586661"/>
          </a:xfrm>
        </p:spPr>
        <p:txBody>
          <a:bodyPr vert="horz" lIns="91440" tIns="45720" rIns="91440" bIns="45720" rtlCol="0" anchor="t">
            <a:normAutofit/>
          </a:bodyPr>
          <a:lstStyle/>
          <a:p>
            <a:pPr>
              <a:buNone/>
            </a:pPr>
            <a:endParaRPr lang="en-US">
              <a:ea typeface="+mn-lt"/>
              <a:cs typeface="+mn-lt"/>
            </a:endParaRPr>
          </a:p>
          <a:p>
            <a:pPr marL="0" indent="0">
              <a:buNone/>
            </a:pPr>
            <a:endParaRPr lang="en-US" dirty="0">
              <a:cs typeface="Calibri" panose="020F0502020204030204"/>
            </a:endParaRPr>
          </a:p>
        </p:txBody>
      </p:sp>
      <p:sp>
        <p:nvSpPr>
          <p:cNvPr id="4" name="TextBox 3">
            <a:extLst>
              <a:ext uri="{FF2B5EF4-FFF2-40B4-BE49-F238E27FC236}">
                <a16:creationId xmlns="" xmlns:a16="http://schemas.microsoft.com/office/drawing/2014/main" id="{1DBB05AD-1AF5-40AE-B6DA-4A8643899177}"/>
              </a:ext>
            </a:extLst>
          </p:cNvPr>
          <p:cNvSpPr txBox="1"/>
          <p:nvPr/>
        </p:nvSpPr>
        <p:spPr>
          <a:xfrm>
            <a:off x="838200" y="1283316"/>
            <a:ext cx="10578121" cy="489364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2600" dirty="0">
                <a:cs typeface="Segoe UI"/>
              </a:rPr>
              <a:t>The Microfinance services (MFS) provided by MFI are Group Loans, </a:t>
            </a:r>
            <a:r>
              <a:rPr lang="en-US" sz="2600" dirty="0">
                <a:cs typeface="Calibri"/>
              </a:rPr>
              <a:t> </a:t>
            </a:r>
            <a:r>
              <a:rPr lang="en-US" sz="2600" dirty="0">
                <a:cs typeface="Segoe UI"/>
              </a:rPr>
              <a:t>Agricultural Loans, Individual Business Loans and so on. Many </a:t>
            </a:r>
            <a:r>
              <a:rPr lang="en-US" sz="2600" dirty="0">
                <a:cs typeface="Calibri"/>
              </a:rPr>
              <a:t> </a:t>
            </a:r>
            <a:r>
              <a:rPr lang="en-US" sz="2600" dirty="0">
                <a:cs typeface="Segoe UI"/>
              </a:rPr>
              <a:t>microfinance institutions (MFI), experts and donors are supporting </a:t>
            </a:r>
            <a:r>
              <a:rPr lang="en-US" sz="2600" dirty="0">
                <a:cs typeface="Calibri"/>
              </a:rPr>
              <a:t> </a:t>
            </a:r>
            <a:r>
              <a:rPr lang="en-US" sz="2600" dirty="0">
                <a:cs typeface="Segoe UI"/>
              </a:rPr>
              <a:t>the idea of using mobile financial services (MFS) which they feel are more convenient and efficient, and cost saving, than the </a:t>
            </a:r>
            <a:r>
              <a:rPr lang="en-US" sz="2600" dirty="0">
                <a:cs typeface="Calibri"/>
              </a:rPr>
              <a:t> </a:t>
            </a:r>
            <a:r>
              <a:rPr lang="en-US" sz="2600" dirty="0">
                <a:cs typeface="Segoe UI"/>
              </a:rPr>
              <a:t>traditional high-touch model used since long for the purpose of delivering microfinance services. Though, the MFI industry is primarily focusing on low income families and are very useful in such areas, the implementation of MFS has been uneven with both significant challenges and successes.</a:t>
            </a:r>
            <a:r>
              <a:rPr lang="en-US" sz="2600" dirty="0">
                <a:cs typeface="Calibri"/>
              </a:rPr>
              <a:t> </a:t>
            </a:r>
          </a:p>
          <a:p>
            <a:pPr algn="just"/>
            <a:r>
              <a:rPr lang="en-US" sz="2600" dirty="0">
                <a:cs typeface="Segoe UI"/>
              </a:rPr>
              <a:t>Today, microfinance is widely accepted as a poverty-reduction tool,</a:t>
            </a:r>
            <a:r>
              <a:rPr lang="en-US" sz="2600" dirty="0">
                <a:cs typeface="Calibri"/>
              </a:rPr>
              <a:t> </a:t>
            </a:r>
            <a:r>
              <a:rPr lang="en-US" sz="2600" dirty="0">
                <a:cs typeface="Segoe UI"/>
              </a:rPr>
              <a:t>representing $70 billion in outstanding loans and a global outreach </a:t>
            </a:r>
            <a:r>
              <a:rPr lang="en-US" sz="2600" dirty="0">
                <a:cs typeface="Calibri"/>
              </a:rPr>
              <a:t> </a:t>
            </a:r>
            <a:r>
              <a:rPr lang="en-US" sz="2600" dirty="0">
                <a:cs typeface="Segoe UI"/>
              </a:rPr>
              <a:t>of 200 million clients.</a:t>
            </a:r>
          </a:p>
        </p:txBody>
      </p:sp>
    </p:spTree>
    <p:extLst>
      <p:ext uri="{BB962C8B-B14F-4D97-AF65-F5344CB8AC3E}">
        <p14:creationId xmlns:p14="http://schemas.microsoft.com/office/powerpoint/2010/main" val="335633565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207A9FD-C450-4A37-8BAC-5F097658B672}"/>
              </a:ext>
            </a:extLst>
          </p:cNvPr>
          <p:cNvSpPr>
            <a:spLocks noGrp="1"/>
          </p:cNvSpPr>
          <p:nvPr>
            <p:ph type="title"/>
          </p:nvPr>
        </p:nvSpPr>
        <p:spPr/>
        <p:txBody>
          <a:bodyPr>
            <a:normAutofit/>
          </a:bodyPr>
          <a:lstStyle/>
          <a:p>
            <a:r>
              <a:rPr lang="en-IN" sz="3200" b="1" dirty="0">
                <a:latin typeface="+mn-lt"/>
                <a:ea typeface="+mj-lt"/>
                <a:cs typeface="+mj-lt"/>
              </a:rPr>
              <a:t>Motivation for the Problem Undertaken</a:t>
            </a:r>
            <a:endParaRPr lang="en-US" sz="3200" b="1" dirty="0">
              <a:latin typeface="+mn-lt"/>
              <a:ea typeface="+mj-lt"/>
              <a:cs typeface="+mj-lt"/>
            </a:endParaRPr>
          </a:p>
        </p:txBody>
      </p:sp>
      <p:sp>
        <p:nvSpPr>
          <p:cNvPr id="3" name="Content Placeholder 2">
            <a:extLst>
              <a:ext uri="{FF2B5EF4-FFF2-40B4-BE49-F238E27FC236}">
                <a16:creationId xmlns="" xmlns:a16="http://schemas.microsoft.com/office/drawing/2014/main" id="{3D26F5CA-4179-4F19-B289-86F110AA6202}"/>
              </a:ext>
            </a:extLst>
          </p:cNvPr>
          <p:cNvSpPr>
            <a:spLocks noGrp="1"/>
          </p:cNvSpPr>
          <p:nvPr>
            <p:ph idx="1"/>
          </p:nvPr>
        </p:nvSpPr>
        <p:spPr>
          <a:xfrm>
            <a:off x="584200" y="1815856"/>
            <a:ext cx="11170138" cy="4351338"/>
          </a:xfrm>
        </p:spPr>
        <p:txBody>
          <a:bodyPr vert="horz" lIns="91440" tIns="45720" rIns="91440" bIns="45720" rtlCol="0" anchor="t">
            <a:normAutofit/>
          </a:bodyPr>
          <a:lstStyle/>
          <a:p>
            <a:pPr algn="just">
              <a:buNone/>
            </a:pPr>
            <a:r>
              <a:rPr lang="en-IN" dirty="0">
                <a:ea typeface="+mn-lt"/>
                <a:cs typeface="+mn-lt"/>
              </a:rPr>
              <a:t>  </a:t>
            </a:r>
            <a:r>
              <a:rPr lang="en-IN" dirty="0" smtClean="0">
                <a:ea typeface="+mn-lt"/>
                <a:cs typeface="+mn-lt"/>
              </a:rPr>
              <a:t>   We </a:t>
            </a:r>
            <a:r>
              <a:rPr lang="en-IN" dirty="0">
                <a:ea typeface="+mn-lt"/>
                <a:cs typeface="+mn-lt"/>
              </a:rPr>
              <a:t>understand the importance of communication and how it effects a person’s life and lack of communication can cause lot of uncertain problems so we want to work in order to bridge this gap between people.</a:t>
            </a:r>
            <a:endParaRPr lang="en-US" dirty="0">
              <a:ea typeface="+mn-lt"/>
              <a:cs typeface="+mn-lt"/>
            </a:endParaRPr>
          </a:p>
          <a:p>
            <a:pPr algn="just">
              <a:buNone/>
            </a:pPr>
            <a:endParaRPr lang="en-IN" dirty="0">
              <a:ea typeface="+mn-lt"/>
              <a:cs typeface="+mn-lt"/>
            </a:endParaRPr>
          </a:p>
          <a:p>
            <a:pPr algn="just">
              <a:buNone/>
            </a:pPr>
            <a:r>
              <a:rPr lang="en-US" dirty="0">
                <a:ea typeface="+mn-lt"/>
                <a:cs typeface="+mn-lt"/>
              </a:rPr>
              <a:t>  We are working with one such client that is in Telecom Industry. They are a fixed wireless telecommunications network provider. They have launched various products and have developed its business and organization based on the budget operator model, offering better products at Lower Prices to all value conscious customers through a strategy of disruptive innovation that focuses on the subscriber.</a:t>
            </a:r>
          </a:p>
          <a:p>
            <a:pPr marL="0" indent="0" algn="just">
              <a:buNone/>
            </a:pPr>
            <a:endParaRPr lang="en-US" dirty="0">
              <a:cs typeface="Calibri" panose="020F0502020204030204"/>
            </a:endParaRPr>
          </a:p>
        </p:txBody>
      </p:sp>
    </p:spTree>
    <p:extLst>
      <p:ext uri="{BB962C8B-B14F-4D97-AF65-F5344CB8AC3E}">
        <p14:creationId xmlns:p14="http://schemas.microsoft.com/office/powerpoint/2010/main" val="396986817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4B0DC27-C1A6-4D9B-A44A-9320A9BC2DA6}"/>
              </a:ext>
            </a:extLst>
          </p:cNvPr>
          <p:cNvSpPr>
            <a:spLocks noGrp="1"/>
          </p:cNvSpPr>
          <p:nvPr>
            <p:ph type="title"/>
          </p:nvPr>
        </p:nvSpPr>
        <p:spPr>
          <a:xfrm>
            <a:off x="1532694" y="253174"/>
            <a:ext cx="8911687" cy="1280890"/>
          </a:xfrm>
        </p:spPr>
        <p:txBody>
          <a:bodyPr>
            <a:normAutofit/>
          </a:bodyPr>
          <a:lstStyle/>
          <a:p>
            <a:pPr algn="ctr"/>
            <a:r>
              <a:rPr lang="en-IN" sz="3200" b="1" dirty="0">
                <a:solidFill>
                  <a:schemeClr val="accent5">
                    <a:lumMod val="75000"/>
                  </a:schemeClr>
                </a:solidFill>
                <a:latin typeface="+mn-lt"/>
                <a:ea typeface="+mj-lt"/>
                <a:cs typeface="+mj-lt"/>
              </a:rPr>
              <a:t>Analytical Problem</a:t>
            </a:r>
            <a:endParaRPr lang="en-US" sz="3200" b="1" dirty="0">
              <a:solidFill>
                <a:schemeClr val="accent5">
                  <a:lumMod val="75000"/>
                </a:schemeClr>
              </a:solidFill>
              <a:latin typeface="+mn-lt"/>
              <a:cs typeface="Calibri Light"/>
            </a:endParaRPr>
          </a:p>
        </p:txBody>
      </p:sp>
      <p:sp>
        <p:nvSpPr>
          <p:cNvPr id="3" name="Content Placeholder 2">
            <a:extLst>
              <a:ext uri="{FF2B5EF4-FFF2-40B4-BE49-F238E27FC236}">
                <a16:creationId xmlns="" xmlns:a16="http://schemas.microsoft.com/office/drawing/2014/main" id="{A786E22E-02C1-4F77-8EF9-9D85F856E290}"/>
              </a:ext>
            </a:extLst>
          </p:cNvPr>
          <p:cNvSpPr>
            <a:spLocks noGrp="1"/>
          </p:cNvSpPr>
          <p:nvPr>
            <p:ph idx="1"/>
          </p:nvPr>
        </p:nvSpPr>
        <p:spPr>
          <a:xfrm>
            <a:off x="1356522" y="1234330"/>
            <a:ext cx="10730523" cy="4351338"/>
          </a:xfrm>
        </p:spPr>
        <p:txBody>
          <a:bodyPr vert="horz" lIns="91440" tIns="45720" rIns="91440" bIns="45720" rtlCol="0" anchor="t">
            <a:normAutofit/>
          </a:bodyPr>
          <a:lstStyle/>
          <a:p>
            <a:pPr marL="0" indent="0">
              <a:buNone/>
            </a:pPr>
            <a:r>
              <a:rPr lang="en-IN" sz="3200" b="1" dirty="0">
                <a:ea typeface="+mn-lt"/>
                <a:cs typeface="+mn-lt"/>
              </a:rPr>
              <a:t>Mathematical/ Analytical Modeling of the Problem</a:t>
            </a:r>
          </a:p>
          <a:p>
            <a:pPr marL="0" indent="0">
              <a:buNone/>
            </a:pPr>
            <a:r>
              <a:rPr lang="en-IN" dirty="0">
                <a:ea typeface="+mn-lt"/>
                <a:cs typeface="+mn-lt"/>
              </a:rPr>
              <a:t>We first look into the statistics of data shown in fig 1.</a:t>
            </a:r>
          </a:p>
          <a:p>
            <a:pPr marL="0" indent="0">
              <a:buNone/>
            </a:pPr>
            <a:endParaRPr lang="en-IN" dirty="0">
              <a:cs typeface="Calibri"/>
            </a:endParaRPr>
          </a:p>
        </p:txBody>
      </p:sp>
      <p:pic>
        <p:nvPicPr>
          <p:cNvPr id="4" name="Picture 4" descr="Graphical user interface, text, application, table&#10;&#10;Description automatically generated">
            <a:extLst>
              <a:ext uri="{FF2B5EF4-FFF2-40B4-BE49-F238E27FC236}">
                <a16:creationId xmlns="" xmlns:a16="http://schemas.microsoft.com/office/drawing/2014/main" id="{A5BF3FCE-0DBA-475C-B32F-5563B5467EF8}"/>
              </a:ext>
            </a:extLst>
          </p:cNvPr>
          <p:cNvPicPr>
            <a:picLocks noChangeAspect="1"/>
          </p:cNvPicPr>
          <p:nvPr/>
        </p:nvPicPr>
        <p:blipFill>
          <a:blip r:embed="rId2"/>
          <a:stretch>
            <a:fillRect/>
          </a:stretch>
        </p:blipFill>
        <p:spPr>
          <a:xfrm>
            <a:off x="1236352" y="2535038"/>
            <a:ext cx="9504369" cy="2829484"/>
          </a:xfrm>
          <a:prstGeom prst="rect">
            <a:avLst/>
          </a:prstGeom>
        </p:spPr>
      </p:pic>
    </p:spTree>
    <p:extLst>
      <p:ext uri="{BB962C8B-B14F-4D97-AF65-F5344CB8AC3E}">
        <p14:creationId xmlns:p14="http://schemas.microsoft.com/office/powerpoint/2010/main" val="102150607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Table&#10;&#10;Description automatically generated">
            <a:extLst>
              <a:ext uri="{FF2B5EF4-FFF2-40B4-BE49-F238E27FC236}">
                <a16:creationId xmlns="" xmlns:a16="http://schemas.microsoft.com/office/drawing/2014/main" id="{0AD4B1B9-1135-48C2-A2D5-8A0637A1243E}"/>
              </a:ext>
            </a:extLst>
          </p:cNvPr>
          <p:cNvPicPr>
            <a:picLocks noChangeAspect="1"/>
          </p:cNvPicPr>
          <p:nvPr/>
        </p:nvPicPr>
        <p:blipFill>
          <a:blip r:embed="rId2"/>
          <a:stretch>
            <a:fillRect/>
          </a:stretch>
        </p:blipFill>
        <p:spPr>
          <a:xfrm>
            <a:off x="903195" y="503010"/>
            <a:ext cx="9959787" cy="3004891"/>
          </a:xfrm>
          <a:prstGeom prst="rect">
            <a:avLst/>
          </a:prstGeom>
        </p:spPr>
      </p:pic>
      <p:pic>
        <p:nvPicPr>
          <p:cNvPr id="3" name="Picture 3" descr="Table&#10;&#10;Description automatically generated">
            <a:extLst>
              <a:ext uri="{FF2B5EF4-FFF2-40B4-BE49-F238E27FC236}">
                <a16:creationId xmlns="" xmlns:a16="http://schemas.microsoft.com/office/drawing/2014/main" id="{90C559A7-2110-4F06-83CA-575E3374AF57}"/>
              </a:ext>
            </a:extLst>
          </p:cNvPr>
          <p:cNvPicPr>
            <a:picLocks noChangeAspect="1"/>
          </p:cNvPicPr>
          <p:nvPr/>
        </p:nvPicPr>
        <p:blipFill>
          <a:blip r:embed="rId3"/>
          <a:stretch>
            <a:fillRect/>
          </a:stretch>
        </p:blipFill>
        <p:spPr>
          <a:xfrm>
            <a:off x="1004048" y="3788806"/>
            <a:ext cx="9858934" cy="2955918"/>
          </a:xfrm>
          <a:prstGeom prst="rect">
            <a:avLst/>
          </a:prstGeom>
        </p:spPr>
      </p:pic>
    </p:spTree>
    <p:extLst>
      <p:ext uri="{BB962C8B-B14F-4D97-AF65-F5344CB8AC3E}">
        <p14:creationId xmlns:p14="http://schemas.microsoft.com/office/powerpoint/2010/main" val="54136845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C0EB601-4F21-4711-8432-A40E90D5B5F0}"/>
              </a:ext>
            </a:extLst>
          </p:cNvPr>
          <p:cNvSpPr>
            <a:spLocks noGrp="1"/>
          </p:cNvSpPr>
          <p:nvPr>
            <p:ph type="title"/>
          </p:nvPr>
        </p:nvSpPr>
        <p:spPr>
          <a:xfrm>
            <a:off x="677583" y="3358808"/>
            <a:ext cx="10515600" cy="683491"/>
          </a:xfrm>
        </p:spPr>
        <p:txBody>
          <a:bodyPr>
            <a:normAutofit/>
          </a:bodyPr>
          <a:lstStyle/>
          <a:p>
            <a:pPr algn="ctr"/>
            <a:r>
              <a:rPr lang="en-US" sz="1400" dirty="0">
                <a:ea typeface="+mj-lt"/>
                <a:cs typeface="+mj-lt"/>
              </a:rPr>
              <a:t>Fig 1 Statistical description of data</a:t>
            </a:r>
            <a:endParaRPr lang="en-US" sz="1400" dirty="0">
              <a:cs typeface="Calibri Light"/>
            </a:endParaRPr>
          </a:p>
        </p:txBody>
      </p:sp>
      <p:pic>
        <p:nvPicPr>
          <p:cNvPr id="4" name="Picture 4" descr="Table&#10;&#10;Description automatically generated">
            <a:extLst>
              <a:ext uri="{FF2B5EF4-FFF2-40B4-BE49-F238E27FC236}">
                <a16:creationId xmlns="" xmlns:a16="http://schemas.microsoft.com/office/drawing/2014/main" id="{0EA889DE-CDC4-4121-BE47-B7E3192FF213}"/>
              </a:ext>
            </a:extLst>
          </p:cNvPr>
          <p:cNvPicPr>
            <a:picLocks noGrp="1" noChangeAspect="1"/>
          </p:cNvPicPr>
          <p:nvPr>
            <p:ph idx="1"/>
          </p:nvPr>
        </p:nvPicPr>
        <p:blipFill>
          <a:blip r:embed="rId2"/>
          <a:stretch>
            <a:fillRect/>
          </a:stretch>
        </p:blipFill>
        <p:spPr>
          <a:xfrm>
            <a:off x="998817" y="328307"/>
            <a:ext cx="9963545" cy="2950602"/>
          </a:xfrm>
        </p:spPr>
      </p:pic>
      <p:sp>
        <p:nvSpPr>
          <p:cNvPr id="5" name="TextBox 4">
            <a:extLst>
              <a:ext uri="{FF2B5EF4-FFF2-40B4-BE49-F238E27FC236}">
                <a16:creationId xmlns="" xmlns:a16="http://schemas.microsoft.com/office/drawing/2014/main" id="{048F7F8C-0D91-4FC4-9BCB-4185EB79A48D}"/>
              </a:ext>
            </a:extLst>
          </p:cNvPr>
          <p:cNvSpPr txBox="1"/>
          <p:nvPr/>
        </p:nvSpPr>
        <p:spPr>
          <a:xfrm>
            <a:off x="1100915" y="3700553"/>
            <a:ext cx="10734429"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IN" sz="1600" dirty="0">
                <a:cs typeface="Segoe UI"/>
              </a:rPr>
              <a:t>From this statistical analysis we make some of the interpretations that:</a:t>
            </a:r>
          </a:p>
          <a:p>
            <a:pPr algn="just"/>
            <a:r>
              <a:rPr lang="en-US" sz="1600" dirty="0">
                <a:cs typeface="Calibri"/>
              </a:rPr>
              <a:t> </a:t>
            </a:r>
          </a:p>
          <a:p>
            <a:pPr marL="457200" indent="-457200" algn="just">
              <a:buFont typeface="+mj-lt"/>
              <a:buAutoNum type="arabicPeriod"/>
            </a:pPr>
            <a:r>
              <a:rPr lang="en-IN" sz="1600" dirty="0">
                <a:cs typeface="Segoe UI"/>
              </a:rPr>
              <a:t>Maximum standard deviation is observed in </a:t>
            </a:r>
            <a:r>
              <a:rPr lang="en-IN" sz="1600" dirty="0" err="1">
                <a:cs typeface="Segoe UI"/>
              </a:rPr>
              <a:t>aon</a:t>
            </a:r>
            <a:r>
              <a:rPr lang="en-IN" sz="1600" dirty="0">
                <a:cs typeface="Segoe UI"/>
              </a:rPr>
              <a:t> column.</a:t>
            </a:r>
            <a:r>
              <a:rPr lang="en-US" sz="1600" dirty="0">
                <a:cs typeface="Calibri"/>
              </a:rPr>
              <a:t> </a:t>
            </a:r>
          </a:p>
          <a:p>
            <a:pPr marL="457200" indent="-457200" algn="just">
              <a:buFont typeface="+mj-lt"/>
              <a:buAutoNum type="arabicPeriod"/>
            </a:pPr>
            <a:r>
              <a:rPr lang="en-IN" sz="1600" dirty="0">
                <a:cs typeface="Segoe UI"/>
              </a:rPr>
              <a:t>In the columns aon,daily_decr30, daily_decr90, rental90 ,</a:t>
            </a:r>
            <a:r>
              <a:rPr lang="en-IN" sz="1600" dirty="0" err="1">
                <a:cs typeface="Segoe UI"/>
              </a:rPr>
              <a:t>last_rech_date_ma</a:t>
            </a:r>
            <a:r>
              <a:rPr lang="en-IN" sz="1600" dirty="0">
                <a:cs typeface="Segoe UI"/>
              </a:rPr>
              <a:t> , </a:t>
            </a:r>
            <a:r>
              <a:rPr lang="en-IN" sz="1600" dirty="0" err="1">
                <a:cs typeface="Segoe UI"/>
              </a:rPr>
              <a:t>last_rech_date_da</a:t>
            </a:r>
            <a:r>
              <a:rPr lang="en-IN" sz="1600" dirty="0">
                <a:cs typeface="Segoe UI"/>
              </a:rPr>
              <a:t>, maxamnt_loans30, cnt_loans90, amnt_loans90, rental30 mean is considerably greater than median so the columns are positively skewed.</a:t>
            </a:r>
            <a:r>
              <a:rPr lang="en-US" sz="1600" dirty="0">
                <a:cs typeface="Calibri"/>
              </a:rPr>
              <a:t> </a:t>
            </a:r>
          </a:p>
          <a:p>
            <a:pPr marL="457200" indent="-457200" algn="just">
              <a:buFont typeface="+mj-lt"/>
              <a:buAutoNum type="arabicPeriod"/>
            </a:pPr>
            <a:r>
              <a:rPr lang="en-IN" sz="1600" dirty="0">
                <a:cs typeface="Segoe UI"/>
              </a:rPr>
              <a:t> In the columns label, month median is greater than mean so the columns are negatively skewed.</a:t>
            </a:r>
            <a:r>
              <a:rPr lang="en-US" sz="1600" dirty="0">
                <a:cs typeface="Calibri"/>
              </a:rPr>
              <a:t> </a:t>
            </a:r>
          </a:p>
          <a:p>
            <a:pPr marL="457200" indent="-457200" algn="just">
              <a:buFont typeface="+mj-lt"/>
              <a:buAutoNum type="arabicPeriod"/>
            </a:pPr>
            <a:r>
              <a:rPr lang="en-IN" sz="1600" dirty="0">
                <a:cs typeface="Segoe UI"/>
              </a:rPr>
              <a:t>In the columns aon,daily_decr30, daily_decr90, rental30, rental90, </a:t>
            </a:r>
            <a:r>
              <a:rPr lang="en-IN" sz="1600" dirty="0" err="1">
                <a:cs typeface="Segoe UI"/>
              </a:rPr>
              <a:t>last_rech_date_ma</a:t>
            </a:r>
            <a:r>
              <a:rPr lang="en-IN" sz="1600" dirty="0">
                <a:cs typeface="Segoe UI"/>
              </a:rPr>
              <a:t> ,</a:t>
            </a:r>
            <a:r>
              <a:rPr lang="en-IN" sz="1600" dirty="0" err="1">
                <a:cs typeface="Segoe UI"/>
              </a:rPr>
              <a:t>last_rech_date_da</a:t>
            </a:r>
            <a:r>
              <a:rPr lang="en-IN" sz="1600" dirty="0">
                <a:cs typeface="Segoe UI"/>
              </a:rPr>
              <a:t>, maxamnt_loans30, cnt_loans90, payback30, payback90 there is huge difference present between 75th </a:t>
            </a:r>
            <a:r>
              <a:rPr lang="en-IN" sz="1600" dirty="0" err="1">
                <a:cs typeface="Segoe UI"/>
              </a:rPr>
              <a:t>perecentile</a:t>
            </a:r>
            <a:r>
              <a:rPr lang="en-IN" sz="1600" dirty="0">
                <a:cs typeface="Segoe UI"/>
              </a:rPr>
              <a:t> and maximum so outliers are present here.</a:t>
            </a:r>
            <a:r>
              <a:rPr lang="en-US" sz="1600" dirty="0">
                <a:cs typeface="Calibri"/>
              </a:rPr>
              <a:t> </a:t>
            </a:r>
          </a:p>
        </p:txBody>
      </p:sp>
    </p:spTree>
    <p:extLst>
      <p:ext uri="{BB962C8B-B14F-4D97-AF65-F5344CB8AC3E}">
        <p14:creationId xmlns:p14="http://schemas.microsoft.com/office/powerpoint/2010/main" val="735005539"/>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125</TotalTime>
  <Words>1090</Words>
  <Application>Microsoft Office PowerPoint</Application>
  <PresentationFormat>Widescreen</PresentationFormat>
  <Paragraphs>190</Paragraphs>
  <Slides>40</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40</vt:i4>
      </vt:variant>
    </vt:vector>
  </HeadingPairs>
  <TitlesOfParts>
    <vt:vector size="50" baseType="lpstr">
      <vt:lpstr>Algerian</vt:lpstr>
      <vt:lpstr>Arial</vt:lpstr>
      <vt:lpstr>Calibri</vt:lpstr>
      <vt:lpstr>Calibri Light</vt:lpstr>
      <vt:lpstr>Century Gothic</vt:lpstr>
      <vt:lpstr>Segoe UI</vt:lpstr>
      <vt:lpstr>Wingdings 3</vt:lpstr>
      <vt:lpstr>WordVisi_MSFontService</vt:lpstr>
      <vt:lpstr>游明朝</vt:lpstr>
      <vt:lpstr>Wisp</vt:lpstr>
      <vt:lpstr>Microcredit Defaulter Project Presentation</vt:lpstr>
      <vt:lpstr>Agenda</vt:lpstr>
      <vt:lpstr>PowerPoint Presentation</vt:lpstr>
      <vt:lpstr>Conceptual Background of the Domain Problem</vt:lpstr>
      <vt:lpstr>Review of Literature</vt:lpstr>
      <vt:lpstr>Motivation for the Problem Undertaken</vt:lpstr>
      <vt:lpstr>Analytical Problem</vt:lpstr>
      <vt:lpstr>PowerPoint Presentation</vt:lpstr>
      <vt:lpstr>Fig 1 Statistical description of data</vt:lpstr>
      <vt:lpstr>We look for the skewness present in data shown in fig 2,</vt:lpstr>
      <vt:lpstr>PowerPoint Presentation</vt:lpstr>
      <vt:lpstr>Data Sources and their formats</vt:lpstr>
      <vt:lpstr>PowerPoint Presentation</vt:lpstr>
      <vt:lpstr>PowerPoint Presentation</vt:lpstr>
      <vt:lpstr>PowerPoint Presentation</vt:lpstr>
      <vt:lpstr>PowerPoint Presentation</vt:lpstr>
      <vt:lpstr>Data Preprocessing Done</vt:lpstr>
      <vt:lpstr>PowerPoint Presentation</vt:lpstr>
      <vt:lpstr>PowerPoint Presentation</vt:lpstr>
      <vt:lpstr>PowerPoint Presentation</vt:lpstr>
      <vt:lpstr>Data Inputs- Logic- Output Relationships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Microcredit Defaulter Project Presentation</dc:title>
  <dc:creator>2022</dc:creator>
  <cp:lastModifiedBy>2022</cp:lastModifiedBy>
  <cp:revision>8</cp:revision>
  <dcterms:created xsi:type="dcterms:W3CDTF">2022-10-18T18:35:12Z</dcterms:created>
  <dcterms:modified xsi:type="dcterms:W3CDTF">2022-10-19T12:16:12Z</dcterms:modified>
</cp:coreProperties>
</file>