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 id="278" r:id="rId14"/>
    <p:sldId id="281" r:id="rId15"/>
    <p:sldId id="294" r:id="rId16"/>
    <p:sldId id="295" r:id="rId17"/>
    <p:sldId id="291" r:id="rId18"/>
    <p:sldId id="288" r:id="rId19"/>
    <p:sldId id="290" r:id="rId20"/>
    <p:sldId id="292" r:id="rId21"/>
    <p:sldId id="293"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3BC5"/>
    <a:srgbClr val="DD9F43"/>
    <a:srgbClr val="CA8E36"/>
    <a:srgbClr val="B88C00"/>
    <a:srgbClr val="002060"/>
    <a:srgbClr val="4A3C1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629"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1FFDBE-D76C-41C8-B644-3CA4B44845FE}" type="datetimeFigureOut">
              <a:rPr lang="en-IN" smtClean="0"/>
              <a:t>06-12-2022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AF76B6-669C-4426-B87B-E39D81F3A301}" type="slidenum">
              <a:rPr lang="en-IN" smtClean="0"/>
              <a:t>‹#›</a:t>
            </a:fld>
            <a:endParaRPr lang="en-IN"/>
          </a:p>
        </p:txBody>
      </p:sp>
    </p:spTree>
    <p:extLst>
      <p:ext uri="{BB962C8B-B14F-4D97-AF65-F5344CB8AC3E}">
        <p14:creationId xmlns:p14="http://schemas.microsoft.com/office/powerpoint/2010/main" val="30748369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7AF76B6-669C-4426-B87B-E39D81F3A301}" type="slidenum">
              <a:rPr lang="en-IN" smtClean="0"/>
              <a:t>13</a:t>
            </a:fld>
            <a:endParaRPr lang="en-IN"/>
          </a:p>
        </p:txBody>
      </p:sp>
    </p:spTree>
    <p:extLst>
      <p:ext uri="{BB962C8B-B14F-4D97-AF65-F5344CB8AC3E}">
        <p14:creationId xmlns:p14="http://schemas.microsoft.com/office/powerpoint/2010/main" val="21070123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AD2AA44-1B28-4EC8-A1C6-0F3EBF78C89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222B30BF-C49B-4CFA-89F5-9360B931DF1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07CC6336-C48F-489D-86F1-AA252C8B0588}"/>
              </a:ext>
            </a:extLst>
          </p:cNvPr>
          <p:cNvSpPr>
            <a:spLocks noGrp="1"/>
          </p:cNvSpPr>
          <p:nvPr>
            <p:ph type="dt" sz="half" idx="10"/>
          </p:nvPr>
        </p:nvSpPr>
        <p:spPr/>
        <p:txBody>
          <a:bodyPr/>
          <a:lstStyle/>
          <a:p>
            <a:fld id="{483B8124-6683-41B0-AAF9-862FE4D03957}" type="datetimeFigureOut">
              <a:rPr lang="en-IN" smtClean="0"/>
              <a:t>06-12-2022</a:t>
            </a:fld>
            <a:endParaRPr lang="en-IN" dirty="0"/>
          </a:p>
        </p:txBody>
      </p:sp>
      <p:sp>
        <p:nvSpPr>
          <p:cNvPr id="5" name="Footer Placeholder 4">
            <a:extLst>
              <a:ext uri="{FF2B5EF4-FFF2-40B4-BE49-F238E27FC236}">
                <a16:creationId xmlns:a16="http://schemas.microsoft.com/office/drawing/2014/main" xmlns="" id="{C75A150E-66F7-40B8-80B9-E50FD3FC4802}"/>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xmlns="" id="{C2A693B6-B506-4C74-84CE-D812A6DC805B}"/>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37107148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B2D0513-DC16-4F1D-80B5-0238956CBBB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29A875E6-B8FE-4A6E-BE2A-428A0452D0A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9BFBD281-A234-445D-8529-DAA2EA365A18}"/>
              </a:ext>
            </a:extLst>
          </p:cNvPr>
          <p:cNvSpPr>
            <a:spLocks noGrp="1"/>
          </p:cNvSpPr>
          <p:nvPr>
            <p:ph type="dt" sz="half" idx="10"/>
          </p:nvPr>
        </p:nvSpPr>
        <p:spPr/>
        <p:txBody>
          <a:bodyPr/>
          <a:lstStyle/>
          <a:p>
            <a:fld id="{483B8124-6683-41B0-AAF9-862FE4D03957}" type="datetimeFigureOut">
              <a:rPr lang="en-IN" smtClean="0"/>
              <a:t>06-12-2022</a:t>
            </a:fld>
            <a:endParaRPr lang="en-IN" dirty="0"/>
          </a:p>
        </p:txBody>
      </p:sp>
      <p:sp>
        <p:nvSpPr>
          <p:cNvPr id="5" name="Footer Placeholder 4">
            <a:extLst>
              <a:ext uri="{FF2B5EF4-FFF2-40B4-BE49-F238E27FC236}">
                <a16:creationId xmlns:a16="http://schemas.microsoft.com/office/drawing/2014/main" xmlns="" id="{34DAE7A0-FE88-463F-83C3-539B49CCE8B1}"/>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xmlns="" id="{06867A62-4E13-4C05-81BB-3BA909EA057F}"/>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8953877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2663F6D1-1BD9-4B3E-BEAC-727C048285A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88A919EE-615A-4E65-8572-6B757AB5245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2E7CE78B-B5D7-4143-9869-5132F06672D3}"/>
              </a:ext>
            </a:extLst>
          </p:cNvPr>
          <p:cNvSpPr>
            <a:spLocks noGrp="1"/>
          </p:cNvSpPr>
          <p:nvPr>
            <p:ph type="dt" sz="half" idx="10"/>
          </p:nvPr>
        </p:nvSpPr>
        <p:spPr/>
        <p:txBody>
          <a:bodyPr/>
          <a:lstStyle/>
          <a:p>
            <a:fld id="{483B8124-6683-41B0-AAF9-862FE4D03957}" type="datetimeFigureOut">
              <a:rPr lang="en-IN" smtClean="0"/>
              <a:t>06-12-2022</a:t>
            </a:fld>
            <a:endParaRPr lang="en-IN" dirty="0"/>
          </a:p>
        </p:txBody>
      </p:sp>
      <p:sp>
        <p:nvSpPr>
          <p:cNvPr id="5" name="Footer Placeholder 4">
            <a:extLst>
              <a:ext uri="{FF2B5EF4-FFF2-40B4-BE49-F238E27FC236}">
                <a16:creationId xmlns:a16="http://schemas.microsoft.com/office/drawing/2014/main" xmlns="" id="{1E0C8E09-7CE3-4C7C-AC85-5E1BF0C19E7C}"/>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xmlns="" id="{A2F8668F-BE72-4AD8-8E38-400016319FC5}"/>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20066553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413CE42-962A-4045-A514-BF6C8995445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03D2FB22-FC15-44AC-B275-D2F874E81B5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DC656E50-E676-43ED-9A23-6F0B0D3C5988}"/>
              </a:ext>
            </a:extLst>
          </p:cNvPr>
          <p:cNvSpPr>
            <a:spLocks noGrp="1"/>
          </p:cNvSpPr>
          <p:nvPr>
            <p:ph type="dt" sz="half" idx="10"/>
          </p:nvPr>
        </p:nvSpPr>
        <p:spPr/>
        <p:txBody>
          <a:bodyPr/>
          <a:lstStyle/>
          <a:p>
            <a:fld id="{483B8124-6683-41B0-AAF9-862FE4D03957}" type="datetimeFigureOut">
              <a:rPr lang="en-IN" smtClean="0"/>
              <a:t>06-12-2022</a:t>
            </a:fld>
            <a:endParaRPr lang="en-IN" dirty="0"/>
          </a:p>
        </p:txBody>
      </p:sp>
      <p:sp>
        <p:nvSpPr>
          <p:cNvPr id="5" name="Footer Placeholder 4">
            <a:extLst>
              <a:ext uri="{FF2B5EF4-FFF2-40B4-BE49-F238E27FC236}">
                <a16:creationId xmlns:a16="http://schemas.microsoft.com/office/drawing/2014/main" xmlns="" id="{9289FA5D-E0EB-4D13-B30A-1EE562F69C9B}"/>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xmlns="" id="{3DAB7B7C-3A40-43E6-841D-CECCD876976B}"/>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321553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43FAF7A-EF4B-4F83-850C-2832C69364D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264C2AE7-B869-44B5-868E-BCA91FC828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F10B0306-9C01-4433-B6AF-3CDE6CB3B5A3}"/>
              </a:ext>
            </a:extLst>
          </p:cNvPr>
          <p:cNvSpPr>
            <a:spLocks noGrp="1"/>
          </p:cNvSpPr>
          <p:nvPr>
            <p:ph type="dt" sz="half" idx="10"/>
          </p:nvPr>
        </p:nvSpPr>
        <p:spPr/>
        <p:txBody>
          <a:bodyPr/>
          <a:lstStyle/>
          <a:p>
            <a:fld id="{483B8124-6683-41B0-AAF9-862FE4D03957}" type="datetimeFigureOut">
              <a:rPr lang="en-IN" smtClean="0"/>
              <a:t>06-12-2022</a:t>
            </a:fld>
            <a:endParaRPr lang="en-IN" dirty="0"/>
          </a:p>
        </p:txBody>
      </p:sp>
      <p:sp>
        <p:nvSpPr>
          <p:cNvPr id="5" name="Footer Placeholder 4">
            <a:extLst>
              <a:ext uri="{FF2B5EF4-FFF2-40B4-BE49-F238E27FC236}">
                <a16:creationId xmlns:a16="http://schemas.microsoft.com/office/drawing/2014/main" xmlns="" id="{F4115591-22DD-492E-A43C-45F11A829C9A}"/>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xmlns="" id="{21DF40FF-9A2C-4C9B-8659-A3EE6FBF036D}"/>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15394185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5D517DE-2A82-4D23-B074-FEFEC34258B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38E2CF33-7D16-4FAD-B84D-1FBAFA740FC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A87393F5-1547-4E3D-A430-AFE251B5FCF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8DBB97B2-67D7-477D-9FFF-8146FE8EA705}"/>
              </a:ext>
            </a:extLst>
          </p:cNvPr>
          <p:cNvSpPr>
            <a:spLocks noGrp="1"/>
          </p:cNvSpPr>
          <p:nvPr>
            <p:ph type="dt" sz="half" idx="10"/>
          </p:nvPr>
        </p:nvSpPr>
        <p:spPr/>
        <p:txBody>
          <a:bodyPr/>
          <a:lstStyle/>
          <a:p>
            <a:fld id="{483B8124-6683-41B0-AAF9-862FE4D03957}" type="datetimeFigureOut">
              <a:rPr lang="en-IN" smtClean="0"/>
              <a:t>06-12-2022</a:t>
            </a:fld>
            <a:endParaRPr lang="en-IN" dirty="0"/>
          </a:p>
        </p:txBody>
      </p:sp>
      <p:sp>
        <p:nvSpPr>
          <p:cNvPr id="6" name="Footer Placeholder 5">
            <a:extLst>
              <a:ext uri="{FF2B5EF4-FFF2-40B4-BE49-F238E27FC236}">
                <a16:creationId xmlns:a16="http://schemas.microsoft.com/office/drawing/2014/main" xmlns="" id="{D63C15D9-3048-42BF-ADE2-C3E58936C0C7}"/>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xmlns="" id="{1BD41303-ED3F-41CA-B2BC-3239750ACD84}"/>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4729928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39C253A-0671-460A-B8A2-D71211E3FC3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20EED5D6-F0F9-4666-AD65-5019C397AC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28FA367A-9788-4F63-A401-D49CD6EF93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66D6387B-F297-4483-8191-279AE9C1E8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F2562470-0C82-42D8-9238-89EDE9E438E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B53DA748-5A93-4743-A557-941C3A5E028A}"/>
              </a:ext>
            </a:extLst>
          </p:cNvPr>
          <p:cNvSpPr>
            <a:spLocks noGrp="1"/>
          </p:cNvSpPr>
          <p:nvPr>
            <p:ph type="dt" sz="half" idx="10"/>
          </p:nvPr>
        </p:nvSpPr>
        <p:spPr/>
        <p:txBody>
          <a:bodyPr/>
          <a:lstStyle/>
          <a:p>
            <a:fld id="{483B8124-6683-41B0-AAF9-862FE4D03957}" type="datetimeFigureOut">
              <a:rPr lang="en-IN" smtClean="0"/>
              <a:t>06-12-2022</a:t>
            </a:fld>
            <a:endParaRPr lang="en-IN" dirty="0"/>
          </a:p>
        </p:txBody>
      </p:sp>
      <p:sp>
        <p:nvSpPr>
          <p:cNvPr id="8" name="Footer Placeholder 7">
            <a:extLst>
              <a:ext uri="{FF2B5EF4-FFF2-40B4-BE49-F238E27FC236}">
                <a16:creationId xmlns:a16="http://schemas.microsoft.com/office/drawing/2014/main" xmlns="" id="{7F4A83DC-F857-4AA1-9DE3-E1DF2E878FF1}"/>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xmlns="" id="{1F537DCB-862B-4E90-85FD-8D621E48B4BE}"/>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14559464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4B2C598-54E2-49E2-AF9D-D8E9BA55873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B46A9EEB-1609-40AD-AA15-2BF7C960E445}"/>
              </a:ext>
            </a:extLst>
          </p:cNvPr>
          <p:cNvSpPr>
            <a:spLocks noGrp="1"/>
          </p:cNvSpPr>
          <p:nvPr>
            <p:ph type="dt" sz="half" idx="10"/>
          </p:nvPr>
        </p:nvSpPr>
        <p:spPr/>
        <p:txBody>
          <a:bodyPr/>
          <a:lstStyle/>
          <a:p>
            <a:fld id="{483B8124-6683-41B0-AAF9-862FE4D03957}" type="datetimeFigureOut">
              <a:rPr lang="en-IN" smtClean="0"/>
              <a:t>06-12-2022</a:t>
            </a:fld>
            <a:endParaRPr lang="en-IN" dirty="0"/>
          </a:p>
        </p:txBody>
      </p:sp>
      <p:sp>
        <p:nvSpPr>
          <p:cNvPr id="4" name="Footer Placeholder 3">
            <a:extLst>
              <a:ext uri="{FF2B5EF4-FFF2-40B4-BE49-F238E27FC236}">
                <a16:creationId xmlns:a16="http://schemas.microsoft.com/office/drawing/2014/main" xmlns="" id="{E8D4067F-A772-4B4A-83D9-3C8DE58232E6}"/>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xmlns="" id="{A0ABE0D6-6FD0-482C-A0A2-DE4F7386A717}"/>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4342298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295EE32B-A8DD-46C8-A3F0-91B6AB615229}"/>
              </a:ext>
            </a:extLst>
          </p:cNvPr>
          <p:cNvSpPr>
            <a:spLocks noGrp="1"/>
          </p:cNvSpPr>
          <p:nvPr>
            <p:ph type="dt" sz="half" idx="10"/>
          </p:nvPr>
        </p:nvSpPr>
        <p:spPr/>
        <p:txBody>
          <a:bodyPr/>
          <a:lstStyle/>
          <a:p>
            <a:fld id="{483B8124-6683-41B0-AAF9-862FE4D03957}" type="datetimeFigureOut">
              <a:rPr lang="en-IN" smtClean="0"/>
              <a:t>06-12-2022</a:t>
            </a:fld>
            <a:endParaRPr lang="en-IN" dirty="0"/>
          </a:p>
        </p:txBody>
      </p:sp>
      <p:sp>
        <p:nvSpPr>
          <p:cNvPr id="3" name="Footer Placeholder 2">
            <a:extLst>
              <a:ext uri="{FF2B5EF4-FFF2-40B4-BE49-F238E27FC236}">
                <a16:creationId xmlns:a16="http://schemas.microsoft.com/office/drawing/2014/main" xmlns="" id="{CBD77572-301D-47C7-A940-D57879863F3B}"/>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xmlns="" id="{95D9C148-A209-42B8-8F88-A43DE1347603}"/>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2032875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B257F1B-2DFF-468D-86A5-903FFD2374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2B354ED4-4FC9-47F9-AEFF-18545DC0502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ACBEBAC6-9218-4E33-A881-68B2F94E40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DAA3F2AA-8579-475E-8A45-F6018FAA77C7}"/>
              </a:ext>
            </a:extLst>
          </p:cNvPr>
          <p:cNvSpPr>
            <a:spLocks noGrp="1"/>
          </p:cNvSpPr>
          <p:nvPr>
            <p:ph type="dt" sz="half" idx="10"/>
          </p:nvPr>
        </p:nvSpPr>
        <p:spPr/>
        <p:txBody>
          <a:bodyPr/>
          <a:lstStyle/>
          <a:p>
            <a:fld id="{483B8124-6683-41B0-AAF9-862FE4D03957}" type="datetimeFigureOut">
              <a:rPr lang="en-IN" smtClean="0"/>
              <a:t>06-12-2022</a:t>
            </a:fld>
            <a:endParaRPr lang="en-IN" dirty="0"/>
          </a:p>
        </p:txBody>
      </p:sp>
      <p:sp>
        <p:nvSpPr>
          <p:cNvPr id="6" name="Footer Placeholder 5">
            <a:extLst>
              <a:ext uri="{FF2B5EF4-FFF2-40B4-BE49-F238E27FC236}">
                <a16:creationId xmlns:a16="http://schemas.microsoft.com/office/drawing/2014/main" xmlns="" id="{EC951A6F-9AEF-4BEE-8EF6-BC11B99AB983}"/>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xmlns="" id="{341B8002-5341-4413-A9A9-13CE32FA0A05}"/>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20424193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6C73A44-C82E-4F62-8E8E-27603FBF5E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EF2438A4-0F8A-45B5-96B5-D3512C22EE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xmlns="" id="{8D2AABE5-8338-49EC-A6BB-AC9ADEB782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8B49E866-2CE3-4966-B0CF-8DC655AA45AF}"/>
              </a:ext>
            </a:extLst>
          </p:cNvPr>
          <p:cNvSpPr>
            <a:spLocks noGrp="1"/>
          </p:cNvSpPr>
          <p:nvPr>
            <p:ph type="dt" sz="half" idx="10"/>
          </p:nvPr>
        </p:nvSpPr>
        <p:spPr/>
        <p:txBody>
          <a:bodyPr/>
          <a:lstStyle/>
          <a:p>
            <a:fld id="{483B8124-6683-41B0-AAF9-862FE4D03957}" type="datetimeFigureOut">
              <a:rPr lang="en-IN" smtClean="0"/>
              <a:t>06-12-2022</a:t>
            </a:fld>
            <a:endParaRPr lang="en-IN" dirty="0"/>
          </a:p>
        </p:txBody>
      </p:sp>
      <p:sp>
        <p:nvSpPr>
          <p:cNvPr id="6" name="Footer Placeholder 5">
            <a:extLst>
              <a:ext uri="{FF2B5EF4-FFF2-40B4-BE49-F238E27FC236}">
                <a16:creationId xmlns:a16="http://schemas.microsoft.com/office/drawing/2014/main" xmlns="" id="{2E8B6D11-D0AC-4055-B9E1-95DD3C31FB64}"/>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xmlns="" id="{F4CC1D3F-0795-43BD-A0AD-CFAE71762DBF}"/>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17833896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46000">
              <a:schemeClr val="accent2">
                <a:lumMod val="60000"/>
                <a:lumOff val="40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D94A6DBD-B9C9-420C-95FD-F519BE8F63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192F8F3F-D064-4B2B-AF5A-43C36989C1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FE04CBBA-6DAC-4731-924C-86B869F96D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3B8124-6683-41B0-AAF9-862FE4D03957}" type="datetimeFigureOut">
              <a:rPr lang="en-IN" smtClean="0"/>
              <a:t>06-12-2022</a:t>
            </a:fld>
            <a:endParaRPr lang="en-IN" dirty="0"/>
          </a:p>
        </p:txBody>
      </p:sp>
      <p:sp>
        <p:nvSpPr>
          <p:cNvPr id="5" name="Footer Placeholder 4">
            <a:extLst>
              <a:ext uri="{FF2B5EF4-FFF2-40B4-BE49-F238E27FC236}">
                <a16:creationId xmlns:a16="http://schemas.microsoft.com/office/drawing/2014/main" xmlns="" id="{B9DEEDEB-CA38-4A4C-95A2-A99D9CE472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xmlns="" id="{22446682-C7FC-4880-9D21-3C93330FAFD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2C6506-E204-4C7A-96CD-D9E64D3360BB}" type="slidenum">
              <a:rPr lang="en-IN" smtClean="0"/>
              <a:t>‹#›</a:t>
            </a:fld>
            <a:endParaRPr lang="en-IN" dirty="0"/>
          </a:p>
        </p:txBody>
      </p:sp>
    </p:spTree>
    <p:extLst>
      <p:ext uri="{BB962C8B-B14F-4D97-AF65-F5344CB8AC3E}">
        <p14:creationId xmlns:p14="http://schemas.microsoft.com/office/powerpoint/2010/main" val="26301396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xmlns="" id="{0F6FB420-9CE0-4569-A688-35B31D228BAB}"/>
              </a:ext>
            </a:extLst>
          </p:cNvPr>
          <p:cNvSpPr txBox="1"/>
          <p:nvPr/>
        </p:nvSpPr>
        <p:spPr>
          <a:xfrm>
            <a:off x="0" y="126460"/>
            <a:ext cx="12191999" cy="1446550"/>
          </a:xfrm>
          <a:prstGeom prst="rect">
            <a:avLst/>
          </a:prstGeom>
          <a:noFill/>
        </p:spPr>
        <p:txBody>
          <a:bodyPr wrap="square">
            <a:spAutoFit/>
          </a:bodyPr>
          <a:lstStyle/>
          <a:p>
            <a:pPr algn="ctr"/>
            <a:r>
              <a:rPr lang="en-US" sz="4000" b="1" spc="50" dirty="0">
                <a:ln w="0"/>
                <a:effectLst>
                  <a:innerShdw blurRad="63500" dist="50800" dir="13500000">
                    <a:srgbClr val="000000">
                      <a:alpha val="50000"/>
                    </a:srgbClr>
                  </a:innerShdw>
                </a:effectLst>
                <a:latin typeface="Bookman Old Style" panose="02050604050505020204" pitchFamily="18" charset="0"/>
              </a:rPr>
              <a:t>Presentation on </a:t>
            </a:r>
          </a:p>
          <a:p>
            <a:pPr algn="ctr"/>
            <a:r>
              <a:rPr lang="en-US" sz="4800" b="1" u="sng" spc="50" dirty="0">
                <a:ln w="0"/>
                <a:solidFill>
                  <a:srgbClr val="FFFF00"/>
                </a:solidFill>
                <a:effectLst>
                  <a:innerShdw blurRad="63500" dist="50800" dir="13500000">
                    <a:srgbClr val="000000">
                      <a:alpha val="50000"/>
                    </a:srgbClr>
                  </a:innerShdw>
                </a:effectLst>
                <a:latin typeface="Bookman Old Style" panose="02050604050505020204" pitchFamily="18" charset="0"/>
              </a:rPr>
              <a:t>Ratings Prediction</a:t>
            </a:r>
            <a:endParaRPr lang="en-IN" sz="4800" b="1" u="sng" spc="50" dirty="0">
              <a:ln w="0"/>
              <a:solidFill>
                <a:srgbClr val="FFFF00"/>
              </a:solidFill>
              <a:effectLst>
                <a:innerShdw blurRad="63500" dist="50800" dir="13500000">
                  <a:srgbClr val="000000">
                    <a:alpha val="50000"/>
                  </a:srgbClr>
                </a:innerShdw>
              </a:effectLst>
              <a:latin typeface="Bookman Old Style" panose="02050604050505020204" pitchFamily="18" charset="0"/>
            </a:endParaRPr>
          </a:p>
        </p:txBody>
      </p:sp>
      <p:sp>
        <p:nvSpPr>
          <p:cNvPr id="20" name="TextBox 19">
            <a:extLst>
              <a:ext uri="{FF2B5EF4-FFF2-40B4-BE49-F238E27FC236}">
                <a16:creationId xmlns:a16="http://schemas.microsoft.com/office/drawing/2014/main" xmlns="" id="{8FF2CC88-904E-43D8-8A8A-7BA37635FBBD}"/>
              </a:ext>
            </a:extLst>
          </p:cNvPr>
          <p:cNvSpPr txBox="1"/>
          <p:nvPr/>
        </p:nvSpPr>
        <p:spPr>
          <a:xfrm>
            <a:off x="0" y="5029436"/>
            <a:ext cx="12191999" cy="523220"/>
          </a:xfrm>
          <a:prstGeom prst="rect">
            <a:avLst/>
          </a:prstGeom>
          <a:noFill/>
        </p:spPr>
        <p:txBody>
          <a:bodyPr wrap="square">
            <a:spAutoFit/>
          </a:bodyPr>
          <a:lstStyle/>
          <a:p>
            <a:pPr algn="ctr"/>
            <a:r>
              <a:rPr lang="en-US" sz="2800" b="1" spc="50" dirty="0">
                <a:ln w="0"/>
                <a:solidFill>
                  <a:schemeClr val="accent2">
                    <a:lumMod val="50000"/>
                  </a:schemeClr>
                </a:solidFill>
                <a:effectLst>
                  <a:innerShdw blurRad="63500" dist="50800" dir="13500000">
                    <a:srgbClr val="000000">
                      <a:alpha val="50000"/>
                    </a:srgbClr>
                  </a:innerShdw>
                </a:effectLst>
                <a:latin typeface="Bookman Old Style" panose="02050604050505020204" pitchFamily="18" charset="0"/>
              </a:rPr>
              <a:t>Presented By: </a:t>
            </a:r>
            <a:r>
              <a:rPr lang="en-US" sz="2800" b="1" spc="50" dirty="0" err="1" smtClean="0">
                <a:ln w="0"/>
                <a:solidFill>
                  <a:schemeClr val="accent2">
                    <a:lumMod val="50000"/>
                  </a:schemeClr>
                </a:solidFill>
                <a:effectLst>
                  <a:innerShdw blurRad="63500" dist="50800" dir="13500000">
                    <a:srgbClr val="000000">
                      <a:alpha val="50000"/>
                    </a:srgbClr>
                  </a:innerShdw>
                </a:effectLst>
                <a:latin typeface="Bookman Old Style" panose="02050604050505020204" pitchFamily="18" charset="0"/>
              </a:rPr>
              <a:t>Shashi</a:t>
            </a:r>
            <a:r>
              <a:rPr lang="en-US" sz="2800" b="1" spc="50" dirty="0" smtClean="0">
                <a:ln w="0"/>
                <a:solidFill>
                  <a:schemeClr val="accent2">
                    <a:lumMod val="50000"/>
                  </a:schemeClr>
                </a:solidFill>
                <a:effectLst>
                  <a:innerShdw blurRad="63500" dist="50800" dir="13500000">
                    <a:srgbClr val="000000">
                      <a:alpha val="50000"/>
                    </a:srgbClr>
                  </a:innerShdw>
                </a:effectLst>
                <a:latin typeface="Bookman Old Style" panose="02050604050505020204" pitchFamily="18" charset="0"/>
              </a:rPr>
              <a:t> Sahu</a:t>
            </a:r>
            <a:endParaRPr lang="en-IN" sz="2800" b="1" spc="50" dirty="0">
              <a:ln w="0"/>
              <a:solidFill>
                <a:schemeClr val="accent2">
                  <a:lumMod val="50000"/>
                </a:schemeClr>
              </a:solidFill>
              <a:effectLst>
                <a:innerShdw blurRad="63500" dist="50800" dir="13500000">
                  <a:srgbClr val="000000">
                    <a:alpha val="50000"/>
                  </a:srgbClr>
                </a:innerShdw>
              </a:effectLst>
              <a:latin typeface="Bookman Old Style" panose="02050604050505020204" pitchFamily="18" charset="0"/>
            </a:endParaRPr>
          </a:p>
        </p:txBody>
      </p:sp>
      <p:pic>
        <p:nvPicPr>
          <p:cNvPr id="1026" name="Picture 2" descr="Issuer Credit Ratings | SaigonRatings">
            <a:extLst>
              <a:ext uri="{FF2B5EF4-FFF2-40B4-BE49-F238E27FC236}">
                <a16:creationId xmlns:a16="http://schemas.microsoft.com/office/drawing/2014/main" xmlns="" id="{5FECB06F-CF4D-4167-8508-B2C84ABD52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0" y="1910572"/>
            <a:ext cx="5116749" cy="29143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76660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D947EE0E-D8D1-424B-A86E-452CF853C01A}"/>
              </a:ext>
            </a:extLst>
          </p:cNvPr>
          <p:cNvSpPr txBox="1"/>
          <p:nvPr/>
        </p:nvSpPr>
        <p:spPr>
          <a:xfrm>
            <a:off x="406400" y="149007"/>
            <a:ext cx="11267440" cy="584775"/>
          </a:xfrm>
          <a:prstGeom prst="rect">
            <a:avLst/>
          </a:prstGeom>
          <a:noFill/>
        </p:spPr>
        <p:txBody>
          <a:bodyPr wrap="square" rtlCol="0">
            <a:spAutoFit/>
          </a:bodyPr>
          <a:lstStyle/>
          <a:p>
            <a:pPr algn="ctr"/>
            <a:r>
              <a:rPr lang="en-US" sz="3200" u="sng" dirty="0">
                <a:solidFill>
                  <a:schemeClr val="accent4">
                    <a:lumMod val="50000"/>
                  </a:schemeClr>
                </a:solidFill>
                <a:latin typeface="Bookman Old Style" panose="02050604050505020204" pitchFamily="18" charset="0"/>
              </a:rPr>
              <a:t>Visualizations:</a:t>
            </a:r>
            <a:endParaRPr lang="en-IN" sz="3200" u="sng" dirty="0">
              <a:solidFill>
                <a:schemeClr val="accent4">
                  <a:lumMod val="50000"/>
                </a:schemeClr>
              </a:solidFill>
              <a:latin typeface="Bookman Old Style" panose="02050604050505020204" pitchFamily="18" charset="0"/>
            </a:endParaRPr>
          </a:p>
        </p:txBody>
      </p:sp>
      <p:sp>
        <p:nvSpPr>
          <p:cNvPr id="15" name="TextBox 14">
            <a:extLst>
              <a:ext uri="{FF2B5EF4-FFF2-40B4-BE49-F238E27FC236}">
                <a16:creationId xmlns:a16="http://schemas.microsoft.com/office/drawing/2014/main" xmlns="" id="{5EC86E77-30B8-4DC8-B925-57875009B1B3}"/>
              </a:ext>
            </a:extLst>
          </p:cNvPr>
          <p:cNvSpPr txBox="1"/>
          <p:nvPr/>
        </p:nvSpPr>
        <p:spPr>
          <a:xfrm>
            <a:off x="782320" y="6062662"/>
            <a:ext cx="10678160" cy="646331"/>
          </a:xfrm>
          <a:prstGeom prst="rect">
            <a:avLst/>
          </a:prstGeom>
          <a:noFill/>
        </p:spPr>
        <p:txBody>
          <a:bodyPr wrap="square">
            <a:spAutoFit/>
          </a:bodyPr>
          <a:lstStyle/>
          <a:p>
            <a:pPr marL="285750" indent="-285750">
              <a:buFont typeface="Wingdings" panose="05000000000000000000" pitchFamily="2" charset="2"/>
              <a:buChar char="Ø"/>
            </a:pPr>
            <a:r>
              <a:rPr lang="en-US" dirty="0">
                <a:latin typeface="Century" panose="02040604050505020304" pitchFamily="18" charset="0"/>
              </a:rPr>
              <a:t>From the above plots we can clearly see the loud words which are occurred most frequently in reviews rated as 1 star and 2 stars.</a:t>
            </a:r>
            <a:endParaRPr lang="en-IN" dirty="0">
              <a:latin typeface="Century" panose="02040604050505020304" pitchFamily="18" charset="0"/>
            </a:endParaRPr>
          </a:p>
        </p:txBody>
      </p:sp>
      <p:sp>
        <p:nvSpPr>
          <p:cNvPr id="11" name="TextBox 10">
            <a:extLst>
              <a:ext uri="{FF2B5EF4-FFF2-40B4-BE49-F238E27FC236}">
                <a16:creationId xmlns:a16="http://schemas.microsoft.com/office/drawing/2014/main" xmlns="" id="{A8661FBA-7D34-4743-B868-9A0026A1A066}"/>
              </a:ext>
            </a:extLst>
          </p:cNvPr>
          <p:cNvSpPr txBox="1"/>
          <p:nvPr/>
        </p:nvSpPr>
        <p:spPr>
          <a:xfrm>
            <a:off x="0" y="733781"/>
            <a:ext cx="12192000" cy="523220"/>
          </a:xfrm>
          <a:prstGeom prst="rect">
            <a:avLst/>
          </a:prstGeom>
          <a:noFill/>
        </p:spPr>
        <p:txBody>
          <a:bodyPr wrap="square" rtlCol="0">
            <a:spAutoFit/>
          </a:bodyPr>
          <a:lstStyle/>
          <a:p>
            <a:r>
              <a:rPr lang="en-US" sz="2800" dirty="0">
                <a:solidFill>
                  <a:schemeClr val="accent6">
                    <a:lumMod val="50000"/>
                  </a:schemeClr>
                </a:solidFill>
                <a:latin typeface="Century" panose="02040604050505020304" pitchFamily="18" charset="0"/>
              </a:rPr>
              <a:t>          </a:t>
            </a:r>
            <a:r>
              <a:rPr lang="en-US" sz="2800" u="sng" dirty="0" err="1">
                <a:solidFill>
                  <a:schemeClr val="accent6">
                    <a:lumMod val="50000"/>
                  </a:schemeClr>
                </a:solidFill>
                <a:effectLst>
                  <a:outerShdw blurRad="38100" dist="38100" dir="2700000" algn="tl">
                    <a:srgbClr val="000000">
                      <a:alpha val="43137"/>
                    </a:srgbClr>
                  </a:outerShdw>
                </a:effectLst>
                <a:latin typeface="Century" panose="02040604050505020304" pitchFamily="18" charset="0"/>
              </a:rPr>
              <a:t>WordCloud</a:t>
            </a:r>
            <a:r>
              <a:rPr lang="en-US" sz="2800" u="sng" dirty="0">
                <a:solidFill>
                  <a:schemeClr val="accent6">
                    <a:lumMod val="50000"/>
                  </a:schemeClr>
                </a:solidFill>
                <a:effectLst>
                  <a:outerShdw blurRad="38100" dist="38100" dir="2700000" algn="tl">
                    <a:srgbClr val="000000">
                      <a:alpha val="43137"/>
                    </a:srgbClr>
                  </a:outerShdw>
                </a:effectLst>
                <a:latin typeface="Century" panose="02040604050505020304" pitchFamily="18" charset="0"/>
              </a:rPr>
              <a:t> for Ratings 1</a:t>
            </a:r>
            <a:r>
              <a:rPr lang="en-US" sz="2800" dirty="0">
                <a:solidFill>
                  <a:schemeClr val="accent6">
                    <a:lumMod val="50000"/>
                  </a:schemeClr>
                </a:solidFill>
                <a:effectLst>
                  <a:outerShdw blurRad="38100" dist="38100" dir="2700000" algn="tl">
                    <a:srgbClr val="000000">
                      <a:alpha val="43137"/>
                    </a:srgbClr>
                  </a:outerShdw>
                </a:effectLst>
                <a:latin typeface="Century" panose="02040604050505020304" pitchFamily="18" charset="0"/>
              </a:rPr>
              <a:t>                    </a:t>
            </a:r>
            <a:r>
              <a:rPr lang="en-US" sz="2800" u="sng" dirty="0" err="1">
                <a:solidFill>
                  <a:schemeClr val="accent6">
                    <a:lumMod val="50000"/>
                  </a:schemeClr>
                </a:solidFill>
                <a:effectLst>
                  <a:outerShdw blurRad="38100" dist="38100" dir="2700000" algn="tl">
                    <a:srgbClr val="000000">
                      <a:alpha val="43137"/>
                    </a:srgbClr>
                  </a:outerShdw>
                </a:effectLst>
                <a:latin typeface="Century" panose="02040604050505020304" pitchFamily="18" charset="0"/>
              </a:rPr>
              <a:t>WordCloud</a:t>
            </a:r>
            <a:r>
              <a:rPr lang="en-US" sz="2800" u="sng" dirty="0">
                <a:solidFill>
                  <a:schemeClr val="accent6">
                    <a:lumMod val="50000"/>
                  </a:schemeClr>
                </a:solidFill>
                <a:effectLst>
                  <a:outerShdw blurRad="38100" dist="38100" dir="2700000" algn="tl">
                    <a:srgbClr val="000000">
                      <a:alpha val="43137"/>
                    </a:srgbClr>
                  </a:outerShdw>
                </a:effectLst>
                <a:latin typeface="Century" panose="02040604050505020304" pitchFamily="18" charset="0"/>
              </a:rPr>
              <a:t> for Ratings 2</a:t>
            </a:r>
            <a:endParaRPr lang="en-IN" sz="2800" u="sng" dirty="0">
              <a:solidFill>
                <a:schemeClr val="accent6">
                  <a:lumMod val="50000"/>
                </a:schemeClr>
              </a:solidFill>
              <a:effectLst>
                <a:outerShdw blurRad="38100" dist="38100" dir="2700000" algn="tl">
                  <a:srgbClr val="000000">
                    <a:alpha val="43137"/>
                  </a:srgbClr>
                </a:outerShdw>
              </a:effectLst>
              <a:latin typeface="Century" panose="02040604050505020304" pitchFamily="18" charset="0"/>
            </a:endParaRPr>
          </a:p>
        </p:txBody>
      </p:sp>
      <p:pic>
        <p:nvPicPr>
          <p:cNvPr id="1026" name="Picture 2">
            <a:extLst>
              <a:ext uri="{FF2B5EF4-FFF2-40B4-BE49-F238E27FC236}">
                <a16:creationId xmlns:a16="http://schemas.microsoft.com/office/drawing/2014/main" xmlns="" id="{D55FC69D-8993-4B69-9021-89815AA7EB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445" y="1303336"/>
            <a:ext cx="5782312" cy="452850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a:extLst>
              <a:ext uri="{FF2B5EF4-FFF2-40B4-BE49-F238E27FC236}">
                <a16:creationId xmlns:a16="http://schemas.microsoft.com/office/drawing/2014/main" xmlns="" id="{A09172D8-ADCD-4ACC-88C7-F6F24F18FC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78243" y="1303336"/>
            <a:ext cx="5782311" cy="45285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36742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20AB3637-ECAA-44E8-9590-8C5079C53390}"/>
              </a:ext>
            </a:extLst>
          </p:cNvPr>
          <p:cNvSpPr txBox="1"/>
          <p:nvPr/>
        </p:nvSpPr>
        <p:spPr>
          <a:xfrm>
            <a:off x="568961" y="81281"/>
            <a:ext cx="11234264" cy="584775"/>
          </a:xfrm>
          <a:prstGeom prst="rect">
            <a:avLst/>
          </a:prstGeom>
          <a:noFill/>
        </p:spPr>
        <p:txBody>
          <a:bodyPr wrap="square" rtlCol="0">
            <a:spAutoFit/>
          </a:bodyPr>
          <a:lstStyle/>
          <a:p>
            <a:pPr algn="ctr"/>
            <a:r>
              <a:rPr lang="en-US" sz="3200" u="sng" dirty="0">
                <a:solidFill>
                  <a:schemeClr val="accent4">
                    <a:lumMod val="50000"/>
                  </a:schemeClr>
                </a:solidFill>
                <a:latin typeface="Bookman Old Style" panose="02050604050505020204" pitchFamily="18" charset="0"/>
              </a:rPr>
              <a:t>Visualizations:</a:t>
            </a:r>
            <a:endParaRPr lang="en-IN" sz="3200" u="sng" dirty="0">
              <a:solidFill>
                <a:schemeClr val="accent4">
                  <a:lumMod val="50000"/>
                </a:schemeClr>
              </a:solidFill>
              <a:latin typeface="Bookman Old Style" panose="02050604050505020204" pitchFamily="18" charset="0"/>
            </a:endParaRPr>
          </a:p>
        </p:txBody>
      </p:sp>
      <p:sp>
        <p:nvSpPr>
          <p:cNvPr id="11" name="TextBox 10">
            <a:extLst>
              <a:ext uri="{FF2B5EF4-FFF2-40B4-BE49-F238E27FC236}">
                <a16:creationId xmlns:a16="http://schemas.microsoft.com/office/drawing/2014/main" xmlns="" id="{80D6A2C7-88AC-4277-A164-858EC9E8D6CF}"/>
              </a:ext>
            </a:extLst>
          </p:cNvPr>
          <p:cNvSpPr txBox="1"/>
          <p:nvPr/>
        </p:nvSpPr>
        <p:spPr>
          <a:xfrm>
            <a:off x="995680" y="5962159"/>
            <a:ext cx="10678575" cy="646331"/>
          </a:xfrm>
          <a:prstGeom prst="rect">
            <a:avLst/>
          </a:prstGeom>
          <a:noFill/>
        </p:spPr>
        <p:txBody>
          <a:bodyPr wrap="square">
            <a:spAutoFit/>
          </a:bodyPr>
          <a:lstStyle/>
          <a:p>
            <a:pPr marL="285750" indent="-285750">
              <a:buFont typeface="Wingdings" panose="05000000000000000000" pitchFamily="2" charset="2"/>
              <a:buChar char="Ø"/>
            </a:pPr>
            <a:r>
              <a:rPr lang="en-US" dirty="0">
                <a:latin typeface="Century" panose="02040604050505020304" pitchFamily="18" charset="0"/>
              </a:rPr>
              <a:t>From the above plots we can clearly see the loud words which are occurred most frequently in the reviews rated as 3 stars and 4 stars.</a:t>
            </a:r>
            <a:endParaRPr lang="en-IN" dirty="0">
              <a:latin typeface="Century" panose="02040604050505020304" pitchFamily="18" charset="0"/>
            </a:endParaRPr>
          </a:p>
        </p:txBody>
      </p:sp>
      <p:sp>
        <p:nvSpPr>
          <p:cNvPr id="12" name="TextBox 11">
            <a:extLst>
              <a:ext uri="{FF2B5EF4-FFF2-40B4-BE49-F238E27FC236}">
                <a16:creationId xmlns:a16="http://schemas.microsoft.com/office/drawing/2014/main" xmlns="" id="{C27AA7F1-1800-4C23-BED2-6C09DB12DC56}"/>
              </a:ext>
            </a:extLst>
          </p:cNvPr>
          <p:cNvSpPr txBox="1"/>
          <p:nvPr/>
        </p:nvSpPr>
        <p:spPr>
          <a:xfrm>
            <a:off x="0" y="740185"/>
            <a:ext cx="12192000" cy="523220"/>
          </a:xfrm>
          <a:prstGeom prst="rect">
            <a:avLst/>
          </a:prstGeom>
          <a:noFill/>
        </p:spPr>
        <p:txBody>
          <a:bodyPr wrap="square">
            <a:spAutoFit/>
          </a:bodyPr>
          <a:lstStyle/>
          <a:p>
            <a:r>
              <a:rPr lang="en-US" sz="2800" dirty="0">
                <a:solidFill>
                  <a:schemeClr val="accent6">
                    <a:lumMod val="50000"/>
                  </a:schemeClr>
                </a:solidFill>
                <a:effectLst>
                  <a:outerShdw blurRad="38100" dist="38100" dir="2700000" algn="tl">
                    <a:srgbClr val="000000">
                      <a:alpha val="43137"/>
                    </a:srgbClr>
                  </a:outerShdw>
                </a:effectLst>
                <a:latin typeface="Century" panose="02040604050505020304" pitchFamily="18" charset="0"/>
              </a:rPr>
              <a:t>          </a:t>
            </a:r>
            <a:r>
              <a:rPr lang="en-US" sz="2800" u="sng" dirty="0" err="1">
                <a:solidFill>
                  <a:schemeClr val="accent6">
                    <a:lumMod val="50000"/>
                  </a:schemeClr>
                </a:solidFill>
                <a:effectLst>
                  <a:outerShdw blurRad="38100" dist="38100" dir="2700000" algn="tl">
                    <a:srgbClr val="000000">
                      <a:alpha val="43137"/>
                    </a:srgbClr>
                  </a:outerShdw>
                </a:effectLst>
                <a:latin typeface="Century" panose="02040604050505020304" pitchFamily="18" charset="0"/>
              </a:rPr>
              <a:t>WordCloud</a:t>
            </a:r>
            <a:r>
              <a:rPr lang="en-US" sz="2800" u="sng" dirty="0">
                <a:solidFill>
                  <a:schemeClr val="accent6">
                    <a:lumMod val="50000"/>
                  </a:schemeClr>
                </a:solidFill>
                <a:effectLst>
                  <a:outerShdw blurRad="38100" dist="38100" dir="2700000" algn="tl">
                    <a:srgbClr val="000000">
                      <a:alpha val="43137"/>
                    </a:srgbClr>
                  </a:outerShdw>
                </a:effectLst>
                <a:latin typeface="Century" panose="02040604050505020304" pitchFamily="18" charset="0"/>
              </a:rPr>
              <a:t> for Ratings 3</a:t>
            </a:r>
            <a:r>
              <a:rPr lang="en-US" sz="2800" dirty="0">
                <a:solidFill>
                  <a:schemeClr val="accent6">
                    <a:lumMod val="50000"/>
                  </a:schemeClr>
                </a:solidFill>
                <a:effectLst>
                  <a:outerShdw blurRad="38100" dist="38100" dir="2700000" algn="tl">
                    <a:srgbClr val="000000">
                      <a:alpha val="43137"/>
                    </a:srgbClr>
                  </a:outerShdw>
                </a:effectLst>
                <a:latin typeface="Century" panose="02040604050505020304" pitchFamily="18" charset="0"/>
              </a:rPr>
              <a:t>                    </a:t>
            </a:r>
            <a:r>
              <a:rPr lang="en-US" sz="2800" u="sng" dirty="0" err="1">
                <a:solidFill>
                  <a:schemeClr val="accent6">
                    <a:lumMod val="50000"/>
                  </a:schemeClr>
                </a:solidFill>
                <a:effectLst>
                  <a:outerShdw blurRad="38100" dist="38100" dir="2700000" algn="tl">
                    <a:srgbClr val="000000">
                      <a:alpha val="43137"/>
                    </a:srgbClr>
                  </a:outerShdw>
                </a:effectLst>
                <a:latin typeface="Century" panose="02040604050505020304" pitchFamily="18" charset="0"/>
              </a:rPr>
              <a:t>WordCloud</a:t>
            </a:r>
            <a:r>
              <a:rPr lang="en-US" sz="2800" u="sng" dirty="0">
                <a:solidFill>
                  <a:schemeClr val="accent6">
                    <a:lumMod val="50000"/>
                  </a:schemeClr>
                </a:solidFill>
                <a:effectLst>
                  <a:outerShdw blurRad="38100" dist="38100" dir="2700000" algn="tl">
                    <a:srgbClr val="000000">
                      <a:alpha val="43137"/>
                    </a:srgbClr>
                  </a:outerShdw>
                </a:effectLst>
                <a:latin typeface="Century" panose="02040604050505020304" pitchFamily="18" charset="0"/>
              </a:rPr>
              <a:t> for Ratings 4</a:t>
            </a:r>
            <a:endParaRPr lang="en-IN" sz="2800" dirty="0"/>
          </a:p>
        </p:txBody>
      </p:sp>
      <p:pic>
        <p:nvPicPr>
          <p:cNvPr id="9" name="Picture 2">
            <a:extLst>
              <a:ext uri="{FF2B5EF4-FFF2-40B4-BE49-F238E27FC236}">
                <a16:creationId xmlns:a16="http://schemas.microsoft.com/office/drawing/2014/main" xmlns="" id="{21E05464-DBAF-4E8B-842E-97E7A91EC5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443" y="1359528"/>
            <a:ext cx="6035675" cy="4528503"/>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a:extLst>
              <a:ext uri="{FF2B5EF4-FFF2-40B4-BE49-F238E27FC236}">
                <a16:creationId xmlns:a16="http://schemas.microsoft.com/office/drawing/2014/main" xmlns="" id="{BBDA8230-82F0-4114-9393-B44AF638CF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61254" y="1359528"/>
            <a:ext cx="5799302" cy="45285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37295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EBF699C6-067A-4F83-A1A2-6F2D5FC2593E}"/>
              </a:ext>
            </a:extLst>
          </p:cNvPr>
          <p:cNvSpPr txBox="1"/>
          <p:nvPr/>
        </p:nvSpPr>
        <p:spPr>
          <a:xfrm>
            <a:off x="589280" y="61556"/>
            <a:ext cx="11111308" cy="584775"/>
          </a:xfrm>
          <a:prstGeom prst="rect">
            <a:avLst/>
          </a:prstGeom>
          <a:noFill/>
        </p:spPr>
        <p:txBody>
          <a:bodyPr wrap="square">
            <a:spAutoFit/>
          </a:bodyPr>
          <a:lstStyle/>
          <a:p>
            <a:pPr algn="ctr"/>
            <a:r>
              <a:rPr lang="en-US" sz="3200" u="sng" dirty="0">
                <a:solidFill>
                  <a:schemeClr val="accent4">
                    <a:lumMod val="50000"/>
                  </a:schemeClr>
                </a:solidFill>
                <a:latin typeface="Bookman Old Style" panose="02050604050505020204" pitchFamily="18" charset="0"/>
              </a:rPr>
              <a:t>Visualizations:</a:t>
            </a:r>
            <a:endParaRPr lang="en-IN" sz="3200" u="sng" dirty="0">
              <a:solidFill>
                <a:schemeClr val="accent4">
                  <a:lumMod val="50000"/>
                </a:schemeClr>
              </a:solidFill>
              <a:latin typeface="Bookman Old Style" panose="02050604050505020204" pitchFamily="18" charset="0"/>
            </a:endParaRPr>
          </a:p>
        </p:txBody>
      </p:sp>
      <p:sp>
        <p:nvSpPr>
          <p:cNvPr id="12" name="TextBox 11">
            <a:extLst>
              <a:ext uri="{FF2B5EF4-FFF2-40B4-BE49-F238E27FC236}">
                <a16:creationId xmlns:a16="http://schemas.microsoft.com/office/drawing/2014/main" xmlns="" id="{541F8AAF-986A-481A-8FF9-55D9744D9BB2}"/>
              </a:ext>
            </a:extLst>
          </p:cNvPr>
          <p:cNvSpPr txBox="1"/>
          <p:nvPr/>
        </p:nvSpPr>
        <p:spPr>
          <a:xfrm>
            <a:off x="185977" y="5872480"/>
            <a:ext cx="6035675" cy="923330"/>
          </a:xfrm>
          <a:prstGeom prst="rect">
            <a:avLst/>
          </a:prstGeom>
          <a:noFill/>
        </p:spPr>
        <p:txBody>
          <a:bodyPr wrap="square">
            <a:spAutoFit/>
          </a:bodyPr>
          <a:lstStyle/>
          <a:p>
            <a:pPr marL="285750" indent="-285750" algn="just">
              <a:buFont typeface="Wingdings" panose="05000000000000000000" pitchFamily="2" charset="2"/>
              <a:buChar char="Ø"/>
            </a:pPr>
            <a:r>
              <a:rPr lang="en-US" dirty="0">
                <a:latin typeface="Century" panose="02040604050505020304" pitchFamily="18" charset="0"/>
              </a:rPr>
              <a:t>From the above plot we can clearly see the </a:t>
            </a:r>
            <a:r>
              <a:rPr lang="en-US" b="0" i="0" dirty="0">
                <a:effectLst/>
                <a:latin typeface="Century" panose="02040604050505020304" pitchFamily="18" charset="0"/>
              </a:rPr>
              <a:t>sense of words that are used more in the reviews which are rated as 5 stars.</a:t>
            </a:r>
            <a:endParaRPr lang="en-IN" dirty="0">
              <a:latin typeface="Century" panose="02040604050505020304" pitchFamily="18" charset="0"/>
            </a:endParaRPr>
          </a:p>
        </p:txBody>
      </p:sp>
      <p:pic>
        <p:nvPicPr>
          <p:cNvPr id="5123" name="Picture 3">
            <a:extLst>
              <a:ext uri="{FF2B5EF4-FFF2-40B4-BE49-F238E27FC236}">
                <a16:creationId xmlns:a16="http://schemas.microsoft.com/office/drawing/2014/main" xmlns="" id="{A906909D-A6F4-4DD8-A931-614D744189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87451" y="1578696"/>
            <a:ext cx="5238750" cy="29337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xmlns="" id="{16EAAAE9-ED48-474E-95B2-D8897F86F2B2}"/>
              </a:ext>
            </a:extLst>
          </p:cNvPr>
          <p:cNvSpPr txBox="1"/>
          <p:nvPr/>
        </p:nvSpPr>
        <p:spPr>
          <a:xfrm>
            <a:off x="185976" y="701040"/>
            <a:ext cx="6035676" cy="523220"/>
          </a:xfrm>
          <a:prstGeom prst="rect">
            <a:avLst/>
          </a:prstGeom>
          <a:noFill/>
        </p:spPr>
        <p:txBody>
          <a:bodyPr wrap="square" rtlCol="0">
            <a:spAutoFit/>
          </a:bodyPr>
          <a:lstStyle/>
          <a:p>
            <a:pPr algn="ctr"/>
            <a:r>
              <a:rPr lang="en-US" sz="2800" u="sng" dirty="0" err="1">
                <a:solidFill>
                  <a:schemeClr val="accent6">
                    <a:lumMod val="50000"/>
                  </a:schemeClr>
                </a:solidFill>
                <a:effectLst>
                  <a:outerShdw blurRad="38100" dist="38100" dir="2700000" algn="tl">
                    <a:srgbClr val="000000">
                      <a:alpha val="43137"/>
                    </a:srgbClr>
                  </a:outerShdw>
                </a:effectLst>
                <a:latin typeface="Century" panose="02040604050505020304" pitchFamily="18" charset="0"/>
              </a:rPr>
              <a:t>WordCloud</a:t>
            </a:r>
            <a:r>
              <a:rPr lang="en-US" sz="2800" u="sng" dirty="0">
                <a:solidFill>
                  <a:schemeClr val="accent6">
                    <a:lumMod val="50000"/>
                  </a:schemeClr>
                </a:solidFill>
                <a:effectLst>
                  <a:outerShdw blurRad="38100" dist="38100" dir="2700000" algn="tl">
                    <a:srgbClr val="000000">
                      <a:alpha val="43137"/>
                    </a:srgbClr>
                  </a:outerShdw>
                </a:effectLst>
                <a:latin typeface="Century" panose="02040604050505020304" pitchFamily="18" charset="0"/>
              </a:rPr>
              <a:t> for Ratings 5</a:t>
            </a:r>
            <a:endParaRPr lang="en-IN" sz="2800" u="sng" dirty="0">
              <a:solidFill>
                <a:schemeClr val="accent6">
                  <a:lumMod val="50000"/>
                </a:schemeClr>
              </a:solidFill>
              <a:effectLst>
                <a:outerShdw blurRad="38100" dist="38100" dir="2700000" algn="tl">
                  <a:srgbClr val="000000">
                    <a:alpha val="43137"/>
                  </a:srgbClr>
                </a:outerShdw>
              </a:effectLst>
              <a:latin typeface="Century" panose="02040604050505020304" pitchFamily="18" charset="0"/>
            </a:endParaRPr>
          </a:p>
        </p:txBody>
      </p:sp>
      <p:sp>
        <p:nvSpPr>
          <p:cNvPr id="13" name="TextBox 12">
            <a:extLst>
              <a:ext uri="{FF2B5EF4-FFF2-40B4-BE49-F238E27FC236}">
                <a16:creationId xmlns:a16="http://schemas.microsoft.com/office/drawing/2014/main" xmlns="" id="{724F27CF-7FC2-44C6-8577-72C751D46482}"/>
              </a:ext>
            </a:extLst>
          </p:cNvPr>
          <p:cNvSpPr txBox="1"/>
          <p:nvPr/>
        </p:nvSpPr>
        <p:spPr>
          <a:xfrm>
            <a:off x="6959601" y="701040"/>
            <a:ext cx="5046422" cy="954107"/>
          </a:xfrm>
          <a:prstGeom prst="rect">
            <a:avLst/>
          </a:prstGeom>
          <a:noFill/>
        </p:spPr>
        <p:txBody>
          <a:bodyPr wrap="square">
            <a:spAutoFit/>
          </a:bodyPr>
          <a:lstStyle/>
          <a:p>
            <a:pPr algn="ctr"/>
            <a:r>
              <a:rPr lang="en-US" sz="2800" u="sng" dirty="0">
                <a:solidFill>
                  <a:schemeClr val="accent6">
                    <a:lumMod val="50000"/>
                  </a:schemeClr>
                </a:solidFill>
                <a:effectLst>
                  <a:outerShdw blurRad="38100" dist="38100" dir="2700000" algn="tl">
                    <a:srgbClr val="000000">
                      <a:alpha val="43137"/>
                    </a:srgbClr>
                  </a:outerShdw>
                </a:effectLst>
                <a:latin typeface="Century" panose="02040604050505020304" pitchFamily="18" charset="0"/>
              </a:rPr>
              <a:t>Correlation between features     and label</a:t>
            </a:r>
            <a:endParaRPr lang="en-IN" sz="2800" u="sng" dirty="0"/>
          </a:p>
        </p:txBody>
      </p:sp>
      <p:sp>
        <p:nvSpPr>
          <p:cNvPr id="15" name="TextBox 14">
            <a:extLst>
              <a:ext uri="{FF2B5EF4-FFF2-40B4-BE49-F238E27FC236}">
                <a16:creationId xmlns:a16="http://schemas.microsoft.com/office/drawing/2014/main" xmlns="" id="{EB615923-7CD6-48C7-AC75-BAA3580EA706}"/>
              </a:ext>
            </a:extLst>
          </p:cNvPr>
          <p:cNvSpPr txBox="1"/>
          <p:nvPr/>
        </p:nvSpPr>
        <p:spPr>
          <a:xfrm>
            <a:off x="6587450" y="4512396"/>
            <a:ext cx="5533430" cy="2031325"/>
          </a:xfrm>
          <a:prstGeom prst="rect">
            <a:avLst/>
          </a:prstGeom>
          <a:noFill/>
        </p:spPr>
        <p:txBody>
          <a:bodyPr wrap="square">
            <a:spAutoFit/>
          </a:bodyPr>
          <a:lstStyle/>
          <a:p>
            <a:pPr marL="285750" indent="-285750" algn="just">
              <a:buFont typeface="Wingdings" panose="05000000000000000000" pitchFamily="2" charset="2"/>
              <a:buChar char="Ø"/>
            </a:pPr>
            <a:r>
              <a:rPr lang="en-US" b="0" i="0" dirty="0">
                <a:effectLst/>
                <a:latin typeface="Century" panose="02040604050505020304" pitchFamily="18" charset="0"/>
              </a:rPr>
              <a:t>The heat map gives the correlation between features and label. We can also observe the correlation between one feature to another.</a:t>
            </a:r>
          </a:p>
          <a:p>
            <a:pPr marL="285750" indent="-285750" algn="just">
              <a:buFont typeface="Wingdings" panose="05000000000000000000" pitchFamily="2" charset="2"/>
              <a:buChar char="Ø"/>
            </a:pPr>
            <a:r>
              <a:rPr lang="en-US" b="0" i="0" dirty="0">
                <a:effectLst/>
                <a:latin typeface="Century" panose="02040604050505020304" pitchFamily="18" charset="0"/>
              </a:rPr>
              <a:t>From the map we can notice length of the words are correlated with each other. All the features are negatively correlated with the label "Ratings".</a:t>
            </a:r>
          </a:p>
        </p:txBody>
      </p:sp>
      <p:pic>
        <p:nvPicPr>
          <p:cNvPr id="10" name="Picture 2">
            <a:extLst>
              <a:ext uri="{FF2B5EF4-FFF2-40B4-BE49-F238E27FC236}">
                <a16:creationId xmlns:a16="http://schemas.microsoft.com/office/drawing/2014/main" xmlns="" id="{02D2F887-2F23-49F2-9E03-6F09849D98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975" y="1290393"/>
            <a:ext cx="6035675" cy="45170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80949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03A2B454-47FE-4BCF-A2D7-3C565F35E962}"/>
              </a:ext>
            </a:extLst>
          </p:cNvPr>
          <p:cNvSpPr txBox="1"/>
          <p:nvPr/>
        </p:nvSpPr>
        <p:spPr>
          <a:xfrm>
            <a:off x="485192" y="139959"/>
            <a:ext cx="11224726" cy="584775"/>
          </a:xfrm>
          <a:prstGeom prst="rect">
            <a:avLst/>
          </a:prstGeom>
          <a:noFill/>
        </p:spPr>
        <p:txBody>
          <a:bodyPr wrap="square">
            <a:spAutoFit/>
          </a:bodyPr>
          <a:lstStyle/>
          <a:p>
            <a:pPr algn="ctr"/>
            <a:r>
              <a:rPr lang="en-US" sz="3200" u="sng" dirty="0">
                <a:solidFill>
                  <a:schemeClr val="accent4">
                    <a:lumMod val="50000"/>
                  </a:schemeClr>
                </a:solidFill>
                <a:latin typeface="Bookman Old Style" panose="02050604050505020204" pitchFamily="18" charset="0"/>
              </a:rPr>
              <a:t>Data Analysis Steps done</a:t>
            </a:r>
            <a:endParaRPr lang="en-IN" sz="3200" u="sng" dirty="0">
              <a:solidFill>
                <a:schemeClr val="accent4">
                  <a:lumMod val="50000"/>
                </a:schemeClr>
              </a:solidFill>
              <a:latin typeface="Bookman Old Style" panose="02050604050505020204" pitchFamily="18" charset="0"/>
            </a:endParaRPr>
          </a:p>
        </p:txBody>
      </p:sp>
      <p:sp>
        <p:nvSpPr>
          <p:cNvPr id="5" name="TextBox 4">
            <a:extLst>
              <a:ext uri="{FF2B5EF4-FFF2-40B4-BE49-F238E27FC236}">
                <a16:creationId xmlns:a16="http://schemas.microsoft.com/office/drawing/2014/main" xmlns="" id="{605F679E-7454-4BF9-94EA-B218B25356C2}"/>
              </a:ext>
            </a:extLst>
          </p:cNvPr>
          <p:cNvSpPr txBox="1"/>
          <p:nvPr/>
        </p:nvSpPr>
        <p:spPr>
          <a:xfrm>
            <a:off x="485192" y="886408"/>
            <a:ext cx="11224726" cy="5020092"/>
          </a:xfrm>
          <a:prstGeom prst="rect">
            <a:avLst/>
          </a:prstGeom>
          <a:noFill/>
        </p:spPr>
        <p:txBody>
          <a:bodyPr wrap="square">
            <a:spAutoFit/>
          </a:bodyPr>
          <a:lstStyle/>
          <a:p>
            <a:pPr marL="285750" indent="-285750" algn="just">
              <a:buFont typeface="Wingdings" panose="05000000000000000000" pitchFamily="2" charset="2"/>
              <a:buChar char="v"/>
            </a:pPr>
            <a:r>
              <a:rPr lang="en-US" dirty="0">
                <a:latin typeface="Century" panose="02040604050505020304" pitchFamily="18" charset="0"/>
              </a:rPr>
              <a:t>I have extracted and removed some features to improve data normality and linearity.</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Done text pre-processing </a:t>
            </a:r>
            <a:r>
              <a:rPr lang="en-IN" sz="1800" dirty="0">
                <a:effectLst/>
                <a:latin typeface="Century" panose="02040604050505020304" pitchFamily="18" charset="0"/>
                <a:ea typeface="Times New Roman" panose="02020603050405020304" pitchFamily="18" charset="0"/>
                <a:cs typeface="Calibri" panose="020F0502020204030204" pitchFamily="34" charset="0"/>
              </a:rPr>
              <a:t>techniques like </a:t>
            </a:r>
          </a:p>
          <a:p>
            <a:pPr marL="742950" lvl="1" indent="-285750" algn="just">
              <a:lnSpc>
                <a:spcPct val="107000"/>
              </a:lnSpc>
              <a:buFont typeface="Courier New" panose="02070309020205020404" pitchFamily="49" charset="0"/>
              <a:buChar char="o"/>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Text case conversion</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742950" lvl="1" indent="-285750" algn="just">
              <a:lnSpc>
                <a:spcPct val="107000"/>
              </a:lnSpc>
              <a:buFont typeface="Courier New" panose="02070309020205020404" pitchFamily="49" charset="0"/>
              <a:buChar char="o"/>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 </a:t>
            </a:r>
            <a:r>
              <a:rPr lang="en-IN" sz="1800" dirty="0">
                <a:effectLst/>
                <a:latin typeface="Century" panose="02040604050505020304" pitchFamily="18" charset="0"/>
                <a:ea typeface="Times New Roman" panose="02020603050405020304" pitchFamily="18" charset="0"/>
                <a:cs typeface="Calibri" panose="020F0502020204030204" pitchFamily="34" charset="0"/>
              </a:rPr>
              <a:t>Removing Punctuations and other special characters</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742950" lvl="1" indent="-285750" algn="just">
              <a:lnSpc>
                <a:spcPct val="107000"/>
              </a:lnSpc>
              <a:buFont typeface="Courier New" panose="02070309020205020404" pitchFamily="49" charset="0"/>
              <a:buChar char="o"/>
            </a:pPr>
            <a:r>
              <a:rPr lang="en-IN" sz="1800" dirty="0">
                <a:effectLst/>
                <a:latin typeface="Century" panose="02040604050505020304" pitchFamily="18" charset="0"/>
                <a:ea typeface="Times New Roman" panose="02020603050405020304" pitchFamily="18" charset="0"/>
                <a:cs typeface="Calibri" panose="020F0502020204030204" pitchFamily="34" charset="0"/>
              </a:rPr>
              <a:t>Splitting the comments into individual words</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742950" lvl="1" indent="-285750" algn="just">
              <a:lnSpc>
                <a:spcPct val="107000"/>
              </a:lnSpc>
              <a:buFont typeface="Courier New" panose="02070309020205020404" pitchFamily="49" charset="0"/>
              <a:buChar char="o"/>
            </a:pPr>
            <a:r>
              <a:rPr lang="en-IN" sz="1800" dirty="0">
                <a:effectLst/>
                <a:latin typeface="Century" panose="02040604050505020304" pitchFamily="18" charset="0"/>
                <a:ea typeface="Times New Roman" panose="02020603050405020304" pitchFamily="18" charset="0"/>
                <a:cs typeface="Calibri" panose="020F0502020204030204" pitchFamily="34" charset="0"/>
              </a:rPr>
              <a:t> Removing Stop Words</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742950" lvl="1" indent="-285750" algn="just">
              <a:lnSpc>
                <a:spcPct val="107000"/>
              </a:lnSpc>
              <a:buFont typeface="Courier New" panose="02070309020205020404" pitchFamily="49" charset="0"/>
              <a:buChar char="o"/>
            </a:pPr>
            <a:r>
              <a:rPr lang="en-IN" sz="1800" dirty="0">
                <a:effectLst/>
                <a:latin typeface="Century" panose="02040604050505020304" pitchFamily="18" charset="0"/>
                <a:ea typeface="Times New Roman" panose="02020603050405020304" pitchFamily="18" charset="0"/>
                <a:cs typeface="Calibri" panose="020F0502020204030204" pitchFamily="34" charset="0"/>
              </a:rPr>
              <a:t> Stemming and Lemmatization </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742950" lvl="1" indent="-285750" algn="just">
              <a:lnSpc>
                <a:spcPct val="107000"/>
              </a:lnSpc>
              <a:spcAft>
                <a:spcPts val="800"/>
              </a:spcAft>
              <a:buFont typeface="Courier New" panose="02070309020205020404" pitchFamily="49" charset="0"/>
              <a:buChar char="o"/>
            </a:pPr>
            <a:r>
              <a:rPr lang="en-IN" sz="1800" dirty="0">
                <a:effectLst/>
                <a:latin typeface="Century" panose="02040604050505020304" pitchFamily="18" charset="0"/>
                <a:ea typeface="Times New Roman" panose="02020603050405020304" pitchFamily="18" charset="0"/>
                <a:cs typeface="Calibri" panose="020F0502020204030204" pitchFamily="34" charset="0"/>
              </a:rPr>
              <a:t>Text Standardization-Normalization</a:t>
            </a:r>
            <a:endParaRPr lang="en-IN" dirty="0">
              <a:effectLst/>
              <a:latin typeface="Century" panose="02040604050505020304" pitchFamily="18" charset="0"/>
              <a:ea typeface="Times New Roman" panose="02020603050405020304" pitchFamily="18" charset="0"/>
              <a:cs typeface="Calibri" panose="020F0502020204030204" pitchFamily="34" charset="0"/>
            </a:endParaRPr>
          </a:p>
          <a:p>
            <a:pPr marL="285750" indent="-285750" algn="just">
              <a:buFont typeface="Wingdings" panose="05000000000000000000" pitchFamily="2" charset="2"/>
              <a:buChar char="v"/>
            </a:pPr>
            <a:r>
              <a:rPr lang="en-IN" sz="1800" dirty="0">
                <a:effectLst/>
                <a:latin typeface="Century" panose="02040604050505020304" pitchFamily="18" charset="0"/>
                <a:ea typeface="Times New Roman" panose="02020603050405020304" pitchFamily="18" charset="0"/>
                <a:cs typeface="Calibri" panose="020F0502020204030204" pitchFamily="34" charset="0"/>
              </a:rPr>
              <a:t>Then created new column as </a:t>
            </a:r>
            <a:r>
              <a:rPr lang="en-IN" sz="1800" dirty="0" err="1">
                <a:effectLst/>
                <a:latin typeface="Century" panose="02040604050505020304" pitchFamily="18" charset="0"/>
                <a:ea typeface="Times New Roman" panose="02020603050405020304" pitchFamily="18" charset="0"/>
                <a:cs typeface="Calibri" panose="020F0502020204030204" pitchFamily="34" charset="0"/>
              </a:rPr>
              <a:t>clean_length</a:t>
            </a:r>
            <a:r>
              <a:rPr lang="en-IN" sz="1800" dirty="0">
                <a:effectLst/>
                <a:latin typeface="Century" panose="02040604050505020304" pitchFamily="18" charset="0"/>
                <a:ea typeface="Times New Roman" panose="02020603050405020304" pitchFamily="18" charset="0"/>
                <a:cs typeface="Calibri" panose="020F0502020204030204" pitchFamily="34" charset="0"/>
              </a:rPr>
              <a:t> after cleaning the data. </a:t>
            </a:r>
            <a:r>
              <a:rPr lang="en-US" dirty="0">
                <a:latin typeface="Century" panose="02040604050505020304" pitchFamily="18" charset="0"/>
              </a:rPr>
              <a:t>Used Pearson’s correlation coefficient and heat map to check the correlation. </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IN" sz="1800" dirty="0">
                <a:effectLst/>
                <a:latin typeface="Century" panose="02040604050505020304" pitchFamily="18" charset="0"/>
                <a:ea typeface="Calibri" panose="020F0502020204030204" pitchFamily="34" charset="0"/>
                <a:cs typeface="Calibri" panose="020F0502020204030204" pitchFamily="34" charset="0"/>
              </a:rPr>
              <a:t>After getting a cleaned data used TF-IDF vectorizer. It is a common algorithm to transform text into numbers. And </a:t>
            </a:r>
            <a:r>
              <a:rPr lang="en-US" sz="1800" dirty="0">
                <a:effectLst/>
                <a:latin typeface="Century" panose="02040604050505020304" pitchFamily="18" charset="0"/>
                <a:ea typeface="Calibri" panose="020F0502020204030204" pitchFamily="34" charset="0"/>
                <a:cs typeface="Calibri" panose="020F0502020204030204" pitchFamily="34" charset="0"/>
              </a:rPr>
              <a:t>b</a:t>
            </a:r>
            <a:r>
              <a:rPr lang="en-US" dirty="0">
                <a:latin typeface="Century" panose="02040604050505020304" pitchFamily="18" charset="0"/>
              </a:rPr>
              <a:t>alanced the data using SMOTE method.</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Split train and test to build machine learning models. Model building process will be shown in the further steps.</a:t>
            </a:r>
            <a:endParaRPr lang="en-IN" dirty="0">
              <a:latin typeface="Century" panose="02040604050505020304" pitchFamily="18" charset="0"/>
            </a:endParaRPr>
          </a:p>
        </p:txBody>
      </p:sp>
    </p:spTree>
    <p:extLst>
      <p:ext uri="{BB962C8B-B14F-4D97-AF65-F5344CB8AC3E}">
        <p14:creationId xmlns:p14="http://schemas.microsoft.com/office/powerpoint/2010/main" val="2111384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64822AEF-FB37-4619-A6B4-B7EB17696967}"/>
              </a:ext>
            </a:extLst>
          </p:cNvPr>
          <p:cNvSpPr txBox="1"/>
          <p:nvPr/>
        </p:nvSpPr>
        <p:spPr>
          <a:xfrm>
            <a:off x="569167" y="261257"/>
            <a:ext cx="11224727" cy="584775"/>
          </a:xfrm>
          <a:prstGeom prst="rect">
            <a:avLst/>
          </a:prstGeom>
          <a:noFill/>
        </p:spPr>
        <p:txBody>
          <a:bodyPr wrap="square">
            <a:spAutoFit/>
          </a:bodyPr>
          <a:lstStyle/>
          <a:p>
            <a:pPr algn="ctr"/>
            <a:r>
              <a:rPr lang="en-US" sz="3200" u="sng" dirty="0">
                <a:solidFill>
                  <a:schemeClr val="accent4">
                    <a:lumMod val="50000"/>
                  </a:schemeClr>
                </a:solidFill>
                <a:latin typeface="Bookman Old Style" panose="02050604050505020204" pitchFamily="18" charset="0"/>
              </a:rPr>
              <a:t>Model Building:</a:t>
            </a:r>
            <a:endParaRPr lang="en-IN" sz="3200" u="sng" dirty="0">
              <a:solidFill>
                <a:schemeClr val="accent4">
                  <a:lumMod val="50000"/>
                </a:schemeClr>
              </a:solidFill>
              <a:latin typeface="Bookman Old Style" panose="02050604050505020204" pitchFamily="18" charset="0"/>
            </a:endParaRPr>
          </a:p>
        </p:txBody>
      </p:sp>
      <p:sp>
        <p:nvSpPr>
          <p:cNvPr id="7" name="TextBox 6">
            <a:extLst>
              <a:ext uri="{FF2B5EF4-FFF2-40B4-BE49-F238E27FC236}">
                <a16:creationId xmlns:a16="http://schemas.microsoft.com/office/drawing/2014/main" xmlns="" id="{0AA9CF00-3ED1-472A-A1CA-95B9EE7146DE}"/>
              </a:ext>
            </a:extLst>
          </p:cNvPr>
          <p:cNvSpPr txBox="1"/>
          <p:nvPr/>
        </p:nvSpPr>
        <p:spPr>
          <a:xfrm>
            <a:off x="569167" y="1082351"/>
            <a:ext cx="11224727" cy="4832670"/>
          </a:xfrm>
          <a:prstGeom prst="rect">
            <a:avLst/>
          </a:prstGeom>
          <a:noFill/>
        </p:spPr>
        <p:txBody>
          <a:bodyPr wrap="square">
            <a:spAutoFit/>
          </a:bodyPr>
          <a:lstStyle/>
          <a:p>
            <a:pPr marL="285750" indent="-285750" algn="just">
              <a:lnSpc>
                <a:spcPct val="107000"/>
              </a:lnSpc>
              <a:spcAft>
                <a:spcPts val="800"/>
              </a:spcAf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Times New Roman" panose="02020603050405020304" pitchFamily="18" charset="0"/>
              </a:rPr>
              <a:t>In this NLP based project we need to predict the ratings based on reviews given by customers. The target variable </a:t>
            </a:r>
            <a:r>
              <a:rPr lang="en-IN" sz="1800" dirty="0">
                <a:solidFill>
                  <a:schemeClr val="accent2">
                    <a:lumMod val="50000"/>
                  </a:schemeClr>
                </a:solidFill>
                <a:effectLst/>
                <a:latin typeface="Century" panose="02040604050505020304" pitchFamily="18" charset="0"/>
                <a:ea typeface="Calibri" panose="020F0502020204030204" pitchFamily="34" charset="0"/>
                <a:cs typeface="Times New Roman" panose="02020603050405020304" pitchFamily="18" charset="0"/>
              </a:rPr>
              <a:t>“Ratings” </a:t>
            </a:r>
            <a:r>
              <a:rPr lang="en-IN" sz="1800" dirty="0">
                <a:effectLst/>
                <a:latin typeface="Century" panose="02040604050505020304" pitchFamily="18" charset="0"/>
                <a:ea typeface="Calibri" panose="020F0502020204030204" pitchFamily="34" charset="0"/>
                <a:cs typeface="Times New Roman" panose="02020603050405020304" pitchFamily="18" charset="0"/>
              </a:rPr>
              <a:t>contains 5 classes hence it is </a:t>
            </a:r>
            <a:r>
              <a:rPr lang="en-IN" sz="1800" dirty="0">
                <a:solidFill>
                  <a:schemeClr val="accent2">
                    <a:lumMod val="50000"/>
                  </a:schemeClr>
                </a:solidFill>
                <a:effectLst/>
                <a:latin typeface="Century" panose="02040604050505020304" pitchFamily="18" charset="0"/>
                <a:ea typeface="Calibri" panose="020F0502020204030204" pitchFamily="34" charset="0"/>
                <a:cs typeface="Times New Roman" panose="02020603050405020304" pitchFamily="18" charset="0"/>
              </a:rPr>
              <a:t>Multiclass Classification Problem</a:t>
            </a:r>
            <a:r>
              <a:rPr lang="en-IN" sz="1800" dirty="0">
                <a:effectLst/>
                <a:latin typeface="Century" panose="02040604050505020304" pitchFamily="18" charset="0"/>
                <a:ea typeface="Calibri" panose="020F0502020204030204" pitchFamily="34" charset="0"/>
                <a:cs typeface="Times New Roman" panose="02020603050405020304" pitchFamily="18" charset="0"/>
              </a:rPr>
              <a:t>. I have collected data from </a:t>
            </a:r>
            <a:r>
              <a:rPr lang="en-IN" sz="1800" dirty="0" err="1">
                <a:effectLst/>
                <a:latin typeface="Century" panose="02040604050505020304" pitchFamily="18" charset="0"/>
                <a:ea typeface="Calibri" panose="020F0502020204030204" pitchFamily="34" charset="0"/>
                <a:cs typeface="Times New Roman" panose="02020603050405020304" pitchFamily="18" charset="0"/>
              </a:rPr>
              <a:t>flipkart</a:t>
            </a:r>
            <a:r>
              <a:rPr lang="en-IN" sz="1800" dirty="0">
                <a:effectLst/>
                <a:latin typeface="Century" panose="02040604050505020304" pitchFamily="18" charset="0"/>
                <a:ea typeface="Calibri" panose="020F0502020204030204" pitchFamily="34" charset="0"/>
                <a:cs typeface="Times New Roman" panose="02020603050405020304" pitchFamily="18" charset="0"/>
              </a:rPr>
              <a:t> and amazon websites. </a:t>
            </a:r>
          </a:p>
          <a:p>
            <a:pPr marL="285750" indent="-285750" algn="just">
              <a:lnSpc>
                <a:spcPct val="107000"/>
              </a:lnSpc>
              <a:spcAft>
                <a:spcPts val="800"/>
              </a:spcAf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Times New Roman" panose="02020603050405020304" pitchFamily="18" charset="0"/>
              </a:rPr>
              <a:t>I have converted text into feature vectors using </a:t>
            </a:r>
            <a:r>
              <a:rPr lang="en-IN" sz="1800" dirty="0">
                <a:solidFill>
                  <a:schemeClr val="accent2">
                    <a:lumMod val="50000"/>
                  </a:schemeClr>
                </a:solidFill>
                <a:effectLst/>
                <a:latin typeface="Century" panose="02040604050505020304" pitchFamily="18" charset="0"/>
                <a:ea typeface="Calibri" panose="020F0502020204030204" pitchFamily="34" charset="0"/>
                <a:cs typeface="Times New Roman" panose="02020603050405020304" pitchFamily="18" charset="0"/>
              </a:rPr>
              <a:t>TF-IDF</a:t>
            </a:r>
            <a:r>
              <a:rPr lang="en-IN" sz="1800" dirty="0">
                <a:effectLst/>
                <a:latin typeface="Century" panose="02040604050505020304" pitchFamily="18" charset="0"/>
                <a:ea typeface="Calibri" panose="020F0502020204030204" pitchFamily="34" charset="0"/>
                <a:cs typeface="Times New Roman" panose="02020603050405020304" pitchFamily="18" charset="0"/>
              </a:rPr>
              <a:t> vectorizer and separated our feature and labels. Also, before building the model, I made sure that the input data is cleaned, balanced and scaled before it was fed into the machine learning models. </a:t>
            </a:r>
          </a:p>
          <a:p>
            <a:pPr marL="285750" indent="-285750" algn="just">
              <a:lnSpc>
                <a:spcPct val="107000"/>
              </a:lnSpc>
              <a:spcAft>
                <a:spcPts val="800"/>
              </a:spcAf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Calibri" panose="020F0502020204030204" pitchFamily="34" charset="0"/>
              </a:rPr>
              <a:t>After the pre-processing and data cleaning I used independent feature for model building and prediction. </a:t>
            </a:r>
            <a:r>
              <a:rPr lang="en-IN" sz="1800" dirty="0">
                <a:effectLst/>
                <a:latin typeface="Century" panose="02040604050505020304" pitchFamily="18" charset="0"/>
                <a:ea typeface="Calibri" panose="020F0502020204030204" pitchFamily="34" charset="0"/>
                <a:cs typeface="Times New Roman" panose="02020603050405020304" pitchFamily="18" charset="0"/>
              </a:rPr>
              <a:t>The classification algorithms used on training the data are as follows:</a:t>
            </a:r>
          </a:p>
          <a:p>
            <a:pPr marL="800100" lvl="1" indent="-342900" algn="just">
              <a:lnSpc>
                <a:spcPct val="107000"/>
              </a:lnSpc>
              <a:buFont typeface="+mj-lt"/>
              <a:buAutoNum type="arabicPeriod"/>
            </a:pPr>
            <a:r>
              <a:rPr lang="en-IN" dirty="0" err="1">
                <a:effectLst/>
                <a:latin typeface="Century" panose="02040604050505020304" pitchFamily="18" charset="0"/>
                <a:ea typeface="Calibri" panose="020F0502020204030204" pitchFamily="34" charset="0"/>
                <a:cs typeface="Times New Roman" panose="02020603050405020304" pitchFamily="18" charset="0"/>
              </a:rPr>
              <a:t>LinearSVC</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800100" lvl="1" indent="-342900" algn="just">
              <a:lnSpc>
                <a:spcPct val="107000"/>
              </a:lnSpc>
              <a:buFont typeface="+mj-lt"/>
              <a:buAutoNum type="arabicPeriod"/>
            </a:pPr>
            <a:r>
              <a:rPr lang="en-IN" dirty="0">
                <a:effectLst/>
                <a:latin typeface="Century" panose="02040604050505020304" pitchFamily="18" charset="0"/>
                <a:ea typeface="Calibri" panose="020F0502020204030204" pitchFamily="34" charset="0"/>
                <a:cs typeface="Times New Roman" panose="02020603050405020304" pitchFamily="18" charset="0"/>
              </a:rPr>
              <a:t>SGD Classifier</a:t>
            </a:r>
          </a:p>
          <a:p>
            <a:pPr marL="800100" lvl="1" indent="-342900" algn="just">
              <a:lnSpc>
                <a:spcPct val="107000"/>
              </a:lnSpc>
              <a:spcAft>
                <a:spcPts val="800"/>
              </a:spcAft>
              <a:buFont typeface="+mj-lt"/>
              <a:buAutoNum type="arabicPeriod"/>
            </a:pPr>
            <a:r>
              <a:rPr lang="en-IN"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Extreme Gradient Boosting Classifier (XGB)</a:t>
            </a:r>
          </a:p>
          <a:p>
            <a:pPr marL="800100" lvl="1" indent="-342900" algn="just">
              <a:lnSpc>
                <a:spcPct val="107000"/>
              </a:lnSpc>
              <a:spcAft>
                <a:spcPts val="800"/>
              </a:spcAft>
              <a:buFont typeface="+mj-lt"/>
              <a:buAutoNum type="arabicPeriod"/>
            </a:pPr>
            <a:r>
              <a:rPr lang="en-IN" dirty="0">
                <a:solidFill>
                  <a:srgbClr val="000000"/>
                </a:solidFill>
                <a:latin typeface="Century" panose="02040604050505020304" pitchFamily="18" charset="0"/>
                <a:ea typeface="Calibri" panose="020F0502020204030204" pitchFamily="34" charset="0"/>
                <a:cs typeface="Calibri" panose="020F0502020204030204" pitchFamily="34" charset="0"/>
              </a:rPr>
              <a:t>Decision Tree Classifier</a:t>
            </a:r>
            <a:endParaRPr lang="en-IN" dirty="0">
              <a:solidFill>
                <a:srgbClr val="000000"/>
              </a:solidFill>
              <a:effectLst/>
              <a:latin typeface="Century" panose="02040604050505020304" pitchFamily="18" charset="0"/>
              <a:ea typeface="Calibri" panose="020F0502020204030204" pitchFamily="34" charset="0"/>
              <a:cs typeface="Calibri" panose="020F0502020204030204" pitchFamily="34" charset="0"/>
            </a:endParaRPr>
          </a:p>
          <a:p>
            <a:pPr marL="800100" lvl="1" indent="-342900" algn="just">
              <a:lnSpc>
                <a:spcPct val="107000"/>
              </a:lnSpc>
              <a:spcAft>
                <a:spcPts val="800"/>
              </a:spcAft>
              <a:buFont typeface="+mj-lt"/>
              <a:buAutoNum type="arabicPeriod"/>
            </a:pPr>
            <a:r>
              <a:rPr lang="en-IN" dirty="0">
                <a:latin typeface="Century" panose="02040604050505020304" pitchFamily="18" charset="0"/>
                <a:ea typeface="Calibri" panose="020F0502020204030204" pitchFamily="34" charset="0"/>
                <a:cs typeface="Times New Roman" panose="02020603050405020304" pitchFamily="18" charset="0"/>
              </a:rPr>
              <a:t>Random Forest Classifier</a:t>
            </a:r>
            <a:endParaRPr lang="en-IN" dirty="0">
              <a:solidFill>
                <a:srgbClr val="000000"/>
              </a:solidFill>
              <a:latin typeface="Century" panose="02040604050505020304" pitchFamily="18" charset="0"/>
              <a:ea typeface="Calibri" panose="020F0502020204030204" pitchFamily="34" charset="0"/>
              <a:cs typeface="Calibri" panose="020F0502020204030204" pitchFamily="34" charset="0"/>
            </a:endParaRPr>
          </a:p>
          <a:p>
            <a:pPr marL="800100" lvl="1" indent="-342900" algn="just">
              <a:lnSpc>
                <a:spcPct val="107000"/>
              </a:lnSpc>
              <a:spcAft>
                <a:spcPts val="800"/>
              </a:spcAft>
              <a:buFont typeface="+mj-lt"/>
              <a:buAutoNum type="arabicPeriod"/>
            </a:pPr>
            <a:r>
              <a:rPr lang="en-IN" dirty="0">
                <a:latin typeface="Century" panose="02040604050505020304" pitchFamily="18" charset="0"/>
                <a:ea typeface="Calibri" panose="020F0502020204030204" pitchFamily="34" charset="0"/>
                <a:cs typeface="Times New Roman" panose="02020603050405020304" pitchFamily="18" charset="0"/>
              </a:rPr>
              <a:t>Extra Trees Classifier</a:t>
            </a:r>
          </a:p>
        </p:txBody>
      </p:sp>
    </p:spTree>
    <p:extLst>
      <p:ext uri="{BB962C8B-B14F-4D97-AF65-F5344CB8AC3E}">
        <p14:creationId xmlns:p14="http://schemas.microsoft.com/office/powerpoint/2010/main" val="27007182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xmlns="" id="{E95CADA2-93EF-4ACB-A37D-6BA9B302165A}"/>
              </a:ext>
            </a:extLst>
          </p:cNvPr>
          <p:cNvSpPr txBox="1"/>
          <p:nvPr/>
        </p:nvSpPr>
        <p:spPr>
          <a:xfrm>
            <a:off x="158620" y="251928"/>
            <a:ext cx="11775232" cy="646331"/>
          </a:xfrm>
          <a:prstGeom prst="rect">
            <a:avLst/>
          </a:prstGeom>
          <a:noFill/>
        </p:spPr>
        <p:txBody>
          <a:bodyPr wrap="square" rtlCol="0">
            <a:spAutoFit/>
          </a:bodyPr>
          <a:lstStyle/>
          <a:p>
            <a:pPr algn="just"/>
            <a:r>
              <a:rPr lang="en-US" dirty="0">
                <a:latin typeface="Century" panose="02040604050505020304" pitchFamily="18" charset="0"/>
              </a:rPr>
              <a:t>First creating instances for different classifier and then listed down the models that will be appended for further evaluation in for loop as shown.</a:t>
            </a:r>
            <a:endParaRPr lang="en-IN" dirty="0">
              <a:latin typeface="Century" panose="02040604050505020304" pitchFamily="18" charset="0"/>
            </a:endParaRPr>
          </a:p>
        </p:txBody>
      </p:sp>
      <p:sp>
        <p:nvSpPr>
          <p:cNvPr id="8" name="TextBox 7">
            <a:extLst>
              <a:ext uri="{FF2B5EF4-FFF2-40B4-BE49-F238E27FC236}">
                <a16:creationId xmlns:a16="http://schemas.microsoft.com/office/drawing/2014/main" xmlns="" id="{F1E5A5B6-11EA-4E1A-9AFB-D5557311E8DD}"/>
              </a:ext>
            </a:extLst>
          </p:cNvPr>
          <p:cNvSpPr txBox="1"/>
          <p:nvPr/>
        </p:nvSpPr>
        <p:spPr>
          <a:xfrm>
            <a:off x="419878" y="4257255"/>
            <a:ext cx="4562669" cy="1754326"/>
          </a:xfrm>
          <a:prstGeom prst="rect">
            <a:avLst/>
          </a:prstGeom>
          <a:noFill/>
        </p:spPr>
        <p:txBody>
          <a:bodyPr wrap="square" rtlCol="0">
            <a:spAutoFit/>
          </a:bodyPr>
          <a:lstStyle/>
          <a:p>
            <a:pPr algn="just"/>
            <a:r>
              <a:rPr lang="en-IN" b="0" i="0" dirty="0">
                <a:effectLst/>
                <a:latin typeface="Century" panose="02040604050505020304" pitchFamily="18" charset="0"/>
              </a:rPr>
              <a:t>I have created 6 different classification algorithms </a:t>
            </a:r>
            <a:r>
              <a:rPr lang="en-US" b="0" i="0" dirty="0">
                <a:effectLst/>
                <a:latin typeface="Century" panose="02040604050505020304" pitchFamily="18" charset="0"/>
              </a:rPr>
              <a:t>and are appended in the variable models. Now, let's run a for loop which contains the accuracy of the models along with different evaluation metrics.</a:t>
            </a:r>
            <a:endParaRPr lang="en-IN" dirty="0">
              <a:latin typeface="Century" panose="02040604050505020304" pitchFamily="18" charset="0"/>
            </a:endParaRPr>
          </a:p>
        </p:txBody>
      </p:sp>
      <p:pic>
        <p:nvPicPr>
          <p:cNvPr id="12" name="Picture 11">
            <a:extLst>
              <a:ext uri="{FF2B5EF4-FFF2-40B4-BE49-F238E27FC236}">
                <a16:creationId xmlns:a16="http://schemas.microsoft.com/office/drawing/2014/main" xmlns="" id="{8A0BBA36-6FB7-4475-B57D-F806283BB9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02817" y="1132785"/>
            <a:ext cx="6589183" cy="5075360"/>
          </a:xfrm>
          <a:prstGeom prst="rect">
            <a:avLst/>
          </a:prstGeom>
        </p:spPr>
      </p:pic>
      <p:pic>
        <p:nvPicPr>
          <p:cNvPr id="14" name="Picture 13">
            <a:extLst>
              <a:ext uri="{FF2B5EF4-FFF2-40B4-BE49-F238E27FC236}">
                <a16:creationId xmlns:a16="http://schemas.microsoft.com/office/drawing/2014/main" xmlns="" id="{F693416E-6C66-4135-8A09-190AF7553C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620" y="1132786"/>
            <a:ext cx="5337111" cy="2366194"/>
          </a:xfrm>
          <a:prstGeom prst="rect">
            <a:avLst/>
          </a:prstGeom>
        </p:spPr>
      </p:pic>
    </p:spTree>
    <p:extLst>
      <p:ext uri="{BB962C8B-B14F-4D97-AF65-F5344CB8AC3E}">
        <p14:creationId xmlns:p14="http://schemas.microsoft.com/office/powerpoint/2010/main" val="25497981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7E433D23-13C0-476B-989B-898D0B9C6802}"/>
              </a:ext>
            </a:extLst>
          </p:cNvPr>
          <p:cNvSpPr txBox="1"/>
          <p:nvPr/>
        </p:nvSpPr>
        <p:spPr>
          <a:xfrm>
            <a:off x="699796" y="233265"/>
            <a:ext cx="3928188" cy="584775"/>
          </a:xfrm>
          <a:prstGeom prst="rect">
            <a:avLst/>
          </a:prstGeom>
          <a:noFill/>
        </p:spPr>
        <p:txBody>
          <a:bodyPr wrap="square" rtlCol="0">
            <a:spAutoFit/>
          </a:bodyPr>
          <a:lstStyle/>
          <a:p>
            <a:r>
              <a:rPr lang="en-US" sz="3200" u="sng" dirty="0">
                <a:solidFill>
                  <a:schemeClr val="accent4">
                    <a:lumMod val="50000"/>
                  </a:schemeClr>
                </a:solidFill>
                <a:latin typeface="Bookman Old Style" panose="02050604050505020204" pitchFamily="18" charset="0"/>
              </a:rPr>
              <a:t>Model Selection</a:t>
            </a:r>
            <a:endParaRPr lang="en-IN" sz="3200" u="sng" dirty="0">
              <a:solidFill>
                <a:schemeClr val="accent4">
                  <a:lumMod val="50000"/>
                </a:schemeClr>
              </a:solidFill>
              <a:latin typeface="Bookman Old Style" panose="02050604050505020204" pitchFamily="18" charset="0"/>
            </a:endParaRPr>
          </a:p>
        </p:txBody>
      </p:sp>
      <p:sp>
        <p:nvSpPr>
          <p:cNvPr id="6" name="TextBox 5">
            <a:extLst>
              <a:ext uri="{FF2B5EF4-FFF2-40B4-BE49-F238E27FC236}">
                <a16:creationId xmlns:a16="http://schemas.microsoft.com/office/drawing/2014/main" xmlns="" id="{1178F4AD-D44D-40BD-9DBA-3B37664ED337}"/>
              </a:ext>
            </a:extLst>
          </p:cNvPr>
          <p:cNvSpPr txBox="1"/>
          <p:nvPr/>
        </p:nvSpPr>
        <p:spPr>
          <a:xfrm>
            <a:off x="802433" y="4565722"/>
            <a:ext cx="10627567" cy="1477328"/>
          </a:xfrm>
          <a:prstGeom prst="rect">
            <a:avLst/>
          </a:prstGeom>
          <a:noFill/>
        </p:spPr>
        <p:txBody>
          <a:bodyPr wrap="square">
            <a:spAutoFit/>
          </a:bodyPr>
          <a:lstStyle/>
          <a:p>
            <a:pPr algn="just"/>
            <a:r>
              <a:rPr lang="en-US" b="1" i="0" dirty="0">
                <a:solidFill>
                  <a:schemeClr val="accent6">
                    <a:lumMod val="50000"/>
                  </a:schemeClr>
                </a:solidFill>
                <a:effectLst>
                  <a:outerShdw blurRad="38100" dist="38100" dir="2700000" algn="tl">
                    <a:srgbClr val="000000">
                      <a:alpha val="43137"/>
                    </a:srgbClr>
                  </a:outerShdw>
                </a:effectLst>
                <a:latin typeface="Helvetica Neue"/>
              </a:rPr>
              <a:t>After creating and training different classification algorithms, we can see that the difference between accuracy and cross validation score is less for "</a:t>
            </a:r>
            <a:r>
              <a:rPr lang="fr-FR" b="1" i="0" dirty="0" err="1">
                <a:solidFill>
                  <a:srgbClr val="FF0000"/>
                </a:solidFill>
                <a:effectLst>
                  <a:outerShdw blurRad="38100" dist="38100" dir="2700000" algn="tl">
                    <a:srgbClr val="000000">
                      <a:alpha val="43137"/>
                    </a:srgbClr>
                  </a:outerShdw>
                </a:effectLst>
                <a:latin typeface="Century" panose="02040604050505020304" pitchFamily="18" charset="0"/>
              </a:rPr>
              <a:t>Stochastic</a:t>
            </a:r>
            <a:r>
              <a:rPr lang="fr-FR" b="1" i="0" dirty="0">
                <a:solidFill>
                  <a:srgbClr val="FF0000"/>
                </a:solidFill>
                <a:effectLst>
                  <a:outerShdw blurRad="38100" dist="38100" dir="2700000" algn="tl">
                    <a:srgbClr val="000000">
                      <a:alpha val="43137"/>
                    </a:srgbClr>
                  </a:outerShdw>
                </a:effectLst>
                <a:latin typeface="Century" panose="02040604050505020304" pitchFamily="18" charset="0"/>
              </a:rPr>
              <a:t> Gradient </a:t>
            </a:r>
            <a:r>
              <a:rPr lang="fr-FR" b="1" i="0" dirty="0" err="1">
                <a:solidFill>
                  <a:srgbClr val="FF0000"/>
                </a:solidFill>
                <a:effectLst>
                  <a:outerShdw blurRad="38100" dist="38100" dir="2700000" algn="tl">
                    <a:srgbClr val="000000">
                      <a:alpha val="43137"/>
                    </a:srgbClr>
                  </a:outerShdw>
                </a:effectLst>
                <a:latin typeface="Century" panose="02040604050505020304" pitchFamily="18" charset="0"/>
              </a:rPr>
              <a:t>Descent</a:t>
            </a:r>
            <a:r>
              <a:rPr lang="fr-FR" b="1" i="0" dirty="0">
                <a:solidFill>
                  <a:srgbClr val="FF0000"/>
                </a:solidFill>
                <a:effectLst>
                  <a:outerShdw blurRad="38100" dist="38100" dir="2700000" algn="tl">
                    <a:srgbClr val="000000">
                      <a:alpha val="43137"/>
                    </a:srgbClr>
                  </a:outerShdw>
                </a:effectLst>
                <a:latin typeface="Century" panose="02040604050505020304" pitchFamily="18" charset="0"/>
              </a:rPr>
              <a:t> Classifier (</a:t>
            </a:r>
            <a:r>
              <a:rPr lang="fr-FR" b="1" i="0" dirty="0" err="1">
                <a:solidFill>
                  <a:srgbClr val="FF0000"/>
                </a:solidFill>
                <a:effectLst>
                  <a:outerShdw blurRad="38100" dist="38100" dir="2700000" algn="tl">
                    <a:srgbClr val="000000">
                      <a:alpha val="43137"/>
                    </a:srgbClr>
                  </a:outerShdw>
                </a:effectLst>
                <a:latin typeface="Century" panose="02040604050505020304" pitchFamily="18" charset="0"/>
              </a:rPr>
              <a:t>SGDClassifier</a:t>
            </a:r>
            <a:r>
              <a:rPr lang="fr-FR" b="1" i="0" dirty="0">
                <a:solidFill>
                  <a:srgbClr val="FF0000"/>
                </a:solidFill>
                <a:effectLst>
                  <a:outerShdw blurRad="38100" dist="38100" dir="2700000" algn="tl">
                    <a:srgbClr val="000000">
                      <a:alpha val="43137"/>
                    </a:srgbClr>
                  </a:outerShdw>
                </a:effectLst>
                <a:latin typeface="Century" panose="02040604050505020304" pitchFamily="18" charset="0"/>
              </a:rPr>
              <a:t>)</a:t>
            </a:r>
            <a:r>
              <a:rPr lang="en-US" b="1" i="0" dirty="0">
                <a:solidFill>
                  <a:schemeClr val="accent6">
                    <a:lumMod val="50000"/>
                  </a:schemeClr>
                </a:solidFill>
                <a:effectLst>
                  <a:outerShdw blurRad="38100" dist="38100" dir="2700000" algn="tl">
                    <a:srgbClr val="000000">
                      <a:alpha val="43137"/>
                    </a:srgbClr>
                  </a:outerShdw>
                </a:effectLst>
                <a:latin typeface="Helvetica Neue"/>
              </a:rPr>
              <a:t>". On this basis I can conclude that </a:t>
            </a:r>
            <a:r>
              <a:rPr lang="en-US" b="1" i="0" dirty="0">
                <a:solidFill>
                  <a:srgbClr val="FF0000"/>
                </a:solidFill>
                <a:effectLst>
                  <a:outerShdw blurRad="38100" dist="38100" dir="2700000" algn="tl">
                    <a:srgbClr val="000000">
                      <a:alpha val="43137"/>
                    </a:srgbClr>
                  </a:outerShdw>
                </a:effectLst>
                <a:latin typeface="Helvetica Neue"/>
              </a:rPr>
              <a:t>"</a:t>
            </a:r>
            <a:r>
              <a:rPr lang="fr-FR" b="1" i="0" dirty="0">
                <a:solidFill>
                  <a:srgbClr val="FF0000"/>
                </a:solidFill>
                <a:effectLst>
                  <a:outerShdw blurRad="38100" dist="38100" dir="2700000" algn="tl">
                    <a:srgbClr val="000000">
                      <a:alpha val="43137"/>
                    </a:srgbClr>
                  </a:outerShdw>
                </a:effectLst>
                <a:latin typeface="Century" panose="02040604050505020304" pitchFamily="18" charset="0"/>
              </a:rPr>
              <a:t> </a:t>
            </a:r>
            <a:r>
              <a:rPr lang="fr-FR" b="1" i="0" dirty="0" err="1">
                <a:solidFill>
                  <a:srgbClr val="FF0000"/>
                </a:solidFill>
                <a:effectLst>
                  <a:outerShdw blurRad="38100" dist="38100" dir="2700000" algn="tl">
                    <a:srgbClr val="000000">
                      <a:alpha val="43137"/>
                    </a:srgbClr>
                  </a:outerShdw>
                </a:effectLst>
                <a:latin typeface="Century" panose="02040604050505020304" pitchFamily="18" charset="0"/>
              </a:rPr>
              <a:t>SGDClassifier</a:t>
            </a:r>
            <a:r>
              <a:rPr lang="fr-FR" b="1" i="0" dirty="0">
                <a:solidFill>
                  <a:srgbClr val="FF0000"/>
                </a:solidFill>
                <a:effectLst>
                  <a:outerShdw blurRad="38100" dist="38100" dir="2700000" algn="tl">
                    <a:srgbClr val="000000">
                      <a:alpha val="43137"/>
                    </a:srgbClr>
                  </a:outerShdw>
                </a:effectLst>
                <a:latin typeface="Century" panose="02040604050505020304" pitchFamily="18" charset="0"/>
              </a:rPr>
              <a:t> </a:t>
            </a:r>
            <a:r>
              <a:rPr lang="en-US" b="1" i="0" dirty="0">
                <a:solidFill>
                  <a:srgbClr val="FF0000"/>
                </a:solidFill>
                <a:effectLst>
                  <a:outerShdw blurRad="38100" dist="38100" dir="2700000" algn="tl">
                    <a:srgbClr val="000000">
                      <a:alpha val="43137"/>
                    </a:srgbClr>
                  </a:outerShdw>
                </a:effectLst>
                <a:latin typeface="Helvetica Neue"/>
              </a:rPr>
              <a:t>" </a:t>
            </a:r>
            <a:r>
              <a:rPr lang="en-US" b="1" i="0" dirty="0">
                <a:solidFill>
                  <a:schemeClr val="accent6">
                    <a:lumMod val="50000"/>
                  </a:schemeClr>
                </a:solidFill>
                <a:effectLst>
                  <a:outerShdw blurRad="38100" dist="38100" dir="2700000" algn="tl">
                    <a:srgbClr val="000000">
                      <a:alpha val="43137"/>
                    </a:srgbClr>
                  </a:outerShdw>
                </a:effectLst>
                <a:latin typeface="Helvetica Neue"/>
              </a:rPr>
              <a:t>as the best fitting model. Now, we will try Hyperparameter Tuning to find out the best parameters and using them to improve the scores and metrics values.</a:t>
            </a:r>
            <a:endParaRPr lang="en-IN" b="1" dirty="0">
              <a:solidFill>
                <a:schemeClr val="accent6">
                  <a:lumMod val="50000"/>
                </a:schemeClr>
              </a:solidFill>
              <a:effectLst>
                <a:outerShdw blurRad="38100" dist="38100" dir="2700000" algn="tl">
                  <a:srgbClr val="000000">
                    <a:alpha val="43137"/>
                  </a:srgbClr>
                </a:outerShdw>
              </a:effectLst>
            </a:endParaRPr>
          </a:p>
        </p:txBody>
      </p:sp>
      <p:pic>
        <p:nvPicPr>
          <p:cNvPr id="5" name="Picture 4">
            <a:extLst>
              <a:ext uri="{FF2B5EF4-FFF2-40B4-BE49-F238E27FC236}">
                <a16:creationId xmlns:a16="http://schemas.microsoft.com/office/drawing/2014/main" xmlns="" id="{36D810D8-0A59-404F-BBF0-6B7C008885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2811" y="1123048"/>
            <a:ext cx="5596667" cy="3057066"/>
          </a:xfrm>
          <a:prstGeom prst="rect">
            <a:avLst/>
          </a:prstGeom>
        </p:spPr>
      </p:pic>
    </p:spTree>
    <p:extLst>
      <p:ext uri="{BB962C8B-B14F-4D97-AF65-F5344CB8AC3E}">
        <p14:creationId xmlns:p14="http://schemas.microsoft.com/office/powerpoint/2010/main" val="21143721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6F28503F-47D7-4C3D-90B3-9B05A048A531}"/>
              </a:ext>
            </a:extLst>
          </p:cNvPr>
          <p:cNvSpPr txBox="1"/>
          <p:nvPr/>
        </p:nvSpPr>
        <p:spPr>
          <a:xfrm>
            <a:off x="535022" y="1"/>
            <a:ext cx="11031166" cy="584775"/>
          </a:xfrm>
          <a:prstGeom prst="rect">
            <a:avLst/>
          </a:prstGeom>
          <a:noFill/>
        </p:spPr>
        <p:txBody>
          <a:bodyPr wrap="square" rtlCol="0">
            <a:spAutoFit/>
          </a:bodyPr>
          <a:lstStyle/>
          <a:p>
            <a:pPr algn="ctr"/>
            <a:r>
              <a:rPr lang="en-US" sz="3200" u="sng" dirty="0">
                <a:solidFill>
                  <a:schemeClr val="accent4">
                    <a:lumMod val="50000"/>
                  </a:schemeClr>
                </a:solidFill>
                <a:latin typeface="Bookman Old Style" panose="02050604050505020204" pitchFamily="18" charset="0"/>
              </a:rPr>
              <a:t>Hyperparameter Tuning:</a:t>
            </a:r>
          </a:p>
        </p:txBody>
      </p:sp>
      <p:sp>
        <p:nvSpPr>
          <p:cNvPr id="7" name="Flowchart: Alternate Process 6">
            <a:extLst>
              <a:ext uri="{FF2B5EF4-FFF2-40B4-BE49-F238E27FC236}">
                <a16:creationId xmlns:a16="http://schemas.microsoft.com/office/drawing/2014/main" xmlns="" id="{ECF59008-D89B-45DA-82A6-35E0515D9D12}"/>
              </a:ext>
            </a:extLst>
          </p:cNvPr>
          <p:cNvSpPr/>
          <p:nvPr/>
        </p:nvSpPr>
        <p:spPr>
          <a:xfrm>
            <a:off x="6968445" y="1121662"/>
            <a:ext cx="4099249" cy="4779653"/>
          </a:xfrm>
          <a:prstGeom prst="flowChartAlternateProcess">
            <a:avLst/>
          </a:prstGeom>
          <a:gradFill>
            <a:gsLst>
              <a:gs pos="0">
                <a:schemeClr val="accent4">
                  <a:lumMod val="60000"/>
                  <a:lumOff val="40000"/>
                </a:schemeClr>
              </a:gs>
              <a:gs pos="100000">
                <a:schemeClr val="accent1">
                  <a:lumMod val="60000"/>
                  <a:lumOff val="4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lnSpc>
                <a:spcPct val="107000"/>
              </a:lnSpc>
              <a:spcAft>
                <a:spcPts val="800"/>
              </a:spcAft>
              <a:buFont typeface="Wingdings" panose="05000000000000000000" pitchFamily="2" charset="2"/>
              <a:buChar char="v"/>
            </a:pPr>
            <a:r>
              <a:rPr lang="en-US" b="0" i="0" dirty="0">
                <a:solidFill>
                  <a:schemeClr val="tx1"/>
                </a:solidFill>
                <a:effectLst/>
                <a:latin typeface="Century" panose="02040604050505020304" pitchFamily="18" charset="0"/>
              </a:rPr>
              <a:t>I Have used 4 </a:t>
            </a:r>
            <a:r>
              <a:rPr lang="en-US" b="0" i="0" dirty="0" err="1">
                <a:solidFill>
                  <a:schemeClr val="tx1"/>
                </a:solidFill>
                <a:effectLst/>
                <a:latin typeface="Century" panose="02040604050505020304" pitchFamily="18" charset="0"/>
              </a:rPr>
              <a:t>SGDClassifier</a:t>
            </a:r>
            <a:r>
              <a:rPr lang="en-US" b="0" i="0" dirty="0">
                <a:solidFill>
                  <a:schemeClr val="tx1"/>
                </a:solidFill>
                <a:effectLst/>
                <a:latin typeface="Century" panose="02040604050505020304" pitchFamily="18" charset="0"/>
              </a:rPr>
              <a:t> parameters to be saved under the variable "parameters" that will be used in </a:t>
            </a:r>
            <a:r>
              <a:rPr lang="en-US" b="0" i="0" dirty="0" err="1">
                <a:solidFill>
                  <a:schemeClr val="tx1"/>
                </a:solidFill>
                <a:effectLst/>
                <a:latin typeface="Century" panose="02040604050505020304" pitchFamily="18" charset="0"/>
              </a:rPr>
              <a:t>GridSearchCV</a:t>
            </a:r>
            <a:r>
              <a:rPr lang="en-US" b="0" i="0" dirty="0">
                <a:solidFill>
                  <a:schemeClr val="tx1"/>
                </a:solidFill>
                <a:effectLst/>
                <a:latin typeface="Century" panose="02040604050505020304" pitchFamily="18" charset="0"/>
              </a:rPr>
              <a:t> for finding the best output. Assigned a variable to the </a:t>
            </a:r>
            <a:r>
              <a:rPr lang="en-US" b="0" i="0" dirty="0" err="1">
                <a:solidFill>
                  <a:schemeClr val="tx1"/>
                </a:solidFill>
                <a:effectLst/>
                <a:latin typeface="Century" panose="02040604050505020304" pitchFamily="18" charset="0"/>
              </a:rPr>
              <a:t>GridSearchCV</a:t>
            </a:r>
            <a:r>
              <a:rPr lang="en-US" b="0" i="0" dirty="0">
                <a:solidFill>
                  <a:schemeClr val="tx1"/>
                </a:solidFill>
                <a:effectLst/>
                <a:latin typeface="Century" panose="02040604050505020304" pitchFamily="18" charset="0"/>
              </a:rPr>
              <a:t> function after entering all the necessary inputs. And we used our training data set to make the </a:t>
            </a:r>
            <a:r>
              <a:rPr lang="en-US" b="0" i="0" dirty="0" err="1">
                <a:solidFill>
                  <a:schemeClr val="tx1"/>
                </a:solidFill>
                <a:effectLst/>
                <a:latin typeface="Century" panose="02040604050505020304" pitchFamily="18" charset="0"/>
              </a:rPr>
              <a:t>GridSearchCV</a:t>
            </a:r>
            <a:r>
              <a:rPr lang="en-US" b="0" i="0" dirty="0">
                <a:solidFill>
                  <a:schemeClr val="tx1"/>
                </a:solidFill>
                <a:effectLst/>
                <a:latin typeface="Century" panose="02040604050505020304" pitchFamily="18" charset="0"/>
              </a:rPr>
              <a:t> aware of all the hyper parameters that needs to be applied on our best model.</a:t>
            </a:r>
            <a:endParaRPr lang="en-IN" sz="1800" dirty="0">
              <a:solidFill>
                <a:schemeClr val="tx1"/>
              </a:solidFill>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xmlns="" id="{D9274E0B-72C6-489E-8BBB-D9F0C8B1D3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5022" y="1484009"/>
            <a:ext cx="6203218" cy="3375953"/>
          </a:xfrm>
          <a:prstGeom prst="rect">
            <a:avLst/>
          </a:prstGeom>
        </p:spPr>
      </p:pic>
      <p:pic>
        <p:nvPicPr>
          <p:cNvPr id="6" name="Picture 5">
            <a:extLst>
              <a:ext uri="{FF2B5EF4-FFF2-40B4-BE49-F238E27FC236}">
                <a16:creationId xmlns:a16="http://schemas.microsoft.com/office/drawing/2014/main" xmlns="" id="{9C3644F1-2868-41AC-A51B-4B513CFA90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5022" y="4859962"/>
            <a:ext cx="6203218" cy="876376"/>
          </a:xfrm>
          <a:prstGeom prst="rect">
            <a:avLst/>
          </a:prstGeom>
        </p:spPr>
      </p:pic>
    </p:spTree>
    <p:extLst>
      <p:ext uri="{BB962C8B-B14F-4D97-AF65-F5344CB8AC3E}">
        <p14:creationId xmlns:p14="http://schemas.microsoft.com/office/powerpoint/2010/main" val="4836322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463696C7-F5E6-4E97-8048-1BDD6F7070F5}"/>
              </a:ext>
            </a:extLst>
          </p:cNvPr>
          <p:cNvSpPr txBox="1"/>
          <p:nvPr/>
        </p:nvSpPr>
        <p:spPr>
          <a:xfrm>
            <a:off x="0" y="0"/>
            <a:ext cx="11527277" cy="584775"/>
          </a:xfrm>
          <a:prstGeom prst="rect">
            <a:avLst/>
          </a:prstGeom>
          <a:noFill/>
        </p:spPr>
        <p:txBody>
          <a:bodyPr wrap="square" rtlCol="0">
            <a:spAutoFit/>
          </a:bodyPr>
          <a:lstStyle/>
          <a:p>
            <a:pPr algn="ctr"/>
            <a:r>
              <a:rPr lang="en-US" sz="3200" u="sng" dirty="0">
                <a:solidFill>
                  <a:schemeClr val="accent4">
                    <a:lumMod val="50000"/>
                  </a:schemeClr>
                </a:solidFill>
                <a:latin typeface="Bookman Old Style" panose="02050604050505020204" pitchFamily="18" charset="0"/>
              </a:rPr>
              <a:t>Creating Final Model After Tuning:</a:t>
            </a:r>
            <a:endParaRPr lang="en-IN" sz="3200" u="sng" dirty="0">
              <a:solidFill>
                <a:schemeClr val="accent4">
                  <a:lumMod val="50000"/>
                </a:schemeClr>
              </a:solidFill>
              <a:latin typeface="Bookman Old Style" panose="02050604050505020204" pitchFamily="18" charset="0"/>
            </a:endParaRPr>
          </a:p>
        </p:txBody>
      </p:sp>
      <p:sp>
        <p:nvSpPr>
          <p:cNvPr id="15" name="Flowchart: Alternate Process 14">
            <a:extLst>
              <a:ext uri="{FF2B5EF4-FFF2-40B4-BE49-F238E27FC236}">
                <a16:creationId xmlns:a16="http://schemas.microsoft.com/office/drawing/2014/main" xmlns="" id="{3659C6B5-0BD4-4C96-9169-E3568C0AD8FD}"/>
              </a:ext>
            </a:extLst>
          </p:cNvPr>
          <p:cNvSpPr/>
          <p:nvPr/>
        </p:nvSpPr>
        <p:spPr>
          <a:xfrm>
            <a:off x="7611640" y="853453"/>
            <a:ext cx="4495288" cy="5431011"/>
          </a:xfrm>
          <a:prstGeom prst="flowChartAlternateProcess">
            <a:avLst/>
          </a:prstGeom>
          <a:gradFill>
            <a:gsLst>
              <a:gs pos="0">
                <a:schemeClr val="accent4">
                  <a:lumMod val="60000"/>
                  <a:lumOff val="40000"/>
                </a:schemeClr>
              </a:gs>
              <a:gs pos="100000">
                <a:schemeClr val="accent1">
                  <a:lumMod val="60000"/>
                  <a:lumOff val="4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lvl="0" indent="-285750" algn="just">
              <a:lnSpc>
                <a:spcPct val="107000"/>
              </a:lnSpc>
              <a:spcAft>
                <a:spcPts val="800"/>
              </a:spcAft>
              <a:buFont typeface="Wingdings" panose="05000000000000000000" pitchFamily="2" charset="2"/>
              <a:buChar char="v"/>
            </a:pPr>
            <a:r>
              <a:rPr lang="en-US" b="0" i="0" dirty="0">
                <a:solidFill>
                  <a:schemeClr val="tx1"/>
                </a:solidFill>
                <a:effectLst/>
                <a:latin typeface="Century" panose="02040604050505020304" pitchFamily="18" charset="0"/>
              </a:rPr>
              <a:t>I have successfully incorporated the hyper parameter tuning using best parameters of </a:t>
            </a:r>
            <a:r>
              <a:rPr lang="en-US" b="0" i="0" dirty="0" err="1">
                <a:solidFill>
                  <a:schemeClr val="tx1"/>
                </a:solidFill>
                <a:effectLst/>
                <a:latin typeface="Century" panose="02040604050505020304" pitchFamily="18" charset="0"/>
              </a:rPr>
              <a:t>XGBClassifier</a:t>
            </a:r>
            <a:r>
              <a:rPr lang="en-US" b="0" i="0" dirty="0">
                <a:solidFill>
                  <a:schemeClr val="tx1"/>
                </a:solidFill>
                <a:effectLst/>
                <a:latin typeface="Century" panose="02040604050505020304" pitchFamily="18" charset="0"/>
              </a:rPr>
              <a:t> and the accuracy of the model has been increased after hyperparameter tuning and received the accuracy score as 95.47% which is very good.</a:t>
            </a:r>
          </a:p>
          <a:p>
            <a:pPr marL="285750" lvl="0" indent="-285750" algn="just">
              <a:lnSpc>
                <a:spcPct val="107000"/>
              </a:lnSpc>
              <a:spcAft>
                <a:spcPts val="800"/>
              </a:spcAft>
              <a:buFont typeface="Wingdings" panose="05000000000000000000" pitchFamily="2" charset="2"/>
              <a:buChar char="v"/>
            </a:pPr>
            <a:r>
              <a:rPr lang="en-US" b="0" i="0" dirty="0">
                <a:solidFill>
                  <a:schemeClr val="tx1"/>
                </a:solidFill>
                <a:effectLst/>
                <a:latin typeface="Century" panose="02040604050505020304" pitchFamily="18" charset="0"/>
              </a:rPr>
              <a:t>With the help of confusion matrix we can able to see actual and predicted values for the final model. And also we can understand the number of times we got the correct outputs and the number of times my model missed to provide the correct prediction</a:t>
            </a:r>
            <a:endParaRPr lang="en-IN" sz="1800" b="1" dirty="0">
              <a:solidFill>
                <a:schemeClr val="tx1"/>
              </a:solidFill>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xmlns="" id="{15F7CA17-40AE-4E12-9C10-C2B8C4640B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72" y="736623"/>
            <a:ext cx="6805250" cy="5547841"/>
          </a:xfrm>
          <a:prstGeom prst="rect">
            <a:avLst/>
          </a:prstGeom>
        </p:spPr>
      </p:pic>
      <p:pic>
        <p:nvPicPr>
          <p:cNvPr id="4104" name="Picture 8">
            <a:extLst>
              <a:ext uri="{FF2B5EF4-FFF2-40B4-BE49-F238E27FC236}">
                <a16:creationId xmlns:a16="http://schemas.microsoft.com/office/drawing/2014/main" xmlns="" id="{3615E6FE-5550-4795-8EB7-9D8B8C1761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6633" y="3774530"/>
            <a:ext cx="3098733" cy="25099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44864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BE843D91-BDF6-4929-9F3E-19F94785A169}"/>
              </a:ext>
            </a:extLst>
          </p:cNvPr>
          <p:cNvSpPr txBox="1"/>
          <p:nvPr/>
        </p:nvSpPr>
        <p:spPr>
          <a:xfrm>
            <a:off x="175098" y="194553"/>
            <a:ext cx="11935838" cy="584775"/>
          </a:xfrm>
          <a:prstGeom prst="rect">
            <a:avLst/>
          </a:prstGeom>
          <a:noFill/>
        </p:spPr>
        <p:txBody>
          <a:bodyPr wrap="square" rtlCol="0">
            <a:spAutoFit/>
          </a:bodyPr>
          <a:lstStyle/>
          <a:p>
            <a:pPr algn="ctr"/>
            <a:r>
              <a:rPr lang="en-US" sz="3200" u="sng" dirty="0">
                <a:solidFill>
                  <a:schemeClr val="accent4">
                    <a:lumMod val="50000"/>
                  </a:schemeClr>
                </a:solidFill>
                <a:latin typeface="Bookman Old Style" panose="02050604050505020204" pitchFamily="18" charset="0"/>
              </a:rPr>
              <a:t>Saving The Final Model And Predicting The Results</a:t>
            </a:r>
            <a:endParaRPr lang="en-IN" sz="3200" u="sng" dirty="0">
              <a:solidFill>
                <a:schemeClr val="accent4">
                  <a:lumMod val="50000"/>
                </a:schemeClr>
              </a:solidFill>
              <a:latin typeface="Bookman Old Style" panose="02050604050505020204" pitchFamily="18" charset="0"/>
            </a:endParaRPr>
          </a:p>
        </p:txBody>
      </p:sp>
      <p:pic>
        <p:nvPicPr>
          <p:cNvPr id="8" name="Picture 7">
            <a:extLst>
              <a:ext uri="{FF2B5EF4-FFF2-40B4-BE49-F238E27FC236}">
                <a16:creationId xmlns:a16="http://schemas.microsoft.com/office/drawing/2014/main" xmlns="" id="{5B693309-A541-46D2-B49C-97588A8757D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5098" y="779328"/>
            <a:ext cx="5731510" cy="1348740"/>
          </a:xfrm>
          <a:prstGeom prst="rect">
            <a:avLst/>
          </a:prstGeom>
          <a:noFill/>
          <a:ln>
            <a:noFill/>
          </a:ln>
        </p:spPr>
      </p:pic>
      <p:pic>
        <p:nvPicPr>
          <p:cNvPr id="9" name="Picture 8">
            <a:extLst>
              <a:ext uri="{FF2B5EF4-FFF2-40B4-BE49-F238E27FC236}">
                <a16:creationId xmlns:a16="http://schemas.microsoft.com/office/drawing/2014/main" xmlns="" id="{32FD8247-184B-4ED1-8E45-5C5C7D715B8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143017" y="779328"/>
            <a:ext cx="5731510" cy="4729932"/>
          </a:xfrm>
          <a:prstGeom prst="rect">
            <a:avLst/>
          </a:prstGeom>
          <a:noFill/>
          <a:ln>
            <a:noFill/>
          </a:ln>
        </p:spPr>
      </p:pic>
      <p:sp>
        <p:nvSpPr>
          <p:cNvPr id="12" name="TextBox 11">
            <a:extLst>
              <a:ext uri="{FF2B5EF4-FFF2-40B4-BE49-F238E27FC236}">
                <a16:creationId xmlns:a16="http://schemas.microsoft.com/office/drawing/2014/main" xmlns="" id="{3D24FD95-E322-41B6-B18C-30715F2371FA}"/>
              </a:ext>
            </a:extLst>
          </p:cNvPr>
          <p:cNvSpPr txBox="1"/>
          <p:nvPr/>
        </p:nvSpPr>
        <p:spPr>
          <a:xfrm>
            <a:off x="175098" y="3340358"/>
            <a:ext cx="5731510" cy="1846211"/>
          </a:xfrm>
          <a:prstGeom prst="rect">
            <a:avLst/>
          </a:prstGeom>
          <a:noFill/>
        </p:spPr>
        <p:txBody>
          <a:bodyPr wrap="square">
            <a:spAutoFit/>
          </a:bodyPr>
          <a:lstStyle/>
          <a:p>
            <a:pPr marL="285750" indent="-285750" algn="just">
              <a:lnSpc>
                <a:spcPct val="107000"/>
              </a:lnSpc>
              <a:spcAft>
                <a:spcPts val="800"/>
              </a:spcAft>
              <a:buFont typeface="Wingdings" panose="05000000000000000000" pitchFamily="2" charset="2"/>
              <a:buChar char="v"/>
            </a:pPr>
            <a:r>
              <a:rPr lang="en-IN" sz="1800" dirty="0">
                <a:effectLst/>
                <a:latin typeface="Century" panose="02040604050505020304" pitchFamily="18" charset="0"/>
                <a:ea typeface="Calibri" panose="020F0502020204030204" pitchFamily="34" charset="0"/>
                <a:cs typeface="Calibri" panose="020F0502020204030204" pitchFamily="34" charset="0"/>
              </a:rPr>
              <a:t>I have saved my final best model using </a:t>
            </a:r>
            <a:r>
              <a:rPr lang="en-IN" sz="1800" dirty="0" err="1">
                <a:effectLst/>
                <a:latin typeface="Century" panose="02040604050505020304" pitchFamily="18" charset="0"/>
                <a:ea typeface="Calibri" panose="020F0502020204030204" pitchFamily="34" charset="0"/>
                <a:cs typeface="Calibri" panose="020F0502020204030204" pitchFamily="34" charset="0"/>
              </a:rPr>
              <a:t>joblib</a:t>
            </a:r>
            <a:r>
              <a:rPr lang="en-IN" sz="1800" dirty="0">
                <a:effectLst/>
                <a:latin typeface="Century" panose="02040604050505020304" pitchFamily="18" charset="0"/>
                <a:ea typeface="Calibri" panose="020F0502020204030204" pitchFamily="34" charset="0"/>
                <a:cs typeface="Calibri" panose="020F0502020204030204" pitchFamily="34" charset="0"/>
              </a:rPr>
              <a:t> library in .</a:t>
            </a:r>
            <a:r>
              <a:rPr lang="en-IN" sz="1800" dirty="0" err="1">
                <a:effectLst/>
                <a:latin typeface="Century" panose="02040604050505020304" pitchFamily="18" charset="0"/>
                <a:ea typeface="Calibri" panose="020F0502020204030204" pitchFamily="34" charset="0"/>
                <a:cs typeface="Calibri" panose="020F0502020204030204" pitchFamily="34" charset="0"/>
              </a:rPr>
              <a:t>pkl</a:t>
            </a:r>
            <a:r>
              <a:rPr lang="en-IN" sz="1800" dirty="0">
                <a:effectLst/>
                <a:latin typeface="Century" panose="02040604050505020304" pitchFamily="18" charset="0"/>
                <a:ea typeface="Calibri" panose="020F0502020204030204" pitchFamily="34" charset="0"/>
                <a:cs typeface="Calibri" panose="020F0502020204030204" pitchFamily="34" charset="0"/>
              </a:rPr>
              <a:t> format, and </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I have loaded the saved model to get the predictions for reviews ratings. Using classification model, we have got the predicted values for review ratings.</a:t>
            </a:r>
            <a:r>
              <a:rPr lang="en-IN" sz="1800" dirty="0">
                <a:effectLst/>
                <a:latin typeface="Century" panose="02040604050505020304" pitchFamily="18" charset="0"/>
                <a:ea typeface="Calibri" panose="020F0502020204030204" pitchFamily="34" charset="0"/>
                <a:cs typeface="Times New Roman" panose="02020603050405020304" pitchFamily="18" charset="0"/>
              </a:rPr>
              <a:t> Finally saved the predicted value of review ratings.</a:t>
            </a:r>
          </a:p>
        </p:txBody>
      </p:sp>
      <p:pic>
        <p:nvPicPr>
          <p:cNvPr id="13" name="Picture 12">
            <a:extLst>
              <a:ext uri="{FF2B5EF4-FFF2-40B4-BE49-F238E27FC236}">
                <a16:creationId xmlns:a16="http://schemas.microsoft.com/office/drawing/2014/main" xmlns="" id="{9D54FF00-48A2-4662-9667-71D214A61975}"/>
              </a:ext>
            </a:extLst>
          </p:cNvPr>
          <p:cNvPicPr>
            <a:picLocks noChangeAspect="1"/>
          </p:cNvPicPr>
          <p:nvPr/>
        </p:nvPicPr>
        <p:blipFill rotWithShape="1">
          <a:blip r:embed="rId4">
            <a:extLst>
              <a:ext uri="{28A0092B-C50C-407E-A947-70E740481C1C}">
                <a14:useLocalDpi xmlns:a14="http://schemas.microsoft.com/office/drawing/2010/main" val="0"/>
              </a:ext>
            </a:extLst>
          </a:blip>
          <a:srcRect b="44697"/>
          <a:stretch/>
        </p:blipFill>
        <p:spPr bwMode="auto">
          <a:xfrm>
            <a:off x="6143016" y="5509260"/>
            <a:ext cx="5731509" cy="55626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3497174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xmlns="" id="{F6A85C9C-9B2B-411E-B407-3E9DBAC0DE88}"/>
              </a:ext>
            </a:extLst>
          </p:cNvPr>
          <p:cNvSpPr txBox="1"/>
          <p:nvPr/>
        </p:nvSpPr>
        <p:spPr>
          <a:xfrm>
            <a:off x="633919" y="301557"/>
            <a:ext cx="10924162" cy="707886"/>
          </a:xfrm>
          <a:prstGeom prst="rect">
            <a:avLst/>
          </a:prstGeom>
          <a:noFill/>
        </p:spPr>
        <p:txBody>
          <a:bodyPr wrap="square" rtlCol="0">
            <a:spAutoFit/>
          </a:bodyPr>
          <a:lstStyle/>
          <a:p>
            <a:r>
              <a:rPr lang="en-US" sz="4000" dirty="0">
                <a:ln w="0"/>
                <a:solidFill>
                  <a:schemeClr val="accent2">
                    <a:lumMod val="50000"/>
                  </a:schemeClr>
                </a:solidFill>
                <a:effectLst>
                  <a:reflection blurRad="6350" stA="53000" endA="300" endPos="35500" dir="5400000" sy="-90000" algn="bl" rotWithShape="0"/>
                </a:effectLst>
                <a:latin typeface="Bookman Old Style" panose="02050604050505020204" pitchFamily="18" charset="0"/>
              </a:rPr>
              <a:t>Contents</a:t>
            </a:r>
            <a:endParaRPr lang="en-IN" sz="4000" dirty="0">
              <a:ln w="0"/>
              <a:solidFill>
                <a:schemeClr val="accent2">
                  <a:lumMod val="50000"/>
                </a:schemeClr>
              </a:solidFill>
              <a:effectLst>
                <a:reflection blurRad="6350" stA="53000" endA="300" endPos="35500" dir="5400000" sy="-90000" algn="bl" rotWithShape="0"/>
              </a:effectLst>
              <a:latin typeface="Bookman Old Style" panose="02050604050505020204" pitchFamily="18" charset="0"/>
            </a:endParaRPr>
          </a:p>
        </p:txBody>
      </p:sp>
      <p:sp>
        <p:nvSpPr>
          <p:cNvPr id="4" name="TextBox 3">
            <a:extLst>
              <a:ext uri="{FF2B5EF4-FFF2-40B4-BE49-F238E27FC236}">
                <a16:creationId xmlns:a16="http://schemas.microsoft.com/office/drawing/2014/main" xmlns="" id="{1D69BC16-2377-431A-A8AD-94A3F32FD7C6}"/>
              </a:ext>
            </a:extLst>
          </p:cNvPr>
          <p:cNvSpPr txBox="1"/>
          <p:nvPr/>
        </p:nvSpPr>
        <p:spPr>
          <a:xfrm>
            <a:off x="961053" y="1305342"/>
            <a:ext cx="8742784" cy="3785652"/>
          </a:xfrm>
          <a:prstGeom prst="rect">
            <a:avLst/>
          </a:prstGeom>
          <a:noFill/>
        </p:spPr>
        <p:txBody>
          <a:bodyPr wrap="square">
            <a:spAutoFit/>
          </a:bodyPr>
          <a:lstStyle/>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Introduction</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Problem Statement</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Problem Understanding</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Importance &amp; Benefits of Ratings Prediction</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Data Analysis &amp; Model Building Flowchart</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Exploratory Data Analysis Steps</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Visualizations</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Data Analysis Steps Done</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Model Building</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Hyper Parameter Tuning and Creating Final Model</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Saving the model and prediction results</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Conclusion</a:t>
            </a:r>
          </a:p>
        </p:txBody>
      </p:sp>
    </p:spTree>
    <p:extLst>
      <p:ext uri="{BB962C8B-B14F-4D97-AF65-F5344CB8AC3E}">
        <p14:creationId xmlns:p14="http://schemas.microsoft.com/office/powerpoint/2010/main" val="12619572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4C2EC50A-C3F5-4186-AE15-237A9EE66BFB}"/>
              </a:ext>
            </a:extLst>
          </p:cNvPr>
          <p:cNvSpPr txBox="1"/>
          <p:nvPr/>
        </p:nvSpPr>
        <p:spPr>
          <a:xfrm>
            <a:off x="632298" y="1"/>
            <a:ext cx="10914433" cy="584776"/>
          </a:xfrm>
          <a:prstGeom prst="rect">
            <a:avLst/>
          </a:prstGeom>
          <a:noFill/>
        </p:spPr>
        <p:txBody>
          <a:bodyPr wrap="square" rtlCol="0">
            <a:spAutoFit/>
          </a:bodyPr>
          <a:lstStyle/>
          <a:p>
            <a:pPr algn="ctr"/>
            <a:r>
              <a:rPr lang="en-US" sz="3200" u="sng" dirty="0">
                <a:solidFill>
                  <a:schemeClr val="accent4">
                    <a:lumMod val="50000"/>
                  </a:schemeClr>
                </a:solidFill>
                <a:latin typeface="Bookman Old Style" panose="02050604050505020204" pitchFamily="18" charset="0"/>
              </a:rPr>
              <a:t>Conclusion:</a:t>
            </a:r>
            <a:endParaRPr lang="en-IN" sz="3200" u="sng" dirty="0">
              <a:solidFill>
                <a:schemeClr val="accent4">
                  <a:lumMod val="50000"/>
                </a:schemeClr>
              </a:solidFill>
              <a:latin typeface="Bookman Old Style" panose="02050604050505020204" pitchFamily="18" charset="0"/>
            </a:endParaRPr>
          </a:p>
        </p:txBody>
      </p:sp>
      <p:sp>
        <p:nvSpPr>
          <p:cNvPr id="5" name="TextBox 4">
            <a:extLst>
              <a:ext uri="{FF2B5EF4-FFF2-40B4-BE49-F238E27FC236}">
                <a16:creationId xmlns:a16="http://schemas.microsoft.com/office/drawing/2014/main" xmlns="" id="{91AC236D-8115-48B2-96C1-1E10C662DF27}"/>
              </a:ext>
            </a:extLst>
          </p:cNvPr>
          <p:cNvSpPr txBox="1"/>
          <p:nvPr/>
        </p:nvSpPr>
        <p:spPr>
          <a:xfrm>
            <a:off x="0" y="494523"/>
            <a:ext cx="12191999" cy="6244402"/>
          </a:xfrm>
          <a:prstGeom prst="rect">
            <a:avLst/>
          </a:prstGeom>
          <a:noFill/>
        </p:spPr>
        <p:txBody>
          <a:bodyPr wrap="square" rtlCol="0">
            <a:spAutoFit/>
          </a:bodyPr>
          <a:lstStyle/>
          <a:p>
            <a:pPr marL="285750" indent="-285750" algn="just">
              <a:buFont typeface="Wingdings" panose="05000000000000000000" pitchFamily="2" charset="2"/>
              <a:buChar char="Ø"/>
            </a:pPr>
            <a:r>
              <a:rPr lang="en-US" b="0" i="0" dirty="0">
                <a:solidFill>
                  <a:srgbClr val="000000"/>
                </a:solidFill>
                <a:effectLst/>
                <a:latin typeface="Century" panose="02040604050505020304" pitchFamily="18" charset="0"/>
              </a:rPr>
              <a:t>From this dataset we were able to understand the idea of Natural Language Processing using machine learning models. This model helps us to understand the ratings of the products. On the basis of product review ratings one can easily buy their liked product without any fear.</a:t>
            </a:r>
          </a:p>
          <a:p>
            <a:pPr marL="285750" indent="-285750" algn="just">
              <a:buFont typeface="Wingdings" panose="05000000000000000000" pitchFamily="2" charset="2"/>
              <a:buChar char="Ø"/>
            </a:pPr>
            <a:r>
              <a:rPr lang="en-US" b="0" i="0" dirty="0">
                <a:solidFill>
                  <a:srgbClr val="000000"/>
                </a:solidFill>
                <a:effectLst/>
                <a:latin typeface="Century" panose="02040604050505020304" pitchFamily="18" charset="0"/>
              </a:rPr>
              <a:t>First we collected the dataset from the websites www.flipkart.com and www.amazon.com which is a web platform where the people can purchase their products. The data is scraped using Web scraping technique and the framework used is Selenium.</a:t>
            </a:r>
          </a:p>
          <a:p>
            <a:pPr marL="285750" indent="-285750" algn="just">
              <a:buFont typeface="Wingdings" panose="05000000000000000000" pitchFamily="2" charset="2"/>
              <a:buChar char="Ø"/>
            </a:pPr>
            <a:r>
              <a:rPr lang="en-IN" dirty="0">
                <a:solidFill>
                  <a:srgbClr val="000000"/>
                </a:solidFill>
                <a:latin typeface="Century" panose="02040604050505020304" pitchFamily="18" charset="0"/>
              </a:rPr>
              <a:t>We have mentioned step by step procedure to analyse the data and checked the correlation between label and feature. </a:t>
            </a: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From the above analysis the below mentioned results were achieved which depicts the conditions of a reviews ratings;</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285750" lvl="0" indent="-285750" algn="just">
              <a:lnSpc>
                <a:spcPct val="107000"/>
              </a:lnSpc>
              <a:buFont typeface="Wingdings" panose="05000000000000000000" pitchFamily="2" charset="2"/>
              <a:buChar char="Ø"/>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With the increasing popularity of e-commerce websites more and more people consume feeds from social media and buy products on the basis of reviews and ratings of the products given by others. </a:t>
            </a: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A</a:t>
            </a: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pplied SMOTE method to eliminate problem of imbalance. </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Ø"/>
            </a:pPr>
            <a:r>
              <a:rPr lang="en-IN" sz="1800" dirty="0">
                <a:effectLst/>
                <a:latin typeface="Century" panose="02040604050505020304" pitchFamily="18" charset="0"/>
                <a:ea typeface="Times New Roman" panose="02020603050405020304" pitchFamily="18" charset="0"/>
              </a:rPr>
              <a:t>By doing different EDA steps I have analysed the text where I got that the </a:t>
            </a:r>
            <a:r>
              <a:rPr lang="en-IN" sz="1800" dirty="0">
                <a:solidFill>
                  <a:srgbClr val="000000"/>
                </a:solidFill>
                <a:effectLst/>
                <a:latin typeface="Century" panose="02040604050505020304" pitchFamily="18" charset="0"/>
                <a:ea typeface="Calibri" panose="020F0502020204030204" pitchFamily="34" charset="0"/>
              </a:rPr>
              <a:t>dataset contains more review text rated as 5 stars compared to other review ratings</a:t>
            </a:r>
            <a:r>
              <a:rPr lang="en-IN" sz="1800" dirty="0">
                <a:effectLst/>
                <a:latin typeface="Century" panose="02040604050505020304" pitchFamily="18" charset="0"/>
                <a:ea typeface="Times New Roman" panose="02020603050405020304" pitchFamily="18" charset="0"/>
              </a:rPr>
              <a:t>. </a:t>
            </a:r>
            <a:r>
              <a:rPr lang="en-IN" sz="1800" dirty="0">
                <a:solidFill>
                  <a:srgbClr val="000000"/>
                </a:solidFill>
                <a:effectLst/>
                <a:latin typeface="Century" panose="02040604050505020304" pitchFamily="18" charset="0"/>
                <a:ea typeface="Calibri" panose="020F0502020204030204" pitchFamily="34" charset="0"/>
              </a:rPr>
              <a:t>Around 44% of the texts are rated as 5 and only 10% of the texts rated as 2 stars.</a:t>
            </a:r>
            <a:r>
              <a:rPr lang="en-IN" sz="1800" dirty="0">
                <a:effectLst/>
                <a:latin typeface="Century" panose="02040604050505020304" pitchFamily="18" charset="0"/>
                <a:ea typeface="Times New Roman" panose="02020603050405020304" pitchFamily="18" charset="0"/>
              </a:rPr>
              <a:t> And checked frequently occurring words in each ratings using word cloud plotting. After all these steps I have built function to train and test different algorithms and using various evaluation metrics.</a:t>
            </a:r>
            <a:endParaRPr lang="en-IN" dirty="0">
              <a:solidFill>
                <a:srgbClr val="000000"/>
              </a:solidFill>
              <a:latin typeface="Century" panose="02040604050505020304" pitchFamily="18" charset="0"/>
            </a:endParaRPr>
          </a:p>
          <a:p>
            <a:pPr marL="285750" indent="-285750" algn="jus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Times New Roman" panose="02020603050405020304" pitchFamily="18" charset="0"/>
              </a:rPr>
              <a:t>Data cleaning is one of the most important steps to remove unrealistic values and unnecessary stop words. </a:t>
            </a:r>
          </a:p>
          <a:p>
            <a:pPr marL="285750" indent="-285750" algn="just">
              <a:buFont typeface="Wingdings" panose="05000000000000000000" pitchFamily="2" charset="2"/>
              <a:buChar char="Ø"/>
            </a:pPr>
            <a:r>
              <a:rPr lang="en-IN" b="0" i="0" dirty="0">
                <a:solidFill>
                  <a:srgbClr val="000000"/>
                </a:solidFill>
                <a:effectLst/>
                <a:latin typeface="Century" panose="02040604050505020304" pitchFamily="18" charset="0"/>
              </a:rPr>
              <a:t>We got SGD</a:t>
            </a:r>
            <a:r>
              <a:rPr lang="en-IN" dirty="0">
                <a:solidFill>
                  <a:srgbClr val="000000"/>
                </a:solidFill>
                <a:latin typeface="Century" panose="02040604050505020304" pitchFamily="18" charset="0"/>
              </a:rPr>
              <a:t> Classifier as best model and performed hyper parameter tuning using best parameters of SGD model and the model accuracy score increased after tuning.</a:t>
            </a:r>
          </a:p>
          <a:p>
            <a:pPr marL="285750" indent="-285750" algn="just">
              <a:buFont typeface="Wingdings" panose="05000000000000000000" pitchFamily="2" charset="2"/>
              <a:buChar char="Ø"/>
            </a:pPr>
            <a:r>
              <a:rPr lang="en-US" b="0" i="0" dirty="0">
                <a:effectLst/>
                <a:latin typeface="Century" panose="02040604050505020304" pitchFamily="18" charset="0"/>
              </a:rPr>
              <a:t>After that we saved the model in a pickle with a filename in order to use whenever we require. Then we loaded the saved file and predicted the values for test data. Further we saved the predicted values data into csv file.</a:t>
            </a:r>
          </a:p>
        </p:txBody>
      </p:sp>
    </p:spTree>
    <p:extLst>
      <p:ext uri="{BB962C8B-B14F-4D97-AF65-F5344CB8AC3E}">
        <p14:creationId xmlns:p14="http://schemas.microsoft.com/office/powerpoint/2010/main" val="9399632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50CC969A-EDE4-4A48-A221-6C0D2CE550F0}"/>
              </a:ext>
            </a:extLst>
          </p:cNvPr>
          <p:cNvSpPr/>
          <p:nvPr/>
        </p:nvSpPr>
        <p:spPr>
          <a:xfrm>
            <a:off x="718457" y="1971192"/>
            <a:ext cx="10814179" cy="2400657"/>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lIns="91440" tIns="45720" rIns="91440" bIns="45720" anchor="ctr">
            <a:spAutoFit/>
          </a:bodyPr>
          <a:lstStyle/>
          <a:p>
            <a:pPr algn="ctr"/>
            <a:r>
              <a:rPr lang="en-US" sz="15000" dirty="0">
                <a:ln w="0"/>
                <a:solidFill>
                  <a:srgbClr val="7030A0"/>
                </a:solidFill>
                <a:effectLst>
                  <a:reflection blurRad="6350" stA="53000" endA="300" endPos="35500" dir="5400000" sy="-90000" algn="bl" rotWithShape="0"/>
                </a:effectLst>
                <a:latin typeface="Monotype Corsiva" panose="03010101010201010101" pitchFamily="66" charset="0"/>
              </a:rPr>
              <a:t>Thank You</a:t>
            </a:r>
          </a:p>
        </p:txBody>
      </p:sp>
    </p:spTree>
    <p:extLst>
      <p:ext uri="{BB962C8B-B14F-4D97-AF65-F5344CB8AC3E}">
        <p14:creationId xmlns:p14="http://schemas.microsoft.com/office/powerpoint/2010/main" val="16235565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FCDFAA4D-CA8D-4E2B-9158-2963B785BBEC}"/>
              </a:ext>
            </a:extLst>
          </p:cNvPr>
          <p:cNvSpPr txBox="1"/>
          <p:nvPr/>
        </p:nvSpPr>
        <p:spPr>
          <a:xfrm>
            <a:off x="535021" y="234259"/>
            <a:ext cx="11118715" cy="707886"/>
          </a:xfrm>
          <a:prstGeom prst="rect">
            <a:avLst/>
          </a:prstGeom>
          <a:noFill/>
        </p:spPr>
        <p:txBody>
          <a:bodyPr wrap="square" rtlCol="0">
            <a:spAutoFit/>
          </a:bodyPr>
          <a:lstStyle/>
          <a:p>
            <a:pPr algn="ctr"/>
            <a:r>
              <a:rPr lang="en-US" sz="4000" u="sng" dirty="0">
                <a:solidFill>
                  <a:schemeClr val="accent4">
                    <a:lumMod val="50000"/>
                  </a:schemeClr>
                </a:solidFill>
                <a:latin typeface="Bookman Old Style" panose="02050604050505020204" pitchFamily="18" charset="0"/>
              </a:rPr>
              <a:t>Introduction</a:t>
            </a:r>
            <a:endParaRPr lang="en-IN" sz="4000" u="sng" dirty="0">
              <a:solidFill>
                <a:schemeClr val="accent4">
                  <a:lumMod val="50000"/>
                </a:schemeClr>
              </a:solidFill>
              <a:latin typeface="Bookman Old Style" panose="02050604050505020204" pitchFamily="18" charset="0"/>
            </a:endParaRPr>
          </a:p>
        </p:txBody>
      </p:sp>
      <p:sp>
        <p:nvSpPr>
          <p:cNvPr id="3" name="TextBox 2">
            <a:extLst>
              <a:ext uri="{FF2B5EF4-FFF2-40B4-BE49-F238E27FC236}">
                <a16:creationId xmlns:a16="http://schemas.microsoft.com/office/drawing/2014/main" xmlns="" id="{75D42639-49F9-4D23-AC89-B00ED3A75D8B}"/>
              </a:ext>
            </a:extLst>
          </p:cNvPr>
          <p:cNvSpPr txBox="1"/>
          <p:nvPr/>
        </p:nvSpPr>
        <p:spPr>
          <a:xfrm>
            <a:off x="671209" y="1207853"/>
            <a:ext cx="6994187" cy="3134256"/>
          </a:xfrm>
          <a:prstGeom prst="rect">
            <a:avLst/>
          </a:prstGeom>
          <a:noFill/>
        </p:spPr>
        <p:txBody>
          <a:bodyPr wrap="square" rtlCol="0">
            <a:spAutoFit/>
          </a:bodyPr>
          <a:lstStyle/>
          <a:p>
            <a:pPr marL="285750" indent="-285750" algn="just">
              <a:lnSpc>
                <a:spcPct val="107000"/>
              </a:lnSpc>
              <a:spcAft>
                <a:spcPts val="800"/>
              </a:spcAft>
              <a:buFont typeface="Wingdings" panose="05000000000000000000" pitchFamily="2" charset="2"/>
              <a:buChar char="ü"/>
            </a:pP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Modern E-commerce websites contain heterogeneous sources of information, such as numerical ratings, textual reviews and images. This information can be utilized to assist recommendation. </a:t>
            </a:r>
          </a:p>
          <a:p>
            <a:pPr marL="285750" indent="-285750" algn="just">
              <a:lnSpc>
                <a:spcPct val="107000"/>
              </a:lnSpc>
              <a:spcAft>
                <a:spcPts val="800"/>
              </a:spcAft>
              <a:buFont typeface="Wingdings" panose="05000000000000000000" pitchFamily="2" charset="2"/>
              <a:buChar char="ü"/>
            </a:pP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Through textual reviews, a user explicitly expresses her/his affinity towards the item. </a:t>
            </a:r>
            <a:r>
              <a:rPr lang="en-IN" sz="1800" spc="-5"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E-commerce is the daily essential of our life now-a-days. E-commerce is the platform where a seller can sell products and customer can buy the products. That means e-commerce platform connects large number of sellers to customers through online. Providing better services</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p:txBody>
      </p:sp>
      <p:sp>
        <p:nvSpPr>
          <p:cNvPr id="11" name="TextBox 10">
            <a:extLst>
              <a:ext uri="{FF2B5EF4-FFF2-40B4-BE49-F238E27FC236}">
                <a16:creationId xmlns:a16="http://schemas.microsoft.com/office/drawing/2014/main" xmlns="" id="{8F35A33B-55C9-4E9D-BDA6-85F3FBAD680F}"/>
              </a:ext>
            </a:extLst>
          </p:cNvPr>
          <p:cNvSpPr txBox="1"/>
          <p:nvPr/>
        </p:nvSpPr>
        <p:spPr>
          <a:xfrm>
            <a:off x="671209" y="4260715"/>
            <a:ext cx="11520790" cy="2245166"/>
          </a:xfrm>
          <a:prstGeom prst="rect">
            <a:avLst/>
          </a:prstGeom>
          <a:noFill/>
        </p:spPr>
        <p:txBody>
          <a:bodyPr wrap="square">
            <a:spAutoFit/>
          </a:bodyPr>
          <a:lstStyle/>
          <a:p>
            <a:pPr algn="just">
              <a:lnSpc>
                <a:spcPct val="107000"/>
              </a:lnSpc>
              <a:spcAft>
                <a:spcPts val="800"/>
              </a:spcAft>
            </a:pPr>
            <a:r>
              <a:rPr lang="en-IN" sz="1800" spc="-5"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to customers is one of the main keys to be successful as an e-commerce seller. </a:t>
            </a:r>
          </a:p>
          <a:p>
            <a:pPr marL="285750" indent="-285750" algn="just">
              <a:lnSpc>
                <a:spcPct val="107000"/>
              </a:lnSpc>
              <a:spcAft>
                <a:spcPts val="800"/>
              </a:spcAft>
              <a:buFont typeface="Wingdings" panose="05000000000000000000" pitchFamily="2" charset="2"/>
              <a:buChar char="ü"/>
            </a:pPr>
            <a:r>
              <a:rPr lang="en-IN" sz="1800" dirty="0">
                <a:effectLst/>
                <a:latin typeface="Century" panose="02040604050505020304" pitchFamily="18" charset="0"/>
                <a:ea typeface="Calibri" panose="020F0502020204030204" pitchFamily="34" charset="0"/>
                <a:cs typeface="Times New Roman" panose="02020603050405020304" pitchFamily="18" charset="0"/>
              </a:rPr>
              <a:t>The rise in online shopping has brought a significant rise in the importance of textual customer reviews. There are thousands of review sites online and massive amounts of reviews for each and every product. Nowadays customers have changed their way of shopping. 60-70 percent of customers say that they use rating filters to filter out low rated items in their searches. </a:t>
            </a:r>
            <a:r>
              <a:rPr lang="en-IN" sz="1800" dirty="0">
                <a:effectLst/>
                <a:latin typeface="Century" panose="02040604050505020304" pitchFamily="18" charset="0"/>
                <a:ea typeface="Calibri" panose="020F0502020204030204" pitchFamily="34" charset="0"/>
                <a:cs typeface="Calibri" panose="020F0502020204030204" pitchFamily="34" charset="0"/>
              </a:rPr>
              <a:t>The ability to successfully decide whether a review will be helpful to other customers and thus give the product more exposure is vital to companies that support these reviews, companies like Google, Amazon, </a:t>
            </a:r>
            <a:r>
              <a:rPr lang="en-IN" sz="1800" dirty="0" err="1">
                <a:effectLst/>
                <a:latin typeface="Century" panose="02040604050505020304" pitchFamily="18" charset="0"/>
                <a:ea typeface="Calibri" panose="020F0502020204030204" pitchFamily="34" charset="0"/>
                <a:cs typeface="Calibri" panose="020F0502020204030204" pitchFamily="34" charset="0"/>
              </a:rPr>
              <a:t>flipkart</a:t>
            </a:r>
            <a:r>
              <a:rPr lang="en-IN" sz="1800" dirty="0">
                <a:effectLst/>
                <a:latin typeface="Century" panose="02040604050505020304" pitchFamily="18" charset="0"/>
                <a:ea typeface="Calibri" panose="020F0502020204030204" pitchFamily="34" charset="0"/>
                <a:cs typeface="Calibri" panose="020F0502020204030204" pitchFamily="34" charset="0"/>
              </a:rPr>
              <a:t> and Yelp!</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2050" name="Picture 2" descr="Why ratings and reviews are important for your business | Bazaarvoice">
            <a:extLst>
              <a:ext uri="{FF2B5EF4-FFF2-40B4-BE49-F238E27FC236}">
                <a16:creationId xmlns:a16="http://schemas.microsoft.com/office/drawing/2014/main" xmlns="" id="{58E38661-CE30-4584-8B10-5084B5BAE4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6295" y="1404024"/>
            <a:ext cx="3694990" cy="2856691"/>
          </a:xfrm>
          <a:prstGeom prst="rect">
            <a:avLst/>
          </a:prstGeom>
          <a:noFill/>
          <a:scene3d>
            <a:camera prst="orthographicFront"/>
            <a:lightRig rig="threePt" dir="t"/>
          </a:scene3d>
          <a:sp3d>
            <a:bevelT/>
            <a:bevelB/>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4267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D6232901-3613-47D2-9F86-37195051ABCD}"/>
              </a:ext>
            </a:extLst>
          </p:cNvPr>
          <p:cNvSpPr txBox="1"/>
          <p:nvPr/>
        </p:nvSpPr>
        <p:spPr>
          <a:xfrm>
            <a:off x="0" y="108365"/>
            <a:ext cx="12192000" cy="707886"/>
          </a:xfrm>
          <a:prstGeom prst="rect">
            <a:avLst/>
          </a:prstGeom>
          <a:noFill/>
        </p:spPr>
        <p:txBody>
          <a:bodyPr wrap="square" rtlCol="0">
            <a:spAutoFit/>
          </a:bodyPr>
          <a:lstStyle/>
          <a:p>
            <a:pPr algn="ctr"/>
            <a:r>
              <a:rPr lang="en-US" sz="4000" u="sng" dirty="0">
                <a:solidFill>
                  <a:schemeClr val="accent4">
                    <a:lumMod val="50000"/>
                  </a:schemeClr>
                </a:solidFill>
                <a:latin typeface="Bookman Old Style" panose="02050604050505020204" pitchFamily="18" charset="0"/>
              </a:rPr>
              <a:t>Problem Statement</a:t>
            </a:r>
            <a:endParaRPr lang="en-IN" sz="4000" u="sng" dirty="0">
              <a:solidFill>
                <a:schemeClr val="accent4">
                  <a:lumMod val="50000"/>
                </a:schemeClr>
              </a:solidFill>
              <a:latin typeface="Bookman Old Style" panose="02050604050505020204" pitchFamily="18" charset="0"/>
            </a:endParaRPr>
          </a:p>
        </p:txBody>
      </p:sp>
      <p:sp>
        <p:nvSpPr>
          <p:cNvPr id="7" name="TextBox 6">
            <a:extLst>
              <a:ext uri="{FF2B5EF4-FFF2-40B4-BE49-F238E27FC236}">
                <a16:creationId xmlns:a16="http://schemas.microsoft.com/office/drawing/2014/main" xmlns="" id="{04C82A8F-E3E9-4B9D-95D6-8F9A589F4422}"/>
              </a:ext>
            </a:extLst>
          </p:cNvPr>
          <p:cNvSpPr txBox="1"/>
          <p:nvPr/>
        </p:nvSpPr>
        <p:spPr>
          <a:xfrm>
            <a:off x="550505" y="908180"/>
            <a:ext cx="5747657" cy="3624390"/>
          </a:xfrm>
          <a:prstGeom prst="rect">
            <a:avLst/>
          </a:prstGeom>
          <a:noFill/>
        </p:spPr>
        <p:txBody>
          <a:bodyPr wrap="square">
            <a:spAutoFit/>
          </a:bodyPr>
          <a:lstStyle/>
          <a:p>
            <a:pPr algn="just">
              <a:lnSpc>
                <a:spcPct val="107000"/>
              </a:lnSpc>
              <a:spcAft>
                <a:spcPts val="800"/>
              </a:spcAft>
            </a:pPr>
            <a:r>
              <a:rPr lang="en-IN" spc="-5"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In the present system, the e-commerce platform will send a feedback mail to customers after the product is delivered. The customers can give ratings out of 5, also can write down some comments/reviews about the product that he/she has purchased. Using these reviews and ratings, e-commerce platform will rate the products, which helps other people to get the insights about the quality of the product. But many times, customers would not give any ratings or reviews. How to predict the review score that a customer could give? This is the problem in e-commerce business.</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p:txBody>
      </p:sp>
      <p:sp>
        <p:nvSpPr>
          <p:cNvPr id="11" name="TextBox 10">
            <a:extLst>
              <a:ext uri="{FF2B5EF4-FFF2-40B4-BE49-F238E27FC236}">
                <a16:creationId xmlns:a16="http://schemas.microsoft.com/office/drawing/2014/main" xmlns="" id="{52545AAC-9C5E-4D96-8BA8-8C39F9230FEA}"/>
              </a:ext>
            </a:extLst>
          </p:cNvPr>
          <p:cNvSpPr txBox="1"/>
          <p:nvPr/>
        </p:nvSpPr>
        <p:spPr>
          <a:xfrm>
            <a:off x="550505" y="4532570"/>
            <a:ext cx="10179699" cy="2031325"/>
          </a:xfrm>
          <a:prstGeom prst="rect">
            <a:avLst/>
          </a:prstGeom>
          <a:noFill/>
        </p:spPr>
        <p:txBody>
          <a:bodyPr wrap="square">
            <a:spAutoFit/>
          </a:bodyPr>
          <a:lstStyle/>
          <a:p>
            <a:pPr algn="just"/>
            <a:r>
              <a:rPr lang="en-IN" dirty="0">
                <a:solidFill>
                  <a:srgbClr val="000000"/>
                </a:solidFill>
                <a:effectLst/>
                <a:latin typeface="Century" panose="02040604050505020304" pitchFamily="18" charset="0"/>
                <a:ea typeface="Calibri" panose="020F0502020204030204" pitchFamily="34" charset="0"/>
              </a:rPr>
              <a:t>        There are two main methods to approach this problem. The first one is based on review text content analysis and uses the principles of natural language process (the NLP method). This method lacks the insights that can be drawn from the relationship between costumers and items. The second one is based on recommender systems, specifically on collaborative filtering, and focuses on the reviewer’s point of view. Use of the user’s similarity matrix and applying neighbours’ analysis are all part of this method. This method ignores any information from the review text content analysis.</a:t>
            </a:r>
            <a:endParaRPr lang="en-IN" dirty="0"/>
          </a:p>
        </p:txBody>
      </p:sp>
      <p:pic>
        <p:nvPicPr>
          <p:cNvPr id="3074" name="Picture 2" descr="Ratings and rankings">
            <a:extLst>
              <a:ext uri="{FF2B5EF4-FFF2-40B4-BE49-F238E27FC236}">
                <a16:creationId xmlns:a16="http://schemas.microsoft.com/office/drawing/2014/main" xmlns="" id="{9E4F02BF-4EE2-4FB5-9535-2F430CF27F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49438" y="1415450"/>
            <a:ext cx="4163440" cy="3025191"/>
          </a:xfrm>
          <a:prstGeom prst="rect">
            <a:avLst/>
          </a:prstGeom>
          <a:noFill/>
          <a:scene3d>
            <a:camera prst="orthographicFront"/>
            <a:lightRig rig="threePt" dir="t"/>
          </a:scene3d>
          <a:sp3d>
            <a:bevelT w="101600" prst="riblet"/>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5936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0856EF61-66EA-46A7-BEA5-CF3AF0E197A9}"/>
              </a:ext>
            </a:extLst>
          </p:cNvPr>
          <p:cNvSpPr txBox="1"/>
          <p:nvPr/>
        </p:nvSpPr>
        <p:spPr>
          <a:xfrm>
            <a:off x="628261" y="83976"/>
            <a:ext cx="10935477" cy="707886"/>
          </a:xfrm>
          <a:prstGeom prst="rect">
            <a:avLst/>
          </a:prstGeom>
          <a:noFill/>
        </p:spPr>
        <p:txBody>
          <a:bodyPr wrap="square" rtlCol="0">
            <a:spAutoFit/>
          </a:bodyPr>
          <a:lstStyle/>
          <a:p>
            <a:pPr algn="ctr"/>
            <a:r>
              <a:rPr lang="en-US" sz="4000" u="sng" dirty="0">
                <a:solidFill>
                  <a:schemeClr val="accent4">
                    <a:lumMod val="50000"/>
                  </a:schemeClr>
                </a:solidFill>
                <a:latin typeface="Bookman Old Style" panose="02050604050505020204" pitchFamily="18" charset="0"/>
              </a:rPr>
              <a:t>Problem Understanding</a:t>
            </a:r>
            <a:endParaRPr lang="en-IN" sz="4000" u="sng" dirty="0">
              <a:solidFill>
                <a:schemeClr val="accent4">
                  <a:lumMod val="50000"/>
                </a:schemeClr>
              </a:solidFill>
              <a:latin typeface="Bookman Old Style" panose="02050604050505020204" pitchFamily="18" charset="0"/>
            </a:endParaRPr>
          </a:p>
        </p:txBody>
      </p:sp>
      <p:sp>
        <p:nvSpPr>
          <p:cNvPr id="8" name="TextBox 7">
            <a:extLst>
              <a:ext uri="{FF2B5EF4-FFF2-40B4-BE49-F238E27FC236}">
                <a16:creationId xmlns:a16="http://schemas.microsoft.com/office/drawing/2014/main" xmlns="" id="{E0D6D86B-8424-4F4F-83E6-759CBEF0DF81}"/>
              </a:ext>
            </a:extLst>
          </p:cNvPr>
          <p:cNvSpPr txBox="1"/>
          <p:nvPr/>
        </p:nvSpPr>
        <p:spPr>
          <a:xfrm>
            <a:off x="335903" y="970384"/>
            <a:ext cx="8164285" cy="6186309"/>
          </a:xfrm>
          <a:prstGeom prst="rect">
            <a:avLst/>
          </a:prstGeom>
          <a:noFill/>
        </p:spPr>
        <p:txBody>
          <a:bodyPr wrap="square">
            <a:spAutoFit/>
          </a:bodyPr>
          <a:lstStyle/>
          <a:p>
            <a:pPr marL="285750" indent="-285750" algn="just">
              <a:buFont typeface="Wingdings" panose="05000000000000000000" pitchFamily="2" charset="2"/>
              <a:buChar char="ü"/>
            </a:pPr>
            <a:r>
              <a:rPr lang="en-IN" sz="1800" dirty="0">
                <a:effectLst/>
                <a:latin typeface="Century" panose="02040604050505020304" pitchFamily="18" charset="0"/>
                <a:ea typeface="Calibri" panose="020F0502020204030204" pitchFamily="34" charset="0"/>
                <a:cs typeface="Times New Roman" panose="02020603050405020304" pitchFamily="18" charset="0"/>
              </a:rPr>
              <a:t>The ability to successfully decide whether a review will be helpful to other customers and thus give the product more exposure is important to companies that support these reviews, companies like Flipkart, Amazon and Yelp! The customer will make a decision to buy a product if he or she sees valuable reviews posted by others, especially the user’s trusted friend. We believe reviews and reviewers will do help to the rating prediction based on the idea that 5-star ratings may greatly be attached with extremely good reviews. It’s also agreed that different people may have different sentimental expression preferences. For example, some users prefer to use “good” to describe an “excellent” product, while others may prefer to use “good” to describe a “just so </a:t>
            </a:r>
            <a:r>
              <a:rPr lang="en-IN" sz="1800" dirty="0" err="1">
                <a:effectLst/>
                <a:latin typeface="Century" panose="02040604050505020304" pitchFamily="18" charset="0"/>
                <a:ea typeface="Calibri" panose="020F0502020204030204" pitchFamily="34" charset="0"/>
                <a:cs typeface="Times New Roman" panose="02020603050405020304" pitchFamily="18" charset="0"/>
              </a:rPr>
              <a:t>so</a:t>
            </a:r>
            <a:r>
              <a:rPr lang="en-IN" sz="1800" dirty="0">
                <a:effectLst/>
                <a:latin typeface="Century" panose="02040604050505020304" pitchFamily="18" charset="0"/>
                <a:ea typeface="Calibri" panose="020F0502020204030204" pitchFamily="34" charset="0"/>
                <a:cs typeface="Times New Roman" panose="02020603050405020304" pitchFamily="18" charset="0"/>
              </a:rPr>
              <a:t>” product. User’s rating information is not always available on many review websites. </a:t>
            </a:r>
          </a:p>
          <a:p>
            <a:pPr marL="285750" indent="-285750" algn="just">
              <a:buFont typeface="Wingdings" panose="05000000000000000000" pitchFamily="2" charset="2"/>
              <a:buChar char="ü"/>
            </a:pPr>
            <a:r>
              <a:rPr lang="en-IN" sz="1800" b="0" dirty="0">
                <a:solidFill>
                  <a:srgbClr val="000000"/>
                </a:solidFill>
                <a:effectLst/>
                <a:latin typeface="Century" panose="02040604050505020304" pitchFamily="18" charset="0"/>
                <a:ea typeface="Times New Roman" panose="02020603050405020304" pitchFamily="18" charset="0"/>
              </a:rPr>
              <a:t>We have a client who has a website where people write different reviews for technical products. Now they are adding a new feature to their website i.e. The reviewer will have to add stars(rating) as well with the review. The rating is out 5 stars and it only has 5 options available 1 star, 2 stars, 3 stars, 4 stars, 5 stars. Now they want to predict ratings for the reviews which were written in the past and they don’t have a rating. So, we have to build an application which can predict the rating by seeing the review.</a:t>
            </a:r>
            <a:endParaRPr lang="en-IN" sz="1800" b="1" dirty="0">
              <a:effectLst/>
              <a:latin typeface="Century" panose="02040604050505020304" pitchFamily="18" charset="0"/>
              <a:ea typeface="Times New Roman" panose="02020603050405020304" pitchFamily="18" charset="0"/>
            </a:endParaRPr>
          </a:p>
          <a:p>
            <a:endParaRPr lang="en-IN" dirty="0"/>
          </a:p>
        </p:txBody>
      </p:sp>
      <p:pic>
        <p:nvPicPr>
          <p:cNvPr id="11" name="Picture 10">
            <a:extLst>
              <a:ext uri="{FF2B5EF4-FFF2-40B4-BE49-F238E27FC236}">
                <a16:creationId xmlns:a16="http://schemas.microsoft.com/office/drawing/2014/main" xmlns="" id="{3CAA1208-E88D-4623-842F-685943F900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0189" y="4032024"/>
            <a:ext cx="3691811" cy="2346745"/>
          </a:xfrm>
          <a:prstGeom prst="rect">
            <a:avLst/>
          </a:prstGeom>
        </p:spPr>
      </p:pic>
      <p:pic>
        <p:nvPicPr>
          <p:cNvPr id="4098" name="Picture 2" descr="5 Major Risks Credit Rating Agencies Evaluate About Companies And Why You  Should Know Them">
            <a:extLst>
              <a:ext uri="{FF2B5EF4-FFF2-40B4-BE49-F238E27FC236}">
                <a16:creationId xmlns:a16="http://schemas.microsoft.com/office/drawing/2014/main" xmlns="" id="{CB59ECDF-C430-4F9F-A3E1-543A322255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0187" y="1023886"/>
            <a:ext cx="3691811" cy="30081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73973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2AFFAE4A-F5A2-445D-A1FD-E76F3AF662B9}"/>
              </a:ext>
            </a:extLst>
          </p:cNvPr>
          <p:cNvSpPr txBox="1"/>
          <p:nvPr/>
        </p:nvSpPr>
        <p:spPr>
          <a:xfrm>
            <a:off x="0" y="244496"/>
            <a:ext cx="12192000" cy="584775"/>
          </a:xfrm>
          <a:prstGeom prst="rect">
            <a:avLst/>
          </a:prstGeom>
          <a:noFill/>
        </p:spPr>
        <p:txBody>
          <a:bodyPr wrap="square" rtlCol="0">
            <a:spAutoFit/>
          </a:bodyPr>
          <a:lstStyle/>
          <a:p>
            <a:pPr algn="ctr"/>
            <a:r>
              <a:rPr lang="en-US" sz="3200" u="sng" dirty="0">
                <a:solidFill>
                  <a:schemeClr val="accent4">
                    <a:lumMod val="50000"/>
                  </a:schemeClr>
                </a:solidFill>
                <a:latin typeface="Bookman Old Style" panose="02050604050505020204" pitchFamily="18" charset="0"/>
              </a:rPr>
              <a:t>Importance &amp; Benefits of Review Ratings Prediction</a:t>
            </a:r>
            <a:endParaRPr lang="en-IN" sz="3200" u="sng" dirty="0">
              <a:solidFill>
                <a:schemeClr val="accent4">
                  <a:lumMod val="50000"/>
                </a:schemeClr>
              </a:solidFill>
              <a:latin typeface="Bookman Old Style" panose="02050604050505020204" pitchFamily="18" charset="0"/>
            </a:endParaRPr>
          </a:p>
        </p:txBody>
      </p:sp>
      <p:pic>
        <p:nvPicPr>
          <p:cNvPr id="8" name="Picture 7">
            <a:extLst>
              <a:ext uri="{FF2B5EF4-FFF2-40B4-BE49-F238E27FC236}">
                <a16:creationId xmlns:a16="http://schemas.microsoft.com/office/drawing/2014/main" xmlns="" id="{BFCC53B1-FDB7-44B2-BFC3-72BD5A1718F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49324" y="1379013"/>
            <a:ext cx="5731510" cy="4608195"/>
          </a:xfrm>
          <a:prstGeom prst="rect">
            <a:avLst/>
          </a:prstGeom>
          <a:noFill/>
          <a:ln>
            <a:noFill/>
          </a:ln>
        </p:spPr>
      </p:pic>
    </p:spTree>
    <p:extLst>
      <p:ext uri="{BB962C8B-B14F-4D97-AF65-F5344CB8AC3E}">
        <p14:creationId xmlns:p14="http://schemas.microsoft.com/office/powerpoint/2010/main" val="225257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34A4EFDA-CD3E-4712-8840-3555D1C9F802}"/>
              </a:ext>
            </a:extLst>
          </p:cNvPr>
          <p:cNvSpPr txBox="1"/>
          <p:nvPr/>
        </p:nvSpPr>
        <p:spPr>
          <a:xfrm>
            <a:off x="538480" y="0"/>
            <a:ext cx="11216640" cy="861774"/>
          </a:xfrm>
          <a:prstGeom prst="rect">
            <a:avLst/>
          </a:prstGeom>
          <a:noFill/>
        </p:spPr>
        <p:txBody>
          <a:bodyPr wrap="square" rtlCol="0">
            <a:spAutoFit/>
          </a:bodyPr>
          <a:lstStyle/>
          <a:p>
            <a:pPr algn="ctr"/>
            <a:r>
              <a:rPr lang="en-US" sz="3200" u="sng" dirty="0">
                <a:solidFill>
                  <a:schemeClr val="accent4">
                    <a:lumMod val="50000"/>
                  </a:schemeClr>
                </a:solidFill>
                <a:latin typeface="Bookman Old Style" panose="02050604050505020204" pitchFamily="18" charset="0"/>
              </a:rPr>
              <a:t>Data Analysis and Model Building Flowchart</a:t>
            </a:r>
            <a:endParaRPr lang="en-IN" sz="3200" u="sng" dirty="0">
              <a:solidFill>
                <a:schemeClr val="accent4">
                  <a:lumMod val="50000"/>
                </a:schemeClr>
              </a:solidFill>
              <a:latin typeface="Bookman Old Style" panose="02050604050505020204" pitchFamily="18" charset="0"/>
            </a:endParaRPr>
          </a:p>
          <a:p>
            <a:endParaRPr lang="en-IN" dirty="0"/>
          </a:p>
        </p:txBody>
      </p:sp>
      <p:sp>
        <p:nvSpPr>
          <p:cNvPr id="9" name="Flowchart: Alternate Process 8">
            <a:extLst>
              <a:ext uri="{FF2B5EF4-FFF2-40B4-BE49-F238E27FC236}">
                <a16:creationId xmlns:a16="http://schemas.microsoft.com/office/drawing/2014/main" xmlns="" id="{65C1B98E-16C4-4728-A2C6-A060D7599AD6}"/>
              </a:ext>
            </a:extLst>
          </p:cNvPr>
          <p:cNvSpPr/>
          <p:nvPr/>
        </p:nvSpPr>
        <p:spPr>
          <a:xfrm>
            <a:off x="1656304" y="688071"/>
            <a:ext cx="2123233"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Import Libraries &amp; Collected Dataset</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10" name="Arrow: Right 9">
            <a:extLst>
              <a:ext uri="{FF2B5EF4-FFF2-40B4-BE49-F238E27FC236}">
                <a16:creationId xmlns:a16="http://schemas.microsoft.com/office/drawing/2014/main" xmlns="" id="{80505AFE-E45E-4CB0-8D11-DC6F54A4B812}"/>
              </a:ext>
            </a:extLst>
          </p:cNvPr>
          <p:cNvSpPr/>
          <p:nvPr/>
        </p:nvSpPr>
        <p:spPr>
          <a:xfrm>
            <a:off x="4124746" y="1069071"/>
            <a:ext cx="634482" cy="457200"/>
          </a:xfrm>
          <a:prstGeom prst="rightArrow">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11" name="Flowchart: Alternate Process 10">
            <a:extLst>
              <a:ext uri="{FF2B5EF4-FFF2-40B4-BE49-F238E27FC236}">
                <a16:creationId xmlns:a16="http://schemas.microsoft.com/office/drawing/2014/main" xmlns="" id="{A12EF69C-6EE3-4F90-8E75-AD0E99F33C4E}"/>
              </a:ext>
            </a:extLst>
          </p:cNvPr>
          <p:cNvSpPr/>
          <p:nvPr/>
        </p:nvSpPr>
        <p:spPr>
          <a:xfrm>
            <a:off x="5104437" y="688071"/>
            <a:ext cx="2123233"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Treating null values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12" name="Arrow: Right 11">
            <a:extLst>
              <a:ext uri="{FF2B5EF4-FFF2-40B4-BE49-F238E27FC236}">
                <a16:creationId xmlns:a16="http://schemas.microsoft.com/office/drawing/2014/main" xmlns="" id="{BD7FFFC3-C2CC-47B0-98CE-027159724E90}"/>
              </a:ext>
            </a:extLst>
          </p:cNvPr>
          <p:cNvSpPr/>
          <p:nvPr/>
        </p:nvSpPr>
        <p:spPr>
          <a:xfrm>
            <a:off x="7572879" y="1069071"/>
            <a:ext cx="667661" cy="457200"/>
          </a:xfrm>
          <a:prstGeom prst="rightArrow">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15" name="Flowchart: Alternate Process 14">
            <a:extLst>
              <a:ext uri="{FF2B5EF4-FFF2-40B4-BE49-F238E27FC236}">
                <a16:creationId xmlns:a16="http://schemas.microsoft.com/office/drawing/2014/main" xmlns="" id="{F643177A-4A3B-4D6B-9D2E-88F2192ED748}"/>
              </a:ext>
            </a:extLst>
          </p:cNvPr>
          <p:cNvSpPr/>
          <p:nvPr/>
        </p:nvSpPr>
        <p:spPr>
          <a:xfrm>
            <a:off x="8585749" y="688071"/>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NLTK Text Pre-Processing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17" name="Arrow: Right 16">
            <a:extLst>
              <a:ext uri="{FF2B5EF4-FFF2-40B4-BE49-F238E27FC236}">
                <a16:creationId xmlns:a16="http://schemas.microsoft.com/office/drawing/2014/main" xmlns="" id="{AF7EF058-49A7-48CF-8A68-51D390EF96B2}"/>
              </a:ext>
            </a:extLst>
          </p:cNvPr>
          <p:cNvSpPr/>
          <p:nvPr/>
        </p:nvSpPr>
        <p:spPr>
          <a:xfrm>
            <a:off x="4062538" y="4333306"/>
            <a:ext cx="667661" cy="457200"/>
          </a:xfrm>
          <a:prstGeom prst="rightArrow">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18" name="Flowchart: Alternate Process 17">
            <a:extLst>
              <a:ext uri="{FF2B5EF4-FFF2-40B4-BE49-F238E27FC236}">
                <a16:creationId xmlns:a16="http://schemas.microsoft.com/office/drawing/2014/main" xmlns="" id="{00033B84-DBF6-4EA5-A678-00A039B25E9D}"/>
              </a:ext>
            </a:extLst>
          </p:cNvPr>
          <p:cNvSpPr/>
          <p:nvPr/>
        </p:nvSpPr>
        <p:spPr>
          <a:xfrm>
            <a:off x="1565070" y="4053689"/>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Using</a:t>
            </a:r>
          </a:p>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TF-IDF Vectorizer</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1" name="Flowchart: Alternate Process 20">
            <a:extLst>
              <a:ext uri="{FF2B5EF4-FFF2-40B4-BE49-F238E27FC236}">
                <a16:creationId xmlns:a16="http://schemas.microsoft.com/office/drawing/2014/main" xmlns="" id="{180C310C-7A7D-4FDC-B69B-7242D8F982A5}"/>
              </a:ext>
            </a:extLst>
          </p:cNvPr>
          <p:cNvSpPr/>
          <p:nvPr/>
        </p:nvSpPr>
        <p:spPr>
          <a:xfrm>
            <a:off x="8585749" y="2392208"/>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Visualizations</a:t>
            </a:r>
          </a:p>
          <a:p>
            <a:pPr algn="ctr"/>
            <a:r>
              <a:rPr lang="en-US" b="1">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(EDA)</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2" name="Arrow: Left 21">
            <a:extLst>
              <a:ext uri="{FF2B5EF4-FFF2-40B4-BE49-F238E27FC236}">
                <a16:creationId xmlns:a16="http://schemas.microsoft.com/office/drawing/2014/main" xmlns="" id="{7AE48DB2-0A2E-4A51-9BC4-7973D9FE6678}"/>
              </a:ext>
            </a:extLst>
          </p:cNvPr>
          <p:cNvSpPr/>
          <p:nvPr/>
        </p:nvSpPr>
        <p:spPr>
          <a:xfrm>
            <a:off x="7572878" y="2773208"/>
            <a:ext cx="667661" cy="457200"/>
          </a:xfrm>
          <a:prstGeom prst="leftArrow">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3" name="Flowchart: Alternate Process 22">
            <a:extLst>
              <a:ext uri="{FF2B5EF4-FFF2-40B4-BE49-F238E27FC236}">
                <a16:creationId xmlns:a16="http://schemas.microsoft.com/office/drawing/2014/main" xmlns="" id="{31ECFB98-689F-422F-9514-728C014F084F}"/>
              </a:ext>
            </a:extLst>
          </p:cNvPr>
          <p:cNvSpPr/>
          <p:nvPr/>
        </p:nvSpPr>
        <p:spPr>
          <a:xfrm>
            <a:off x="5058820" y="2392208"/>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Removing Skewness &amp; Outliers </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4" name="Arrow: Left 23">
            <a:extLst>
              <a:ext uri="{FF2B5EF4-FFF2-40B4-BE49-F238E27FC236}">
                <a16:creationId xmlns:a16="http://schemas.microsoft.com/office/drawing/2014/main" xmlns="" id="{D1899990-9647-4B3C-8939-F7CEF367EEF6}"/>
              </a:ext>
            </a:extLst>
          </p:cNvPr>
          <p:cNvSpPr/>
          <p:nvPr/>
        </p:nvSpPr>
        <p:spPr>
          <a:xfrm>
            <a:off x="4079128" y="2773208"/>
            <a:ext cx="634482" cy="457200"/>
          </a:xfrm>
          <a:prstGeom prst="leftArrow">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5" name="Flowchart: Alternate Process 24">
            <a:extLst>
              <a:ext uri="{FF2B5EF4-FFF2-40B4-BE49-F238E27FC236}">
                <a16:creationId xmlns:a16="http://schemas.microsoft.com/office/drawing/2014/main" xmlns="" id="{79CD2769-69D5-4A56-98E8-09B8EA44A207}"/>
              </a:ext>
            </a:extLst>
          </p:cNvPr>
          <p:cNvSpPr/>
          <p:nvPr/>
        </p:nvSpPr>
        <p:spPr>
          <a:xfrm>
            <a:off x="1565070" y="2392208"/>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Checking Correlation</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6" name="Arrow: Down 25">
            <a:extLst>
              <a:ext uri="{FF2B5EF4-FFF2-40B4-BE49-F238E27FC236}">
                <a16:creationId xmlns:a16="http://schemas.microsoft.com/office/drawing/2014/main" xmlns="" id="{8698FB53-B832-453A-9B2A-06BBE89FAB57}"/>
              </a:ext>
            </a:extLst>
          </p:cNvPr>
          <p:cNvSpPr/>
          <p:nvPr/>
        </p:nvSpPr>
        <p:spPr>
          <a:xfrm>
            <a:off x="2420376" y="3595846"/>
            <a:ext cx="458236" cy="457843"/>
          </a:xfrm>
          <a:prstGeom prst="downArrow">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7" name="Arrow: Down 26">
            <a:extLst>
              <a:ext uri="{FF2B5EF4-FFF2-40B4-BE49-F238E27FC236}">
                <a16:creationId xmlns:a16="http://schemas.microsoft.com/office/drawing/2014/main" xmlns="" id="{BF50AD5F-76F2-454B-A80A-D9FDBCE58ED7}"/>
              </a:ext>
            </a:extLst>
          </p:cNvPr>
          <p:cNvSpPr/>
          <p:nvPr/>
        </p:nvSpPr>
        <p:spPr>
          <a:xfrm>
            <a:off x="9511382" y="1909400"/>
            <a:ext cx="458236" cy="457880"/>
          </a:xfrm>
          <a:prstGeom prst="downArrow">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8" name="Flowchart: Alternate Process 27">
            <a:extLst>
              <a:ext uri="{FF2B5EF4-FFF2-40B4-BE49-F238E27FC236}">
                <a16:creationId xmlns:a16="http://schemas.microsoft.com/office/drawing/2014/main" xmlns="" id="{D8B4B1D2-FAFA-4E25-8870-E56EB080A176}"/>
              </a:ext>
            </a:extLst>
          </p:cNvPr>
          <p:cNvSpPr/>
          <p:nvPr/>
        </p:nvSpPr>
        <p:spPr>
          <a:xfrm>
            <a:off x="5058820" y="4053689"/>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Train Test Split </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9" name="Arrow: Right 28">
            <a:extLst>
              <a:ext uri="{FF2B5EF4-FFF2-40B4-BE49-F238E27FC236}">
                <a16:creationId xmlns:a16="http://schemas.microsoft.com/office/drawing/2014/main" xmlns="" id="{8B6E8DC2-FD43-43BF-A01A-7C281204D5B2}"/>
              </a:ext>
            </a:extLst>
          </p:cNvPr>
          <p:cNvSpPr/>
          <p:nvPr/>
        </p:nvSpPr>
        <p:spPr>
          <a:xfrm>
            <a:off x="7572877" y="4333306"/>
            <a:ext cx="667661" cy="457200"/>
          </a:xfrm>
          <a:prstGeom prst="rightArrow">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30" name="Flowchart: Alternate Process 29">
            <a:extLst>
              <a:ext uri="{FF2B5EF4-FFF2-40B4-BE49-F238E27FC236}">
                <a16:creationId xmlns:a16="http://schemas.microsoft.com/office/drawing/2014/main" xmlns="" id="{93894349-6E7C-4E61-88B6-9FE6FB216C26}"/>
              </a:ext>
            </a:extLst>
          </p:cNvPr>
          <p:cNvSpPr/>
          <p:nvPr/>
        </p:nvSpPr>
        <p:spPr>
          <a:xfrm>
            <a:off x="8585747" y="4053689"/>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Data Balancing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0" name="Flowchart: Alternate Process 19">
            <a:extLst>
              <a:ext uri="{FF2B5EF4-FFF2-40B4-BE49-F238E27FC236}">
                <a16:creationId xmlns:a16="http://schemas.microsoft.com/office/drawing/2014/main" xmlns="" id="{95249C89-B121-4BA7-AE38-C2127E8876B5}"/>
              </a:ext>
            </a:extLst>
          </p:cNvPr>
          <p:cNvSpPr/>
          <p:nvPr/>
        </p:nvSpPr>
        <p:spPr>
          <a:xfrm>
            <a:off x="8656076" y="5584123"/>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Model Building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31" name="Arrow: Down 30">
            <a:extLst>
              <a:ext uri="{FF2B5EF4-FFF2-40B4-BE49-F238E27FC236}">
                <a16:creationId xmlns:a16="http://schemas.microsoft.com/office/drawing/2014/main" xmlns="" id="{6564D4ED-1B47-4AEB-8FB9-44032D1C6737}"/>
              </a:ext>
            </a:extLst>
          </p:cNvPr>
          <p:cNvSpPr/>
          <p:nvPr/>
        </p:nvSpPr>
        <p:spPr>
          <a:xfrm>
            <a:off x="9441053" y="5272890"/>
            <a:ext cx="458236" cy="311234"/>
          </a:xfrm>
          <a:prstGeom prst="downArrow">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32" name="Arrow: Left 31">
            <a:extLst>
              <a:ext uri="{FF2B5EF4-FFF2-40B4-BE49-F238E27FC236}">
                <a16:creationId xmlns:a16="http://schemas.microsoft.com/office/drawing/2014/main" xmlns="" id="{88E2C15F-5B3C-4F33-8D63-A35B4F6261DF}"/>
              </a:ext>
            </a:extLst>
          </p:cNvPr>
          <p:cNvSpPr/>
          <p:nvPr/>
        </p:nvSpPr>
        <p:spPr>
          <a:xfrm>
            <a:off x="7572877" y="6037443"/>
            <a:ext cx="667661" cy="457200"/>
          </a:xfrm>
          <a:prstGeom prst="leftArrow">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35" name="Flowchart: Alternate Process 34">
            <a:extLst>
              <a:ext uri="{FF2B5EF4-FFF2-40B4-BE49-F238E27FC236}">
                <a16:creationId xmlns:a16="http://schemas.microsoft.com/office/drawing/2014/main" xmlns="" id="{9098978D-D860-4946-A8B0-561DB45732B6}"/>
              </a:ext>
            </a:extLst>
          </p:cNvPr>
          <p:cNvSpPr/>
          <p:nvPr/>
        </p:nvSpPr>
        <p:spPr>
          <a:xfrm>
            <a:off x="5058820" y="5584123"/>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Hyper Parameter Tuning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36" name="Flowchart: Alternate Process 35">
            <a:extLst>
              <a:ext uri="{FF2B5EF4-FFF2-40B4-BE49-F238E27FC236}">
                <a16:creationId xmlns:a16="http://schemas.microsoft.com/office/drawing/2014/main" xmlns="" id="{C2A17994-C821-4FEA-AC25-A0912A99B415}"/>
              </a:ext>
            </a:extLst>
          </p:cNvPr>
          <p:cNvSpPr/>
          <p:nvPr/>
        </p:nvSpPr>
        <p:spPr>
          <a:xfrm>
            <a:off x="1562615" y="5584123"/>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Saving the model and Predictions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37" name="Arrow: Left 36">
            <a:extLst>
              <a:ext uri="{FF2B5EF4-FFF2-40B4-BE49-F238E27FC236}">
                <a16:creationId xmlns:a16="http://schemas.microsoft.com/office/drawing/2014/main" xmlns="" id="{4D52B3A1-A83F-4FD9-A3EB-C5204AB2F47D}"/>
              </a:ext>
            </a:extLst>
          </p:cNvPr>
          <p:cNvSpPr/>
          <p:nvPr/>
        </p:nvSpPr>
        <p:spPr>
          <a:xfrm>
            <a:off x="4008800" y="6037443"/>
            <a:ext cx="634482" cy="457200"/>
          </a:xfrm>
          <a:prstGeom prst="leftArrow">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34733322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C9F173D0-E24A-4A39-884B-E8CD564E0481}"/>
              </a:ext>
            </a:extLst>
          </p:cNvPr>
          <p:cNvSpPr txBox="1"/>
          <p:nvPr/>
        </p:nvSpPr>
        <p:spPr>
          <a:xfrm>
            <a:off x="559837" y="307910"/>
            <a:ext cx="11112759" cy="584775"/>
          </a:xfrm>
          <a:prstGeom prst="rect">
            <a:avLst/>
          </a:prstGeom>
          <a:noFill/>
        </p:spPr>
        <p:txBody>
          <a:bodyPr wrap="square" rtlCol="0">
            <a:spAutoFit/>
          </a:bodyPr>
          <a:lstStyle/>
          <a:p>
            <a:pPr algn="ctr"/>
            <a:r>
              <a:rPr lang="en-US" sz="3200" u="sng" dirty="0">
                <a:solidFill>
                  <a:schemeClr val="accent4">
                    <a:lumMod val="50000"/>
                  </a:schemeClr>
                </a:solidFill>
                <a:latin typeface="Bookman Old Style" panose="02050604050505020204" pitchFamily="18" charset="0"/>
              </a:rPr>
              <a:t>Exploratory Data Analysis (EDA) Steps</a:t>
            </a:r>
            <a:endParaRPr lang="en-IN" sz="3200" u="sng" dirty="0">
              <a:solidFill>
                <a:schemeClr val="accent4">
                  <a:lumMod val="50000"/>
                </a:schemeClr>
              </a:solidFill>
              <a:latin typeface="Bookman Old Style" panose="02050604050505020204" pitchFamily="18" charset="0"/>
            </a:endParaRPr>
          </a:p>
        </p:txBody>
      </p:sp>
      <p:sp>
        <p:nvSpPr>
          <p:cNvPr id="3" name="TextBox 2">
            <a:extLst>
              <a:ext uri="{FF2B5EF4-FFF2-40B4-BE49-F238E27FC236}">
                <a16:creationId xmlns:a16="http://schemas.microsoft.com/office/drawing/2014/main" xmlns="" id="{25823B0B-A990-40C9-A3ED-6365DB0B43BE}"/>
              </a:ext>
            </a:extLst>
          </p:cNvPr>
          <p:cNvSpPr txBox="1"/>
          <p:nvPr/>
        </p:nvSpPr>
        <p:spPr>
          <a:xfrm>
            <a:off x="345233" y="892685"/>
            <a:ext cx="11635273" cy="5995296"/>
          </a:xfrm>
          <a:prstGeom prst="rect">
            <a:avLst/>
          </a:prstGeom>
          <a:noFill/>
        </p:spPr>
        <p:txBody>
          <a:bodyPr wrap="square" rtlCol="0">
            <a:spAutoFit/>
          </a:bodyPr>
          <a:lstStyle/>
          <a:p>
            <a:pPr marL="342900" lvl="0" indent="-342900" algn="just">
              <a:lnSpc>
                <a:spcPct val="107000"/>
              </a:lnSpc>
              <a:buFont typeface="Wingdings" panose="05000000000000000000" pitchFamily="2" charset="2"/>
              <a:buChar char=""/>
            </a:pPr>
            <a:r>
              <a:rPr lang="en-IN" dirty="0">
                <a:effectLst/>
                <a:latin typeface="Century" panose="02040604050505020304" pitchFamily="18" charset="0"/>
                <a:ea typeface="Calibri" panose="020F0502020204030204" pitchFamily="34" charset="0"/>
                <a:cs typeface="Times New Roman" panose="02020603050405020304" pitchFamily="18" charset="0"/>
              </a:rPr>
              <a:t>Importing necessary libraries and loading dataset as a data frame.</a:t>
            </a:r>
          </a:p>
          <a:p>
            <a:pPr marL="342900" lvl="0" indent="-342900" algn="just">
              <a:lnSpc>
                <a:spcPct val="107000"/>
              </a:lnSpc>
              <a:buFont typeface="Wingdings" panose="05000000000000000000" pitchFamily="2" charset="2"/>
              <a:buChar char=""/>
            </a:pPr>
            <a:r>
              <a:rPr lang="en-IN" dirty="0">
                <a:effectLst/>
                <a:latin typeface="Century" panose="02040604050505020304" pitchFamily="18" charset="0"/>
                <a:ea typeface="Calibri" panose="020F0502020204030204" pitchFamily="34" charset="0"/>
                <a:cs typeface="Times New Roman" panose="02020603050405020304" pitchFamily="18" charset="0"/>
              </a:rPr>
              <a:t>Checked some statistical information like shape, number of unique values present, info, null values, value counts, duplicated values etc.</a:t>
            </a:r>
          </a:p>
          <a:p>
            <a:pPr marL="342900" lvl="0" indent="-342900" algn="just">
              <a:lnSpc>
                <a:spcPct val="107000"/>
              </a:lnSpc>
              <a:buFont typeface="Wingdings" panose="05000000000000000000" pitchFamily="2" charset="2"/>
              <a:buChar char=""/>
            </a:pPr>
            <a:r>
              <a:rPr lang="en-IN" dirty="0">
                <a:effectLst/>
                <a:latin typeface="Century" panose="02040604050505020304" pitchFamily="18" charset="0"/>
                <a:ea typeface="Calibri" panose="020F0502020204030204" pitchFamily="34" charset="0"/>
                <a:cs typeface="Times New Roman" panose="02020603050405020304" pitchFamily="18" charset="0"/>
              </a:rPr>
              <a:t>Checked null values and filled them using imputation technique (mode method).</a:t>
            </a:r>
          </a:p>
          <a:p>
            <a:pPr marL="342900" lvl="0" indent="-342900" algn="just">
              <a:lnSpc>
                <a:spcPct val="107000"/>
              </a:lnSpc>
              <a:buFont typeface="Wingdings" panose="05000000000000000000" pitchFamily="2" charset="2"/>
              <a:buChar char=""/>
            </a:pPr>
            <a:r>
              <a:rPr lang="en-IN" dirty="0">
                <a:effectLst/>
                <a:latin typeface="Century" panose="02040604050505020304" pitchFamily="18" charset="0"/>
                <a:ea typeface="Calibri" panose="020F0502020204030204" pitchFamily="34" charset="0"/>
                <a:cs typeface="Times New Roman" panose="02020603050405020304" pitchFamily="18" charset="0"/>
              </a:rPr>
              <a:t>Done feature engineering and created new columns viz </a:t>
            </a:r>
            <a:r>
              <a:rPr lang="en-IN" dirty="0" err="1">
                <a:effectLst/>
                <a:latin typeface="Century" panose="02040604050505020304" pitchFamily="18" charset="0"/>
                <a:ea typeface="Calibri" panose="020F0502020204030204" pitchFamily="34" charset="0"/>
                <a:cs typeface="Times New Roman" panose="02020603050405020304" pitchFamily="18" charset="0"/>
              </a:rPr>
              <a:t>original_length</a:t>
            </a:r>
            <a:r>
              <a:rPr lang="en-IN" dirty="0">
                <a:effectLst/>
                <a:latin typeface="Century" panose="02040604050505020304" pitchFamily="18" charset="0"/>
                <a:ea typeface="Calibri" panose="020F0502020204030204" pitchFamily="34" charset="0"/>
                <a:cs typeface="Times New Roman" panose="02020603050405020304" pitchFamily="18" charset="0"/>
              </a:rPr>
              <a:t>, and </a:t>
            </a:r>
            <a:r>
              <a:rPr lang="en-IN" dirty="0" err="1">
                <a:effectLst/>
                <a:latin typeface="Century" panose="02040604050505020304" pitchFamily="18" charset="0"/>
                <a:ea typeface="Calibri" panose="020F0502020204030204" pitchFamily="34" charset="0"/>
                <a:cs typeface="Calibri" panose="020F0502020204030204" pitchFamily="34" charset="0"/>
              </a:rPr>
              <a:t>Review_word_count</a:t>
            </a:r>
            <a:r>
              <a:rPr lang="en-IN" dirty="0">
                <a:effectLst/>
                <a:latin typeface="Century" panose="02040604050505020304" pitchFamily="18" charset="0"/>
                <a:ea typeface="Calibri" panose="020F0502020204030204" pitchFamily="34" charset="0"/>
                <a:cs typeface="Calibri" panose="020F0502020204030204" pitchFamily="34" charset="0"/>
              </a:rPr>
              <a:t>. Extracted new column as </a:t>
            </a:r>
            <a:r>
              <a:rPr lang="en-IN" dirty="0">
                <a:effectLst/>
                <a:latin typeface="Century" panose="02040604050505020304" pitchFamily="18" charset="0"/>
                <a:ea typeface="Calibri" panose="020F0502020204030204" pitchFamily="34" charset="0"/>
                <a:cs typeface="Times New Roman" panose="02020603050405020304" pitchFamily="18" charset="0"/>
              </a:rPr>
              <a:t>Review from </a:t>
            </a:r>
            <a:r>
              <a:rPr lang="en-IN" dirty="0" err="1">
                <a:effectLst/>
                <a:latin typeface="Century" panose="02040604050505020304" pitchFamily="18" charset="0"/>
                <a:ea typeface="Calibri" panose="020F0502020204030204" pitchFamily="34" charset="0"/>
                <a:cs typeface="Times New Roman" panose="02020603050405020304" pitchFamily="18" charset="0"/>
              </a:rPr>
              <a:t>Review_text</a:t>
            </a:r>
            <a:r>
              <a:rPr lang="en-IN" dirty="0">
                <a:effectLst/>
                <a:latin typeface="Century" panose="02040604050505020304" pitchFamily="18" charset="0"/>
                <a:ea typeface="Calibri" panose="020F0502020204030204" pitchFamily="34" charset="0"/>
                <a:cs typeface="Times New Roman" panose="02020603050405020304" pitchFamily="18" charset="0"/>
              </a:rPr>
              <a:t> and </a:t>
            </a:r>
            <a:r>
              <a:rPr lang="en-IN" dirty="0" err="1">
                <a:effectLst/>
                <a:latin typeface="Century" panose="02040604050505020304" pitchFamily="18" charset="0"/>
                <a:ea typeface="Calibri" panose="020F0502020204030204" pitchFamily="34" charset="0"/>
                <a:cs typeface="Times New Roman" panose="02020603050405020304" pitchFamily="18" charset="0"/>
              </a:rPr>
              <a:t>Review_title</a:t>
            </a:r>
            <a:r>
              <a:rPr lang="en-IN" dirty="0">
                <a:effectLst/>
                <a:latin typeface="Century" panose="02040604050505020304" pitchFamily="18" charset="0"/>
                <a:ea typeface="Calibri" panose="020F0502020204030204" pitchFamily="34" charset="0"/>
                <a:cs typeface="Times New Roman" panose="02020603050405020304" pitchFamily="18" charset="0"/>
              </a:rPr>
              <a:t> columns and dropped these two columns after getting the required data.</a:t>
            </a:r>
          </a:p>
          <a:p>
            <a:pPr marL="342900" lvl="0" indent="-342900" algn="just">
              <a:lnSpc>
                <a:spcPct val="107000"/>
              </a:lnSpc>
              <a:buFont typeface="Wingdings" panose="05000000000000000000" pitchFamily="2" charset="2"/>
              <a:buChar char=""/>
            </a:pPr>
            <a:r>
              <a:rPr lang="en-IN" dirty="0">
                <a:effectLst/>
                <a:latin typeface="Century" panose="02040604050505020304" pitchFamily="18" charset="0"/>
                <a:ea typeface="Times New Roman" panose="02020603050405020304" pitchFamily="18" charset="0"/>
                <a:cs typeface="Calibri" panose="020F0502020204030204" pitchFamily="34" charset="0"/>
              </a:rPr>
              <a:t>Done text pre-processing techniques like </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742950" lvl="1" indent="-285750" algn="just">
              <a:lnSpc>
                <a:spcPct val="107000"/>
              </a:lnSpc>
              <a:buFont typeface="Courier New" panose="02070309020205020404" pitchFamily="49" charset="0"/>
              <a:buChar char="o"/>
            </a:pPr>
            <a:r>
              <a:rPr lang="en-IN" dirty="0">
                <a:effectLst/>
                <a:latin typeface="Century" panose="02040604050505020304" pitchFamily="18" charset="0"/>
                <a:ea typeface="Times New Roman" panose="02020603050405020304" pitchFamily="18" charset="0"/>
                <a:cs typeface="Calibri" panose="020F0502020204030204" pitchFamily="34" charset="0"/>
              </a:rPr>
              <a:t>Text case conversion</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742950" lvl="1" indent="-285750" algn="just">
              <a:lnSpc>
                <a:spcPct val="107000"/>
              </a:lnSpc>
              <a:buFont typeface="Courier New" panose="02070309020205020404" pitchFamily="49" charset="0"/>
              <a:buChar char="o"/>
            </a:pPr>
            <a:r>
              <a:rPr lang="en-IN" dirty="0">
                <a:effectLst/>
                <a:latin typeface="Century" panose="02040604050505020304" pitchFamily="18" charset="0"/>
                <a:ea typeface="Times New Roman" panose="02020603050405020304" pitchFamily="18" charset="0"/>
                <a:cs typeface="Calibri" panose="020F0502020204030204" pitchFamily="34" charset="0"/>
              </a:rPr>
              <a:t> Removing Punctuations and other special characters</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742950" lvl="1" indent="-285750" algn="just">
              <a:lnSpc>
                <a:spcPct val="107000"/>
              </a:lnSpc>
              <a:buFont typeface="Courier New" panose="02070309020205020404" pitchFamily="49" charset="0"/>
              <a:buChar char="o"/>
            </a:pPr>
            <a:r>
              <a:rPr lang="en-IN" dirty="0">
                <a:effectLst/>
                <a:latin typeface="Century" panose="02040604050505020304" pitchFamily="18" charset="0"/>
                <a:ea typeface="Times New Roman" panose="02020603050405020304" pitchFamily="18" charset="0"/>
                <a:cs typeface="Calibri" panose="020F0502020204030204" pitchFamily="34" charset="0"/>
              </a:rPr>
              <a:t>Splitting the comments into individual words</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742950" lvl="1" indent="-285750" algn="just">
              <a:lnSpc>
                <a:spcPct val="107000"/>
              </a:lnSpc>
              <a:buFont typeface="Courier New" panose="02070309020205020404" pitchFamily="49" charset="0"/>
              <a:buChar char="o"/>
            </a:pPr>
            <a:r>
              <a:rPr lang="en-IN" dirty="0">
                <a:effectLst/>
                <a:latin typeface="Century" panose="02040604050505020304" pitchFamily="18" charset="0"/>
                <a:ea typeface="Times New Roman" panose="02020603050405020304" pitchFamily="18" charset="0"/>
                <a:cs typeface="Calibri" panose="020F0502020204030204" pitchFamily="34" charset="0"/>
              </a:rPr>
              <a:t> Removing Stop Words</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742950" lvl="1" indent="-285750" algn="just">
              <a:lnSpc>
                <a:spcPct val="107000"/>
              </a:lnSpc>
              <a:buFont typeface="Courier New" panose="02070309020205020404" pitchFamily="49" charset="0"/>
              <a:buChar char="o"/>
            </a:pPr>
            <a:r>
              <a:rPr lang="en-IN" dirty="0">
                <a:effectLst/>
                <a:latin typeface="Century" panose="02040604050505020304" pitchFamily="18" charset="0"/>
                <a:ea typeface="Times New Roman" panose="02020603050405020304" pitchFamily="18" charset="0"/>
                <a:cs typeface="Calibri" panose="020F0502020204030204" pitchFamily="34" charset="0"/>
              </a:rPr>
              <a:t> Stemming and Lemmatization </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742950" lvl="1" indent="-285750" algn="just">
              <a:lnSpc>
                <a:spcPct val="107000"/>
              </a:lnSpc>
              <a:buFont typeface="Courier New" panose="02070309020205020404" pitchFamily="49" charset="0"/>
              <a:buChar char="o"/>
            </a:pPr>
            <a:r>
              <a:rPr lang="en-IN" dirty="0">
                <a:effectLst/>
                <a:latin typeface="Century" panose="02040604050505020304" pitchFamily="18" charset="0"/>
                <a:ea typeface="Times New Roman" panose="02020603050405020304" pitchFamily="18" charset="0"/>
                <a:cs typeface="Calibri" panose="020F0502020204030204" pitchFamily="34" charset="0"/>
              </a:rPr>
              <a:t>Text Standardization-Normalization</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en-IN" dirty="0">
                <a:effectLst/>
                <a:latin typeface="Century" panose="02040604050505020304" pitchFamily="18" charset="0"/>
                <a:ea typeface="Times New Roman" panose="02020603050405020304" pitchFamily="18" charset="0"/>
                <a:cs typeface="Calibri" panose="020F0502020204030204" pitchFamily="34" charset="0"/>
              </a:rPr>
              <a:t>Then created new column as </a:t>
            </a:r>
            <a:r>
              <a:rPr lang="en-IN" dirty="0" err="1">
                <a:effectLst/>
                <a:latin typeface="Century" panose="02040604050505020304" pitchFamily="18" charset="0"/>
                <a:ea typeface="Times New Roman" panose="02020603050405020304" pitchFamily="18" charset="0"/>
                <a:cs typeface="Calibri" panose="020F0502020204030204" pitchFamily="34" charset="0"/>
              </a:rPr>
              <a:t>clean_length</a:t>
            </a:r>
            <a:r>
              <a:rPr lang="en-IN" dirty="0">
                <a:effectLst/>
                <a:latin typeface="Century" panose="02040604050505020304" pitchFamily="18" charset="0"/>
                <a:ea typeface="Times New Roman" panose="02020603050405020304" pitchFamily="18" charset="0"/>
                <a:cs typeface="Calibri" panose="020F0502020204030204" pitchFamily="34" charset="0"/>
              </a:rPr>
              <a:t> after cleaning the data. Checked correlation between features and label using heatmap. Removed outliers and skewness in numerical columns. Removed outliers and skewness.</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en-IN" dirty="0">
                <a:effectLst/>
                <a:latin typeface="Century" panose="02040604050505020304" pitchFamily="18" charset="0"/>
                <a:ea typeface="Calibri" panose="020F0502020204030204" pitchFamily="34" charset="0"/>
                <a:cs typeface="Calibri" panose="020F0502020204030204" pitchFamily="34" charset="0"/>
              </a:rPr>
              <a:t>After getting a cleaned data separated feature and label and used TF-IDF vectorizer and </a:t>
            </a:r>
            <a:r>
              <a:rPr lang="en-IN" dirty="0">
                <a:latin typeface="Century" panose="02040604050505020304" pitchFamily="18" charset="0"/>
                <a:ea typeface="Calibri" panose="020F0502020204030204" pitchFamily="34" charset="0"/>
                <a:cs typeface="Calibri" panose="020F0502020204030204" pitchFamily="34" charset="0"/>
              </a:rPr>
              <a:t>performed Train Test split </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dirty="0">
                <a:effectLst/>
                <a:latin typeface="Century" panose="02040604050505020304" pitchFamily="18" charset="0"/>
                <a:ea typeface="Calibri" panose="020F0502020204030204" pitchFamily="34" charset="0"/>
                <a:cs typeface="Calibri" panose="020F0502020204030204" pitchFamily="34" charset="0"/>
              </a:rPr>
              <a:t>Balanced the data using SMOTE method.</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11417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1C3894D7-664E-424B-BEB5-5FEC672F977D}"/>
              </a:ext>
            </a:extLst>
          </p:cNvPr>
          <p:cNvSpPr txBox="1"/>
          <p:nvPr/>
        </p:nvSpPr>
        <p:spPr>
          <a:xfrm>
            <a:off x="625151" y="261257"/>
            <a:ext cx="10991461" cy="584775"/>
          </a:xfrm>
          <a:prstGeom prst="rect">
            <a:avLst/>
          </a:prstGeom>
          <a:noFill/>
        </p:spPr>
        <p:txBody>
          <a:bodyPr wrap="square" rtlCol="0">
            <a:spAutoFit/>
          </a:bodyPr>
          <a:lstStyle/>
          <a:p>
            <a:pPr algn="ctr"/>
            <a:r>
              <a:rPr lang="en-US" sz="3200" u="sng" dirty="0">
                <a:solidFill>
                  <a:schemeClr val="accent4">
                    <a:lumMod val="50000"/>
                  </a:schemeClr>
                </a:solidFill>
                <a:latin typeface="Bookman Old Style" panose="02050604050505020204" pitchFamily="18" charset="0"/>
              </a:rPr>
              <a:t>Visualizations:</a:t>
            </a:r>
            <a:r>
              <a:rPr lang="en-IN" sz="2800" dirty="0">
                <a:solidFill>
                  <a:schemeClr val="accent4">
                    <a:lumMod val="50000"/>
                  </a:schemeClr>
                </a:solidFill>
                <a:effectLst/>
                <a:latin typeface="Bookman Old Style" panose="02050604050505020204" pitchFamily="18" charset="0"/>
                <a:ea typeface="Calibri" panose="020F0502020204030204" pitchFamily="34" charset="0"/>
                <a:cs typeface="Calibri" panose="020F0502020204030204" pitchFamily="34" charset="0"/>
              </a:rPr>
              <a:t>Count of Target Variable “Ratings”</a:t>
            </a:r>
            <a:endParaRPr lang="en-IN" sz="2800" dirty="0">
              <a:solidFill>
                <a:schemeClr val="accent4">
                  <a:lumMod val="50000"/>
                </a:schemeClr>
              </a:solidFill>
              <a:effectLst/>
              <a:latin typeface="Bookman Old Style" panose="02050604050505020204" pitchFamily="18" charset="0"/>
              <a:ea typeface="Calibri" panose="020F0502020204030204" pitchFamily="34" charset="0"/>
              <a:cs typeface="Times New Roman" panose="02020603050405020304" pitchFamily="18" charset="0"/>
            </a:endParaRPr>
          </a:p>
        </p:txBody>
      </p:sp>
      <p:pic>
        <p:nvPicPr>
          <p:cNvPr id="2050" name="Picture 2">
            <a:extLst>
              <a:ext uri="{FF2B5EF4-FFF2-40B4-BE49-F238E27FC236}">
                <a16:creationId xmlns:a16="http://schemas.microsoft.com/office/drawing/2014/main" xmlns="" id="{0B83857C-452A-4575-B229-1C28F60EC8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69252"/>
            <a:ext cx="6783355" cy="293216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xmlns="" id="{8E76C9AD-7155-4C27-842C-1F2C4A6F9F3D}"/>
              </a:ext>
            </a:extLst>
          </p:cNvPr>
          <p:cNvSpPr txBox="1"/>
          <p:nvPr/>
        </p:nvSpPr>
        <p:spPr>
          <a:xfrm>
            <a:off x="1" y="846032"/>
            <a:ext cx="12192000" cy="523220"/>
          </a:xfrm>
          <a:prstGeom prst="rect">
            <a:avLst/>
          </a:prstGeom>
          <a:noFill/>
        </p:spPr>
        <p:txBody>
          <a:bodyPr wrap="square" rtlCol="0">
            <a:spAutoFit/>
          </a:bodyPr>
          <a:lstStyle/>
          <a:p>
            <a:r>
              <a:rPr lang="en-US" sz="2800" dirty="0">
                <a:solidFill>
                  <a:schemeClr val="accent6">
                    <a:lumMod val="50000"/>
                  </a:schemeClr>
                </a:solidFill>
                <a:latin typeface="Century" panose="02040604050505020304" pitchFamily="18" charset="0"/>
              </a:rPr>
              <a:t>                 </a:t>
            </a:r>
            <a:r>
              <a:rPr lang="en-US" sz="2800" u="sng" dirty="0">
                <a:solidFill>
                  <a:schemeClr val="accent6">
                    <a:lumMod val="50000"/>
                  </a:schemeClr>
                </a:solidFill>
                <a:effectLst>
                  <a:outerShdw blurRad="38100" dist="38100" dir="2700000" algn="tl">
                    <a:srgbClr val="000000">
                      <a:alpha val="43137"/>
                    </a:srgbClr>
                  </a:outerShdw>
                </a:effectLst>
                <a:latin typeface="Century" panose="02040604050505020304" pitchFamily="18" charset="0"/>
              </a:rPr>
              <a:t>Imbalanced Data</a:t>
            </a:r>
            <a:r>
              <a:rPr lang="en-US" sz="2800" dirty="0">
                <a:solidFill>
                  <a:schemeClr val="accent6">
                    <a:lumMod val="50000"/>
                  </a:schemeClr>
                </a:solidFill>
                <a:effectLst>
                  <a:outerShdw blurRad="38100" dist="38100" dir="2700000" algn="tl">
                    <a:srgbClr val="000000">
                      <a:alpha val="43137"/>
                    </a:srgbClr>
                  </a:outerShdw>
                </a:effectLst>
                <a:latin typeface="Century" panose="02040604050505020304" pitchFamily="18" charset="0"/>
              </a:rPr>
              <a:t>                                    </a:t>
            </a:r>
            <a:r>
              <a:rPr lang="en-US" sz="2800" u="sng" dirty="0">
                <a:solidFill>
                  <a:schemeClr val="accent6">
                    <a:lumMod val="50000"/>
                  </a:schemeClr>
                </a:solidFill>
                <a:effectLst>
                  <a:outerShdw blurRad="38100" dist="38100" dir="2700000" algn="tl">
                    <a:srgbClr val="000000">
                      <a:alpha val="43137"/>
                    </a:srgbClr>
                  </a:outerShdw>
                </a:effectLst>
                <a:latin typeface="Century" panose="02040604050505020304" pitchFamily="18" charset="0"/>
              </a:rPr>
              <a:t>Balanced Data</a:t>
            </a:r>
            <a:endParaRPr lang="en-IN" sz="2800" u="sng" dirty="0">
              <a:solidFill>
                <a:schemeClr val="accent6">
                  <a:lumMod val="50000"/>
                </a:schemeClr>
              </a:solidFill>
              <a:effectLst>
                <a:outerShdw blurRad="38100" dist="38100" dir="2700000" algn="tl">
                  <a:srgbClr val="000000">
                    <a:alpha val="43137"/>
                  </a:srgbClr>
                </a:outerShdw>
              </a:effectLst>
              <a:latin typeface="Century" panose="02040604050505020304" pitchFamily="18" charset="0"/>
            </a:endParaRPr>
          </a:p>
        </p:txBody>
      </p:sp>
      <p:pic>
        <p:nvPicPr>
          <p:cNvPr id="6" name="Picture 4">
            <a:extLst>
              <a:ext uri="{FF2B5EF4-FFF2-40B4-BE49-F238E27FC236}">
                <a16:creationId xmlns:a16="http://schemas.microsoft.com/office/drawing/2014/main" xmlns="" id="{AFC84F6D-9077-43C8-8B73-B026F9A057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9339" y="1369252"/>
            <a:ext cx="5296678" cy="2932160"/>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xmlns="" id="{AD88F162-3EF9-43AF-9C43-AAC5094D4C5F}"/>
              </a:ext>
            </a:extLst>
          </p:cNvPr>
          <p:cNvSpPr txBox="1"/>
          <p:nvPr/>
        </p:nvSpPr>
        <p:spPr>
          <a:xfrm>
            <a:off x="289249" y="4301412"/>
            <a:ext cx="6494106" cy="2308324"/>
          </a:xfrm>
          <a:prstGeom prst="rect">
            <a:avLst/>
          </a:prstGeom>
          <a:noFill/>
        </p:spPr>
        <p:txBody>
          <a:bodyPr wrap="square">
            <a:spAutoFit/>
          </a:bodyPr>
          <a:lstStyle/>
          <a:p>
            <a:pPr marL="285750" indent="-285750" algn="just">
              <a:buFont typeface="Wingdings" panose="05000000000000000000" pitchFamily="2" charset="2"/>
              <a:buChar char="ü"/>
            </a:pPr>
            <a:r>
              <a:rPr lang="en-US" b="0" i="0" dirty="0">
                <a:effectLst/>
                <a:latin typeface="Century" panose="02040604050505020304" pitchFamily="18" charset="0"/>
              </a:rPr>
              <a:t>Looking at the above pie chart and count plot for our target variable "Ratings" we can say that the dataset contains the more review text rated as 5 star compared to other review ratings and very less reviews rated as 2 compared to others. Around 44% of the texts are rated as 5 and only 10% of the texts rated as 2 stars.</a:t>
            </a:r>
          </a:p>
          <a:p>
            <a:pPr marL="285750" indent="-285750" algn="just">
              <a:buFont typeface="Wingdings" panose="05000000000000000000" pitchFamily="2" charset="2"/>
              <a:buChar char="ü"/>
            </a:pPr>
            <a:r>
              <a:rPr lang="en-US" b="0" i="0" dirty="0">
                <a:effectLst/>
                <a:latin typeface="Century" panose="02040604050505020304" pitchFamily="18" charset="0"/>
              </a:rPr>
              <a:t>So, we can say that there is "imbalance problem" which we need to make it balance to build our model.</a:t>
            </a:r>
          </a:p>
        </p:txBody>
      </p:sp>
      <p:sp>
        <p:nvSpPr>
          <p:cNvPr id="16" name="TextBox 15">
            <a:extLst>
              <a:ext uri="{FF2B5EF4-FFF2-40B4-BE49-F238E27FC236}">
                <a16:creationId xmlns:a16="http://schemas.microsoft.com/office/drawing/2014/main" xmlns="" id="{A525B9D4-C8E1-49FC-852A-EC50B544EA0C}"/>
              </a:ext>
            </a:extLst>
          </p:cNvPr>
          <p:cNvSpPr txBox="1"/>
          <p:nvPr/>
        </p:nvSpPr>
        <p:spPr>
          <a:xfrm>
            <a:off x="7240554" y="4366727"/>
            <a:ext cx="4823928" cy="1477328"/>
          </a:xfrm>
          <a:prstGeom prst="rect">
            <a:avLst/>
          </a:prstGeom>
          <a:noFill/>
        </p:spPr>
        <p:txBody>
          <a:bodyPr wrap="square">
            <a:spAutoFit/>
          </a:bodyPr>
          <a:lstStyle/>
          <a:p>
            <a:pPr marL="285750" indent="-285750" algn="just">
              <a:buFont typeface="Wingdings" panose="05000000000000000000" pitchFamily="2" charset="2"/>
              <a:buChar char="ü"/>
            </a:pPr>
            <a:r>
              <a:rPr lang="en-US" b="0" i="0" dirty="0">
                <a:solidFill>
                  <a:srgbClr val="000000"/>
                </a:solidFill>
                <a:effectLst/>
                <a:latin typeface="Century" panose="02040604050505020304" pitchFamily="18" charset="0"/>
              </a:rPr>
              <a:t>After Using SMOTE m</a:t>
            </a:r>
            <a:r>
              <a:rPr lang="en-US" dirty="0">
                <a:solidFill>
                  <a:srgbClr val="000000"/>
                </a:solidFill>
                <a:latin typeface="Century" panose="02040604050505020304" pitchFamily="18" charset="0"/>
              </a:rPr>
              <a:t>ethod, </a:t>
            </a:r>
            <a:r>
              <a:rPr lang="en-US" b="0" i="0" dirty="0">
                <a:solidFill>
                  <a:srgbClr val="000000"/>
                </a:solidFill>
                <a:effectLst/>
                <a:latin typeface="Century" panose="02040604050505020304" pitchFamily="18" charset="0"/>
              </a:rPr>
              <a:t>we can observe all the categories in the target variable "Ratings" have equal values. The class </a:t>
            </a:r>
            <a:r>
              <a:rPr lang="en-US" dirty="0">
                <a:solidFill>
                  <a:srgbClr val="000000"/>
                </a:solidFill>
                <a:latin typeface="Century" panose="02040604050505020304" pitchFamily="18" charset="0"/>
              </a:rPr>
              <a:t>un</a:t>
            </a:r>
            <a:r>
              <a:rPr lang="en-US" b="0" i="0" dirty="0">
                <a:solidFill>
                  <a:srgbClr val="000000"/>
                </a:solidFill>
                <a:effectLst/>
                <a:latin typeface="Century" panose="02040604050505020304" pitchFamily="18" charset="0"/>
              </a:rPr>
              <a:t>balancing issue has been solved. </a:t>
            </a:r>
            <a:endParaRPr lang="en-IN" dirty="0">
              <a:latin typeface="Century" panose="02040604050505020304" pitchFamily="18" charset="0"/>
            </a:endParaRPr>
          </a:p>
        </p:txBody>
      </p:sp>
    </p:spTree>
    <p:extLst>
      <p:ext uri="{BB962C8B-B14F-4D97-AF65-F5344CB8AC3E}">
        <p14:creationId xmlns:p14="http://schemas.microsoft.com/office/powerpoint/2010/main" val="6803011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1457</TotalTime>
  <Words>2164</Words>
  <Application>Microsoft Office PowerPoint</Application>
  <PresentationFormat>Widescreen</PresentationFormat>
  <Paragraphs>122</Paragraphs>
  <Slides>21</Slides>
  <Notes>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21</vt:i4>
      </vt:variant>
    </vt:vector>
  </HeadingPairs>
  <TitlesOfParts>
    <vt:vector size="33" baseType="lpstr">
      <vt:lpstr>Arial</vt:lpstr>
      <vt:lpstr>Bookman Old Style</vt:lpstr>
      <vt:lpstr>Calibri</vt:lpstr>
      <vt:lpstr>Calibri Light</vt:lpstr>
      <vt:lpstr>Century</vt:lpstr>
      <vt:lpstr>Courier New</vt:lpstr>
      <vt:lpstr>Helvetica Neue</vt:lpstr>
      <vt:lpstr>Microsoft Sans Serif</vt:lpstr>
      <vt:lpstr>Monotype Corsiva</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Rekha Adak</dc:creator>
  <cp:lastModifiedBy>2022</cp:lastModifiedBy>
  <cp:revision>97</cp:revision>
  <dcterms:created xsi:type="dcterms:W3CDTF">2021-10-24T08:35:25Z</dcterms:created>
  <dcterms:modified xsi:type="dcterms:W3CDTF">2022-12-06T13:28:47Z</dcterms:modified>
</cp:coreProperties>
</file>