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C94A682-BF84-4F35-AE1D-FCC446810361}">
  <a:tblStyle styleId="{1C94A682-BF84-4F35-AE1D-FCC44681036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OpenSans-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OpenSans-italic.fntdata"/><Relationship Id="rId25" Type="http://schemas.openxmlformats.org/officeDocument/2006/relationships/font" Target="fonts/OpenSans-bold.fntdata"/><Relationship Id="rId27" Type="http://schemas.openxmlformats.org/officeDocument/2006/relationships/font" Target="fonts/OpenSans-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31a9c82c658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31a9c82c65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1b415095b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1b415095b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1a983f35c5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1a983f35c5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1a983f35c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1a983f35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1ab1beb584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1ab1beb584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1b415095b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31b415095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31ab1beb58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31ab1beb58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1b415095b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31b415095b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31a983f35c5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31a983f35c5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1a983f35c5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1a983f35c5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1a983f35c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1a983f35c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1a983f35c5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1a983f35c5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Subsettted to 3k snps and why</a:t>
            </a:r>
            <a:endParaRPr/>
          </a:p>
          <a:p>
            <a:pPr indent="-298450" lvl="0" marL="457200" rtl="0" algn="l">
              <a:spcBef>
                <a:spcPts val="0"/>
              </a:spcBef>
              <a:spcAft>
                <a:spcPts val="0"/>
              </a:spcAft>
              <a:buSzPts val="1100"/>
              <a:buChar char="-"/>
            </a:pPr>
            <a:r>
              <a:rPr lang="en"/>
              <a:t>Nicely in a cline as we expect</a:t>
            </a:r>
            <a:endParaRPr/>
          </a:p>
          <a:p>
            <a:pPr indent="-298450" lvl="0" marL="457200" rtl="0" algn="l">
              <a:spcBef>
                <a:spcPts val="0"/>
              </a:spcBef>
              <a:spcAft>
                <a:spcPts val="0"/>
              </a:spcAft>
              <a:buSzPts val="1100"/>
              <a:buChar char="-"/>
            </a:pPr>
            <a:r>
              <a:rPr lang="en"/>
              <a:t>Asw slightly closer to yri than ceu, not sure  why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1ab1beb584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1ab1beb58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1a983f35c5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1a983f35c5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1a983f35c5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1a983f35c5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1a9c82c65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1a9c82c65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1ab1beb58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1ab1beb58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11" name="Shape 11"/>
        <p:cNvGrpSpPr/>
        <p:nvPr/>
      </p:nvGrpSpPr>
      <p:grpSpPr>
        <a:xfrm>
          <a:off x="0" y="0"/>
          <a:ext cx="0" cy="0"/>
          <a:chOff x="0" y="0"/>
          <a:chExt cx="0" cy="0"/>
        </a:xfrm>
      </p:grpSpPr>
      <p:sp>
        <p:nvSpPr>
          <p:cNvPr id="12" name="Google Shape;12;p2"/>
          <p:cNvSpPr/>
          <p:nvPr/>
        </p:nvSpPr>
        <p:spPr>
          <a:xfrm>
            <a:off x="0" y="0"/>
            <a:ext cx="9144000" cy="5143500"/>
          </a:xfrm>
          <a:prstGeom prst="rect">
            <a:avLst/>
          </a:prstGeom>
          <a:solidFill>
            <a:srgbClr val="BB002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Open Sans"/>
              <a:ea typeface="Open Sans"/>
              <a:cs typeface="Open Sans"/>
              <a:sym typeface="Open Sans"/>
            </a:endParaRPr>
          </a:p>
        </p:txBody>
      </p:sp>
      <p:pic>
        <p:nvPicPr>
          <p:cNvPr id="13" name="Google Shape;13;p2"/>
          <p:cNvPicPr preferRelativeResize="0"/>
          <p:nvPr/>
        </p:nvPicPr>
        <p:blipFill rotWithShape="1">
          <a:blip r:embed="rId2">
            <a:alphaModFix/>
          </a:blip>
          <a:srcRect b="0" l="0" r="0" t="0"/>
          <a:stretch/>
        </p:blipFill>
        <p:spPr>
          <a:xfrm>
            <a:off x="2209800" y="895350"/>
            <a:ext cx="3429000" cy="306388"/>
          </a:xfrm>
          <a:prstGeom prst="rect">
            <a:avLst/>
          </a:prstGeom>
          <a:noFill/>
          <a:ln>
            <a:noFill/>
          </a:ln>
        </p:spPr>
      </p:pic>
      <p:pic>
        <p:nvPicPr>
          <p:cNvPr descr="_Plaid-Digital_FINAL-NEW.png" id="14" name="Google Shape;14;p2"/>
          <p:cNvPicPr preferRelativeResize="0"/>
          <p:nvPr/>
        </p:nvPicPr>
        <p:blipFill rotWithShape="1">
          <a:blip r:embed="rId3">
            <a:alphaModFix/>
          </a:blip>
          <a:srcRect b="1983" l="84736" r="4770" t="23991"/>
          <a:stretch/>
        </p:blipFill>
        <p:spPr>
          <a:xfrm>
            <a:off x="457200" y="0"/>
            <a:ext cx="790573" cy="5143501"/>
          </a:xfrm>
          <a:prstGeom prst="rect">
            <a:avLst/>
          </a:prstGeom>
          <a:noFill/>
          <a:ln>
            <a:noFill/>
          </a:ln>
        </p:spPr>
      </p:pic>
      <p:sp>
        <p:nvSpPr>
          <p:cNvPr id="15" name="Google Shape;15;p2"/>
          <p:cNvSpPr/>
          <p:nvPr/>
        </p:nvSpPr>
        <p:spPr>
          <a:xfrm>
            <a:off x="0" y="0"/>
            <a:ext cx="9144000" cy="5143500"/>
          </a:xfrm>
          <a:prstGeom prst="rect">
            <a:avLst/>
          </a:prstGeom>
          <a:solidFill>
            <a:srgbClr val="BB0027"/>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Open Sans"/>
              <a:ea typeface="Open Sans"/>
              <a:cs typeface="Open Sans"/>
              <a:sym typeface="Open Sans"/>
            </a:endParaRPr>
          </a:p>
        </p:txBody>
      </p:sp>
      <p:pic>
        <p:nvPicPr>
          <p:cNvPr id="16" name="Google Shape;16;p2"/>
          <p:cNvPicPr preferRelativeResize="0"/>
          <p:nvPr/>
        </p:nvPicPr>
        <p:blipFill rotWithShape="1">
          <a:blip r:embed="rId2">
            <a:alphaModFix/>
          </a:blip>
          <a:srcRect b="0" l="0" r="0" t="0"/>
          <a:stretch/>
        </p:blipFill>
        <p:spPr>
          <a:xfrm>
            <a:off x="2209800" y="895350"/>
            <a:ext cx="3429000" cy="306388"/>
          </a:xfrm>
          <a:prstGeom prst="rect">
            <a:avLst/>
          </a:prstGeom>
          <a:noFill/>
          <a:ln>
            <a:noFill/>
          </a:ln>
        </p:spPr>
      </p:pic>
      <p:pic>
        <p:nvPicPr>
          <p:cNvPr descr="_Plaid-Digital_FINAL-NEW.png" id="17" name="Google Shape;17;p2"/>
          <p:cNvPicPr preferRelativeResize="0"/>
          <p:nvPr/>
        </p:nvPicPr>
        <p:blipFill rotWithShape="1">
          <a:blip r:embed="rId3">
            <a:alphaModFix/>
          </a:blip>
          <a:srcRect b="1983" l="84736" r="4770" t="23991"/>
          <a:stretch/>
        </p:blipFill>
        <p:spPr>
          <a:xfrm>
            <a:off x="457200" y="0"/>
            <a:ext cx="790573" cy="514350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ults">
  <p:cSld name="Blank_1_1_1">
    <p:spTree>
      <p:nvGrpSpPr>
        <p:cNvPr id="43" name="Shape 43"/>
        <p:cNvGrpSpPr/>
        <p:nvPr/>
      </p:nvGrpSpPr>
      <p:grpSpPr>
        <a:xfrm>
          <a:off x="0" y="0"/>
          <a:ext cx="0" cy="0"/>
          <a:chOff x="0" y="0"/>
          <a:chExt cx="0" cy="0"/>
        </a:xfrm>
      </p:grpSpPr>
      <p:pic>
        <p:nvPicPr>
          <p:cNvPr id="44" name="Google Shape;44;p11"/>
          <p:cNvPicPr preferRelativeResize="0"/>
          <p:nvPr/>
        </p:nvPicPr>
        <p:blipFill>
          <a:blip r:embed="rId2">
            <a:alphaModFix/>
          </a:blip>
          <a:stretch>
            <a:fillRect/>
          </a:stretch>
        </p:blipFill>
        <p:spPr>
          <a:xfrm>
            <a:off x="152400" y="0"/>
            <a:ext cx="8839203" cy="347294"/>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clusion">
  <p:cSld name="Blank_1_1_1_1">
    <p:spTree>
      <p:nvGrpSpPr>
        <p:cNvPr id="45" name="Shape 45"/>
        <p:cNvGrpSpPr/>
        <p:nvPr/>
      </p:nvGrpSpPr>
      <p:grpSpPr>
        <a:xfrm>
          <a:off x="0" y="0"/>
          <a:ext cx="0" cy="0"/>
          <a:chOff x="0" y="0"/>
          <a:chExt cx="0" cy="0"/>
        </a:xfrm>
      </p:grpSpPr>
      <p:pic>
        <p:nvPicPr>
          <p:cNvPr id="46" name="Google Shape;46;p12"/>
          <p:cNvPicPr preferRelativeResize="0"/>
          <p:nvPr/>
        </p:nvPicPr>
        <p:blipFill>
          <a:blip r:embed="rId2">
            <a:alphaModFix/>
          </a:blip>
          <a:stretch>
            <a:fillRect/>
          </a:stretch>
        </p:blipFill>
        <p:spPr>
          <a:xfrm>
            <a:off x="152400" y="0"/>
            <a:ext cx="8839203" cy="347294"/>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7" name="Shape 47"/>
        <p:cNvGrpSpPr/>
        <p:nvPr/>
      </p:nvGrpSpPr>
      <p:grpSpPr>
        <a:xfrm>
          <a:off x="0" y="0"/>
          <a:ext cx="0" cy="0"/>
          <a:chOff x="0" y="0"/>
          <a:chExt cx="0" cy="0"/>
        </a:xfrm>
      </p:grpSpPr>
      <p:sp>
        <p:nvSpPr>
          <p:cNvPr id="48" name="Google Shape;48;p13"/>
          <p:cNvSpPr txBox="1"/>
          <p:nvPr>
            <p:ph type="ctrTitle"/>
          </p:nvPr>
        </p:nvSpPr>
        <p:spPr>
          <a:xfrm>
            <a:off x="311708" y="744575"/>
            <a:ext cx="8520600" cy="2052600"/>
          </a:xfrm>
          <a:prstGeom prst="rect">
            <a:avLst/>
          </a:prstGeom>
        </p:spPr>
        <p:txBody>
          <a:bodyPr anchorCtr="0" anchor="b" bIns="45700" lIns="91425" spcFirstLastPara="1" rIns="91425" wrap="square" tIns="4570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49" name="Google Shape;49;p13"/>
          <p:cNvSpPr txBox="1"/>
          <p:nvPr>
            <p:ph idx="1" type="subTitle"/>
          </p:nvPr>
        </p:nvSpPr>
        <p:spPr>
          <a:xfrm>
            <a:off x="311700" y="2834125"/>
            <a:ext cx="8520600" cy="792600"/>
          </a:xfrm>
          <a:prstGeom prst="rect">
            <a:avLst/>
          </a:prstGeom>
        </p:spPr>
        <p:txBody>
          <a:bodyPr anchorCtr="0" anchor="t" bIns="45700" lIns="91425" spcFirstLastPara="1" rIns="91425" wrap="square" tIns="45700">
            <a:noAutofit/>
          </a:bodyPr>
          <a:lstStyle>
            <a:lvl1pPr lvl="0" algn="ctr">
              <a:lnSpc>
                <a:spcPct val="100000"/>
              </a:lnSpc>
              <a:spcBef>
                <a:spcPts val="600"/>
              </a:spcBef>
              <a:spcAft>
                <a:spcPts val="0"/>
              </a:spcAft>
              <a:buSzPts val="2800"/>
              <a:buNone/>
              <a:defRPr sz="2800"/>
            </a:lvl1pPr>
            <a:lvl2pPr lvl="1" algn="ctr">
              <a:lnSpc>
                <a:spcPct val="100000"/>
              </a:lnSpc>
              <a:spcBef>
                <a:spcPts val="600"/>
              </a:spcBef>
              <a:spcAft>
                <a:spcPts val="0"/>
              </a:spcAft>
              <a:buSzPts val="2800"/>
              <a:buNone/>
              <a:defRPr sz="2800"/>
            </a:lvl2pPr>
            <a:lvl3pPr lvl="2" algn="ctr">
              <a:lnSpc>
                <a:spcPct val="100000"/>
              </a:lnSpc>
              <a:spcBef>
                <a:spcPts val="600"/>
              </a:spcBef>
              <a:spcAft>
                <a:spcPts val="0"/>
              </a:spcAft>
              <a:buSzPts val="2800"/>
              <a:buNone/>
              <a:defRPr sz="2800"/>
            </a:lvl3pPr>
            <a:lvl4pPr lvl="3" algn="ctr">
              <a:lnSpc>
                <a:spcPct val="100000"/>
              </a:lnSpc>
              <a:spcBef>
                <a:spcPts val="600"/>
              </a:spcBef>
              <a:spcAft>
                <a:spcPts val="0"/>
              </a:spcAft>
              <a:buSzPts val="2800"/>
              <a:buNone/>
              <a:defRPr sz="2800"/>
            </a:lvl4pPr>
            <a:lvl5pPr lvl="4" algn="ctr">
              <a:lnSpc>
                <a:spcPct val="100000"/>
              </a:lnSpc>
              <a:spcBef>
                <a:spcPts val="600"/>
              </a:spcBef>
              <a:spcAft>
                <a:spcPts val="0"/>
              </a:spcAft>
              <a:buSzPts val="2800"/>
              <a:buNone/>
              <a:defRPr sz="2800"/>
            </a:lvl5pPr>
            <a:lvl6pPr lvl="5" algn="ctr">
              <a:lnSpc>
                <a:spcPct val="100000"/>
              </a:lnSpc>
              <a:spcBef>
                <a:spcPts val="400"/>
              </a:spcBef>
              <a:spcAft>
                <a:spcPts val="0"/>
              </a:spcAft>
              <a:buSzPts val="2800"/>
              <a:buNone/>
              <a:defRPr sz="2800"/>
            </a:lvl6pPr>
            <a:lvl7pPr lvl="6" algn="ctr">
              <a:lnSpc>
                <a:spcPct val="100000"/>
              </a:lnSpc>
              <a:spcBef>
                <a:spcPts val="400"/>
              </a:spcBef>
              <a:spcAft>
                <a:spcPts val="0"/>
              </a:spcAft>
              <a:buSzPts val="2800"/>
              <a:buNone/>
              <a:defRPr sz="2800"/>
            </a:lvl7pPr>
            <a:lvl8pPr lvl="7" algn="ctr">
              <a:lnSpc>
                <a:spcPct val="100000"/>
              </a:lnSpc>
              <a:spcBef>
                <a:spcPts val="400"/>
              </a:spcBef>
              <a:spcAft>
                <a:spcPts val="0"/>
              </a:spcAft>
              <a:buSzPts val="2800"/>
              <a:buNone/>
              <a:defRPr sz="2800"/>
            </a:lvl8pPr>
            <a:lvl9pPr lvl="8" algn="ctr">
              <a:lnSpc>
                <a:spcPct val="100000"/>
              </a:lnSpc>
              <a:spcBef>
                <a:spcPts val="400"/>
              </a:spcBef>
              <a:spcAft>
                <a:spcPts val="0"/>
              </a:spcAft>
              <a:buSzPts val="2800"/>
              <a:buNone/>
              <a:defRPr sz="2800"/>
            </a:lvl9pPr>
          </a:lstStyle>
          <a:p/>
        </p:txBody>
      </p:sp>
      <p:sp>
        <p:nvSpPr>
          <p:cNvPr id="50" name="Google Shape;50;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1" name="Shape 51"/>
        <p:cNvGrpSpPr/>
        <p:nvPr/>
      </p:nvGrpSpPr>
      <p:grpSpPr>
        <a:xfrm>
          <a:off x="0" y="0"/>
          <a:ext cx="0" cy="0"/>
          <a:chOff x="0" y="0"/>
          <a:chExt cx="0" cy="0"/>
        </a:xfrm>
      </p:grpSpPr>
      <p:sp>
        <p:nvSpPr>
          <p:cNvPr id="52" name="Google Shape;52;p14"/>
          <p:cNvSpPr txBox="1"/>
          <p:nvPr>
            <p:ph type="title"/>
          </p:nvPr>
        </p:nvSpPr>
        <p:spPr>
          <a:xfrm>
            <a:off x="311700" y="445025"/>
            <a:ext cx="8520600" cy="572700"/>
          </a:xfrm>
          <a:prstGeom prst="rect">
            <a:avLst/>
          </a:prstGeom>
        </p:spPr>
        <p:txBody>
          <a:bodyPr anchorCtr="0" anchor="t" bIns="45700" lIns="91425" spcFirstLastPara="1" rIns="91425" wrap="square" tIns="4570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14"/>
          <p:cNvSpPr txBox="1"/>
          <p:nvPr>
            <p:ph idx="1" type="body"/>
          </p:nvPr>
        </p:nvSpPr>
        <p:spPr>
          <a:xfrm>
            <a:off x="311700" y="1152475"/>
            <a:ext cx="8520600" cy="3416400"/>
          </a:xfrm>
          <a:prstGeom prst="rect">
            <a:avLst/>
          </a:prstGeom>
        </p:spPr>
        <p:txBody>
          <a:bodyPr anchorCtr="0" anchor="t" bIns="45700" lIns="91425" spcFirstLastPara="1" rIns="91425" wrap="square" tIns="45700">
            <a:noAutofit/>
          </a:bodyPr>
          <a:lstStyle>
            <a:lvl1pPr indent="-228600" lvl="0" marL="457200">
              <a:spcBef>
                <a:spcPts val="600"/>
              </a:spcBef>
              <a:spcAft>
                <a:spcPts val="0"/>
              </a:spcAft>
              <a:buSzPts val="1400"/>
              <a:buNone/>
              <a:defRPr/>
            </a:lvl1pPr>
            <a:lvl2pPr indent="-326390" lvl="1" marL="914400">
              <a:spcBef>
                <a:spcPts val="600"/>
              </a:spcBef>
              <a:spcAft>
                <a:spcPts val="0"/>
              </a:spcAft>
              <a:buSzPts val="1540"/>
              <a:buChar char="•"/>
              <a:defRPr/>
            </a:lvl2pPr>
            <a:lvl3pPr indent="-326389" lvl="2" marL="1371600">
              <a:spcBef>
                <a:spcPts val="600"/>
              </a:spcBef>
              <a:spcAft>
                <a:spcPts val="0"/>
              </a:spcAft>
              <a:buSzPts val="1540"/>
              <a:buChar char="–"/>
              <a:defRPr/>
            </a:lvl3pPr>
            <a:lvl4pPr indent="-326389" lvl="3" marL="1828800">
              <a:spcBef>
                <a:spcPts val="600"/>
              </a:spcBef>
              <a:spcAft>
                <a:spcPts val="0"/>
              </a:spcAft>
              <a:buSzPts val="1540"/>
              <a:buChar char="•"/>
              <a:defRPr/>
            </a:lvl4pPr>
            <a:lvl5pPr indent="-326389" lvl="4" marL="2286000">
              <a:spcBef>
                <a:spcPts val="600"/>
              </a:spcBef>
              <a:spcAft>
                <a:spcPts val="0"/>
              </a:spcAft>
              <a:buSzPts val="1540"/>
              <a:buChar char="–"/>
              <a:defRPr/>
            </a:lvl5pPr>
            <a:lvl6pPr indent="-355600" lvl="5" marL="2743200">
              <a:spcBef>
                <a:spcPts val="400"/>
              </a:spcBef>
              <a:spcAft>
                <a:spcPts val="0"/>
              </a:spcAft>
              <a:buSzPts val="2000"/>
              <a:buChar char="»"/>
              <a:defRPr/>
            </a:lvl6pPr>
            <a:lvl7pPr indent="-355600" lvl="6" marL="3200400">
              <a:spcBef>
                <a:spcPts val="400"/>
              </a:spcBef>
              <a:spcAft>
                <a:spcPts val="0"/>
              </a:spcAft>
              <a:buSzPts val="2000"/>
              <a:buChar char="»"/>
              <a:defRPr/>
            </a:lvl7pPr>
            <a:lvl8pPr indent="-355600" lvl="7" marL="3657600">
              <a:spcBef>
                <a:spcPts val="400"/>
              </a:spcBef>
              <a:spcAft>
                <a:spcPts val="0"/>
              </a:spcAft>
              <a:buSzPts val="2000"/>
              <a:buChar char="»"/>
              <a:defRPr/>
            </a:lvl8pPr>
            <a:lvl9pPr indent="-355600" lvl="8" marL="4114800">
              <a:spcBef>
                <a:spcPts val="400"/>
              </a:spcBef>
              <a:spcAft>
                <a:spcPts val="0"/>
              </a:spcAft>
              <a:buSzPts val="2000"/>
              <a:buChar char="»"/>
              <a:defRPr/>
            </a:lvl9pPr>
          </a:lstStyle>
          <a:p/>
        </p:txBody>
      </p:sp>
      <p:sp>
        <p:nvSpPr>
          <p:cNvPr id="54" name="Google Shape;54;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8" name="Shape 18"/>
        <p:cNvGrpSpPr/>
        <p:nvPr/>
      </p:nvGrpSpPr>
      <p:grpSpPr>
        <a:xfrm>
          <a:off x="0" y="0"/>
          <a:ext cx="0" cy="0"/>
          <a:chOff x="0" y="0"/>
          <a:chExt cx="0" cy="0"/>
        </a:xfrm>
      </p:grpSpPr>
      <p:sp>
        <p:nvSpPr>
          <p:cNvPr id="19" name="Google Shape;19;p3"/>
          <p:cNvSpPr txBox="1"/>
          <p:nvPr>
            <p:ph type="title"/>
          </p:nvPr>
        </p:nvSpPr>
        <p:spPr>
          <a:xfrm>
            <a:off x="457200" y="361950"/>
            <a:ext cx="8229600" cy="609600"/>
          </a:xfrm>
          <a:prstGeom prst="rect">
            <a:avLst/>
          </a:prstGeom>
          <a:noFill/>
          <a:ln>
            <a:noFill/>
          </a:ln>
        </p:spPr>
        <p:txBody>
          <a:bodyPr anchorCtr="0" anchor="t" bIns="45700" lIns="91425" spcFirstLastPara="1" rIns="91425" wrap="square" tIns="45700">
            <a:noAutofit/>
          </a:bodyPr>
          <a:lstStyle>
            <a:lvl1pPr lvl="0" marR="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1pPr>
            <a:lvl2pPr lvl="1" marR="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2pPr>
            <a:lvl3pPr lvl="2" marR="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3pPr>
            <a:lvl4pPr lvl="3" marR="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4pPr>
            <a:lvl5pPr lvl="4" marR="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5pPr>
            <a:lvl6pPr lvl="5" marR="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6pPr>
            <a:lvl7pPr lvl="6" marR="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7pPr>
            <a:lvl8pPr lvl="7" marR="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8pPr>
            <a:lvl9pPr lvl="8" marR="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Column">
  <p:cSld name="1 Column">
    <p:spTree>
      <p:nvGrpSpPr>
        <p:cNvPr id="20" name="Shape 20"/>
        <p:cNvGrpSpPr/>
        <p:nvPr/>
      </p:nvGrpSpPr>
      <p:grpSpPr>
        <a:xfrm>
          <a:off x="0" y="0"/>
          <a:ext cx="0" cy="0"/>
          <a:chOff x="0" y="0"/>
          <a:chExt cx="0" cy="0"/>
        </a:xfrm>
      </p:grpSpPr>
      <p:sp>
        <p:nvSpPr>
          <p:cNvPr id="21" name="Google Shape;21;p4"/>
          <p:cNvSpPr txBox="1"/>
          <p:nvPr>
            <p:ph type="title"/>
          </p:nvPr>
        </p:nvSpPr>
        <p:spPr>
          <a:xfrm>
            <a:off x="457200" y="361950"/>
            <a:ext cx="8229600" cy="609600"/>
          </a:xfrm>
          <a:prstGeom prst="rect">
            <a:avLst/>
          </a:prstGeom>
          <a:noFill/>
          <a:ln>
            <a:noFill/>
          </a:ln>
        </p:spPr>
        <p:txBody>
          <a:bodyPr anchorCtr="0" anchor="t" bIns="45700" lIns="91425" spcFirstLastPara="1" rIns="91425" wrap="square" tIns="45700">
            <a:noAutofit/>
          </a:bodyPr>
          <a:lstStyle>
            <a:lvl1pPr lvl="0" marR="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1pPr>
            <a:lvl2pPr lvl="1" marR="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2pPr>
            <a:lvl3pPr lvl="2" marR="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3pPr>
            <a:lvl4pPr lvl="3" marR="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4pPr>
            <a:lvl5pPr lvl="4" marR="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5pPr>
            <a:lvl6pPr lvl="5" marR="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6pPr>
            <a:lvl7pPr lvl="6" marR="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7pPr>
            <a:lvl8pPr lvl="7" marR="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8pPr>
            <a:lvl9pPr lvl="8" marR="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9pPr>
          </a:lstStyle>
          <a:p/>
        </p:txBody>
      </p:sp>
      <p:sp>
        <p:nvSpPr>
          <p:cNvPr id="22" name="Google Shape;22;p4"/>
          <p:cNvSpPr txBox="1"/>
          <p:nvPr>
            <p:ph idx="1" type="body"/>
          </p:nvPr>
        </p:nvSpPr>
        <p:spPr>
          <a:xfrm>
            <a:off x="457200" y="1200150"/>
            <a:ext cx="8229600" cy="3429000"/>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600"/>
              </a:spcBef>
              <a:spcAft>
                <a:spcPts val="0"/>
              </a:spcAft>
              <a:buClr>
                <a:srgbClr val="000000"/>
              </a:buClr>
              <a:buSzPts val="1400"/>
              <a:buFont typeface="Arial"/>
              <a:buNone/>
              <a:defRPr b="0" i="0" sz="1400" u="none" cap="none" strike="noStrike">
                <a:solidFill>
                  <a:schemeClr val="dk1"/>
                </a:solidFill>
                <a:latin typeface="Open Sans"/>
                <a:ea typeface="Open Sans"/>
                <a:cs typeface="Open Sans"/>
                <a:sym typeface="Open Sans"/>
              </a:defRPr>
            </a:lvl1pPr>
            <a:lvl2pPr indent="-326390" lvl="1" marL="914400" marR="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2pPr>
            <a:lvl3pPr indent="-326389" lvl="2" marL="1371600" marR="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3pPr>
            <a:lvl4pPr indent="-326389" lvl="3" marL="1828800" marR="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4pPr>
            <a:lvl5pPr indent="-326389" lvl="4" marL="2286000" marR="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umn">
  <p:cSld name="2 Column">
    <p:spTree>
      <p:nvGrpSpPr>
        <p:cNvPr id="23" name="Shape 23"/>
        <p:cNvGrpSpPr/>
        <p:nvPr/>
      </p:nvGrpSpPr>
      <p:grpSpPr>
        <a:xfrm>
          <a:off x="0" y="0"/>
          <a:ext cx="0" cy="0"/>
          <a:chOff x="0" y="0"/>
          <a:chExt cx="0" cy="0"/>
        </a:xfrm>
      </p:grpSpPr>
      <p:sp>
        <p:nvSpPr>
          <p:cNvPr id="24" name="Google Shape;24;p5"/>
          <p:cNvSpPr txBox="1"/>
          <p:nvPr>
            <p:ph type="title"/>
          </p:nvPr>
        </p:nvSpPr>
        <p:spPr>
          <a:xfrm>
            <a:off x="457200" y="361950"/>
            <a:ext cx="8229600" cy="609600"/>
          </a:xfrm>
          <a:prstGeom prst="rect">
            <a:avLst/>
          </a:prstGeom>
          <a:noFill/>
          <a:ln>
            <a:noFill/>
          </a:ln>
        </p:spPr>
        <p:txBody>
          <a:bodyPr anchorCtr="0" anchor="t" bIns="45700" lIns="91425" spcFirstLastPara="1" rIns="91425" wrap="square" tIns="45700">
            <a:noAutofit/>
          </a:bodyPr>
          <a:lstStyle>
            <a:lvl1pPr lvl="0" marR="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1pPr>
            <a:lvl2pPr lvl="1" marR="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2pPr>
            <a:lvl3pPr lvl="2" marR="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3pPr>
            <a:lvl4pPr lvl="3" marR="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4pPr>
            <a:lvl5pPr lvl="4" marR="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5pPr>
            <a:lvl6pPr lvl="5" marR="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6pPr>
            <a:lvl7pPr lvl="6" marR="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7pPr>
            <a:lvl8pPr lvl="7" marR="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8pPr>
            <a:lvl9pPr lvl="8" marR="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9pPr>
          </a:lstStyle>
          <a:p/>
        </p:txBody>
      </p:sp>
      <p:sp>
        <p:nvSpPr>
          <p:cNvPr id="25" name="Google Shape;25;p5"/>
          <p:cNvSpPr txBox="1"/>
          <p:nvPr>
            <p:ph idx="1" type="body"/>
          </p:nvPr>
        </p:nvSpPr>
        <p:spPr>
          <a:xfrm>
            <a:off x="457200" y="1200150"/>
            <a:ext cx="3962400" cy="3429000"/>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600"/>
              </a:spcBef>
              <a:spcAft>
                <a:spcPts val="0"/>
              </a:spcAft>
              <a:buClr>
                <a:srgbClr val="000000"/>
              </a:buClr>
              <a:buSzPts val="1400"/>
              <a:buFont typeface="Arial"/>
              <a:buNone/>
              <a:defRPr b="0" i="0" sz="1400" u="none" cap="none" strike="noStrike">
                <a:solidFill>
                  <a:schemeClr val="dk1"/>
                </a:solidFill>
                <a:latin typeface="Open Sans"/>
                <a:ea typeface="Open Sans"/>
                <a:cs typeface="Open Sans"/>
                <a:sym typeface="Open Sans"/>
              </a:defRPr>
            </a:lvl1pPr>
            <a:lvl2pPr indent="-326390" lvl="1" marL="914400" marR="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2pPr>
            <a:lvl3pPr indent="-326389" lvl="2" marL="1371600" marR="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3pPr>
            <a:lvl4pPr indent="-326389" lvl="3" marL="1828800" marR="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4pPr>
            <a:lvl5pPr indent="-326389" lvl="4" marL="2286000" marR="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6" name="Google Shape;26;p5"/>
          <p:cNvSpPr txBox="1"/>
          <p:nvPr>
            <p:ph idx="2" type="body"/>
          </p:nvPr>
        </p:nvSpPr>
        <p:spPr>
          <a:xfrm>
            <a:off x="4727448" y="1212300"/>
            <a:ext cx="3959400" cy="3429000"/>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600"/>
              </a:spcBef>
              <a:spcAft>
                <a:spcPts val="0"/>
              </a:spcAft>
              <a:buClr>
                <a:srgbClr val="000000"/>
              </a:buClr>
              <a:buSzPts val="1400"/>
              <a:buFont typeface="Arial"/>
              <a:buNone/>
              <a:defRPr b="0" i="0" sz="1400" u="none" cap="none" strike="noStrike">
                <a:solidFill>
                  <a:schemeClr val="dk1"/>
                </a:solidFill>
                <a:latin typeface="Open Sans"/>
                <a:ea typeface="Open Sans"/>
                <a:cs typeface="Open Sans"/>
                <a:sym typeface="Open Sans"/>
              </a:defRPr>
            </a:lvl1pPr>
            <a:lvl2pPr indent="-326390" lvl="1" marL="914400" marR="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2pPr>
            <a:lvl3pPr indent="-326389" lvl="2" marL="1371600" marR="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3pPr>
            <a:lvl4pPr indent="-326389" lvl="3" marL="1828800" marR="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4pPr>
            <a:lvl5pPr indent="-326389" lvl="4" marL="2286000" marR="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27" name="Shape 27"/>
        <p:cNvGrpSpPr/>
        <p:nvPr/>
      </p:nvGrpSpPr>
      <p:grpSpPr>
        <a:xfrm>
          <a:off x="0" y="0"/>
          <a:ext cx="0" cy="0"/>
          <a:chOff x="0" y="0"/>
          <a:chExt cx="0" cy="0"/>
        </a:xfrm>
      </p:grpSpPr>
      <p:sp>
        <p:nvSpPr>
          <p:cNvPr id="28" name="Google Shape;28;p6"/>
          <p:cNvSpPr txBox="1"/>
          <p:nvPr>
            <p:ph type="title"/>
          </p:nvPr>
        </p:nvSpPr>
        <p:spPr>
          <a:xfrm>
            <a:off x="457200" y="361950"/>
            <a:ext cx="8229600" cy="609600"/>
          </a:xfrm>
          <a:prstGeom prst="rect">
            <a:avLst/>
          </a:prstGeom>
          <a:noFill/>
          <a:ln>
            <a:noFill/>
          </a:ln>
        </p:spPr>
        <p:txBody>
          <a:bodyPr anchorCtr="0" anchor="t" bIns="45700" lIns="91425" spcFirstLastPara="1" rIns="91425" wrap="square" tIns="45700">
            <a:noAutofit/>
          </a:bodyPr>
          <a:lstStyle>
            <a:lvl1pPr lvl="0" marR="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1pPr>
            <a:lvl2pPr lvl="1" marR="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2pPr>
            <a:lvl3pPr lvl="2" marR="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3pPr>
            <a:lvl4pPr lvl="3" marR="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4pPr>
            <a:lvl5pPr lvl="4" marR="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5pPr>
            <a:lvl6pPr lvl="5" marR="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6pPr>
            <a:lvl7pPr lvl="6" marR="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7pPr>
            <a:lvl8pPr lvl="7" marR="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8pPr>
            <a:lvl9pPr lvl="8" marR="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9pPr>
          </a:lstStyle>
          <a:p/>
        </p:txBody>
      </p:sp>
      <p:sp>
        <p:nvSpPr>
          <p:cNvPr id="29" name="Google Shape;29;p6"/>
          <p:cNvSpPr txBox="1"/>
          <p:nvPr>
            <p:ph idx="1" type="body"/>
          </p:nvPr>
        </p:nvSpPr>
        <p:spPr>
          <a:xfrm>
            <a:off x="457200" y="1200150"/>
            <a:ext cx="2590800" cy="3429000"/>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600"/>
              </a:spcBef>
              <a:spcAft>
                <a:spcPts val="0"/>
              </a:spcAft>
              <a:buClr>
                <a:srgbClr val="000000"/>
              </a:buClr>
              <a:buSzPts val="1400"/>
              <a:buFont typeface="Arial"/>
              <a:buNone/>
              <a:defRPr b="0" i="0" sz="1400" u="none" cap="none" strike="noStrike">
                <a:solidFill>
                  <a:schemeClr val="dk1"/>
                </a:solidFill>
                <a:latin typeface="Open Sans"/>
                <a:ea typeface="Open Sans"/>
                <a:cs typeface="Open Sans"/>
                <a:sym typeface="Open Sans"/>
              </a:defRPr>
            </a:lvl1pPr>
            <a:lvl2pPr indent="-326390" lvl="1" marL="914400" marR="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2pPr>
            <a:lvl3pPr indent="-326389" lvl="2" marL="1371600" marR="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3pPr>
            <a:lvl4pPr indent="-326389" lvl="3" marL="1828800" marR="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4pPr>
            <a:lvl5pPr indent="-326389" lvl="4" marL="2286000" marR="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0" name="Google Shape;30;p6"/>
          <p:cNvSpPr txBox="1"/>
          <p:nvPr>
            <p:ph idx="2" type="body"/>
          </p:nvPr>
        </p:nvSpPr>
        <p:spPr>
          <a:xfrm>
            <a:off x="3276600" y="1200150"/>
            <a:ext cx="2590800" cy="3429000"/>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600"/>
              </a:spcBef>
              <a:spcAft>
                <a:spcPts val="0"/>
              </a:spcAft>
              <a:buClr>
                <a:srgbClr val="000000"/>
              </a:buClr>
              <a:buSzPts val="1400"/>
              <a:buFont typeface="Arial"/>
              <a:buNone/>
              <a:defRPr b="0" i="0" sz="1400" u="none" cap="none" strike="noStrike">
                <a:solidFill>
                  <a:schemeClr val="dk1"/>
                </a:solidFill>
                <a:latin typeface="Open Sans"/>
                <a:ea typeface="Open Sans"/>
                <a:cs typeface="Open Sans"/>
                <a:sym typeface="Open Sans"/>
              </a:defRPr>
            </a:lvl1pPr>
            <a:lvl2pPr indent="-326390" lvl="1" marL="914400" marR="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2pPr>
            <a:lvl3pPr indent="-326389" lvl="2" marL="1371600" marR="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3pPr>
            <a:lvl4pPr indent="-326389" lvl="3" marL="1828800" marR="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4pPr>
            <a:lvl5pPr indent="-326389" lvl="4" marL="2286000" marR="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1" name="Google Shape;31;p6"/>
          <p:cNvSpPr txBox="1"/>
          <p:nvPr>
            <p:ph idx="3" type="body"/>
          </p:nvPr>
        </p:nvSpPr>
        <p:spPr>
          <a:xfrm>
            <a:off x="6096000" y="1200150"/>
            <a:ext cx="2590800" cy="3429000"/>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600"/>
              </a:spcBef>
              <a:spcAft>
                <a:spcPts val="0"/>
              </a:spcAft>
              <a:buClr>
                <a:srgbClr val="000000"/>
              </a:buClr>
              <a:buSzPts val="1400"/>
              <a:buFont typeface="Arial"/>
              <a:buNone/>
              <a:defRPr b="0" i="0" sz="1400" u="none" cap="none" strike="noStrike">
                <a:solidFill>
                  <a:schemeClr val="dk1"/>
                </a:solidFill>
                <a:latin typeface="Open Sans"/>
                <a:ea typeface="Open Sans"/>
                <a:cs typeface="Open Sans"/>
                <a:sym typeface="Open Sans"/>
              </a:defRPr>
            </a:lvl1pPr>
            <a:lvl2pPr indent="-326390" lvl="1" marL="914400" marR="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2pPr>
            <a:lvl3pPr indent="-326389" lvl="2" marL="1371600" marR="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3pPr>
            <a:lvl4pPr indent="-326389" lvl="3" marL="1828800" marR="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4pPr>
            <a:lvl5pPr indent="-326389" lvl="4" marL="2286000" marR="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Column">
  <p:cSld name="4 Column">
    <p:spTree>
      <p:nvGrpSpPr>
        <p:cNvPr id="32" name="Shape 32"/>
        <p:cNvGrpSpPr/>
        <p:nvPr/>
      </p:nvGrpSpPr>
      <p:grpSpPr>
        <a:xfrm>
          <a:off x="0" y="0"/>
          <a:ext cx="0" cy="0"/>
          <a:chOff x="0" y="0"/>
          <a:chExt cx="0" cy="0"/>
        </a:xfrm>
      </p:grpSpPr>
      <p:sp>
        <p:nvSpPr>
          <p:cNvPr id="33" name="Google Shape;33;p7"/>
          <p:cNvSpPr txBox="1"/>
          <p:nvPr>
            <p:ph type="title"/>
          </p:nvPr>
        </p:nvSpPr>
        <p:spPr>
          <a:xfrm>
            <a:off x="457200" y="361950"/>
            <a:ext cx="8229600" cy="609600"/>
          </a:xfrm>
          <a:prstGeom prst="rect">
            <a:avLst/>
          </a:prstGeom>
          <a:noFill/>
          <a:ln>
            <a:noFill/>
          </a:ln>
        </p:spPr>
        <p:txBody>
          <a:bodyPr anchorCtr="0" anchor="t" bIns="45700" lIns="91425" spcFirstLastPara="1" rIns="91425" wrap="square" tIns="45700">
            <a:noAutofit/>
          </a:bodyPr>
          <a:lstStyle>
            <a:lvl1pPr lvl="0" marR="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1pPr>
            <a:lvl2pPr lvl="1" marR="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2pPr>
            <a:lvl3pPr lvl="2" marR="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3pPr>
            <a:lvl4pPr lvl="3" marR="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4pPr>
            <a:lvl5pPr lvl="4" marR="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5pPr>
            <a:lvl6pPr lvl="5" marR="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6pPr>
            <a:lvl7pPr lvl="6" marR="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7pPr>
            <a:lvl8pPr lvl="7" marR="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8pPr>
            <a:lvl9pPr lvl="8" marR="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9pPr>
          </a:lstStyle>
          <a:p/>
        </p:txBody>
      </p:sp>
      <p:sp>
        <p:nvSpPr>
          <p:cNvPr id="34" name="Google Shape;34;p7"/>
          <p:cNvSpPr txBox="1"/>
          <p:nvPr>
            <p:ph idx="1" type="body"/>
          </p:nvPr>
        </p:nvSpPr>
        <p:spPr>
          <a:xfrm>
            <a:off x="457200" y="1200150"/>
            <a:ext cx="1905000" cy="3429000"/>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600"/>
              </a:spcBef>
              <a:spcAft>
                <a:spcPts val="0"/>
              </a:spcAft>
              <a:buClr>
                <a:srgbClr val="000000"/>
              </a:buClr>
              <a:buSzPts val="1400"/>
              <a:buFont typeface="Arial"/>
              <a:buNone/>
              <a:defRPr b="0" i="0" sz="1400" u="none" cap="none" strike="noStrike">
                <a:solidFill>
                  <a:schemeClr val="dk1"/>
                </a:solidFill>
                <a:latin typeface="Open Sans"/>
                <a:ea typeface="Open Sans"/>
                <a:cs typeface="Open Sans"/>
                <a:sym typeface="Open Sans"/>
              </a:defRPr>
            </a:lvl1pPr>
            <a:lvl2pPr indent="-326390" lvl="1" marL="914400" marR="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2pPr>
            <a:lvl3pPr indent="-326389" lvl="2" marL="1371600" marR="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3pPr>
            <a:lvl4pPr indent="-326389" lvl="3" marL="1828800" marR="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4pPr>
            <a:lvl5pPr indent="-326389" lvl="4" marL="2286000" marR="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5" name="Google Shape;35;p7"/>
          <p:cNvSpPr txBox="1"/>
          <p:nvPr>
            <p:ph idx="2" type="body"/>
          </p:nvPr>
        </p:nvSpPr>
        <p:spPr>
          <a:xfrm>
            <a:off x="2565400" y="1200150"/>
            <a:ext cx="1905000" cy="3429000"/>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600"/>
              </a:spcBef>
              <a:spcAft>
                <a:spcPts val="0"/>
              </a:spcAft>
              <a:buClr>
                <a:srgbClr val="000000"/>
              </a:buClr>
              <a:buSzPts val="1400"/>
              <a:buFont typeface="Arial"/>
              <a:buNone/>
              <a:defRPr b="0" i="0" sz="1400" u="none" cap="none" strike="noStrike">
                <a:solidFill>
                  <a:schemeClr val="dk1"/>
                </a:solidFill>
                <a:latin typeface="Open Sans"/>
                <a:ea typeface="Open Sans"/>
                <a:cs typeface="Open Sans"/>
                <a:sym typeface="Open Sans"/>
              </a:defRPr>
            </a:lvl1pPr>
            <a:lvl2pPr indent="-326390" lvl="1" marL="914400" marR="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2pPr>
            <a:lvl3pPr indent="-326389" lvl="2" marL="1371600" marR="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3pPr>
            <a:lvl4pPr indent="-326389" lvl="3" marL="1828800" marR="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4pPr>
            <a:lvl5pPr indent="-326389" lvl="4" marL="2286000" marR="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6" name="Google Shape;36;p7"/>
          <p:cNvSpPr txBox="1"/>
          <p:nvPr>
            <p:ph idx="3" type="body"/>
          </p:nvPr>
        </p:nvSpPr>
        <p:spPr>
          <a:xfrm>
            <a:off x="4673600" y="1200150"/>
            <a:ext cx="1905000" cy="3429000"/>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600"/>
              </a:spcBef>
              <a:spcAft>
                <a:spcPts val="0"/>
              </a:spcAft>
              <a:buClr>
                <a:srgbClr val="000000"/>
              </a:buClr>
              <a:buSzPts val="1400"/>
              <a:buFont typeface="Arial"/>
              <a:buNone/>
              <a:defRPr b="0" i="0" sz="1400" u="none" cap="none" strike="noStrike">
                <a:solidFill>
                  <a:schemeClr val="dk1"/>
                </a:solidFill>
                <a:latin typeface="Open Sans"/>
                <a:ea typeface="Open Sans"/>
                <a:cs typeface="Open Sans"/>
                <a:sym typeface="Open Sans"/>
              </a:defRPr>
            </a:lvl1pPr>
            <a:lvl2pPr indent="-326390" lvl="1" marL="914400" marR="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2pPr>
            <a:lvl3pPr indent="-326389" lvl="2" marL="1371600" marR="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3pPr>
            <a:lvl4pPr indent="-326389" lvl="3" marL="1828800" marR="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4pPr>
            <a:lvl5pPr indent="-326389" lvl="4" marL="2286000" marR="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7" name="Google Shape;37;p7"/>
          <p:cNvSpPr txBox="1"/>
          <p:nvPr>
            <p:ph idx="4" type="body"/>
          </p:nvPr>
        </p:nvSpPr>
        <p:spPr>
          <a:xfrm>
            <a:off x="6781800" y="1200150"/>
            <a:ext cx="1905000" cy="3429000"/>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600"/>
              </a:spcBef>
              <a:spcAft>
                <a:spcPts val="0"/>
              </a:spcAft>
              <a:buClr>
                <a:srgbClr val="000000"/>
              </a:buClr>
              <a:buSzPts val="1400"/>
              <a:buFont typeface="Arial"/>
              <a:buNone/>
              <a:defRPr b="0" i="0" sz="1400" u="none" cap="none" strike="noStrike">
                <a:solidFill>
                  <a:schemeClr val="dk1"/>
                </a:solidFill>
                <a:latin typeface="Open Sans"/>
                <a:ea typeface="Open Sans"/>
                <a:cs typeface="Open Sans"/>
                <a:sym typeface="Open Sans"/>
              </a:defRPr>
            </a:lvl1pPr>
            <a:lvl2pPr indent="-326390" lvl="1" marL="914400" marR="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2pPr>
            <a:lvl3pPr indent="-326389" lvl="2" marL="1371600" marR="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3pPr>
            <a:lvl4pPr indent="-326389" lvl="3" marL="1828800" marR="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4pPr>
            <a:lvl5pPr indent="-326389" lvl="4" marL="2286000" marR="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8" name="Shape 38"/>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p:cSld name="Blank_1">
    <p:spTree>
      <p:nvGrpSpPr>
        <p:cNvPr id="39" name="Shape 39"/>
        <p:cNvGrpSpPr/>
        <p:nvPr/>
      </p:nvGrpSpPr>
      <p:grpSpPr>
        <a:xfrm>
          <a:off x="0" y="0"/>
          <a:ext cx="0" cy="0"/>
          <a:chOff x="0" y="0"/>
          <a:chExt cx="0" cy="0"/>
        </a:xfrm>
      </p:grpSpPr>
      <p:pic>
        <p:nvPicPr>
          <p:cNvPr id="40" name="Google Shape;40;p9"/>
          <p:cNvPicPr preferRelativeResize="0"/>
          <p:nvPr/>
        </p:nvPicPr>
        <p:blipFill>
          <a:blip r:embed="rId2">
            <a:alphaModFix/>
          </a:blip>
          <a:stretch>
            <a:fillRect/>
          </a:stretch>
        </p:blipFill>
        <p:spPr>
          <a:xfrm>
            <a:off x="152400" y="0"/>
            <a:ext cx="8839203" cy="347294"/>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odel">
  <p:cSld name="Blank_1_1">
    <p:spTree>
      <p:nvGrpSpPr>
        <p:cNvPr id="41" name="Shape 41"/>
        <p:cNvGrpSpPr/>
        <p:nvPr/>
      </p:nvGrpSpPr>
      <p:grpSpPr>
        <a:xfrm>
          <a:off x="0" y="0"/>
          <a:ext cx="0" cy="0"/>
          <a:chOff x="0" y="0"/>
          <a:chExt cx="0" cy="0"/>
        </a:xfrm>
      </p:grpSpPr>
      <p:pic>
        <p:nvPicPr>
          <p:cNvPr id="42" name="Google Shape;42;p10"/>
          <p:cNvPicPr preferRelativeResize="0"/>
          <p:nvPr/>
        </p:nvPicPr>
        <p:blipFill>
          <a:blip r:embed="rId2">
            <a:alphaModFix/>
          </a:blip>
          <a:stretch>
            <a:fillRect/>
          </a:stretch>
        </p:blipFill>
        <p:spPr>
          <a:xfrm>
            <a:off x="152400" y="0"/>
            <a:ext cx="8839203" cy="34729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2.png"/><Relationship Id="rId2" Type="http://schemas.openxmlformats.org/officeDocument/2006/relationships/image" Target="../media/image8.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6"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descr="_Plaid-Digital_FINAL-NEW.png" id="6" name="Google Shape;6;p1"/>
          <p:cNvPicPr preferRelativeResize="0"/>
          <p:nvPr/>
        </p:nvPicPr>
        <p:blipFill rotWithShape="1">
          <a:blip r:embed="rId1">
            <a:alphaModFix/>
          </a:blip>
          <a:srcRect b="2896" l="59550" r="39887" t="20872"/>
          <a:stretch/>
        </p:blipFill>
        <p:spPr>
          <a:xfrm rot="5400000">
            <a:off x="3798886" y="1046162"/>
            <a:ext cx="60324" cy="7658101"/>
          </a:xfrm>
          <a:prstGeom prst="rect">
            <a:avLst/>
          </a:prstGeom>
          <a:noFill/>
          <a:ln>
            <a:noFill/>
          </a:ln>
        </p:spPr>
      </p:pic>
      <p:pic>
        <p:nvPicPr>
          <p:cNvPr descr="_Plaid-Digital_FINAL-NEW.png" id="7" name="Google Shape;7;p1"/>
          <p:cNvPicPr preferRelativeResize="0"/>
          <p:nvPr/>
        </p:nvPicPr>
        <p:blipFill rotWithShape="1">
          <a:blip r:embed="rId1">
            <a:alphaModFix/>
          </a:blip>
          <a:srcRect b="2896" l="59550" r="39887" t="20872"/>
          <a:stretch/>
        </p:blipFill>
        <p:spPr>
          <a:xfrm rot="5400000">
            <a:off x="3798886" y="1046162"/>
            <a:ext cx="60324" cy="7658101"/>
          </a:xfrm>
          <a:prstGeom prst="rect">
            <a:avLst/>
          </a:prstGeom>
          <a:noFill/>
          <a:ln>
            <a:noFill/>
          </a:ln>
        </p:spPr>
      </p:pic>
      <p:sp>
        <p:nvSpPr>
          <p:cNvPr id="8" name="Google Shape;8;p1"/>
          <p:cNvSpPr txBox="1"/>
          <p:nvPr>
            <p:ph type="title"/>
          </p:nvPr>
        </p:nvSpPr>
        <p:spPr>
          <a:xfrm>
            <a:off x="457200" y="361950"/>
            <a:ext cx="8229600" cy="609600"/>
          </a:xfrm>
          <a:prstGeom prst="rect">
            <a:avLst/>
          </a:prstGeom>
          <a:noFill/>
          <a:ln>
            <a:noFill/>
          </a:ln>
        </p:spPr>
        <p:txBody>
          <a:bodyPr anchorCtr="0" anchor="t" bIns="45700" lIns="91425" spcFirstLastPara="1" rIns="91425" wrap="square" tIns="45700">
            <a:noAutofit/>
          </a:bodyPr>
          <a:lstStyle>
            <a:lvl1pPr lvl="0" marR="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1pPr>
            <a:lvl2pPr lvl="1" marR="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2pPr>
            <a:lvl3pPr lvl="2" marR="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3pPr>
            <a:lvl4pPr lvl="3" marR="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4pPr>
            <a:lvl5pPr lvl="4" marR="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Open Sans"/>
                <a:ea typeface="Open Sans"/>
                <a:cs typeface="Open Sans"/>
                <a:sym typeface="Open Sans"/>
              </a:defRPr>
            </a:lvl5pPr>
            <a:lvl6pPr lvl="5" marR="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6pPr>
            <a:lvl7pPr lvl="6" marR="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7pPr>
            <a:lvl8pPr lvl="7" marR="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8pPr>
            <a:lvl9pPr lvl="8" marR="0" algn="l">
              <a:lnSpc>
                <a:spcPct val="100000"/>
              </a:lnSpc>
              <a:spcBef>
                <a:spcPts val="0"/>
              </a:spcBef>
              <a:spcAft>
                <a:spcPts val="0"/>
              </a:spcAft>
              <a:buClr>
                <a:srgbClr val="000000"/>
              </a:buClr>
              <a:buSzPts val="1400"/>
              <a:buFont typeface="Arial"/>
              <a:buNone/>
              <a:defRPr b="0" i="0" sz="4200" u="none" cap="none" strike="noStrike">
                <a:solidFill>
                  <a:schemeClr val="dk2"/>
                </a:solidFill>
                <a:latin typeface="Times"/>
                <a:ea typeface="Times"/>
                <a:cs typeface="Times"/>
                <a:sym typeface="Times"/>
              </a:defRPr>
            </a:lvl9pPr>
          </a:lstStyle>
          <a:p/>
        </p:txBody>
      </p:sp>
      <p:sp>
        <p:nvSpPr>
          <p:cNvPr id="9" name="Google Shape;9;p1"/>
          <p:cNvSpPr txBox="1"/>
          <p:nvPr>
            <p:ph idx="1" type="body"/>
          </p:nvPr>
        </p:nvSpPr>
        <p:spPr>
          <a:xfrm>
            <a:off x="457200" y="1200150"/>
            <a:ext cx="8229600" cy="3505200"/>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600"/>
              </a:spcBef>
              <a:spcAft>
                <a:spcPts val="0"/>
              </a:spcAft>
              <a:buClr>
                <a:srgbClr val="000000"/>
              </a:buClr>
              <a:buSzPts val="1400"/>
              <a:buFont typeface="Arial"/>
              <a:buNone/>
              <a:defRPr b="0" i="0" sz="1400" u="none" cap="none" strike="noStrike">
                <a:solidFill>
                  <a:schemeClr val="dk1"/>
                </a:solidFill>
                <a:latin typeface="Open Sans"/>
                <a:ea typeface="Open Sans"/>
                <a:cs typeface="Open Sans"/>
                <a:sym typeface="Open Sans"/>
              </a:defRPr>
            </a:lvl1pPr>
            <a:lvl2pPr indent="-326390" lvl="1" marL="914400" marR="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2pPr>
            <a:lvl3pPr indent="-326389" lvl="2" marL="1371600" marR="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3pPr>
            <a:lvl4pPr indent="-326389" lvl="3" marL="1828800" marR="0" algn="l">
              <a:lnSpc>
                <a:spcPct val="100000"/>
              </a:lnSpc>
              <a:spcBef>
                <a:spcPts val="600"/>
              </a:spcBef>
              <a:spcAft>
                <a:spcPts val="0"/>
              </a:spcAft>
              <a:buClr>
                <a:schemeClr val="dk1"/>
              </a:buClr>
              <a:buSzPts val="1540"/>
              <a:buFont typeface="Arial"/>
              <a:buChar char="•"/>
              <a:defRPr b="0" i="0" sz="1400" u="none" cap="none" strike="noStrike">
                <a:solidFill>
                  <a:schemeClr val="dk1"/>
                </a:solidFill>
                <a:latin typeface="Open Sans"/>
                <a:ea typeface="Open Sans"/>
                <a:cs typeface="Open Sans"/>
                <a:sym typeface="Open Sans"/>
              </a:defRPr>
            </a:lvl4pPr>
            <a:lvl5pPr indent="-326389" lvl="4" marL="2286000" marR="0" algn="l">
              <a:lnSpc>
                <a:spcPct val="100000"/>
              </a:lnSpc>
              <a:spcBef>
                <a:spcPts val="600"/>
              </a:spcBef>
              <a:spcAft>
                <a:spcPts val="0"/>
              </a:spcAft>
              <a:buClr>
                <a:schemeClr val="dk1"/>
              </a:buClr>
              <a:buSzPts val="1540"/>
              <a:buFont typeface="Arial"/>
              <a:buChar char="–"/>
              <a:defRPr b="0" i="1" sz="1400" u="none" cap="none" strike="noStrike">
                <a:solidFill>
                  <a:schemeClr val="dk1"/>
                </a:solidFill>
                <a:latin typeface="Open Sans"/>
                <a:ea typeface="Open Sans"/>
                <a:cs typeface="Open Sans"/>
                <a:sym typeface="Open Sans"/>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pic>
        <p:nvPicPr>
          <p:cNvPr id="10" name="Google Shape;10;p1"/>
          <p:cNvPicPr preferRelativeResize="0"/>
          <p:nvPr/>
        </p:nvPicPr>
        <p:blipFill rotWithShape="1">
          <a:blip r:embed="rId2">
            <a:alphaModFix/>
          </a:blip>
          <a:srcRect b="0" l="0" r="0" t="0"/>
          <a:stretch/>
        </p:blipFill>
        <p:spPr>
          <a:xfrm>
            <a:off x="7772400" y="4248150"/>
            <a:ext cx="1154590" cy="73639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20.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26.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23.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2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5.png"/><Relationship Id="rId5" Type="http://schemas.openxmlformats.org/officeDocument/2006/relationships/image" Target="../media/image16.png"/><Relationship Id="rId6"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5"/>
          <p:cNvSpPr txBox="1"/>
          <p:nvPr/>
        </p:nvSpPr>
        <p:spPr>
          <a:xfrm>
            <a:off x="3165650" y="2427950"/>
            <a:ext cx="537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latin typeface="Open Sans"/>
              <a:ea typeface="Open Sans"/>
              <a:cs typeface="Open Sans"/>
              <a:sym typeface="Open Sans"/>
            </a:endParaRPr>
          </a:p>
        </p:txBody>
      </p:sp>
      <p:sp>
        <p:nvSpPr>
          <p:cNvPr id="60" name="Google Shape;60;p15"/>
          <p:cNvSpPr txBox="1"/>
          <p:nvPr/>
        </p:nvSpPr>
        <p:spPr>
          <a:xfrm>
            <a:off x="2087650" y="1456550"/>
            <a:ext cx="5181600" cy="1712100"/>
          </a:xfrm>
          <a:prstGeom prst="rect">
            <a:avLst/>
          </a:prstGeom>
          <a:noFill/>
          <a:ln>
            <a:noFill/>
          </a:ln>
        </p:spPr>
        <p:txBody>
          <a:bodyPr anchorCtr="0" anchor="t" bIns="45700" lIns="91425" spcFirstLastPara="1" rIns="91425" wrap="square" tIns="45700">
            <a:noAutofit/>
          </a:bodyPr>
          <a:lstStyle/>
          <a:p>
            <a:pPr indent="-3175" lvl="0" marL="3175" marR="0" rtl="0" algn="l">
              <a:lnSpc>
                <a:spcPct val="100000"/>
              </a:lnSpc>
              <a:spcBef>
                <a:spcPts val="0"/>
              </a:spcBef>
              <a:spcAft>
                <a:spcPts val="0"/>
              </a:spcAft>
              <a:buClr>
                <a:srgbClr val="000000"/>
              </a:buClr>
              <a:buSzPts val="4000"/>
              <a:buFont typeface="Arial"/>
              <a:buNone/>
            </a:pPr>
            <a:r>
              <a:rPr lang="en" sz="2700">
                <a:solidFill>
                  <a:srgbClr val="FFFFFF"/>
                </a:solidFill>
                <a:latin typeface="Open Sans"/>
                <a:ea typeface="Open Sans"/>
                <a:cs typeface="Open Sans"/>
                <a:sym typeface="Open Sans"/>
              </a:rPr>
              <a:t>Improving Polygenic Risk Prediction using Local Ancestry From Simulated and Real Admixed Populations</a:t>
            </a:r>
            <a:endParaRPr sz="2700">
              <a:solidFill>
                <a:srgbClr val="FFFFFF"/>
              </a:solidFill>
              <a:latin typeface="Open Sans"/>
              <a:ea typeface="Open Sans"/>
              <a:cs typeface="Open Sans"/>
              <a:sym typeface="Open Sans"/>
            </a:endParaRPr>
          </a:p>
          <a:p>
            <a:pPr indent="-3175" lvl="0" marL="3175" marR="0" rtl="0" algn="l">
              <a:lnSpc>
                <a:spcPct val="100000"/>
              </a:lnSpc>
              <a:spcBef>
                <a:spcPts val="0"/>
              </a:spcBef>
              <a:spcAft>
                <a:spcPts val="0"/>
              </a:spcAft>
              <a:buClr>
                <a:srgbClr val="000000"/>
              </a:buClr>
              <a:buSzPts val="4000"/>
              <a:buFont typeface="Arial"/>
              <a:buNone/>
            </a:pPr>
            <a:r>
              <a:t/>
            </a:r>
            <a:endParaRPr sz="2700">
              <a:solidFill>
                <a:srgbClr val="FFFFFF"/>
              </a:solidFill>
              <a:latin typeface="Open Sans"/>
              <a:ea typeface="Open Sans"/>
              <a:cs typeface="Open Sans"/>
              <a:sym typeface="Open Sans"/>
            </a:endParaRPr>
          </a:p>
        </p:txBody>
      </p:sp>
      <p:cxnSp>
        <p:nvCxnSpPr>
          <p:cNvPr id="61" name="Google Shape;61;p15"/>
          <p:cNvCxnSpPr/>
          <p:nvPr/>
        </p:nvCxnSpPr>
        <p:spPr>
          <a:xfrm>
            <a:off x="2049550" y="3168650"/>
            <a:ext cx="5486400" cy="0"/>
          </a:xfrm>
          <a:prstGeom prst="straightConnector1">
            <a:avLst/>
          </a:prstGeom>
          <a:noFill/>
          <a:ln cap="flat" cmpd="sng" w="9525">
            <a:solidFill>
              <a:srgbClr val="FFFFFF"/>
            </a:solidFill>
            <a:prstDash val="solid"/>
            <a:round/>
            <a:headEnd len="sm" w="sm" type="none"/>
            <a:tailEnd len="sm" w="sm" type="none"/>
          </a:ln>
        </p:spPr>
      </p:cxnSp>
      <p:sp>
        <p:nvSpPr>
          <p:cNvPr id="62" name="Google Shape;62;p15"/>
          <p:cNvSpPr txBox="1"/>
          <p:nvPr/>
        </p:nvSpPr>
        <p:spPr>
          <a:xfrm>
            <a:off x="2049550" y="3386400"/>
            <a:ext cx="5257800" cy="685800"/>
          </a:xfrm>
          <a:prstGeom prst="rect">
            <a:avLst/>
          </a:prstGeom>
          <a:noFill/>
          <a:ln>
            <a:noFill/>
          </a:ln>
        </p:spPr>
        <p:txBody>
          <a:bodyPr anchorCtr="0" anchor="t" bIns="45700" lIns="91425" spcFirstLastPara="1" rIns="91425" wrap="square" tIns="45700">
            <a:noAutofit/>
          </a:bodyPr>
          <a:lstStyle/>
          <a:p>
            <a:pPr indent="-3175" lvl="0" marL="3175" marR="0" rtl="0" algn="l">
              <a:lnSpc>
                <a:spcPct val="100000"/>
              </a:lnSpc>
              <a:spcBef>
                <a:spcPts val="320"/>
              </a:spcBef>
              <a:spcAft>
                <a:spcPts val="0"/>
              </a:spcAft>
              <a:buClr>
                <a:srgbClr val="000000"/>
              </a:buClr>
              <a:buSzPts val="1600"/>
              <a:buFont typeface="Arial"/>
              <a:buNone/>
            </a:pPr>
            <a:r>
              <a:rPr i="1" lang="en" sz="1600">
                <a:solidFill>
                  <a:srgbClr val="FFFFFF"/>
                </a:solidFill>
                <a:latin typeface="Open Sans"/>
                <a:ea typeface="Open Sans"/>
                <a:cs typeface="Open Sans"/>
                <a:sym typeface="Open Sans"/>
              </a:rPr>
              <a:t>02704A - Introduction to Statistical Genetics, Fall 2024</a:t>
            </a:r>
            <a:endParaRPr i="1" sz="1600">
              <a:solidFill>
                <a:srgbClr val="FFFFFF"/>
              </a:solidFill>
              <a:latin typeface="Open Sans"/>
              <a:ea typeface="Open Sans"/>
              <a:cs typeface="Open Sans"/>
              <a:sym typeface="Open Sans"/>
            </a:endParaRPr>
          </a:p>
          <a:p>
            <a:pPr indent="-3175" lvl="0" marL="3175" rtl="0" algn="l">
              <a:spcBef>
                <a:spcPts val="320"/>
              </a:spcBef>
              <a:spcAft>
                <a:spcPts val="0"/>
              </a:spcAft>
              <a:buClr>
                <a:schemeClr val="dk1"/>
              </a:buClr>
              <a:buSzPts val="1600"/>
              <a:buFont typeface="Arial"/>
              <a:buNone/>
            </a:pPr>
            <a:r>
              <a:rPr lang="en" sz="1600">
                <a:solidFill>
                  <a:schemeClr val="lt1"/>
                </a:solidFill>
                <a:latin typeface="Open Sans"/>
                <a:ea typeface="Open Sans"/>
                <a:cs typeface="Open Sans"/>
                <a:sym typeface="Open Sans"/>
              </a:rPr>
              <a:t>Shashank Katiyar, Darin Boyes</a:t>
            </a:r>
            <a:endParaRPr sz="1600">
              <a:solidFill>
                <a:schemeClr val="lt1"/>
              </a:solidFill>
              <a:latin typeface="Open Sans"/>
              <a:ea typeface="Open Sans"/>
              <a:cs typeface="Open Sans"/>
              <a:sym typeface="Open Sans"/>
            </a:endParaRPr>
          </a:p>
          <a:p>
            <a:pPr indent="-3175" lvl="0" marL="3175" marR="0" rtl="0" algn="l">
              <a:lnSpc>
                <a:spcPct val="100000"/>
              </a:lnSpc>
              <a:spcBef>
                <a:spcPts val="320"/>
              </a:spcBef>
              <a:spcAft>
                <a:spcPts val="0"/>
              </a:spcAft>
              <a:buClr>
                <a:srgbClr val="000000"/>
              </a:buClr>
              <a:buSzPts val="1600"/>
              <a:buFont typeface="Arial"/>
              <a:buNone/>
            </a:pPr>
            <a:r>
              <a:t/>
            </a:r>
            <a:endParaRPr i="1" sz="1600">
              <a:solidFill>
                <a:srgbClr val="FFFFFF"/>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4"/>
          <p:cNvSpPr txBox="1"/>
          <p:nvPr>
            <p:ph type="title"/>
          </p:nvPr>
        </p:nvSpPr>
        <p:spPr>
          <a:xfrm>
            <a:off x="311700" y="445025"/>
            <a:ext cx="8520600" cy="572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 sz="2000"/>
              <a:t>Polygenic Risk Prediction of Admixed Populations using GAUDI</a:t>
            </a:r>
            <a:endParaRPr sz="2000"/>
          </a:p>
        </p:txBody>
      </p:sp>
      <p:pic>
        <p:nvPicPr>
          <p:cNvPr id="163" name="Google Shape;163;p24"/>
          <p:cNvPicPr preferRelativeResize="0"/>
          <p:nvPr/>
        </p:nvPicPr>
        <p:blipFill rotWithShape="1">
          <a:blip r:embed="rId3">
            <a:alphaModFix/>
          </a:blip>
          <a:srcRect b="0" l="24084" r="25967" t="0"/>
          <a:stretch/>
        </p:blipFill>
        <p:spPr>
          <a:xfrm>
            <a:off x="311700" y="951400"/>
            <a:ext cx="4462451" cy="1333500"/>
          </a:xfrm>
          <a:prstGeom prst="rect">
            <a:avLst/>
          </a:prstGeom>
          <a:noFill/>
          <a:ln>
            <a:noFill/>
          </a:ln>
        </p:spPr>
      </p:pic>
      <p:sp>
        <p:nvSpPr>
          <p:cNvPr id="164" name="Google Shape;164;p24"/>
          <p:cNvSpPr txBox="1"/>
          <p:nvPr/>
        </p:nvSpPr>
        <p:spPr>
          <a:xfrm>
            <a:off x="77100" y="2353975"/>
            <a:ext cx="1128600" cy="4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Open Sans"/>
                <a:ea typeface="Open Sans"/>
                <a:cs typeface="Open Sans"/>
                <a:sym typeface="Open Sans"/>
              </a:rPr>
              <a:t>G</a:t>
            </a:r>
            <a:r>
              <a:rPr lang="en">
                <a:solidFill>
                  <a:schemeClr val="dk1"/>
                </a:solidFill>
                <a:latin typeface="Open Sans"/>
                <a:ea typeface="Open Sans"/>
                <a:cs typeface="Open Sans"/>
                <a:sym typeface="Open Sans"/>
              </a:rPr>
              <a:t> - </a:t>
            </a:r>
            <a:r>
              <a:rPr b="1" lang="en">
                <a:solidFill>
                  <a:schemeClr val="dk1"/>
                </a:solidFill>
                <a:latin typeface="Open Sans"/>
                <a:ea typeface="Open Sans"/>
                <a:cs typeface="Open Sans"/>
                <a:sym typeface="Open Sans"/>
              </a:rPr>
              <a:t>G</a:t>
            </a:r>
            <a:r>
              <a:rPr lang="en">
                <a:solidFill>
                  <a:schemeClr val="dk1"/>
                </a:solidFill>
                <a:latin typeface="Open Sans"/>
                <a:ea typeface="Open Sans"/>
                <a:cs typeface="Open Sans"/>
                <a:sym typeface="Open Sans"/>
              </a:rPr>
              <a:t>enetic</a:t>
            </a:r>
            <a:endParaRPr>
              <a:solidFill>
                <a:schemeClr val="dk1"/>
              </a:solidFill>
              <a:latin typeface="Open Sans"/>
              <a:ea typeface="Open Sans"/>
              <a:cs typeface="Open Sans"/>
              <a:sym typeface="Open Sans"/>
            </a:endParaRPr>
          </a:p>
        </p:txBody>
      </p:sp>
      <p:sp>
        <p:nvSpPr>
          <p:cNvPr id="165" name="Google Shape;165;p24"/>
          <p:cNvSpPr txBox="1"/>
          <p:nvPr/>
        </p:nvSpPr>
        <p:spPr>
          <a:xfrm>
            <a:off x="77100" y="2708750"/>
            <a:ext cx="1186800" cy="4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Open Sans"/>
                <a:ea typeface="Open Sans"/>
                <a:cs typeface="Open Sans"/>
                <a:sym typeface="Open Sans"/>
              </a:rPr>
              <a:t>A</a:t>
            </a:r>
            <a:r>
              <a:rPr lang="en">
                <a:solidFill>
                  <a:schemeClr val="dk1"/>
                </a:solidFill>
                <a:latin typeface="Open Sans"/>
                <a:ea typeface="Open Sans"/>
                <a:cs typeface="Open Sans"/>
                <a:sym typeface="Open Sans"/>
              </a:rPr>
              <a:t> - </a:t>
            </a:r>
            <a:r>
              <a:rPr b="1" lang="en">
                <a:solidFill>
                  <a:schemeClr val="dk1"/>
                </a:solidFill>
                <a:latin typeface="Open Sans"/>
                <a:ea typeface="Open Sans"/>
                <a:cs typeface="Open Sans"/>
                <a:sym typeface="Open Sans"/>
              </a:rPr>
              <a:t>A</a:t>
            </a:r>
            <a:r>
              <a:rPr lang="en">
                <a:solidFill>
                  <a:schemeClr val="dk1"/>
                </a:solidFill>
                <a:latin typeface="Open Sans"/>
                <a:ea typeface="Open Sans"/>
                <a:cs typeface="Open Sans"/>
                <a:sym typeface="Open Sans"/>
              </a:rPr>
              <a:t>ncestry</a:t>
            </a:r>
            <a:endParaRPr>
              <a:solidFill>
                <a:schemeClr val="dk1"/>
              </a:solidFill>
              <a:latin typeface="Open Sans"/>
              <a:ea typeface="Open Sans"/>
              <a:cs typeface="Open Sans"/>
              <a:sym typeface="Open Sans"/>
            </a:endParaRPr>
          </a:p>
        </p:txBody>
      </p:sp>
      <p:sp>
        <p:nvSpPr>
          <p:cNvPr id="166" name="Google Shape;166;p24"/>
          <p:cNvSpPr txBox="1"/>
          <p:nvPr/>
        </p:nvSpPr>
        <p:spPr>
          <a:xfrm>
            <a:off x="77100" y="3052325"/>
            <a:ext cx="3885300" cy="4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Open Sans"/>
                <a:ea typeface="Open Sans"/>
                <a:cs typeface="Open Sans"/>
                <a:sym typeface="Open Sans"/>
              </a:rPr>
              <a:t>U</a:t>
            </a:r>
            <a:r>
              <a:rPr lang="en">
                <a:solidFill>
                  <a:schemeClr val="dk1"/>
                </a:solidFill>
                <a:latin typeface="Open Sans"/>
                <a:ea typeface="Open Sans"/>
                <a:cs typeface="Open Sans"/>
                <a:sym typeface="Open Sans"/>
              </a:rPr>
              <a:t> - </a:t>
            </a:r>
            <a:r>
              <a:rPr b="1" lang="en">
                <a:solidFill>
                  <a:schemeClr val="dk1"/>
                </a:solidFill>
                <a:latin typeface="Open Sans"/>
                <a:ea typeface="Open Sans"/>
                <a:cs typeface="Open Sans"/>
                <a:sym typeface="Open Sans"/>
              </a:rPr>
              <a:t>U</a:t>
            </a:r>
            <a:r>
              <a:rPr lang="en">
                <a:solidFill>
                  <a:schemeClr val="dk1"/>
                </a:solidFill>
                <a:latin typeface="Open Sans"/>
                <a:ea typeface="Open Sans"/>
                <a:cs typeface="Open Sans"/>
                <a:sym typeface="Open Sans"/>
              </a:rPr>
              <a:t>tilization (in polygenic risk scores for)</a:t>
            </a:r>
            <a:endParaRPr>
              <a:solidFill>
                <a:schemeClr val="dk1"/>
              </a:solidFill>
              <a:latin typeface="Open Sans"/>
              <a:ea typeface="Open Sans"/>
              <a:cs typeface="Open Sans"/>
              <a:sym typeface="Open Sans"/>
            </a:endParaRPr>
          </a:p>
        </p:txBody>
      </p:sp>
      <p:sp>
        <p:nvSpPr>
          <p:cNvPr id="167" name="Google Shape;167;p24"/>
          <p:cNvSpPr txBox="1"/>
          <p:nvPr/>
        </p:nvSpPr>
        <p:spPr>
          <a:xfrm>
            <a:off x="77100" y="3395900"/>
            <a:ext cx="1394400" cy="4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Open Sans"/>
                <a:ea typeface="Open Sans"/>
                <a:cs typeface="Open Sans"/>
                <a:sym typeface="Open Sans"/>
              </a:rPr>
              <a:t>D</a:t>
            </a:r>
            <a:r>
              <a:rPr lang="en">
                <a:solidFill>
                  <a:schemeClr val="dk1"/>
                </a:solidFill>
                <a:latin typeface="Open Sans"/>
                <a:ea typeface="Open Sans"/>
                <a:cs typeface="Open Sans"/>
                <a:sym typeface="Open Sans"/>
              </a:rPr>
              <a:t> - a</a:t>
            </a:r>
            <a:r>
              <a:rPr b="1" lang="en">
                <a:solidFill>
                  <a:schemeClr val="dk1"/>
                </a:solidFill>
                <a:latin typeface="Open Sans"/>
                <a:ea typeface="Open Sans"/>
                <a:cs typeface="Open Sans"/>
                <a:sym typeface="Open Sans"/>
              </a:rPr>
              <a:t>D</a:t>
            </a:r>
            <a:r>
              <a:rPr lang="en">
                <a:solidFill>
                  <a:schemeClr val="dk1"/>
                </a:solidFill>
                <a:latin typeface="Open Sans"/>
                <a:ea typeface="Open Sans"/>
                <a:cs typeface="Open Sans"/>
                <a:sym typeface="Open Sans"/>
              </a:rPr>
              <a:t>mixed</a:t>
            </a:r>
            <a:endParaRPr>
              <a:solidFill>
                <a:schemeClr val="dk1"/>
              </a:solidFill>
              <a:latin typeface="Open Sans"/>
              <a:ea typeface="Open Sans"/>
              <a:cs typeface="Open Sans"/>
              <a:sym typeface="Open Sans"/>
            </a:endParaRPr>
          </a:p>
        </p:txBody>
      </p:sp>
      <p:sp>
        <p:nvSpPr>
          <p:cNvPr id="168" name="Google Shape;168;p24"/>
          <p:cNvSpPr txBox="1"/>
          <p:nvPr/>
        </p:nvSpPr>
        <p:spPr>
          <a:xfrm>
            <a:off x="77100" y="3750675"/>
            <a:ext cx="1433400" cy="43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Open Sans"/>
                <a:ea typeface="Open Sans"/>
                <a:cs typeface="Open Sans"/>
                <a:sym typeface="Open Sans"/>
              </a:rPr>
              <a:t>I</a:t>
            </a:r>
            <a:r>
              <a:rPr lang="en">
                <a:solidFill>
                  <a:schemeClr val="dk1"/>
                </a:solidFill>
                <a:latin typeface="Open Sans"/>
                <a:ea typeface="Open Sans"/>
                <a:cs typeface="Open Sans"/>
                <a:sym typeface="Open Sans"/>
              </a:rPr>
              <a:t> - </a:t>
            </a:r>
            <a:r>
              <a:rPr b="1" lang="en">
                <a:solidFill>
                  <a:schemeClr val="dk1"/>
                </a:solidFill>
                <a:latin typeface="Open Sans"/>
                <a:ea typeface="Open Sans"/>
                <a:cs typeface="Open Sans"/>
                <a:sym typeface="Open Sans"/>
              </a:rPr>
              <a:t>I</a:t>
            </a:r>
            <a:r>
              <a:rPr lang="en">
                <a:solidFill>
                  <a:schemeClr val="dk1"/>
                </a:solidFill>
                <a:latin typeface="Open Sans"/>
                <a:ea typeface="Open Sans"/>
                <a:cs typeface="Open Sans"/>
                <a:sym typeface="Open Sans"/>
              </a:rPr>
              <a:t>ndividuals</a:t>
            </a:r>
            <a:endParaRPr>
              <a:solidFill>
                <a:schemeClr val="dk1"/>
              </a:solidFill>
              <a:latin typeface="Open Sans"/>
              <a:ea typeface="Open Sans"/>
              <a:cs typeface="Open Sans"/>
              <a:sym typeface="Open Sans"/>
            </a:endParaRPr>
          </a:p>
        </p:txBody>
      </p:sp>
      <p:sp>
        <p:nvSpPr>
          <p:cNvPr id="169" name="Google Shape;169;p24"/>
          <p:cNvSpPr txBox="1"/>
          <p:nvPr/>
        </p:nvSpPr>
        <p:spPr>
          <a:xfrm>
            <a:off x="5123325" y="1139500"/>
            <a:ext cx="2601000" cy="330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chemeClr val="dk1"/>
                </a:solidFill>
                <a:latin typeface="Open Sans"/>
                <a:ea typeface="Open Sans"/>
                <a:cs typeface="Open Sans"/>
                <a:sym typeface="Open Sans"/>
              </a:rPr>
              <a:t>A = ancestral population A</a:t>
            </a:r>
            <a:endParaRPr i="1">
              <a:solidFill>
                <a:schemeClr val="dk1"/>
              </a:solidFill>
              <a:latin typeface="Open Sans"/>
              <a:ea typeface="Open Sans"/>
              <a:cs typeface="Open Sans"/>
              <a:sym typeface="Open Sans"/>
            </a:endParaRPr>
          </a:p>
          <a:p>
            <a:pPr indent="0" lvl="0" marL="0" rtl="0" algn="l">
              <a:spcBef>
                <a:spcPts val="0"/>
              </a:spcBef>
              <a:spcAft>
                <a:spcPts val="0"/>
              </a:spcAft>
              <a:buNone/>
            </a:pPr>
            <a:r>
              <a:rPr i="1" lang="en">
                <a:solidFill>
                  <a:schemeClr val="dk1"/>
                </a:solidFill>
                <a:latin typeface="Open Sans"/>
                <a:ea typeface="Open Sans"/>
                <a:cs typeface="Open Sans"/>
                <a:sym typeface="Open Sans"/>
              </a:rPr>
              <a:t>B = ancestral population B</a:t>
            </a:r>
            <a:endParaRPr i="1">
              <a:solidFill>
                <a:schemeClr val="dk1"/>
              </a:solidFill>
              <a:latin typeface="Open Sans"/>
              <a:ea typeface="Open Sans"/>
              <a:cs typeface="Open Sans"/>
              <a:sym typeface="Open Sans"/>
            </a:endParaRPr>
          </a:p>
          <a:p>
            <a:pPr indent="0" lvl="0" marL="0" rtl="0" algn="l">
              <a:spcBef>
                <a:spcPts val="0"/>
              </a:spcBef>
              <a:spcAft>
                <a:spcPts val="0"/>
              </a:spcAft>
              <a:buNone/>
            </a:pPr>
            <a:r>
              <a:t/>
            </a:r>
            <a:endParaRPr i="1">
              <a:solidFill>
                <a:schemeClr val="dk1"/>
              </a:solidFill>
              <a:latin typeface="Open Sans"/>
              <a:ea typeface="Open Sans"/>
              <a:cs typeface="Open Sans"/>
              <a:sym typeface="Open Sans"/>
            </a:endParaRPr>
          </a:p>
          <a:p>
            <a:pPr indent="0" lvl="0" marL="0" rtl="0" algn="l">
              <a:spcBef>
                <a:spcPts val="0"/>
              </a:spcBef>
              <a:spcAft>
                <a:spcPts val="0"/>
              </a:spcAft>
              <a:buNone/>
            </a:pPr>
            <a:r>
              <a:rPr i="1" lang="en">
                <a:solidFill>
                  <a:schemeClr val="dk1"/>
                </a:solidFill>
                <a:latin typeface="Open Sans"/>
                <a:ea typeface="Open Sans"/>
                <a:cs typeface="Open Sans"/>
                <a:sym typeface="Open Sans"/>
              </a:rPr>
              <a:t>p = # SNPs</a:t>
            </a:r>
            <a:endParaRPr i="1">
              <a:solidFill>
                <a:schemeClr val="dk1"/>
              </a:solidFill>
              <a:latin typeface="Open Sans"/>
              <a:ea typeface="Open Sans"/>
              <a:cs typeface="Open Sans"/>
              <a:sym typeface="Open Sans"/>
            </a:endParaRPr>
          </a:p>
          <a:p>
            <a:pPr indent="0" lvl="0" marL="0" rtl="0" algn="l">
              <a:spcBef>
                <a:spcPts val="0"/>
              </a:spcBef>
              <a:spcAft>
                <a:spcPts val="0"/>
              </a:spcAft>
              <a:buNone/>
            </a:pPr>
            <a:r>
              <a:t/>
            </a:r>
            <a:endParaRPr i="1">
              <a:solidFill>
                <a:schemeClr val="dk1"/>
              </a:solidFill>
              <a:latin typeface="Open Sans"/>
              <a:ea typeface="Open Sans"/>
              <a:cs typeface="Open Sans"/>
              <a:sym typeface="Open Sans"/>
            </a:endParaRPr>
          </a:p>
          <a:p>
            <a:pPr indent="0" lvl="0" marL="0" rtl="0" algn="l">
              <a:spcBef>
                <a:spcPts val="0"/>
              </a:spcBef>
              <a:spcAft>
                <a:spcPts val="0"/>
              </a:spcAft>
              <a:buNone/>
            </a:pPr>
            <a:r>
              <a:rPr i="1" lang="en">
                <a:solidFill>
                  <a:schemeClr val="dk1"/>
                </a:solidFill>
                <a:latin typeface="Open Sans"/>
                <a:ea typeface="Open Sans"/>
                <a:cs typeface="Open Sans"/>
                <a:sym typeface="Open Sans"/>
              </a:rPr>
              <a:t>β</a:t>
            </a:r>
            <a:r>
              <a:rPr baseline="-25000" i="1" lang="en">
                <a:solidFill>
                  <a:schemeClr val="dk1"/>
                </a:solidFill>
                <a:latin typeface="Open Sans"/>
                <a:ea typeface="Open Sans"/>
                <a:cs typeface="Open Sans"/>
                <a:sym typeface="Open Sans"/>
              </a:rPr>
              <a:t>A, j </a:t>
            </a:r>
            <a:r>
              <a:rPr i="1" lang="en">
                <a:solidFill>
                  <a:schemeClr val="dk1"/>
                </a:solidFill>
                <a:latin typeface="Open Sans"/>
                <a:ea typeface="Open Sans"/>
                <a:cs typeface="Open Sans"/>
                <a:sym typeface="Open Sans"/>
              </a:rPr>
              <a:t>= effect size of SNP j for </a:t>
            </a:r>
            <a:endParaRPr i="1">
              <a:solidFill>
                <a:schemeClr val="dk1"/>
              </a:solidFill>
              <a:latin typeface="Open Sans"/>
              <a:ea typeface="Open Sans"/>
              <a:cs typeface="Open Sans"/>
              <a:sym typeface="Open Sans"/>
            </a:endParaRPr>
          </a:p>
          <a:p>
            <a:pPr indent="0" lvl="0" marL="0" rtl="0" algn="l">
              <a:spcBef>
                <a:spcPts val="0"/>
              </a:spcBef>
              <a:spcAft>
                <a:spcPts val="0"/>
              </a:spcAft>
              <a:buNone/>
            </a:pPr>
            <a:r>
              <a:rPr i="1" lang="en">
                <a:solidFill>
                  <a:schemeClr val="dk1"/>
                </a:solidFill>
                <a:latin typeface="Open Sans"/>
                <a:ea typeface="Open Sans"/>
                <a:cs typeface="Open Sans"/>
                <a:sym typeface="Open Sans"/>
              </a:rPr>
              <a:t>population A</a:t>
            </a:r>
            <a:endParaRPr i="1">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i="1" lang="en">
                <a:solidFill>
                  <a:schemeClr val="dk1"/>
                </a:solidFill>
                <a:latin typeface="Open Sans"/>
                <a:ea typeface="Open Sans"/>
                <a:cs typeface="Open Sans"/>
                <a:sym typeface="Open Sans"/>
              </a:rPr>
              <a:t>β</a:t>
            </a:r>
            <a:r>
              <a:rPr baseline="-25000" i="1" lang="en">
                <a:solidFill>
                  <a:schemeClr val="dk1"/>
                </a:solidFill>
                <a:latin typeface="Open Sans"/>
                <a:ea typeface="Open Sans"/>
                <a:cs typeface="Open Sans"/>
                <a:sym typeface="Open Sans"/>
              </a:rPr>
              <a:t>B, j </a:t>
            </a:r>
            <a:r>
              <a:rPr i="1" lang="en">
                <a:solidFill>
                  <a:schemeClr val="dk1"/>
                </a:solidFill>
                <a:latin typeface="Open Sans"/>
                <a:ea typeface="Open Sans"/>
                <a:cs typeface="Open Sans"/>
                <a:sym typeface="Open Sans"/>
              </a:rPr>
              <a:t>= effect size of SNP j for </a:t>
            </a:r>
            <a:endParaRPr i="1">
              <a:solidFill>
                <a:schemeClr val="dk1"/>
              </a:solidFill>
              <a:latin typeface="Open Sans"/>
              <a:ea typeface="Open Sans"/>
              <a:cs typeface="Open Sans"/>
              <a:sym typeface="Open Sans"/>
            </a:endParaRPr>
          </a:p>
          <a:p>
            <a:pPr indent="0" lvl="0" marL="0" rtl="0" algn="l">
              <a:spcBef>
                <a:spcPts val="0"/>
              </a:spcBef>
              <a:spcAft>
                <a:spcPts val="0"/>
              </a:spcAft>
              <a:buNone/>
            </a:pPr>
            <a:r>
              <a:rPr i="1" lang="en">
                <a:solidFill>
                  <a:schemeClr val="dk1"/>
                </a:solidFill>
                <a:latin typeface="Open Sans"/>
                <a:ea typeface="Open Sans"/>
                <a:cs typeface="Open Sans"/>
                <a:sym typeface="Open Sans"/>
              </a:rPr>
              <a:t>population B</a:t>
            </a:r>
            <a:endParaRPr i="1">
              <a:solidFill>
                <a:schemeClr val="dk1"/>
              </a:solidFill>
              <a:latin typeface="Open Sans"/>
              <a:ea typeface="Open Sans"/>
              <a:cs typeface="Open Sans"/>
              <a:sym typeface="Open Sans"/>
            </a:endParaRPr>
          </a:p>
          <a:p>
            <a:pPr indent="0" lvl="0" marL="0" rtl="0" algn="l">
              <a:spcBef>
                <a:spcPts val="0"/>
              </a:spcBef>
              <a:spcAft>
                <a:spcPts val="0"/>
              </a:spcAft>
              <a:buNone/>
            </a:pPr>
            <a:r>
              <a:t/>
            </a:r>
            <a:endParaRPr i="1">
              <a:solidFill>
                <a:schemeClr val="dk1"/>
              </a:solidFill>
              <a:latin typeface="Open Sans"/>
              <a:ea typeface="Open Sans"/>
              <a:cs typeface="Open Sans"/>
              <a:sym typeface="Open Sans"/>
            </a:endParaRPr>
          </a:p>
          <a:p>
            <a:pPr indent="0" lvl="0" marL="0" rtl="0" algn="l">
              <a:spcBef>
                <a:spcPts val="0"/>
              </a:spcBef>
              <a:spcAft>
                <a:spcPts val="0"/>
              </a:spcAft>
              <a:buNone/>
            </a:pPr>
            <a:r>
              <a:rPr i="1" lang="en">
                <a:solidFill>
                  <a:schemeClr val="dk1"/>
                </a:solidFill>
                <a:latin typeface="Open Sans"/>
                <a:ea typeface="Open Sans"/>
                <a:cs typeface="Open Sans"/>
                <a:sym typeface="Open Sans"/>
              </a:rPr>
              <a:t>x</a:t>
            </a:r>
            <a:r>
              <a:rPr baseline="-25000" i="1" lang="en">
                <a:solidFill>
                  <a:schemeClr val="dk1"/>
                </a:solidFill>
                <a:latin typeface="Open Sans"/>
                <a:ea typeface="Open Sans"/>
                <a:cs typeface="Open Sans"/>
                <a:sym typeface="Open Sans"/>
              </a:rPr>
              <a:t>i,j</a:t>
            </a:r>
            <a:r>
              <a:rPr i="1" lang="en">
                <a:solidFill>
                  <a:schemeClr val="dk1"/>
                </a:solidFill>
                <a:latin typeface="Open Sans"/>
                <a:ea typeface="Open Sans"/>
                <a:cs typeface="Open Sans"/>
                <a:sym typeface="Open Sans"/>
              </a:rPr>
              <a:t> = genotype information of individual i at SNP j</a:t>
            </a:r>
            <a:endParaRPr i="1">
              <a:solidFill>
                <a:schemeClr val="dk1"/>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i="1" lang="en">
                <a:solidFill>
                  <a:schemeClr val="dk1"/>
                </a:solidFill>
                <a:latin typeface="Open Sans"/>
                <a:ea typeface="Open Sans"/>
                <a:cs typeface="Open Sans"/>
                <a:sym typeface="Open Sans"/>
              </a:rPr>
              <a:t>l</a:t>
            </a:r>
            <a:r>
              <a:rPr baseline="-25000" i="1" lang="en">
                <a:solidFill>
                  <a:schemeClr val="dk1"/>
                </a:solidFill>
                <a:latin typeface="Open Sans"/>
                <a:ea typeface="Open Sans"/>
                <a:cs typeface="Open Sans"/>
                <a:sym typeface="Open Sans"/>
              </a:rPr>
              <a:t>i,j</a:t>
            </a:r>
            <a:r>
              <a:rPr i="1" lang="en">
                <a:solidFill>
                  <a:schemeClr val="dk1"/>
                </a:solidFill>
                <a:latin typeface="Open Sans"/>
                <a:ea typeface="Open Sans"/>
                <a:cs typeface="Open Sans"/>
                <a:sym typeface="Open Sans"/>
              </a:rPr>
              <a:t> = local ancestry for individual i at SNP j</a:t>
            </a:r>
            <a:endParaRPr i="1">
              <a:solidFill>
                <a:schemeClr val="dk1"/>
              </a:solidFill>
              <a:latin typeface="Open Sans"/>
              <a:ea typeface="Open Sans"/>
              <a:cs typeface="Open Sans"/>
              <a:sym typeface="Open Sans"/>
            </a:endParaRPr>
          </a:p>
          <a:p>
            <a:pPr indent="0" lvl="0" marL="0" rtl="0" algn="l">
              <a:spcBef>
                <a:spcPts val="0"/>
              </a:spcBef>
              <a:spcAft>
                <a:spcPts val="0"/>
              </a:spcAft>
              <a:buNone/>
            </a:pPr>
            <a:r>
              <a:t/>
            </a:r>
            <a:endParaRPr i="1">
              <a:solidFill>
                <a:schemeClr val="dk1"/>
              </a:solidFill>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5"/>
          <p:cNvSpPr txBox="1"/>
          <p:nvPr>
            <p:ph type="title"/>
          </p:nvPr>
        </p:nvSpPr>
        <p:spPr>
          <a:xfrm>
            <a:off x="311700" y="445025"/>
            <a:ext cx="5310300" cy="572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
              <a:t>Type 1 Diabetes PRS for ASW data</a:t>
            </a:r>
            <a:endParaRPr/>
          </a:p>
        </p:txBody>
      </p:sp>
      <p:sp>
        <p:nvSpPr>
          <p:cNvPr id="175" name="Google Shape;175;p25"/>
          <p:cNvSpPr txBox="1"/>
          <p:nvPr/>
        </p:nvSpPr>
        <p:spPr>
          <a:xfrm>
            <a:off x="4065588" y="1017713"/>
            <a:ext cx="1012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GAUDI</a:t>
            </a:r>
            <a:endParaRPr sz="1800">
              <a:solidFill>
                <a:schemeClr val="dk2"/>
              </a:solidFill>
            </a:endParaRPr>
          </a:p>
        </p:txBody>
      </p:sp>
      <p:sp>
        <p:nvSpPr>
          <p:cNvPr id="176" name="Google Shape;176;p25"/>
          <p:cNvSpPr txBox="1"/>
          <p:nvPr/>
        </p:nvSpPr>
        <p:spPr>
          <a:xfrm>
            <a:off x="732113" y="1017713"/>
            <a:ext cx="1583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Normal PRS</a:t>
            </a:r>
            <a:endParaRPr sz="1800">
              <a:solidFill>
                <a:schemeClr val="dk2"/>
              </a:solidFill>
            </a:endParaRPr>
          </a:p>
        </p:txBody>
      </p:sp>
      <p:graphicFrame>
        <p:nvGraphicFramePr>
          <p:cNvPr id="177" name="Google Shape;177;p25"/>
          <p:cNvGraphicFramePr/>
          <p:nvPr/>
        </p:nvGraphicFramePr>
        <p:xfrm>
          <a:off x="6016150" y="560950"/>
          <a:ext cx="3000000" cy="3000000"/>
        </p:xfrm>
        <a:graphic>
          <a:graphicData uri="http://schemas.openxmlformats.org/drawingml/2006/table">
            <a:tbl>
              <a:tblPr>
                <a:noFill/>
                <a:tableStyleId>{1C94A682-BF84-4F35-AE1D-FCC446810361}</a:tableStyleId>
              </a:tblPr>
              <a:tblGrid>
                <a:gridCol w="994575"/>
                <a:gridCol w="994575"/>
                <a:gridCol w="994575"/>
              </a:tblGrid>
              <a:tr h="381000">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a:latin typeface="Open Sans"/>
                          <a:ea typeface="Open Sans"/>
                          <a:cs typeface="Open Sans"/>
                          <a:sym typeface="Open Sans"/>
                        </a:rPr>
                        <a:t>Expected</a:t>
                      </a:r>
                      <a:endParaRPr>
                        <a:latin typeface="Open Sans"/>
                        <a:ea typeface="Open Sans"/>
                        <a:cs typeface="Open Sans"/>
                        <a:sym typeface="Open Sans"/>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latin typeface="Open Sans"/>
                          <a:ea typeface="Open Sans"/>
                          <a:cs typeface="Open Sans"/>
                          <a:sym typeface="Open Sans"/>
                        </a:rPr>
                        <a:t>Observed</a:t>
                      </a:r>
                      <a:endParaRPr>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latin typeface="Open Sans"/>
                          <a:ea typeface="Open Sans"/>
                          <a:cs typeface="Open Sans"/>
                          <a:sym typeface="Open Sans"/>
                        </a:rPr>
                        <a:t>Causal</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a:latin typeface="Open Sans"/>
                          <a:ea typeface="Open Sans"/>
                          <a:cs typeface="Open Sans"/>
                          <a:sym typeface="Open Sans"/>
                        </a:rPr>
                        <a:t>1.278</a:t>
                      </a:r>
                      <a:endParaRPr>
                        <a:latin typeface="Open Sans"/>
                        <a:ea typeface="Open Sans"/>
                        <a:cs typeface="Open Sans"/>
                        <a:sym typeface="Open Sans"/>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1.824</a:t>
                      </a:r>
                      <a:endParaRPr>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latin typeface="Open Sans"/>
                          <a:ea typeface="Open Sans"/>
                          <a:cs typeface="Open Sans"/>
                          <a:sym typeface="Open Sans"/>
                        </a:rPr>
                        <a:t>Null</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a:latin typeface="Open Sans"/>
                          <a:ea typeface="Open Sans"/>
                          <a:cs typeface="Open Sans"/>
                          <a:sym typeface="Open Sans"/>
                        </a:rPr>
                        <a:t>1</a:t>
                      </a:r>
                      <a:endParaRPr>
                        <a:latin typeface="Open Sans"/>
                        <a:ea typeface="Open Sans"/>
                        <a:cs typeface="Open Sans"/>
                        <a:sym typeface="Open Sans"/>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1.160</a:t>
                      </a:r>
                      <a:endParaRPr>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latin typeface="Open Sans"/>
                          <a:ea typeface="Open Sans"/>
                          <a:cs typeface="Open Sans"/>
                          <a:sym typeface="Open Sans"/>
                        </a:rPr>
                        <a:t>All</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a:latin typeface="Open Sans"/>
                          <a:ea typeface="Open Sans"/>
                          <a:cs typeface="Open Sans"/>
                          <a:sym typeface="Open Sans"/>
                        </a:rPr>
                        <a:t>1.028</a:t>
                      </a:r>
                      <a:endParaRPr>
                        <a:latin typeface="Open Sans"/>
                        <a:ea typeface="Open Sans"/>
                        <a:cs typeface="Open Sans"/>
                        <a:sym typeface="Open Sans"/>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1.226</a:t>
                      </a:r>
                      <a:endParaRPr>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78" name="Google Shape;178;p25"/>
          <p:cNvSpPr txBox="1"/>
          <p:nvPr/>
        </p:nvSpPr>
        <p:spPr>
          <a:xfrm>
            <a:off x="6459275" y="152950"/>
            <a:ext cx="2078400" cy="40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Normal PRS </a:t>
            </a:r>
            <a:r>
              <a:rPr b="1" lang="en" sz="1050">
                <a:solidFill>
                  <a:schemeClr val="dk1"/>
                </a:solidFill>
                <a:latin typeface="Open Sans"/>
                <a:ea typeface="Open Sans"/>
                <a:cs typeface="Open Sans"/>
                <a:sym typeface="Open Sans"/>
              </a:rPr>
              <a:t>χ</a:t>
            </a:r>
            <a:r>
              <a:rPr b="1" baseline="30000" lang="en" sz="1050">
                <a:solidFill>
                  <a:schemeClr val="dk1"/>
                </a:solidFill>
                <a:latin typeface="Open Sans"/>
                <a:ea typeface="Open Sans"/>
                <a:cs typeface="Open Sans"/>
                <a:sym typeface="Open Sans"/>
              </a:rPr>
              <a:t>2</a:t>
            </a:r>
            <a:r>
              <a:rPr b="1" baseline="-25000" lang="en" sz="1050">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values</a:t>
            </a:r>
            <a:endParaRPr>
              <a:solidFill>
                <a:schemeClr val="dk1"/>
              </a:solidFill>
              <a:latin typeface="Open Sans"/>
              <a:ea typeface="Open Sans"/>
              <a:cs typeface="Open Sans"/>
              <a:sym typeface="Open Sans"/>
            </a:endParaRPr>
          </a:p>
        </p:txBody>
      </p:sp>
      <p:graphicFrame>
        <p:nvGraphicFramePr>
          <p:cNvPr id="179" name="Google Shape;179;p25"/>
          <p:cNvGraphicFramePr/>
          <p:nvPr/>
        </p:nvGraphicFramePr>
        <p:xfrm>
          <a:off x="5997050" y="2627200"/>
          <a:ext cx="3000000" cy="3000000"/>
        </p:xfrm>
        <a:graphic>
          <a:graphicData uri="http://schemas.openxmlformats.org/drawingml/2006/table">
            <a:tbl>
              <a:tblPr>
                <a:noFill/>
                <a:tableStyleId>{1C94A682-BF84-4F35-AE1D-FCC446810361}</a:tableStyleId>
              </a:tblPr>
              <a:tblGrid>
                <a:gridCol w="1000950"/>
                <a:gridCol w="1000950"/>
                <a:gridCol w="1000950"/>
              </a:tblGrid>
              <a:tr h="358825">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a:latin typeface="Open Sans"/>
                          <a:ea typeface="Open Sans"/>
                          <a:cs typeface="Open Sans"/>
                          <a:sym typeface="Open Sans"/>
                        </a:rPr>
                        <a:t>Expected</a:t>
                      </a:r>
                      <a:endParaRPr>
                        <a:latin typeface="Open Sans"/>
                        <a:ea typeface="Open Sans"/>
                        <a:cs typeface="Open Sans"/>
                        <a:sym typeface="Open Sans"/>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latin typeface="Open Sans"/>
                          <a:ea typeface="Open Sans"/>
                          <a:cs typeface="Open Sans"/>
                          <a:sym typeface="Open Sans"/>
                        </a:rPr>
                        <a:t>Observed</a:t>
                      </a:r>
                      <a:endParaRPr>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latin typeface="Open Sans"/>
                          <a:ea typeface="Open Sans"/>
                          <a:cs typeface="Open Sans"/>
                          <a:sym typeface="Open Sans"/>
                        </a:rPr>
                        <a:t>Causal</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a:latin typeface="Open Sans"/>
                          <a:ea typeface="Open Sans"/>
                          <a:cs typeface="Open Sans"/>
                          <a:sym typeface="Open Sans"/>
                        </a:rPr>
                        <a:t>1.278</a:t>
                      </a:r>
                      <a:endParaRPr>
                        <a:latin typeface="Open Sans"/>
                        <a:ea typeface="Open Sans"/>
                        <a:cs typeface="Open Sans"/>
                        <a:sym typeface="Open Sans"/>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1.025</a:t>
                      </a:r>
                      <a:endParaRPr>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latin typeface="Open Sans"/>
                          <a:ea typeface="Open Sans"/>
                          <a:cs typeface="Open Sans"/>
                          <a:sym typeface="Open Sans"/>
                        </a:rPr>
                        <a:t>Null</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a:latin typeface="Open Sans"/>
                          <a:ea typeface="Open Sans"/>
                          <a:cs typeface="Open Sans"/>
                          <a:sym typeface="Open Sans"/>
                        </a:rPr>
                        <a:t>1</a:t>
                      </a:r>
                      <a:endParaRPr>
                        <a:latin typeface="Open Sans"/>
                        <a:ea typeface="Open Sans"/>
                        <a:cs typeface="Open Sans"/>
                        <a:sym typeface="Open Sans"/>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latin typeface="Open Sans"/>
                          <a:ea typeface="Open Sans"/>
                          <a:cs typeface="Open Sans"/>
                          <a:sym typeface="Open Sans"/>
                        </a:rPr>
                        <a:t>1.064</a:t>
                      </a:r>
                      <a:endParaRPr>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latin typeface="Open Sans"/>
                          <a:ea typeface="Open Sans"/>
                          <a:cs typeface="Open Sans"/>
                          <a:sym typeface="Open Sans"/>
                        </a:rPr>
                        <a:t>All</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a:latin typeface="Open Sans"/>
                          <a:ea typeface="Open Sans"/>
                          <a:cs typeface="Open Sans"/>
                          <a:sym typeface="Open Sans"/>
                        </a:rPr>
                        <a:t>1.028</a:t>
                      </a:r>
                      <a:endParaRPr>
                        <a:latin typeface="Open Sans"/>
                        <a:ea typeface="Open Sans"/>
                        <a:cs typeface="Open Sans"/>
                        <a:sym typeface="Open Sans"/>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latin typeface="Open Sans"/>
                          <a:ea typeface="Open Sans"/>
                          <a:cs typeface="Open Sans"/>
                          <a:sym typeface="Open Sans"/>
                        </a:rPr>
                        <a:t>1.060</a:t>
                      </a:r>
                      <a:endParaRPr>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80" name="Google Shape;180;p25"/>
          <p:cNvSpPr txBox="1"/>
          <p:nvPr/>
        </p:nvSpPr>
        <p:spPr>
          <a:xfrm>
            <a:off x="6440175" y="2219200"/>
            <a:ext cx="2078400" cy="40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GAUDI </a:t>
            </a:r>
            <a:r>
              <a:rPr lang="en">
                <a:solidFill>
                  <a:schemeClr val="dk1"/>
                </a:solidFill>
                <a:latin typeface="Open Sans"/>
                <a:ea typeface="Open Sans"/>
                <a:cs typeface="Open Sans"/>
                <a:sym typeface="Open Sans"/>
              </a:rPr>
              <a:t>PRS </a:t>
            </a:r>
            <a:r>
              <a:rPr b="1" lang="en" sz="1050">
                <a:solidFill>
                  <a:schemeClr val="dk1"/>
                </a:solidFill>
                <a:latin typeface="Open Sans"/>
                <a:ea typeface="Open Sans"/>
                <a:cs typeface="Open Sans"/>
                <a:sym typeface="Open Sans"/>
              </a:rPr>
              <a:t>χ</a:t>
            </a:r>
            <a:r>
              <a:rPr b="1" baseline="30000" lang="en" sz="1050">
                <a:solidFill>
                  <a:schemeClr val="dk1"/>
                </a:solidFill>
                <a:latin typeface="Open Sans"/>
                <a:ea typeface="Open Sans"/>
                <a:cs typeface="Open Sans"/>
                <a:sym typeface="Open Sans"/>
              </a:rPr>
              <a:t>2</a:t>
            </a:r>
            <a:r>
              <a:rPr b="1" baseline="-25000" lang="en" sz="1050">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values</a:t>
            </a:r>
            <a:endParaRPr>
              <a:solidFill>
                <a:schemeClr val="dk1"/>
              </a:solidFill>
              <a:latin typeface="Open Sans"/>
              <a:ea typeface="Open Sans"/>
              <a:cs typeface="Open Sans"/>
              <a:sym typeface="Open Sans"/>
            </a:endParaRPr>
          </a:p>
        </p:txBody>
      </p:sp>
      <p:pic>
        <p:nvPicPr>
          <p:cNvPr id="181" name="Google Shape;181;p25"/>
          <p:cNvPicPr preferRelativeResize="0"/>
          <p:nvPr/>
        </p:nvPicPr>
        <p:blipFill>
          <a:blip r:embed="rId3">
            <a:alphaModFix/>
          </a:blip>
          <a:stretch>
            <a:fillRect/>
          </a:stretch>
        </p:blipFill>
        <p:spPr>
          <a:xfrm>
            <a:off x="-4300" y="1611188"/>
            <a:ext cx="2983726" cy="1762317"/>
          </a:xfrm>
          <a:prstGeom prst="rect">
            <a:avLst/>
          </a:prstGeom>
          <a:noFill/>
          <a:ln>
            <a:noFill/>
          </a:ln>
        </p:spPr>
      </p:pic>
      <p:pic>
        <p:nvPicPr>
          <p:cNvPr id="182" name="Google Shape;182;p25"/>
          <p:cNvPicPr preferRelativeResize="0"/>
          <p:nvPr/>
        </p:nvPicPr>
        <p:blipFill>
          <a:blip r:embed="rId4">
            <a:alphaModFix/>
          </a:blip>
          <a:stretch>
            <a:fillRect/>
          </a:stretch>
        </p:blipFill>
        <p:spPr>
          <a:xfrm>
            <a:off x="2979255" y="1591600"/>
            <a:ext cx="2952295" cy="1762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6"/>
          <p:cNvSpPr txBox="1"/>
          <p:nvPr>
            <p:ph type="title"/>
          </p:nvPr>
        </p:nvSpPr>
        <p:spPr>
          <a:xfrm>
            <a:off x="311700" y="445025"/>
            <a:ext cx="8520600" cy="572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
              <a:t>Hypertension PRS for ASW data</a:t>
            </a:r>
            <a:endParaRPr/>
          </a:p>
        </p:txBody>
      </p:sp>
      <p:sp>
        <p:nvSpPr>
          <p:cNvPr id="188" name="Google Shape;188;p26"/>
          <p:cNvSpPr txBox="1"/>
          <p:nvPr/>
        </p:nvSpPr>
        <p:spPr>
          <a:xfrm>
            <a:off x="4037475" y="957150"/>
            <a:ext cx="1012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GAUDI</a:t>
            </a:r>
            <a:endParaRPr sz="1800">
              <a:solidFill>
                <a:schemeClr val="dk2"/>
              </a:solidFill>
            </a:endParaRPr>
          </a:p>
        </p:txBody>
      </p:sp>
      <p:sp>
        <p:nvSpPr>
          <p:cNvPr id="189" name="Google Shape;189;p26"/>
          <p:cNvSpPr txBox="1"/>
          <p:nvPr/>
        </p:nvSpPr>
        <p:spPr>
          <a:xfrm>
            <a:off x="732113" y="1017725"/>
            <a:ext cx="1583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Normal PRS</a:t>
            </a:r>
            <a:endParaRPr sz="1800">
              <a:solidFill>
                <a:schemeClr val="dk2"/>
              </a:solidFill>
            </a:endParaRPr>
          </a:p>
        </p:txBody>
      </p:sp>
      <p:graphicFrame>
        <p:nvGraphicFramePr>
          <p:cNvPr id="190" name="Google Shape;190;p26"/>
          <p:cNvGraphicFramePr/>
          <p:nvPr/>
        </p:nvGraphicFramePr>
        <p:xfrm>
          <a:off x="6016150" y="560950"/>
          <a:ext cx="3000000" cy="3000000"/>
        </p:xfrm>
        <a:graphic>
          <a:graphicData uri="http://schemas.openxmlformats.org/drawingml/2006/table">
            <a:tbl>
              <a:tblPr>
                <a:noFill/>
                <a:tableStyleId>{1C94A682-BF84-4F35-AE1D-FCC446810361}</a:tableStyleId>
              </a:tblPr>
              <a:tblGrid>
                <a:gridCol w="994575"/>
                <a:gridCol w="994575"/>
                <a:gridCol w="994575"/>
              </a:tblGrid>
              <a:tr h="381000">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a:latin typeface="Open Sans"/>
                          <a:ea typeface="Open Sans"/>
                          <a:cs typeface="Open Sans"/>
                          <a:sym typeface="Open Sans"/>
                        </a:rPr>
                        <a:t>Expected</a:t>
                      </a:r>
                      <a:endParaRPr>
                        <a:latin typeface="Open Sans"/>
                        <a:ea typeface="Open Sans"/>
                        <a:cs typeface="Open Sans"/>
                        <a:sym typeface="Open Sans"/>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latin typeface="Open Sans"/>
                          <a:ea typeface="Open Sans"/>
                          <a:cs typeface="Open Sans"/>
                          <a:sym typeface="Open Sans"/>
                        </a:rPr>
                        <a:t>Observed</a:t>
                      </a:r>
                      <a:endParaRPr>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latin typeface="Open Sans"/>
                          <a:ea typeface="Open Sans"/>
                          <a:cs typeface="Open Sans"/>
                          <a:sym typeface="Open Sans"/>
                        </a:rPr>
                        <a:t>Causal</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a:latin typeface="Open Sans"/>
                          <a:ea typeface="Open Sans"/>
                          <a:cs typeface="Open Sans"/>
                          <a:sym typeface="Open Sans"/>
                        </a:rPr>
                        <a:t>1.145</a:t>
                      </a:r>
                      <a:endParaRPr>
                        <a:latin typeface="Open Sans"/>
                        <a:ea typeface="Open Sans"/>
                        <a:cs typeface="Open Sans"/>
                        <a:sym typeface="Open Sans"/>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1.021</a:t>
                      </a:r>
                      <a:endParaRPr>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latin typeface="Open Sans"/>
                          <a:ea typeface="Open Sans"/>
                          <a:cs typeface="Open Sans"/>
                          <a:sym typeface="Open Sans"/>
                        </a:rPr>
                        <a:t>Null</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a:latin typeface="Open Sans"/>
                          <a:ea typeface="Open Sans"/>
                          <a:cs typeface="Open Sans"/>
                          <a:sym typeface="Open Sans"/>
                        </a:rPr>
                        <a:t>1</a:t>
                      </a:r>
                      <a:endParaRPr>
                        <a:latin typeface="Open Sans"/>
                        <a:ea typeface="Open Sans"/>
                        <a:cs typeface="Open Sans"/>
                        <a:sym typeface="Open Sans"/>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0.974</a:t>
                      </a:r>
                      <a:endParaRPr>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latin typeface="Open Sans"/>
                          <a:ea typeface="Open Sans"/>
                          <a:cs typeface="Open Sans"/>
                          <a:sym typeface="Open Sans"/>
                        </a:rPr>
                        <a:t>All</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a:latin typeface="Open Sans"/>
                          <a:ea typeface="Open Sans"/>
                          <a:cs typeface="Open Sans"/>
                          <a:sym typeface="Open Sans"/>
                        </a:rPr>
                        <a:t>1.014</a:t>
                      </a:r>
                      <a:endParaRPr>
                        <a:latin typeface="Open Sans"/>
                        <a:ea typeface="Open Sans"/>
                        <a:cs typeface="Open Sans"/>
                        <a:sym typeface="Open Sans"/>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0.977</a:t>
                      </a:r>
                      <a:endParaRPr>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91" name="Google Shape;191;p26"/>
          <p:cNvSpPr txBox="1"/>
          <p:nvPr/>
        </p:nvSpPr>
        <p:spPr>
          <a:xfrm>
            <a:off x="6459275" y="152950"/>
            <a:ext cx="2078400" cy="40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Normal PRS </a:t>
            </a:r>
            <a:r>
              <a:rPr b="1" lang="en" sz="1050">
                <a:solidFill>
                  <a:schemeClr val="dk1"/>
                </a:solidFill>
                <a:latin typeface="Open Sans"/>
                <a:ea typeface="Open Sans"/>
                <a:cs typeface="Open Sans"/>
                <a:sym typeface="Open Sans"/>
              </a:rPr>
              <a:t>χ</a:t>
            </a:r>
            <a:r>
              <a:rPr b="1" baseline="30000" lang="en" sz="1050">
                <a:solidFill>
                  <a:schemeClr val="dk1"/>
                </a:solidFill>
                <a:latin typeface="Open Sans"/>
                <a:ea typeface="Open Sans"/>
                <a:cs typeface="Open Sans"/>
                <a:sym typeface="Open Sans"/>
              </a:rPr>
              <a:t>2</a:t>
            </a:r>
            <a:r>
              <a:rPr b="1" baseline="-25000" lang="en" sz="1050">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values</a:t>
            </a:r>
            <a:endParaRPr>
              <a:solidFill>
                <a:schemeClr val="dk1"/>
              </a:solidFill>
              <a:latin typeface="Open Sans"/>
              <a:ea typeface="Open Sans"/>
              <a:cs typeface="Open Sans"/>
              <a:sym typeface="Open Sans"/>
            </a:endParaRPr>
          </a:p>
        </p:txBody>
      </p:sp>
      <p:graphicFrame>
        <p:nvGraphicFramePr>
          <p:cNvPr id="192" name="Google Shape;192;p26"/>
          <p:cNvGraphicFramePr/>
          <p:nvPr/>
        </p:nvGraphicFramePr>
        <p:xfrm>
          <a:off x="5997050" y="2627200"/>
          <a:ext cx="3000000" cy="3000000"/>
        </p:xfrm>
        <a:graphic>
          <a:graphicData uri="http://schemas.openxmlformats.org/drawingml/2006/table">
            <a:tbl>
              <a:tblPr>
                <a:noFill/>
                <a:tableStyleId>{1C94A682-BF84-4F35-AE1D-FCC446810361}</a:tableStyleId>
              </a:tblPr>
              <a:tblGrid>
                <a:gridCol w="1000950"/>
                <a:gridCol w="1000950"/>
                <a:gridCol w="1000950"/>
              </a:tblGrid>
              <a:tr h="358825">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a:latin typeface="Open Sans"/>
                          <a:ea typeface="Open Sans"/>
                          <a:cs typeface="Open Sans"/>
                          <a:sym typeface="Open Sans"/>
                        </a:rPr>
                        <a:t>Expected</a:t>
                      </a:r>
                      <a:endParaRPr>
                        <a:latin typeface="Open Sans"/>
                        <a:ea typeface="Open Sans"/>
                        <a:cs typeface="Open Sans"/>
                        <a:sym typeface="Open Sans"/>
                      </a:endParaRPr>
                    </a:p>
                  </a:txBody>
                  <a:tcPr marT="91425" marB="91425" marR="91425" marL="91425">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Open Sans"/>
                          <a:ea typeface="Open Sans"/>
                          <a:cs typeface="Open Sans"/>
                          <a:sym typeface="Open Sans"/>
                        </a:rPr>
                        <a:t>Observed</a:t>
                      </a:r>
                      <a:endParaRPr>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latin typeface="Open Sans"/>
                          <a:ea typeface="Open Sans"/>
                          <a:cs typeface="Open Sans"/>
                          <a:sym typeface="Open Sans"/>
                        </a:rPr>
                        <a:t>Causal</a:t>
                      </a:r>
                      <a:endParaRPr>
                        <a:latin typeface="Open Sans"/>
                        <a:ea typeface="Open Sans"/>
                        <a:cs typeface="Open Sans"/>
                        <a:sym typeface="Open Sans"/>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latin typeface="Open Sans"/>
                          <a:ea typeface="Open Sans"/>
                          <a:cs typeface="Open Sans"/>
                          <a:sym typeface="Open Sans"/>
                        </a:rPr>
                        <a:t>1.145</a:t>
                      </a:r>
                      <a:endParaRPr>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1.089</a:t>
                      </a:r>
                      <a:endParaRPr>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latin typeface="Open Sans"/>
                          <a:ea typeface="Open Sans"/>
                          <a:cs typeface="Open Sans"/>
                          <a:sym typeface="Open Sans"/>
                        </a:rPr>
                        <a:t>Null</a:t>
                      </a:r>
                      <a:endParaRPr>
                        <a:latin typeface="Open Sans"/>
                        <a:ea typeface="Open Sans"/>
                        <a:cs typeface="Open Sans"/>
                        <a:sym typeface="Open Sans"/>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latin typeface="Open Sans"/>
                          <a:ea typeface="Open Sans"/>
                          <a:cs typeface="Open Sans"/>
                          <a:sym typeface="Open Sans"/>
                        </a:rPr>
                        <a:t>1</a:t>
                      </a:r>
                      <a:endParaRPr>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Open Sans"/>
                          <a:ea typeface="Open Sans"/>
                          <a:cs typeface="Open Sans"/>
                          <a:sym typeface="Open Sans"/>
                        </a:rPr>
                        <a:t>1.074</a:t>
                      </a:r>
                      <a:endParaRPr>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latin typeface="Open Sans"/>
                          <a:ea typeface="Open Sans"/>
                          <a:cs typeface="Open Sans"/>
                          <a:sym typeface="Open Sans"/>
                        </a:rPr>
                        <a:t>All</a:t>
                      </a:r>
                      <a:endParaRPr>
                        <a:latin typeface="Open Sans"/>
                        <a:ea typeface="Open Sans"/>
                        <a:cs typeface="Open Sans"/>
                        <a:sym typeface="Open Sans"/>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latin typeface="Open Sans"/>
                          <a:ea typeface="Open Sans"/>
                          <a:cs typeface="Open Sans"/>
                          <a:sym typeface="Open Sans"/>
                        </a:rPr>
                        <a:t>1.014</a:t>
                      </a:r>
                      <a:endParaRPr>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Open Sans"/>
                          <a:ea typeface="Open Sans"/>
                          <a:cs typeface="Open Sans"/>
                          <a:sym typeface="Open Sans"/>
                        </a:rPr>
                        <a:t>1.075</a:t>
                      </a:r>
                      <a:endParaRPr>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93" name="Google Shape;193;p26"/>
          <p:cNvSpPr txBox="1"/>
          <p:nvPr/>
        </p:nvSpPr>
        <p:spPr>
          <a:xfrm>
            <a:off x="6440175" y="2219200"/>
            <a:ext cx="2078400" cy="40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GAUDI PRS </a:t>
            </a:r>
            <a:r>
              <a:rPr b="1" lang="en" sz="1050">
                <a:solidFill>
                  <a:schemeClr val="dk1"/>
                </a:solidFill>
                <a:latin typeface="Open Sans"/>
                <a:ea typeface="Open Sans"/>
                <a:cs typeface="Open Sans"/>
                <a:sym typeface="Open Sans"/>
              </a:rPr>
              <a:t>χ</a:t>
            </a:r>
            <a:r>
              <a:rPr b="1" baseline="30000" lang="en" sz="1050">
                <a:solidFill>
                  <a:schemeClr val="dk1"/>
                </a:solidFill>
                <a:latin typeface="Open Sans"/>
                <a:ea typeface="Open Sans"/>
                <a:cs typeface="Open Sans"/>
                <a:sym typeface="Open Sans"/>
              </a:rPr>
              <a:t>2</a:t>
            </a:r>
            <a:r>
              <a:rPr b="1" baseline="-25000" lang="en" sz="1050">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values</a:t>
            </a:r>
            <a:endParaRPr>
              <a:solidFill>
                <a:schemeClr val="dk1"/>
              </a:solidFill>
              <a:latin typeface="Open Sans"/>
              <a:ea typeface="Open Sans"/>
              <a:cs typeface="Open Sans"/>
              <a:sym typeface="Open Sans"/>
            </a:endParaRPr>
          </a:p>
        </p:txBody>
      </p:sp>
      <p:pic>
        <p:nvPicPr>
          <p:cNvPr id="194" name="Google Shape;194;p26"/>
          <p:cNvPicPr preferRelativeResize="0"/>
          <p:nvPr/>
        </p:nvPicPr>
        <p:blipFill>
          <a:blip r:embed="rId3">
            <a:alphaModFix/>
          </a:blip>
          <a:stretch>
            <a:fillRect/>
          </a:stretch>
        </p:blipFill>
        <p:spPr>
          <a:xfrm>
            <a:off x="3008925" y="1496775"/>
            <a:ext cx="2983726" cy="1795178"/>
          </a:xfrm>
          <a:prstGeom prst="rect">
            <a:avLst/>
          </a:prstGeom>
          <a:noFill/>
          <a:ln>
            <a:noFill/>
          </a:ln>
        </p:spPr>
      </p:pic>
      <p:pic>
        <p:nvPicPr>
          <p:cNvPr id="195" name="Google Shape;195;p26"/>
          <p:cNvPicPr preferRelativeResize="0"/>
          <p:nvPr/>
        </p:nvPicPr>
        <p:blipFill>
          <a:blip r:embed="rId4">
            <a:alphaModFix/>
          </a:blip>
          <a:stretch>
            <a:fillRect/>
          </a:stretch>
        </p:blipFill>
        <p:spPr>
          <a:xfrm>
            <a:off x="56725" y="1529850"/>
            <a:ext cx="2928708" cy="17620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7"/>
          <p:cNvSpPr txBox="1"/>
          <p:nvPr>
            <p:ph type="title"/>
          </p:nvPr>
        </p:nvSpPr>
        <p:spPr>
          <a:xfrm>
            <a:off x="298725" y="224500"/>
            <a:ext cx="5310300" cy="572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
              <a:t>Type 1 Diabetes PRS for simulated data</a:t>
            </a:r>
            <a:endParaRPr/>
          </a:p>
        </p:txBody>
      </p:sp>
      <p:sp>
        <p:nvSpPr>
          <p:cNvPr id="201" name="Google Shape;201;p27"/>
          <p:cNvSpPr txBox="1"/>
          <p:nvPr/>
        </p:nvSpPr>
        <p:spPr>
          <a:xfrm>
            <a:off x="4065588" y="1017713"/>
            <a:ext cx="1012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GAUDI</a:t>
            </a:r>
            <a:endParaRPr sz="1800">
              <a:solidFill>
                <a:schemeClr val="dk2"/>
              </a:solidFill>
            </a:endParaRPr>
          </a:p>
        </p:txBody>
      </p:sp>
      <p:sp>
        <p:nvSpPr>
          <p:cNvPr id="202" name="Google Shape;202;p27"/>
          <p:cNvSpPr txBox="1"/>
          <p:nvPr/>
        </p:nvSpPr>
        <p:spPr>
          <a:xfrm>
            <a:off x="732113" y="1017713"/>
            <a:ext cx="1583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Normal PRS</a:t>
            </a:r>
            <a:endParaRPr sz="1800">
              <a:solidFill>
                <a:schemeClr val="dk2"/>
              </a:solidFill>
            </a:endParaRPr>
          </a:p>
        </p:txBody>
      </p:sp>
      <p:graphicFrame>
        <p:nvGraphicFramePr>
          <p:cNvPr id="203" name="Google Shape;203;p27"/>
          <p:cNvGraphicFramePr/>
          <p:nvPr/>
        </p:nvGraphicFramePr>
        <p:xfrm>
          <a:off x="6016150" y="560950"/>
          <a:ext cx="3000000" cy="3000000"/>
        </p:xfrm>
        <a:graphic>
          <a:graphicData uri="http://schemas.openxmlformats.org/drawingml/2006/table">
            <a:tbl>
              <a:tblPr>
                <a:noFill/>
                <a:tableStyleId>{1C94A682-BF84-4F35-AE1D-FCC446810361}</a:tableStyleId>
              </a:tblPr>
              <a:tblGrid>
                <a:gridCol w="994575"/>
                <a:gridCol w="994575"/>
                <a:gridCol w="994575"/>
              </a:tblGrid>
              <a:tr h="381000">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a:latin typeface="Open Sans"/>
                          <a:ea typeface="Open Sans"/>
                          <a:cs typeface="Open Sans"/>
                          <a:sym typeface="Open Sans"/>
                        </a:rPr>
                        <a:t>Expected</a:t>
                      </a:r>
                      <a:endParaRPr>
                        <a:latin typeface="Open Sans"/>
                        <a:ea typeface="Open Sans"/>
                        <a:cs typeface="Open Sans"/>
                        <a:sym typeface="Open Sans"/>
                      </a:endParaRPr>
                    </a:p>
                  </a:txBody>
                  <a:tcPr marT="91425" marB="91425" marR="91425" marL="91425">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Open Sans"/>
                          <a:ea typeface="Open Sans"/>
                          <a:cs typeface="Open Sans"/>
                          <a:sym typeface="Open Sans"/>
                        </a:rPr>
                        <a:t>Observed</a:t>
                      </a:r>
                      <a:endParaRPr>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latin typeface="Open Sans"/>
                          <a:ea typeface="Open Sans"/>
                          <a:cs typeface="Open Sans"/>
                          <a:sym typeface="Open Sans"/>
                        </a:rPr>
                        <a:t>Causal</a:t>
                      </a:r>
                      <a:endParaRPr>
                        <a:latin typeface="Open Sans"/>
                        <a:ea typeface="Open Sans"/>
                        <a:cs typeface="Open Sans"/>
                        <a:sym typeface="Open Sans"/>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latin typeface="Open Sans"/>
                          <a:ea typeface="Open Sans"/>
                          <a:cs typeface="Open Sans"/>
                          <a:sym typeface="Open Sans"/>
                        </a:rPr>
                        <a:t>1.852</a:t>
                      </a:r>
                      <a:endParaRPr>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2.330</a:t>
                      </a:r>
                      <a:endParaRPr>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latin typeface="Open Sans"/>
                          <a:ea typeface="Open Sans"/>
                          <a:cs typeface="Open Sans"/>
                          <a:sym typeface="Open Sans"/>
                        </a:rPr>
                        <a:t>Null</a:t>
                      </a:r>
                      <a:endParaRPr>
                        <a:latin typeface="Open Sans"/>
                        <a:ea typeface="Open Sans"/>
                        <a:cs typeface="Open Sans"/>
                        <a:sym typeface="Open Sans"/>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latin typeface="Open Sans"/>
                          <a:ea typeface="Open Sans"/>
                          <a:cs typeface="Open Sans"/>
                          <a:sym typeface="Open Sans"/>
                        </a:rPr>
                        <a:t>1</a:t>
                      </a:r>
                      <a:endParaRPr>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1.229</a:t>
                      </a:r>
                      <a:endParaRPr>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latin typeface="Open Sans"/>
                          <a:ea typeface="Open Sans"/>
                          <a:cs typeface="Open Sans"/>
                          <a:sym typeface="Open Sans"/>
                        </a:rPr>
                        <a:t>All</a:t>
                      </a:r>
                      <a:endParaRPr>
                        <a:latin typeface="Open Sans"/>
                        <a:ea typeface="Open Sans"/>
                        <a:cs typeface="Open Sans"/>
                        <a:sym typeface="Open Sans"/>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latin typeface="Open Sans"/>
                          <a:ea typeface="Open Sans"/>
                          <a:cs typeface="Open Sans"/>
                          <a:sym typeface="Open Sans"/>
                        </a:rPr>
                        <a:t>1.085</a:t>
                      </a:r>
                      <a:endParaRPr>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1.339</a:t>
                      </a:r>
                      <a:endParaRPr>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204" name="Google Shape;204;p27"/>
          <p:cNvSpPr txBox="1"/>
          <p:nvPr/>
        </p:nvSpPr>
        <p:spPr>
          <a:xfrm>
            <a:off x="6459275" y="152950"/>
            <a:ext cx="2078400" cy="40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Normal PRS </a:t>
            </a:r>
            <a:r>
              <a:rPr b="1" lang="en" sz="1050">
                <a:solidFill>
                  <a:schemeClr val="dk1"/>
                </a:solidFill>
                <a:latin typeface="Open Sans"/>
                <a:ea typeface="Open Sans"/>
                <a:cs typeface="Open Sans"/>
                <a:sym typeface="Open Sans"/>
              </a:rPr>
              <a:t>χ</a:t>
            </a:r>
            <a:r>
              <a:rPr b="1" baseline="30000" lang="en" sz="1050">
                <a:solidFill>
                  <a:schemeClr val="dk1"/>
                </a:solidFill>
                <a:latin typeface="Open Sans"/>
                <a:ea typeface="Open Sans"/>
                <a:cs typeface="Open Sans"/>
                <a:sym typeface="Open Sans"/>
              </a:rPr>
              <a:t>2</a:t>
            </a:r>
            <a:r>
              <a:rPr b="1" baseline="-25000" lang="en" sz="1050">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values</a:t>
            </a:r>
            <a:endParaRPr>
              <a:solidFill>
                <a:schemeClr val="dk1"/>
              </a:solidFill>
              <a:latin typeface="Open Sans"/>
              <a:ea typeface="Open Sans"/>
              <a:cs typeface="Open Sans"/>
              <a:sym typeface="Open Sans"/>
            </a:endParaRPr>
          </a:p>
        </p:txBody>
      </p:sp>
      <p:graphicFrame>
        <p:nvGraphicFramePr>
          <p:cNvPr id="205" name="Google Shape;205;p27"/>
          <p:cNvGraphicFramePr/>
          <p:nvPr/>
        </p:nvGraphicFramePr>
        <p:xfrm>
          <a:off x="5997050" y="2627200"/>
          <a:ext cx="3000000" cy="3000000"/>
        </p:xfrm>
        <a:graphic>
          <a:graphicData uri="http://schemas.openxmlformats.org/drawingml/2006/table">
            <a:tbl>
              <a:tblPr>
                <a:noFill/>
                <a:tableStyleId>{1C94A682-BF84-4F35-AE1D-FCC446810361}</a:tableStyleId>
              </a:tblPr>
              <a:tblGrid>
                <a:gridCol w="1000950"/>
                <a:gridCol w="1000950"/>
                <a:gridCol w="1000950"/>
              </a:tblGrid>
              <a:tr h="358825">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a:latin typeface="Open Sans"/>
                          <a:ea typeface="Open Sans"/>
                          <a:cs typeface="Open Sans"/>
                          <a:sym typeface="Open Sans"/>
                        </a:rPr>
                        <a:t>Expected</a:t>
                      </a:r>
                      <a:endParaRPr>
                        <a:latin typeface="Open Sans"/>
                        <a:ea typeface="Open Sans"/>
                        <a:cs typeface="Open Sans"/>
                        <a:sym typeface="Open Sans"/>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latin typeface="Open Sans"/>
                          <a:ea typeface="Open Sans"/>
                          <a:cs typeface="Open Sans"/>
                          <a:sym typeface="Open Sans"/>
                        </a:rPr>
                        <a:t>Observed</a:t>
                      </a:r>
                      <a:endParaRPr>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latin typeface="Open Sans"/>
                          <a:ea typeface="Open Sans"/>
                          <a:cs typeface="Open Sans"/>
                          <a:sym typeface="Open Sans"/>
                        </a:rPr>
                        <a:t>Causal</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a:latin typeface="Open Sans"/>
                          <a:ea typeface="Open Sans"/>
                          <a:cs typeface="Open Sans"/>
                          <a:sym typeface="Open Sans"/>
                        </a:rPr>
                        <a:t>1.852</a:t>
                      </a:r>
                      <a:endParaRPr>
                        <a:latin typeface="Open Sans"/>
                        <a:ea typeface="Open Sans"/>
                        <a:cs typeface="Open Sans"/>
                        <a:sym typeface="Open Sans"/>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2.283</a:t>
                      </a:r>
                      <a:endParaRPr>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latin typeface="Open Sans"/>
                          <a:ea typeface="Open Sans"/>
                          <a:cs typeface="Open Sans"/>
                          <a:sym typeface="Open Sans"/>
                        </a:rPr>
                        <a:t>Null</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a:latin typeface="Open Sans"/>
                          <a:ea typeface="Open Sans"/>
                          <a:cs typeface="Open Sans"/>
                          <a:sym typeface="Open Sans"/>
                        </a:rPr>
                        <a:t>1</a:t>
                      </a:r>
                      <a:endParaRPr>
                        <a:latin typeface="Open Sans"/>
                        <a:ea typeface="Open Sans"/>
                        <a:cs typeface="Open Sans"/>
                        <a:sym typeface="Open Sans"/>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1.220</a:t>
                      </a:r>
                      <a:endParaRPr>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latin typeface="Open Sans"/>
                          <a:ea typeface="Open Sans"/>
                          <a:cs typeface="Open Sans"/>
                          <a:sym typeface="Open Sans"/>
                        </a:rPr>
                        <a:t>All</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a:latin typeface="Open Sans"/>
                          <a:ea typeface="Open Sans"/>
                          <a:cs typeface="Open Sans"/>
                          <a:sym typeface="Open Sans"/>
                        </a:rPr>
                        <a:t>1.085</a:t>
                      </a:r>
                      <a:endParaRPr>
                        <a:latin typeface="Open Sans"/>
                        <a:ea typeface="Open Sans"/>
                        <a:cs typeface="Open Sans"/>
                        <a:sym typeface="Open Sans"/>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1.317</a:t>
                      </a:r>
                      <a:endParaRPr>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206" name="Google Shape;206;p27"/>
          <p:cNvSpPr txBox="1"/>
          <p:nvPr/>
        </p:nvSpPr>
        <p:spPr>
          <a:xfrm>
            <a:off x="6440175" y="2219200"/>
            <a:ext cx="2078400" cy="40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GAUDI PRS </a:t>
            </a:r>
            <a:r>
              <a:rPr b="1" lang="en" sz="1050">
                <a:solidFill>
                  <a:schemeClr val="dk1"/>
                </a:solidFill>
                <a:latin typeface="Open Sans"/>
                <a:ea typeface="Open Sans"/>
                <a:cs typeface="Open Sans"/>
                <a:sym typeface="Open Sans"/>
              </a:rPr>
              <a:t>χ</a:t>
            </a:r>
            <a:r>
              <a:rPr b="1" baseline="30000" lang="en" sz="1050">
                <a:solidFill>
                  <a:schemeClr val="dk1"/>
                </a:solidFill>
                <a:latin typeface="Open Sans"/>
                <a:ea typeface="Open Sans"/>
                <a:cs typeface="Open Sans"/>
                <a:sym typeface="Open Sans"/>
              </a:rPr>
              <a:t>2</a:t>
            </a:r>
            <a:r>
              <a:rPr b="1" baseline="-25000" lang="en" sz="1050">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values</a:t>
            </a:r>
            <a:endParaRPr>
              <a:solidFill>
                <a:schemeClr val="dk1"/>
              </a:solidFill>
              <a:latin typeface="Open Sans"/>
              <a:ea typeface="Open Sans"/>
              <a:cs typeface="Open Sans"/>
              <a:sym typeface="Open Sans"/>
            </a:endParaRPr>
          </a:p>
        </p:txBody>
      </p:sp>
      <p:pic>
        <p:nvPicPr>
          <p:cNvPr id="207" name="Google Shape;207;p27"/>
          <p:cNvPicPr preferRelativeResize="0"/>
          <p:nvPr/>
        </p:nvPicPr>
        <p:blipFill>
          <a:blip r:embed="rId3">
            <a:alphaModFix/>
          </a:blip>
          <a:stretch>
            <a:fillRect/>
          </a:stretch>
        </p:blipFill>
        <p:spPr>
          <a:xfrm>
            <a:off x="2957475" y="1590435"/>
            <a:ext cx="3002850" cy="2146390"/>
          </a:xfrm>
          <a:prstGeom prst="rect">
            <a:avLst/>
          </a:prstGeom>
          <a:noFill/>
          <a:ln>
            <a:noFill/>
          </a:ln>
        </p:spPr>
      </p:pic>
      <p:pic>
        <p:nvPicPr>
          <p:cNvPr id="208" name="Google Shape;208;p27"/>
          <p:cNvPicPr preferRelativeResize="0"/>
          <p:nvPr/>
        </p:nvPicPr>
        <p:blipFill>
          <a:blip r:embed="rId4">
            <a:alphaModFix/>
          </a:blip>
          <a:stretch>
            <a:fillRect/>
          </a:stretch>
        </p:blipFill>
        <p:spPr>
          <a:xfrm>
            <a:off x="53400" y="1590425"/>
            <a:ext cx="2941151" cy="2146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8"/>
          <p:cNvSpPr txBox="1"/>
          <p:nvPr>
            <p:ph type="title"/>
          </p:nvPr>
        </p:nvSpPr>
        <p:spPr>
          <a:xfrm>
            <a:off x="298725" y="224500"/>
            <a:ext cx="4403100" cy="572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
              <a:t>Hypertension PRS for simulated data</a:t>
            </a:r>
            <a:endParaRPr/>
          </a:p>
        </p:txBody>
      </p:sp>
      <p:sp>
        <p:nvSpPr>
          <p:cNvPr id="214" name="Google Shape;214;p28"/>
          <p:cNvSpPr txBox="1"/>
          <p:nvPr/>
        </p:nvSpPr>
        <p:spPr>
          <a:xfrm>
            <a:off x="4065588" y="1017713"/>
            <a:ext cx="1012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GAUDI</a:t>
            </a:r>
            <a:endParaRPr sz="1800">
              <a:solidFill>
                <a:schemeClr val="dk2"/>
              </a:solidFill>
            </a:endParaRPr>
          </a:p>
        </p:txBody>
      </p:sp>
      <p:sp>
        <p:nvSpPr>
          <p:cNvPr id="215" name="Google Shape;215;p28"/>
          <p:cNvSpPr txBox="1"/>
          <p:nvPr/>
        </p:nvSpPr>
        <p:spPr>
          <a:xfrm>
            <a:off x="732113" y="1017713"/>
            <a:ext cx="1583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Normal PRS</a:t>
            </a:r>
            <a:endParaRPr sz="1800">
              <a:solidFill>
                <a:schemeClr val="dk2"/>
              </a:solidFill>
            </a:endParaRPr>
          </a:p>
        </p:txBody>
      </p:sp>
      <p:graphicFrame>
        <p:nvGraphicFramePr>
          <p:cNvPr id="216" name="Google Shape;216;p28"/>
          <p:cNvGraphicFramePr/>
          <p:nvPr/>
        </p:nvGraphicFramePr>
        <p:xfrm>
          <a:off x="6016150" y="560950"/>
          <a:ext cx="3000000" cy="3000000"/>
        </p:xfrm>
        <a:graphic>
          <a:graphicData uri="http://schemas.openxmlformats.org/drawingml/2006/table">
            <a:tbl>
              <a:tblPr>
                <a:noFill/>
                <a:tableStyleId>{1C94A682-BF84-4F35-AE1D-FCC446810361}</a:tableStyleId>
              </a:tblPr>
              <a:tblGrid>
                <a:gridCol w="994575"/>
                <a:gridCol w="994575"/>
                <a:gridCol w="994575"/>
              </a:tblGrid>
              <a:tr h="381000">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a:latin typeface="Open Sans"/>
                          <a:ea typeface="Open Sans"/>
                          <a:cs typeface="Open Sans"/>
                          <a:sym typeface="Open Sans"/>
                        </a:rPr>
                        <a:t>Expected</a:t>
                      </a:r>
                      <a:endParaRPr>
                        <a:latin typeface="Open Sans"/>
                        <a:ea typeface="Open Sans"/>
                        <a:cs typeface="Open Sans"/>
                        <a:sym typeface="Open Sans"/>
                      </a:endParaRPr>
                    </a:p>
                  </a:txBody>
                  <a:tcPr marT="91425" marB="91425" marR="91425" marL="91425">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latin typeface="Open Sans"/>
                          <a:ea typeface="Open Sans"/>
                          <a:cs typeface="Open Sans"/>
                          <a:sym typeface="Open Sans"/>
                        </a:rPr>
                        <a:t>Observed</a:t>
                      </a:r>
                      <a:endParaRPr>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latin typeface="Open Sans"/>
                          <a:ea typeface="Open Sans"/>
                          <a:cs typeface="Open Sans"/>
                          <a:sym typeface="Open Sans"/>
                        </a:rPr>
                        <a:t>Causal</a:t>
                      </a:r>
                      <a:endParaRPr>
                        <a:latin typeface="Open Sans"/>
                        <a:ea typeface="Open Sans"/>
                        <a:cs typeface="Open Sans"/>
                        <a:sym typeface="Open Sans"/>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latin typeface="Open Sans"/>
                          <a:ea typeface="Open Sans"/>
                          <a:cs typeface="Open Sans"/>
                          <a:sym typeface="Open Sans"/>
                        </a:rPr>
                        <a:t>1.445</a:t>
                      </a:r>
                      <a:endParaRPr>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1.574</a:t>
                      </a:r>
                      <a:endParaRPr>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latin typeface="Open Sans"/>
                          <a:ea typeface="Open Sans"/>
                          <a:cs typeface="Open Sans"/>
                          <a:sym typeface="Open Sans"/>
                        </a:rPr>
                        <a:t>Null</a:t>
                      </a:r>
                      <a:endParaRPr>
                        <a:latin typeface="Open Sans"/>
                        <a:ea typeface="Open Sans"/>
                        <a:cs typeface="Open Sans"/>
                        <a:sym typeface="Open Sans"/>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latin typeface="Open Sans"/>
                          <a:ea typeface="Open Sans"/>
                          <a:cs typeface="Open Sans"/>
                          <a:sym typeface="Open Sans"/>
                        </a:rPr>
                        <a:t>1</a:t>
                      </a:r>
                      <a:endParaRPr>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1.111</a:t>
                      </a:r>
                      <a:endParaRPr>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latin typeface="Open Sans"/>
                          <a:ea typeface="Open Sans"/>
                          <a:cs typeface="Open Sans"/>
                          <a:sym typeface="Open Sans"/>
                        </a:rPr>
                        <a:t>All</a:t>
                      </a:r>
                      <a:endParaRPr>
                        <a:latin typeface="Open Sans"/>
                        <a:ea typeface="Open Sans"/>
                        <a:cs typeface="Open Sans"/>
                        <a:sym typeface="Open Sans"/>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latin typeface="Open Sans"/>
                          <a:ea typeface="Open Sans"/>
                          <a:cs typeface="Open Sans"/>
                          <a:sym typeface="Open Sans"/>
                        </a:rPr>
                        <a:t>1.045</a:t>
                      </a:r>
                      <a:endParaRPr>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1.157</a:t>
                      </a:r>
                      <a:endParaRPr>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217" name="Google Shape;217;p28"/>
          <p:cNvSpPr txBox="1"/>
          <p:nvPr/>
        </p:nvSpPr>
        <p:spPr>
          <a:xfrm>
            <a:off x="6459275" y="152950"/>
            <a:ext cx="2078400" cy="40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Normal PRS </a:t>
            </a:r>
            <a:r>
              <a:rPr b="1" lang="en" sz="1050">
                <a:solidFill>
                  <a:schemeClr val="dk1"/>
                </a:solidFill>
                <a:latin typeface="Open Sans"/>
                <a:ea typeface="Open Sans"/>
                <a:cs typeface="Open Sans"/>
                <a:sym typeface="Open Sans"/>
              </a:rPr>
              <a:t>χ</a:t>
            </a:r>
            <a:r>
              <a:rPr b="1" baseline="30000" lang="en" sz="1050">
                <a:solidFill>
                  <a:schemeClr val="dk1"/>
                </a:solidFill>
                <a:latin typeface="Open Sans"/>
                <a:ea typeface="Open Sans"/>
                <a:cs typeface="Open Sans"/>
                <a:sym typeface="Open Sans"/>
              </a:rPr>
              <a:t>2</a:t>
            </a:r>
            <a:r>
              <a:rPr b="1" baseline="-25000" lang="en" sz="1050">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values</a:t>
            </a:r>
            <a:endParaRPr>
              <a:solidFill>
                <a:schemeClr val="dk1"/>
              </a:solidFill>
              <a:latin typeface="Open Sans"/>
              <a:ea typeface="Open Sans"/>
              <a:cs typeface="Open Sans"/>
              <a:sym typeface="Open Sans"/>
            </a:endParaRPr>
          </a:p>
        </p:txBody>
      </p:sp>
      <p:graphicFrame>
        <p:nvGraphicFramePr>
          <p:cNvPr id="218" name="Google Shape;218;p28"/>
          <p:cNvGraphicFramePr/>
          <p:nvPr/>
        </p:nvGraphicFramePr>
        <p:xfrm>
          <a:off x="5997050" y="2627200"/>
          <a:ext cx="3000000" cy="3000000"/>
        </p:xfrm>
        <a:graphic>
          <a:graphicData uri="http://schemas.openxmlformats.org/drawingml/2006/table">
            <a:tbl>
              <a:tblPr>
                <a:noFill/>
                <a:tableStyleId>{1C94A682-BF84-4F35-AE1D-FCC446810361}</a:tableStyleId>
              </a:tblPr>
              <a:tblGrid>
                <a:gridCol w="1000950"/>
                <a:gridCol w="1000950"/>
                <a:gridCol w="1000950"/>
              </a:tblGrid>
              <a:tr h="358825">
                <a:tc>
                  <a:txBody>
                    <a:bodyPr/>
                    <a:lstStyle/>
                    <a:p>
                      <a:pPr indent="0" lvl="0" marL="0" rtl="0" algn="l">
                        <a:spcBef>
                          <a:spcPts val="0"/>
                        </a:spcBef>
                        <a:spcAft>
                          <a:spcPts val="0"/>
                        </a:spcAft>
                        <a:buNone/>
                      </a:pPr>
                      <a:r>
                        <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a:latin typeface="Open Sans"/>
                          <a:ea typeface="Open Sans"/>
                          <a:cs typeface="Open Sans"/>
                          <a:sym typeface="Open Sans"/>
                        </a:rPr>
                        <a:t>Expected</a:t>
                      </a:r>
                      <a:endParaRPr>
                        <a:latin typeface="Open Sans"/>
                        <a:ea typeface="Open Sans"/>
                        <a:cs typeface="Open Sans"/>
                        <a:sym typeface="Open Sans"/>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latin typeface="Open Sans"/>
                          <a:ea typeface="Open Sans"/>
                          <a:cs typeface="Open Sans"/>
                          <a:sym typeface="Open Sans"/>
                        </a:rPr>
                        <a:t>Observed</a:t>
                      </a:r>
                      <a:endParaRPr>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latin typeface="Open Sans"/>
                          <a:ea typeface="Open Sans"/>
                          <a:cs typeface="Open Sans"/>
                          <a:sym typeface="Open Sans"/>
                        </a:rPr>
                        <a:t>Causal</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a:latin typeface="Open Sans"/>
                          <a:ea typeface="Open Sans"/>
                          <a:cs typeface="Open Sans"/>
                          <a:sym typeface="Open Sans"/>
                        </a:rPr>
                        <a:t>1.445</a:t>
                      </a:r>
                      <a:endParaRPr>
                        <a:latin typeface="Open Sans"/>
                        <a:ea typeface="Open Sans"/>
                        <a:cs typeface="Open Sans"/>
                        <a:sym typeface="Open Sans"/>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1.577</a:t>
                      </a:r>
                      <a:endParaRPr>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latin typeface="Open Sans"/>
                          <a:ea typeface="Open Sans"/>
                          <a:cs typeface="Open Sans"/>
                          <a:sym typeface="Open Sans"/>
                        </a:rPr>
                        <a:t>Null</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a:latin typeface="Open Sans"/>
                          <a:ea typeface="Open Sans"/>
                          <a:cs typeface="Open Sans"/>
                          <a:sym typeface="Open Sans"/>
                        </a:rPr>
                        <a:t>1</a:t>
                      </a:r>
                      <a:endParaRPr>
                        <a:latin typeface="Open Sans"/>
                        <a:ea typeface="Open Sans"/>
                        <a:cs typeface="Open Sans"/>
                        <a:sym typeface="Open Sans"/>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latin typeface="Open Sans"/>
                          <a:ea typeface="Open Sans"/>
                          <a:cs typeface="Open Sans"/>
                          <a:sym typeface="Open Sans"/>
                        </a:rPr>
                        <a:t>1.111</a:t>
                      </a:r>
                      <a:endParaRPr>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latin typeface="Open Sans"/>
                          <a:ea typeface="Open Sans"/>
                          <a:cs typeface="Open Sans"/>
                          <a:sym typeface="Open Sans"/>
                        </a:rPr>
                        <a:t>All</a:t>
                      </a:r>
                      <a:endParaRPr>
                        <a:latin typeface="Open Sans"/>
                        <a:ea typeface="Open Sans"/>
                        <a:cs typeface="Open Sans"/>
                        <a:sym typeface="Open Sans"/>
                      </a:endParaRPr>
                    </a:p>
                  </a:txBody>
                  <a:tcPr marT="91425" marB="91425" marR="91425" marL="91425"/>
                </a:tc>
                <a:tc>
                  <a:txBody>
                    <a:bodyPr/>
                    <a:lstStyle/>
                    <a:p>
                      <a:pPr indent="0" lvl="0" marL="0" rtl="0" algn="l">
                        <a:spcBef>
                          <a:spcPts val="0"/>
                        </a:spcBef>
                        <a:spcAft>
                          <a:spcPts val="0"/>
                        </a:spcAft>
                        <a:buNone/>
                      </a:pPr>
                      <a:r>
                        <a:rPr lang="en">
                          <a:latin typeface="Open Sans"/>
                          <a:ea typeface="Open Sans"/>
                          <a:cs typeface="Open Sans"/>
                          <a:sym typeface="Open Sans"/>
                        </a:rPr>
                        <a:t>1.045</a:t>
                      </a:r>
                      <a:endParaRPr>
                        <a:latin typeface="Open Sans"/>
                        <a:ea typeface="Open Sans"/>
                        <a:cs typeface="Open Sans"/>
                        <a:sym typeface="Open Sans"/>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latin typeface="Open Sans"/>
                          <a:ea typeface="Open Sans"/>
                          <a:cs typeface="Open Sans"/>
                          <a:sym typeface="Open Sans"/>
                        </a:rPr>
                        <a:t>1.157</a:t>
                      </a:r>
                      <a:endParaRPr>
                        <a:latin typeface="Open Sans"/>
                        <a:ea typeface="Open Sans"/>
                        <a:cs typeface="Open Sans"/>
                        <a:sym typeface="Open San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219" name="Google Shape;219;p28"/>
          <p:cNvSpPr txBox="1"/>
          <p:nvPr/>
        </p:nvSpPr>
        <p:spPr>
          <a:xfrm>
            <a:off x="6440175" y="2219200"/>
            <a:ext cx="2078400" cy="40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GAUDI PRS </a:t>
            </a:r>
            <a:r>
              <a:rPr b="1" lang="en" sz="1050">
                <a:solidFill>
                  <a:schemeClr val="dk1"/>
                </a:solidFill>
                <a:latin typeface="Open Sans"/>
                <a:ea typeface="Open Sans"/>
                <a:cs typeface="Open Sans"/>
                <a:sym typeface="Open Sans"/>
              </a:rPr>
              <a:t>χ</a:t>
            </a:r>
            <a:r>
              <a:rPr b="1" baseline="30000" lang="en" sz="1050">
                <a:solidFill>
                  <a:schemeClr val="dk1"/>
                </a:solidFill>
                <a:latin typeface="Open Sans"/>
                <a:ea typeface="Open Sans"/>
                <a:cs typeface="Open Sans"/>
                <a:sym typeface="Open Sans"/>
              </a:rPr>
              <a:t>2</a:t>
            </a:r>
            <a:r>
              <a:rPr b="1" baseline="-25000" lang="en" sz="1050">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values</a:t>
            </a:r>
            <a:endParaRPr>
              <a:solidFill>
                <a:schemeClr val="dk1"/>
              </a:solidFill>
              <a:latin typeface="Open Sans"/>
              <a:ea typeface="Open Sans"/>
              <a:cs typeface="Open Sans"/>
              <a:sym typeface="Open Sans"/>
            </a:endParaRPr>
          </a:p>
        </p:txBody>
      </p:sp>
      <p:pic>
        <p:nvPicPr>
          <p:cNvPr id="220" name="Google Shape;220;p28"/>
          <p:cNvPicPr preferRelativeResize="0"/>
          <p:nvPr/>
        </p:nvPicPr>
        <p:blipFill>
          <a:blip r:embed="rId3">
            <a:alphaModFix/>
          </a:blip>
          <a:stretch>
            <a:fillRect/>
          </a:stretch>
        </p:blipFill>
        <p:spPr>
          <a:xfrm>
            <a:off x="119113" y="1552100"/>
            <a:ext cx="2809733" cy="1742200"/>
          </a:xfrm>
          <a:prstGeom prst="rect">
            <a:avLst/>
          </a:prstGeom>
          <a:noFill/>
          <a:ln>
            <a:noFill/>
          </a:ln>
        </p:spPr>
      </p:pic>
      <p:pic>
        <p:nvPicPr>
          <p:cNvPr id="221" name="Google Shape;221;p28"/>
          <p:cNvPicPr preferRelativeResize="0"/>
          <p:nvPr/>
        </p:nvPicPr>
        <p:blipFill>
          <a:blip r:embed="rId4">
            <a:alphaModFix/>
          </a:blip>
          <a:stretch>
            <a:fillRect/>
          </a:stretch>
        </p:blipFill>
        <p:spPr>
          <a:xfrm>
            <a:off x="3058088" y="1552100"/>
            <a:ext cx="2809725" cy="1742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9"/>
          <p:cNvSpPr txBox="1"/>
          <p:nvPr>
            <p:ph type="title"/>
          </p:nvPr>
        </p:nvSpPr>
        <p:spPr>
          <a:xfrm>
            <a:off x="311700" y="445025"/>
            <a:ext cx="8520600" cy="572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
              <a:t>Conclusions</a:t>
            </a:r>
            <a:endParaRPr/>
          </a:p>
        </p:txBody>
      </p:sp>
      <p:sp>
        <p:nvSpPr>
          <p:cNvPr id="227" name="Google Shape;227;p29"/>
          <p:cNvSpPr txBox="1"/>
          <p:nvPr>
            <p:ph idx="1" type="body"/>
          </p:nvPr>
        </p:nvSpPr>
        <p:spPr>
          <a:xfrm>
            <a:off x="311700" y="1152475"/>
            <a:ext cx="8520600" cy="3416400"/>
          </a:xfrm>
          <a:prstGeom prst="rect">
            <a:avLst/>
          </a:prstGeom>
        </p:spPr>
        <p:txBody>
          <a:bodyPr anchorCtr="0" anchor="t" bIns="45700" lIns="91425" spcFirstLastPara="1" rIns="91425" wrap="square" tIns="45700">
            <a:noAutofit/>
          </a:bodyPr>
          <a:lstStyle/>
          <a:p>
            <a:pPr indent="-317500" lvl="0" marL="457200" rtl="0" algn="l">
              <a:spcBef>
                <a:spcPts val="600"/>
              </a:spcBef>
              <a:spcAft>
                <a:spcPts val="0"/>
              </a:spcAft>
              <a:buSzPts val="1400"/>
              <a:buChar char="-"/>
            </a:pPr>
            <a:r>
              <a:rPr lang="en"/>
              <a:t>Were able to simulate an admixed population and validated expected behaviour in PCA plot, LD-admixture and model-based clustering using STRUCTURE software.</a:t>
            </a:r>
            <a:endParaRPr/>
          </a:p>
          <a:p>
            <a:pPr indent="-317500" lvl="0" marL="457200" rtl="0" algn="l">
              <a:spcBef>
                <a:spcPts val="0"/>
              </a:spcBef>
              <a:spcAft>
                <a:spcPts val="0"/>
              </a:spcAft>
              <a:buSzPts val="1400"/>
              <a:buChar char="-"/>
            </a:pPr>
            <a:r>
              <a:rPr lang="en"/>
              <a:t>Used the known admixed population data (ASW) and simulated data to acquire local ancestry probabilities</a:t>
            </a:r>
            <a:endParaRPr/>
          </a:p>
          <a:p>
            <a:pPr indent="-317500" lvl="0" marL="457200" rtl="0" algn="l">
              <a:spcBef>
                <a:spcPts val="0"/>
              </a:spcBef>
              <a:spcAft>
                <a:spcPts val="0"/>
              </a:spcAft>
              <a:buSzPts val="1400"/>
              <a:buChar char="-"/>
            </a:pPr>
            <a:r>
              <a:rPr lang="en"/>
              <a:t>Used these local ancestry probabilities along with individual genotype data to perform more accurate polygenic risk prediction on simulated datasets</a:t>
            </a:r>
            <a:endParaRPr/>
          </a:p>
          <a:p>
            <a:pPr indent="0" lvl="0" marL="0" rtl="0" algn="l">
              <a:spcBef>
                <a:spcPts val="600"/>
              </a:spcBef>
              <a:spcAft>
                <a:spcPts val="0"/>
              </a:spcAft>
              <a:buNone/>
            </a:pPr>
            <a:r>
              <a:t/>
            </a:r>
            <a:endParaRPr/>
          </a:p>
          <a:p>
            <a:pPr indent="-317500" lvl="0" marL="457200" rtl="0" algn="l">
              <a:spcBef>
                <a:spcPts val="600"/>
              </a:spcBef>
              <a:spcAft>
                <a:spcPts val="0"/>
              </a:spcAft>
              <a:buSzPts val="1400"/>
              <a:buChar char="-"/>
            </a:pPr>
            <a:r>
              <a:rPr lang="en"/>
              <a:t>Future work includes fine </a:t>
            </a:r>
            <a:r>
              <a:rPr lang="en"/>
              <a:t>tuning</a:t>
            </a:r>
            <a:r>
              <a:rPr lang="en"/>
              <a:t> the simulation parameters to get a biologically more accurate admixed population.</a:t>
            </a:r>
            <a:endParaRPr/>
          </a:p>
          <a:p>
            <a:pPr indent="-326390" lvl="1" marL="914400" rtl="0" algn="l">
              <a:spcBef>
                <a:spcPts val="0"/>
              </a:spcBef>
              <a:spcAft>
                <a:spcPts val="0"/>
              </a:spcAft>
              <a:buSzPts val="1540"/>
              <a:buChar char="-"/>
            </a:pPr>
            <a:r>
              <a:rPr lang="en"/>
              <a:t>We would also like to perform this experiment on other known admixed populations to see how polygenic risk prediction varies across different admixed populations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0"/>
          <p:cNvSpPr txBox="1"/>
          <p:nvPr>
            <p:ph type="title"/>
          </p:nvPr>
        </p:nvSpPr>
        <p:spPr>
          <a:xfrm>
            <a:off x="311700" y="1892825"/>
            <a:ext cx="8520600" cy="572700"/>
          </a:xfrm>
          <a:prstGeom prst="rect">
            <a:avLst/>
          </a:prstGeom>
        </p:spPr>
        <p:txBody>
          <a:bodyPr anchorCtr="0" anchor="t" bIns="45700" lIns="91425" spcFirstLastPara="1" rIns="91425" wrap="square" tIns="45700">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1"/>
          <p:cNvSpPr txBox="1"/>
          <p:nvPr>
            <p:ph type="title"/>
          </p:nvPr>
        </p:nvSpPr>
        <p:spPr>
          <a:xfrm>
            <a:off x="311700" y="445025"/>
            <a:ext cx="8520600" cy="572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
              <a:t>References</a:t>
            </a:r>
            <a:endParaRPr/>
          </a:p>
        </p:txBody>
      </p:sp>
      <p:sp>
        <p:nvSpPr>
          <p:cNvPr id="238" name="Google Shape;238;p31"/>
          <p:cNvSpPr txBox="1"/>
          <p:nvPr>
            <p:ph idx="1" type="body"/>
          </p:nvPr>
        </p:nvSpPr>
        <p:spPr>
          <a:xfrm>
            <a:off x="311700" y="1152475"/>
            <a:ext cx="8520600" cy="3416400"/>
          </a:xfrm>
          <a:prstGeom prst="rect">
            <a:avLst/>
          </a:prstGeom>
        </p:spPr>
        <p:txBody>
          <a:bodyPr anchorCtr="0" anchor="t" bIns="45700" lIns="91425" spcFirstLastPara="1" rIns="91425" wrap="square" tIns="45700">
            <a:noAutofit/>
          </a:bodyPr>
          <a:lstStyle/>
          <a:p>
            <a:pPr indent="-317500" lvl="0" marL="457200" rtl="0" algn="l">
              <a:spcBef>
                <a:spcPts val="600"/>
              </a:spcBef>
              <a:spcAft>
                <a:spcPts val="0"/>
              </a:spcAft>
              <a:buSzPts val="1400"/>
              <a:buChar char="●"/>
            </a:pPr>
            <a:r>
              <a:rPr lang="en"/>
              <a:t>FALUSH D, STEPHENS M, PRITCHARD JK. Inference of population structure using multilocus genotype data: dominant markers and null alleles. Molecular Ecology Notes. 2007;7(4):574-578. doi:https://doi.org/10.1111/j.1471-8286.2007.01758.x</a:t>
            </a:r>
            <a:endParaRPr/>
          </a:p>
          <a:p>
            <a:pPr indent="0" lvl="0" marL="457200" rtl="0" algn="l">
              <a:spcBef>
                <a:spcPts val="600"/>
              </a:spcBef>
              <a:spcAft>
                <a:spcPts val="0"/>
              </a:spcAft>
              <a:buNone/>
            </a:pPr>
            <a:r>
              <a:t/>
            </a:r>
            <a:endParaRPr/>
          </a:p>
          <a:p>
            <a:pPr indent="-317500" lvl="0" marL="457200" rtl="0" algn="l">
              <a:spcBef>
                <a:spcPts val="600"/>
              </a:spcBef>
              <a:spcAft>
                <a:spcPts val="0"/>
              </a:spcAft>
              <a:buSzPts val="1400"/>
              <a:buChar char="●"/>
            </a:pPr>
            <a:r>
              <a:rPr lang="en"/>
              <a:t>Sun, Q., Rowland, B.T., Chen, J. et al. Improving polygenic risk prediction in admixed populations by explicitly modeling ancestral-differential effects via GAUDI. Nat Commun 15, 1016 (2024). https://doi.org/10.1038/s41467-024-45135-z</a:t>
            </a:r>
            <a:endParaRPr/>
          </a:p>
          <a:p>
            <a:pPr indent="0" lvl="0" marL="457200" rtl="0" algn="l">
              <a:spcBef>
                <a:spcPts val="600"/>
              </a:spcBef>
              <a:spcAft>
                <a:spcPts val="0"/>
              </a:spcAft>
              <a:buNone/>
            </a:pPr>
            <a:r>
              <a:t/>
            </a:r>
            <a:endParaRPr/>
          </a:p>
          <a:p>
            <a:pPr indent="-317500" lvl="0" marL="457200" rtl="0" algn="l">
              <a:spcBef>
                <a:spcPts val="600"/>
              </a:spcBef>
              <a:spcAft>
                <a:spcPts val="0"/>
              </a:spcAft>
              <a:buSzPts val="1400"/>
              <a:buChar char="●"/>
            </a:pPr>
            <a:r>
              <a:rPr lang="en"/>
              <a:t>Browning SR, Waples RK, Browning BL. Fast, accurate local ancestry inference with FLARE. Am J Hum Genet. 2023 Feb 2;110(2):326-335. doi: 10.1016/j.ajhg.2022.12.010. Epub 2023 Jan 6. PMID: 36610402; PMCID: PMC9943733.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6"/>
          <p:cNvSpPr txBox="1"/>
          <p:nvPr>
            <p:ph type="title"/>
          </p:nvPr>
        </p:nvSpPr>
        <p:spPr>
          <a:xfrm>
            <a:off x="311700" y="445025"/>
            <a:ext cx="8520600" cy="572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
              <a:t>Introduction</a:t>
            </a:r>
            <a:endParaRPr/>
          </a:p>
        </p:txBody>
      </p:sp>
      <p:sp>
        <p:nvSpPr>
          <p:cNvPr id="68" name="Google Shape;68;p16"/>
          <p:cNvSpPr txBox="1"/>
          <p:nvPr>
            <p:ph idx="1" type="body"/>
          </p:nvPr>
        </p:nvSpPr>
        <p:spPr>
          <a:xfrm>
            <a:off x="311700" y="1152475"/>
            <a:ext cx="6452700" cy="7647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en"/>
              <a:t>Motivation - </a:t>
            </a:r>
            <a:r>
              <a:rPr lang="en"/>
              <a:t>Current PRS methods only focus on individuals with distinct primary ancestry. Accounting for mosaic structure can increase power.</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69" name="Google Shape;69;p16"/>
          <p:cNvSpPr txBox="1"/>
          <p:nvPr/>
        </p:nvSpPr>
        <p:spPr>
          <a:xfrm>
            <a:off x="311700" y="2263950"/>
            <a:ext cx="6452700" cy="6156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lang="en">
                <a:solidFill>
                  <a:schemeClr val="dk1"/>
                </a:solidFill>
                <a:latin typeface="Open Sans"/>
                <a:ea typeface="Open Sans"/>
                <a:cs typeface="Open Sans"/>
                <a:sym typeface="Open Sans"/>
              </a:rPr>
              <a:t>Goal - Increase power of </a:t>
            </a:r>
            <a:r>
              <a:rPr lang="en">
                <a:solidFill>
                  <a:schemeClr val="dk1"/>
                </a:solidFill>
                <a:latin typeface="Open Sans"/>
                <a:ea typeface="Open Sans"/>
                <a:cs typeface="Open Sans"/>
                <a:sym typeface="Open Sans"/>
              </a:rPr>
              <a:t> PRS methods by accounting for local ancestry information alongside individual genotype data.</a:t>
            </a:r>
            <a:endParaRPr/>
          </a:p>
        </p:txBody>
      </p:sp>
      <p:sp>
        <p:nvSpPr>
          <p:cNvPr id="70" name="Google Shape;70;p16"/>
          <p:cNvSpPr txBox="1"/>
          <p:nvPr/>
        </p:nvSpPr>
        <p:spPr>
          <a:xfrm>
            <a:off x="311700" y="3226325"/>
            <a:ext cx="6452700" cy="1046700"/>
          </a:xfrm>
          <a:prstGeom prst="rect">
            <a:avLst/>
          </a:prstGeom>
          <a:noFill/>
          <a:ln>
            <a:noFill/>
          </a:ln>
        </p:spPr>
        <p:txBody>
          <a:bodyPr anchorCtr="0" anchor="t" bIns="91425" lIns="91425" spcFirstLastPara="1" rIns="91425" wrap="square" tIns="91425">
            <a:spAutoFit/>
          </a:bodyPr>
          <a:lstStyle/>
          <a:p>
            <a:pPr indent="0" lvl="0" marL="0" rtl="0" algn="l">
              <a:spcBef>
                <a:spcPts val="600"/>
              </a:spcBef>
              <a:spcAft>
                <a:spcPts val="0"/>
              </a:spcAft>
              <a:buNone/>
            </a:pPr>
            <a:r>
              <a:rPr lang="en">
                <a:solidFill>
                  <a:schemeClr val="dk1"/>
                </a:solidFill>
                <a:latin typeface="Open Sans"/>
                <a:ea typeface="Open Sans"/>
                <a:cs typeface="Open Sans"/>
                <a:sym typeface="Open Sans"/>
              </a:rPr>
              <a:t>Approach </a:t>
            </a:r>
            <a:r>
              <a:rPr lang="en">
                <a:solidFill>
                  <a:schemeClr val="dk1"/>
                </a:solidFill>
                <a:latin typeface="Open Sans"/>
                <a:ea typeface="Open Sans"/>
                <a:cs typeface="Open Sans"/>
                <a:sym typeface="Open Sans"/>
              </a:rPr>
              <a:t>- Using HapMap3 dataset, predict local ancestry probabilities of real and simulated admixed genotype data. Then, use local ancestry information and individual genotype data to perform polygenic risk prediction for diseases with known correlation (or lack of) to admixture.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7"/>
          <p:cNvSpPr txBox="1"/>
          <p:nvPr>
            <p:ph type="title"/>
          </p:nvPr>
        </p:nvSpPr>
        <p:spPr>
          <a:xfrm>
            <a:off x="311700" y="445025"/>
            <a:ext cx="8520600" cy="572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
              <a:t>Simulating Admixed Population</a:t>
            </a:r>
            <a:endParaRPr/>
          </a:p>
        </p:txBody>
      </p:sp>
      <p:sp>
        <p:nvSpPr>
          <p:cNvPr id="76" name="Google Shape;76;p17"/>
          <p:cNvSpPr txBox="1"/>
          <p:nvPr>
            <p:ph idx="1" type="body"/>
          </p:nvPr>
        </p:nvSpPr>
        <p:spPr>
          <a:xfrm>
            <a:off x="311700" y="1152475"/>
            <a:ext cx="4980300" cy="1705200"/>
          </a:xfrm>
          <a:prstGeom prst="rect">
            <a:avLst/>
          </a:prstGeom>
        </p:spPr>
        <p:txBody>
          <a:bodyPr anchorCtr="0" anchor="t" bIns="45700" lIns="91425" spcFirstLastPara="1" rIns="91425" wrap="square" tIns="45700">
            <a:noAutofit/>
          </a:bodyPr>
          <a:lstStyle/>
          <a:p>
            <a:pPr indent="-317500" lvl="0" marL="457200" rtl="0" algn="l">
              <a:spcBef>
                <a:spcPts val="600"/>
              </a:spcBef>
              <a:spcAft>
                <a:spcPts val="0"/>
              </a:spcAft>
              <a:buSzPts val="1400"/>
              <a:buChar char="●"/>
            </a:pPr>
            <a:r>
              <a:rPr lang="en"/>
              <a:t>Between CEU and YRI population</a:t>
            </a:r>
            <a:endParaRPr/>
          </a:p>
          <a:p>
            <a:pPr indent="-326390" lvl="1" marL="914400" rtl="0" algn="l">
              <a:spcBef>
                <a:spcPts val="0"/>
              </a:spcBef>
              <a:spcAft>
                <a:spcPts val="0"/>
              </a:spcAft>
              <a:buSzPts val="1540"/>
              <a:buChar char="○"/>
            </a:pPr>
            <a:r>
              <a:rPr lang="en"/>
              <a:t>randomly sample one individual from each population</a:t>
            </a:r>
            <a:endParaRPr/>
          </a:p>
          <a:p>
            <a:pPr indent="-326390" lvl="1" marL="914400" rtl="0" algn="l">
              <a:spcBef>
                <a:spcPts val="0"/>
              </a:spcBef>
              <a:spcAft>
                <a:spcPts val="0"/>
              </a:spcAft>
              <a:buSzPts val="1540"/>
              <a:buChar char="○"/>
            </a:pPr>
            <a:r>
              <a:rPr lang="en"/>
              <a:t>retrieve geno data</a:t>
            </a:r>
            <a:endParaRPr/>
          </a:p>
          <a:p>
            <a:pPr indent="-317500" lvl="0" marL="457200" rtl="0" algn="l">
              <a:spcBef>
                <a:spcPts val="0"/>
              </a:spcBef>
              <a:spcAft>
                <a:spcPts val="0"/>
              </a:spcAft>
              <a:buSzPts val="1400"/>
              <a:buChar char="●"/>
            </a:pPr>
            <a:r>
              <a:rPr lang="en"/>
              <a:t>Model number of recombination events as following a Poisson distribution</a:t>
            </a:r>
            <a:endParaRPr/>
          </a:p>
        </p:txBody>
      </p:sp>
      <p:grpSp>
        <p:nvGrpSpPr>
          <p:cNvPr id="77" name="Google Shape;77;p17"/>
          <p:cNvGrpSpPr/>
          <p:nvPr/>
        </p:nvGrpSpPr>
        <p:grpSpPr>
          <a:xfrm>
            <a:off x="6166475" y="984350"/>
            <a:ext cx="2433375" cy="3779100"/>
            <a:chOff x="5459500" y="932050"/>
            <a:chExt cx="2433375" cy="3779100"/>
          </a:xfrm>
        </p:grpSpPr>
        <p:grpSp>
          <p:nvGrpSpPr>
            <p:cNvPr id="78" name="Google Shape;78;p17"/>
            <p:cNvGrpSpPr/>
            <p:nvPr/>
          </p:nvGrpSpPr>
          <p:grpSpPr>
            <a:xfrm>
              <a:off x="5459500" y="1010200"/>
              <a:ext cx="1193475" cy="3700950"/>
              <a:chOff x="5026025" y="1017725"/>
              <a:chExt cx="1193475" cy="3700950"/>
            </a:xfrm>
          </p:grpSpPr>
          <p:pic>
            <p:nvPicPr>
              <p:cNvPr id="79" name="Google Shape;79;p17"/>
              <p:cNvPicPr preferRelativeResize="0"/>
              <p:nvPr/>
            </p:nvPicPr>
            <p:blipFill rotWithShape="1">
              <a:blip r:embed="rId3">
                <a:alphaModFix/>
              </a:blip>
              <a:srcRect b="0" l="6927" r="59972" t="3138"/>
              <a:stretch/>
            </p:blipFill>
            <p:spPr>
              <a:xfrm>
                <a:off x="5026025" y="1017725"/>
                <a:ext cx="1193450" cy="3700950"/>
              </a:xfrm>
              <a:prstGeom prst="rect">
                <a:avLst/>
              </a:prstGeom>
              <a:noFill/>
              <a:ln>
                <a:noFill/>
              </a:ln>
            </p:spPr>
          </p:pic>
          <p:sp>
            <p:nvSpPr>
              <p:cNvPr id="80" name="Google Shape;80;p17"/>
              <p:cNvSpPr/>
              <p:nvPr/>
            </p:nvSpPr>
            <p:spPr>
              <a:xfrm>
                <a:off x="5253050" y="2754025"/>
                <a:ext cx="739500" cy="142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81" name="Google Shape;81;p17"/>
              <p:cNvSpPr/>
              <p:nvPr/>
            </p:nvSpPr>
            <p:spPr>
              <a:xfrm>
                <a:off x="5181700" y="1067625"/>
                <a:ext cx="810900" cy="142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82" name="Google Shape;82;p17"/>
              <p:cNvSpPr/>
              <p:nvPr/>
            </p:nvSpPr>
            <p:spPr>
              <a:xfrm>
                <a:off x="5791400" y="2111900"/>
                <a:ext cx="428100" cy="356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grpSp>
        <p:sp>
          <p:nvSpPr>
            <p:cNvPr id="83" name="Google Shape;83;p17"/>
            <p:cNvSpPr txBox="1"/>
            <p:nvPr/>
          </p:nvSpPr>
          <p:spPr>
            <a:xfrm>
              <a:off x="5459500" y="932050"/>
              <a:ext cx="635700" cy="30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Open Sans"/>
                  <a:ea typeface="Open Sans"/>
                  <a:cs typeface="Open Sans"/>
                  <a:sym typeface="Open Sans"/>
                </a:rPr>
                <a:t>CEU</a:t>
              </a:r>
              <a:endParaRPr b="1">
                <a:solidFill>
                  <a:schemeClr val="dk1"/>
                </a:solidFill>
                <a:latin typeface="Open Sans"/>
                <a:ea typeface="Open Sans"/>
                <a:cs typeface="Open Sans"/>
                <a:sym typeface="Open Sans"/>
              </a:endParaRPr>
            </a:p>
          </p:txBody>
        </p:sp>
        <p:sp>
          <p:nvSpPr>
            <p:cNvPr id="84" name="Google Shape;84;p17"/>
            <p:cNvSpPr txBox="1"/>
            <p:nvPr/>
          </p:nvSpPr>
          <p:spPr>
            <a:xfrm>
              <a:off x="6095200" y="932050"/>
              <a:ext cx="635700" cy="30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Open Sans"/>
                  <a:ea typeface="Open Sans"/>
                  <a:cs typeface="Open Sans"/>
                  <a:sym typeface="Open Sans"/>
                </a:rPr>
                <a:t>YRI</a:t>
              </a:r>
              <a:endParaRPr b="1">
                <a:solidFill>
                  <a:schemeClr val="dk1"/>
                </a:solidFill>
                <a:latin typeface="Open Sans"/>
                <a:ea typeface="Open Sans"/>
                <a:cs typeface="Open Sans"/>
                <a:sym typeface="Open Sans"/>
              </a:endParaRPr>
            </a:p>
          </p:txBody>
        </p:sp>
        <p:sp>
          <p:nvSpPr>
            <p:cNvPr id="85" name="Google Shape;85;p17"/>
            <p:cNvSpPr txBox="1"/>
            <p:nvPr/>
          </p:nvSpPr>
          <p:spPr>
            <a:xfrm>
              <a:off x="6652975" y="3257300"/>
              <a:ext cx="1239900" cy="87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Open Sans"/>
                  <a:ea typeface="Open Sans"/>
                  <a:cs typeface="Open Sans"/>
                  <a:sym typeface="Open Sans"/>
                </a:rPr>
                <a:t>Simulated</a:t>
              </a:r>
              <a:endParaRPr b="1">
                <a:solidFill>
                  <a:schemeClr val="dk1"/>
                </a:solidFill>
                <a:latin typeface="Open Sans"/>
                <a:ea typeface="Open Sans"/>
                <a:cs typeface="Open Sans"/>
                <a:sym typeface="Open Sans"/>
              </a:endParaRPr>
            </a:p>
            <a:p>
              <a:pPr indent="0" lvl="0" marL="0" rtl="0" algn="l">
                <a:spcBef>
                  <a:spcPts val="0"/>
                </a:spcBef>
                <a:spcAft>
                  <a:spcPts val="0"/>
                </a:spcAft>
                <a:buNone/>
              </a:pPr>
              <a:r>
                <a:rPr b="1" lang="en">
                  <a:solidFill>
                    <a:schemeClr val="dk1"/>
                  </a:solidFill>
                  <a:latin typeface="Open Sans"/>
                  <a:ea typeface="Open Sans"/>
                  <a:cs typeface="Open Sans"/>
                  <a:sym typeface="Open Sans"/>
                </a:rPr>
                <a:t>genotypes</a:t>
              </a:r>
              <a:endParaRPr b="1">
                <a:solidFill>
                  <a:schemeClr val="dk1"/>
                </a:solidFill>
                <a:latin typeface="Open Sans"/>
                <a:ea typeface="Open Sans"/>
                <a:cs typeface="Open Sans"/>
                <a:sym typeface="Open Sans"/>
              </a:endParaRPr>
            </a:p>
          </p:txBody>
        </p:sp>
      </p:grpSp>
      <p:grpSp>
        <p:nvGrpSpPr>
          <p:cNvPr id="86" name="Google Shape;86;p17"/>
          <p:cNvGrpSpPr/>
          <p:nvPr/>
        </p:nvGrpSpPr>
        <p:grpSpPr>
          <a:xfrm>
            <a:off x="433825" y="2857675"/>
            <a:ext cx="3282000" cy="1225750"/>
            <a:chOff x="803525" y="3044750"/>
            <a:chExt cx="3282000" cy="1225750"/>
          </a:xfrm>
        </p:grpSpPr>
        <p:sp>
          <p:nvSpPr>
            <p:cNvPr id="87" name="Google Shape;87;p17"/>
            <p:cNvSpPr txBox="1"/>
            <p:nvPr/>
          </p:nvSpPr>
          <p:spPr>
            <a:xfrm>
              <a:off x="803525" y="3044750"/>
              <a:ext cx="3282000" cy="41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Open Sans"/>
                  <a:ea typeface="Open Sans"/>
                  <a:cs typeface="Open Sans"/>
                  <a:sym typeface="Open Sans"/>
                </a:rPr>
                <a:t># recombination events = </a:t>
              </a:r>
              <a:r>
                <a:rPr lang="en">
                  <a:solidFill>
                    <a:schemeClr val="dk1"/>
                  </a:solidFill>
                  <a:latin typeface="Open Sans"/>
                  <a:ea typeface="Open Sans"/>
                  <a:cs typeface="Open Sans"/>
                  <a:sym typeface="Open Sans"/>
                </a:rPr>
                <a:t>λd</a:t>
              </a:r>
              <a:r>
                <a:rPr b="1" lang="en">
                  <a:solidFill>
                    <a:schemeClr val="dk1"/>
                  </a:solidFill>
                  <a:latin typeface="Open Sans"/>
                  <a:ea typeface="Open Sans"/>
                  <a:cs typeface="Open Sans"/>
                  <a:sym typeface="Open Sans"/>
                </a:rPr>
                <a:t> </a:t>
              </a:r>
              <a:endParaRPr b="1">
                <a:solidFill>
                  <a:schemeClr val="dk1"/>
                </a:solidFill>
                <a:latin typeface="Open Sans"/>
                <a:ea typeface="Open Sans"/>
                <a:cs typeface="Open Sans"/>
                <a:sym typeface="Open Sans"/>
              </a:endParaRPr>
            </a:p>
          </p:txBody>
        </p:sp>
        <p:sp>
          <p:nvSpPr>
            <p:cNvPr id="88" name="Google Shape;88;p17"/>
            <p:cNvSpPr txBox="1"/>
            <p:nvPr/>
          </p:nvSpPr>
          <p:spPr>
            <a:xfrm>
              <a:off x="842450" y="3576600"/>
              <a:ext cx="2776200" cy="69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λ = 0.01 crossovers / cM</a:t>
              </a:r>
              <a:endParaRPr>
                <a:solidFill>
                  <a:schemeClr val="dk1"/>
                </a:solidFill>
                <a:latin typeface="Open Sans"/>
                <a:ea typeface="Open Sans"/>
                <a:cs typeface="Open Sans"/>
                <a:sym typeface="Open Sans"/>
              </a:endParaRPr>
            </a:p>
            <a:p>
              <a:pPr indent="0" lvl="0" marL="0" rtl="0" algn="l">
                <a:spcBef>
                  <a:spcPts val="0"/>
                </a:spcBef>
                <a:spcAft>
                  <a:spcPts val="0"/>
                </a:spcAft>
                <a:buNone/>
              </a:pPr>
              <a:r>
                <a:rPr lang="en">
                  <a:solidFill>
                    <a:schemeClr val="dk1"/>
                  </a:solidFill>
                  <a:latin typeface="Open Sans"/>
                  <a:ea typeface="Open Sans"/>
                  <a:cs typeface="Open Sans"/>
                  <a:sym typeface="Open Sans"/>
                </a:rPr>
                <a:t>d = total cM across genome</a:t>
              </a:r>
              <a:endParaRPr>
                <a:solidFill>
                  <a:schemeClr val="dk1"/>
                </a:solidFill>
                <a:latin typeface="Open Sans"/>
                <a:ea typeface="Open Sans"/>
                <a:cs typeface="Open Sans"/>
                <a:sym typeface="Open Sans"/>
              </a:endParaRPr>
            </a:p>
          </p:txBody>
        </p:sp>
      </p:grpSp>
      <p:sp>
        <p:nvSpPr>
          <p:cNvPr id="89" name="Google Shape;89;p17"/>
          <p:cNvSpPr txBox="1"/>
          <p:nvPr/>
        </p:nvSpPr>
        <p:spPr>
          <a:xfrm>
            <a:off x="388450" y="4148525"/>
            <a:ext cx="4222500" cy="54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distribute </a:t>
            </a:r>
            <a:r>
              <a:rPr lang="en">
                <a:solidFill>
                  <a:schemeClr val="dk1"/>
                </a:solidFill>
                <a:latin typeface="Open Sans"/>
                <a:ea typeface="Open Sans"/>
                <a:cs typeface="Open Sans"/>
                <a:sym typeface="Open Sans"/>
              </a:rPr>
              <a:t>λd recombination events across the genome</a:t>
            </a:r>
            <a:endParaRPr>
              <a:solidFill>
                <a:schemeClr val="dk1"/>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18"/>
          <p:cNvPicPr preferRelativeResize="0"/>
          <p:nvPr/>
        </p:nvPicPr>
        <p:blipFill>
          <a:blip r:embed="rId3">
            <a:alphaModFix/>
          </a:blip>
          <a:stretch>
            <a:fillRect/>
          </a:stretch>
        </p:blipFill>
        <p:spPr>
          <a:xfrm>
            <a:off x="311691" y="1017722"/>
            <a:ext cx="4933132" cy="3416400"/>
          </a:xfrm>
          <a:prstGeom prst="rect">
            <a:avLst/>
          </a:prstGeom>
          <a:noFill/>
          <a:ln>
            <a:noFill/>
          </a:ln>
        </p:spPr>
      </p:pic>
      <p:sp>
        <p:nvSpPr>
          <p:cNvPr id="95" name="Google Shape;95;p18"/>
          <p:cNvSpPr txBox="1"/>
          <p:nvPr>
            <p:ph type="title"/>
          </p:nvPr>
        </p:nvSpPr>
        <p:spPr>
          <a:xfrm>
            <a:off x="311700" y="445025"/>
            <a:ext cx="8520600" cy="572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
              <a:t>Results: PCA</a:t>
            </a:r>
            <a:endParaRPr/>
          </a:p>
        </p:txBody>
      </p:sp>
      <p:sp>
        <p:nvSpPr>
          <p:cNvPr id="96" name="Google Shape;96;p18"/>
          <p:cNvSpPr txBox="1"/>
          <p:nvPr>
            <p:ph idx="1" type="body"/>
          </p:nvPr>
        </p:nvSpPr>
        <p:spPr>
          <a:xfrm>
            <a:off x="5055000" y="2082313"/>
            <a:ext cx="3605100" cy="1090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en"/>
              <a:t>Performed PCA using the top 3000 high-variance SNPs. Results with more SNPs were identical.</a:t>
            </a:r>
            <a:endParaRPr/>
          </a:p>
        </p:txBody>
      </p:sp>
      <p:sp>
        <p:nvSpPr>
          <p:cNvPr id="97" name="Google Shape;97;p18"/>
          <p:cNvSpPr txBox="1"/>
          <p:nvPr/>
        </p:nvSpPr>
        <p:spPr>
          <a:xfrm>
            <a:off x="2983850" y="4237700"/>
            <a:ext cx="4500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1"/>
                </a:solidFill>
                <a:latin typeface="Open Sans"/>
                <a:ea typeface="Open Sans"/>
                <a:cs typeface="Open Sans"/>
                <a:sym typeface="Open Sans"/>
              </a:rPr>
              <a:t>Simulated population and actual admixed population (ASW), both are clines between parent populations</a:t>
            </a:r>
            <a:endParaRPr sz="1300">
              <a:solidFill>
                <a:schemeClr val="dk1"/>
              </a:solidFill>
              <a:latin typeface="Open Sans"/>
              <a:ea typeface="Open Sans"/>
              <a:cs typeface="Open Sans"/>
              <a:sym typeface="Open Sans"/>
            </a:endParaRPr>
          </a:p>
        </p:txBody>
      </p:sp>
      <p:cxnSp>
        <p:nvCxnSpPr>
          <p:cNvPr id="98" name="Google Shape;98;p18"/>
          <p:cNvCxnSpPr/>
          <p:nvPr/>
        </p:nvCxnSpPr>
        <p:spPr>
          <a:xfrm rot="10800000">
            <a:off x="3722400" y="3188100"/>
            <a:ext cx="1332600" cy="11094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572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
              <a:t>Admixture-LD computation</a:t>
            </a:r>
            <a:endParaRPr/>
          </a:p>
        </p:txBody>
      </p:sp>
      <p:sp>
        <p:nvSpPr>
          <p:cNvPr id="104" name="Google Shape;104;p19"/>
          <p:cNvSpPr txBox="1"/>
          <p:nvPr>
            <p:ph idx="1" type="body"/>
          </p:nvPr>
        </p:nvSpPr>
        <p:spPr>
          <a:xfrm>
            <a:off x="311700" y="2752400"/>
            <a:ext cx="8520600" cy="1006200"/>
          </a:xfrm>
          <a:prstGeom prst="rect">
            <a:avLst/>
          </a:prstGeom>
        </p:spPr>
        <p:txBody>
          <a:bodyPr anchorCtr="0" anchor="t" bIns="45700" lIns="91425" spcFirstLastPara="1" rIns="91425" wrap="square" tIns="45700">
            <a:noAutofit/>
          </a:bodyPr>
          <a:lstStyle/>
          <a:p>
            <a:pPr indent="-317500" lvl="0" marL="457200" rtl="0" algn="l">
              <a:spcBef>
                <a:spcPts val="600"/>
              </a:spcBef>
              <a:spcAft>
                <a:spcPts val="0"/>
              </a:spcAft>
              <a:buSzPts val="1400"/>
              <a:buChar char="-"/>
            </a:pPr>
            <a:r>
              <a:rPr lang="en"/>
              <a:t>Computed average SNP-correlation corresponding to each pair of bins</a:t>
            </a:r>
            <a:endParaRPr/>
          </a:p>
          <a:p>
            <a:pPr indent="-317500" lvl="0" marL="457200" rtl="0" algn="l">
              <a:spcBef>
                <a:spcPts val="0"/>
              </a:spcBef>
              <a:spcAft>
                <a:spcPts val="0"/>
              </a:spcAft>
              <a:buSzPts val="1400"/>
              <a:buChar char="-"/>
            </a:pPr>
            <a:r>
              <a:rPr lang="en"/>
              <a:t>For all bins pairs at a particular distance, took the average of their SNP-correlation</a:t>
            </a:r>
            <a:endParaRPr/>
          </a:p>
          <a:p>
            <a:pPr indent="-317500" lvl="0" marL="457200" rtl="0" algn="l">
              <a:spcBef>
                <a:spcPts val="0"/>
              </a:spcBef>
              <a:spcAft>
                <a:spcPts val="0"/>
              </a:spcAft>
              <a:buSzPts val="1400"/>
              <a:buChar char="-"/>
            </a:pPr>
            <a:r>
              <a:rPr lang="en"/>
              <a:t>Did this for all populations to get an estimate of LD between SNPs with increasing distance</a:t>
            </a:r>
            <a:endParaRPr/>
          </a:p>
        </p:txBody>
      </p:sp>
      <p:pic>
        <p:nvPicPr>
          <p:cNvPr id="105" name="Google Shape;105;p19"/>
          <p:cNvPicPr preferRelativeResize="0"/>
          <p:nvPr/>
        </p:nvPicPr>
        <p:blipFill>
          <a:blip r:embed="rId3">
            <a:alphaModFix/>
          </a:blip>
          <a:stretch>
            <a:fillRect/>
          </a:stretch>
        </p:blipFill>
        <p:spPr>
          <a:xfrm>
            <a:off x="533750" y="1367500"/>
            <a:ext cx="8076498" cy="701975"/>
          </a:xfrm>
          <a:prstGeom prst="rect">
            <a:avLst/>
          </a:prstGeom>
          <a:noFill/>
          <a:ln>
            <a:noFill/>
          </a:ln>
        </p:spPr>
      </p:pic>
      <p:sp>
        <p:nvSpPr>
          <p:cNvPr id="106" name="Google Shape;106;p19"/>
          <p:cNvSpPr txBox="1"/>
          <p:nvPr/>
        </p:nvSpPr>
        <p:spPr>
          <a:xfrm>
            <a:off x="2554525" y="2069475"/>
            <a:ext cx="62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Bin 1</a:t>
            </a:r>
            <a:endParaRPr>
              <a:solidFill>
                <a:schemeClr val="dk1"/>
              </a:solidFill>
              <a:latin typeface="Open Sans"/>
              <a:ea typeface="Open Sans"/>
              <a:cs typeface="Open Sans"/>
              <a:sym typeface="Open Sans"/>
            </a:endParaRPr>
          </a:p>
        </p:txBody>
      </p:sp>
      <p:sp>
        <p:nvSpPr>
          <p:cNvPr id="107" name="Google Shape;107;p19"/>
          <p:cNvSpPr txBox="1"/>
          <p:nvPr/>
        </p:nvSpPr>
        <p:spPr>
          <a:xfrm>
            <a:off x="5536700" y="2069475"/>
            <a:ext cx="62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Open Sans"/>
                <a:ea typeface="Open Sans"/>
                <a:cs typeface="Open Sans"/>
                <a:sym typeface="Open Sans"/>
              </a:rPr>
              <a:t>Bin 2</a:t>
            </a:r>
            <a:endParaRPr>
              <a:solidFill>
                <a:schemeClr val="dk1"/>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445025"/>
            <a:ext cx="8520600" cy="572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
              <a:t>Results: Admixture-LD</a:t>
            </a:r>
            <a:endParaRPr/>
          </a:p>
        </p:txBody>
      </p:sp>
      <p:sp>
        <p:nvSpPr>
          <p:cNvPr id="113" name="Google Shape;113;p20"/>
          <p:cNvSpPr txBox="1"/>
          <p:nvPr>
            <p:ph idx="1" type="body"/>
          </p:nvPr>
        </p:nvSpPr>
        <p:spPr>
          <a:xfrm>
            <a:off x="191300" y="1759500"/>
            <a:ext cx="3112200" cy="1200600"/>
          </a:xfrm>
          <a:prstGeom prst="rect">
            <a:avLst/>
          </a:prstGeom>
        </p:spPr>
        <p:txBody>
          <a:bodyPr anchorCtr="0" anchor="t" bIns="45700" lIns="91425" spcFirstLastPara="1" rIns="91425" wrap="square" tIns="45700">
            <a:noAutofit/>
          </a:bodyPr>
          <a:lstStyle/>
          <a:p>
            <a:pPr indent="-317500" lvl="0" marL="457200" rtl="0" algn="l">
              <a:spcBef>
                <a:spcPts val="600"/>
              </a:spcBef>
              <a:spcAft>
                <a:spcPts val="0"/>
              </a:spcAft>
              <a:buSzPts val="1400"/>
              <a:buChar char="-"/>
            </a:pPr>
            <a:r>
              <a:rPr lang="en"/>
              <a:t>Average LD between SNPs at increasing distance </a:t>
            </a:r>
            <a:endParaRPr/>
          </a:p>
          <a:p>
            <a:pPr indent="0" lvl="0" marL="457200" rtl="0" algn="l">
              <a:spcBef>
                <a:spcPts val="600"/>
              </a:spcBef>
              <a:spcAft>
                <a:spcPts val="0"/>
              </a:spcAft>
              <a:buNone/>
            </a:pPr>
            <a:r>
              <a:rPr lang="en"/>
              <a:t>(chr1, 1000 bins of size 10kb) </a:t>
            </a:r>
            <a:endParaRPr/>
          </a:p>
        </p:txBody>
      </p:sp>
      <p:pic>
        <p:nvPicPr>
          <p:cNvPr id="114" name="Google Shape;114;p20"/>
          <p:cNvPicPr preferRelativeResize="0"/>
          <p:nvPr/>
        </p:nvPicPr>
        <p:blipFill>
          <a:blip r:embed="rId3">
            <a:alphaModFix/>
          </a:blip>
          <a:stretch>
            <a:fillRect/>
          </a:stretch>
        </p:blipFill>
        <p:spPr>
          <a:xfrm>
            <a:off x="3423850" y="829875"/>
            <a:ext cx="5525600" cy="3801901"/>
          </a:xfrm>
          <a:prstGeom prst="rect">
            <a:avLst/>
          </a:prstGeom>
          <a:noFill/>
          <a:ln>
            <a:noFill/>
          </a:ln>
        </p:spPr>
      </p:pic>
      <p:sp>
        <p:nvSpPr>
          <p:cNvPr id="115" name="Google Shape;115;p20"/>
          <p:cNvSpPr txBox="1"/>
          <p:nvPr/>
        </p:nvSpPr>
        <p:spPr>
          <a:xfrm>
            <a:off x="74700" y="3960150"/>
            <a:ext cx="3660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Open Sans"/>
                <a:ea typeface="Open Sans"/>
                <a:cs typeface="Open Sans"/>
                <a:sym typeface="Open Sans"/>
              </a:rPr>
              <a:t>With increasing bin distance, avg snp correlation values drop for non-admixed populations</a:t>
            </a:r>
            <a:endParaRPr sz="1200">
              <a:solidFill>
                <a:schemeClr val="dk1"/>
              </a:solidFill>
              <a:latin typeface="Open Sans"/>
              <a:ea typeface="Open Sans"/>
              <a:cs typeface="Open Sans"/>
              <a:sym typeface="Open Sans"/>
            </a:endParaRPr>
          </a:p>
        </p:txBody>
      </p:sp>
      <p:sp>
        <p:nvSpPr>
          <p:cNvPr id="116" name="Google Shape;116;p20"/>
          <p:cNvSpPr txBox="1"/>
          <p:nvPr/>
        </p:nvSpPr>
        <p:spPr>
          <a:xfrm>
            <a:off x="4572000" y="1475725"/>
            <a:ext cx="3906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Open Sans"/>
                <a:ea typeface="Open Sans"/>
                <a:cs typeface="Open Sans"/>
                <a:sym typeface="Open Sans"/>
              </a:rPr>
              <a:t>With increasing bin distance, avg snp correlation values drop for admixed and simulated populations</a:t>
            </a:r>
            <a:endParaRPr sz="1200">
              <a:solidFill>
                <a:schemeClr val="dk1"/>
              </a:solidFill>
              <a:latin typeface="Open Sans"/>
              <a:ea typeface="Open Sans"/>
              <a:cs typeface="Open Sans"/>
              <a:sym typeface="Open Sans"/>
            </a:endParaRPr>
          </a:p>
        </p:txBody>
      </p:sp>
      <p:cxnSp>
        <p:nvCxnSpPr>
          <p:cNvPr id="117" name="Google Shape;117;p20"/>
          <p:cNvCxnSpPr/>
          <p:nvPr/>
        </p:nvCxnSpPr>
        <p:spPr>
          <a:xfrm flipH="1">
            <a:off x="6219375" y="2054400"/>
            <a:ext cx="102600" cy="905700"/>
          </a:xfrm>
          <a:prstGeom prst="straightConnector1">
            <a:avLst/>
          </a:prstGeom>
          <a:noFill/>
          <a:ln cap="flat" cmpd="sng" w="9525">
            <a:solidFill>
              <a:schemeClr val="dk2"/>
            </a:solidFill>
            <a:prstDash val="solid"/>
            <a:round/>
            <a:headEnd len="med" w="med" type="none"/>
            <a:tailEnd len="med" w="med" type="triangle"/>
          </a:ln>
        </p:spPr>
      </p:cxnSp>
      <p:cxnSp>
        <p:nvCxnSpPr>
          <p:cNvPr id="118" name="Google Shape;118;p20"/>
          <p:cNvCxnSpPr/>
          <p:nvPr/>
        </p:nvCxnSpPr>
        <p:spPr>
          <a:xfrm flipH="1" rot="10800000">
            <a:off x="3640675" y="3879125"/>
            <a:ext cx="894000" cy="232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311700" y="445025"/>
            <a:ext cx="8520600" cy="572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
              <a:t>Results: Model Based clustering using STRUCTURE</a:t>
            </a:r>
            <a:endParaRPr/>
          </a:p>
        </p:txBody>
      </p:sp>
      <p:sp>
        <p:nvSpPr>
          <p:cNvPr id="124" name="Google Shape;124;p21"/>
          <p:cNvSpPr txBox="1"/>
          <p:nvPr>
            <p:ph idx="1" type="body"/>
          </p:nvPr>
        </p:nvSpPr>
        <p:spPr>
          <a:xfrm>
            <a:off x="311700" y="3600100"/>
            <a:ext cx="8520600" cy="677100"/>
          </a:xfrm>
          <a:prstGeom prst="rect">
            <a:avLst/>
          </a:prstGeom>
        </p:spPr>
        <p:txBody>
          <a:bodyPr anchorCtr="0" anchor="t" bIns="45700" lIns="91425" spcFirstLastPara="1" rIns="91425" wrap="square" tIns="45700">
            <a:noAutofit/>
          </a:bodyPr>
          <a:lstStyle/>
          <a:p>
            <a:pPr indent="-317500" lvl="0" marL="457200" rtl="0" algn="l">
              <a:spcBef>
                <a:spcPts val="600"/>
              </a:spcBef>
              <a:spcAft>
                <a:spcPts val="0"/>
              </a:spcAft>
              <a:buSzPts val="1400"/>
              <a:buChar char="-"/>
            </a:pPr>
            <a:r>
              <a:rPr lang="en"/>
              <a:t>Used K = 3 as there were 3 populations which were different in originality</a:t>
            </a:r>
            <a:endParaRPr/>
          </a:p>
          <a:p>
            <a:pPr indent="-317500" lvl="0" marL="457200" rtl="0" algn="l">
              <a:spcBef>
                <a:spcPts val="0"/>
              </a:spcBef>
              <a:spcAft>
                <a:spcPts val="0"/>
              </a:spcAft>
              <a:buSzPts val="1400"/>
              <a:buChar char="-"/>
            </a:pPr>
            <a:r>
              <a:rPr lang="en"/>
              <a:t>ASW individuals have generally more African composition as is indicated from the PCA plot too </a:t>
            </a:r>
            <a:endParaRPr/>
          </a:p>
        </p:txBody>
      </p:sp>
      <p:pic>
        <p:nvPicPr>
          <p:cNvPr id="125" name="Google Shape;125;p21"/>
          <p:cNvPicPr preferRelativeResize="0"/>
          <p:nvPr/>
        </p:nvPicPr>
        <p:blipFill rotWithShape="1">
          <a:blip r:embed="rId3">
            <a:alphaModFix/>
          </a:blip>
          <a:srcRect b="9278" l="2723" r="12952" t="19236"/>
          <a:stretch/>
        </p:blipFill>
        <p:spPr>
          <a:xfrm>
            <a:off x="658475" y="928950"/>
            <a:ext cx="7710475" cy="1427775"/>
          </a:xfrm>
          <a:prstGeom prst="rect">
            <a:avLst/>
          </a:prstGeom>
          <a:noFill/>
          <a:ln>
            <a:noFill/>
          </a:ln>
        </p:spPr>
      </p:pic>
      <p:sp>
        <p:nvSpPr>
          <p:cNvPr id="126" name="Google Shape;126;p21"/>
          <p:cNvSpPr txBox="1"/>
          <p:nvPr/>
        </p:nvSpPr>
        <p:spPr>
          <a:xfrm>
            <a:off x="1512800" y="2244675"/>
            <a:ext cx="50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Open Sans"/>
                <a:ea typeface="Open Sans"/>
                <a:cs typeface="Open Sans"/>
                <a:sym typeface="Open Sans"/>
              </a:rPr>
              <a:t>YRI</a:t>
            </a:r>
            <a:endParaRPr b="1">
              <a:solidFill>
                <a:schemeClr val="dk1"/>
              </a:solidFill>
              <a:latin typeface="Open Sans"/>
              <a:ea typeface="Open Sans"/>
              <a:cs typeface="Open Sans"/>
              <a:sym typeface="Open Sans"/>
            </a:endParaRPr>
          </a:p>
        </p:txBody>
      </p:sp>
      <p:sp>
        <p:nvSpPr>
          <p:cNvPr id="127" name="Google Shape;127;p21"/>
          <p:cNvSpPr txBox="1"/>
          <p:nvPr/>
        </p:nvSpPr>
        <p:spPr>
          <a:xfrm>
            <a:off x="3131325" y="2244675"/>
            <a:ext cx="57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Open Sans"/>
                <a:ea typeface="Open Sans"/>
                <a:cs typeface="Open Sans"/>
                <a:sym typeface="Open Sans"/>
              </a:rPr>
              <a:t>CEU</a:t>
            </a:r>
            <a:endParaRPr b="1">
              <a:solidFill>
                <a:schemeClr val="dk1"/>
              </a:solidFill>
              <a:latin typeface="Open Sans"/>
              <a:ea typeface="Open Sans"/>
              <a:cs typeface="Open Sans"/>
              <a:sym typeface="Open Sans"/>
            </a:endParaRPr>
          </a:p>
        </p:txBody>
      </p:sp>
      <p:sp>
        <p:nvSpPr>
          <p:cNvPr id="128" name="Google Shape;128;p21"/>
          <p:cNvSpPr txBox="1"/>
          <p:nvPr/>
        </p:nvSpPr>
        <p:spPr>
          <a:xfrm>
            <a:off x="4572000" y="2244675"/>
            <a:ext cx="57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Open Sans"/>
                <a:ea typeface="Open Sans"/>
                <a:cs typeface="Open Sans"/>
                <a:sym typeface="Open Sans"/>
              </a:rPr>
              <a:t>JPT</a:t>
            </a:r>
            <a:endParaRPr b="1">
              <a:solidFill>
                <a:schemeClr val="dk1"/>
              </a:solidFill>
              <a:latin typeface="Open Sans"/>
              <a:ea typeface="Open Sans"/>
              <a:cs typeface="Open Sans"/>
              <a:sym typeface="Open Sans"/>
            </a:endParaRPr>
          </a:p>
        </p:txBody>
      </p:sp>
      <p:sp>
        <p:nvSpPr>
          <p:cNvPr id="129" name="Google Shape;129;p21"/>
          <p:cNvSpPr txBox="1"/>
          <p:nvPr/>
        </p:nvSpPr>
        <p:spPr>
          <a:xfrm>
            <a:off x="5546550" y="2244675"/>
            <a:ext cx="57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Open Sans"/>
                <a:ea typeface="Open Sans"/>
                <a:cs typeface="Open Sans"/>
                <a:sym typeface="Open Sans"/>
              </a:rPr>
              <a:t>ASW</a:t>
            </a:r>
            <a:endParaRPr b="1">
              <a:solidFill>
                <a:schemeClr val="dk1"/>
              </a:solidFill>
              <a:latin typeface="Open Sans"/>
              <a:ea typeface="Open Sans"/>
              <a:cs typeface="Open Sans"/>
              <a:sym typeface="Open Sans"/>
            </a:endParaRPr>
          </a:p>
        </p:txBody>
      </p:sp>
      <p:sp>
        <p:nvSpPr>
          <p:cNvPr id="130" name="Google Shape;130;p21"/>
          <p:cNvSpPr txBox="1"/>
          <p:nvPr/>
        </p:nvSpPr>
        <p:spPr>
          <a:xfrm>
            <a:off x="6723525" y="2244675"/>
            <a:ext cx="118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Open Sans"/>
                <a:ea typeface="Open Sans"/>
                <a:cs typeface="Open Sans"/>
                <a:sym typeface="Open Sans"/>
              </a:rPr>
              <a:t>Simulated</a:t>
            </a:r>
            <a:endParaRPr b="1">
              <a:solidFill>
                <a:schemeClr val="dk1"/>
              </a:solidFill>
              <a:latin typeface="Open Sans"/>
              <a:ea typeface="Open Sans"/>
              <a:cs typeface="Open Sans"/>
              <a:sym typeface="Open Sans"/>
            </a:endParaRPr>
          </a:p>
        </p:txBody>
      </p:sp>
      <p:cxnSp>
        <p:nvCxnSpPr>
          <p:cNvPr id="131" name="Google Shape;131;p21"/>
          <p:cNvCxnSpPr/>
          <p:nvPr/>
        </p:nvCxnSpPr>
        <p:spPr>
          <a:xfrm rot="10800000">
            <a:off x="7167200" y="2655300"/>
            <a:ext cx="0" cy="365700"/>
          </a:xfrm>
          <a:prstGeom prst="straightConnector1">
            <a:avLst/>
          </a:prstGeom>
          <a:noFill/>
          <a:ln cap="flat" cmpd="sng" w="9525">
            <a:solidFill>
              <a:schemeClr val="dk2"/>
            </a:solidFill>
            <a:prstDash val="solid"/>
            <a:round/>
            <a:headEnd len="med" w="med" type="none"/>
            <a:tailEnd len="med" w="med" type="triangle"/>
          </a:ln>
        </p:spPr>
      </p:cxnSp>
      <p:cxnSp>
        <p:nvCxnSpPr>
          <p:cNvPr id="132" name="Google Shape;132;p21"/>
          <p:cNvCxnSpPr>
            <a:endCxn id="129" idx="2"/>
          </p:cNvCxnSpPr>
          <p:nvPr/>
        </p:nvCxnSpPr>
        <p:spPr>
          <a:xfrm rot="10800000">
            <a:off x="5834550" y="2644875"/>
            <a:ext cx="0" cy="374400"/>
          </a:xfrm>
          <a:prstGeom prst="straightConnector1">
            <a:avLst/>
          </a:prstGeom>
          <a:noFill/>
          <a:ln cap="flat" cmpd="sng" w="9525">
            <a:solidFill>
              <a:schemeClr val="dk2"/>
            </a:solidFill>
            <a:prstDash val="solid"/>
            <a:round/>
            <a:headEnd len="med" w="med" type="none"/>
            <a:tailEnd len="med" w="med" type="triangle"/>
          </a:ln>
        </p:spPr>
      </p:cxnSp>
      <p:sp>
        <p:nvSpPr>
          <p:cNvPr id="133" name="Google Shape;133;p21"/>
          <p:cNvSpPr txBox="1"/>
          <p:nvPr/>
        </p:nvSpPr>
        <p:spPr>
          <a:xfrm>
            <a:off x="4845075" y="2941550"/>
            <a:ext cx="3160200" cy="615600"/>
          </a:xfrm>
          <a:prstGeom prst="rect">
            <a:avLst/>
          </a:prstGeom>
          <a:noFill/>
          <a:ln>
            <a:noFill/>
          </a:ln>
        </p:spPr>
        <p:txBody>
          <a:bodyPr anchorCtr="0" anchor="t" bIns="91425" lIns="91425" spcFirstLastPara="1" rIns="91425" wrap="square" tIns="91425">
            <a:spAutoFit/>
          </a:bodyPr>
          <a:lstStyle/>
          <a:p>
            <a:pPr indent="0" lvl="0" marL="0" rtl="0" algn="ctr">
              <a:spcBef>
                <a:spcPts val="600"/>
              </a:spcBef>
              <a:spcAft>
                <a:spcPts val="0"/>
              </a:spcAft>
              <a:buNone/>
            </a:pPr>
            <a:r>
              <a:rPr lang="en">
                <a:solidFill>
                  <a:schemeClr val="dk1"/>
                </a:solidFill>
                <a:latin typeface="Open Sans"/>
                <a:ea typeface="Open Sans"/>
                <a:cs typeface="Open Sans"/>
                <a:sym typeface="Open Sans"/>
              </a:rPr>
              <a:t>Similarity between ASW and Simulated data’s composition</a:t>
            </a:r>
            <a:endParaRPr>
              <a:solidFill>
                <a:schemeClr val="dk1"/>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311700" y="445025"/>
            <a:ext cx="8520600" cy="572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
              <a:t>STRUCTURE with K = 5. </a:t>
            </a:r>
            <a:endParaRPr/>
          </a:p>
        </p:txBody>
      </p:sp>
      <p:pic>
        <p:nvPicPr>
          <p:cNvPr id="139" name="Google Shape;139;p22"/>
          <p:cNvPicPr preferRelativeResize="0"/>
          <p:nvPr/>
        </p:nvPicPr>
        <p:blipFill>
          <a:blip r:embed="rId3">
            <a:alphaModFix/>
          </a:blip>
          <a:stretch>
            <a:fillRect/>
          </a:stretch>
        </p:blipFill>
        <p:spPr>
          <a:xfrm>
            <a:off x="0" y="1492092"/>
            <a:ext cx="9144000" cy="197011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350700" y="129925"/>
            <a:ext cx="4221300" cy="572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
              <a:t>Local Ancestry Prediction</a:t>
            </a:r>
            <a:endParaRPr/>
          </a:p>
          <a:p>
            <a:pPr indent="0" lvl="0" marL="0" rtl="0" algn="l">
              <a:spcBef>
                <a:spcPts val="0"/>
              </a:spcBef>
              <a:spcAft>
                <a:spcPts val="0"/>
              </a:spcAft>
              <a:buNone/>
            </a:pPr>
            <a:r>
              <a:rPr lang="en"/>
              <a:t>using FLARE</a:t>
            </a:r>
            <a:endParaRPr/>
          </a:p>
        </p:txBody>
      </p:sp>
      <p:grpSp>
        <p:nvGrpSpPr>
          <p:cNvPr id="145" name="Google Shape;145;p23"/>
          <p:cNvGrpSpPr/>
          <p:nvPr/>
        </p:nvGrpSpPr>
        <p:grpSpPr>
          <a:xfrm>
            <a:off x="4657903" y="2506884"/>
            <a:ext cx="2010774" cy="2300603"/>
            <a:chOff x="311700" y="1192825"/>
            <a:chExt cx="1516649" cy="1613100"/>
          </a:xfrm>
        </p:grpSpPr>
        <p:pic>
          <p:nvPicPr>
            <p:cNvPr id="146" name="Google Shape;146;p23"/>
            <p:cNvPicPr preferRelativeResize="0"/>
            <p:nvPr/>
          </p:nvPicPr>
          <p:blipFill rotWithShape="1">
            <a:blip r:embed="rId3">
              <a:alphaModFix/>
            </a:blip>
            <a:srcRect b="0" l="0" r="57963" t="0"/>
            <a:stretch/>
          </p:blipFill>
          <p:spPr>
            <a:xfrm>
              <a:off x="311700" y="1192825"/>
              <a:ext cx="1516649" cy="1078150"/>
            </a:xfrm>
            <a:prstGeom prst="rect">
              <a:avLst/>
            </a:prstGeom>
            <a:noFill/>
            <a:ln>
              <a:noFill/>
            </a:ln>
          </p:spPr>
        </p:pic>
        <p:pic>
          <p:nvPicPr>
            <p:cNvPr id="147" name="Google Shape;147;p23"/>
            <p:cNvPicPr preferRelativeResize="0"/>
            <p:nvPr/>
          </p:nvPicPr>
          <p:blipFill rotWithShape="1">
            <a:blip r:embed="rId4">
              <a:alphaModFix/>
            </a:blip>
            <a:srcRect b="23910" l="7597" r="7034" t="13002"/>
            <a:stretch/>
          </p:blipFill>
          <p:spPr>
            <a:xfrm>
              <a:off x="345900" y="2397300"/>
              <a:ext cx="1122100" cy="408625"/>
            </a:xfrm>
            <a:prstGeom prst="rect">
              <a:avLst/>
            </a:prstGeom>
            <a:noFill/>
            <a:ln>
              <a:noFill/>
            </a:ln>
          </p:spPr>
        </p:pic>
        <p:sp>
          <p:nvSpPr>
            <p:cNvPr id="148" name="Google Shape;148;p23"/>
            <p:cNvSpPr/>
            <p:nvPr/>
          </p:nvSpPr>
          <p:spPr>
            <a:xfrm>
              <a:off x="670225" y="2377825"/>
              <a:ext cx="797700" cy="408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sp>
          <p:nvSpPr>
            <p:cNvPr id="149" name="Google Shape;149;p23"/>
            <p:cNvSpPr txBox="1"/>
            <p:nvPr/>
          </p:nvSpPr>
          <p:spPr>
            <a:xfrm>
              <a:off x="641000" y="2342300"/>
              <a:ext cx="5319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Open Sans"/>
                  <a:ea typeface="Open Sans"/>
                  <a:cs typeface="Open Sans"/>
                  <a:sym typeface="Open Sans"/>
                </a:rPr>
                <a:t>YRI</a:t>
              </a:r>
              <a:endParaRPr b="1" sz="1000">
                <a:solidFill>
                  <a:schemeClr val="dk1"/>
                </a:solidFill>
                <a:latin typeface="Open Sans"/>
                <a:ea typeface="Open Sans"/>
                <a:cs typeface="Open Sans"/>
                <a:sym typeface="Open Sans"/>
              </a:endParaRPr>
            </a:p>
          </p:txBody>
        </p:sp>
        <p:sp>
          <p:nvSpPr>
            <p:cNvPr id="150" name="Google Shape;150;p23"/>
            <p:cNvSpPr txBox="1"/>
            <p:nvPr/>
          </p:nvSpPr>
          <p:spPr>
            <a:xfrm>
              <a:off x="611850" y="2507563"/>
              <a:ext cx="444300" cy="25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1"/>
                  </a:solidFill>
                  <a:latin typeface="Open Sans"/>
                  <a:ea typeface="Open Sans"/>
                  <a:cs typeface="Open Sans"/>
                  <a:sym typeface="Open Sans"/>
                </a:rPr>
                <a:t>CEU</a:t>
              </a:r>
              <a:endParaRPr b="1" sz="1000">
                <a:solidFill>
                  <a:schemeClr val="dk1"/>
                </a:solidFill>
                <a:latin typeface="Open Sans"/>
                <a:ea typeface="Open Sans"/>
                <a:cs typeface="Open Sans"/>
                <a:sym typeface="Open Sans"/>
              </a:endParaRPr>
            </a:p>
          </p:txBody>
        </p:sp>
      </p:grpSp>
      <p:pic>
        <p:nvPicPr>
          <p:cNvPr id="151" name="Google Shape;151;p23"/>
          <p:cNvPicPr preferRelativeResize="0"/>
          <p:nvPr/>
        </p:nvPicPr>
        <p:blipFill rotWithShape="1">
          <a:blip r:embed="rId3">
            <a:alphaModFix/>
          </a:blip>
          <a:srcRect b="0" l="58756" r="0" t="0"/>
          <a:stretch/>
        </p:blipFill>
        <p:spPr>
          <a:xfrm>
            <a:off x="1036938" y="1017725"/>
            <a:ext cx="1900725" cy="1377125"/>
          </a:xfrm>
          <a:prstGeom prst="rect">
            <a:avLst/>
          </a:prstGeom>
          <a:noFill/>
          <a:ln>
            <a:noFill/>
          </a:ln>
        </p:spPr>
      </p:pic>
      <p:pic>
        <p:nvPicPr>
          <p:cNvPr id="152" name="Google Shape;152;p23"/>
          <p:cNvPicPr preferRelativeResize="0"/>
          <p:nvPr/>
        </p:nvPicPr>
        <p:blipFill rotWithShape="1">
          <a:blip r:embed="rId5">
            <a:alphaModFix/>
          </a:blip>
          <a:srcRect b="3840" l="1478" r="29427" t="38836"/>
          <a:stretch/>
        </p:blipFill>
        <p:spPr>
          <a:xfrm>
            <a:off x="206850" y="3681550"/>
            <a:ext cx="3457100" cy="1063725"/>
          </a:xfrm>
          <a:prstGeom prst="rect">
            <a:avLst/>
          </a:prstGeom>
          <a:noFill/>
          <a:ln>
            <a:noFill/>
          </a:ln>
        </p:spPr>
      </p:pic>
      <p:sp>
        <p:nvSpPr>
          <p:cNvPr id="153" name="Google Shape;153;p23"/>
          <p:cNvSpPr txBox="1"/>
          <p:nvPr/>
        </p:nvSpPr>
        <p:spPr>
          <a:xfrm>
            <a:off x="70600" y="2444425"/>
            <a:ext cx="3833400" cy="110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Open Sans"/>
                <a:ea typeface="Open Sans"/>
                <a:cs typeface="Open Sans"/>
                <a:sym typeface="Open Sans"/>
              </a:rPr>
              <a:t>Input: </a:t>
            </a:r>
            <a:endParaRPr sz="1000">
              <a:solidFill>
                <a:schemeClr val="dk1"/>
              </a:solidFill>
              <a:latin typeface="Open Sans"/>
              <a:ea typeface="Open Sans"/>
              <a:cs typeface="Open Sans"/>
              <a:sym typeface="Open Sans"/>
            </a:endParaRPr>
          </a:p>
          <a:p>
            <a:pPr indent="-292100" lvl="0" marL="457200" rtl="0" algn="l">
              <a:spcBef>
                <a:spcPts val="0"/>
              </a:spcBef>
              <a:spcAft>
                <a:spcPts val="0"/>
              </a:spcAft>
              <a:buClr>
                <a:schemeClr val="dk1"/>
              </a:buClr>
              <a:buSzPts val="1000"/>
              <a:buFont typeface="Open Sans"/>
              <a:buChar char="●"/>
            </a:pPr>
            <a:r>
              <a:rPr lang="en" sz="1000">
                <a:solidFill>
                  <a:schemeClr val="dk1"/>
                </a:solidFill>
                <a:latin typeface="Open Sans"/>
                <a:ea typeface="Open Sans"/>
                <a:cs typeface="Open Sans"/>
                <a:sym typeface="Open Sans"/>
              </a:rPr>
              <a:t>chromosome map file with physical (bp) and genetic distances (cM) on chromosome for each snp </a:t>
            </a:r>
            <a:endParaRPr sz="1000">
              <a:solidFill>
                <a:schemeClr val="dk1"/>
              </a:solidFill>
              <a:latin typeface="Open Sans"/>
              <a:ea typeface="Open Sans"/>
              <a:cs typeface="Open Sans"/>
              <a:sym typeface="Open Sans"/>
            </a:endParaRPr>
          </a:p>
          <a:p>
            <a:pPr indent="-292100" lvl="0" marL="457200" rtl="0" algn="l">
              <a:spcBef>
                <a:spcPts val="0"/>
              </a:spcBef>
              <a:spcAft>
                <a:spcPts val="0"/>
              </a:spcAft>
              <a:buClr>
                <a:schemeClr val="dk1"/>
              </a:buClr>
              <a:buSzPts val="1000"/>
              <a:buFont typeface="Open Sans"/>
              <a:buChar char="●"/>
            </a:pPr>
            <a:r>
              <a:rPr lang="en" sz="1000">
                <a:solidFill>
                  <a:schemeClr val="dk1"/>
                </a:solidFill>
                <a:latin typeface="Open Sans"/>
                <a:ea typeface="Open Sans"/>
                <a:cs typeface="Open Sans"/>
                <a:sym typeface="Open Sans"/>
              </a:rPr>
              <a:t>reference genotype data for CEU and YRI populations in VCF format</a:t>
            </a:r>
            <a:endParaRPr sz="1000">
              <a:solidFill>
                <a:schemeClr val="dk1"/>
              </a:solidFill>
              <a:latin typeface="Open Sans"/>
              <a:ea typeface="Open Sans"/>
              <a:cs typeface="Open Sans"/>
              <a:sym typeface="Open Sans"/>
            </a:endParaRPr>
          </a:p>
          <a:p>
            <a:pPr indent="-292100" lvl="0" marL="457200" rtl="0" algn="l">
              <a:spcBef>
                <a:spcPts val="0"/>
              </a:spcBef>
              <a:spcAft>
                <a:spcPts val="0"/>
              </a:spcAft>
              <a:buClr>
                <a:schemeClr val="dk1"/>
              </a:buClr>
              <a:buSzPts val="1000"/>
              <a:buFont typeface="Open Sans"/>
              <a:buChar char="●"/>
            </a:pPr>
            <a:r>
              <a:rPr lang="en" sz="1000">
                <a:solidFill>
                  <a:schemeClr val="dk1"/>
                </a:solidFill>
                <a:latin typeface="Open Sans"/>
                <a:ea typeface="Open Sans"/>
                <a:cs typeface="Open Sans"/>
                <a:sym typeface="Open Sans"/>
              </a:rPr>
              <a:t>admixed sample genotype used for local ancestry inference</a:t>
            </a:r>
            <a:endParaRPr sz="1000">
              <a:solidFill>
                <a:schemeClr val="dk1"/>
              </a:solidFill>
              <a:latin typeface="Open Sans"/>
              <a:ea typeface="Open Sans"/>
              <a:cs typeface="Open Sans"/>
              <a:sym typeface="Open Sans"/>
            </a:endParaRPr>
          </a:p>
        </p:txBody>
      </p:sp>
      <p:pic>
        <p:nvPicPr>
          <p:cNvPr id="154" name="Google Shape;154;p23"/>
          <p:cNvPicPr preferRelativeResize="0"/>
          <p:nvPr/>
        </p:nvPicPr>
        <p:blipFill>
          <a:blip r:embed="rId6">
            <a:alphaModFix/>
          </a:blip>
          <a:stretch>
            <a:fillRect/>
          </a:stretch>
        </p:blipFill>
        <p:spPr>
          <a:xfrm>
            <a:off x="5181700" y="363751"/>
            <a:ext cx="3096351" cy="1457450"/>
          </a:xfrm>
          <a:prstGeom prst="rect">
            <a:avLst/>
          </a:prstGeom>
          <a:noFill/>
          <a:ln>
            <a:noFill/>
          </a:ln>
        </p:spPr>
      </p:pic>
      <p:cxnSp>
        <p:nvCxnSpPr>
          <p:cNvPr id="155" name="Google Shape;155;p23"/>
          <p:cNvCxnSpPr/>
          <p:nvPr/>
        </p:nvCxnSpPr>
        <p:spPr>
          <a:xfrm flipH="1" rot="10800000">
            <a:off x="3047750" y="1385425"/>
            <a:ext cx="1939500" cy="376200"/>
          </a:xfrm>
          <a:prstGeom prst="straightConnector1">
            <a:avLst/>
          </a:prstGeom>
          <a:noFill/>
          <a:ln cap="flat" cmpd="sng" w="9525">
            <a:solidFill>
              <a:schemeClr val="dk2"/>
            </a:solidFill>
            <a:prstDash val="solid"/>
            <a:round/>
            <a:headEnd len="med" w="med" type="none"/>
            <a:tailEnd len="med" w="med" type="triangle"/>
          </a:ln>
        </p:spPr>
      </p:cxnSp>
      <p:cxnSp>
        <p:nvCxnSpPr>
          <p:cNvPr id="156" name="Google Shape;156;p23"/>
          <p:cNvCxnSpPr>
            <a:endCxn id="146" idx="0"/>
          </p:cNvCxnSpPr>
          <p:nvPr/>
        </p:nvCxnSpPr>
        <p:spPr>
          <a:xfrm>
            <a:off x="5659990" y="1923684"/>
            <a:ext cx="3300" cy="583200"/>
          </a:xfrm>
          <a:prstGeom prst="straightConnector1">
            <a:avLst/>
          </a:prstGeom>
          <a:noFill/>
          <a:ln cap="flat" cmpd="sng" w="9525">
            <a:solidFill>
              <a:schemeClr val="dk2"/>
            </a:solidFill>
            <a:prstDash val="solid"/>
            <a:round/>
            <a:headEnd len="med" w="med" type="none"/>
            <a:tailEnd len="med" w="med" type="triangle"/>
          </a:ln>
        </p:spPr>
      </p:cxnSp>
      <p:sp>
        <p:nvSpPr>
          <p:cNvPr id="157" name="Google Shape;157;p23"/>
          <p:cNvSpPr txBox="1"/>
          <p:nvPr/>
        </p:nvSpPr>
        <p:spPr>
          <a:xfrm>
            <a:off x="6735075" y="2538450"/>
            <a:ext cx="2334000" cy="122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Open Sans"/>
                <a:ea typeface="Open Sans"/>
                <a:cs typeface="Open Sans"/>
                <a:sym typeface="Open Sans"/>
              </a:rPr>
              <a:t>Output</a:t>
            </a:r>
            <a:r>
              <a:rPr lang="en" sz="1000">
                <a:solidFill>
                  <a:schemeClr val="dk1"/>
                </a:solidFill>
                <a:latin typeface="Open Sans"/>
                <a:ea typeface="Open Sans"/>
                <a:cs typeface="Open Sans"/>
                <a:sym typeface="Open Sans"/>
              </a:rPr>
              <a:t>: </a:t>
            </a:r>
            <a:endParaRPr sz="1000">
              <a:solidFill>
                <a:schemeClr val="dk1"/>
              </a:solidFill>
              <a:latin typeface="Open Sans"/>
              <a:ea typeface="Open Sans"/>
              <a:cs typeface="Open Sans"/>
              <a:sym typeface="Open Sans"/>
            </a:endParaRPr>
          </a:p>
          <a:p>
            <a:pPr indent="-292100" lvl="0" marL="457200" rtl="0" algn="l">
              <a:spcBef>
                <a:spcPts val="0"/>
              </a:spcBef>
              <a:spcAft>
                <a:spcPts val="0"/>
              </a:spcAft>
              <a:buClr>
                <a:schemeClr val="dk1"/>
              </a:buClr>
              <a:buSzPts val="1000"/>
              <a:buFont typeface="Open Sans"/>
              <a:buChar char="●"/>
            </a:pPr>
            <a:r>
              <a:rPr lang="en" sz="1000">
                <a:solidFill>
                  <a:schemeClr val="dk1"/>
                </a:solidFill>
                <a:latin typeface="Open Sans"/>
                <a:ea typeface="Open Sans"/>
                <a:cs typeface="Open Sans"/>
                <a:sym typeface="Open Sans"/>
              </a:rPr>
              <a:t>ancestry</a:t>
            </a:r>
            <a:r>
              <a:rPr lang="en" sz="1000">
                <a:solidFill>
                  <a:schemeClr val="dk1"/>
                </a:solidFill>
                <a:latin typeface="Open Sans"/>
                <a:ea typeface="Open Sans"/>
                <a:cs typeface="Open Sans"/>
                <a:sym typeface="Open Sans"/>
              </a:rPr>
              <a:t> file containing local ancestry probabilities for each individual and SNP</a:t>
            </a:r>
            <a:endParaRPr sz="1000">
              <a:solidFill>
                <a:schemeClr val="dk1"/>
              </a:solidFill>
              <a:latin typeface="Open Sans"/>
              <a:ea typeface="Open Sans"/>
              <a:cs typeface="Open Sans"/>
              <a:sym typeface="Open Sans"/>
            </a:endParaRPr>
          </a:p>
          <a:p>
            <a:pPr indent="-292100" lvl="0" marL="457200" rtl="0" algn="l">
              <a:spcBef>
                <a:spcPts val="0"/>
              </a:spcBef>
              <a:spcAft>
                <a:spcPts val="0"/>
              </a:spcAft>
              <a:buClr>
                <a:schemeClr val="dk1"/>
              </a:buClr>
              <a:buSzPts val="1000"/>
              <a:buFont typeface="Open Sans"/>
              <a:buChar char="●"/>
            </a:pPr>
            <a:r>
              <a:rPr lang="en" sz="1000">
                <a:solidFill>
                  <a:schemeClr val="dk1"/>
                </a:solidFill>
                <a:latin typeface="Open Sans"/>
                <a:ea typeface="Open Sans"/>
                <a:cs typeface="Open Sans"/>
                <a:sym typeface="Open Sans"/>
              </a:rPr>
              <a:t>contains probabilities of belonging to CEU and YRI populations</a:t>
            </a:r>
            <a:endParaRPr sz="1000">
              <a:solidFill>
                <a:schemeClr val="dk1"/>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CMU PPT Theme">
  <a:themeElements>
    <a:clrScheme name="Custom 1">
      <a:dk1>
        <a:srgbClr val="000000"/>
      </a:dk1>
      <a:lt1>
        <a:srgbClr val="FFFFFF"/>
      </a:lt1>
      <a:dk2>
        <a:srgbClr val="75787B"/>
      </a:dk2>
      <a:lt2>
        <a:srgbClr val="C8C9C7"/>
      </a:lt2>
      <a:accent1>
        <a:srgbClr val="BB0000"/>
      </a:accent1>
      <a:accent2>
        <a:srgbClr val="75787B"/>
      </a:accent2>
      <a:accent3>
        <a:srgbClr val="00833C"/>
      </a:accent3>
      <a:accent4>
        <a:srgbClr val="F2A900"/>
      </a:accent4>
      <a:accent5>
        <a:srgbClr val="002C71"/>
      </a:accent5>
      <a:accent6>
        <a:srgbClr val="C8C9C7"/>
      </a:accent6>
      <a:hlink>
        <a:srgbClr val="BB0000"/>
      </a:hlink>
      <a:folHlink>
        <a:srgbClr val="82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