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7" r:id="rId6"/>
    <p:sldId id="281" r:id="rId7"/>
    <p:sldId id="314" r:id="rId8"/>
    <p:sldId id="282" r:id="rId9"/>
    <p:sldId id="315" r:id="rId10"/>
    <p:sldId id="317"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388" autoAdjust="0"/>
  </p:normalViewPr>
  <p:slideViewPr>
    <p:cSldViewPr snapToGrid="0" snapToObjects="1">
      <p:cViewPr>
        <p:scale>
          <a:sx n="66" d="100"/>
          <a:sy n="66" d="100"/>
        </p:scale>
        <p:origin x="1282" y="619"/>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990846" y="-20283"/>
            <a:ext cx="7963382" cy="4550338"/>
          </a:xfrm>
        </p:spPr>
        <p:txBody>
          <a:bodyPr anchor="ctr"/>
          <a:lstStyle/>
          <a:p>
            <a:r>
              <a:rPr lang="en-US" dirty="0"/>
              <a:t>Quantum BASED generation</a:t>
            </a:r>
            <a:br>
              <a:rPr lang="en-US" dirty="0"/>
            </a:br>
            <a:r>
              <a:rPr lang="en-US" dirty="0"/>
              <a:t>  of </a:t>
            </a:r>
            <a:br>
              <a:rPr lang="en-US" dirty="0"/>
            </a:br>
            <a:r>
              <a:rPr lang="en-US" dirty="0"/>
              <a:t>cryptographically secure numbers  </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72413" y="292997"/>
            <a:ext cx="7486125" cy="899699"/>
          </a:xfrm>
        </p:spPr>
        <p:txBody>
          <a:bodyPr/>
          <a:lstStyle/>
          <a:p>
            <a:r>
              <a:rPr lang="en-US" dirty="0"/>
              <a:t>PROBLEM STATEMENT</a:t>
            </a:r>
          </a:p>
        </p:txBody>
      </p:sp>
      <p:sp>
        <p:nvSpPr>
          <p:cNvPr id="6" name="TextBox 5">
            <a:extLst>
              <a:ext uri="{FF2B5EF4-FFF2-40B4-BE49-F238E27FC236}">
                <a16:creationId xmlns:a16="http://schemas.microsoft.com/office/drawing/2014/main" id="{74F46BC2-7200-D797-3F17-291AE5D2233E}"/>
              </a:ext>
            </a:extLst>
          </p:cNvPr>
          <p:cNvSpPr txBox="1"/>
          <p:nvPr/>
        </p:nvSpPr>
        <p:spPr>
          <a:xfrm>
            <a:off x="570451" y="1770077"/>
            <a:ext cx="7986320" cy="2246769"/>
          </a:xfrm>
          <a:prstGeom prst="rect">
            <a:avLst/>
          </a:prstGeom>
          <a:noFill/>
        </p:spPr>
        <p:txBody>
          <a:bodyPr wrap="square" rtlCol="0">
            <a:spAutoFit/>
          </a:bodyPr>
          <a:lstStyle/>
          <a:p>
            <a:r>
              <a:rPr lang="en-US" sz="2000" dirty="0">
                <a:solidFill>
                  <a:srgbClr val="FF0000"/>
                </a:solidFill>
              </a:rPr>
              <a:t>DEVELOP A QUANTUM RANDOM NUMBER GENERATOR SPECIFICALLY DESIGNED FOR CRYPTOGRAPHIC APPLICATIONS. EXPLORE METHODS TO ENHANCE THE SECURITY OF CRYPTOGRAPHIC SYSTEMS BY INCORPORATING QUANTUM-GENERATED RANDOM NUMBERS. PARTICIPANTS SHOULD FOCUS ON ENSURING THE UNPREDICTABILITY AND TAMPER-RESISTANCE OF THE GENERATED RANDOM VALUES.</a:t>
            </a:r>
            <a:endParaRPr lang="en-IN" sz="2000" dirty="0">
              <a:solidFill>
                <a:srgbClr val="FF0000"/>
              </a:solidFill>
            </a:endParaRPr>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86884" y="501578"/>
            <a:ext cx="11174137" cy="817492"/>
          </a:xfrm>
        </p:spPr>
        <p:txBody>
          <a:bodyPr/>
          <a:lstStyle/>
          <a:p>
            <a:r>
              <a:rPr lang="en-US" dirty="0"/>
              <a:t>INTRODUCTION TO QUANTUM COMPUTING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586883" y="2021895"/>
            <a:ext cx="10352665" cy="2233233"/>
          </a:xfrm>
        </p:spPr>
        <p:txBody>
          <a:bodyPr>
            <a:normAutofit/>
          </a:bodyPr>
          <a:lstStyle/>
          <a:p>
            <a:r>
              <a:rPr lang="en-US" dirty="0"/>
              <a:t>Quantum computing leverages principles of quantum mechanics to perform computations using quantum bits or qubits, which can exist in multiple states simultaneously. This allows quantum computers to potentially solve certain complex problems much faster than classical computers.</a:t>
            </a: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77730" y="-999677"/>
            <a:ext cx="8321044" cy="2520217"/>
          </a:xfrm>
        </p:spPr>
        <p:txBody>
          <a:bodyPr/>
          <a:lstStyle/>
          <a:p>
            <a:r>
              <a:rPr lang="en-US" dirty="0"/>
              <a:t>WHAT IS CRYPTOGRAPHICALLY SECURE NUMBERS ?</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77730" y="2408892"/>
            <a:ext cx="8540965" cy="4351402"/>
          </a:xfrm>
        </p:spPr>
        <p:txBody>
          <a:bodyPr>
            <a:normAutofit/>
          </a:bodyPr>
          <a:lstStyle/>
          <a:p>
            <a:r>
              <a:rPr lang="en-US" dirty="0"/>
              <a:t>In simple terms, a cryptographically secure number is a random number that's created in a way that makes it really hard for someone to predict or manipulate. These numbers are important in security because they help keep things like passwords and confidential information safe from being easily guessed or hacked.</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93325" y="-1279034"/>
            <a:ext cx="8732701" cy="2583453"/>
          </a:xfrm>
        </p:spPr>
        <p:txBody>
          <a:bodyPr/>
          <a:lstStyle/>
          <a:p>
            <a:r>
              <a:rPr lang="en-US" b="1" dirty="0"/>
              <a:t>Importance</a:t>
            </a:r>
            <a:br>
              <a:rPr lang="en-US" b="1"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r>
              <a:rPr lang="en-US" dirty="0"/>
              <a:t>5</a:t>
            </a:r>
          </a:p>
          <a:p>
            <a:endParaRPr lang="en-US" dirty="0"/>
          </a:p>
        </p:txBody>
      </p:sp>
      <p:sp>
        <p:nvSpPr>
          <p:cNvPr id="5" name="Content Placeholder 4">
            <a:extLst>
              <a:ext uri="{FF2B5EF4-FFF2-40B4-BE49-F238E27FC236}">
                <a16:creationId xmlns:a16="http://schemas.microsoft.com/office/drawing/2014/main" id="{E186161C-C0CC-1710-284B-6E194423678B}"/>
              </a:ext>
            </a:extLst>
          </p:cNvPr>
          <p:cNvSpPr>
            <a:spLocks noGrp="1"/>
          </p:cNvSpPr>
          <p:nvPr>
            <p:ph sz="half" idx="2"/>
          </p:nvPr>
        </p:nvSpPr>
        <p:spPr>
          <a:xfrm>
            <a:off x="2693325" y="1323318"/>
            <a:ext cx="9413794" cy="4211363"/>
          </a:xfrm>
        </p:spPr>
        <p:txBody>
          <a:bodyPr>
            <a:normAutofit/>
          </a:bodyPr>
          <a:lstStyle/>
          <a:p>
            <a:r>
              <a:rPr lang="en-US" b="1" dirty="0"/>
              <a:t>Security in Cryptographic Applications</a:t>
            </a:r>
          </a:p>
          <a:p>
            <a:pPr marL="0" indent="0">
              <a:buNone/>
            </a:pPr>
            <a:r>
              <a:rPr lang="en-US" dirty="0"/>
              <a:t>Secure random number generation is essential for cryptographic protocols to    prevent hacking and ensure data integrity.</a:t>
            </a:r>
          </a:p>
          <a:p>
            <a:pPr marL="0" indent="0">
              <a:buNone/>
            </a:pPr>
            <a:endParaRPr lang="en-US" dirty="0"/>
          </a:p>
          <a:p>
            <a:r>
              <a:rPr lang="en-US" b="1" dirty="0"/>
              <a:t>Quantum Resistance</a:t>
            </a:r>
          </a:p>
          <a:p>
            <a:pPr marL="0" indent="0">
              <a:buNone/>
            </a:pPr>
            <a:r>
              <a:rPr lang="en-US" dirty="0"/>
              <a:t>QRNG provides resistance against attacks based on traditional random number generation algorithms.</a:t>
            </a:r>
          </a:p>
          <a:p>
            <a:pPr marL="0" indent="0">
              <a:buNone/>
            </a:pPr>
            <a:endParaRPr lang="en-US" dirty="0"/>
          </a:p>
          <a:p>
            <a:r>
              <a:rPr lang="en-US" b="1" dirty="0"/>
              <a:t>Key Material Generation</a:t>
            </a:r>
          </a:p>
          <a:p>
            <a:pPr marL="0" indent="0">
              <a:buNone/>
            </a:pPr>
            <a:r>
              <a:rPr lang="en-US" dirty="0"/>
              <a:t>It plays a critical role in the creation of cryptographic keys with enhanced security.</a:t>
            </a:r>
          </a:p>
          <a:p>
            <a:pPr marL="0" indent="0">
              <a:buNone/>
            </a:pPr>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85194" y="-153994"/>
            <a:ext cx="7796464" cy="1222385"/>
          </a:xfrm>
        </p:spPr>
        <p:txBody>
          <a:bodyPr/>
          <a:lstStyle/>
          <a:p>
            <a:r>
              <a:rPr lang="en-US" dirty="0"/>
              <a:t>What is qubit?</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7441" y="2048385"/>
            <a:ext cx="7511970" cy="3720337"/>
          </a:xfrm>
        </p:spPr>
        <p:txBody>
          <a:bodyPr>
            <a:normAutofit/>
          </a:bodyPr>
          <a:lstStyle/>
          <a:p>
            <a:r>
              <a:rPr lang="en-US" sz="2400" dirty="0"/>
              <a:t>A qubit, short for quantum bit, is the fundamental unit of quantum information in quantum computing. Unlike classical bits, which can be either 0 or 1, qubits can exist in multiple states simultaneously, thanks to the principles of quantum superposition. This property allows quantum computers to perform complex computations more efficiently than classical computers for certain tasks.</a:t>
            </a: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765974" y="190086"/>
            <a:ext cx="7631709" cy="1091627"/>
          </a:xfrm>
        </p:spPr>
        <p:txBody>
          <a:bodyPr/>
          <a:lstStyle/>
          <a:p>
            <a:r>
              <a:rPr lang="en-US" dirty="0"/>
              <a:t>IMPLEMENTATION</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AC64B46C-DC74-7E0D-D088-730A05A2BD28}"/>
              </a:ext>
            </a:extLst>
          </p:cNvPr>
          <p:cNvSpPr>
            <a:spLocks noGrp="1"/>
          </p:cNvSpPr>
          <p:nvPr>
            <p:ph sz="half" idx="15"/>
          </p:nvPr>
        </p:nvSpPr>
        <p:spPr>
          <a:xfrm>
            <a:off x="765974" y="1967696"/>
            <a:ext cx="7949763" cy="4479524"/>
          </a:xfrm>
        </p:spPr>
        <p:txBody>
          <a:bodyPr/>
          <a:lstStyle/>
          <a:p>
            <a:r>
              <a:rPr lang="en-US" sz="2400" b="1" dirty="0"/>
              <a:t>Create Qubits: </a:t>
            </a:r>
            <a:r>
              <a:rPr lang="en-US" dirty="0"/>
              <a:t>Start with n quantum bits (qubits).</a:t>
            </a:r>
          </a:p>
          <a:p>
            <a:r>
              <a:rPr lang="en-US" sz="2400" b="1" dirty="0"/>
              <a:t>Perform Operations: </a:t>
            </a:r>
            <a:r>
              <a:rPr lang="en-US" dirty="0"/>
              <a:t>Apply quantum operations or gates to manipulate the qubits and put them in a superposition of states..</a:t>
            </a:r>
          </a:p>
          <a:p>
            <a:r>
              <a:rPr lang="en-US" sz="2400" b="1" dirty="0"/>
              <a:t>Measure Values: </a:t>
            </a:r>
            <a:r>
              <a:rPr lang="en-US" dirty="0"/>
              <a:t>Perform a measurement on the qubits, and the outcomes become your random number. </a:t>
            </a:r>
          </a:p>
          <a:p>
            <a:pPr marL="0" indent="0">
              <a:buNone/>
            </a:pPr>
            <a:endParaRPr lang="en-US" dirty="0"/>
          </a:p>
          <a:p>
            <a:pPr marL="0" indent="0">
              <a:buNone/>
            </a:pPr>
            <a:r>
              <a:rPr lang="en-US" dirty="0"/>
              <a:t>It's the inherent unpredictability of quantum states during measurement that provides the randomness in the generated numbers and the number of bits initialized which create more possibilities.</a:t>
            </a:r>
            <a:endParaRPr lang="en-IN"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0" y="1578987"/>
            <a:ext cx="11181143" cy="1129489"/>
          </a:xfrm>
        </p:spPr>
        <p:txBody>
          <a:bodyPr/>
          <a:lstStyle/>
          <a:p>
            <a:r>
              <a:rPr lang="en-US" sz="8000"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SHASHANK A PATIL </a:t>
            </a:r>
          </a:p>
          <a:p>
            <a:br>
              <a:rPr lang="en-US" dirty="0"/>
            </a:br>
            <a:r>
              <a:rPr lang="en-US" dirty="0"/>
              <a:t>KRISHNA AGGARWAL</a:t>
            </a:r>
          </a:p>
          <a:p>
            <a:endParaRPr lang="en-US" dirty="0"/>
          </a:p>
          <a:p>
            <a:r>
              <a:rPr lang="en-US" dirty="0"/>
              <a:t>JAVIN TRIVEDI</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eaf98fa-3caf-426f-9d63-b142641bf5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4CDDB0B9EE3624B94146536829DED18" ma:contentTypeVersion="9" ma:contentTypeDescription="Create a new document." ma:contentTypeScope="" ma:versionID="189c54a80acaf6f365f8c01b7bd59f03">
  <xsd:schema xmlns:xsd="http://www.w3.org/2001/XMLSchema" xmlns:xs="http://www.w3.org/2001/XMLSchema" xmlns:p="http://schemas.microsoft.com/office/2006/metadata/properties" xmlns:ns3="6eaf98fa-3caf-426f-9d63-b142641bf590" xmlns:ns4="17471088-174d-46a5-b0a5-758eef0d3283" targetNamespace="http://schemas.microsoft.com/office/2006/metadata/properties" ma:root="true" ma:fieldsID="db897a8697ba1622f027530da3c170ae" ns3:_="" ns4:_="">
    <xsd:import namespace="6eaf98fa-3caf-426f-9d63-b142641bf590"/>
    <xsd:import namespace="17471088-174d-46a5-b0a5-758eef0d328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f98fa-3caf-426f-9d63-b142641bf5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471088-174d-46a5-b0a5-758eef0d328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17471088-174d-46a5-b0a5-758eef0d3283"/>
    <ds:schemaRef ds:uri="http://www.w3.org/XML/1998/namespace"/>
    <ds:schemaRef ds:uri="http://purl.org/dc/elements/1.1/"/>
    <ds:schemaRef ds:uri="http://schemas.microsoft.com/office/infopath/2007/PartnerControls"/>
    <ds:schemaRef ds:uri="6eaf98fa-3caf-426f-9d63-b142641bf590"/>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496D06AC-2EDA-4C73-9DD5-81BC427DDD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f98fa-3caf-426f-9d63-b142641bf590"/>
    <ds:schemaRef ds:uri="17471088-174d-46a5-b0a5-758eef0d32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{2921A491-3533-40C9-BAB5-4EC31083F512}tf78438558_win32</Template>
  <TotalTime>227</TotalTime>
  <Words>374</Words>
  <Application>Microsoft Office PowerPoint</Application>
  <PresentationFormat>Widescreen</PresentationFormat>
  <Paragraphs>32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Quantum BASED generation   of  cryptographically secure numbers  </vt:lpstr>
      <vt:lpstr>PROBLEM STATEMENT</vt:lpstr>
      <vt:lpstr>INTRODUCTION TO QUANTUM COMPUTING</vt:lpstr>
      <vt:lpstr>WHAT IS CRYPTOGRAPHICALLY SECURE NUMBERS ?</vt:lpstr>
      <vt:lpstr>Importance </vt:lpstr>
      <vt:lpstr>What is qubit?</vt:lpstr>
      <vt:lpstr>IMPLEMENTATION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generation   of  cryptographically secure numbers</dc:title>
  <dc:subject/>
  <dc:creator>DAASHA TRIVEDI</dc:creator>
  <cp:lastModifiedBy>DAASHA TRIVEDI</cp:lastModifiedBy>
  <cp:revision>2</cp:revision>
  <dcterms:created xsi:type="dcterms:W3CDTF">2024-02-29T05:30:37Z</dcterms:created>
  <dcterms:modified xsi:type="dcterms:W3CDTF">2024-02-29T09:18:21Z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0x01010024CDDB0B9EE3624B94146536829DED18</vt:lpwstr>
  </property>
</Properties>
</file>