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BHgYAlqZHr1ZLqSurr4HsUW4P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70AFDE-F733-460B-957C-5E1C1A73027B}">
  <a:tblStyle styleId="{0B70AFDE-F733-460B-957C-5E1C1A73027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25"/>
  </p:normalViewPr>
  <p:slideViewPr>
    <p:cSldViewPr snapToGrid="0">
      <p:cViewPr varScale="1">
        <p:scale>
          <a:sx n="116" d="100"/>
          <a:sy n="116"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285330" y="758220"/>
            <a:ext cx="9621339" cy="197065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lgerian"/>
              <a:buNone/>
            </a:pPr>
            <a:r>
              <a:rPr lang="en-US" sz="4400">
                <a:latin typeface="Algerian"/>
                <a:ea typeface="Algerian"/>
                <a:cs typeface="Algerian"/>
                <a:sym typeface="Algerian"/>
              </a:rPr>
              <a:t>Machine LEARNING- PROJECT</a:t>
            </a:r>
            <a:br>
              <a:rPr lang="en-US" sz="4400">
                <a:latin typeface="Algerian"/>
                <a:ea typeface="Algerian"/>
                <a:cs typeface="Algerian"/>
                <a:sym typeface="Algerian"/>
              </a:rPr>
            </a:br>
            <a:endParaRPr sz="4400">
              <a:latin typeface="Algerian"/>
              <a:ea typeface="Algerian"/>
              <a:cs typeface="Algerian"/>
              <a:sym typeface="Algerian"/>
            </a:endParaRPr>
          </a:p>
        </p:txBody>
      </p:sp>
      <p:sp>
        <p:nvSpPr>
          <p:cNvPr id="95" name="Google Shape;95;p1"/>
          <p:cNvSpPr txBox="1">
            <a:spLocks noGrp="1"/>
          </p:cNvSpPr>
          <p:nvPr>
            <p:ph type="subTitle" idx="1"/>
          </p:nvPr>
        </p:nvSpPr>
        <p:spPr>
          <a:xfrm>
            <a:off x="927669" y="2728876"/>
            <a:ext cx="10515600" cy="952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385623"/>
              </a:buClr>
              <a:buSzPts val="2800"/>
              <a:buNone/>
            </a:pPr>
            <a:r>
              <a:rPr lang="en-US" sz="2800" b="1">
                <a:solidFill>
                  <a:srgbClr val="385623"/>
                </a:solidFill>
              </a:rPr>
              <a:t>Problem Statement Chosen - </a:t>
            </a:r>
            <a:r>
              <a:rPr lang="en-US" sz="2800">
                <a:solidFill>
                  <a:srgbClr val="385623"/>
                </a:solidFill>
              </a:rPr>
              <a:t>Allstate Purchase Prediction Challenge</a:t>
            </a:r>
            <a:br>
              <a:rPr lang="en-US" sz="2800">
                <a:solidFill>
                  <a:srgbClr val="385623"/>
                </a:solidFill>
              </a:rPr>
            </a:br>
            <a:endParaRPr sz="2800">
              <a:solidFill>
                <a:srgbClr val="385623"/>
              </a:solidFill>
            </a:endParaRPr>
          </a:p>
        </p:txBody>
      </p:sp>
      <p:pic>
        <p:nvPicPr>
          <p:cNvPr id="96" name="Google Shape;96;p1" descr="https://storage.googleapis.com/kaggle-competitions/kaggle/3788/logos/front_page.png"/>
          <p:cNvPicPr preferRelativeResize="0"/>
          <p:nvPr/>
        </p:nvPicPr>
        <p:blipFill rotWithShape="1">
          <a:blip r:embed="rId3">
            <a:alphaModFix/>
          </a:blip>
          <a:srcRect/>
          <a:stretch/>
        </p:blipFill>
        <p:spPr>
          <a:xfrm>
            <a:off x="8872695" y="4728033"/>
            <a:ext cx="2028825"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6"/>
          <p:cNvSpPr txBox="1"/>
          <p:nvPr/>
        </p:nvSpPr>
        <p:spPr>
          <a:xfrm>
            <a:off x="208439" y="356791"/>
            <a:ext cx="884216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5. Order of Prediction of Policies:</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C00000"/>
              </a:solidFill>
              <a:latin typeface="Calibri"/>
              <a:ea typeface="Calibri"/>
              <a:cs typeface="Calibri"/>
              <a:sym typeface="Calibri"/>
            </a:endParaRPr>
          </a:p>
        </p:txBody>
      </p:sp>
      <p:pic>
        <p:nvPicPr>
          <p:cNvPr id="173" name="Google Shape;173;p6"/>
          <p:cNvPicPr preferRelativeResize="0"/>
          <p:nvPr/>
        </p:nvPicPr>
        <p:blipFill rotWithShape="1">
          <a:blip r:embed="rId3">
            <a:alphaModFix/>
          </a:blip>
          <a:srcRect/>
          <a:stretch/>
        </p:blipFill>
        <p:spPr>
          <a:xfrm>
            <a:off x="1211616" y="1125296"/>
            <a:ext cx="5287664" cy="466160"/>
          </a:xfrm>
          <a:prstGeom prst="rect">
            <a:avLst/>
          </a:prstGeom>
          <a:noFill/>
          <a:ln>
            <a:noFill/>
          </a:ln>
        </p:spPr>
      </p:pic>
      <p:sp>
        <p:nvSpPr>
          <p:cNvPr id="174" name="Google Shape;174;p6"/>
          <p:cNvSpPr/>
          <p:nvPr/>
        </p:nvSpPr>
        <p:spPr>
          <a:xfrm>
            <a:off x="1146935" y="1652075"/>
            <a:ext cx="61399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833C0B"/>
                </a:solidFill>
                <a:latin typeface="Calibri"/>
                <a:ea typeface="Calibri"/>
                <a:cs typeface="Calibri"/>
                <a:sym typeface="Calibri"/>
              </a:rPr>
              <a:t>The above combinations are decided based on Cramer’s V(Slide 4) </a:t>
            </a:r>
            <a:endParaRPr sz="1400" b="0" i="0" u="none" strike="noStrike" cap="none">
              <a:solidFill>
                <a:srgbClr val="000000"/>
              </a:solidFill>
              <a:latin typeface="Arial"/>
              <a:ea typeface="Arial"/>
              <a:cs typeface="Arial"/>
              <a:sym typeface="Arial"/>
            </a:endParaRPr>
          </a:p>
        </p:txBody>
      </p:sp>
      <p:sp>
        <p:nvSpPr>
          <p:cNvPr id="175" name="Google Shape;175;p6"/>
          <p:cNvSpPr txBox="1"/>
          <p:nvPr/>
        </p:nvSpPr>
        <p:spPr>
          <a:xfrm>
            <a:off x="350482" y="2328250"/>
            <a:ext cx="8353517" cy="378565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385623"/>
              </a:buClr>
              <a:buSzPts val="1600"/>
              <a:buFont typeface="Calibri"/>
              <a:buAutoNum type="arabicPeriod"/>
            </a:pPr>
            <a:r>
              <a:rPr lang="en-US" sz="1600" b="1" i="0" u="none" strike="noStrike" cap="none">
                <a:solidFill>
                  <a:srgbClr val="385623"/>
                </a:solidFill>
                <a:latin typeface="Calibri"/>
                <a:ea typeface="Calibri"/>
                <a:cs typeface="Calibri"/>
                <a:sym typeface="Calibri"/>
              </a:rPr>
              <a:t>G being the Most independent, build a classification model initially to predict G.</a:t>
            </a:r>
            <a:br>
              <a:rPr lang="en-US" sz="1600" b="1" i="0" u="none" strike="noStrike" cap="none">
                <a:solidFill>
                  <a:srgbClr val="385623"/>
                </a:solidFill>
                <a:latin typeface="Calibri"/>
                <a:ea typeface="Calibri"/>
                <a:cs typeface="Calibri"/>
                <a:sym typeface="Calibri"/>
              </a:rPr>
            </a:br>
            <a:endParaRPr sz="1600" b="1" i="0" u="none" strike="noStrike" cap="none">
              <a:solidFill>
                <a:srgbClr val="385623"/>
              </a:solidFill>
              <a:latin typeface="Calibri"/>
              <a:ea typeface="Calibri"/>
              <a:cs typeface="Calibri"/>
              <a:sym typeface="Calibri"/>
            </a:endParaRPr>
          </a:p>
          <a:p>
            <a:pPr marL="342900" marR="0" lvl="0" indent="-342900" algn="l" rtl="0">
              <a:lnSpc>
                <a:spcPct val="100000"/>
              </a:lnSpc>
              <a:spcBef>
                <a:spcPts val="0"/>
              </a:spcBef>
              <a:spcAft>
                <a:spcPts val="0"/>
              </a:spcAft>
              <a:buClr>
                <a:srgbClr val="385623"/>
              </a:buClr>
              <a:buSzPts val="1600"/>
              <a:buFont typeface="Calibri"/>
              <a:buAutoNum type="arabicPeriod"/>
            </a:pPr>
            <a:r>
              <a:rPr lang="en-US" sz="1600" b="1" i="0" u="none" strike="noStrike" cap="none">
                <a:solidFill>
                  <a:srgbClr val="385623"/>
                </a:solidFill>
                <a:latin typeface="Calibri"/>
                <a:ea typeface="Calibri"/>
                <a:cs typeface="Calibri"/>
                <a:sym typeface="Calibri"/>
              </a:rPr>
              <a:t>Build a classification model to predict C. Use the predicted value of C as one of the features to predict D.</a:t>
            </a:r>
            <a:endParaRPr sz="14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chemeClr val="dk1"/>
              </a:buClr>
              <a:buSzPts val="1600"/>
              <a:buFont typeface="Calibri"/>
              <a:buNone/>
            </a:pPr>
            <a:endParaRPr sz="1600" b="1" i="0" u="none" strike="noStrike" cap="none">
              <a:solidFill>
                <a:srgbClr val="385623"/>
              </a:solidFill>
              <a:latin typeface="Calibri"/>
              <a:ea typeface="Calibri"/>
              <a:cs typeface="Calibri"/>
              <a:sym typeface="Calibri"/>
            </a:endParaRPr>
          </a:p>
          <a:p>
            <a:pPr marL="342900" marR="0" lvl="0" indent="-342900" algn="l" rtl="0">
              <a:lnSpc>
                <a:spcPct val="100000"/>
              </a:lnSpc>
              <a:spcBef>
                <a:spcPts val="0"/>
              </a:spcBef>
              <a:spcAft>
                <a:spcPts val="0"/>
              </a:spcAft>
              <a:buClr>
                <a:srgbClr val="385623"/>
              </a:buClr>
              <a:buSzPts val="1600"/>
              <a:buFont typeface="Calibri"/>
              <a:buAutoNum type="arabicPeriod"/>
            </a:pPr>
            <a:r>
              <a:rPr lang="en-US" sz="1600" b="1" i="0" u="none" strike="noStrike" cap="none">
                <a:solidFill>
                  <a:srgbClr val="385623"/>
                </a:solidFill>
                <a:latin typeface="Calibri"/>
                <a:ea typeface="Calibri"/>
                <a:cs typeface="Calibri"/>
                <a:sym typeface="Calibri"/>
              </a:rPr>
              <a:t>Build a classification model to predict A. Use the predicted value of A as one of the features to predict E and F using 2 separate models.</a:t>
            </a:r>
            <a:br>
              <a:rPr lang="en-US" sz="1600" b="1" i="0" u="none" strike="noStrike" cap="none">
                <a:solidFill>
                  <a:srgbClr val="385623"/>
                </a:solidFill>
                <a:latin typeface="Calibri"/>
                <a:ea typeface="Calibri"/>
                <a:cs typeface="Calibri"/>
                <a:sym typeface="Calibri"/>
              </a:rPr>
            </a:br>
            <a:endParaRPr sz="1600" b="1" i="0" u="none" strike="noStrike" cap="none">
              <a:solidFill>
                <a:srgbClr val="385623"/>
              </a:solidFill>
              <a:latin typeface="Calibri"/>
              <a:ea typeface="Calibri"/>
              <a:cs typeface="Calibri"/>
              <a:sym typeface="Calibri"/>
            </a:endParaRPr>
          </a:p>
          <a:p>
            <a:pPr marL="342900" marR="0" lvl="0" indent="-342900" algn="l" rtl="0">
              <a:lnSpc>
                <a:spcPct val="100000"/>
              </a:lnSpc>
              <a:spcBef>
                <a:spcPts val="0"/>
              </a:spcBef>
              <a:spcAft>
                <a:spcPts val="0"/>
              </a:spcAft>
              <a:buClr>
                <a:srgbClr val="385623"/>
              </a:buClr>
              <a:buSzPts val="1600"/>
              <a:buFont typeface="Calibri"/>
              <a:buAutoNum type="arabicPeriod"/>
            </a:pPr>
            <a:r>
              <a:rPr lang="en-US" sz="1600" b="1" i="0" u="none" strike="noStrike" cap="none">
                <a:solidFill>
                  <a:srgbClr val="385623"/>
                </a:solidFill>
                <a:latin typeface="Calibri"/>
                <a:ea typeface="Calibri"/>
                <a:cs typeface="Calibri"/>
                <a:sym typeface="Calibri"/>
              </a:rPr>
              <a:t>Build a classification model to predict B using the predicted value of E in the previous step as one of the features. </a:t>
            </a:r>
            <a:br>
              <a:rPr lang="en-US" sz="1600" b="1" i="0" u="none" strike="noStrike" cap="none">
                <a:solidFill>
                  <a:srgbClr val="385623"/>
                </a:solidFill>
                <a:latin typeface="Calibri"/>
                <a:ea typeface="Calibri"/>
                <a:cs typeface="Calibri"/>
                <a:sym typeface="Calibri"/>
              </a:rPr>
            </a:br>
            <a:endParaRPr sz="1600" b="1" i="0" u="none" strike="noStrike" cap="none">
              <a:solidFill>
                <a:srgbClr val="385623"/>
              </a:solidFill>
              <a:latin typeface="Calibri"/>
              <a:ea typeface="Calibri"/>
              <a:cs typeface="Calibri"/>
              <a:sym typeface="Calibri"/>
            </a:endParaRPr>
          </a:p>
          <a:p>
            <a:pPr marL="342900" marR="0" lvl="0" indent="-342900" algn="l" rtl="0">
              <a:lnSpc>
                <a:spcPct val="100000"/>
              </a:lnSpc>
              <a:spcBef>
                <a:spcPts val="0"/>
              </a:spcBef>
              <a:spcAft>
                <a:spcPts val="0"/>
              </a:spcAft>
              <a:buClr>
                <a:srgbClr val="385623"/>
              </a:buClr>
              <a:buSzPts val="1600"/>
              <a:buFont typeface="Calibri"/>
              <a:buAutoNum type="arabicPeriod"/>
            </a:pPr>
            <a:r>
              <a:rPr lang="en-US" sz="1600" b="1" i="0" u="none" strike="noStrike" cap="none">
                <a:solidFill>
                  <a:srgbClr val="385623"/>
                </a:solidFill>
                <a:latin typeface="Calibri"/>
                <a:ea typeface="Calibri"/>
                <a:cs typeface="Calibri"/>
                <a:sym typeface="Calibri"/>
              </a:rPr>
              <a:t>Combine the individual predictions to give the policy combination for each customer.</a:t>
            </a:r>
            <a:endParaRPr sz="14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chemeClr val="dk1"/>
              </a:buClr>
              <a:buSzPts val="1600"/>
              <a:buFont typeface="Calibri"/>
              <a:buNone/>
            </a:pPr>
            <a:endParaRPr sz="1600" b="1" i="0" u="none" strike="noStrike" cap="none">
              <a:solidFill>
                <a:srgbClr val="385623"/>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1" i="0" u="none" strike="noStrike" cap="none">
              <a:solidFill>
                <a:srgbClr val="385623"/>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1" i="0" u="none" strike="noStrike" cap="none">
              <a:solidFill>
                <a:srgbClr val="38562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p:nvPr/>
        </p:nvSpPr>
        <p:spPr>
          <a:xfrm>
            <a:off x="251571" y="187423"/>
            <a:ext cx="884216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7. Hyperparameter Tuning:</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C00000"/>
              </a:solidFill>
              <a:latin typeface="Calibri"/>
              <a:ea typeface="Calibri"/>
              <a:cs typeface="Calibri"/>
              <a:sym typeface="Calibri"/>
            </a:endParaRPr>
          </a:p>
        </p:txBody>
      </p:sp>
      <p:sp>
        <p:nvSpPr>
          <p:cNvPr id="181" name="Google Shape;181;p25"/>
          <p:cNvSpPr txBox="1"/>
          <p:nvPr/>
        </p:nvSpPr>
        <p:spPr>
          <a:xfrm>
            <a:off x="743309" y="1464024"/>
            <a:ext cx="10705381"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We did hyperparameter tuning to each of these models and found out the best hyperparameter for each of the models(xgboost and random forest) respectively.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After finding the best hyperparameters, we have used these hyperparameters as inputs in our model(xgboost and random forest).</a:t>
            </a:r>
            <a:endParaRPr/>
          </a:p>
        </p:txBody>
      </p:sp>
      <p:pic>
        <p:nvPicPr>
          <p:cNvPr id="182" name="Google Shape;182;p25"/>
          <p:cNvPicPr preferRelativeResize="0"/>
          <p:nvPr/>
        </p:nvPicPr>
        <p:blipFill rotWithShape="1">
          <a:blip r:embed="rId3">
            <a:alphaModFix/>
          </a:blip>
          <a:srcRect/>
          <a:stretch/>
        </p:blipFill>
        <p:spPr>
          <a:xfrm>
            <a:off x="4058727" y="710352"/>
            <a:ext cx="2209800" cy="600075"/>
          </a:xfrm>
          <a:prstGeom prst="rect">
            <a:avLst/>
          </a:prstGeom>
          <a:noFill/>
          <a:ln>
            <a:noFill/>
          </a:ln>
        </p:spPr>
      </p:pic>
      <p:sp>
        <p:nvSpPr>
          <p:cNvPr id="183" name="Google Shape;183;p25"/>
          <p:cNvSpPr txBox="1"/>
          <p:nvPr/>
        </p:nvSpPr>
        <p:spPr>
          <a:xfrm>
            <a:off x="2063151" y="2241352"/>
            <a:ext cx="9116684"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Model 1 Hyper paprameter tuning results- Prediction of G</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XGboost: {'max_depth': 6, 'min_child_weight': 4, 'n_estimators': 72}</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random forest: {'max_depth': 9, 'n_estimators': 90}</a:t>
            </a:r>
            <a:endParaRPr/>
          </a:p>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Model 2 Hyper paprameter tuning results- Prediction of C</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XGboost: {'max_depth': 4, 'min_child_weight': 2, 'n_estimators': 70}</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random forest: {'max_depth': 8, 'n_estimators': 154}</a:t>
            </a:r>
            <a:endParaRPr/>
          </a:p>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Model 3 Hyper paprameter tuning results- Prediction of D</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XGboost: {'max_depth': 3, 'min_child_weight': 3, 'n_estimators': 107}</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random forest: {'max_depth': 9, 'n_estimators': 223}</a:t>
            </a:r>
            <a:endParaRPr/>
          </a:p>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Model 4 Hyper paprameter tuning results- Prediction of A</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XGboost: {'max_depth': 5, 'min_child_weight': 1, 'n_estimators': 87}</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random forest: {'max_depth': 7, 'n_estimators': 197}</a:t>
            </a:r>
            <a:endParaRPr/>
          </a:p>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Model 5 Hyper paprameter tuning results- Prediction of F</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XGboost: {'max_depth': 4, 'min_child_weight': 3, 'n_estimators': 115}</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random forest: {'max_depth': 9, 'n_estimators': 247}</a:t>
            </a:r>
            <a:endParaRPr/>
          </a:p>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Model 6 Hyper paprameter tuning results- Prediction of B</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XGboost: {'max_depth': 3, 'min_child_weight': 2, 'n_estimators': 274}</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random forest: {'max_depth': 4, 'n_estimators': 277}</a:t>
            </a:r>
            <a:endParaRPr/>
          </a:p>
          <a:p>
            <a:pPr marL="0" marR="0" lvl="0"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Model 7 Hyper paprameter tuning results- Prediction of 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XGboost: {'max_depth': 3, 'min_child_weight': 3, 'n_estimators': 262}</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Best hyperparameters for random forest: {'max_depth': 9, 'n_estimators': 256}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208439" y="356791"/>
            <a:ext cx="884216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8. Models Used:</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C00000"/>
              </a:solidFill>
              <a:latin typeface="Calibri"/>
              <a:ea typeface="Calibri"/>
              <a:cs typeface="Calibri"/>
              <a:sym typeface="Calibri"/>
            </a:endParaRPr>
          </a:p>
        </p:txBody>
      </p:sp>
      <p:sp>
        <p:nvSpPr>
          <p:cNvPr id="189" name="Google Shape;189;p26"/>
          <p:cNvSpPr txBox="1"/>
          <p:nvPr/>
        </p:nvSpPr>
        <p:spPr>
          <a:xfrm>
            <a:off x="315686" y="770542"/>
            <a:ext cx="34072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LOGISTIC REGRESSION</a:t>
            </a:r>
            <a:endParaRPr/>
          </a:p>
        </p:txBody>
      </p:sp>
      <p:pic>
        <p:nvPicPr>
          <p:cNvPr id="190" name="Google Shape;190;p26"/>
          <p:cNvPicPr preferRelativeResize="0"/>
          <p:nvPr/>
        </p:nvPicPr>
        <p:blipFill rotWithShape="1">
          <a:blip r:embed="rId3">
            <a:alphaModFix/>
          </a:blip>
          <a:srcRect/>
          <a:stretch/>
        </p:blipFill>
        <p:spPr>
          <a:xfrm>
            <a:off x="407673" y="1084843"/>
            <a:ext cx="5590329" cy="2234530"/>
          </a:xfrm>
          <a:prstGeom prst="rect">
            <a:avLst/>
          </a:prstGeom>
          <a:noFill/>
          <a:ln>
            <a:noFill/>
          </a:ln>
        </p:spPr>
      </p:pic>
      <p:sp>
        <p:nvSpPr>
          <p:cNvPr id="191" name="Google Shape;191;p26"/>
          <p:cNvSpPr txBox="1"/>
          <p:nvPr/>
        </p:nvSpPr>
        <p:spPr>
          <a:xfrm>
            <a:off x="315686" y="3348920"/>
            <a:ext cx="34072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RANDOM FOREST</a:t>
            </a:r>
            <a:endParaRPr/>
          </a:p>
        </p:txBody>
      </p:sp>
      <p:sp>
        <p:nvSpPr>
          <p:cNvPr id="192" name="Google Shape;192;p26"/>
          <p:cNvSpPr txBox="1"/>
          <p:nvPr/>
        </p:nvSpPr>
        <p:spPr>
          <a:xfrm>
            <a:off x="407673" y="4990727"/>
            <a:ext cx="34072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XGBOOST</a:t>
            </a:r>
            <a:endParaRPr/>
          </a:p>
        </p:txBody>
      </p:sp>
      <p:pic>
        <p:nvPicPr>
          <p:cNvPr id="193" name="Google Shape;193;p26"/>
          <p:cNvPicPr preferRelativeResize="0"/>
          <p:nvPr/>
        </p:nvPicPr>
        <p:blipFill rotWithShape="1">
          <a:blip r:embed="rId4">
            <a:alphaModFix/>
          </a:blip>
          <a:srcRect/>
          <a:stretch/>
        </p:blipFill>
        <p:spPr>
          <a:xfrm>
            <a:off x="407673" y="3616130"/>
            <a:ext cx="5780314" cy="1306086"/>
          </a:xfrm>
          <a:prstGeom prst="rect">
            <a:avLst/>
          </a:prstGeom>
          <a:noFill/>
          <a:ln>
            <a:noFill/>
          </a:ln>
        </p:spPr>
      </p:pic>
      <p:pic>
        <p:nvPicPr>
          <p:cNvPr id="194" name="Google Shape;194;p26"/>
          <p:cNvPicPr preferRelativeResize="0"/>
          <p:nvPr/>
        </p:nvPicPr>
        <p:blipFill rotWithShape="1">
          <a:blip r:embed="rId5">
            <a:alphaModFix/>
          </a:blip>
          <a:srcRect/>
          <a:stretch/>
        </p:blipFill>
        <p:spPr>
          <a:xfrm>
            <a:off x="407673" y="5329640"/>
            <a:ext cx="5168162" cy="14364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7"/>
          <p:cNvSpPr txBox="1"/>
          <p:nvPr/>
        </p:nvSpPr>
        <p:spPr>
          <a:xfrm>
            <a:off x="204185" y="248574"/>
            <a:ext cx="884216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9. Benchmarking of Kaggle Scores on various methodologies tried</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C00000"/>
              </a:solidFill>
              <a:latin typeface="Calibri"/>
              <a:ea typeface="Calibri"/>
              <a:cs typeface="Calibri"/>
              <a:sym typeface="Calibri"/>
            </a:endParaRPr>
          </a:p>
        </p:txBody>
      </p:sp>
      <p:pic>
        <p:nvPicPr>
          <p:cNvPr id="200" name="Google Shape;200;p7"/>
          <p:cNvPicPr preferRelativeResize="0"/>
          <p:nvPr/>
        </p:nvPicPr>
        <p:blipFill rotWithShape="1">
          <a:blip r:embed="rId3">
            <a:alphaModFix/>
          </a:blip>
          <a:srcRect/>
          <a:stretch/>
        </p:blipFill>
        <p:spPr>
          <a:xfrm>
            <a:off x="433477" y="1371869"/>
            <a:ext cx="11049000" cy="328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p:nvPr/>
        </p:nvSpPr>
        <p:spPr>
          <a:xfrm>
            <a:off x="456918" y="2155371"/>
            <a:ext cx="11571796" cy="26314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chemeClr val="dk1"/>
                </a:solidFill>
                <a:latin typeface="Calibri"/>
                <a:ea typeface="Calibri"/>
                <a:cs typeface="Calibri"/>
                <a:sym typeface="Calibri"/>
              </a:rPr>
              <a:t>Key Takeaways:</a:t>
            </a:r>
            <a:endParaRPr sz="1400" b="0" i="0" u="none" strike="noStrike" cap="none">
              <a:solidFill>
                <a:srgbClr val="000000"/>
              </a:solidFill>
              <a:latin typeface="Arial"/>
              <a:ea typeface="Arial"/>
              <a:cs typeface="Arial"/>
              <a:sym typeface="Arial"/>
            </a:endParaRPr>
          </a:p>
          <a:p>
            <a:pPr marL="285750" marR="0" lvl="0" indent="-190500" algn="l" rtl="0">
              <a:lnSpc>
                <a:spcPct val="100000"/>
              </a:lnSpc>
              <a:spcBef>
                <a:spcPts val="0"/>
              </a:spcBef>
              <a:spcAft>
                <a:spcPts val="0"/>
              </a:spcAft>
              <a:buClr>
                <a:schemeClr val="dk1"/>
              </a:buClr>
              <a:buSzPts val="1500"/>
              <a:buFont typeface="Noto Sans Symbols"/>
              <a:buNone/>
            </a:pPr>
            <a:endParaRPr sz="1500" b="0" i="0" u="none" strike="noStrike" cap="none">
              <a:solidFill>
                <a:srgbClr val="385623"/>
              </a:solidFill>
              <a:latin typeface="Calibri"/>
              <a:ea typeface="Calibri"/>
              <a:cs typeface="Calibri"/>
              <a:sym typeface="Calibri"/>
            </a:endParaRPr>
          </a:p>
          <a:p>
            <a:pPr marL="285750" marR="0" lvl="0" indent="-285750" algn="l" rtl="0">
              <a:lnSpc>
                <a:spcPct val="100000"/>
              </a:lnSpc>
              <a:spcBef>
                <a:spcPts val="0"/>
              </a:spcBef>
              <a:spcAft>
                <a:spcPts val="0"/>
              </a:spcAft>
              <a:buClr>
                <a:srgbClr val="385623"/>
              </a:buClr>
              <a:buSzPts val="1500"/>
              <a:buFont typeface="Arial"/>
              <a:buChar char="•"/>
            </a:pPr>
            <a:r>
              <a:rPr lang="en-US" sz="1500" b="1" i="0" u="none" strike="noStrike" cap="none">
                <a:solidFill>
                  <a:srgbClr val="385623"/>
                </a:solidFill>
                <a:latin typeface="Calibri"/>
                <a:ea typeface="Calibri"/>
                <a:cs typeface="Calibri"/>
                <a:sym typeface="Calibri"/>
              </a:rPr>
              <a:t>Not only can experimenting with other model could give us a high score, but structuring the problem in another way could also give us a good result. </a:t>
            </a:r>
            <a:endParaRPr/>
          </a:p>
          <a:p>
            <a:pPr marL="381000" marR="0" lvl="0" indent="-190500" algn="l" rtl="0">
              <a:lnSpc>
                <a:spcPct val="100000"/>
              </a:lnSpc>
              <a:spcBef>
                <a:spcPts val="0"/>
              </a:spcBef>
              <a:spcAft>
                <a:spcPts val="0"/>
              </a:spcAft>
              <a:buClr>
                <a:schemeClr val="dk1"/>
              </a:buClr>
              <a:buSzPts val="1500"/>
              <a:buFont typeface="Arial"/>
              <a:buNone/>
            </a:pPr>
            <a:endParaRPr sz="1500" b="1" i="0" u="none" strike="noStrike" cap="none">
              <a:solidFill>
                <a:srgbClr val="385623"/>
              </a:solidFill>
              <a:latin typeface="Calibri"/>
              <a:ea typeface="Calibri"/>
              <a:cs typeface="Calibri"/>
              <a:sym typeface="Calibri"/>
            </a:endParaRPr>
          </a:p>
          <a:p>
            <a:pPr marL="285750" marR="0" lvl="0" indent="-285750" algn="l" rtl="0">
              <a:lnSpc>
                <a:spcPct val="100000"/>
              </a:lnSpc>
              <a:spcBef>
                <a:spcPts val="0"/>
              </a:spcBef>
              <a:spcAft>
                <a:spcPts val="0"/>
              </a:spcAft>
              <a:buClr>
                <a:srgbClr val="385623"/>
              </a:buClr>
              <a:buSzPts val="1500"/>
              <a:buFont typeface="Arial"/>
              <a:buChar char="•"/>
            </a:pPr>
            <a:r>
              <a:rPr lang="en-US" sz="1500" b="1" i="0" u="none" strike="noStrike" cap="none">
                <a:solidFill>
                  <a:srgbClr val="385623"/>
                </a:solidFill>
                <a:latin typeface="Calibri"/>
                <a:ea typeface="Calibri"/>
                <a:cs typeface="Calibri"/>
                <a:sym typeface="Calibri"/>
              </a:rPr>
              <a:t>This is a recommendation problem. It can be modelled as a combination of Prediction and Weight optimization. </a:t>
            </a:r>
            <a:endParaRPr sz="1400" b="0" i="0" u="none" strike="noStrike" cap="none">
              <a:solidFill>
                <a:srgbClr val="000000"/>
              </a:solidFill>
              <a:latin typeface="Arial"/>
              <a:ea typeface="Arial"/>
              <a:cs typeface="Arial"/>
              <a:sym typeface="Arial"/>
            </a:endParaRPr>
          </a:p>
          <a:p>
            <a:pPr marL="381000" marR="0" lvl="0" indent="-190500" algn="l" rtl="0">
              <a:lnSpc>
                <a:spcPct val="100000"/>
              </a:lnSpc>
              <a:spcBef>
                <a:spcPts val="0"/>
              </a:spcBef>
              <a:spcAft>
                <a:spcPts val="0"/>
              </a:spcAft>
              <a:buClr>
                <a:schemeClr val="dk1"/>
              </a:buClr>
              <a:buSzPts val="1500"/>
              <a:buFont typeface="Arial"/>
              <a:buNone/>
            </a:pPr>
            <a:endParaRPr sz="1500" b="1" i="0" u="none" strike="noStrike" cap="none">
              <a:solidFill>
                <a:srgbClr val="385623"/>
              </a:solidFill>
              <a:latin typeface="Calibri"/>
              <a:ea typeface="Calibri"/>
              <a:cs typeface="Calibri"/>
              <a:sym typeface="Calibri"/>
            </a:endParaRPr>
          </a:p>
          <a:p>
            <a:pPr marL="285750" marR="0" lvl="0" indent="-285750" algn="l" rtl="0">
              <a:lnSpc>
                <a:spcPct val="100000"/>
              </a:lnSpc>
              <a:spcBef>
                <a:spcPts val="0"/>
              </a:spcBef>
              <a:spcAft>
                <a:spcPts val="0"/>
              </a:spcAft>
              <a:buClr>
                <a:srgbClr val="385623"/>
              </a:buClr>
              <a:buSzPts val="1500"/>
              <a:buFont typeface="Arial"/>
              <a:buChar char="•"/>
            </a:pPr>
            <a:r>
              <a:rPr lang="en-US" sz="1500" b="1" i="0" u="none" strike="noStrike" cap="none">
                <a:solidFill>
                  <a:srgbClr val="385623"/>
                </a:solidFill>
                <a:latin typeface="Calibri"/>
                <a:ea typeface="Calibri"/>
                <a:cs typeface="Calibri"/>
                <a:sym typeface="Calibri"/>
              </a:rPr>
              <a:t>Multivariate Approach: Instead of predicting the individual options, we can try to formulate this as a Multi-variate problem so that we can capture the interaction effect between the policies better(Covariances).</a:t>
            </a:r>
            <a:br>
              <a:rPr lang="en-US" sz="1500" b="0" i="0" u="none" strike="noStrike" cap="none">
                <a:solidFill>
                  <a:srgbClr val="385623"/>
                </a:solidFill>
                <a:latin typeface="Calibri"/>
                <a:ea typeface="Calibri"/>
                <a:cs typeface="Calibri"/>
                <a:sym typeface="Calibri"/>
              </a:rPr>
            </a:br>
            <a:endParaRPr sz="1500" b="0" i="0" u="none" strike="noStrike" cap="none">
              <a:solidFill>
                <a:srgbClr val="385623"/>
              </a:solidFill>
              <a:latin typeface="Calibri"/>
              <a:ea typeface="Calibri"/>
              <a:cs typeface="Calibri"/>
              <a:sym typeface="Calibri"/>
            </a:endParaRPr>
          </a:p>
          <a:p>
            <a:pPr marL="285750" marR="0" lvl="0" indent="-190500" algn="l" rtl="0">
              <a:lnSpc>
                <a:spcPct val="100000"/>
              </a:lnSpc>
              <a:spcBef>
                <a:spcPts val="0"/>
              </a:spcBef>
              <a:spcAft>
                <a:spcPts val="0"/>
              </a:spcAft>
              <a:buClr>
                <a:schemeClr val="dk1"/>
              </a:buClr>
              <a:buSzPts val="1500"/>
              <a:buFont typeface="Noto Sans Symbols"/>
              <a:buNone/>
            </a:pPr>
            <a:endParaRPr sz="1500" b="0" i="0" u="none" strike="noStrike" cap="none">
              <a:solidFill>
                <a:srgbClr val="385623"/>
              </a:solidFill>
              <a:latin typeface="Calibri"/>
              <a:ea typeface="Calibri"/>
              <a:cs typeface="Calibri"/>
              <a:sym typeface="Calibri"/>
            </a:endParaRPr>
          </a:p>
        </p:txBody>
      </p:sp>
      <p:sp>
        <p:nvSpPr>
          <p:cNvPr id="206" name="Google Shape;206;p27"/>
          <p:cNvSpPr txBox="1"/>
          <p:nvPr/>
        </p:nvSpPr>
        <p:spPr>
          <a:xfrm>
            <a:off x="456918" y="813991"/>
            <a:ext cx="884216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10. Conclusion:</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C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p28"/>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28"/>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p28"/>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p28"/>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p28"/>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7" name="Google Shape;217;p28" descr="A white rectangular sign with blue text&#10;&#10;Description automatically generated"/>
          <p:cNvPicPr preferRelativeResize="0"/>
          <p:nvPr/>
        </p:nvPicPr>
        <p:blipFill rotWithShape="1">
          <a:blip r:embed="rId3">
            <a:alphaModFix/>
          </a:blip>
          <a:srcRect/>
          <a:stretch/>
        </p:blipFill>
        <p:spPr>
          <a:xfrm>
            <a:off x="1143942" y="643467"/>
            <a:ext cx="9904115" cy="5571065"/>
          </a:xfrm>
          <a:prstGeom prst="rect">
            <a:avLst/>
          </a:prstGeom>
          <a:noFill/>
          <a:ln>
            <a:noFill/>
          </a:ln>
        </p:spPr>
      </p:pic>
      <p:sp>
        <p:nvSpPr>
          <p:cNvPr id="218" name="Google Shape;218;p28"/>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372861" y="215749"/>
            <a:ext cx="664937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1. Problem &amp; Data Explained</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chemeClr val="dk1"/>
              </a:solidFill>
              <a:latin typeface="Calibri"/>
              <a:ea typeface="Calibri"/>
              <a:cs typeface="Calibri"/>
              <a:sym typeface="Calibri"/>
            </a:endParaRPr>
          </a:p>
        </p:txBody>
      </p:sp>
      <p:sp>
        <p:nvSpPr>
          <p:cNvPr id="103" name="Google Shape;103;p2"/>
          <p:cNvSpPr/>
          <p:nvPr/>
        </p:nvSpPr>
        <p:spPr>
          <a:xfrm>
            <a:off x="320321" y="862080"/>
            <a:ext cx="11015711" cy="1203879"/>
          </a:xfrm>
          <a:prstGeom prst="rect">
            <a:avLst/>
          </a:prstGeom>
          <a:noFill/>
          <a:ln>
            <a:noFill/>
          </a:ln>
        </p:spPr>
        <p:txBody>
          <a:bodyPr spcFirstLastPara="1" wrap="square" lIns="91425" tIns="45700" rIns="91425" bIns="45700" anchor="t" anchorCtr="0">
            <a:spAutoFit/>
          </a:bodyPr>
          <a:lstStyle/>
          <a:p>
            <a:pPr marL="0" marR="0" lvl="0" indent="0" algn="l" rtl="0">
              <a:lnSpc>
                <a:spcPct val="128571"/>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Using Can you forecast which policy a customer would choose based on their shopping history?</a:t>
            </a:r>
            <a:endParaRPr/>
          </a:p>
          <a:p>
            <a:pPr marL="0" marR="0" lvl="0" indent="0" algn="l" rtl="0">
              <a:lnSpc>
                <a:spcPct val="128571"/>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task is to forecast customers' purchased coverage options using a constrained portion of the whole interaction history. The quoting process is shortened, and the issuer is less likely to lose the customer's business, if the ultimate purchase can be forecast earlier in the buying window.</a:t>
            </a:r>
            <a:endParaRPr sz="1400" b="0" i="0" u="none" strike="noStrike" cap="none">
              <a:solidFill>
                <a:schemeClr val="dk1"/>
              </a:solidFill>
              <a:latin typeface="Calibri"/>
              <a:ea typeface="Calibri"/>
              <a:cs typeface="Calibri"/>
              <a:sym typeface="Calibri"/>
            </a:endParaRPr>
          </a:p>
        </p:txBody>
      </p:sp>
      <p:sp>
        <p:nvSpPr>
          <p:cNvPr id="104" name="Google Shape;104;p2"/>
          <p:cNvSpPr txBox="1"/>
          <p:nvPr/>
        </p:nvSpPr>
        <p:spPr>
          <a:xfrm>
            <a:off x="4796068" y="1939583"/>
            <a:ext cx="239926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none" strike="noStrike" cap="none">
                <a:solidFill>
                  <a:srgbClr val="1F3864"/>
                </a:solidFill>
                <a:latin typeface="Calibri"/>
                <a:ea typeface="Calibri"/>
                <a:cs typeface="Calibri"/>
                <a:sym typeface="Calibri"/>
              </a:rPr>
              <a:t>Possible Options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F3864"/>
              </a:solidFill>
              <a:latin typeface="Calibri"/>
              <a:ea typeface="Calibri"/>
              <a:cs typeface="Calibri"/>
              <a:sym typeface="Calibri"/>
            </a:endParaRPr>
          </a:p>
        </p:txBody>
      </p:sp>
      <p:sp>
        <p:nvSpPr>
          <p:cNvPr id="105" name="Google Shape;105;p2"/>
          <p:cNvSpPr/>
          <p:nvPr/>
        </p:nvSpPr>
        <p:spPr>
          <a:xfrm>
            <a:off x="612129" y="3924260"/>
            <a:ext cx="11378587" cy="30777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Challenges: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800"/>
              </a:spcBef>
              <a:spcAft>
                <a:spcPts val="0"/>
              </a:spcAft>
              <a:buClr>
                <a:schemeClr val="dk1"/>
              </a:buClr>
              <a:buSzPts val="1200"/>
              <a:buFont typeface="Arial"/>
              <a:buChar char="•"/>
            </a:pPr>
            <a:r>
              <a:rPr lang="en-US" sz="1400" b="0" i="0" u="none" strike="noStrike" cap="none">
                <a:solidFill>
                  <a:schemeClr val="dk1"/>
                </a:solidFill>
                <a:latin typeface="Arial"/>
                <a:ea typeface="Arial"/>
                <a:cs typeface="Arial"/>
                <a:sym typeface="Arial"/>
              </a:rPr>
              <a:t>Only Partial Quote History is available in the test data. So, our Predicted plan combination could be out of what’s shown in the test.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800"/>
              </a:spcBef>
              <a:spcAft>
                <a:spcPts val="0"/>
              </a:spcAft>
              <a:buClr>
                <a:schemeClr val="dk1"/>
              </a:buClr>
              <a:buSzPts val="1200"/>
              <a:buFont typeface="Arial"/>
              <a:buChar char="•"/>
            </a:pPr>
            <a:r>
              <a:rPr lang="en-US" sz="1400" b="0" i="0" u="none" strike="noStrike" cap="none">
                <a:solidFill>
                  <a:schemeClr val="dk1"/>
                </a:solidFill>
                <a:latin typeface="Arial"/>
                <a:ea typeface="Arial"/>
                <a:cs typeface="Arial"/>
                <a:sym typeface="Arial"/>
              </a:rPr>
              <a:t>A 7 X 1 Vector showing the purchased option needs to be Predicted. Hence It is a very tough Problem. The Kaggle Topmost score is 53% Accuracy only.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800"/>
              </a:spcBef>
              <a:spcAft>
                <a:spcPts val="0"/>
              </a:spcAft>
              <a:buClr>
                <a:schemeClr val="dk1"/>
              </a:buClr>
              <a:buSzPts val="1200"/>
              <a:buFont typeface="Arial"/>
              <a:buChar char="•"/>
            </a:pPr>
            <a:r>
              <a:rPr lang="en-US" sz="1400" b="0" i="0" u="none" strike="noStrike" cap="none">
                <a:solidFill>
                  <a:schemeClr val="dk1"/>
                </a:solidFill>
                <a:latin typeface="Arial"/>
                <a:ea typeface="Arial"/>
                <a:cs typeface="Arial"/>
                <a:sym typeface="Arial"/>
              </a:rPr>
              <a:t>Response variables are Multicategory, and they don’t have uniform number of levels. </a:t>
            </a:r>
            <a:endParaRPr sz="1400" b="0" i="0" u="none" strike="noStrike" cap="none">
              <a:solidFill>
                <a:srgbClr val="000000"/>
              </a:solidFill>
              <a:latin typeface="Arial"/>
              <a:ea typeface="Arial"/>
              <a:cs typeface="Arial"/>
              <a:sym typeface="Arial"/>
            </a:endParaRPr>
          </a:p>
          <a:p>
            <a:pPr marL="285750" marR="0" lvl="0" indent="-209550" algn="l" rtl="0">
              <a:lnSpc>
                <a:spcPct val="150000"/>
              </a:lnSpc>
              <a:spcBef>
                <a:spcPts val="1800"/>
              </a:spcBef>
              <a:spcAft>
                <a:spcPts val="0"/>
              </a:spcAft>
              <a:buClr>
                <a:schemeClr val="dk1"/>
              </a:buClr>
              <a:buSzPts val="12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50000"/>
              </a:lnSpc>
              <a:spcBef>
                <a:spcPts val="180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pic>
        <p:nvPicPr>
          <p:cNvPr id="106" name="Google Shape;106;p2"/>
          <p:cNvPicPr preferRelativeResize="0"/>
          <p:nvPr/>
        </p:nvPicPr>
        <p:blipFill rotWithShape="1">
          <a:blip r:embed="rId3">
            <a:alphaModFix/>
          </a:blip>
          <a:srcRect/>
          <a:stretch/>
        </p:blipFill>
        <p:spPr>
          <a:xfrm>
            <a:off x="4389658" y="2281881"/>
            <a:ext cx="2198753" cy="17231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p:nvPr/>
        </p:nvSpPr>
        <p:spPr>
          <a:xfrm>
            <a:off x="416767" y="811484"/>
            <a:ext cx="4493584" cy="46628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customer_ID - A unique identifier for the customer</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shopping_pt - Unique identifier for the shopping point of a given customer</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record_type - 0=shopping point, 1=purchase point</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day - Day of the week (0-6, 0=Monday)</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time - Time of day (HH:MM)</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state - State where shopping point occurred</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location - Location ID where shopping point occurred</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group_size - How many people will be covered under the policy (1, 2, 3 or 4)</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homeowner - Whether the customer owns a home or not (0=no, 1=yes)</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car_age - Age of the customer’s car</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car_value - How valuable was the customer’s car when new</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risk_factor - An ordinal assessment of how risky the customer is (1, 2, 3, 4)</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age_oldest - Age of the oldest person in customer's group</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age_youngest - Age of the youngest person in customer’s group</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married_couple - Does the customer group contain a married couple (0=no, 1=yes)</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C_previous - What the customer formerly had or currently has for product option C (0=nothing, 1, 2, 3,4)</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duration_previous -  how long (in years) the customer was covered by their previous issuer</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A,B,C,D,E,F,G - the coverage options</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cost - cost of the quoted coverage options</a:t>
            </a:r>
            <a:endParaRPr/>
          </a:p>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12" name="Google Shape;112;p20"/>
          <p:cNvSpPr txBox="1"/>
          <p:nvPr/>
        </p:nvSpPr>
        <p:spPr>
          <a:xfrm>
            <a:off x="365760" y="119028"/>
            <a:ext cx="664937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2. Variable Descriptions</a:t>
            </a:r>
            <a:endParaRPr sz="2000" b="1" i="0" u="sng" strike="noStrike" cap="none">
              <a:solidFill>
                <a:schemeClr val="dk1"/>
              </a:solidFill>
              <a:latin typeface="Calibri"/>
              <a:ea typeface="Calibri"/>
              <a:cs typeface="Calibri"/>
              <a:sym typeface="Calibri"/>
            </a:endParaRPr>
          </a:p>
        </p:txBody>
      </p:sp>
      <p:pic>
        <p:nvPicPr>
          <p:cNvPr id="113" name="Google Shape;113;p20"/>
          <p:cNvPicPr preferRelativeResize="0"/>
          <p:nvPr/>
        </p:nvPicPr>
        <p:blipFill rotWithShape="1">
          <a:blip r:embed="rId3">
            <a:alphaModFix/>
          </a:blip>
          <a:srcRect/>
          <a:stretch/>
        </p:blipFill>
        <p:spPr>
          <a:xfrm>
            <a:off x="5380522" y="819575"/>
            <a:ext cx="6649375" cy="1646420"/>
          </a:xfrm>
          <a:prstGeom prst="rect">
            <a:avLst/>
          </a:prstGeom>
          <a:noFill/>
          <a:ln>
            <a:noFill/>
          </a:ln>
        </p:spPr>
      </p:pic>
      <p:sp>
        <p:nvSpPr>
          <p:cNvPr id="114" name="Google Shape;114;p20"/>
          <p:cNvSpPr txBox="1"/>
          <p:nvPr/>
        </p:nvSpPr>
        <p:spPr>
          <a:xfrm>
            <a:off x="7395340" y="519097"/>
            <a:ext cx="239926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3864"/>
                </a:solidFill>
                <a:latin typeface="Calibri"/>
                <a:ea typeface="Calibri"/>
                <a:cs typeface="Calibri"/>
                <a:sym typeface="Calibri"/>
              </a:rPr>
              <a:t>Training Data Illustration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5" name="Google Shape;115;p20"/>
          <p:cNvPicPr preferRelativeResize="0"/>
          <p:nvPr/>
        </p:nvPicPr>
        <p:blipFill rotWithShape="1">
          <a:blip r:embed="rId4">
            <a:alphaModFix/>
          </a:blip>
          <a:srcRect/>
          <a:stretch/>
        </p:blipFill>
        <p:spPr>
          <a:xfrm>
            <a:off x="7015135" y="3914203"/>
            <a:ext cx="2909092" cy="1094766"/>
          </a:xfrm>
          <a:prstGeom prst="rect">
            <a:avLst/>
          </a:prstGeom>
          <a:noFill/>
          <a:ln>
            <a:noFill/>
          </a:ln>
        </p:spPr>
      </p:pic>
      <p:sp>
        <p:nvSpPr>
          <p:cNvPr id="116" name="Google Shape;116;p20"/>
          <p:cNvSpPr txBox="1"/>
          <p:nvPr/>
        </p:nvSpPr>
        <p:spPr>
          <a:xfrm>
            <a:off x="7295253" y="3591787"/>
            <a:ext cx="2599436" cy="8002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none" strike="noStrike" cap="none">
                <a:solidFill>
                  <a:srgbClr val="1F3864"/>
                </a:solidFill>
                <a:latin typeface="Calibri"/>
                <a:ea typeface="Calibri"/>
                <a:cs typeface="Calibri"/>
                <a:sym typeface="Calibri"/>
              </a:rPr>
              <a:t>Prediction on Test - Illustration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1" u="none" strike="noStrike" cap="none">
              <a:solidFill>
                <a:srgbClr val="1F3864"/>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p:nvPr/>
        </p:nvSpPr>
        <p:spPr>
          <a:xfrm>
            <a:off x="199902" y="188254"/>
            <a:ext cx="664937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3. Exploratory Data Analysis</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C00000"/>
              </a:solidFill>
              <a:latin typeface="Calibri"/>
              <a:ea typeface="Calibri"/>
              <a:cs typeface="Calibri"/>
              <a:sym typeface="Calibri"/>
            </a:endParaRPr>
          </a:p>
        </p:txBody>
      </p:sp>
      <p:pic>
        <p:nvPicPr>
          <p:cNvPr id="122" name="Google Shape;122;p3"/>
          <p:cNvPicPr preferRelativeResize="0"/>
          <p:nvPr/>
        </p:nvPicPr>
        <p:blipFill rotWithShape="1">
          <a:blip r:embed="rId3">
            <a:alphaModFix/>
          </a:blip>
          <a:srcRect/>
          <a:stretch/>
        </p:blipFill>
        <p:spPr>
          <a:xfrm>
            <a:off x="376290" y="4976135"/>
            <a:ext cx="5287664" cy="1574087"/>
          </a:xfrm>
          <a:prstGeom prst="rect">
            <a:avLst/>
          </a:prstGeom>
          <a:noFill/>
          <a:ln>
            <a:noFill/>
          </a:ln>
        </p:spPr>
      </p:pic>
      <p:pic>
        <p:nvPicPr>
          <p:cNvPr id="123" name="Google Shape;123;p3"/>
          <p:cNvPicPr preferRelativeResize="0"/>
          <p:nvPr/>
        </p:nvPicPr>
        <p:blipFill rotWithShape="1">
          <a:blip r:embed="rId4">
            <a:alphaModFix/>
          </a:blip>
          <a:srcRect/>
          <a:stretch/>
        </p:blipFill>
        <p:spPr>
          <a:xfrm>
            <a:off x="376290" y="2481471"/>
            <a:ext cx="4044790" cy="1548671"/>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8376313" y="542197"/>
            <a:ext cx="3448743" cy="1020957"/>
          </a:xfrm>
          <a:prstGeom prst="rect">
            <a:avLst/>
          </a:prstGeom>
          <a:noFill/>
          <a:ln>
            <a:noFill/>
          </a:ln>
        </p:spPr>
      </p:pic>
      <p:sp>
        <p:nvSpPr>
          <p:cNvPr id="125" name="Google Shape;125;p3"/>
          <p:cNvSpPr txBox="1"/>
          <p:nvPr/>
        </p:nvSpPr>
        <p:spPr>
          <a:xfrm>
            <a:off x="300593" y="888027"/>
            <a:ext cx="769694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An EDA was done to understand the data – </a:t>
            </a:r>
            <a:r>
              <a:rPr lang="en-US" sz="1400" b="0" i="0" u="none" strike="noStrike" cap="none">
                <a:solidFill>
                  <a:schemeClr val="dk1"/>
                </a:solidFill>
                <a:latin typeface="Calibri"/>
                <a:ea typeface="Calibri"/>
                <a:cs typeface="Calibri"/>
                <a:sym typeface="Calibri"/>
              </a:rPr>
              <a:t>The variable Risk Factor has a lot of Missing values. </a:t>
            </a:r>
            <a:endParaRPr sz="1400" b="0" i="0" u="none" strike="noStrike" cap="none">
              <a:solidFill>
                <a:srgbClr val="000000"/>
              </a:solidFill>
              <a:latin typeface="Arial"/>
              <a:ea typeface="Arial"/>
              <a:cs typeface="Arial"/>
              <a:sym typeface="Arial"/>
            </a:endParaRPr>
          </a:p>
        </p:txBody>
      </p:sp>
      <p:sp>
        <p:nvSpPr>
          <p:cNvPr id="126" name="Google Shape;126;p3"/>
          <p:cNvSpPr txBox="1"/>
          <p:nvPr/>
        </p:nvSpPr>
        <p:spPr>
          <a:xfrm>
            <a:off x="300592" y="1577027"/>
            <a:ext cx="814207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Correlation between Options: </a:t>
            </a:r>
            <a:r>
              <a:rPr lang="en-US" sz="1400" b="0" i="0" u="none" strike="noStrike" cap="none">
                <a:solidFill>
                  <a:schemeClr val="dk1"/>
                </a:solidFill>
                <a:latin typeface="Calibri"/>
                <a:ea typeface="Calibri"/>
                <a:cs typeface="Calibri"/>
                <a:sym typeface="Calibri"/>
              </a:rPr>
              <a:t>Understanding this is important since our approach involves multiple models to predict everyone. Below given is the correlation matrix for the Policy variables. But since the variables are Multi-class categorical variables, Pearson’s coefficient doesn’t make sense.</a:t>
            </a: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300592" y="4241528"/>
            <a:ext cx="917608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Cramér’s V was used to find the correlation/association between the policy option variables:</a:t>
            </a:r>
            <a:r>
              <a:rPr lang="en-US" sz="1400" b="0" i="0" u="none" strike="noStrike" cap="none">
                <a:solidFill>
                  <a:schemeClr val="dk1"/>
                </a:solidFill>
                <a:latin typeface="Calibri"/>
                <a:ea typeface="Calibri"/>
                <a:cs typeface="Calibri"/>
                <a:sym typeface="Calibri"/>
              </a:rPr>
              <a:t> To obtain the below matrix, first filter for responder’s data alone and do an ANOVA . Higher the value of Cramer’s V higher is the association. </a:t>
            </a:r>
            <a:endParaRPr sz="1400" b="0" i="0" u="none" strike="noStrike" cap="none">
              <a:solidFill>
                <a:srgbClr val="000000"/>
              </a:solidFill>
              <a:latin typeface="Arial"/>
              <a:ea typeface="Arial"/>
              <a:cs typeface="Arial"/>
              <a:sym typeface="Arial"/>
            </a:endParaRPr>
          </a:p>
        </p:txBody>
      </p:sp>
      <p:pic>
        <p:nvPicPr>
          <p:cNvPr id="128" name="Google Shape;128;p3"/>
          <p:cNvPicPr preferRelativeResize="0"/>
          <p:nvPr/>
        </p:nvPicPr>
        <p:blipFill rotWithShape="1">
          <a:blip r:embed="rId6">
            <a:alphaModFix/>
          </a:blip>
          <a:srcRect/>
          <a:stretch/>
        </p:blipFill>
        <p:spPr>
          <a:xfrm>
            <a:off x="5967511" y="4976135"/>
            <a:ext cx="5287664" cy="466160"/>
          </a:xfrm>
          <a:prstGeom prst="rect">
            <a:avLst/>
          </a:prstGeom>
          <a:noFill/>
          <a:ln>
            <a:noFill/>
          </a:ln>
        </p:spPr>
      </p:pic>
      <p:sp>
        <p:nvSpPr>
          <p:cNvPr id="129" name="Google Shape;129;p3"/>
          <p:cNvSpPr/>
          <p:nvPr/>
        </p:nvSpPr>
        <p:spPr>
          <a:xfrm>
            <a:off x="5852101" y="5610893"/>
            <a:ext cx="613999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833C0B"/>
                </a:solidFill>
                <a:latin typeface="Calibri"/>
                <a:ea typeface="Calibri"/>
                <a:cs typeface="Calibri"/>
                <a:sym typeface="Calibri"/>
              </a:rPr>
              <a:t>The above combinations are decided based on the values in the adjacent matrix. Higher the value of Cramer’s V higher is the association</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1"/>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35" name="Google Shape;135;p21" descr="A graph of a distribution of coverage options&#10;&#10;Description automatically generated"/>
          <p:cNvPicPr preferRelativeResize="0"/>
          <p:nvPr/>
        </p:nvPicPr>
        <p:blipFill rotWithShape="1">
          <a:blip r:embed="rId3">
            <a:alphaModFix/>
          </a:blip>
          <a:srcRect l="590" r="-2" b="-3"/>
          <a:stretch/>
        </p:blipFill>
        <p:spPr>
          <a:xfrm>
            <a:off x="228093" y="569215"/>
            <a:ext cx="5472718" cy="2986581"/>
          </a:xfrm>
          <a:prstGeom prst="rect">
            <a:avLst/>
          </a:prstGeom>
          <a:noFill/>
          <a:ln>
            <a:noFill/>
          </a:ln>
        </p:spPr>
      </p:pic>
      <p:pic>
        <p:nvPicPr>
          <p:cNvPr id="136" name="Google Shape;136;p21" descr="A graph showing a diagram of a number of dots&#10;&#10;Description automatically generated with medium confidence"/>
          <p:cNvPicPr preferRelativeResize="0"/>
          <p:nvPr/>
        </p:nvPicPr>
        <p:blipFill rotWithShape="1">
          <a:blip r:embed="rId4">
            <a:alphaModFix/>
          </a:blip>
          <a:srcRect/>
          <a:stretch/>
        </p:blipFill>
        <p:spPr>
          <a:xfrm>
            <a:off x="1749163" y="3555796"/>
            <a:ext cx="2430578" cy="3046324"/>
          </a:xfrm>
          <a:prstGeom prst="rect">
            <a:avLst/>
          </a:prstGeom>
          <a:noFill/>
          <a:ln>
            <a:noFill/>
          </a:ln>
        </p:spPr>
      </p:pic>
      <p:sp>
        <p:nvSpPr>
          <p:cNvPr id="137" name="Google Shape;137;p21"/>
          <p:cNvSpPr txBox="1"/>
          <p:nvPr/>
        </p:nvSpPr>
        <p:spPr>
          <a:xfrm>
            <a:off x="6977742" y="2005750"/>
            <a:ext cx="4814761"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the EDA, we can derive: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most popular coverage option among A to G</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Relationship between car age(number of years owned) and cost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We can see that the policy D has the highest number of occurrence. Therefore, we can say that D is the most popular plan amongst the customers followed by C,G,F,A,B and 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As the Age of the customer’s car increases, the mean cost of the quoted coverage options is around 600.Also, if the car’s age is between 0-40 years, we can see fluctuations in the cost of the quoted coverage options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2" descr="A chart with different colored squares&#10;&#10;Description automatically generated"/>
          <p:cNvPicPr preferRelativeResize="0"/>
          <p:nvPr/>
        </p:nvPicPr>
        <p:blipFill rotWithShape="1">
          <a:blip r:embed="rId3">
            <a:alphaModFix/>
          </a:blip>
          <a:srcRect r="-2" b="11393"/>
          <a:stretch/>
        </p:blipFill>
        <p:spPr>
          <a:xfrm>
            <a:off x="198739" y="3543515"/>
            <a:ext cx="5804105" cy="2789948"/>
          </a:xfrm>
          <a:prstGeom prst="rect">
            <a:avLst/>
          </a:prstGeom>
          <a:noFill/>
          <a:ln>
            <a:noFill/>
          </a:ln>
        </p:spPr>
      </p:pic>
      <p:pic>
        <p:nvPicPr>
          <p:cNvPr id="143" name="Google Shape;143;p22" descr="A graph of a group&#10;&#10;Description automatically generated with medium confidence"/>
          <p:cNvPicPr preferRelativeResize="0"/>
          <p:nvPr/>
        </p:nvPicPr>
        <p:blipFill rotWithShape="1">
          <a:blip r:embed="rId4">
            <a:alphaModFix/>
          </a:blip>
          <a:srcRect r="694" b="-3"/>
          <a:stretch/>
        </p:blipFill>
        <p:spPr>
          <a:xfrm>
            <a:off x="201851" y="376089"/>
            <a:ext cx="5797883" cy="3167426"/>
          </a:xfrm>
          <a:prstGeom prst="rect">
            <a:avLst/>
          </a:prstGeom>
          <a:noFill/>
          <a:ln>
            <a:noFill/>
          </a:ln>
        </p:spPr>
      </p:pic>
      <p:sp>
        <p:nvSpPr>
          <p:cNvPr id="144" name="Google Shape;144;p22"/>
          <p:cNvSpPr txBox="1"/>
          <p:nvPr/>
        </p:nvSpPr>
        <p:spPr>
          <a:xfrm>
            <a:off x="6966856" y="1773800"/>
            <a:ext cx="4814761"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the EDA, we can derive: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Relationship between group size(How many people will be covered under the policy (1, 2, 3 or 4)) and cost(cost of the quoted coverage options)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Relationship between hourly trends in cost and the cost of the quoted coverage options.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We can see that as the group size (number of people:1,2,3,4) increases, the cost of the quoted coverage options is increasing steadily.</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As the hourly trends in cost increases, the mean cost of the quoted coverage options is around 600.</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199902" y="188254"/>
            <a:ext cx="664937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4. Initial Approach With The Data</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C00000"/>
              </a:solidFill>
              <a:latin typeface="Calibri"/>
              <a:ea typeface="Calibri"/>
              <a:cs typeface="Calibri"/>
              <a:sym typeface="Calibri"/>
            </a:endParaRPr>
          </a:p>
        </p:txBody>
      </p:sp>
      <p:graphicFrame>
        <p:nvGraphicFramePr>
          <p:cNvPr id="150" name="Google Shape;150;p23"/>
          <p:cNvGraphicFramePr/>
          <p:nvPr/>
        </p:nvGraphicFramePr>
        <p:xfrm>
          <a:off x="3000526" y="1136245"/>
          <a:ext cx="3000000" cy="3000000"/>
        </p:xfrm>
        <a:graphic>
          <a:graphicData uri="http://schemas.openxmlformats.org/drawingml/2006/table">
            <a:tbl>
              <a:tblPr>
                <a:noFill/>
                <a:tableStyleId>{0B70AFDE-F733-460B-957C-5E1C1A73027B}</a:tableStyleId>
              </a:tblPr>
              <a:tblGrid>
                <a:gridCol w="1555225">
                  <a:extLst>
                    <a:ext uri="{9D8B030D-6E8A-4147-A177-3AD203B41FA5}">
                      <a16:colId xmlns:a16="http://schemas.microsoft.com/office/drawing/2014/main" val="20000"/>
                    </a:ext>
                  </a:extLst>
                </a:gridCol>
                <a:gridCol w="1555225">
                  <a:extLst>
                    <a:ext uri="{9D8B030D-6E8A-4147-A177-3AD203B41FA5}">
                      <a16:colId xmlns:a16="http://schemas.microsoft.com/office/drawing/2014/main" val="20001"/>
                    </a:ext>
                  </a:extLst>
                </a:gridCol>
                <a:gridCol w="1725800">
                  <a:extLst>
                    <a:ext uri="{9D8B030D-6E8A-4147-A177-3AD203B41FA5}">
                      <a16:colId xmlns:a16="http://schemas.microsoft.com/office/drawing/2014/main" val="20002"/>
                    </a:ext>
                  </a:extLst>
                </a:gridCol>
              </a:tblGrid>
              <a:tr h="190500">
                <a:tc>
                  <a:txBody>
                    <a:bodyPr/>
                    <a:lstStyle/>
                    <a:p>
                      <a:pPr marL="0" marR="0" lvl="0" indent="0" algn="ctr" rtl="0">
                        <a:lnSpc>
                          <a:spcPct val="100000"/>
                        </a:lnSpc>
                        <a:spcBef>
                          <a:spcPts val="0"/>
                        </a:spcBef>
                        <a:spcAft>
                          <a:spcPts val="0"/>
                        </a:spcAft>
                        <a:buNone/>
                      </a:pPr>
                      <a:r>
                        <a:rPr lang="en-US" sz="1100" b="1" u="none" strike="noStrike" cap="none"/>
                        <a:t>Model</a:t>
                      </a:r>
                      <a:endParaRPr sz="1100" b="1" i="0" u="none" strike="noStrike" cap="none">
                        <a:solidFill>
                          <a:srgbClr val="000000"/>
                        </a:solidFill>
                        <a:latin typeface="Calibri"/>
                        <a:ea typeface="Calibri"/>
                        <a:cs typeface="Calibri"/>
                        <a:sym typeface="Calibri"/>
                      </a:endParaRPr>
                    </a:p>
                  </a:txBody>
                  <a:tcPr marL="9525" marR="9525" marT="9525" marB="0" anchor="b">
                    <a:solidFill>
                      <a:srgbClr val="FBE4D4"/>
                    </a:solidFill>
                  </a:tcPr>
                </a:tc>
                <a:tc>
                  <a:txBody>
                    <a:bodyPr/>
                    <a:lstStyle/>
                    <a:p>
                      <a:pPr marL="0" marR="0" lvl="0" indent="0" algn="ctr" rtl="0">
                        <a:lnSpc>
                          <a:spcPct val="100000"/>
                        </a:lnSpc>
                        <a:spcBef>
                          <a:spcPts val="0"/>
                        </a:spcBef>
                        <a:spcAft>
                          <a:spcPts val="0"/>
                        </a:spcAft>
                        <a:buNone/>
                      </a:pPr>
                      <a:r>
                        <a:rPr lang="en-US" sz="1100" b="1" u="none" strike="noStrike" cap="none"/>
                        <a:t>Algorithm</a:t>
                      </a:r>
                      <a:endParaRPr sz="1100" b="1" i="0" u="none" strike="noStrike" cap="none">
                        <a:solidFill>
                          <a:srgbClr val="000000"/>
                        </a:solidFill>
                        <a:latin typeface="Calibri"/>
                        <a:ea typeface="Calibri"/>
                        <a:cs typeface="Calibri"/>
                        <a:sym typeface="Calibri"/>
                      </a:endParaRPr>
                    </a:p>
                  </a:txBody>
                  <a:tcPr marL="9525" marR="9525" marT="9525" marB="0" anchor="b">
                    <a:solidFill>
                      <a:srgbClr val="FBE4D4"/>
                    </a:solidFill>
                  </a:tcPr>
                </a:tc>
                <a:tc>
                  <a:txBody>
                    <a:bodyPr/>
                    <a:lstStyle/>
                    <a:p>
                      <a:pPr marL="0" marR="0" lvl="0" indent="0" algn="ctr" rtl="0">
                        <a:lnSpc>
                          <a:spcPct val="100000"/>
                        </a:lnSpc>
                        <a:spcBef>
                          <a:spcPts val="0"/>
                        </a:spcBef>
                        <a:spcAft>
                          <a:spcPts val="0"/>
                        </a:spcAft>
                        <a:buNone/>
                      </a:pPr>
                      <a:r>
                        <a:rPr lang="en-US" sz="1100" b="1" u="none" strike="noStrike" cap="none"/>
                        <a:t>Kaggle Score(public score)</a:t>
                      </a:r>
                      <a:endParaRPr sz="1100" b="1" i="0" u="none" strike="noStrike" cap="none">
                        <a:solidFill>
                          <a:srgbClr val="000000"/>
                        </a:solidFill>
                        <a:latin typeface="Calibri"/>
                        <a:ea typeface="Calibri"/>
                        <a:cs typeface="Calibri"/>
                        <a:sym typeface="Calibri"/>
                      </a:endParaRPr>
                    </a:p>
                  </a:txBody>
                  <a:tcPr marL="9525" marR="9525" marT="9525" marB="0" anchor="b">
                    <a:solidFill>
                      <a:srgbClr val="FBE4D4"/>
                    </a:solidFill>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None/>
                      </a:pPr>
                      <a:r>
                        <a:rPr lang="en-US" sz="1100" u="none" strike="noStrike" cap="none"/>
                        <a:t>Initial Approach</a:t>
                      </a:r>
                      <a:endParaRPr sz="11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None/>
                      </a:pPr>
                      <a:r>
                        <a:rPr lang="en-US" sz="1100" u="none" strike="noStrike" cap="none"/>
                        <a:t>Logistic Regression</a:t>
                      </a:r>
                      <a:endParaRPr sz="11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None/>
                      </a:pPr>
                      <a:r>
                        <a:rPr lang="en-US" sz="1100" u="none" strike="noStrike" cap="none"/>
                        <a:t>0</a:t>
                      </a:r>
                      <a:endParaRPr sz="1100" b="1"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None/>
                      </a:pPr>
                      <a:r>
                        <a:rPr lang="en-US" sz="1100" u="none" strike="noStrike" cap="none"/>
                        <a:t>Base line Submission</a:t>
                      </a:r>
                      <a:endParaRPr sz="11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None/>
                      </a:pPr>
                      <a:r>
                        <a:rPr lang="en-US" sz="1100" u="none" strike="noStrike" cap="none"/>
                        <a:t>naïve approach</a:t>
                      </a:r>
                      <a:endParaRPr sz="11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None/>
                      </a:pPr>
                      <a:r>
                        <a:rPr lang="en-US" sz="1100" u="none" strike="noStrike" cap="none"/>
                        <a:t>0.409</a:t>
                      </a:r>
                      <a:endParaRPr sz="1100" b="1"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bl>
          </a:graphicData>
        </a:graphic>
      </p:graphicFrame>
      <p:sp>
        <p:nvSpPr>
          <p:cNvPr id="151" name="Google Shape;151;p23"/>
          <p:cNvSpPr txBox="1"/>
          <p:nvPr/>
        </p:nvSpPr>
        <p:spPr>
          <a:xfrm>
            <a:off x="842457" y="3003935"/>
            <a:ext cx="10992985" cy="31085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Strategy Used:</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a:t>
            </a:r>
            <a:r>
              <a:rPr lang="en-US" sz="1400" b="1" i="0" u="none" strike="noStrike" cap="none">
                <a:solidFill>
                  <a:srgbClr val="000000"/>
                </a:solidFill>
                <a:latin typeface="Arial"/>
                <a:ea typeface="Arial"/>
                <a:cs typeface="Arial"/>
                <a:sym typeface="Arial"/>
              </a:rPr>
              <a:t>Logistic Regression </a:t>
            </a:r>
            <a:r>
              <a:rPr lang="en-US" sz="1400" b="0" i="0" u="none" strike="noStrike" cap="none">
                <a:solidFill>
                  <a:srgbClr val="000000"/>
                </a:solidFill>
                <a:latin typeface="Arial"/>
                <a:ea typeface="Arial"/>
                <a:cs typeface="Arial"/>
                <a:sym typeface="Arial"/>
              </a:rPr>
              <a:t>– Initial Approach</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Retaining every row(quote history) for all the customers and modelling the response (yes/no) for a particular combination.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Train Data- Model was trained in such a way that every row was treated as a unique entity and the response of the individual(yes/no) was the categorical variable to be predicted.</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Test Data – For every quote combination(even though the quote history in test data was partial), the response of the individual(yes/no) was predicted. The quote combination which has the highest probability of Yes was chosen as the final prediction.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a:t>
            </a:r>
            <a:r>
              <a:rPr lang="en-US" sz="1400" b="1" i="0" u="none" strike="noStrike" cap="none">
                <a:solidFill>
                  <a:srgbClr val="000000"/>
                </a:solidFill>
                <a:latin typeface="Arial"/>
                <a:ea typeface="Arial"/>
                <a:cs typeface="Arial"/>
                <a:sym typeface="Arial"/>
              </a:rPr>
              <a:t>Naïve Approach </a:t>
            </a:r>
            <a:r>
              <a:rPr lang="en-US" sz="1400" b="0" i="0" u="none" strike="noStrike" cap="none">
                <a:solidFill>
                  <a:srgbClr val="000000"/>
                </a:solidFill>
                <a:latin typeface="Arial"/>
                <a:ea typeface="Arial"/>
                <a:cs typeface="Arial"/>
                <a:sym typeface="Arial"/>
              </a:rPr>
              <a:t>-  Baseline Submission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Submitted the last shown quote combination as prediction for each customer.</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This gave a really decent score of 0.4 as compared to the previous approach. So, we can infer that the last row-quote combination is very important in predicting the final purchase.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p:nvPr/>
        </p:nvSpPr>
        <p:spPr>
          <a:xfrm>
            <a:off x="722821" y="1336121"/>
            <a:ext cx="10746357" cy="3323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Key takeaways:</a:t>
            </a:r>
            <a:br>
              <a:rPr lang="en-US" sz="1400" b="0" i="0" u="none" strike="noStrike" cap="none">
                <a:solidFill>
                  <a:schemeClr val="dk1"/>
                </a:solidFill>
                <a:latin typeface="Arial"/>
                <a:ea typeface="Arial"/>
                <a:cs typeface="Arial"/>
                <a:sym typeface="Arial"/>
              </a:rPr>
            </a:br>
            <a:br>
              <a:rPr lang="en-US"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Due to the poor performance, we need to structure the problem is a different manner to get better results.</a:t>
            </a:r>
            <a:br>
              <a:rPr lang="en-US" sz="1400" b="0" i="0" u="none" strike="noStrike" cap="none">
                <a:solidFill>
                  <a:schemeClr val="dk1"/>
                </a:solidFill>
                <a:latin typeface="Arial"/>
                <a:ea typeface="Arial"/>
                <a:cs typeface="Arial"/>
                <a:sym typeface="Arial"/>
              </a:rPr>
            </a:br>
            <a:br>
              <a:rPr lang="en-US"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The fact that just pasting the last row (last quote shown to customer) gives a baseline model with 0.4 accuracy indicates that quote history plays a lot of role in prediction as compared to the customer characteristics.</a:t>
            </a:r>
            <a:br>
              <a:rPr lang="en-US" sz="1400" b="0" i="0" u="none" strike="noStrike" cap="none">
                <a:solidFill>
                  <a:schemeClr val="dk1"/>
                </a:solidFill>
                <a:latin typeface="Arial"/>
                <a:ea typeface="Arial"/>
                <a:cs typeface="Arial"/>
                <a:sym typeface="Arial"/>
              </a:rPr>
            </a:br>
            <a:br>
              <a:rPr lang="en-US"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Also generating all the possible policy grid is not computationally feasible. </a:t>
            </a:r>
            <a:br>
              <a:rPr lang="en-US" sz="1400" b="0" i="0" u="none" strike="noStrike" cap="none">
                <a:solidFill>
                  <a:schemeClr val="dk1"/>
                </a:solidFill>
                <a:latin typeface="Arial"/>
                <a:ea typeface="Arial"/>
                <a:cs typeface="Arial"/>
                <a:sym typeface="Arial"/>
              </a:rPr>
            </a:br>
            <a:br>
              <a:rPr lang="en-US"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Hence, we need to make use of the correlation information among the options and come up with individual models. Based on the correlation values, we need to decide on the order in which we need to model and predict the individual policy preferences.</a:t>
            </a:r>
            <a:endParaRPr/>
          </a:p>
        </p:txBody>
      </p:sp>
      <p:sp>
        <p:nvSpPr>
          <p:cNvPr id="157" name="Google Shape;157;p24"/>
          <p:cNvSpPr txBox="1"/>
          <p:nvPr/>
        </p:nvSpPr>
        <p:spPr>
          <a:xfrm>
            <a:off x="199902" y="188254"/>
            <a:ext cx="664937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5. Initial Approach - Takeaway</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C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p:nvPr/>
        </p:nvSpPr>
        <p:spPr>
          <a:xfrm>
            <a:off x="106161" y="146777"/>
            <a:ext cx="884216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6. Feature Engineering:</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sng" strike="noStrike" cap="none">
              <a:solidFill>
                <a:schemeClr val="dk1"/>
              </a:solidFill>
              <a:latin typeface="Calibri"/>
              <a:ea typeface="Calibri"/>
              <a:cs typeface="Calibri"/>
              <a:sym typeface="Calibri"/>
            </a:endParaRPr>
          </a:p>
        </p:txBody>
      </p:sp>
      <p:pic>
        <p:nvPicPr>
          <p:cNvPr id="163" name="Google Shape;163;p5"/>
          <p:cNvPicPr preferRelativeResize="0"/>
          <p:nvPr/>
        </p:nvPicPr>
        <p:blipFill rotWithShape="1">
          <a:blip r:embed="rId3">
            <a:alphaModFix/>
          </a:blip>
          <a:srcRect/>
          <a:stretch/>
        </p:blipFill>
        <p:spPr>
          <a:xfrm>
            <a:off x="304286" y="5641431"/>
            <a:ext cx="9220714" cy="686645"/>
          </a:xfrm>
          <a:prstGeom prst="rect">
            <a:avLst/>
          </a:prstGeom>
          <a:noFill/>
          <a:ln>
            <a:noFill/>
          </a:ln>
        </p:spPr>
      </p:pic>
      <p:sp>
        <p:nvSpPr>
          <p:cNvPr id="164" name="Google Shape;164;p5"/>
          <p:cNvSpPr/>
          <p:nvPr/>
        </p:nvSpPr>
        <p:spPr>
          <a:xfrm>
            <a:off x="3078480" y="4937356"/>
            <a:ext cx="624840" cy="449580"/>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5" name="Google Shape;165;p5"/>
          <p:cNvPicPr preferRelativeResize="0"/>
          <p:nvPr/>
        </p:nvPicPr>
        <p:blipFill rotWithShape="1">
          <a:blip r:embed="rId4">
            <a:alphaModFix/>
          </a:blip>
          <a:srcRect/>
          <a:stretch/>
        </p:blipFill>
        <p:spPr>
          <a:xfrm>
            <a:off x="438845" y="3103144"/>
            <a:ext cx="6925187" cy="1568218"/>
          </a:xfrm>
          <a:prstGeom prst="rect">
            <a:avLst/>
          </a:prstGeom>
          <a:noFill/>
          <a:ln>
            <a:noFill/>
          </a:ln>
        </p:spPr>
      </p:pic>
      <p:sp>
        <p:nvSpPr>
          <p:cNvPr id="166" name="Google Shape;166;p5"/>
          <p:cNvSpPr txBox="1"/>
          <p:nvPr/>
        </p:nvSpPr>
        <p:spPr>
          <a:xfrm>
            <a:off x="3901439" y="4959939"/>
            <a:ext cx="2560320" cy="4154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1" u="none" strike="noStrike" cap="none">
                <a:solidFill>
                  <a:schemeClr val="dk1"/>
                </a:solidFill>
                <a:latin typeface="Calibri"/>
                <a:ea typeface="Calibri"/>
                <a:cs typeface="Calibri"/>
                <a:sym typeface="Calibri"/>
              </a:rPr>
              <a:t>For K=2, our training dataset would look like the below:</a:t>
            </a:r>
            <a:endParaRPr sz="1400" b="0" i="0" u="none" strike="noStrike" cap="none">
              <a:solidFill>
                <a:srgbClr val="000000"/>
              </a:solidFill>
              <a:latin typeface="Arial"/>
              <a:ea typeface="Arial"/>
              <a:cs typeface="Arial"/>
              <a:sym typeface="Arial"/>
            </a:endParaRPr>
          </a:p>
        </p:txBody>
      </p:sp>
      <p:sp>
        <p:nvSpPr>
          <p:cNvPr id="167" name="Google Shape;167;p5"/>
          <p:cNvSpPr txBox="1"/>
          <p:nvPr/>
        </p:nvSpPr>
        <p:spPr>
          <a:xfrm>
            <a:off x="304286" y="805825"/>
            <a:ext cx="9227820"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Data Transformation to capture information from Previous K-quotes:</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Keep only the Responded rows in the new training data.</a:t>
            </a:r>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Include elements that depict the previous K- Policy Quotes displayed to the consumer.  In our case, when K=2, we have added two new columns reflecting the option of A, B...G which will be shown to the customer. </a:t>
            </a:r>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Apply the same logic to the test data.</a:t>
            </a:r>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response column should be removed from the training data. </a:t>
            </a:r>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We must solve a multi-class classification problem by forecasting each policy choice independently.</a:t>
            </a:r>
            <a:br>
              <a:rPr lang="en-US"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1933</Words>
  <Application>Microsoft Macintosh PowerPoint</Application>
  <PresentationFormat>Widescreen</PresentationFormat>
  <Paragraphs>137</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Algerian</vt:lpstr>
      <vt:lpstr>Arial</vt:lpstr>
      <vt:lpstr>Calibri</vt:lpstr>
      <vt:lpstr>Noto Sans Symbols</vt:lpstr>
      <vt:lpstr>Times New Roman</vt:lpstr>
      <vt:lpstr>Office Theme</vt:lpstr>
      <vt:lpstr>Office Theme</vt:lpstr>
      <vt:lpstr>Machine LEARNING-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dc:title>
  <dc:creator>Karthikeyan Sethuraman</dc:creator>
  <cp:lastModifiedBy>Batchala, Shashank Prapoorna</cp:lastModifiedBy>
  <cp:revision>1</cp:revision>
  <dcterms:created xsi:type="dcterms:W3CDTF">2019-12-01T04:16:07Z</dcterms:created>
  <dcterms:modified xsi:type="dcterms:W3CDTF">2024-01-21T22:17:26Z</dcterms:modified>
</cp:coreProperties>
</file>