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57" r:id="rId2"/>
    <p:sldId id="26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9966"/>
    <a:srgbClr val="FF66CC"/>
    <a:srgbClr val="FF0066"/>
    <a:srgbClr val="9999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6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14" y="9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3" d="100"/>
          <a:sy n="123" d="100"/>
        </p:scale>
        <p:origin x="41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45F9F-EEF5-4220-813D-5874963E0C64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82B3F-A8D8-4E2F-994F-B98DC81C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04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AEDD1-9D3A-4489-A814-70A55E15DAE4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83EBF-5B59-4EC0-A3E1-D9033E10E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57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gradFill flip="none" rotWithShape="1">
          <a:gsLst>
            <a:gs pos="0">
              <a:srgbClr val="FF9966"/>
            </a:gs>
            <a:gs pos="100000">
              <a:srgbClr val="66CC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자유형: 도형 106"/>
          <p:cNvSpPr/>
          <p:nvPr userDrawn="1"/>
        </p:nvSpPr>
        <p:spPr>
          <a:xfrm>
            <a:off x="2195929" y="1054278"/>
            <a:ext cx="4767384" cy="47673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자유형: 도형 9"/>
          <p:cNvSpPr/>
          <p:nvPr userDrawn="1"/>
        </p:nvSpPr>
        <p:spPr>
          <a:xfrm>
            <a:off x="1627216" y="483408"/>
            <a:ext cx="5891184" cy="58911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bg1"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1" name="타원 20"/>
          <p:cNvSpPr/>
          <p:nvPr userDrawn="1"/>
        </p:nvSpPr>
        <p:spPr>
          <a:xfrm>
            <a:off x="3162300" y="2019300"/>
            <a:ext cx="2819400" cy="2819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1606550" y="463550"/>
            <a:ext cx="5930900" cy="5930900"/>
            <a:chOff x="1606550" y="463550"/>
            <a:chExt cx="5930900" cy="5930900"/>
          </a:xfrm>
        </p:grpSpPr>
        <p:sp>
          <p:nvSpPr>
            <p:cNvPr id="35" name="원호 34"/>
            <p:cNvSpPr/>
            <p:nvPr/>
          </p:nvSpPr>
          <p:spPr>
            <a:xfrm>
              <a:off x="2072640" y="929640"/>
              <a:ext cx="4998720" cy="4998720"/>
            </a:xfrm>
            <a:prstGeom prst="arc">
              <a:avLst>
                <a:gd name="adj1" fmla="val 7914672"/>
                <a:gd name="adj2" fmla="val 19927192"/>
              </a:avLst>
            </a:prstGeom>
            <a:noFill/>
            <a:ln w="3175" cap="rnd">
              <a:solidFill>
                <a:schemeClr val="bg1">
                  <a:alpha val="60000"/>
                </a:schemeClr>
              </a:solidFill>
              <a:headEnd type="none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606550" y="463550"/>
              <a:ext cx="5930900" cy="5930900"/>
            </a:xfrm>
            <a:prstGeom prst="ellipse">
              <a:avLst/>
            </a:prstGeom>
            <a:noFill/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 userDrawn="1"/>
        </p:nvGrpSpPr>
        <p:grpSpPr>
          <a:xfrm>
            <a:off x="2007342" y="877650"/>
            <a:ext cx="5120640" cy="5120640"/>
            <a:chOff x="2011680" y="868680"/>
            <a:chExt cx="5120640" cy="5120640"/>
          </a:xfrm>
        </p:grpSpPr>
        <p:sp>
          <p:nvSpPr>
            <p:cNvPr id="109" name="타원 108"/>
            <p:cNvSpPr/>
            <p:nvPr userDrawn="1"/>
          </p:nvSpPr>
          <p:spPr>
            <a:xfrm>
              <a:off x="2011680" y="868680"/>
              <a:ext cx="5120640" cy="51206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원호 109"/>
            <p:cNvSpPr/>
            <p:nvPr userDrawn="1"/>
          </p:nvSpPr>
          <p:spPr>
            <a:xfrm rot="8100000">
              <a:off x="2384149" y="1216290"/>
              <a:ext cx="4383974" cy="4383974"/>
            </a:xfrm>
            <a:prstGeom prst="arc">
              <a:avLst>
                <a:gd name="adj1" fmla="val 2879682"/>
                <a:gd name="adj2" fmla="val 0"/>
              </a:avLst>
            </a:prstGeom>
            <a:noFill/>
            <a:ln w="3175">
              <a:gradFill flip="none" rotWithShape="1">
                <a:gsLst>
                  <a:gs pos="0">
                    <a:srgbClr val="66CCFF">
                      <a:alpha val="77000"/>
                    </a:srgbClr>
                  </a:gs>
                  <a:gs pos="100000">
                    <a:srgbClr val="FF9966">
                      <a:alpha val="37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</p:grpSp>
      <p:sp>
        <p:nvSpPr>
          <p:cNvPr id="112" name="자유형: 도형 111"/>
          <p:cNvSpPr/>
          <p:nvPr userDrawn="1"/>
        </p:nvSpPr>
        <p:spPr>
          <a:xfrm>
            <a:off x="2573236" y="2688882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자유형: 도형 112"/>
          <p:cNvSpPr/>
          <p:nvPr userDrawn="1"/>
        </p:nvSpPr>
        <p:spPr>
          <a:xfrm>
            <a:off x="2897085" y="2688883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자유형: 도형 113"/>
          <p:cNvSpPr/>
          <p:nvPr userDrawn="1"/>
        </p:nvSpPr>
        <p:spPr>
          <a:xfrm>
            <a:off x="3059987" y="2789556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자유형: 도형 114"/>
          <p:cNvSpPr/>
          <p:nvPr userDrawn="1"/>
        </p:nvSpPr>
        <p:spPr>
          <a:xfrm>
            <a:off x="2735160" y="2789557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자유형: 도형 115"/>
          <p:cNvSpPr/>
          <p:nvPr userDrawn="1"/>
        </p:nvSpPr>
        <p:spPr>
          <a:xfrm>
            <a:off x="2897085" y="278955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자유형: 도형 116"/>
          <p:cNvSpPr/>
          <p:nvPr userDrawn="1"/>
        </p:nvSpPr>
        <p:spPr>
          <a:xfrm>
            <a:off x="2735160" y="2890232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자유형: 도형 117"/>
          <p:cNvSpPr/>
          <p:nvPr userDrawn="1"/>
        </p:nvSpPr>
        <p:spPr>
          <a:xfrm>
            <a:off x="2573236" y="2969474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자유형: 도형 118"/>
          <p:cNvSpPr/>
          <p:nvPr userDrawn="1"/>
        </p:nvSpPr>
        <p:spPr>
          <a:xfrm>
            <a:off x="2410332" y="304871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자유형: 도형 119"/>
          <p:cNvSpPr/>
          <p:nvPr userDrawn="1"/>
        </p:nvSpPr>
        <p:spPr>
          <a:xfrm>
            <a:off x="2709862" y="3144461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1" name="그룹 120"/>
          <p:cNvGrpSpPr/>
          <p:nvPr userDrawn="1"/>
        </p:nvGrpSpPr>
        <p:grpSpPr>
          <a:xfrm rot="18900000">
            <a:off x="2250239" y="3993410"/>
            <a:ext cx="6433739" cy="299818"/>
            <a:chOff x="5791200" y="3429000"/>
            <a:chExt cx="3383151" cy="299818"/>
          </a:xfrm>
        </p:grpSpPr>
        <p:cxnSp>
          <p:nvCxnSpPr>
            <p:cNvPr id="122" name="직선 연결선 121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타원 124"/>
          <p:cNvSpPr/>
          <p:nvPr userDrawn="1"/>
        </p:nvSpPr>
        <p:spPr>
          <a:xfrm>
            <a:off x="3157962" y="202827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6" name="그룹 125"/>
          <p:cNvGrpSpPr/>
          <p:nvPr userDrawn="1"/>
        </p:nvGrpSpPr>
        <p:grpSpPr>
          <a:xfrm>
            <a:off x="1359642" y="229950"/>
            <a:ext cx="6416040" cy="6416040"/>
            <a:chOff x="1363980" y="220980"/>
            <a:chExt cx="6416040" cy="6416040"/>
          </a:xfrm>
        </p:grpSpPr>
        <p:sp>
          <p:nvSpPr>
            <p:cNvPr id="127" name="타원 126"/>
            <p:cNvSpPr/>
            <p:nvPr/>
          </p:nvSpPr>
          <p:spPr>
            <a:xfrm>
              <a:off x="1363980" y="220980"/>
              <a:ext cx="6416040" cy="64160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원호 127"/>
            <p:cNvSpPr/>
            <p:nvPr/>
          </p:nvSpPr>
          <p:spPr>
            <a:xfrm rot="9000000">
              <a:off x="1892935" y="749935"/>
              <a:ext cx="5358130" cy="5358130"/>
            </a:xfrm>
            <a:prstGeom prst="arc">
              <a:avLst>
                <a:gd name="adj1" fmla="val 4266891"/>
                <a:gd name="adj2" fmla="val 0"/>
              </a:avLst>
            </a:prstGeom>
            <a:noFill/>
            <a:ln w="3175">
              <a:solidFill>
                <a:schemeClr val="bg1">
                  <a:alpha val="60000"/>
                </a:schemeClr>
              </a:solidFill>
              <a:head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5" name="자유형: 도형 144"/>
          <p:cNvSpPr/>
          <p:nvPr userDrawn="1"/>
        </p:nvSpPr>
        <p:spPr>
          <a:xfrm rot="18900000">
            <a:off x="1527885" y="2011193"/>
            <a:ext cx="4803092" cy="1550476"/>
          </a:xfrm>
          <a:custGeom>
            <a:avLst/>
            <a:gdLst>
              <a:gd name="connsiteX0" fmla="*/ 4121095 w 4803092"/>
              <a:gd name="connsiteY0" fmla="*/ 0 h 1550476"/>
              <a:gd name="connsiteX1" fmla="*/ 4269499 w 4803092"/>
              <a:gd name="connsiteY1" fmla="*/ 164189 h 1550476"/>
              <a:gd name="connsiteX2" fmla="*/ 4798446 w 4803092"/>
              <a:gd name="connsiteY2" fmla="*/ 1453163 h 1550476"/>
              <a:gd name="connsiteX3" fmla="*/ 4803092 w 4803092"/>
              <a:gd name="connsiteY3" fmla="*/ 1550476 h 1550476"/>
              <a:gd name="connsiteX4" fmla="*/ 0 w 4803092"/>
              <a:gd name="connsiteY4" fmla="*/ 1550476 h 1550476"/>
              <a:gd name="connsiteX5" fmla="*/ 4646 w 4803092"/>
              <a:gd name="connsiteY5" fmla="*/ 1453163 h 1550476"/>
              <a:gd name="connsiteX6" fmla="*/ 533594 w 4803092"/>
              <a:gd name="connsiteY6" fmla="*/ 164189 h 1550476"/>
              <a:gd name="connsiteX7" fmla="*/ 681997 w 4803092"/>
              <a:gd name="connsiteY7" fmla="*/ 0 h 155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3092" h="1550476">
                <a:moveTo>
                  <a:pt x="4121095" y="0"/>
                </a:moveTo>
                <a:lnTo>
                  <a:pt x="4269499" y="164189"/>
                </a:lnTo>
                <a:cubicBezTo>
                  <a:pt x="4578051" y="542496"/>
                  <a:pt x="4754367" y="992694"/>
                  <a:pt x="4798446" y="1453163"/>
                </a:cubicBezTo>
                <a:lnTo>
                  <a:pt x="4803092" y="1550476"/>
                </a:lnTo>
                <a:lnTo>
                  <a:pt x="0" y="1550476"/>
                </a:lnTo>
                <a:lnTo>
                  <a:pt x="4646" y="1453163"/>
                </a:lnTo>
                <a:cubicBezTo>
                  <a:pt x="48725" y="992694"/>
                  <a:pt x="225041" y="542496"/>
                  <a:pt x="533594" y="164189"/>
                </a:cubicBezTo>
                <a:lnTo>
                  <a:pt x="681997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26000"/>
                </a:schemeClr>
              </a:gs>
              <a:gs pos="100000">
                <a:schemeClr val="bg1">
                  <a:alpha val="12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 userDrawn="1"/>
        </p:nvGrpSpPr>
        <p:grpSpPr>
          <a:xfrm>
            <a:off x="2403582" y="1273890"/>
            <a:ext cx="4328160" cy="4328160"/>
            <a:chOff x="2407920" y="1264920"/>
            <a:chExt cx="4328160" cy="4328160"/>
          </a:xfrm>
        </p:grpSpPr>
        <p:sp>
          <p:nvSpPr>
            <p:cNvPr id="131" name="타원 130"/>
            <p:cNvSpPr/>
            <p:nvPr/>
          </p:nvSpPr>
          <p:spPr>
            <a:xfrm>
              <a:off x="2407920" y="1264920"/>
              <a:ext cx="4328160" cy="43281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원호 131"/>
            <p:cNvSpPr/>
            <p:nvPr/>
          </p:nvSpPr>
          <p:spPr>
            <a:xfrm>
              <a:off x="2730936" y="1563077"/>
              <a:ext cx="3690400" cy="3690400"/>
            </a:xfrm>
            <a:prstGeom prst="arc">
              <a:avLst>
                <a:gd name="adj1" fmla="val 4775576"/>
                <a:gd name="adj2" fmla="val 0"/>
              </a:avLst>
            </a:prstGeom>
            <a:noFill/>
            <a:ln w="3175">
              <a:gradFill flip="none" rotWithShape="1">
                <a:gsLst>
                  <a:gs pos="0">
                    <a:srgbClr val="66CCFF">
                      <a:alpha val="77000"/>
                    </a:srgbClr>
                  </a:gs>
                  <a:gs pos="100000">
                    <a:srgbClr val="FF9966">
                      <a:alpha val="37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headEnd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</p:grpSp>
      <p:sp>
        <p:nvSpPr>
          <p:cNvPr id="133" name="자유형: 도형 132"/>
          <p:cNvSpPr/>
          <p:nvPr userDrawn="1"/>
        </p:nvSpPr>
        <p:spPr>
          <a:xfrm>
            <a:off x="6034840" y="3999785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자유형: 도형 133"/>
          <p:cNvSpPr/>
          <p:nvPr userDrawn="1"/>
        </p:nvSpPr>
        <p:spPr>
          <a:xfrm>
            <a:off x="5934167" y="4162687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자유형: 도형 134"/>
          <p:cNvSpPr/>
          <p:nvPr userDrawn="1"/>
        </p:nvSpPr>
        <p:spPr>
          <a:xfrm>
            <a:off x="6034842" y="4162687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자유형: 도형 135"/>
          <p:cNvSpPr/>
          <p:nvPr userDrawn="1"/>
        </p:nvSpPr>
        <p:spPr>
          <a:xfrm>
            <a:off x="6034841" y="4324612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자유형: 도형 136"/>
          <p:cNvSpPr/>
          <p:nvPr userDrawn="1"/>
        </p:nvSpPr>
        <p:spPr>
          <a:xfrm>
            <a:off x="6135516" y="4324612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자유형: 도형 137"/>
          <p:cNvSpPr/>
          <p:nvPr userDrawn="1"/>
        </p:nvSpPr>
        <p:spPr>
          <a:xfrm>
            <a:off x="6389745" y="4349910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자유형: 도형 138"/>
          <p:cNvSpPr/>
          <p:nvPr userDrawn="1"/>
        </p:nvSpPr>
        <p:spPr>
          <a:xfrm>
            <a:off x="5934166" y="4486536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자유형: 도형 139"/>
          <p:cNvSpPr/>
          <p:nvPr userDrawn="1"/>
        </p:nvSpPr>
        <p:spPr>
          <a:xfrm>
            <a:off x="6214758" y="4486536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자유형: 도형 140"/>
          <p:cNvSpPr/>
          <p:nvPr userDrawn="1"/>
        </p:nvSpPr>
        <p:spPr>
          <a:xfrm>
            <a:off x="6294002" y="4649440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1357" y="2713115"/>
            <a:ext cx="1303455" cy="1453888"/>
          </a:xfrm>
        </p:spPr>
        <p:txBody>
          <a:bodyPr anchor="ctr">
            <a:normAutofit/>
          </a:bodyPr>
          <a:lstStyle>
            <a:lvl1pPr algn="dist">
              <a:lnSpc>
                <a:spcPct val="15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24812" y="2713115"/>
            <a:ext cx="1006287" cy="1453888"/>
          </a:xfrm>
        </p:spPr>
        <p:txBody>
          <a:bodyPr>
            <a:noAutofit/>
          </a:bodyPr>
          <a:lstStyle>
            <a:lvl1pPr marL="0" indent="0" algn="dist">
              <a:buNone/>
              <a:defRPr sz="10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</a:t>
            </a:r>
          </a:p>
          <a:p>
            <a:r>
              <a:rPr lang="en-US" dirty="0"/>
              <a:t>BY L@RGO</a:t>
            </a:r>
          </a:p>
        </p:txBody>
      </p:sp>
    </p:spTree>
    <p:extLst>
      <p:ext uri="{BB962C8B-B14F-4D97-AF65-F5344CB8AC3E}">
        <p14:creationId xmlns:p14="http://schemas.microsoft.com/office/powerpoint/2010/main" val="199234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9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remove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12" dur="3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2.96296E-6 L 0.12343 -0.01435 " pathEditMode="relative" rAng="0" ptsTypes="AA">
                                      <p:cBhvr>
                                        <p:cTn id="14" dur="1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3" y="-71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1.85185E-6 L 0.11076 0.04491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224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1.85185E-6 L 0.20885 0.1300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650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61111E-6 7.40741E-7 L 0.16875 0.05625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8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7.40741E-7 L 0.13993 0.01551 " pathEditMode="relative" rAng="0" ptsTypes="AA">
                                      <p:cBhvr>
                                        <p:cTn id="22" dur="1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7" y="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72222E-6 -2.96296E-6 L 0.06875 0.10139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50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7 L 0.09219 0.02986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1" y="148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10486 0.00648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3" y="32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0.1033 0.01852 " pathEditMode="relative" rAng="0" ptsTypes="AA">
                                      <p:cBhvr>
                                        <p:cTn id="30" dur="1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92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2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1600000">
                                      <p:cBhvr>
                                        <p:cTn id="38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40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2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4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8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6 L -0.1342 0.09537 " pathEditMode="relative" rAng="0" ptsTypes="AA">
                                      <p:cBhvr>
                                        <p:cTn id="50" dur="1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476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44444E-6 -3.7037E-6 L -0.08733 -0.04074 " pathEditMode="relative" rAng="0" ptsTypes="AA">
                                      <p:cBhvr>
                                        <p:cTn id="52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203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2.96296E-6 L -0.14254 -0.00486 " pathEditMode="relative" rAng="0" ptsTypes="AA">
                                      <p:cBhvr>
                                        <p:cTn id="54" dur="1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-25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2.96296E-6 L -0.10261 0.03217 " pathEditMode="relative" rAng="0" ptsTypes="AA">
                                      <p:cBhvr>
                                        <p:cTn id="56" dur="1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9" y="159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-0.26719 0.05463 " pathEditMode="relative" rAng="0" ptsTypes="AA">
                                      <p:cBhvr>
                                        <p:cTn id="58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68" y="273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-0.19236 0.12338 " pathEditMode="relative" rAng="0" ptsTypes="AA">
                                      <p:cBhvr>
                                        <p:cTn id="60" dur="1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8" y="615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11111E-6 -4.44444E-6 L -0.12031 0.01042 " pathEditMode="relative" rAng="0" ptsTypes="AA">
                                      <p:cBhvr>
                                        <p:cTn id="62" dur="1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4" y="50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05556E-6 1.48148E-6 L -0.08282 0.05741 " pathEditMode="relative" rAng="0" ptsTypes="AA">
                                      <p:cBhvr>
                                        <p:cTn id="64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9" y="287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.55556E-7 1.11111E-6 L -0.18316 0.04352 " pathEditMode="relative" rAng="0" ptsTypes="AA">
                                      <p:cBhvr>
                                        <p:cTn id="66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217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68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7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72" dur="18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74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76" dur="18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7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10800000">
                                      <p:cBhvr>
                                        <p:cTn id="80" dur="17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8" presetClass="emp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0800000">
                                      <p:cBhvr>
                                        <p:cTn id="82" dur="1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10800000">
                                      <p:cBhvr>
                                        <p:cTn id="8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 userDrawn="1"/>
        </p:nvSpPr>
        <p:spPr>
          <a:xfrm>
            <a:off x="0" y="-104775"/>
            <a:ext cx="4535488" cy="6962775"/>
          </a:xfrm>
          <a:prstGeom prst="rect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/>
          <p:cNvSpPr/>
          <p:nvPr userDrawn="1"/>
        </p:nvSpPr>
        <p:spPr>
          <a:xfrm>
            <a:off x="-2536903" y="61835"/>
            <a:ext cx="6748540" cy="6748540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bg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 userDrawn="1"/>
        </p:nvSpPr>
        <p:spPr>
          <a:xfrm>
            <a:off x="-1331965" y="1260414"/>
            <a:ext cx="4351392" cy="43513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0350" y="1003300"/>
            <a:ext cx="4563650" cy="5397500"/>
          </a:xfrm>
        </p:spPr>
        <p:txBody>
          <a:bodyPr>
            <a:noAutofit/>
          </a:bodyPr>
          <a:lstStyle>
            <a:lvl1pPr>
              <a:defRPr sz="2200"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l="100000" t="100000"/>
                  </a:path>
                </a:gradFill>
              </a:defRPr>
            </a:lvl1pPr>
          </a:lstStyle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</p:txBody>
      </p:sp>
      <p:sp>
        <p:nvSpPr>
          <p:cNvPr id="31" name="원호 30"/>
          <p:cNvSpPr/>
          <p:nvPr userDrawn="1"/>
        </p:nvSpPr>
        <p:spPr>
          <a:xfrm rot="9000000">
            <a:off x="-1216806" y="1400449"/>
            <a:ext cx="4104848" cy="4104848"/>
          </a:xfrm>
          <a:prstGeom prst="arc">
            <a:avLst>
              <a:gd name="adj1" fmla="val 4266891"/>
              <a:gd name="adj2" fmla="val 0"/>
            </a:avLst>
          </a:pr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32" name="원호 31"/>
          <p:cNvSpPr/>
          <p:nvPr userDrawn="1"/>
        </p:nvSpPr>
        <p:spPr>
          <a:xfrm rot="14234721">
            <a:off x="-1056970" y="1569676"/>
            <a:ext cx="3785164" cy="3785166"/>
          </a:xfrm>
          <a:prstGeom prst="arc">
            <a:avLst>
              <a:gd name="adj1" fmla="val 4266891"/>
              <a:gd name="adj2" fmla="val 0"/>
            </a:avLst>
          </a:pr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42" name="그룹 41"/>
          <p:cNvGrpSpPr/>
          <p:nvPr userDrawn="1"/>
        </p:nvGrpSpPr>
        <p:grpSpPr>
          <a:xfrm rot="7200000">
            <a:off x="2250443" y="4777362"/>
            <a:ext cx="2099592" cy="1251634"/>
            <a:chOff x="14274857" y="4156141"/>
            <a:chExt cx="1617040" cy="963969"/>
          </a:xfrm>
          <a:solidFill>
            <a:schemeClr val="bg1"/>
          </a:solidFill>
        </p:grpSpPr>
        <p:sp>
          <p:nvSpPr>
            <p:cNvPr id="43" name="자유형: 도형 42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자유형: 도형 50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4" name="그룹 63"/>
          <p:cNvGrpSpPr/>
          <p:nvPr userDrawn="1"/>
        </p:nvGrpSpPr>
        <p:grpSpPr>
          <a:xfrm rot="18900000">
            <a:off x="-891789" y="3441298"/>
            <a:ext cx="4841507" cy="443364"/>
            <a:chOff x="5791200" y="3429000"/>
            <a:chExt cx="3383151" cy="299818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타원 55"/>
          <p:cNvSpPr/>
          <p:nvPr userDrawn="1"/>
        </p:nvSpPr>
        <p:spPr>
          <a:xfrm>
            <a:off x="-668390" y="1940757"/>
            <a:ext cx="3024242" cy="3024232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8551" y="2867450"/>
            <a:ext cx="1057275" cy="498473"/>
          </a:xfrm>
        </p:spPr>
        <p:txBody>
          <a:bodyPr lIns="0" rIns="0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8551" y="3556491"/>
            <a:ext cx="1057275" cy="182698"/>
          </a:xfrm>
        </p:spPr>
        <p:txBody>
          <a:bodyPr lIns="0" rIns="0"/>
          <a:lstStyle>
            <a:lvl1pPr algn="dist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ADSTOREPOST.COM</a:t>
            </a:r>
            <a:endParaRPr lang="en-US" dirty="0"/>
          </a:p>
        </p:txBody>
      </p:sp>
      <p:cxnSp>
        <p:nvCxnSpPr>
          <p:cNvPr id="52" name="직선 연결선 51"/>
          <p:cNvCxnSpPr/>
          <p:nvPr userDrawn="1"/>
        </p:nvCxnSpPr>
        <p:spPr>
          <a:xfrm>
            <a:off x="-166040" y="3436105"/>
            <a:ext cx="2721916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원호 72"/>
          <p:cNvSpPr/>
          <p:nvPr userDrawn="1"/>
        </p:nvSpPr>
        <p:spPr>
          <a:xfrm>
            <a:off x="-1526588" y="1066800"/>
            <a:ext cx="4724400" cy="4724400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원호 73"/>
          <p:cNvSpPr/>
          <p:nvPr userDrawn="1"/>
        </p:nvSpPr>
        <p:spPr>
          <a:xfrm rot="6955062">
            <a:off x="-1848991" y="732854"/>
            <a:ext cx="5392292" cy="5392292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6" name="그룹 75"/>
          <p:cNvGrpSpPr/>
          <p:nvPr userDrawn="1"/>
        </p:nvGrpSpPr>
        <p:grpSpPr>
          <a:xfrm>
            <a:off x="3240694" y="466295"/>
            <a:ext cx="1351518" cy="848328"/>
            <a:chOff x="14356143" y="4156141"/>
            <a:chExt cx="1535754" cy="963969"/>
          </a:xfrm>
          <a:solidFill>
            <a:schemeClr val="bg1"/>
          </a:solidFill>
        </p:grpSpPr>
        <p:sp>
          <p:nvSpPr>
            <p:cNvPr id="78" name="자유형: 도형 77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자유형: 도형 78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자유형: 도형 79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자유형: 도형 80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자유형: 도형 81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자유형: 도형 82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8736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자유형: 도형 81"/>
          <p:cNvSpPr/>
          <p:nvPr userDrawn="1"/>
        </p:nvSpPr>
        <p:spPr>
          <a:xfrm>
            <a:off x="2125980" y="-78858"/>
            <a:ext cx="4800600" cy="2700114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: 도형 79"/>
          <p:cNvSpPr/>
          <p:nvPr userDrawn="1"/>
        </p:nvSpPr>
        <p:spPr>
          <a:xfrm>
            <a:off x="137104" y="-197967"/>
            <a:ext cx="8869792" cy="4988846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0" y="1075580"/>
            <a:ext cx="9144000" cy="534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/>
          <p:cNvSpPr/>
          <p:nvPr userDrawn="1"/>
        </p:nvSpPr>
        <p:spPr>
          <a:xfrm rot="5400000">
            <a:off x="40943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>
                    <a:alpha val="77000"/>
                  </a:srgbClr>
                </a:gs>
                <a:gs pos="100000">
                  <a:srgbClr val="FF9966">
                    <a:alpha val="3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4159954" y="117909"/>
            <a:ext cx="826384" cy="826382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41913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>
                <a:lumMod val="9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42209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>
                <a:lumMod val="9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28650" y="368420"/>
            <a:ext cx="3288141" cy="355480"/>
          </a:xfrm>
          <a:solidFill>
            <a:schemeClr val="bg1"/>
          </a:solidFill>
        </p:spPr>
        <p:txBody>
          <a:bodyPr lIns="0" tIns="0" rIns="0" bIns="0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546860" y="2207907"/>
            <a:ext cx="6050280" cy="308194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920796" y="6583987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37104" y="6583987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3855056" y="403186"/>
            <a:ext cx="480032" cy="144556"/>
            <a:chOff x="8847940" y="2624117"/>
            <a:chExt cx="1973403" cy="594268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4787868" y="722275"/>
            <a:ext cx="388117" cy="231369"/>
            <a:chOff x="14274857" y="4156141"/>
            <a:chExt cx="1617040" cy="963969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42597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2597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 algn="dist"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42597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sp>
        <p:nvSpPr>
          <p:cNvPr id="70" name="내용 개체 틀 69"/>
          <p:cNvSpPr>
            <a:spLocks noGrp="1"/>
          </p:cNvSpPr>
          <p:nvPr userDrawn="1">
            <p:ph sz="quarter" idx="15" hasCustomPrompt="1"/>
          </p:nvPr>
        </p:nvSpPr>
        <p:spPr>
          <a:xfrm>
            <a:off x="5191753" y="368420"/>
            <a:ext cx="3323596" cy="355480"/>
          </a:xfrm>
          <a:solidFill>
            <a:schemeClr val="bg1"/>
          </a:solidFill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2pPr>
            <a:lvl3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3pPr>
            <a:lvl4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4pPr>
            <a:lvl5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DESIGNED BY L@RGO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834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 userDrawn="1"/>
        </p:nvSpPr>
        <p:spPr>
          <a:xfrm rot="5400000">
            <a:off x="944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>
                    <a:alpha val="77000"/>
                  </a:srgbClr>
                </a:gs>
                <a:gs pos="100000">
                  <a:srgbClr val="FF9966">
                    <a:alpha val="3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160054" y="117909"/>
            <a:ext cx="826384" cy="826382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1914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/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2210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/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191853" y="121446"/>
            <a:ext cx="4237397" cy="843127"/>
          </a:xfrm>
        </p:spPr>
        <p:txBody>
          <a:bodyPr lIns="0" tIns="0" rIns="0" bIns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TYPE2</a:t>
            </a:r>
            <a:br>
              <a:rPr lang="en-US" altLang="ko-KR" dirty="0"/>
            </a:br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DESIGNED BY L@RGO / ADSOTRE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00024" y="1152090"/>
            <a:ext cx="8867775" cy="527009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981700" y="6569809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820150" y="851953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-144844" y="403186"/>
            <a:ext cx="480032" cy="144556"/>
            <a:chOff x="8847940" y="2624117"/>
            <a:chExt cx="1973403" cy="594268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787968" y="722275"/>
            <a:ext cx="388117" cy="231369"/>
            <a:chOff x="14274857" y="4156141"/>
            <a:chExt cx="1617040" cy="963969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2598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598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2598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1101093"/>
            <a:ext cx="9144000" cy="0"/>
          </a:xfrm>
          <a:prstGeom prst="line">
            <a:avLst/>
          </a:prstGeom>
          <a:noFill/>
          <a:ln w="3175">
            <a:gradFill flip="none" rotWithShape="1">
              <a:gsLst>
                <a:gs pos="0">
                  <a:srgbClr val="66CCFF">
                    <a:alpha val="77000"/>
                  </a:srgbClr>
                </a:gs>
                <a:gs pos="100000">
                  <a:srgbClr val="FF9966">
                    <a:alpha val="3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4251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/>
          <p:cNvSpPr/>
          <p:nvPr userDrawn="1"/>
        </p:nvSpPr>
        <p:spPr>
          <a:xfrm>
            <a:off x="1627216" y="483408"/>
            <a:ext cx="5891184" cy="58911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1" name="타원 20"/>
          <p:cNvSpPr/>
          <p:nvPr userDrawn="1"/>
        </p:nvSpPr>
        <p:spPr>
          <a:xfrm>
            <a:off x="3162300" y="2019300"/>
            <a:ext cx="2819400" cy="2819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1357" y="2713115"/>
            <a:ext cx="1303455" cy="1453888"/>
          </a:xfrm>
        </p:spPr>
        <p:txBody>
          <a:bodyPr anchor="ctr">
            <a:normAutofit/>
          </a:bodyPr>
          <a:lstStyle>
            <a:lvl1pPr algn="dist">
              <a:lnSpc>
                <a:spcPct val="150000"/>
              </a:lnSpc>
              <a:defRPr sz="2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24812" y="2713115"/>
            <a:ext cx="1006287" cy="1453888"/>
          </a:xfrm>
        </p:spPr>
        <p:txBody>
          <a:bodyPr>
            <a:noAutofit/>
          </a:bodyPr>
          <a:lstStyle>
            <a:lvl1pPr marL="0" indent="0" algn="dist">
              <a:buNone/>
              <a:defRPr sz="10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</a:t>
            </a:r>
          </a:p>
          <a:p>
            <a:r>
              <a:rPr lang="en-US" dirty="0"/>
              <a:t>BY L@RGO</a:t>
            </a: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2011680" y="868680"/>
            <a:ext cx="5120640" cy="5120640"/>
            <a:chOff x="2011680" y="868680"/>
            <a:chExt cx="5120640" cy="5120640"/>
          </a:xfrm>
        </p:grpSpPr>
        <p:sp>
          <p:nvSpPr>
            <p:cNvPr id="8" name="타원 7"/>
            <p:cNvSpPr/>
            <p:nvPr/>
          </p:nvSpPr>
          <p:spPr>
            <a:xfrm>
              <a:off x="2011680" y="868680"/>
              <a:ext cx="5120640" cy="51206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원호 8"/>
            <p:cNvSpPr/>
            <p:nvPr/>
          </p:nvSpPr>
          <p:spPr>
            <a:xfrm rot="8100000">
              <a:off x="2384149" y="1216290"/>
              <a:ext cx="4383974" cy="4383974"/>
            </a:xfrm>
            <a:prstGeom prst="arc">
              <a:avLst>
                <a:gd name="adj1" fmla="val 2879682"/>
                <a:gd name="adj2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1606550" y="463550"/>
            <a:ext cx="5930900" cy="5930900"/>
            <a:chOff x="1606550" y="463550"/>
            <a:chExt cx="5930900" cy="5930900"/>
          </a:xfrm>
        </p:grpSpPr>
        <p:sp>
          <p:nvSpPr>
            <p:cNvPr id="35" name="원호 34"/>
            <p:cNvSpPr/>
            <p:nvPr/>
          </p:nvSpPr>
          <p:spPr>
            <a:xfrm>
              <a:off x="2072640" y="929640"/>
              <a:ext cx="4998720" cy="4998720"/>
            </a:xfrm>
            <a:prstGeom prst="arc">
              <a:avLst>
                <a:gd name="adj1" fmla="val 7914672"/>
                <a:gd name="adj2" fmla="val 19927192"/>
              </a:avLst>
            </a:prstGeom>
            <a:noFill/>
            <a:ln w="3175" cap="rnd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/>
            <p:cNvSpPr/>
            <p:nvPr userDrawn="1"/>
          </p:nvSpPr>
          <p:spPr>
            <a:xfrm>
              <a:off x="1606550" y="463550"/>
              <a:ext cx="5930900" cy="5930900"/>
            </a:xfrm>
            <a:prstGeom prst="ellipse">
              <a:avLst/>
            </a:prstGeom>
            <a:noFill/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7" name="자유형: 도형 106"/>
          <p:cNvSpPr/>
          <p:nvPr userDrawn="1"/>
        </p:nvSpPr>
        <p:spPr>
          <a:xfrm>
            <a:off x="2195929" y="1054278"/>
            <a:ext cx="4767384" cy="47673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8" name="그룹 107"/>
          <p:cNvGrpSpPr/>
          <p:nvPr userDrawn="1"/>
        </p:nvGrpSpPr>
        <p:grpSpPr>
          <a:xfrm>
            <a:off x="2007342" y="877650"/>
            <a:ext cx="5120640" cy="5120640"/>
            <a:chOff x="2011680" y="868680"/>
            <a:chExt cx="5120640" cy="5120640"/>
          </a:xfrm>
        </p:grpSpPr>
        <p:sp>
          <p:nvSpPr>
            <p:cNvPr id="109" name="타원 108"/>
            <p:cNvSpPr/>
            <p:nvPr/>
          </p:nvSpPr>
          <p:spPr>
            <a:xfrm>
              <a:off x="2011680" y="868680"/>
              <a:ext cx="5120640" cy="51206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원호 109"/>
            <p:cNvSpPr/>
            <p:nvPr/>
          </p:nvSpPr>
          <p:spPr>
            <a:xfrm rot="8100000">
              <a:off x="2384149" y="1216290"/>
              <a:ext cx="4383974" cy="4383974"/>
            </a:xfrm>
            <a:prstGeom prst="arc">
              <a:avLst>
                <a:gd name="adj1" fmla="val 2879682"/>
                <a:gd name="adj2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2" name="자유형: 도형 111"/>
          <p:cNvSpPr/>
          <p:nvPr userDrawn="1"/>
        </p:nvSpPr>
        <p:spPr>
          <a:xfrm>
            <a:off x="2573236" y="2688882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자유형: 도형 112"/>
          <p:cNvSpPr/>
          <p:nvPr userDrawn="1"/>
        </p:nvSpPr>
        <p:spPr>
          <a:xfrm>
            <a:off x="2897085" y="2688883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자유형: 도형 113"/>
          <p:cNvSpPr/>
          <p:nvPr userDrawn="1"/>
        </p:nvSpPr>
        <p:spPr>
          <a:xfrm>
            <a:off x="3059987" y="2789556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자유형: 도형 114"/>
          <p:cNvSpPr/>
          <p:nvPr userDrawn="1"/>
        </p:nvSpPr>
        <p:spPr>
          <a:xfrm>
            <a:off x="2735160" y="2789557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자유형: 도형 115"/>
          <p:cNvSpPr/>
          <p:nvPr userDrawn="1"/>
        </p:nvSpPr>
        <p:spPr>
          <a:xfrm>
            <a:off x="2897085" y="278955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자유형: 도형 116"/>
          <p:cNvSpPr/>
          <p:nvPr userDrawn="1"/>
        </p:nvSpPr>
        <p:spPr>
          <a:xfrm>
            <a:off x="2735160" y="2890232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자유형: 도형 117"/>
          <p:cNvSpPr/>
          <p:nvPr userDrawn="1"/>
        </p:nvSpPr>
        <p:spPr>
          <a:xfrm>
            <a:off x="2573236" y="2969474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자유형: 도형 118"/>
          <p:cNvSpPr/>
          <p:nvPr userDrawn="1"/>
        </p:nvSpPr>
        <p:spPr>
          <a:xfrm>
            <a:off x="2410332" y="304871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자유형: 도형 119"/>
          <p:cNvSpPr/>
          <p:nvPr userDrawn="1"/>
        </p:nvSpPr>
        <p:spPr>
          <a:xfrm>
            <a:off x="2709862" y="3144461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1" name="그룹 120"/>
          <p:cNvGrpSpPr/>
          <p:nvPr userDrawn="1"/>
        </p:nvGrpSpPr>
        <p:grpSpPr>
          <a:xfrm rot="18900000">
            <a:off x="2250239" y="3993410"/>
            <a:ext cx="6433739" cy="299818"/>
            <a:chOff x="5791200" y="3429000"/>
            <a:chExt cx="3383151" cy="299818"/>
          </a:xfrm>
        </p:grpSpPr>
        <p:cxnSp>
          <p:nvCxnSpPr>
            <p:cNvPr id="122" name="직선 연결선 121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타원 124"/>
          <p:cNvSpPr/>
          <p:nvPr userDrawn="1"/>
        </p:nvSpPr>
        <p:spPr>
          <a:xfrm>
            <a:off x="3157962" y="2028270"/>
            <a:ext cx="2819400" cy="2819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6" name="그룹 125"/>
          <p:cNvGrpSpPr/>
          <p:nvPr userDrawn="1"/>
        </p:nvGrpSpPr>
        <p:grpSpPr>
          <a:xfrm>
            <a:off x="1359642" y="229950"/>
            <a:ext cx="6416040" cy="6416040"/>
            <a:chOff x="1363980" y="220980"/>
            <a:chExt cx="6416040" cy="6416040"/>
          </a:xfrm>
        </p:grpSpPr>
        <p:sp>
          <p:nvSpPr>
            <p:cNvPr id="127" name="타원 126"/>
            <p:cNvSpPr/>
            <p:nvPr/>
          </p:nvSpPr>
          <p:spPr>
            <a:xfrm>
              <a:off x="1363980" y="220980"/>
              <a:ext cx="6416040" cy="64160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원호 127"/>
            <p:cNvSpPr/>
            <p:nvPr/>
          </p:nvSpPr>
          <p:spPr>
            <a:xfrm rot="9000000">
              <a:off x="1892935" y="749935"/>
              <a:ext cx="5358130" cy="5358130"/>
            </a:xfrm>
            <a:prstGeom prst="arc">
              <a:avLst>
                <a:gd name="adj1" fmla="val 4266891"/>
                <a:gd name="adj2" fmla="val 0"/>
              </a:avLst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  <a:head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" name="자유형: 도형 144"/>
          <p:cNvSpPr/>
          <p:nvPr userDrawn="1"/>
        </p:nvSpPr>
        <p:spPr>
          <a:xfrm rot="18900000">
            <a:off x="1527885" y="2011193"/>
            <a:ext cx="4803092" cy="1550476"/>
          </a:xfrm>
          <a:custGeom>
            <a:avLst/>
            <a:gdLst>
              <a:gd name="connsiteX0" fmla="*/ 4121095 w 4803092"/>
              <a:gd name="connsiteY0" fmla="*/ 0 h 1550476"/>
              <a:gd name="connsiteX1" fmla="*/ 4269499 w 4803092"/>
              <a:gd name="connsiteY1" fmla="*/ 164189 h 1550476"/>
              <a:gd name="connsiteX2" fmla="*/ 4798446 w 4803092"/>
              <a:gd name="connsiteY2" fmla="*/ 1453163 h 1550476"/>
              <a:gd name="connsiteX3" fmla="*/ 4803092 w 4803092"/>
              <a:gd name="connsiteY3" fmla="*/ 1550476 h 1550476"/>
              <a:gd name="connsiteX4" fmla="*/ 0 w 4803092"/>
              <a:gd name="connsiteY4" fmla="*/ 1550476 h 1550476"/>
              <a:gd name="connsiteX5" fmla="*/ 4646 w 4803092"/>
              <a:gd name="connsiteY5" fmla="*/ 1453163 h 1550476"/>
              <a:gd name="connsiteX6" fmla="*/ 533594 w 4803092"/>
              <a:gd name="connsiteY6" fmla="*/ 164189 h 1550476"/>
              <a:gd name="connsiteX7" fmla="*/ 681997 w 4803092"/>
              <a:gd name="connsiteY7" fmla="*/ 0 h 155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3092" h="1550476">
                <a:moveTo>
                  <a:pt x="4121095" y="0"/>
                </a:moveTo>
                <a:lnTo>
                  <a:pt x="4269499" y="164189"/>
                </a:lnTo>
                <a:cubicBezTo>
                  <a:pt x="4578051" y="542496"/>
                  <a:pt x="4754367" y="992694"/>
                  <a:pt x="4798446" y="1453163"/>
                </a:cubicBezTo>
                <a:lnTo>
                  <a:pt x="4803092" y="1550476"/>
                </a:lnTo>
                <a:lnTo>
                  <a:pt x="0" y="1550476"/>
                </a:lnTo>
                <a:lnTo>
                  <a:pt x="4646" y="1453163"/>
                </a:lnTo>
                <a:cubicBezTo>
                  <a:pt x="48725" y="992694"/>
                  <a:pt x="225041" y="542496"/>
                  <a:pt x="533594" y="164189"/>
                </a:cubicBezTo>
                <a:lnTo>
                  <a:pt x="681997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26000"/>
                </a:schemeClr>
              </a:gs>
              <a:gs pos="100000">
                <a:schemeClr val="bg1">
                  <a:alpha val="12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 userDrawn="1"/>
        </p:nvGrpSpPr>
        <p:grpSpPr>
          <a:xfrm>
            <a:off x="2403582" y="1273890"/>
            <a:ext cx="4328160" cy="4328160"/>
            <a:chOff x="2407920" y="1264920"/>
            <a:chExt cx="4328160" cy="4328160"/>
          </a:xfrm>
        </p:grpSpPr>
        <p:sp>
          <p:nvSpPr>
            <p:cNvPr id="131" name="타원 130"/>
            <p:cNvSpPr/>
            <p:nvPr/>
          </p:nvSpPr>
          <p:spPr>
            <a:xfrm>
              <a:off x="2407920" y="1264920"/>
              <a:ext cx="4328160" cy="43281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원호 131"/>
            <p:cNvSpPr/>
            <p:nvPr/>
          </p:nvSpPr>
          <p:spPr>
            <a:xfrm>
              <a:off x="2730936" y="1563077"/>
              <a:ext cx="3690400" cy="3690400"/>
            </a:xfrm>
            <a:prstGeom prst="arc">
              <a:avLst>
                <a:gd name="adj1" fmla="val 4775576"/>
                <a:gd name="adj2" fmla="val 0"/>
              </a:avLst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3" name="자유형: 도형 132"/>
          <p:cNvSpPr/>
          <p:nvPr userDrawn="1"/>
        </p:nvSpPr>
        <p:spPr>
          <a:xfrm>
            <a:off x="6034840" y="3999785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자유형: 도형 133"/>
          <p:cNvSpPr/>
          <p:nvPr userDrawn="1"/>
        </p:nvSpPr>
        <p:spPr>
          <a:xfrm>
            <a:off x="5934167" y="4162687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자유형: 도형 134"/>
          <p:cNvSpPr/>
          <p:nvPr userDrawn="1"/>
        </p:nvSpPr>
        <p:spPr>
          <a:xfrm>
            <a:off x="6034842" y="4162687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자유형: 도형 135"/>
          <p:cNvSpPr/>
          <p:nvPr userDrawn="1"/>
        </p:nvSpPr>
        <p:spPr>
          <a:xfrm>
            <a:off x="6034841" y="4324612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자유형: 도형 136"/>
          <p:cNvSpPr/>
          <p:nvPr userDrawn="1"/>
        </p:nvSpPr>
        <p:spPr>
          <a:xfrm>
            <a:off x="6135516" y="4324612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자유형: 도형 137"/>
          <p:cNvSpPr/>
          <p:nvPr userDrawn="1"/>
        </p:nvSpPr>
        <p:spPr>
          <a:xfrm>
            <a:off x="6389745" y="4349910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자유형: 도형 138"/>
          <p:cNvSpPr/>
          <p:nvPr userDrawn="1"/>
        </p:nvSpPr>
        <p:spPr>
          <a:xfrm>
            <a:off x="5934166" y="4486536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자유형: 도형 139"/>
          <p:cNvSpPr/>
          <p:nvPr userDrawn="1"/>
        </p:nvSpPr>
        <p:spPr>
          <a:xfrm>
            <a:off x="6214758" y="4486536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자유형: 도형 140"/>
          <p:cNvSpPr/>
          <p:nvPr userDrawn="1"/>
        </p:nvSpPr>
        <p:spPr>
          <a:xfrm>
            <a:off x="6294002" y="4649440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4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9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remove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14" dur="3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2.96296E-6 L 0.12343 -0.01435 " pathEditMode="relative" rAng="0" ptsTypes="AA">
                                      <p:cBhvr>
                                        <p:cTn id="16" dur="1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3" y="-71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1.85185E-6 L 0.11076 0.04491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224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1.85185E-6 L 0.20885 0.130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650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61111E-6 7.40741E-7 L 0.16875 0.05625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80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7.40741E-7 L 0.13993 0.01551 " pathEditMode="relative" rAng="0" ptsTypes="AA">
                                      <p:cBhvr>
                                        <p:cTn id="24" dur="1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7" y="76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72222E-6 -2.96296E-6 L 0.06875 0.10139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50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7 L 0.09219 0.0298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1" y="148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10486 0.00648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3" y="32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0.1033 0.01852 " pathEditMode="relative" rAng="0" ptsTypes="AA">
                                      <p:cBhvr>
                                        <p:cTn id="32" dur="1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92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4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1600000">
                                      <p:cBhvr>
                                        <p:cTn id="4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42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4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8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5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6 L -0.1342 0.09537 " pathEditMode="relative" rAng="0" ptsTypes="AA">
                                      <p:cBhvr>
                                        <p:cTn id="52" dur="1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476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44444E-6 -3.7037E-6 L -0.08733 -0.04074 " pathEditMode="relative" rAng="0" ptsTypes="AA">
                                      <p:cBhvr>
                                        <p:cTn id="54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203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2.96296E-6 L -0.14254 -0.00486 " pathEditMode="relative" rAng="0" ptsTypes="AA">
                                      <p:cBhvr>
                                        <p:cTn id="56" dur="1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-255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2.96296E-6 L -0.10261 0.03217 " pathEditMode="relative" rAng="0" ptsTypes="AA">
                                      <p:cBhvr>
                                        <p:cTn id="58" dur="1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9" y="159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-0.26719 0.05463 " pathEditMode="relative" rAng="0" ptsTypes="AA">
                                      <p:cBhvr>
                                        <p:cTn id="60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68" y="273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-0.19236 0.12338 " pathEditMode="relative" rAng="0" ptsTypes="AA">
                                      <p:cBhvr>
                                        <p:cTn id="62" dur="1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8" y="615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11111E-6 -4.44444E-6 L -0.12031 0.01042 " pathEditMode="relative" rAng="0" ptsTypes="AA">
                                      <p:cBhvr>
                                        <p:cTn id="64" dur="1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4" y="50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05556E-6 1.48148E-6 L -0.08282 0.05741 " pathEditMode="relative" rAng="0" ptsTypes="AA">
                                      <p:cBhvr>
                                        <p:cTn id="66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9" y="287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.55556E-7 1.11111E-6 L -0.18316 0.04352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217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7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72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74" dur="18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7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78" dur="18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8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10800000">
                                      <p:cBhvr>
                                        <p:cTn id="82" dur="17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0800000">
                                      <p:cBhvr>
                                        <p:cTn id="84" dur="1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10800000">
                                      <p:cBhvr>
                                        <p:cTn id="8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 userDrawn="1"/>
        </p:nvSpPr>
        <p:spPr>
          <a:xfrm>
            <a:off x="0" y="-104775"/>
            <a:ext cx="4535488" cy="6962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/>
          <p:cNvSpPr/>
          <p:nvPr userDrawn="1"/>
        </p:nvSpPr>
        <p:spPr>
          <a:xfrm>
            <a:off x="-2536903" y="61835"/>
            <a:ext cx="6748540" cy="6748540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bg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 userDrawn="1"/>
        </p:nvSpPr>
        <p:spPr>
          <a:xfrm>
            <a:off x="-1331965" y="1260414"/>
            <a:ext cx="4351392" cy="43513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0350" y="1003300"/>
            <a:ext cx="4563650" cy="5397500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</p:txBody>
      </p:sp>
      <p:sp>
        <p:nvSpPr>
          <p:cNvPr id="31" name="원호 30"/>
          <p:cNvSpPr/>
          <p:nvPr userDrawn="1"/>
        </p:nvSpPr>
        <p:spPr>
          <a:xfrm rot="9000000">
            <a:off x="-1216806" y="1400449"/>
            <a:ext cx="4104848" cy="4104848"/>
          </a:xfrm>
          <a:prstGeom prst="arc">
            <a:avLst>
              <a:gd name="adj1" fmla="val 4266891"/>
              <a:gd name="adj2" fmla="val 0"/>
            </a:avLst>
          </a:pr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원호 31"/>
          <p:cNvSpPr/>
          <p:nvPr userDrawn="1"/>
        </p:nvSpPr>
        <p:spPr>
          <a:xfrm rot="14234721">
            <a:off x="-1056970" y="1569676"/>
            <a:ext cx="3785164" cy="3785166"/>
          </a:xfrm>
          <a:prstGeom prst="arc">
            <a:avLst>
              <a:gd name="adj1" fmla="val 4266891"/>
              <a:gd name="adj2" fmla="val 0"/>
            </a:avLst>
          </a:pr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 userDrawn="1"/>
        </p:nvGrpSpPr>
        <p:grpSpPr>
          <a:xfrm rot="7200000">
            <a:off x="2250443" y="4777362"/>
            <a:ext cx="2099592" cy="1251634"/>
            <a:chOff x="14274857" y="4156141"/>
            <a:chExt cx="1617040" cy="963969"/>
          </a:xfrm>
          <a:solidFill>
            <a:schemeClr val="bg1"/>
          </a:solidFill>
        </p:grpSpPr>
        <p:sp>
          <p:nvSpPr>
            <p:cNvPr id="43" name="자유형: 도형 42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자유형: 도형 50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4" name="그룹 63"/>
          <p:cNvGrpSpPr/>
          <p:nvPr userDrawn="1"/>
        </p:nvGrpSpPr>
        <p:grpSpPr>
          <a:xfrm rot="18900000">
            <a:off x="-891789" y="3441298"/>
            <a:ext cx="4841507" cy="443364"/>
            <a:chOff x="5791200" y="3429000"/>
            <a:chExt cx="3383151" cy="299818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타원 55"/>
          <p:cNvSpPr/>
          <p:nvPr userDrawn="1"/>
        </p:nvSpPr>
        <p:spPr>
          <a:xfrm>
            <a:off x="-668390" y="1940757"/>
            <a:ext cx="3024242" cy="30242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8551" y="2867450"/>
            <a:ext cx="1057275" cy="498473"/>
          </a:xfrm>
        </p:spPr>
        <p:txBody>
          <a:bodyPr lIns="0" rIns="0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8551" y="3556491"/>
            <a:ext cx="1057275" cy="182698"/>
          </a:xfrm>
        </p:spPr>
        <p:txBody>
          <a:bodyPr lIns="0" rIns="0"/>
          <a:lstStyle>
            <a:lvl1pPr algn="dist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ADSTOREPOST.COM</a:t>
            </a:r>
            <a:endParaRPr lang="en-US" dirty="0"/>
          </a:p>
        </p:txBody>
      </p:sp>
      <p:cxnSp>
        <p:nvCxnSpPr>
          <p:cNvPr id="52" name="직선 연결선 51"/>
          <p:cNvCxnSpPr/>
          <p:nvPr userDrawn="1"/>
        </p:nvCxnSpPr>
        <p:spPr>
          <a:xfrm>
            <a:off x="-166040" y="3436105"/>
            <a:ext cx="2721916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원호 72"/>
          <p:cNvSpPr/>
          <p:nvPr userDrawn="1"/>
        </p:nvSpPr>
        <p:spPr>
          <a:xfrm>
            <a:off x="-1526588" y="1066800"/>
            <a:ext cx="4724400" cy="4724400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원호 73"/>
          <p:cNvSpPr/>
          <p:nvPr userDrawn="1"/>
        </p:nvSpPr>
        <p:spPr>
          <a:xfrm rot="6955062">
            <a:off x="-1848991" y="732854"/>
            <a:ext cx="5392292" cy="5392292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6" name="그룹 75"/>
          <p:cNvGrpSpPr/>
          <p:nvPr userDrawn="1"/>
        </p:nvGrpSpPr>
        <p:grpSpPr>
          <a:xfrm>
            <a:off x="3240694" y="466295"/>
            <a:ext cx="1351518" cy="848328"/>
            <a:chOff x="14356143" y="4156141"/>
            <a:chExt cx="1535754" cy="963969"/>
          </a:xfrm>
          <a:solidFill>
            <a:schemeClr val="bg1"/>
          </a:solidFill>
        </p:grpSpPr>
        <p:sp>
          <p:nvSpPr>
            <p:cNvPr id="78" name="자유형: 도형 77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자유형: 도형 78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자유형: 도형 79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자유형: 도형 80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자유형: 도형 81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자유형: 도형 82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3572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5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자유형: 도형 81"/>
          <p:cNvSpPr/>
          <p:nvPr userDrawn="1"/>
        </p:nvSpPr>
        <p:spPr>
          <a:xfrm>
            <a:off x="2125980" y="-78858"/>
            <a:ext cx="4800600" cy="2700114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5000">
                  <a:schemeClr val="bg1">
                    <a:lumMod val="85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: 도형 79"/>
          <p:cNvSpPr/>
          <p:nvPr userDrawn="1"/>
        </p:nvSpPr>
        <p:spPr>
          <a:xfrm>
            <a:off x="137104" y="-197967"/>
            <a:ext cx="8869792" cy="4988846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5000">
                  <a:schemeClr val="bg1">
                    <a:lumMod val="85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 userDrawn="1"/>
        </p:nvSpPr>
        <p:spPr>
          <a:xfrm>
            <a:off x="0" y="1075580"/>
            <a:ext cx="9144000" cy="534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/>
          <p:cNvSpPr/>
          <p:nvPr userDrawn="1"/>
        </p:nvSpPr>
        <p:spPr>
          <a:xfrm rot="5400000">
            <a:off x="40943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4159954" y="117909"/>
            <a:ext cx="826384" cy="82638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41913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42209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28650" y="368420"/>
            <a:ext cx="3288141" cy="355480"/>
          </a:xfrm>
          <a:solidFill>
            <a:schemeClr val="bg1"/>
          </a:solidFill>
        </p:spPr>
        <p:txBody>
          <a:bodyPr lIns="0" tIns="0" rIns="0" bIns="0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082040" y="1845296"/>
            <a:ext cx="6979920" cy="380717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137104" y="6569809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59246" y="6569809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3855056" y="403186"/>
            <a:ext cx="480032" cy="144556"/>
            <a:chOff x="8847940" y="2624117"/>
            <a:chExt cx="1973403" cy="594268"/>
          </a:xfrm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4787868" y="722275"/>
            <a:ext cx="388117" cy="231369"/>
            <a:chOff x="14274857" y="4156141"/>
            <a:chExt cx="1617040" cy="96396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42597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2597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42597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sp>
        <p:nvSpPr>
          <p:cNvPr id="70" name="내용 개체 틀 69"/>
          <p:cNvSpPr>
            <a:spLocks noGrp="1"/>
          </p:cNvSpPr>
          <p:nvPr userDrawn="1">
            <p:ph sz="quarter" idx="15" hasCustomPrompt="1"/>
          </p:nvPr>
        </p:nvSpPr>
        <p:spPr>
          <a:xfrm>
            <a:off x="5191753" y="368420"/>
            <a:ext cx="3323596" cy="355480"/>
          </a:xfrm>
          <a:solidFill>
            <a:schemeClr val="bg1"/>
          </a:solidFill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2pPr>
            <a:lvl3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3pPr>
            <a:lvl4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4pPr>
            <a:lvl5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DESIGNED BY L@RGO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80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 userDrawn="1"/>
        </p:nvSpPr>
        <p:spPr>
          <a:xfrm rot="5400000">
            <a:off x="944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160054" y="117909"/>
            <a:ext cx="826384" cy="82638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1914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2210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191853" y="121446"/>
            <a:ext cx="4237397" cy="843127"/>
          </a:xfrm>
        </p:spPr>
        <p:txBody>
          <a:bodyPr lIns="0" tIns="0" rIns="0" bIns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TYPE2</a:t>
            </a:r>
            <a:br>
              <a:rPr lang="en-US" altLang="ko-KR" dirty="0"/>
            </a:br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DESIGNED BY L@RGO / ADSOTRE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00024" y="1152090"/>
            <a:ext cx="8867775" cy="527009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981700" y="6569809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820150" y="851953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-144844" y="403186"/>
            <a:ext cx="480032" cy="144556"/>
            <a:chOff x="8847940" y="2624117"/>
            <a:chExt cx="1973403" cy="594268"/>
          </a:xfrm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787968" y="722275"/>
            <a:ext cx="388117" cy="231369"/>
            <a:chOff x="14274857" y="4156141"/>
            <a:chExt cx="1617040" cy="96396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2598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598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2598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1101093"/>
            <a:ext cx="9144000" cy="0"/>
          </a:xfrm>
          <a:prstGeom prst="line">
            <a:avLst/>
          </a:prstGeom>
          <a:noFill/>
          <a:ln w="317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5000">
                  <a:schemeClr val="bg1">
                    <a:lumMod val="85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01280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847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03300"/>
            <a:ext cx="7886700" cy="53975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29250" y="6540499"/>
            <a:ext cx="3086100" cy="161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dist" defTabSz="457200" rtl="0" eaLnBrk="1" latinLnBrk="0" hangingPunct="1">
              <a:defRPr lang="en-US" altLang="ko-KR" sz="800" kern="1200" spc="-80" baseline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ADSTOREPOST.COM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540499"/>
            <a:ext cx="247650" cy="161926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 anchor="ctr"/>
          <a:lstStyle>
            <a:lvl1pPr marL="0" algn="dist" defTabSz="457200" rtl="0" eaLnBrk="1" latinLnBrk="0" hangingPunct="1">
              <a:defRPr lang="ko-KR" altLang="en-US" sz="900" kern="1200" spc="-80" baseline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F9F9314-92F9-42C0-9DE6-CD430EC8C187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6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8" r:id="rId2"/>
    <p:sldLayoutId id="2147483659" r:id="rId3"/>
    <p:sldLayoutId id="2147483660" r:id="rId4"/>
    <p:sldLayoutId id="2147483652" r:id="rId5"/>
    <p:sldLayoutId id="2147483656" r:id="rId6"/>
    <p:sldLayoutId id="2147483653" r:id="rId7"/>
    <p:sldLayoutId id="2147483657" r:id="rId8"/>
  </p:sldLayoutIdLst>
  <p:hf sldNum="0" hdr="0" dt="0"/>
  <p:txStyles>
    <p:titleStyle>
      <a:lvl1pPr algn="dist" defTabSz="914400" rtl="0" eaLnBrk="1" latinLnBrk="1" hangingPunct="1">
        <a:lnSpc>
          <a:spcPct val="90000"/>
        </a:lnSpc>
        <a:spcBef>
          <a:spcPct val="0"/>
        </a:spcBef>
        <a:buNone/>
        <a:defRPr sz="20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www.youtube.com/watch?v=F24UQsfUYb4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4336" y="2026508"/>
            <a:ext cx="2899558" cy="1798342"/>
          </a:xfrm>
        </p:spPr>
        <p:txBody>
          <a:bodyPr>
            <a:noAutofit/>
          </a:bodyPr>
          <a:lstStyle/>
          <a:p>
            <a:pPr algn="ctr"/>
            <a:b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뉴로 마케팅</a:t>
            </a:r>
            <a:b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Neuro Marketing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147B60B-A4E1-4268-91DE-21DC0A95D341}"/>
              </a:ext>
            </a:extLst>
          </p:cNvPr>
          <p:cNvSpPr txBox="1">
            <a:spLocks/>
          </p:cNvSpPr>
          <p:nvPr/>
        </p:nvSpPr>
        <p:spPr>
          <a:xfrm>
            <a:off x="6805863" y="5461687"/>
            <a:ext cx="2947736" cy="114332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24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경영정보학과 </a:t>
            </a:r>
            <a:endParaRPr lang="en-US" altLang="ko-KR"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2016024017</a:t>
            </a:r>
          </a:p>
          <a:p>
            <a:pPr algn="ctr"/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윤 상 준</a:t>
            </a:r>
            <a:endParaRPr lang="en-US" altLang="ko-KR"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789195" y="1176636"/>
            <a:ext cx="5509842" cy="612934"/>
          </a:xfrm>
          <a:prstGeom prst="roundRect">
            <a:avLst/>
          </a:prstGeo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</p:spPr>
        <p:txBody>
          <a:bodyPr wrap="square">
            <a:spAutoFit/>
          </a:bodyPr>
          <a:lstStyle/>
          <a:p>
            <a:pPr algn="ctr"/>
            <a:r>
              <a:rPr lang="ko-KR" altLang="en-US" sz="29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무의식을 분석하여 마케팅에 적용하라</a:t>
            </a:r>
            <a:r>
              <a:rPr lang="en-US" altLang="ko-KR" sz="29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900"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789194" y="1176636"/>
            <a:ext cx="5509842" cy="612934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97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66"/>
            </a:gs>
            <a:gs pos="100000">
              <a:srgbClr val="66CC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 txBox="1">
            <a:spLocks/>
          </p:cNvSpPr>
          <p:nvPr/>
        </p:nvSpPr>
        <p:spPr>
          <a:xfrm>
            <a:off x="2298147" y="226498"/>
            <a:ext cx="5050061" cy="55713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5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뉴로 마케팅의 종류 및 활용사례</a:t>
            </a:r>
            <a:endParaRPr lang="en-US" altLang="ko-KR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13361" y="1630185"/>
            <a:ext cx="2306596" cy="95061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50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03977" y="1790021"/>
            <a:ext cx="2125363" cy="63094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뉴로 마케팅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74588" y="3749354"/>
            <a:ext cx="1803018" cy="777907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50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715358" y="3749351"/>
            <a:ext cx="1803018" cy="777907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50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856128" y="3749351"/>
            <a:ext cx="1803018" cy="777907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50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996898" y="3749351"/>
            <a:ext cx="1803018" cy="777907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50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74588" y="3899777"/>
            <a:ext cx="1803018" cy="4770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뇌</a:t>
            </a: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영상 기술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2715358" y="3899777"/>
            <a:ext cx="1803018" cy="4770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시선 추적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4888773" y="3757817"/>
            <a:ext cx="1737728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자율신경계 반응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6996898" y="3899777"/>
            <a:ext cx="1803018" cy="4770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뇌파 측정</a:t>
            </a:r>
          </a:p>
        </p:txBody>
      </p:sp>
    </p:spTree>
    <p:extLst>
      <p:ext uri="{BB962C8B-B14F-4D97-AF65-F5344CB8AC3E}">
        <p14:creationId xmlns:p14="http://schemas.microsoft.com/office/powerpoint/2010/main" val="3983121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66"/>
            </a:gs>
            <a:gs pos="100000">
              <a:srgbClr val="66CC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 txBox="1">
            <a:spLocks/>
          </p:cNvSpPr>
          <p:nvPr/>
        </p:nvSpPr>
        <p:spPr>
          <a:xfrm>
            <a:off x="2298147" y="226498"/>
            <a:ext cx="5050061" cy="55713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5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뉴로 마케팅의 종류 및 활용사례</a:t>
            </a:r>
            <a:endParaRPr lang="en-US" altLang="ko-KR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01119" y="1253289"/>
            <a:ext cx="2167659" cy="777907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50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401119" y="1403712"/>
            <a:ext cx="223451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뇌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영상 기술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06264" y="2222118"/>
            <a:ext cx="315736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다양한 기술을 통해 </a:t>
            </a:r>
            <a:endParaRPr lang="en-US" altLang="ko-KR" sz="2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직접적 또는 간접적으로</a:t>
            </a:r>
            <a:endParaRPr lang="en-US" altLang="ko-KR" sz="2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뇌의 기능적 활동을 측정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155" y="3705702"/>
            <a:ext cx="2511690" cy="200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8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66"/>
            </a:gs>
            <a:gs pos="100000">
              <a:srgbClr val="66CC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 txBox="1">
            <a:spLocks/>
          </p:cNvSpPr>
          <p:nvPr/>
        </p:nvSpPr>
        <p:spPr>
          <a:xfrm>
            <a:off x="2298147" y="226498"/>
            <a:ext cx="5050061" cy="55713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5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뉴로 마케팅의 종류 및 활용사례</a:t>
            </a:r>
            <a:endParaRPr lang="en-US" altLang="ko-KR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71711" y="1270684"/>
            <a:ext cx="1548713" cy="5847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50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671711" y="1270684"/>
            <a:ext cx="15487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시선 추적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-156520" y="2980982"/>
            <a:ext cx="547065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시선의 지점</a:t>
            </a:r>
            <a:r>
              <a:rPr lang="en-US" altLang="ko-KR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또는 </a:t>
            </a:r>
            <a:endParaRPr lang="en-US" altLang="ko-KR" sz="2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눈의 상대적인 움직임을 측정</a:t>
            </a:r>
            <a:r>
              <a:rPr lang="en-US" altLang="ko-KR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algn="ctr"/>
            <a:endParaRPr lang="en-US" altLang="ko-KR" sz="2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사람들이 어떤 대상에 </a:t>
            </a:r>
            <a:endParaRPr lang="en-US" altLang="ko-KR" sz="2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얼마의 시간 동안 </a:t>
            </a:r>
            <a:endParaRPr lang="en-US" altLang="ko-KR" sz="2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집중해서 보았는지 측정 가능</a:t>
            </a:r>
            <a:endParaRPr lang="en-US" altLang="ko-KR" sz="2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02725" y="2028982"/>
            <a:ext cx="2430318" cy="65597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50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02725" y="2057468"/>
            <a:ext cx="243031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Eye Tracking</a:t>
            </a:r>
            <a:endParaRPr lang="ko-KR" alt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096" y="1855459"/>
            <a:ext cx="2566628" cy="361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9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66"/>
            </a:gs>
            <a:gs pos="100000">
              <a:srgbClr val="66CC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 txBox="1">
            <a:spLocks/>
          </p:cNvSpPr>
          <p:nvPr/>
        </p:nvSpPr>
        <p:spPr>
          <a:xfrm>
            <a:off x="2298147" y="226498"/>
            <a:ext cx="5050061" cy="55713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5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뉴로 마케팅의 종류 및 활용사례</a:t>
            </a:r>
            <a:endParaRPr lang="en-US" altLang="ko-KR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381642" y="1451158"/>
            <a:ext cx="2735532" cy="5847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50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381642" y="1451157"/>
            <a:ext cx="2735532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자율 신경계 반응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08997" y="2403467"/>
            <a:ext cx="468849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신경의 흐름을 측정하여 뇌의 어느 부분이 활성화 되는지 측정</a:t>
            </a:r>
            <a:endParaRPr lang="en-US" altLang="ko-KR" sz="2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55411" y="3540642"/>
            <a:ext cx="2735532" cy="5847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50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55411" y="3540641"/>
            <a:ext cx="2735532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ASMR</a:t>
            </a:r>
            <a:endParaRPr lang="ko-KR" alt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71003" y="4302841"/>
            <a:ext cx="6051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Autonomous Sensory Meridian Response</a:t>
            </a:r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endParaRPr lang="en-US" altLang="ko-KR" sz="2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70270" y="4862660"/>
            <a:ext cx="26581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자율 감각 쾌락반응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91222" y="5355103"/>
            <a:ext cx="661144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청각을 중심으로 일어나는 시각적</a:t>
            </a:r>
            <a:r>
              <a:rPr lang="en-US" altLang="ko-KR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청각적</a:t>
            </a:r>
            <a:r>
              <a:rPr lang="en-US" altLang="ko-KR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촉각적</a:t>
            </a:r>
            <a:r>
              <a:rPr lang="en-US" altLang="ko-KR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후각적</a:t>
            </a:r>
            <a:r>
              <a:rPr lang="en-US" altLang="ko-KR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혹은 인지적 자극에 반응하여</a:t>
            </a:r>
            <a:r>
              <a:rPr lang="en-US" altLang="ko-KR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</a:p>
          <a:p>
            <a:pPr algn="ctr"/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심리적 안정감이나 쾌감 따위의 감각적 경험</a:t>
            </a:r>
          </a:p>
        </p:txBody>
      </p:sp>
    </p:spTree>
    <p:extLst>
      <p:ext uri="{BB962C8B-B14F-4D97-AF65-F5344CB8AC3E}">
        <p14:creationId xmlns:p14="http://schemas.microsoft.com/office/powerpoint/2010/main" val="199969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2" grpId="0"/>
      <p:bldP spid="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66"/>
            </a:gs>
            <a:gs pos="100000">
              <a:srgbClr val="66CC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 txBox="1">
            <a:spLocks/>
          </p:cNvSpPr>
          <p:nvPr/>
        </p:nvSpPr>
        <p:spPr>
          <a:xfrm>
            <a:off x="2298147" y="226498"/>
            <a:ext cx="5050061" cy="55713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5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뉴로 마케팅의 종류 및 활용사례</a:t>
            </a:r>
            <a:endParaRPr lang="en-US" altLang="ko-KR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41" y="1169772"/>
            <a:ext cx="4811114" cy="271796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36967" y="3929976"/>
            <a:ext cx="722794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김풍이</a:t>
            </a:r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들려주는 육개장칼국수 </a:t>
            </a:r>
            <a:r>
              <a:rPr lang="en-US" altLang="ko-KR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ASMR…. </a:t>
            </a:r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라면 먹고 갈래</a:t>
            </a:r>
            <a:r>
              <a:rPr lang="en-US" altLang="ko-KR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42548" y="4551421"/>
            <a:ext cx="816125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라면 봉지 소리</a:t>
            </a:r>
            <a:r>
              <a:rPr lang="en-US" altLang="ko-KR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</a:t>
            </a:r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 써는 소리</a:t>
            </a:r>
            <a:r>
              <a:rPr lang="en-US" altLang="ko-KR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</a:t>
            </a:r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물 끓는 소리</a:t>
            </a:r>
            <a:r>
              <a:rPr lang="en-US" altLang="ko-KR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</a:t>
            </a:r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면발 흡입하는 소리</a:t>
            </a:r>
            <a:r>
              <a:rPr lang="en-US" altLang="ko-KR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</a:t>
            </a:r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국물 마시는 소리 등 </a:t>
            </a:r>
            <a:endParaRPr lang="en-US" altLang="ko-KR" sz="2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 소리를 극대화시켜 청각을 중점적으로 자극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283553" y="6139059"/>
            <a:ext cx="457689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2017</a:t>
            </a:r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</a:t>
            </a:r>
            <a:r>
              <a:rPr lang="en-US" altLang="ko-KR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분기 유튜브 국내 광고 </a:t>
            </a:r>
            <a:r>
              <a:rPr lang="en-US" altLang="ko-KR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690764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66"/>
            </a:gs>
            <a:gs pos="100000">
              <a:srgbClr val="66CC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 txBox="1">
            <a:spLocks/>
          </p:cNvSpPr>
          <p:nvPr/>
        </p:nvSpPr>
        <p:spPr>
          <a:xfrm>
            <a:off x="2298147" y="226498"/>
            <a:ext cx="5050061" cy="55713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5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뉴로 마케팅의 종류 및 활용사례</a:t>
            </a:r>
            <a:endParaRPr lang="en-US" altLang="ko-KR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17102" y="1600213"/>
            <a:ext cx="1684628" cy="5847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50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17102" y="1600212"/>
            <a:ext cx="168462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2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뇌파 측정</a:t>
            </a:r>
            <a:endParaRPr lang="ko-KR" alt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9593" y="2310361"/>
            <a:ext cx="621964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신경계에서 </a:t>
            </a:r>
            <a:endParaRPr lang="en-US" altLang="ko-KR" sz="2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뇌신경 사이에 신호가 전달될 때 생기는 </a:t>
            </a:r>
            <a:endParaRPr lang="en-US" altLang="ko-KR" sz="2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전기의 흐름 파악</a:t>
            </a:r>
          </a:p>
        </p:txBody>
      </p:sp>
    </p:spTree>
    <p:extLst>
      <p:ext uri="{BB962C8B-B14F-4D97-AF65-F5344CB8AC3E}">
        <p14:creationId xmlns:p14="http://schemas.microsoft.com/office/powerpoint/2010/main" val="961304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66"/>
            </a:gs>
            <a:gs pos="100000">
              <a:srgbClr val="66CC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 txBox="1">
            <a:spLocks/>
          </p:cNvSpPr>
          <p:nvPr/>
        </p:nvSpPr>
        <p:spPr>
          <a:xfrm>
            <a:off x="2298147" y="226498"/>
            <a:ext cx="5050061" cy="55713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5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뉴로 마케팅의 종류 및 활용사례</a:t>
            </a:r>
            <a:endParaRPr lang="en-US" altLang="ko-KR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15513" y="3946264"/>
            <a:ext cx="621964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브랜드 네이밍 단계에서 가장 긍정적인 뇌 반응을 유도하는 이름 찾기 위해 뇌파 측정 기법 사용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147" y="1235104"/>
            <a:ext cx="4654378" cy="257901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17162" y="5161981"/>
            <a:ext cx="76284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소비자들의 뇌 반응이 가장 활발한 알파벳 </a:t>
            </a:r>
            <a:r>
              <a:rPr lang="en-US" altLang="ko-KR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K, T, N, Y, Z </a:t>
            </a:r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</a:t>
            </a:r>
            <a:r>
              <a:rPr lang="en-US" altLang="ko-KR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endParaRPr lang="ko-KR" altLang="en-US" sz="2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7162" y="5977589"/>
            <a:ext cx="721634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이중 많은 지지를 얻은 </a:t>
            </a:r>
            <a:r>
              <a:rPr lang="en-US" altLang="ko-KR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</a:t>
            </a:r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행운을 의미하는 숫자 </a:t>
            </a:r>
            <a:r>
              <a:rPr lang="en-US" altLang="ko-KR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</a:p>
          <a:p>
            <a:pPr algn="ctr"/>
            <a:r>
              <a:rPr lang="en-US" altLang="ko-KR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K7 </a:t>
            </a:r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탄생</a:t>
            </a:r>
          </a:p>
        </p:txBody>
      </p:sp>
    </p:spTree>
    <p:extLst>
      <p:ext uri="{BB962C8B-B14F-4D97-AF65-F5344CB8AC3E}">
        <p14:creationId xmlns:p14="http://schemas.microsoft.com/office/powerpoint/2010/main" val="222645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66"/>
            </a:gs>
            <a:gs pos="100000">
              <a:srgbClr val="66CC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 txBox="1">
            <a:spLocks/>
          </p:cNvSpPr>
          <p:nvPr/>
        </p:nvSpPr>
        <p:spPr>
          <a:xfrm>
            <a:off x="2298147" y="226498"/>
            <a:ext cx="5050061" cy="55713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윤리적 관점에서의 뉴로 마케팅</a:t>
            </a:r>
            <a:endParaRPr lang="en-US" altLang="ko-KR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66629" y="1609079"/>
            <a:ext cx="3913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12858" y="2926967"/>
            <a:ext cx="542063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관련된 윤리적 고려 사항들은 뉴로마케팅의 윤리적 문제점과 긴밀한 상관성이 있음</a:t>
            </a:r>
            <a:endParaRPr lang="en-US" altLang="ko-KR" sz="2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12856" y="4644964"/>
            <a:ext cx="542063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조사를 통해 얻은 결과의 활용 역시</a:t>
            </a:r>
            <a:endParaRPr lang="en-US" altLang="ko-KR" sz="2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윤리적 고려 대상</a:t>
            </a:r>
            <a:endParaRPr lang="en-US" altLang="ko-KR" sz="2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40076" y="1506221"/>
            <a:ext cx="2735532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뇌 영상 촬영 기법이 주로 활용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91106" y="1506221"/>
            <a:ext cx="5264132" cy="105419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8196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66"/>
            </a:gs>
            <a:gs pos="100000">
              <a:srgbClr val="66CC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 txBox="1">
            <a:spLocks/>
          </p:cNvSpPr>
          <p:nvPr/>
        </p:nvSpPr>
        <p:spPr>
          <a:xfrm>
            <a:off x="2298147" y="226498"/>
            <a:ext cx="5050061" cy="55713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윤리적 관점에서의 뉴로 마케팅</a:t>
            </a:r>
            <a:endParaRPr lang="en-US" altLang="ko-KR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11243" y="2274628"/>
            <a:ext cx="4209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소비자의 프라이버시 침해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35680" y="3292777"/>
            <a:ext cx="356079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인간의 생각은 사적인 요소</a:t>
            </a:r>
            <a:endParaRPr lang="en-US" altLang="ko-KR" sz="2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76010" y="4084958"/>
            <a:ext cx="568013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개인의 무의식 세계를 낱낱이 조사하는 것은</a:t>
            </a:r>
            <a:endParaRPr lang="en-US" altLang="ko-KR" sz="2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정체성 관련 프라이버시를 침해할 여지가 있음</a:t>
            </a:r>
            <a:endParaRPr lang="en-US" altLang="ko-KR" sz="2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84013" y="2141838"/>
            <a:ext cx="5264132" cy="85120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726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66"/>
            </a:gs>
            <a:gs pos="100000">
              <a:srgbClr val="66CC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 txBox="1">
            <a:spLocks/>
          </p:cNvSpPr>
          <p:nvPr/>
        </p:nvSpPr>
        <p:spPr>
          <a:xfrm>
            <a:off x="2298147" y="226498"/>
            <a:ext cx="5050061" cy="55713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윤리적 관점에서의 뉴로 마케팅</a:t>
            </a:r>
            <a:endParaRPr lang="en-US" altLang="ko-KR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11306" y="1566174"/>
            <a:ext cx="4209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소비자의 자율성 침해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6106" y="2592901"/>
            <a:ext cx="64142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뉴로 마케팅을 통해 인간의 무의식을 </a:t>
            </a:r>
            <a:r>
              <a:rPr lang="ko-KR" altLang="en-US" sz="26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공략함으로써 소비자의 합리적인 판단을 제한할 수 있음 </a:t>
            </a:r>
            <a:endParaRPr lang="en-US" altLang="ko-KR" sz="2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84076" y="1433384"/>
            <a:ext cx="5264132" cy="85120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83168" y="3793768"/>
            <a:ext cx="568013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마케터가</a:t>
            </a:r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자신이 원하는 대로 </a:t>
            </a:r>
            <a:endParaRPr lang="en-US" altLang="ko-KR" sz="2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소비자의 구매 행동을 하도록 강제할 수 있음</a:t>
            </a:r>
            <a:endParaRPr lang="en-US" altLang="ko-KR" sz="2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83107" y="5018340"/>
            <a:ext cx="568013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소비자를 통제한다고 보여질 수 있음</a:t>
            </a:r>
            <a:endParaRPr lang="en-US" altLang="ko-KR" sz="2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05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80350" y="0"/>
            <a:ext cx="4563650" cy="6858000"/>
          </a:xfrm>
        </p:spPr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뉴로 마케팅이란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뉴로 마케팅의 종류 및 활용 사례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윤리적관점에서의 뉴로 마케팅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66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9966"/>
            </a:gs>
            <a:gs pos="100000">
              <a:srgbClr val="66CC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 txBox="1">
            <a:spLocks/>
          </p:cNvSpPr>
          <p:nvPr/>
        </p:nvSpPr>
        <p:spPr>
          <a:xfrm>
            <a:off x="2298147" y="226498"/>
            <a:ext cx="5050061" cy="55713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 &amp; A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55684" y="3136189"/>
            <a:ext cx="4209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 &amp; A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28454" y="3003399"/>
            <a:ext cx="5264132" cy="85120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943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61199" y="1975112"/>
            <a:ext cx="2365833" cy="2657046"/>
          </a:xfrm>
        </p:spPr>
        <p:txBody>
          <a:bodyPr>
            <a:normAutofit/>
          </a:bodyPr>
          <a:lstStyle/>
          <a:p>
            <a:pPr algn="ctr"/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 사 합 </a:t>
            </a:r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니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다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91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66"/>
            </a:gs>
            <a:gs pos="100000">
              <a:srgbClr val="66CC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723" y="3150823"/>
            <a:ext cx="3681463" cy="29393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13726" y="915442"/>
            <a:ext cx="2508623" cy="1640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1975 </a:t>
            </a:r>
          </a:p>
          <a:p>
            <a:pPr algn="ctr">
              <a:lnSpc>
                <a:spcPct val="150000"/>
              </a:lnSpc>
            </a:pPr>
            <a:r>
              <a:rPr lang="ko-KR" altLang="en-US" sz="3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콜라 전쟁</a:t>
            </a:r>
            <a:endParaRPr lang="en-US" altLang="ko-KR" sz="3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제목 6"/>
          <p:cNvSpPr txBox="1">
            <a:spLocks/>
          </p:cNvSpPr>
          <p:nvPr/>
        </p:nvSpPr>
        <p:spPr>
          <a:xfrm>
            <a:off x="3261917" y="215310"/>
            <a:ext cx="2611077" cy="55713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뉴로 마케팅이란</a:t>
            </a: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9562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66"/>
            </a:gs>
            <a:gs pos="100000">
              <a:srgbClr val="66CC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 txBox="1">
            <a:spLocks/>
          </p:cNvSpPr>
          <p:nvPr/>
        </p:nvSpPr>
        <p:spPr>
          <a:xfrm>
            <a:off x="3261917" y="215310"/>
            <a:ext cx="2611077" cy="55713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뉴로 마케팅이란</a:t>
            </a: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183" y="1452094"/>
            <a:ext cx="1172347" cy="11723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62" y="1445459"/>
            <a:ext cx="1172347" cy="1172347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92082" y="1672914"/>
            <a:ext cx="2137056" cy="730708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2082" y="1672914"/>
            <a:ext cx="2074607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블라인드 테스트</a:t>
            </a:r>
            <a:endParaRPr lang="en-US" altLang="ko-KR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07785" y="1795029"/>
            <a:ext cx="481222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VS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56881" y="1752709"/>
            <a:ext cx="316113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962" y="3640388"/>
            <a:ext cx="1342946" cy="120722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27" y="1452094"/>
            <a:ext cx="1322080" cy="1172347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392082" y="3900474"/>
            <a:ext cx="2137056" cy="730708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5777" y="3900474"/>
            <a:ext cx="1547218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오픈 테스트</a:t>
            </a:r>
            <a:endParaRPr lang="en-US" altLang="ko-KR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32" y="3679654"/>
            <a:ext cx="1322080" cy="117234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907785" y="4029225"/>
            <a:ext cx="481222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VS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556880" y="4002685"/>
            <a:ext cx="316113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977" y="3640388"/>
            <a:ext cx="1342946" cy="1207222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2234765" y="5375314"/>
            <a:ext cx="4665380" cy="115075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34765" y="5279575"/>
            <a:ext cx="4665380" cy="1198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Pepsi</a:t>
            </a: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Coca Cola</a:t>
            </a: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밀리는 이유는 </a:t>
            </a:r>
            <a:endParaRPr lang="en-US" altLang="ko-KR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브랜드 때문이다</a:t>
            </a: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975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66"/>
            </a:gs>
            <a:gs pos="100000">
              <a:srgbClr val="66CC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 txBox="1">
            <a:spLocks/>
          </p:cNvSpPr>
          <p:nvPr/>
        </p:nvSpPr>
        <p:spPr>
          <a:xfrm>
            <a:off x="3261917" y="215310"/>
            <a:ext cx="2611077" cy="55713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뉴로 마케팅이란</a:t>
            </a: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9334" y="4823956"/>
            <a:ext cx="2945010" cy="55988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44" y="1206035"/>
            <a:ext cx="3790208" cy="340715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03" y="1206036"/>
            <a:ext cx="3668777" cy="328358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87655" y="4704943"/>
            <a:ext cx="2886688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 Pepsi Challenge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" y="1206036"/>
            <a:ext cx="3814685" cy="3407153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568607" y="2673008"/>
            <a:ext cx="481222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410596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66"/>
            </a:gs>
            <a:gs pos="100000">
              <a:srgbClr val="66CC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 txBox="1">
            <a:spLocks/>
          </p:cNvSpPr>
          <p:nvPr/>
        </p:nvSpPr>
        <p:spPr>
          <a:xfrm>
            <a:off x="3261917" y="215310"/>
            <a:ext cx="2611077" cy="55713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뉴로 마케팅이란</a:t>
            </a: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302" y="1173802"/>
            <a:ext cx="2682692" cy="25473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355951" y="4251862"/>
            <a:ext cx="4423006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코카콜라 소비자들의 심한 반발</a:t>
            </a:r>
            <a:endParaRPr lang="en-US" altLang="ko-KR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13558" y="3453442"/>
            <a:ext cx="2707793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1985</a:t>
            </a: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뉴</a:t>
            </a: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5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코크</a:t>
            </a: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출시</a:t>
            </a:r>
            <a:endParaRPr lang="en-US" altLang="ko-KR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60184" y="4766385"/>
            <a:ext cx="5686172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40</a:t>
            </a: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만명 이상의 소비자들이 편지를 보내며 항의</a:t>
            </a:r>
            <a:endParaRPr lang="en-US" altLang="ko-KR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43682" y="5816709"/>
            <a:ext cx="4519187" cy="832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대표적인 마케팅 실패 사례</a:t>
            </a:r>
            <a:endParaRPr lang="en-US" altLang="ko-KR" sz="3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&quot;없음&quot; 기호 7"/>
          <p:cNvSpPr/>
          <p:nvPr/>
        </p:nvSpPr>
        <p:spPr>
          <a:xfrm>
            <a:off x="3043454" y="954454"/>
            <a:ext cx="3048000" cy="2718487"/>
          </a:xfrm>
          <a:prstGeom prst="noSmoking">
            <a:avLst>
              <a:gd name="adj" fmla="val 48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270309" y="5918921"/>
            <a:ext cx="4592560" cy="730708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78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66"/>
            </a:gs>
            <a:gs pos="100000">
              <a:srgbClr val="66CC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 txBox="1">
            <a:spLocks/>
          </p:cNvSpPr>
          <p:nvPr/>
        </p:nvSpPr>
        <p:spPr>
          <a:xfrm>
            <a:off x="3261917" y="215310"/>
            <a:ext cx="2611077" cy="55713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뉴로 마케팅이란</a:t>
            </a: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46855" y="2855866"/>
            <a:ext cx="7418838" cy="621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1503</a:t>
            </a: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 인용  →  뉴로 마케팅에 있어 중요한 연구 중 하나</a:t>
            </a:r>
            <a:endParaRPr lang="en-US" altLang="ko-KR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39359" y="2207245"/>
            <a:ext cx="5056192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2004</a:t>
            </a: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</a:t>
            </a: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블라인드 테스트를 재 실시</a:t>
            </a:r>
            <a:endParaRPr lang="en-US" altLang="ko-KR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23" y="1448365"/>
            <a:ext cx="4892464" cy="73158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3606" y="4761348"/>
            <a:ext cx="9068559" cy="1198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코카콜라라는 브랜드를 인지한 이후</a:t>
            </a: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선호도가 급격히 증가</a:t>
            </a:r>
            <a:endParaRPr lang="en-US" altLang="ko-KR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해마 </a:t>
            </a: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감정에 의해 개인의 행동에 변화를 일으키는 부위</a:t>
            </a: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활성화 관찰</a:t>
            </a:r>
            <a:endParaRPr lang="en-US" altLang="ko-KR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765" y="3554126"/>
            <a:ext cx="1342946" cy="120722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806" y="3598565"/>
            <a:ext cx="1322080" cy="117234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BC352C3-60AC-452B-995E-0DD1D426F75E}"/>
              </a:ext>
            </a:extLst>
          </p:cNvPr>
          <p:cNvSpPr/>
          <p:nvPr/>
        </p:nvSpPr>
        <p:spPr>
          <a:xfrm>
            <a:off x="1403768" y="5984222"/>
            <a:ext cx="6327373" cy="6424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무의식적으로 코카콜라라는 브랜드가 </a:t>
            </a:r>
            <a:r>
              <a:rPr lang="en-US" altLang="ko-KR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</a:t>
            </a:r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좋아서</a:t>
            </a:r>
            <a:r>
              <a:rPr lang="en-US" altLang="ko-KR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 </a:t>
            </a:r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선호</a:t>
            </a:r>
            <a:endParaRPr lang="en-US" altLang="ko-KR" sz="2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77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66"/>
            </a:gs>
            <a:gs pos="100000">
              <a:srgbClr val="66CC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 txBox="1">
            <a:spLocks/>
          </p:cNvSpPr>
          <p:nvPr/>
        </p:nvSpPr>
        <p:spPr>
          <a:xfrm>
            <a:off x="3261917" y="215310"/>
            <a:ext cx="2611077" cy="55713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뉴로 마케팅이란</a:t>
            </a: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03" y="925126"/>
            <a:ext cx="2735632" cy="28008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" name="직사각형 13"/>
          <p:cNvSpPr/>
          <p:nvPr/>
        </p:nvSpPr>
        <p:spPr>
          <a:xfrm>
            <a:off x="254703" y="3976955"/>
            <a:ext cx="2932822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3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제럴드</a:t>
            </a:r>
            <a:r>
              <a:rPr lang="ko-KR" altLang="en-US" sz="2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3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잘트먼</a:t>
            </a:r>
            <a:endParaRPr lang="en-US" altLang="ko-KR" sz="23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2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Gerald </a:t>
            </a:r>
            <a:r>
              <a:rPr lang="en-US" altLang="ko-KR" sz="23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Zaltman</a:t>
            </a:r>
            <a:endParaRPr lang="en-US" altLang="ko-KR" sz="23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하버드 경영대학원 교수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869821" y="2189774"/>
            <a:ext cx="5168161" cy="642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인간의 사고의 </a:t>
            </a:r>
            <a:r>
              <a:rPr lang="en-US" altLang="ko-KR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95%</a:t>
            </a:r>
            <a:r>
              <a:rPr lang="ko-KR" altLang="en-US" sz="2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무의식 중에 발생</a:t>
            </a:r>
            <a:endParaRPr lang="en-US" altLang="ko-KR" sz="2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75840" y="4025743"/>
            <a:ext cx="51681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95% </a:t>
            </a:r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</a:t>
            </a:r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무의식 중의 속마음을</a:t>
            </a:r>
            <a:endParaRPr lang="en-US" altLang="ko-KR" sz="3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분석하고 공략하는 마케팅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367130" y="925126"/>
            <a:ext cx="19546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95%</a:t>
            </a:r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법칙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157621" y="3976955"/>
            <a:ext cx="4592560" cy="101566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67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66"/>
            </a:gs>
            <a:gs pos="100000">
              <a:srgbClr val="66CC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1459953" y="1753568"/>
            <a:ext cx="2249246" cy="224924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제목 6"/>
          <p:cNvSpPr txBox="1">
            <a:spLocks/>
          </p:cNvSpPr>
          <p:nvPr/>
        </p:nvSpPr>
        <p:spPr>
          <a:xfrm>
            <a:off x="3261917" y="215310"/>
            <a:ext cx="2611077" cy="55713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뉴로 마케팅이란</a:t>
            </a: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91112" y="4675764"/>
            <a:ext cx="5264132" cy="105419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76516" y="1894579"/>
            <a:ext cx="1216119" cy="727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Neuro</a:t>
            </a:r>
          </a:p>
        </p:txBody>
      </p:sp>
      <p:sp>
        <p:nvSpPr>
          <p:cNvPr id="13" name="타원 12"/>
          <p:cNvSpPr/>
          <p:nvPr/>
        </p:nvSpPr>
        <p:spPr>
          <a:xfrm>
            <a:off x="5924024" y="1807740"/>
            <a:ext cx="2249246" cy="224924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70781" y="2567529"/>
            <a:ext cx="1027590" cy="621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뉴런</a:t>
            </a:r>
            <a:endParaRPr lang="en-US" altLang="ko-KR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76516" y="3188853"/>
            <a:ext cx="1240832" cy="409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</a:t>
            </a:r>
            <a:r>
              <a:rPr lang="ko-KR" altLang="en-US" sz="1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뇌 신경세포 </a:t>
            </a:r>
            <a:r>
              <a:rPr lang="en-US" altLang="ko-KR" sz="1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100293" y="2037881"/>
            <a:ext cx="1888622" cy="727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Marketing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30809" y="2621701"/>
            <a:ext cx="1027590" cy="621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마케팅</a:t>
            </a:r>
            <a:endParaRPr lang="en-US" altLang="ko-KR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덧셈 기호 24"/>
          <p:cNvSpPr/>
          <p:nvPr/>
        </p:nvSpPr>
        <p:spPr>
          <a:xfrm>
            <a:off x="4322341" y="2383290"/>
            <a:ext cx="988541" cy="989801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91113" y="4808376"/>
            <a:ext cx="5264132" cy="8002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소비자의 무의식을 분석하여</a:t>
            </a:r>
            <a:endParaRPr lang="en-US" altLang="ko-KR" sz="23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마케팅에 적용하는 기법</a:t>
            </a:r>
          </a:p>
        </p:txBody>
      </p:sp>
    </p:spTree>
    <p:extLst>
      <p:ext uri="{BB962C8B-B14F-4D97-AF65-F5344CB8AC3E}">
        <p14:creationId xmlns:p14="http://schemas.microsoft.com/office/powerpoint/2010/main" val="187108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Kelson Sans"/>
        <a:ea typeface="Noto Sans CJK KR Medium"/>
        <a:cs typeface=""/>
      </a:majorFont>
      <a:minorFont>
        <a:latin typeface="Kelson Sans"/>
        <a:ea typeface="Noto Sans CJK KR Thin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1839</TotalTime>
  <Words>516</Words>
  <Application>Microsoft Office PowerPoint</Application>
  <PresentationFormat>화면 슬라이드 쇼(4:3)</PresentationFormat>
  <Paragraphs>123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Kelson Sans</vt:lpstr>
      <vt:lpstr>맑은 고딕</vt:lpstr>
      <vt:lpstr>배달의민족 주아</vt:lpstr>
      <vt:lpstr>Arial</vt:lpstr>
      <vt:lpstr>Office 테마</vt:lpstr>
      <vt:lpstr> 뉴로 마케팅 Neuro Marketing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 사 합 니 다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</dc:creator>
  <cp:lastModifiedBy>Owner</cp:lastModifiedBy>
  <cp:revision>347</cp:revision>
  <dcterms:created xsi:type="dcterms:W3CDTF">2016-11-02T13:15:29Z</dcterms:created>
  <dcterms:modified xsi:type="dcterms:W3CDTF">2019-12-01T16:18:11Z</dcterms:modified>
</cp:coreProperties>
</file>